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</p:sldMasterIdLst>
  <p:notesMasterIdLst>
    <p:notesMasterId r:id="rId23"/>
  </p:notesMasterIdLst>
  <p:handoutMasterIdLst>
    <p:handoutMasterId r:id="rId24"/>
  </p:handoutMasterIdLst>
  <p:sldIdLst>
    <p:sldId id="313" r:id="rId7"/>
    <p:sldId id="314" r:id="rId8"/>
    <p:sldId id="308" r:id="rId9"/>
    <p:sldId id="289" r:id="rId10"/>
    <p:sldId id="310" r:id="rId11"/>
    <p:sldId id="290" r:id="rId12"/>
    <p:sldId id="304" r:id="rId13"/>
    <p:sldId id="259" r:id="rId14"/>
    <p:sldId id="305" r:id="rId15"/>
    <p:sldId id="303" r:id="rId16"/>
    <p:sldId id="309" r:id="rId17"/>
    <p:sldId id="285" r:id="rId18"/>
    <p:sldId id="288" r:id="rId19"/>
    <p:sldId id="293" r:id="rId20"/>
    <p:sldId id="306" r:id="rId21"/>
    <p:sldId id="295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4EEFEB-2777-4179-AA7A-DB8097710B58}">
          <p14:sldIdLst>
            <p14:sldId id="313"/>
          </p14:sldIdLst>
        </p14:section>
        <p14:section name="Раздел без заголовка" id="{CC9007C1-5D37-4E72-AAB2-D78523841F80}">
          <p14:sldIdLst>
            <p14:sldId id="314"/>
            <p14:sldId id="308"/>
            <p14:sldId id="289"/>
            <p14:sldId id="310"/>
            <p14:sldId id="290"/>
            <p14:sldId id="304"/>
            <p14:sldId id="259"/>
            <p14:sldId id="305"/>
            <p14:sldId id="303"/>
            <p14:sldId id="309"/>
            <p14:sldId id="285"/>
            <p14:sldId id="288"/>
            <p14:sldId id="293"/>
            <p14:sldId id="306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BBE3CB"/>
    <a:srgbClr val="0079C2"/>
    <a:srgbClr val="66CCFF"/>
    <a:srgbClr val="0051A2"/>
    <a:srgbClr val="003366"/>
    <a:srgbClr val="007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88343" autoAdjust="0"/>
  </p:normalViewPr>
  <p:slideViewPr>
    <p:cSldViewPr snapToGrid="0" showGuides="1">
      <p:cViewPr>
        <p:scale>
          <a:sx n="130" d="100"/>
          <a:sy n="130" d="100"/>
        </p:scale>
        <p:origin x="-270" y="-72"/>
      </p:cViewPr>
      <p:guideLst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07"/>
        <p:guide pos="5656"/>
        <p:guide pos="1888"/>
        <p:guide pos="1991"/>
        <p:guide/>
        <p:guide pos="3775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0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11817838234409"/>
          <c:y val="7.0932533593257047E-2"/>
          <c:w val="0.30235793001444849"/>
          <c:h val="0.86934259559698335"/>
        </c:manualLayout>
      </c:layout>
      <c:doughnutChart>
        <c:varyColors val="1"/>
        <c:ser>
          <c:idx val="0"/>
          <c:order val="0"/>
          <c:spPr>
            <a:solidFill>
              <a:schemeClr val="tx1">
                <a:lumMod val="20000"/>
                <a:lumOff val="80000"/>
              </a:schemeClr>
            </a:solidFill>
            <a:ln>
              <a:solidFill>
                <a:srgbClr val="206AB7"/>
              </a:solidFill>
            </a:ln>
          </c:spPr>
          <c:dPt>
            <c:idx val="0"/>
            <c:bubble3D val="0"/>
            <c:spPr>
              <a:solidFill>
                <a:srgbClr val="85BFF5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26-42E8-9A7C-24CFE2785DB8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26-42E8-9A7C-24CFE2785DB8}"/>
              </c:ext>
            </c:extLst>
          </c:dPt>
          <c:dPt>
            <c:idx val="2"/>
            <c:bubble3D val="0"/>
            <c:spPr>
              <a:solidFill>
                <a:srgbClr val="CCECFF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26-42E8-9A7C-24CFE2785DB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26-42E8-9A7C-24CFE2785DB8}"/>
              </c:ext>
            </c:extLst>
          </c:dPt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rgbClr val="206AB7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Узел редуцирования</c:v>
                </c:pt>
                <c:pt idx="1">
                  <c:v>Узел одоризации</c:v>
                </c:pt>
                <c:pt idx="2">
                  <c:v>Узел переключения</c:v>
                </c:pt>
                <c:pt idx="3">
                  <c:v>Узел предотвращения гидратообразования</c:v>
                </c:pt>
              </c:strCache>
            </c:strRef>
          </c:cat>
          <c:val>
            <c:numRef>
              <c:f>Лист1!$B$1:$B$4</c:f>
              <c:numCache>
                <c:formatCode>0</c:formatCode>
                <c:ptCount val="4"/>
                <c:pt idx="0">
                  <c:v>16</c:v>
                </c:pt>
                <c:pt idx="1">
                  <c:v>3</c:v>
                </c:pt>
                <c:pt idx="2">
                  <c:v>5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26-42E8-9A7C-24CFE2785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71126564105356"/>
          <c:y val="8.8303064824612879E-2"/>
          <c:w val="0.28581129353809309"/>
          <c:h val="0.8194385451474224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rgbClr val="206AB7"/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499936996328605"/>
          <c:y val="1.6781973720091704E-2"/>
          <c:w val="0.50338182588765856"/>
          <c:h val="0.9744546060538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36,0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 algn="ctr">
                  <a:defRPr lang="ru-RU" sz="700" b="0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0.22602739726027396</c:v>
                </c:pt>
                <c:pt idx="1">
                  <c:v>0.36</c:v>
                </c:pt>
                <c:pt idx="2">
                  <c:v>4.7945205479452052E-2</c:v>
                </c:pt>
                <c:pt idx="3">
                  <c:v>0.18721461187214611</c:v>
                </c:pt>
                <c:pt idx="4">
                  <c:v>2.2831050228310501E-2</c:v>
                </c:pt>
                <c:pt idx="5">
                  <c:v>9.1324200913242004E-2</c:v>
                </c:pt>
                <c:pt idx="6">
                  <c:v>5.4794520547945202E-2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1623552"/>
        <c:axId val="111637632"/>
      </c:barChart>
      <c:catAx>
        <c:axId val="111623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rgbClr val="206AB7"/>
                </a:solidFill>
              </a:defRPr>
            </a:pPr>
            <a:endParaRPr lang="ru-RU"/>
          </a:p>
        </c:txPr>
        <c:crossAx val="111637632"/>
        <c:crosses val="autoZero"/>
        <c:auto val="1"/>
        <c:lblAlgn val="ctr"/>
        <c:lblOffset val="0"/>
        <c:noMultiLvlLbl val="0"/>
      </c:catAx>
      <c:valAx>
        <c:axId val="1116376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1623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99936996328605"/>
          <c:y val="1.6781973720091704E-2"/>
          <c:w val="0.38632966712932848"/>
          <c:h val="0.9744546060538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1.7668639278266229E-2"/>
                  <c:y val="8.3815211969416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68639278266229E-2"/>
                  <c:y val="6.59806439183001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58185704354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4477321304437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58185704354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0.1953</c:v>
                </c:pt>
                <c:pt idx="1">
                  <c:v>0.39240000000000003</c:v>
                </c:pt>
                <c:pt idx="2">
                  <c:v>0.1045</c:v>
                </c:pt>
                <c:pt idx="3">
                  <c:v>0.11260000000000001</c:v>
                </c:pt>
                <c:pt idx="4">
                  <c:v>5.7799999999999997E-2</c:v>
                </c:pt>
                <c:pt idx="5">
                  <c:v>5.8700000000000002E-2</c:v>
                </c:pt>
                <c:pt idx="6">
                  <c:v>6.7199999999999996E-2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1653632"/>
        <c:axId val="111655168"/>
      </c:barChart>
      <c:catAx>
        <c:axId val="111653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1655168"/>
        <c:crosses val="autoZero"/>
        <c:auto val="1"/>
        <c:lblAlgn val="ctr"/>
        <c:lblOffset val="0"/>
        <c:noMultiLvlLbl val="0"/>
      </c:catAx>
      <c:valAx>
        <c:axId val="1116551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1653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 algn="ctr">
        <a:defRPr lang="ru-RU" sz="700" b="0" i="0" u="none" strike="noStrike" kern="1200" baseline="0">
          <a:solidFill>
            <a:srgbClr val="206AB7"/>
          </a:solidFill>
          <a:latin typeface="Arial Narrow" panose="020B0606020202030204" pitchFamily="34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52796305891877E-2"/>
          <c:y val="0.17587866732457494"/>
          <c:w val="0.93894306007612449"/>
          <c:h val="0.57258415392177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CCFF">
                <a:alpha val="50196"/>
              </a:srgbClr>
            </a:solidFill>
            <a:ln>
              <a:solidFill>
                <a:srgbClr val="206AB7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22423446499015E-3"/>
                  <c:y val="3.7971553695063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4759447567722334E-3"/>
                  <c:y val="4.1992702527993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9 месяцев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238</c:v>
                </c:pt>
                <c:pt idx="1">
                  <c:v>272</c:v>
                </c:pt>
                <c:pt idx="2">
                  <c:v>261</c:v>
                </c:pt>
                <c:pt idx="3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61920"/>
        <c:axId val="117763456"/>
      </c:barChart>
      <c:catAx>
        <c:axId val="1177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17763456"/>
        <c:crosses val="autoZero"/>
        <c:auto val="1"/>
        <c:lblAlgn val="ctr"/>
        <c:lblOffset val="0"/>
        <c:noMultiLvlLbl val="0"/>
      </c:catAx>
      <c:valAx>
        <c:axId val="117763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761920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499936996328605"/>
          <c:y val="1.6781973720091704E-2"/>
          <c:w val="0.50338182588765856"/>
          <c:h val="0.9744546060538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27,0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 algn="ctr">
                  <a:defRPr lang="ru-RU" sz="700" b="0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Документация</c:v>
                </c:pt>
                <c:pt idx="1">
                  <c:v>Прочие</c:v>
                </c:pt>
                <c:pt idx="2">
                  <c:v>Технологические схемы и информационные таблички</c:v>
                </c:pt>
                <c:pt idx="3">
                  <c:v>Основные узлы ГРС</c:v>
                </c:pt>
                <c:pt idx="4">
                  <c:v>Противопожарное оборудование</c:v>
                </c:pt>
                <c:pt idx="5">
                  <c:v>Подогреватель газа</c:v>
                </c:pt>
                <c:pt idx="6">
                  <c:v>Блок редуцирования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0.20466321243523317</c:v>
                </c:pt>
                <c:pt idx="1">
                  <c:v>0.27</c:v>
                </c:pt>
                <c:pt idx="2">
                  <c:v>6.4766839378238336E-2</c:v>
                </c:pt>
                <c:pt idx="3">
                  <c:v>0.29274611398963729</c:v>
                </c:pt>
                <c:pt idx="4">
                  <c:v>1.2953367875647668E-2</c:v>
                </c:pt>
                <c:pt idx="5">
                  <c:v>8.549222797927461E-2</c:v>
                </c:pt>
                <c:pt idx="6">
                  <c:v>6.7357512953367879E-2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7967872"/>
        <c:axId val="117969664"/>
      </c:barChart>
      <c:catAx>
        <c:axId val="1179678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rgbClr val="206AB7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7969664"/>
        <c:crosses val="autoZero"/>
        <c:auto val="1"/>
        <c:lblAlgn val="ctr"/>
        <c:lblOffset val="0"/>
        <c:noMultiLvlLbl val="0"/>
      </c:catAx>
      <c:valAx>
        <c:axId val="1179696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7967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885832243573045"/>
          <c:y val="0.17587866732457494"/>
          <c:w val="0.73473752538573467"/>
          <c:h val="0.6404319321943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1-2 ур.</c:v>
                </c:pt>
              </c:strCache>
            </c:strRef>
          </c:tx>
          <c:spPr>
            <a:solidFill>
              <a:srgbClr val="66CCFF">
                <a:alpha val="50196"/>
              </a:srgbClr>
            </a:solidFill>
            <a:ln>
              <a:solidFill>
                <a:srgbClr val="206AB7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rgbClr val="206AB7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9 месяцев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98517</c:v>
                </c:pt>
                <c:pt idx="1">
                  <c:v>120471</c:v>
                </c:pt>
                <c:pt idx="2">
                  <c:v>95647</c:v>
                </c:pt>
                <c:pt idx="3">
                  <c:v>79409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3-4 ур.</c:v>
                </c:pt>
              </c:strCache>
            </c:strRef>
          </c:tx>
          <c:spPr>
            <a:solidFill>
              <a:srgbClr val="85BFF5"/>
            </a:solidFill>
            <a:ln>
              <a:solidFill>
                <a:srgbClr val="206AB7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7328086835349672E-3"/>
                  <c:y val="3.6671498449401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656173670699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328086835349672E-3"/>
                  <c:y val="1.833574922470099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32021708837418E-2"/>
                  <c:y val="5.500724767410299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rgbClr val="206AB7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9 месяцев 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4"/>
                <c:pt idx="0" formatCode="0.0">
                  <c:v>24350</c:v>
                </c:pt>
                <c:pt idx="1">
                  <c:v>23350</c:v>
                </c:pt>
                <c:pt idx="2">
                  <c:v>21960</c:v>
                </c:pt>
                <c:pt idx="3">
                  <c:v>11650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14496"/>
        <c:axId val="118316032"/>
      </c:barChart>
      <c:catAx>
        <c:axId val="11831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18316032"/>
        <c:crosses val="autoZero"/>
        <c:auto val="1"/>
        <c:lblAlgn val="ctr"/>
        <c:lblOffset val="0"/>
        <c:noMultiLvlLbl val="0"/>
      </c:catAx>
      <c:valAx>
        <c:axId val="11831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831449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5.7797093781979024E-2"/>
          <c:y val="0.19372224371820118"/>
          <c:w val="0.14736455562381762"/>
          <c:h val="0.59578479894201286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99936996328605"/>
          <c:y val="1.6781973720091704E-2"/>
          <c:w val="0.38632966712932848"/>
          <c:h val="0.944885681494706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1.7668639278266229E-2"/>
                  <c:y val="8.3815211969416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68639278266229E-2"/>
                  <c:y val="6.59806439183001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58185704354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4477321304437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58185704354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7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Документация</c:v>
                </c:pt>
                <c:pt idx="1">
                  <c:v>Прочие</c:v>
                </c:pt>
                <c:pt idx="2">
                  <c:v>Технологические схемы и информационные таблички</c:v>
                </c:pt>
                <c:pt idx="3">
                  <c:v>Основные узлы ГРС</c:v>
                </c:pt>
                <c:pt idx="4">
                  <c:v>Противопожарное оборудование</c:v>
                </c:pt>
                <c:pt idx="5">
                  <c:v>Подогреватель газа</c:v>
                </c:pt>
                <c:pt idx="6">
                  <c:v>Блок редуцирования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0.29609999999999997</c:v>
                </c:pt>
                <c:pt idx="1">
                  <c:v>0.34</c:v>
                </c:pt>
                <c:pt idx="2">
                  <c:v>9.6500000000000002E-2</c:v>
                </c:pt>
                <c:pt idx="3">
                  <c:v>7.3099999999999998E-2</c:v>
                </c:pt>
                <c:pt idx="4">
                  <c:v>6.1199999999999997E-2</c:v>
                </c:pt>
                <c:pt idx="5">
                  <c:v>5.6300000000000003E-2</c:v>
                </c:pt>
                <c:pt idx="6">
                  <c:v>5.0900000000000001E-2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8369280"/>
        <c:axId val="118371072"/>
      </c:barChart>
      <c:catAx>
        <c:axId val="1183692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 algn="ctr">
              <a:defRPr lang="ru-RU" sz="700" b="0" i="0" u="none" strike="noStrike" kern="1200" baseline="0">
                <a:solidFill>
                  <a:srgbClr val="206AB7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8371072"/>
        <c:crosses val="autoZero"/>
        <c:auto val="1"/>
        <c:lblAlgn val="ctr"/>
        <c:lblOffset val="0"/>
        <c:noMultiLvlLbl val="0"/>
      </c:catAx>
      <c:valAx>
        <c:axId val="1183710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8369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73963354201809"/>
          <c:y val="0"/>
          <c:w val="0.81026036645798194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3-4 ур.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206AB7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solidFill>
                  <a:srgbClr val="206AB7"/>
                </a:solidFill>
                <a:prstDash val="dash"/>
              </a:ln>
              <a:effectLst/>
            </c:spPr>
          </c:dPt>
          <c:dLbls>
            <c:dLbl>
              <c:idx val="3"/>
              <c:numFmt formatCode="#,##0" sourceLinked="0"/>
              <c:spPr/>
              <c:txPr>
                <a:bodyPr/>
                <a:lstStyle/>
                <a:p>
                  <a:pPr algn="ctr">
                    <a:defRPr b="1"/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4"/>
                <c:pt idx="0" formatCode="0.0">
                  <c:v>2435</c:v>
                </c:pt>
                <c:pt idx="1">
                  <c:v>2335</c:v>
                </c:pt>
                <c:pt idx="2">
                  <c:v>2196</c:v>
                </c:pt>
                <c:pt idx="3" formatCode="0">
                  <c:v>1165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242-48F3-B0BC-40915FC3A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675712"/>
        <c:axId val="118681600"/>
      </c:barChart>
      <c:catAx>
        <c:axId val="118675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18681600"/>
        <c:crosses val="autoZero"/>
        <c:auto val="1"/>
        <c:lblAlgn val="ctr"/>
        <c:lblOffset val="0"/>
        <c:noMultiLvlLbl val="0"/>
      </c:catAx>
      <c:valAx>
        <c:axId val="11868160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18675712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4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4605940076659E-2"/>
          <c:y val="1.385941487564686E-3"/>
          <c:w val="0.97735394059923342"/>
          <c:h val="0.998614058512435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rgbClr val="206AB7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CCECFF"/>
              </a:solidFill>
              <a:ln>
                <a:solidFill>
                  <a:srgbClr val="206AB7"/>
                </a:solidFill>
                <a:prstDash val="dash"/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 algn="ctr">
                    <a:defRPr lang="ru-RU" sz="1400" b="1" i="0" u="none" strike="noStrike" kern="1200" baseline="0">
                      <a:solidFill>
                        <a:srgbClr val="206AB7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Сентябрь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238</c:v>
                </c:pt>
                <c:pt idx="1">
                  <c:v>272</c:v>
                </c:pt>
                <c:pt idx="2">
                  <c:v>261</c:v>
                </c:pt>
                <c:pt idx="3" formatCode="0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16-48AA-B949-173D0FAA0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091392"/>
        <c:axId val="120092928"/>
      </c:barChart>
      <c:catAx>
        <c:axId val="120091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 b="1"/>
            </a:pPr>
            <a:endParaRPr lang="ru-RU"/>
          </a:p>
        </c:txPr>
        <c:crossAx val="120092928"/>
        <c:crosses val="autoZero"/>
        <c:auto val="1"/>
        <c:lblAlgn val="ctr"/>
        <c:lblOffset val="0"/>
        <c:noMultiLvlLbl val="0"/>
      </c:catAx>
      <c:valAx>
        <c:axId val="1200929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20091392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3131257020824849E-3"/>
          <c:w val="1"/>
          <c:h val="0.99868687429791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alpha val="50196"/>
              </a:srgbClr>
            </a:solidFill>
            <a:ln w="9525">
              <a:solidFill>
                <a:srgbClr val="0079C2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1F497D">
                  <a:lumMod val="40000"/>
                  <a:lumOff val="60000"/>
                  <a:alpha val="50196"/>
                </a:srgbClr>
              </a:solidFill>
              <a:ln w="9525">
                <a:solidFill>
                  <a:srgbClr val="0079C2"/>
                </a:solidFill>
                <a:prstDash val="dash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12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10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Сентябрь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6</c:v>
                </c:pt>
                <c:pt idx="1">
                  <c:v>33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31-47B9-897E-A61328750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162944"/>
        <c:axId val="120177024"/>
      </c:barChart>
      <c:catAx>
        <c:axId val="120162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200" b="1"/>
            </a:pPr>
            <a:endParaRPr lang="ru-RU"/>
          </a:p>
        </c:txPr>
        <c:crossAx val="120177024"/>
        <c:crosses val="autoZero"/>
        <c:auto val="1"/>
        <c:lblAlgn val="ctr"/>
        <c:lblOffset val="0"/>
        <c:noMultiLvlLbl val="0"/>
      </c:catAx>
      <c:valAx>
        <c:axId val="1201770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20162944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66CCFF"/>
            </a:solidFill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206AB7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206AB7"/>
                </a:solidFill>
              </a:ln>
            </c:spPr>
          </c:dPt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РТН</c:v>
                </c:pt>
                <c:pt idx="1">
                  <c:v>ГГН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255</c:v>
                </c:pt>
                <c:pt idx="1">
                  <c:v>1615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708524898342837"/>
          <c:y val="0.12951057769171009"/>
          <c:w val="0.25803806779868815"/>
          <c:h val="0.41850855096706802"/>
        </c:manualLayout>
      </c:layout>
      <c:overlay val="0"/>
      <c:txPr>
        <a:bodyPr/>
        <a:lstStyle/>
        <a:p>
          <a:pPr>
            <a:defRPr lang="ru-RU" sz="1400" b="1" i="0" u="none" strike="noStrike" kern="1200" baseline="0">
              <a:solidFill>
                <a:srgbClr val="206AB7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15387902093636"/>
          <c:y val="8.0517618200094065E-2"/>
          <c:w val="0.6568461209790637"/>
          <c:h val="0.838964763599811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CCFF"/>
            </a:solidFill>
            <a:ln w="12700">
              <a:solidFill>
                <a:srgbClr val="0079C2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35744"/>
        <c:axId val="101537280"/>
      </c:barChart>
      <c:catAx>
        <c:axId val="101535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srgbClr val="206AB7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1537280"/>
        <c:crosses val="autoZero"/>
        <c:auto val="1"/>
        <c:lblAlgn val="ctr"/>
        <c:lblOffset val="100"/>
        <c:noMultiLvlLbl val="0"/>
      </c:catAx>
      <c:valAx>
        <c:axId val="1015372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1535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9459544982206E-2"/>
          <c:y val="8.0512606533681585E-2"/>
          <c:w val="0.93035640792393426"/>
          <c:h val="0.83897478693263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79C2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</c:v>
                </c:pt>
                <c:pt idx="1">
                  <c:v>410</c:v>
                </c:pt>
                <c:pt idx="2">
                  <c:v>586</c:v>
                </c:pt>
                <c:pt idx="3">
                  <c:v>654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79C2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69</c:v>
                </c:pt>
                <c:pt idx="2">
                  <c:v>45</c:v>
                </c:pt>
                <c:pt idx="3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76096"/>
        <c:axId val="118277632"/>
      </c:barChart>
      <c:catAx>
        <c:axId val="11827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srgbClr val="206AB7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18277632"/>
        <c:crosses val="autoZero"/>
        <c:auto val="1"/>
        <c:lblAlgn val="ctr"/>
        <c:lblOffset val="100"/>
        <c:noMultiLvlLbl val="0"/>
      </c:catAx>
      <c:valAx>
        <c:axId val="118277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27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640306632129069E-2"/>
          <c:y val="0.26612333203293775"/>
          <c:w val="0.89792048375329425"/>
          <c:h val="0.449777464564220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объектов, дополнительно обоснованных замечаниями АПК 3-4 уровня</c:v>
                </c:pt>
              </c:strCache>
            </c:strRef>
          </c:tx>
          <c:spPr>
            <a:solidFill>
              <a:srgbClr val="CCECFF"/>
            </a:solidFill>
            <a:ln w="3175">
              <a:solidFill>
                <a:srgbClr val="1F497D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18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20495104"/>
        <c:axId val="121418496"/>
      </c:barChart>
      <c:catAx>
        <c:axId val="12049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18496"/>
        <c:crosses val="autoZero"/>
        <c:auto val="1"/>
        <c:lblAlgn val="ctr"/>
        <c:lblOffset val="100"/>
        <c:noMultiLvlLbl val="0"/>
      </c:catAx>
      <c:valAx>
        <c:axId val="121418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4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30165392698502E-2"/>
          <c:y val="0.27874823814127125"/>
          <c:w val="0.89833966921460295"/>
          <c:h val="0.5746560498674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ECFF"/>
            </a:solidFill>
            <a:ln w="9525">
              <a:solidFill>
                <a:schemeClr val="accent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chemeClr val="accent1"/>
                </a:solidFill>
                <a:prstDash val="dash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6 143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5 283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="1" i="0" u="none" strike="noStrike" kern="1200" baseline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3</a:t>
                    </a:r>
                    <a:r>
                      <a:rPr lang="ru-RU" sz="1200" b="1" i="0" u="none" strike="noStrike" kern="1200" baseline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1200" b="1" i="0" u="none" strike="noStrike" kern="1200" baseline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226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1A62BA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9 мес.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6143</c:v>
                </c:pt>
                <c:pt idx="1">
                  <c:v>5283</c:v>
                </c:pt>
                <c:pt idx="2">
                  <c:v>3226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25568"/>
        <c:axId val="118927360"/>
      </c:barChart>
      <c:catAx>
        <c:axId val="1189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1" i="0" u="none" strike="noStrike" kern="1200" baseline="0">
                <a:solidFill>
                  <a:srgbClr val="206AB7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18927360"/>
        <c:crosses val="autoZero"/>
        <c:auto val="1"/>
        <c:lblAlgn val="ctr"/>
        <c:lblOffset val="100"/>
        <c:noMultiLvlLbl val="0"/>
      </c:catAx>
      <c:valAx>
        <c:axId val="11892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92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9149863224622844E-2"/>
          <c:y val="0.42386407446914315"/>
          <c:w val="0.9621832735452942"/>
          <c:h val="0.28401010468420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Выявленные замечания АПК</c:v>
                </c:pt>
              </c:strCache>
            </c:strRef>
          </c:tx>
          <c:spPr>
            <a:solidFill>
              <a:srgbClr val="66CCFF">
                <a:alpha val="50196"/>
              </a:srgbClr>
            </a:solidFill>
            <a:ln>
              <a:solidFill>
                <a:srgbClr val="206AB7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9 месяцев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122867</c:v>
                </c:pt>
                <c:pt idx="1">
                  <c:v>143821</c:v>
                </c:pt>
                <c:pt idx="2">
                  <c:v>117607</c:v>
                </c:pt>
                <c:pt idx="3">
                  <c:v>91058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Устраненые замечания АПК</c:v>
                </c:pt>
              </c:strCache>
            </c:strRef>
          </c:tx>
          <c:spPr>
            <a:solidFill>
              <a:srgbClr val="85BFF5"/>
            </a:solidFill>
            <a:ln>
              <a:solidFill>
                <a:srgbClr val="206AB7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122</a:t>
                    </a:r>
                    <a:r>
                      <a:rPr lang="ru-RU" dirty="0" smtClean="0"/>
                      <a:t> 867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963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9 месяцев 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4"/>
                <c:pt idx="0" formatCode="0">
                  <c:v>122867</c:v>
                </c:pt>
                <c:pt idx="1">
                  <c:v>143765</c:v>
                </c:pt>
                <c:pt idx="2">
                  <c:v>116963</c:v>
                </c:pt>
                <c:pt idx="3">
                  <c:v>89951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101758464"/>
        <c:axId val="101760000"/>
      </c:barChart>
      <c:catAx>
        <c:axId val="1017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1760000"/>
        <c:crosses val="autoZero"/>
        <c:auto val="1"/>
        <c:lblAlgn val="ctr"/>
        <c:lblOffset val="0"/>
        <c:noMultiLvlLbl val="0"/>
      </c:catAx>
      <c:valAx>
        <c:axId val="10176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7584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186444768410075"/>
          <c:y val="0.28981534838500789"/>
          <c:w val="0.79799330592365691"/>
          <c:h val="9.9261765903911045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17804233902108"/>
          <c:y val="7.1817632746458984E-2"/>
          <c:w val="0.30235793001444849"/>
          <c:h val="0.86934259559698335"/>
        </c:manualLayout>
      </c:layout>
      <c:doughnutChart>
        <c:varyColors val="1"/>
        <c:ser>
          <c:idx val="0"/>
          <c:order val="0"/>
          <c:spPr>
            <a:solidFill>
              <a:schemeClr val="tx1">
                <a:lumMod val="20000"/>
                <a:lumOff val="80000"/>
              </a:schemeClr>
            </a:solidFill>
            <a:ln>
              <a:solidFill>
                <a:srgbClr val="206AB7"/>
              </a:solidFill>
            </a:ln>
          </c:spPr>
          <c:dPt>
            <c:idx val="0"/>
            <c:bubble3D val="0"/>
            <c:spPr>
              <a:solidFill>
                <a:srgbClr val="85BFF5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26-42E8-9A7C-24CFE2785DB8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26-42E8-9A7C-24CFE2785DB8}"/>
              </c:ext>
            </c:extLst>
          </c:dPt>
          <c:dPt>
            <c:idx val="2"/>
            <c:bubble3D val="0"/>
            <c:spPr>
              <a:solidFill>
                <a:srgbClr val="CCECFF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26-42E8-9A7C-24CFE2785DB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26-42E8-9A7C-24CFE2785DB8}"/>
              </c:ext>
            </c:extLst>
          </c:dPt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rgbClr val="206AB7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Узел редуцирования</c:v>
                </c:pt>
                <c:pt idx="1">
                  <c:v>Узел одоризации</c:v>
                </c:pt>
                <c:pt idx="2">
                  <c:v>Узел переключения</c:v>
                </c:pt>
                <c:pt idx="3">
                  <c:v>Узел предотвращения гидратообразования</c:v>
                </c:pt>
              </c:strCache>
            </c:strRef>
          </c:cat>
          <c:val>
            <c:numRef>
              <c:f>Лист1!$B$1:$B$4</c:f>
              <c:numCache>
                <c:formatCode>0</c:formatCode>
                <c:ptCount val="4"/>
                <c:pt idx="0">
                  <c:v>46</c:v>
                </c:pt>
                <c:pt idx="1">
                  <c:v>33</c:v>
                </c:pt>
                <c:pt idx="2">
                  <c:v>34</c:v>
                </c:pt>
                <c:pt idx="3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26-42E8-9A7C-24CFE2785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71126564105356"/>
          <c:y val="8.8303064824612879E-2"/>
          <c:w val="0.28581129353809309"/>
          <c:h val="0.8194385451474224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rgbClr val="206AB7"/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04863650978657"/>
          <c:y val="8.0512606533681585E-2"/>
          <c:w val="0.64695136349021343"/>
          <c:h val="0.83897478693263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CCFF"/>
            </a:solidFill>
            <a:ln w="12700">
              <a:solidFill>
                <a:srgbClr val="0079C2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41</c:v>
                </c:pt>
                <c:pt idx="2">
                  <c:v>53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05888"/>
        <c:axId val="117607424"/>
      </c:barChart>
      <c:catAx>
        <c:axId val="117605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srgbClr val="206AB7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17607424"/>
        <c:crosses val="autoZero"/>
        <c:auto val="1"/>
        <c:lblAlgn val="ctr"/>
        <c:lblOffset val="100"/>
        <c:noMultiLvlLbl val="0"/>
      </c:catAx>
      <c:valAx>
        <c:axId val="1176074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760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499936996328605"/>
          <c:y val="1.6781973720091704E-2"/>
          <c:w val="0.50338182588765856"/>
          <c:h val="0.9744546060538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40,0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 algn="ctr">
                  <a:defRPr lang="ru-RU" sz="700" b="0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0.2412</c:v>
                </c:pt>
                <c:pt idx="1">
                  <c:v>0.4</c:v>
                </c:pt>
                <c:pt idx="2">
                  <c:v>0.1158</c:v>
                </c:pt>
                <c:pt idx="3">
                  <c:v>0.11849999999999999</c:v>
                </c:pt>
                <c:pt idx="4">
                  <c:v>1.15E-2</c:v>
                </c:pt>
                <c:pt idx="5">
                  <c:v>7.4999999999999997E-2</c:v>
                </c:pt>
                <c:pt idx="6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1474944"/>
        <c:axId val="111484928"/>
      </c:barChart>
      <c:catAx>
        <c:axId val="111474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rgbClr val="206AB7"/>
                </a:solidFill>
              </a:defRPr>
            </a:pPr>
            <a:endParaRPr lang="ru-RU"/>
          </a:p>
        </c:txPr>
        <c:crossAx val="111484928"/>
        <c:crosses val="autoZero"/>
        <c:auto val="1"/>
        <c:lblAlgn val="ctr"/>
        <c:lblOffset val="0"/>
        <c:noMultiLvlLbl val="0"/>
      </c:catAx>
      <c:valAx>
        <c:axId val="1114849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1474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499936996328605"/>
          <c:y val="1.6781973720091704E-2"/>
          <c:w val="0.50338182588765856"/>
          <c:h val="0.9744546060538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39,0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 algn="ctr">
                  <a:defRPr lang="ru-RU" sz="700" b="0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0.23056994818652848</c:v>
                </c:pt>
                <c:pt idx="1">
                  <c:v>0.39</c:v>
                </c:pt>
                <c:pt idx="2">
                  <c:v>9.585492227979274E-2</c:v>
                </c:pt>
                <c:pt idx="3">
                  <c:v>0.11917098445595854</c:v>
                </c:pt>
                <c:pt idx="4">
                  <c:v>1.2953367875647668E-2</c:v>
                </c:pt>
                <c:pt idx="5">
                  <c:v>8.0310880829015538E-2</c:v>
                </c:pt>
                <c:pt idx="6">
                  <c:v>3.6269430051813469E-2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1492480"/>
        <c:axId val="111522944"/>
      </c:barChart>
      <c:catAx>
        <c:axId val="1114924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rgbClr val="206AB7"/>
                </a:solidFill>
              </a:defRPr>
            </a:pPr>
            <a:endParaRPr lang="ru-RU"/>
          </a:p>
        </c:txPr>
        <c:crossAx val="111522944"/>
        <c:crosses val="autoZero"/>
        <c:auto val="1"/>
        <c:lblAlgn val="ctr"/>
        <c:lblOffset val="0"/>
        <c:noMultiLvlLbl val="0"/>
      </c:catAx>
      <c:valAx>
        <c:axId val="111522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14924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9994769532848"/>
          <c:y val="1.6781789298474851E-2"/>
          <c:w val="0.38632966712932848"/>
          <c:h val="0.9744546060538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1.7668639278266229E-2"/>
                  <c:y val="8.3815211969416655E-3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 smtClean="0"/>
                      <a:t>20,9%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68639278266229E-2"/>
                  <c:y val="6.5980643918300123E-7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 smtClean="0"/>
                      <a:t>40,0%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5818570435497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 smtClean="0"/>
                      <a:t>10,</a:t>
                    </a:r>
                    <a:r>
                      <a:rPr lang="ru-RU" sz="700" dirty="0" smtClean="0"/>
                      <a:t>2</a:t>
                    </a:r>
                    <a:r>
                      <a:rPr lang="en-US" sz="7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4477321304437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58185704354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7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0.000</c:formatCode>
                <c:ptCount val="7"/>
                <c:pt idx="0">
                  <c:v>0.20899999999999999</c:v>
                </c:pt>
                <c:pt idx="1">
                  <c:v>0.4</c:v>
                </c:pt>
                <c:pt idx="2">
                  <c:v>0.10150000000000001</c:v>
                </c:pt>
                <c:pt idx="3">
                  <c:v>9.0999999999999998E-2</c:v>
                </c:pt>
                <c:pt idx="4">
                  <c:v>4.7600000000000003E-2</c:v>
                </c:pt>
                <c:pt idx="5">
                  <c:v>8.1000000000000003E-2</c:v>
                </c:pt>
                <c:pt idx="6">
                  <c:v>6.5100000000000005E-2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7674752"/>
        <c:axId val="117676288"/>
      </c:barChart>
      <c:catAx>
        <c:axId val="117674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rgbClr val="206AB7"/>
                </a:solidFill>
              </a:defRPr>
            </a:pPr>
            <a:endParaRPr lang="ru-RU"/>
          </a:p>
        </c:txPr>
        <c:crossAx val="117676288"/>
        <c:crosses val="autoZero"/>
        <c:auto val="1"/>
        <c:lblAlgn val="ctr"/>
        <c:lblOffset val="0"/>
        <c:noMultiLvlLbl val="0"/>
      </c:catAx>
      <c:valAx>
        <c:axId val="117676288"/>
        <c:scaling>
          <c:orientation val="minMax"/>
        </c:scaling>
        <c:delete val="1"/>
        <c:axPos val="t"/>
        <c:numFmt formatCode="0.000" sourceLinked="1"/>
        <c:majorTickMark val="out"/>
        <c:minorTickMark val="none"/>
        <c:tickLblPos val="none"/>
        <c:crossAx val="117674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9994769532848"/>
          <c:y val="1.6781789298474851E-2"/>
          <c:w val="0.38632966712932848"/>
          <c:h val="0.9744546060538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1.7668639278266229E-2"/>
                  <c:y val="8.3815211969416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68639278266229E-2"/>
                  <c:y val="6.5980643918300123E-7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 smtClean="0"/>
                      <a:t>40,</a:t>
                    </a:r>
                    <a:r>
                      <a:rPr lang="ru-RU" sz="700" dirty="0" smtClean="0"/>
                      <a:t>2</a:t>
                    </a:r>
                    <a:r>
                      <a:rPr lang="en-US" sz="7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58185704354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4477321304437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58185704354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779092852177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7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0.0000</c:formatCode>
                <c:ptCount val="7"/>
                <c:pt idx="0">
                  <c:v>0.20856102003642987</c:v>
                </c:pt>
                <c:pt idx="1">
                  <c:v>0.40191256830601102</c:v>
                </c:pt>
                <c:pt idx="2">
                  <c:v>0.10382513661202186</c:v>
                </c:pt>
                <c:pt idx="3">
                  <c:v>9.2896174863387984E-2</c:v>
                </c:pt>
                <c:pt idx="4">
                  <c:v>4.7814207650273222E-2</c:v>
                </c:pt>
                <c:pt idx="5">
                  <c:v>7.9234972677595633E-2</c:v>
                </c:pt>
                <c:pt idx="6">
                  <c:v>6.5573770491803282E-2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41"/>
        <c:axId val="111552384"/>
        <c:axId val="111553920"/>
      </c:barChart>
      <c:catAx>
        <c:axId val="111552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rgbClr val="206AB7"/>
                </a:solidFill>
              </a:defRPr>
            </a:pPr>
            <a:endParaRPr lang="ru-RU"/>
          </a:p>
        </c:txPr>
        <c:crossAx val="111553920"/>
        <c:crosses val="autoZero"/>
        <c:auto val="1"/>
        <c:lblAlgn val="ctr"/>
        <c:lblOffset val="0"/>
        <c:noMultiLvlLbl val="0"/>
      </c:catAx>
      <c:valAx>
        <c:axId val="111553920"/>
        <c:scaling>
          <c:orientation val="minMax"/>
        </c:scaling>
        <c:delete val="1"/>
        <c:axPos val="t"/>
        <c:numFmt formatCode="0.0000" sourceLinked="1"/>
        <c:majorTickMark val="out"/>
        <c:minorTickMark val="none"/>
        <c:tickLblPos val="none"/>
        <c:crossAx val="111552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0.43091</cdr:x>
      <cdr:y>0.43073</cdr:y>
    </cdr:from>
    <cdr:to>
      <cdr:x>0.53059</cdr:x>
      <cdr:y>0.57765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5155" y="701749"/>
          <a:ext cx="470783" cy="239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accent1"/>
              </a:solidFill>
              <a:latin typeface="Arial Narrow" panose="020B0606020202030204" pitchFamily="34" charset="0"/>
            </a:rPr>
            <a:t>42</a:t>
          </a:r>
          <a:endParaRPr lang="ru-RU" sz="1600" b="1" dirty="0">
            <a:solidFill>
              <a:schemeClr val="accent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0.42242</cdr:x>
      <cdr:y>0.41904</cdr:y>
    </cdr:from>
    <cdr:to>
      <cdr:x>0.5221</cdr:x>
      <cdr:y>0.56596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4709" y="682699"/>
          <a:ext cx="465978" cy="239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accent1"/>
              </a:solidFill>
              <a:latin typeface="Arial Narrow" panose="020B0606020202030204" pitchFamily="34" charset="0"/>
            </a:rPr>
            <a:t>172</a:t>
          </a:r>
          <a:endParaRPr lang="ru-RU" sz="1600" b="1" dirty="0">
            <a:solidFill>
              <a:schemeClr val="accent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0.35274</cdr:x>
      <cdr:y>0.42176</cdr:y>
    </cdr:from>
    <cdr:to>
      <cdr:x>0.46423</cdr:x>
      <cdr:y>0.57075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8781" y="677583"/>
          <a:ext cx="366247" cy="239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1870</a:t>
          </a:r>
          <a:endParaRPr lang="ru-RU" sz="1800" b="1" kern="1200" dirty="0">
            <a:solidFill>
              <a:srgbClr val="0070C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0.34525</cdr:x>
      <cdr:y>0.20721</cdr:y>
    </cdr:from>
    <cdr:to>
      <cdr:x>0.38824</cdr:x>
      <cdr:y>0.30746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3698" y="572549"/>
          <a:ext cx="1847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solidFill>
              <a:srgbClr val="206AB7"/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уважаемый Андрей Александрович,</a:t>
            </a:r>
            <a:r>
              <a:rPr lang="ru-RU" baseline="0" dirty="0" smtClean="0"/>
              <a:t> </a:t>
            </a:r>
            <a:r>
              <a:rPr lang="ru-RU" dirty="0" smtClean="0"/>
              <a:t>уважаемые участники совещания! Представляю Вашему вниманию доклад на тему: Функционирование системы административно-производственного контроля в ООО «Газпром трансгаз Нижний Новгород» на эксплуатируемых ГРС.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0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 же с</a:t>
            </a:r>
            <a:r>
              <a:rPr lang="ru-RU" baseline="0" dirty="0" smtClean="0"/>
              <a:t> целью снижения количества предписаний и замечаний надзорных органов </a:t>
            </a:r>
            <a:r>
              <a:rPr lang="ru-RU" b="1" baseline="0" dirty="0" smtClean="0"/>
              <a:t>дополнительно</a:t>
            </a:r>
            <a:r>
              <a:rPr lang="ru-RU" baseline="0" dirty="0" smtClean="0"/>
              <a:t> был разработан целевой, тематический чек-лист проведения проверок АПК 3-4 уровней. Данный чек лист был составлен на основе типовых-часто встречающихся нарушений ООО «Газпром </a:t>
            </a:r>
            <a:r>
              <a:rPr lang="ru-RU" baseline="0" dirty="0" err="1" smtClean="0"/>
              <a:t>газнадзора</a:t>
            </a:r>
            <a:r>
              <a:rPr lang="ru-RU" baseline="0" dirty="0" smtClean="0"/>
              <a:t>» и Ростехнадзора. Всего в чек лист вошло 68 </a:t>
            </a:r>
            <a:r>
              <a:rPr lang="ru-RU" kern="0" dirty="0" smtClean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типовых нарушений и замечаний надзорных органов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cs typeface="+mn-cs"/>
              </a:rPr>
              <a:t>.</a:t>
            </a:r>
            <a:r>
              <a:rPr lang="ru-RU" kern="1200" baseline="0" dirty="0" smtClean="0">
                <a:solidFill>
                  <a:schemeClr val="tx1"/>
                </a:solidFill>
                <a:latin typeface="+mn-lt"/>
                <a:cs typeface="+mn-cs"/>
              </a:rPr>
              <a:t> Пример таких нарушений приведен на слайде.</a:t>
            </a:r>
            <a:endParaRPr lang="ru-RU" kern="0" dirty="0" smtClean="0">
              <a:solidFill>
                <a:srgbClr val="206AB7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0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Административно производственный контроль - это неотъемлемая часть бизнес процессов ДТОиР. С помощью АПК подтверждается состояние объектов, путем наличия по данным объектам замечаний. Так замечания выявленные в 2019</a:t>
            </a:r>
            <a:r>
              <a:rPr lang="ru-RU" baseline="0" dirty="0" smtClean="0"/>
              <a:t> году (клик) ложатся в основу программ ДТОиР 2021 года, а замечания 2020 в программы 2022 года соответственно. Данный процесс позволяет постоянно объективно отслеживать техническое состояние объектов и своевременно проводить обслуживание и ремонты, повышая тем самым эксплуатационную надежность оборудования. Устранение критических дефектов,  - </a:t>
            </a:r>
            <a:r>
              <a:rPr lang="ru-RU" u="sng" baseline="0" dirty="0" smtClean="0">
                <a:solidFill>
                  <a:srgbClr val="FF0000"/>
                </a:solidFill>
              </a:rPr>
              <a:t>оперативно</a:t>
            </a:r>
            <a:r>
              <a:rPr lang="ru-RU" baseline="0" dirty="0" smtClean="0">
                <a:solidFill>
                  <a:srgbClr val="FF0000"/>
                </a:solidFill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2017 году в</a:t>
            </a:r>
            <a:r>
              <a:rPr lang="ru-RU" baseline="0" dirty="0" smtClean="0"/>
              <a:t> Регламент планирования диагностического обследования, технического обслуживания и ремонта объектов ООО «Газпром </a:t>
            </a:r>
            <a:r>
              <a:rPr lang="ru-RU" baseline="0" dirty="0" err="1" smtClean="0"/>
              <a:t>трансгаз</a:t>
            </a:r>
            <a:r>
              <a:rPr lang="ru-RU" baseline="0" dirty="0" smtClean="0"/>
              <a:t> Нижний Новгород» были внесены дополнения. Акты АПК 3 и 4 уровней являются документами обосновывающими вывод объектов в ремонт. Начиная с 2018 года ведется работа по обоснованию объектов капитального ремонта через систему административно-производственного контроля. На диаграмме представлена динамика изменения количества объектов, вывод в ремонт которых, обоснован через АПК. </a:t>
            </a:r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ООО «Газпром трансгаз Нижний Новгород» по</a:t>
            </a:r>
            <a:r>
              <a:rPr lang="ru-RU" baseline="0" dirty="0" smtClean="0"/>
              <a:t> направлению АПК проводится техническая учеба (теоретическое и практическое обучение). Учебно-производственным центром разработаны 4 учебные программы (теоретического обучения) по направлению административно-производственного контроля.  По мимо 4-х учебных программ, внесены дополнения в учебные программы по рабочим специальностям, которые позволяют укрепить знания полученные в период рабочего процесса.</a:t>
            </a:r>
          </a:p>
          <a:p>
            <a:r>
              <a:rPr lang="ru-RU" dirty="0" smtClean="0"/>
              <a:t>Отделом охраны труда совместно со службой промышленной и пожарной безопасности для улучшения проведения АПК 1-4 уровней разработаны: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Критерии АПК 1 и 2 уровней;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Программы проведения АПК на 3-4 уровнях контроля;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Чек-листы для проведения проверки (позволяющие обращать внимание на типовые и наиболее серьезные нарушения).</a:t>
            </a:r>
            <a:endParaRPr lang="ru-RU" sz="1200" b="1" u="sng" dirty="0" smtClean="0">
              <a:solidFill>
                <a:srgbClr val="1A62BA"/>
              </a:solidFill>
              <a:latin typeface="Arial Narrow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Практическое обучение</a:t>
            </a:r>
            <a:r>
              <a:rPr lang="ru-RU" baseline="0" dirty="0" smtClean="0"/>
              <a:t> в ООО «Газпром трансгаз Нижний Новгород» организовано тремя способами:</a:t>
            </a:r>
          </a:p>
          <a:p>
            <a:r>
              <a:rPr lang="ru-RU" baseline="0" dirty="0" smtClean="0"/>
              <a:t>1. Проведение интерактивных обучающих </a:t>
            </a:r>
            <a:r>
              <a:rPr lang="ru-RU" baseline="0" dirty="0" err="1" smtClean="0"/>
              <a:t>квестов</a:t>
            </a:r>
            <a:r>
              <a:rPr lang="ru-RU" baseline="0" dirty="0" smtClean="0"/>
              <a:t> в период теоретического обучения;</a:t>
            </a:r>
          </a:p>
          <a:p>
            <a:r>
              <a:rPr lang="ru-RU" baseline="0" dirty="0" smtClean="0"/>
              <a:t>2. Проведение </a:t>
            </a:r>
            <a:r>
              <a:rPr lang="ru-RU" baseline="0" dirty="0" err="1" smtClean="0"/>
              <a:t>квестов</a:t>
            </a:r>
            <a:r>
              <a:rPr lang="ru-RU" baseline="0" dirty="0" smtClean="0"/>
              <a:t> на основном и вспомогательном оборудовании по выявлению смоделированных нарушений. Данные квесты проводятся в основном для рабочих и специалистов. При моделировании нарушений за основу берутся систематические нарушения и повторяющиеся нарушения надзорных органов.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3. Проведение </a:t>
            </a:r>
            <a:r>
              <a:rPr lang="ru-RU" sz="1200" dirty="0" err="1" smtClean="0">
                <a:solidFill>
                  <a:srgbClr val="1A62BA"/>
                </a:solidFill>
                <a:latin typeface="Arial Narrow"/>
              </a:rPr>
              <a:t>Квестов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 по выявлению нарушений на действующем оборудовании, без предварительной подготовки.</a:t>
            </a:r>
            <a:r>
              <a:rPr lang="ru-RU" sz="1200" baseline="0" dirty="0" smtClean="0">
                <a:solidFill>
                  <a:srgbClr val="1A62BA"/>
                </a:solidFill>
                <a:latin typeface="Arial Narrow"/>
              </a:rPr>
              <a:t> Данные квесты проводятся в основном для руководящего состава Общества, с целью оценки состояния эксплуатируемого оборудования выбранных объектов и так же </a:t>
            </a:r>
            <a:r>
              <a:rPr lang="ru-RU" sz="1200" b="1" baseline="0" dirty="0" smtClean="0">
                <a:solidFill>
                  <a:srgbClr val="1A62BA"/>
                </a:solidFill>
                <a:latin typeface="Arial Narrow"/>
              </a:rPr>
              <a:t>оценки уровня знаний Руководителей</a:t>
            </a:r>
            <a:r>
              <a:rPr lang="ru-RU" sz="1200" baseline="0" dirty="0" smtClean="0">
                <a:solidFill>
                  <a:srgbClr val="1A62BA"/>
                </a:solidFill>
                <a:latin typeface="Arial Narrow"/>
              </a:rPr>
              <a:t>. За счет проведения подобного обучения в Обществе зафиксировано снижение типовых замечаний.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итогам проведенной работы можно сделать следующие</a:t>
            </a:r>
            <a:r>
              <a:rPr lang="ru-RU" baseline="0" dirty="0" smtClean="0"/>
              <a:t> выводы:</a:t>
            </a:r>
          </a:p>
          <a:p>
            <a:endParaRPr lang="ru-RU" baseline="0" dirty="0" smtClean="0"/>
          </a:p>
          <a:p>
            <a:pPr indent="355600" algn="just" defTabSz="913568">
              <a:buFontTx/>
              <a:buAutoNum type="arabicPeriod"/>
            </a:pPr>
            <a: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В Обществе  организован административно-производственный контроль за состоянием охраны труда и промышленной безопасности, с внедрёнными формами актов, планов и критериев оценки эффективности АПК.</a:t>
            </a:r>
          </a:p>
          <a:p>
            <a:pPr indent="355600" algn="just" defTabSz="913568">
              <a:buAutoNum type="arabicPeriod"/>
              <a:tabLst>
                <a:tab pos="180975" algn="l"/>
              </a:tabLst>
            </a:pPr>
            <a: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Предотвращено 172 предпосылки к инциденту (техногенному событию 3 уровня).</a:t>
            </a:r>
          </a:p>
          <a:p>
            <a:pPr indent="355600" algn="just" defTabSz="913568">
              <a:buAutoNum type="arabicPeriod"/>
              <a:tabLst>
                <a:tab pos="180975" algn="l"/>
              </a:tabLst>
            </a:pPr>
            <a: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Выявлено 42 циклических замечаний для внесения изменений в объемы проведения планово-предупредительных ремонтов.</a:t>
            </a:r>
          </a:p>
          <a:p>
            <a:pPr indent="355600" algn="just" defTabSz="913568">
              <a:buFontTx/>
              <a:buAutoNum type="arabicPeriod"/>
              <a:tabLst>
                <a:tab pos="180975" algn="l"/>
              </a:tabLst>
            </a:pPr>
            <a: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  Снижение на 28% количества типовых замечаний, за счет проведения качественной</a:t>
            </a:r>
            <a:b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</a:br>
            <a: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технической учебы.</a:t>
            </a:r>
          </a:p>
          <a:p>
            <a:pPr indent="355600" algn="just" defTabSz="913568">
              <a:buFontTx/>
              <a:buAutoNum type="arabicPeriod"/>
              <a:tabLst>
                <a:tab pos="180975" algn="l"/>
              </a:tabLst>
            </a:pPr>
            <a: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С 2018 года организована работа по обоснованию вывода объектов капитальный ремонт через систему административно-производственного контроля, по фактическому техническому состоянию ГРС, согласно актуальному ранжированному перечню.</a:t>
            </a:r>
          </a:p>
          <a:p>
            <a:pPr indent="355600" algn="just" defTabSz="913568">
              <a:lnSpc>
                <a:spcPct val="150000"/>
              </a:lnSpc>
            </a:pPr>
            <a:endParaRPr lang="ru-RU" sz="1050" b="1" kern="0" dirty="0" smtClean="0">
              <a:solidFill>
                <a:srgbClr val="1A62BA"/>
              </a:solidFill>
              <a:latin typeface="Arial Narrow" pitchFamily="34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Основными задачами на будущий</a:t>
            </a:r>
            <a:r>
              <a:rPr lang="ru-RU" baseline="0" dirty="0" smtClean="0"/>
              <a:t> период являются:</a:t>
            </a:r>
          </a:p>
          <a:p>
            <a:pPr marL="228600" indent="-228600" algn="just" defTabSz="913568">
              <a:buFont typeface="+mj-lt"/>
              <a:buAutoNum type="arabicPeriod"/>
            </a:pPr>
            <a:r>
              <a:rPr lang="ru-RU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Достижение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 установленных и доведенных целей ПАО «Газпром» в области производственной  безопасности.</a:t>
            </a:r>
          </a:p>
          <a:p>
            <a:pPr indent="355600" algn="just" defTabSz="913568"/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2.  Создание безопасных условий труда сохранение жизни и здоровья работников </a:t>
            </a:r>
            <a:br>
              <a:rPr lang="ru-RU" kern="0" dirty="0" smtClean="0">
                <a:solidFill>
                  <a:srgbClr val="206AB7"/>
                </a:solidFill>
                <a:latin typeface="Arial Narrow"/>
              </a:rPr>
            </a:b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ООО «Газпром трансгаз Нижний Новгород».</a:t>
            </a:r>
          </a:p>
          <a:p>
            <a:pPr indent="355600" algn="just" defTabSz="913568"/>
            <a:r>
              <a:rPr lang="ru-RU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3. 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Снижение рисков возникновения аварий, инцидентов и пожаров на объектах, эксплуатируемых ООО «Газпром трансгаз Нижний Новгород», путем выявления и устранения предпосылок возникновения нарушений при проведении административно- производственного контроля.</a:t>
            </a:r>
          </a:p>
          <a:p>
            <a:pPr indent="355600" algn="just" defTabSz="913568"/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3. С</a:t>
            </a:r>
            <a:r>
              <a:rPr lang="ru-RU" altLang="ru-RU" kern="0" dirty="0" smtClean="0">
                <a:solidFill>
                  <a:srgbClr val="206AB7"/>
                </a:solidFill>
                <a:latin typeface="Arial Narrow"/>
              </a:rPr>
              <a:t>овершенствование системы управления производственной безопасностью, путем своевременной разработки адекватных и достаточных мер реагирования по выявленным отклонениям. </a:t>
            </a:r>
          </a:p>
          <a:p>
            <a:pPr indent="355600" algn="just" defTabSz="913568"/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4. П</a:t>
            </a:r>
            <a:r>
              <a:rPr lang="ru-RU" altLang="ru-RU" kern="0" dirty="0" smtClean="0">
                <a:solidFill>
                  <a:srgbClr val="206AB7"/>
                </a:solidFill>
                <a:latin typeface="Arial Narrow"/>
              </a:rPr>
              <a:t>овышение компетенций работников в области производственной безопасности, и вовлеченности персонала, путем проведения теоретической, практической технической учебы и материального стимулирования персонала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уважаемый Андрей Александрович,</a:t>
            </a:r>
            <a:r>
              <a:rPr lang="ru-RU" baseline="0" dirty="0" smtClean="0"/>
              <a:t> </a:t>
            </a:r>
            <a:r>
              <a:rPr lang="ru-RU" dirty="0" smtClean="0"/>
              <a:t>уважаемые участники совещания! Представляю Вашему вниманию доклад на тему: Функционирование системы административно-производственного контроля в ООО «Газпром трансгаз Нижний Новгород» на эксплуатируемых ГРС.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0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spc="-30" dirty="0" smtClean="0">
                <a:solidFill>
                  <a:srgbClr val="206AB7"/>
                </a:solidFill>
              </a:rPr>
              <a:t>Административно-производственный контроль - это составная часть производственного процесса при эксплуатации ГРС . Основной целью доклада является Совершенствование системы управления производственной безопасностью, для обеспечения безопасного и безаварийного функционирования ГРС Общества.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spc="-30" dirty="0" smtClean="0">
              <a:solidFill>
                <a:srgbClr val="206AB7"/>
              </a:solidFill>
              <a:cs typeface="+mn-cs"/>
            </a:endParaRP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Основными</a:t>
            </a:r>
            <a:r>
              <a:rPr lang="ru-RU" baseline="0" dirty="0" smtClean="0"/>
              <a:t> задачами являются: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spc="-30" dirty="0" smtClean="0">
                <a:solidFill>
                  <a:srgbClr val="0079C2"/>
                </a:solidFill>
                <a:latin typeface="Arial Narrow"/>
              </a:rPr>
              <a:t>Не допускать нарушений требований охраны труда и производственной безопасности.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spc="-30" dirty="0" smtClean="0">
                <a:solidFill>
                  <a:srgbClr val="0079C2"/>
                </a:solidFill>
                <a:latin typeface="Arial Narrow"/>
              </a:rPr>
              <a:t>Не допускать несчастных случаев , травматизма при эксплуатации оборудования.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spc="-30" dirty="0" smtClean="0">
                <a:solidFill>
                  <a:srgbClr val="0079C2"/>
                </a:solidFill>
                <a:latin typeface="Arial Narrow"/>
              </a:rPr>
              <a:t>Организовать соблюдение требований эксплуатационной и нормативной документации 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spc="-30" dirty="0" smtClean="0">
                <a:solidFill>
                  <a:srgbClr val="0079C2"/>
                </a:solidFill>
                <a:latin typeface="Arial Narrow"/>
              </a:rPr>
              <a:t>Организовать непрерывную оценку технического состояния оборудования на эксплуатируемых ГРС.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spc="-30" dirty="0" smtClean="0">
                <a:solidFill>
                  <a:srgbClr val="0079C2"/>
                </a:solidFill>
                <a:latin typeface="Arial Narrow"/>
              </a:rPr>
              <a:t>Разработать мероприятия, направленные на улучшение  технического состояния эксплуатируемого оборудования.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spc="-30" dirty="0" smtClean="0">
                <a:solidFill>
                  <a:srgbClr val="0079C2"/>
                </a:solidFill>
                <a:latin typeface="Arial Narrow"/>
              </a:rPr>
              <a:t>Обеспечить постоянный контроль за своевременным проведением диагностических обследований, испытаний и ППР оборудования.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spc="-30" dirty="0" smtClean="0">
                <a:solidFill>
                  <a:srgbClr val="0079C2"/>
                </a:solidFill>
                <a:latin typeface="Arial Narrow"/>
              </a:rPr>
              <a:t>Выполнить мероприятия по результатам диагностических обследований (ремонты, расчёты, прогнозы).</a:t>
            </a:r>
            <a:endParaRPr lang="ru-RU" sz="1200" dirty="0" smtClean="0">
              <a:solidFill>
                <a:srgbClr val="0079C2"/>
              </a:solidFill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00" b="1" u="sng" spc="-30" dirty="0" smtClean="0">
              <a:solidFill>
                <a:srgbClr val="206AB7"/>
              </a:solidFill>
              <a:latin typeface="Arial Narr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spc="-30" dirty="0" smtClean="0">
                <a:solidFill>
                  <a:srgbClr val="206AB7"/>
                </a:solidFill>
                <a:latin typeface="Arial Narrow"/>
              </a:rPr>
              <a:t>Результат:</a:t>
            </a:r>
            <a:r>
              <a:rPr lang="ru-RU" b="1" spc="-30" dirty="0" smtClean="0">
                <a:solidFill>
                  <a:srgbClr val="206AB7"/>
                </a:solidFill>
                <a:latin typeface="Arial Narrow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Отсутствие несчастных случаев, аварий, инцидентов, нештатных ситуаций.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Отсутствие предписаний и штрафов по результатам проверок инспектирующих органов.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Эталонное состояние эксплуатируемого оборудования и объектов</a:t>
            </a:r>
            <a:endParaRPr lang="ru-RU" sz="1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2014 году на основе </a:t>
            </a:r>
            <a:r>
              <a:rPr lang="ru-RU" dirty="0" err="1" smtClean="0"/>
              <a:t>ЕСУОТиПБ</a:t>
            </a:r>
            <a:r>
              <a:rPr lang="ru-RU" dirty="0" smtClean="0"/>
              <a:t> (ЕСУПБ) разработан и функционирует стандарт организации о производственном контроле за соблюдением требований  промышленной безопасности на опасных производственных объектах ООО  «Газпром трансгаз Нижний Новгород» . Данный стандарт устанавливает основные обязательные для работников Общества требования, к организации и осуществлению АПК за состоянием охраны труда и промышленной безопасности на предприятии, так же устанавливает формы актов,</a:t>
            </a:r>
            <a:r>
              <a:rPr lang="ru-RU" baseline="0" dirty="0" smtClean="0"/>
              <a:t> планов и критерии оценки эффективности АПК</a:t>
            </a:r>
            <a:r>
              <a:rPr lang="ru-RU" dirty="0" smtClean="0"/>
              <a:t>. И</a:t>
            </a:r>
            <a:r>
              <a:rPr lang="ru-RU" baseline="0" dirty="0" smtClean="0"/>
              <a:t> учитывает многоуровневую систему осуществления производственного контроля в ПАО «Газпром».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2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Общая</a:t>
            </a:r>
            <a:r>
              <a:rPr lang="ru-RU" baseline="0" dirty="0" smtClean="0"/>
              <a:t> структура организации </a:t>
            </a:r>
            <a:r>
              <a:rPr lang="ru-RU" dirty="0" smtClean="0"/>
              <a:t>системы показана на слайде. На более чем 10 тыс. объектах</a:t>
            </a:r>
            <a:r>
              <a:rPr lang="ru-RU" baseline="0" dirty="0" smtClean="0"/>
              <a:t> производственной инфраструктуры предприятия – это объекты компрессорных, газораспределительных станций, газопроводов, объектов энергетики, автоматизации и связи ежедневно около 7 тыс. рабочих в рамках административно-производственного контроля 1 уровня проводят осмотр и фиксируют отклонения состояния объектов и оборудования от требований нормативно-технических документов. Все замечания заносятся в единую информационно-аналитическую систему «Мониторинг АПК». Также в систему заносятся и замечания следующих, более компетентных уровней контроля – 2,3 и 4 уровня, которые проводятся инженерами и руководителями филиалов. Затем на основании результатов структурированного анализа замечаний профильными подразделениями в Администрации ООО «Газпром трансгаз Нижний Новгород» разрабатываются локальные и системные корректирующие решения, направленные на улучшение функционирования системы.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2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создания единого равноправного профессионального информационного</a:t>
            </a:r>
            <a:r>
              <a:rPr lang="ru-RU" baseline="0" dirty="0" smtClean="0"/>
              <a:t> пространства</a:t>
            </a:r>
            <a:r>
              <a:rPr lang="ru-RU" dirty="0" smtClean="0"/>
              <a:t> 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интранет</a:t>
            </a:r>
            <a:r>
              <a:rPr lang="ru-RU" baseline="0" dirty="0" smtClean="0"/>
              <a:t> портале Общества была разработана информационная система мониторинг АПК 1-2 и 3-4 уровней, позволяющая вносить замечания с каждого рабочего места. На основании данных из информационной системы, еженедельно, ежемесячно, ежеквартально и ежегодно  разрабатываются различные виды статистической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0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время работы системы АПК, на всех уровнях контроля по направлению ГРС</a:t>
            </a:r>
            <a:r>
              <a:rPr lang="ru-RU" baseline="0" dirty="0" smtClean="0"/>
              <a:t>  выявлено более 500 тыс. замечаний, из которых 1% замечаний находится в работе и устраняются в соответствии с планами мероприятий в регламентные сроки. За время работы система позволила предотвратить 172 предпосылки к инциденту (техногенному событию 3 уровня). К таким замечаниям относятся утечки газа, различного рода не исправности подогревателя газа и другие. Так же выявление циклически повторяющихся замечаний позволяет вносить изменения в состав работ по проведению планово-предупредительных ремонтов оборудования, с целью своевременного устранения причин данных замечаний.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0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 на слайде приведена объективная статистика </a:t>
            </a:r>
            <a:r>
              <a:rPr lang="ru-RU" baseline="0" dirty="0" smtClean="0"/>
              <a:t>обработанных и проанализированных данных по замечаниям АПК и надзорных органов по направлению деятельности отдела эксплуатации ГРС. Данный анализ позволяет выявить проблемные места с целью принятия качественных управленческих решений. Так же обработанные данные позволяют отследить динамику изменения количества нарушений в ретроспективе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6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Одной из основных задач</a:t>
            </a:r>
            <a:r>
              <a:rPr lang="ru-RU" baseline="0" dirty="0" smtClean="0"/>
              <a:t> является снижение несчастных случаев, травматизма, аварий, инцидентов и штрафов и предостережений выдаваемых Ростехнадзором. В данном случае должна работать формула: замечания административно-производственного контроля плюс Замечания ООО «Газпром газнадзор» равно отсутствию несчастных случаев, травматизма, аварий, инцидентов, штрафов и предостережений. Начиная с 2017 года, после становления и апробации работы системы, эффективность работы административно –производственного контроля и совместной работы с ВКУ Газпром газнадзор повысилась, это подтверждается отсутствием аварий и снижением нарушений выявленных Ростехнадзором на ГРС Общества.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01750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12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551600" y="4882839"/>
            <a:ext cx="7321550" cy="169277"/>
          </a:xfrm>
        </p:spPr>
        <p:txBody>
          <a:bodyPr/>
          <a:lstStyle/>
          <a:p>
            <a:r>
              <a:rPr lang="en-US" sz="1100" cap="all" dirty="0" smtClean="0"/>
              <a:t>XI </a:t>
            </a:r>
            <a:r>
              <a:rPr lang="ru-RU" sz="1100" cap="all" dirty="0" smtClean="0"/>
              <a:t>Международная научно-практическая конференция «ГРС и системы газоснабжения ПАО «Газпром»</a:t>
            </a:r>
            <a:endParaRPr lang="ru-RU" sz="1100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cap="all" dirty="0" smtClean="0"/>
              <a:t>Функционирование системы</a:t>
            </a:r>
          </a:p>
          <a:p>
            <a:r>
              <a:rPr lang="ru-RU" sz="2000" cap="all" dirty="0" smtClean="0"/>
              <a:t>административно -производственного контроля</a:t>
            </a:r>
          </a:p>
          <a:p>
            <a:r>
              <a:rPr lang="ru-RU" sz="2000" cap="all" dirty="0" smtClean="0"/>
              <a:t>в ООО «ГАзпром трансгаз нижний </a:t>
            </a:r>
            <a:r>
              <a:rPr lang="ru-RU" sz="2000" cap="all" dirty="0" err="1" smtClean="0"/>
              <a:t>новгород</a:t>
            </a:r>
            <a:r>
              <a:rPr lang="ru-RU" sz="2000" cap="all" dirty="0" smtClean="0"/>
              <a:t>»</a:t>
            </a:r>
          </a:p>
          <a:p>
            <a:pPr algn="r"/>
            <a:endParaRPr lang="ru-RU" sz="1800" dirty="0" smtClean="0"/>
          </a:p>
          <a:p>
            <a:r>
              <a:rPr lang="ru-RU" sz="1600" dirty="0" smtClean="0"/>
              <a:t>Мельников Дмитрий Александрович, Инженер </a:t>
            </a:r>
            <a:r>
              <a:rPr lang="ru-RU" sz="1600" dirty="0" err="1" smtClean="0"/>
              <a:t>СПиПБ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Тел.: (831)43-11-6</a:t>
            </a:r>
            <a:r>
              <a:rPr lang="en-US" sz="1600" dirty="0" smtClean="0"/>
              <a:t>52</a:t>
            </a:r>
            <a:r>
              <a:rPr lang="ru-RU" sz="1600" dirty="0" smtClean="0"/>
              <a:t>, </a:t>
            </a:r>
            <a:r>
              <a:rPr lang="en-US" sz="1600" dirty="0" smtClean="0"/>
              <a:t>E-mail</a:t>
            </a:r>
            <a:r>
              <a:rPr lang="ru-RU" sz="1600" dirty="0" smtClean="0"/>
              <a:t>:</a:t>
            </a:r>
            <a:r>
              <a:rPr lang="en-US" sz="1600" dirty="0" smtClean="0"/>
              <a:t> melnikovda@vtg.gazprom.ru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57350" y="63249"/>
            <a:ext cx="7215802" cy="661039"/>
          </a:xfrm>
        </p:spPr>
        <p:txBody>
          <a:bodyPr anchor="ctr"/>
          <a:lstStyle/>
          <a:p>
            <a:pPr indent="85725"/>
            <a:r>
              <a:rPr lang="ru-RU" sz="1800" b="1" dirty="0" smtClean="0"/>
              <a:t>СНИЖЕНИЕ ПРЕДПИСАНИЙ НАДЗОРНЫХ ОРГАНОВ</a:t>
            </a:r>
            <a:endParaRPr lang="ru-RU" sz="1800" b="1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7448" y="1386923"/>
            <a:ext cx="312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ПРЕДОТВРАЩЕНИЕ ПРЕДПИСАНИЙ </a:t>
            </a:r>
            <a:r>
              <a:rPr lang="ru-RU" sz="1400" b="1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РТН и замечаний ГГН:</a:t>
            </a:r>
            <a:endParaRPr lang="ru-RU" sz="1400" kern="0" dirty="0">
              <a:solidFill>
                <a:srgbClr val="206AB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48021680"/>
              </p:ext>
            </p:extLst>
          </p:nvPr>
        </p:nvGraphicFramePr>
        <p:xfrm>
          <a:off x="5620394" y="1881221"/>
          <a:ext cx="3523608" cy="177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Объект 2"/>
          <p:cNvSpPr txBox="1">
            <a:spLocks/>
          </p:cNvSpPr>
          <p:nvPr/>
        </p:nvSpPr>
        <p:spPr bwMode="auto">
          <a:xfrm>
            <a:off x="0" y="802526"/>
            <a:ext cx="9144002" cy="60503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4625"/>
            <a:r>
              <a:rPr lang="ru-RU" sz="1400" b="0" dirty="0" smtClean="0">
                <a:latin typeface="Arial Narrow" panose="020B0606020202030204" pitchFamily="34" charset="0"/>
              </a:rPr>
              <a:t>Снижение количества предписаний и замечаний надзорных органов, путем разработки целевых, тематических чек-листов для проведения проверок АПК 3,4 уровней.</a:t>
            </a:r>
            <a:endParaRPr lang="ru-RU" sz="1400" b="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35550"/>
              </p:ext>
            </p:extLst>
          </p:nvPr>
        </p:nvGraphicFramePr>
        <p:xfrm>
          <a:off x="0" y="1954787"/>
          <a:ext cx="5943603" cy="23755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1475"/>
                <a:gridCol w="2857500"/>
                <a:gridCol w="1219200"/>
                <a:gridCol w="685800"/>
                <a:gridCol w="809628"/>
              </a:tblGrid>
              <a:tr h="3873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№</a:t>
                      </a:r>
                      <a:br>
                        <a:rPr lang="ru-RU" sz="1050" b="1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</a:br>
                      <a:r>
                        <a:rPr lang="ru-RU" sz="1050" b="1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п/п</a:t>
                      </a:r>
                      <a:endParaRPr lang="ru-RU" sz="1050" b="1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Формулировка нарушения</a:t>
                      </a:r>
                      <a:endParaRPr lang="ru-RU" sz="1050" b="1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Ссылка на НТД</a:t>
                      </a:r>
                      <a:endParaRPr lang="ru-RU" sz="1050" b="1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Уровень АПК</a:t>
                      </a:r>
                      <a:endParaRPr lang="ru-RU" sz="1050" b="1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Надзорный орган</a:t>
                      </a:r>
                      <a:endParaRPr lang="ru-RU" sz="1050" b="1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3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1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Отсутствуют актуальные технологические схемы и режимные карты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ГОСТ Р 54983-2012 п.5.6.3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3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ГГН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2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Газопроводы, проходящие через стены, не имеют уплотнений, выполненных в соответствии с проектом.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СТО Газпром 2-3.5-454-2010 п.5.5.27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3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ГГН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3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3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Отсутствуют сведения об уведомлении органов местного самоуправления о сроках проведения ремонтных работ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ч.1, ст. 9 ФЗ №116 от 21.07.1997г.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4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РТН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3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4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Отсутствуют права или иное законное основание на земельный участок, на котором размещен опасный производственный объект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ч.1, ст. 9 ФЗ №116 от 21.07.1997г.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4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kern="0" dirty="0" smtClean="0">
                          <a:solidFill>
                            <a:srgbClr val="206AB7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РТН</a:t>
                      </a:r>
                      <a:endParaRPr lang="ru-RU" sz="1050" b="0" kern="0" dirty="0">
                        <a:solidFill>
                          <a:srgbClr val="206AB7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25" y="4315687"/>
            <a:ext cx="5987988" cy="468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1600" kern="0" dirty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Всего в чек-листе </a:t>
            </a:r>
            <a:r>
              <a:rPr lang="ru-RU" sz="1600" b="1" kern="0" dirty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68</a:t>
            </a:r>
            <a:r>
              <a:rPr lang="ru-RU" sz="1600" kern="0" dirty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 типовых нарушений и замечаний надзорных органов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63" y="1386923"/>
            <a:ext cx="45308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u="sng" kern="0" dirty="0" smtClean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ЧЕК-ЛИСТ ПРОВЕДЕНИЯ ПРОВЕРОК</a:t>
            </a:r>
            <a:endParaRPr lang="ru-RU" sz="1400" b="1" kern="0" dirty="0">
              <a:solidFill>
                <a:srgbClr val="206AB7"/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sz="1400" b="1" kern="0" dirty="0" smtClean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в </a:t>
            </a:r>
            <a:r>
              <a:rPr lang="ru-RU" sz="1400" b="1" kern="0" dirty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рамках </a:t>
            </a:r>
            <a:r>
              <a:rPr lang="ru-RU" sz="1400" b="1" kern="0" dirty="0" smtClean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АПК </a:t>
            </a:r>
            <a:r>
              <a:rPr lang="ru-RU" sz="1400" b="1" kern="0" dirty="0">
                <a:solidFill>
                  <a:srgbClr val="206AB7"/>
                </a:solidFill>
                <a:latin typeface="Arial Narrow" panose="020B0606020202030204" pitchFamily="34" charset="0"/>
                <a:cs typeface="Arial" charset="0"/>
              </a:rPr>
              <a:t>на 3 и 4 уровнях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59426896"/>
              </p:ext>
            </p:extLst>
          </p:nvPr>
        </p:nvGraphicFramePr>
        <p:xfrm>
          <a:off x="6077449" y="3401568"/>
          <a:ext cx="3027486" cy="12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57350" y="77190"/>
            <a:ext cx="7106073" cy="661039"/>
          </a:xfrm>
        </p:spPr>
        <p:txBody>
          <a:bodyPr anchor="ctr"/>
          <a:lstStyle/>
          <a:p>
            <a:r>
              <a:rPr lang="ru-RU" sz="1800" b="1" dirty="0" smtClean="0"/>
              <a:t>ВЗАИМОСВЯЗЬ РЕЗУЛЬТАТОВ АПК С ПРОГРАММОЙ ДТОИР</a:t>
            </a:r>
            <a:endParaRPr lang="ru-RU" sz="1800" b="1" dirty="0"/>
          </a:p>
        </p:txBody>
      </p:sp>
      <p:sp>
        <p:nvSpPr>
          <p:cNvPr id="23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6302" y="863194"/>
            <a:ext cx="3621024" cy="653604"/>
          </a:xfrm>
          <a:prstGeom prst="rect">
            <a:avLst/>
          </a:prstGeom>
          <a:solidFill>
            <a:srgbClr val="CCEC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Нарушения, выявленные на </a:t>
            </a:r>
            <a:r>
              <a:rPr lang="en-US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III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 </a:t>
            </a:r>
            <a:r>
              <a:rPr lang="en-US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IV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уровнях административно-производственного контроля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6302" y="2489665"/>
            <a:ext cx="3621024" cy="665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ДТОиР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ООО «Газпром трансгаз Нижний Новгород» 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3094" y="1365022"/>
            <a:ext cx="584597" cy="392510"/>
          </a:xfrm>
          <a:prstGeom prst="roundRect">
            <a:avLst/>
          </a:prstGeom>
          <a:solidFill>
            <a:srgbClr val="00B0F0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2018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3094" y="2265382"/>
            <a:ext cx="584597" cy="392510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2020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09297" y="1365022"/>
            <a:ext cx="584597" cy="392510"/>
          </a:xfrm>
          <a:prstGeom prst="roundRect">
            <a:avLst/>
          </a:prstGeom>
          <a:solidFill>
            <a:srgbClr val="00B0F0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2019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16612" y="2265381"/>
            <a:ext cx="584597" cy="392510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2021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1009516" y="1835389"/>
            <a:ext cx="211750" cy="150717"/>
          </a:xfrm>
          <a:prstGeom prst="homePlate">
            <a:avLst>
              <a:gd name="adj" fmla="val 25284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Нашивка 37"/>
          <p:cNvSpPr/>
          <p:nvPr/>
        </p:nvSpPr>
        <p:spPr>
          <a:xfrm rot="5400000">
            <a:off x="1074074" y="1992048"/>
            <a:ext cx="82634" cy="150717"/>
          </a:xfrm>
          <a:prstGeom prst="chevron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074075" y="2074680"/>
            <a:ext cx="82634" cy="150717"/>
          </a:xfrm>
          <a:prstGeom prst="chevron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 rot="5400000">
            <a:off x="2595719" y="1839695"/>
            <a:ext cx="211750" cy="150717"/>
          </a:xfrm>
          <a:prstGeom prst="homePlate">
            <a:avLst>
              <a:gd name="adj" fmla="val 25284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Нашивка 40"/>
          <p:cNvSpPr/>
          <p:nvPr/>
        </p:nvSpPr>
        <p:spPr>
          <a:xfrm rot="5400000">
            <a:off x="2660277" y="1996354"/>
            <a:ext cx="82634" cy="150717"/>
          </a:xfrm>
          <a:prstGeom prst="chevron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2660278" y="2078986"/>
            <a:ext cx="82634" cy="150717"/>
          </a:xfrm>
          <a:prstGeom prst="chevron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711604412"/>
              </p:ext>
            </p:extLst>
          </p:nvPr>
        </p:nvGraphicFramePr>
        <p:xfrm>
          <a:off x="73149" y="3094331"/>
          <a:ext cx="3994102" cy="190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5" name="Picture 2" descr="D:\Users\melnikovdma\Desktop\Новый точечный рисунок (2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61" y="1428714"/>
            <a:ext cx="2936470" cy="2020378"/>
          </a:xfrm>
          <a:prstGeom prst="rect">
            <a:avLst/>
          </a:prstGeom>
          <a:solidFill>
            <a:srgbClr val="1A62BA">
              <a:lumMod val="75000"/>
            </a:srgbClr>
          </a:solidFill>
          <a:ln w="12700">
            <a:solidFill>
              <a:srgbClr val="1A62BA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6998792" y="2010434"/>
            <a:ext cx="1311276" cy="1994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Picture 2" descr="D:\Users\melnikovdma\Desktop\Новый точечный рисунок (3)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2" y="3162166"/>
            <a:ext cx="4308653" cy="44217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 стрелкой 47"/>
          <p:cNvCxnSpPr>
            <a:stCxn id="46" idx="2"/>
            <a:endCxn id="47" idx="0"/>
          </p:cNvCxnSpPr>
          <p:nvPr/>
        </p:nvCxnSpPr>
        <p:spPr>
          <a:xfrm flipH="1">
            <a:off x="6563039" y="2209883"/>
            <a:ext cx="1091391" cy="95228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 bwMode="auto">
          <a:xfrm>
            <a:off x="4250130" y="876652"/>
            <a:ext cx="4900717" cy="5621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70C0"/>
                </a:solidFill>
                <a:latin typeface="Arial Narrow"/>
              </a:rPr>
              <a:t>ПЕРЕЧЕНЬ ДОКУМЕНТОВ</a:t>
            </a:r>
            <a:r>
              <a:rPr lang="ru-RU" sz="1400" b="1" dirty="0" smtClean="0">
                <a:solidFill>
                  <a:srgbClr val="0070C0"/>
                </a:solidFill>
                <a:latin typeface="Arial Narrow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 Narrow"/>
              </a:rPr>
              <a:t>обосновывающих включение объектов 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 Narrow"/>
              </a:rPr>
              <a:t>(при представлении предложений по корректировке планов) </a:t>
            </a:r>
            <a:endParaRPr lang="ru-RU" sz="1400" b="1" dirty="0">
              <a:solidFill>
                <a:srgbClr val="0070C0"/>
              </a:solidFill>
              <a:latin typeface="Arial Narrow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4250131" y="3760013"/>
            <a:ext cx="4900716" cy="1010716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0488" indent="266700">
              <a:lnSpc>
                <a:spcPct val="80000"/>
              </a:lnSpc>
            </a:pPr>
            <a:r>
              <a:rPr lang="ru-RU" sz="1400" dirty="0">
                <a:solidFill>
                  <a:srgbClr val="0070C0"/>
                </a:solidFill>
                <a:latin typeface="Arial Narrow"/>
              </a:rPr>
              <a:t>С 2018 года организована работа по обоснованию вывода объектов </a:t>
            </a:r>
            <a:r>
              <a:rPr lang="ru-RU" sz="1400" dirty="0" smtClean="0">
                <a:solidFill>
                  <a:srgbClr val="0070C0"/>
                </a:solidFill>
                <a:latin typeface="Arial Narrow"/>
              </a:rPr>
              <a:t>в капитальный </a:t>
            </a:r>
            <a:r>
              <a:rPr lang="ru-RU" sz="1400" dirty="0">
                <a:solidFill>
                  <a:srgbClr val="0070C0"/>
                </a:solidFill>
                <a:latin typeface="Arial Narrow"/>
              </a:rPr>
              <a:t>ремонт через систему </a:t>
            </a:r>
            <a:r>
              <a:rPr lang="ru-RU" sz="1400" dirty="0" smtClean="0">
                <a:solidFill>
                  <a:srgbClr val="0070C0"/>
                </a:solidFill>
                <a:latin typeface="Arial Narrow"/>
              </a:rPr>
              <a:t>административно-производственного </a:t>
            </a:r>
            <a:r>
              <a:rPr lang="ru-RU" sz="1400" dirty="0">
                <a:solidFill>
                  <a:srgbClr val="0070C0"/>
                </a:solidFill>
                <a:latin typeface="Arial Narrow"/>
              </a:rPr>
              <a:t>контроля, по фактическому техническому состоянию ГРС, согласно актуальному ранжированному перечню.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722" y="324427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2160" b="1" i="0" u="none" strike="noStrike" kern="1200" baseline="0">
                <a:solidFill>
                  <a:srgbClr val="1A62BA"/>
                </a:solidFill>
                <a:latin typeface="+mn-lt"/>
                <a:ea typeface="+mn-ea"/>
                <a:cs typeface="+mn-cs"/>
              </a:defRPr>
            </a:pPr>
            <a:r>
              <a:rPr lang="ru-RU" sz="1400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КОЛИЧЕСТВО ОБЪЕКТОВ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defRPr sz="2160" b="1" i="0" u="none" strike="noStrike" kern="1200" baseline="0">
                <a:solidFill>
                  <a:srgbClr val="1A62BA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дополнительно 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обоснованных замечаниями АПК 3-4 уровня</a:t>
            </a:r>
          </a:p>
        </p:txBody>
      </p:sp>
    </p:spTree>
    <p:extLst>
      <p:ext uri="{BB962C8B-B14F-4D97-AF65-F5344CB8AC3E}">
        <p14:creationId xmlns:p14="http://schemas.microsoft.com/office/powerpoint/2010/main" val="15878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54010" y="80774"/>
            <a:ext cx="7321551" cy="661039"/>
          </a:xfrm>
        </p:spPr>
        <p:txBody>
          <a:bodyPr anchor="ctr"/>
          <a:lstStyle/>
          <a:p>
            <a:r>
              <a:rPr lang="ru-RU" sz="1800" b="1" dirty="0" smtClean="0"/>
              <a:t>ПРОВЕДЕНИЕ ТЕХНИЧЕСКОЙ УЧЕБЫ ПО АПК.</a:t>
            </a:r>
            <a:br>
              <a:rPr lang="ru-RU" sz="1800" b="1" dirty="0" smtClean="0"/>
            </a:br>
            <a:r>
              <a:rPr lang="ru-RU" sz="1800" b="1" dirty="0" smtClean="0"/>
              <a:t>Теоретическое обучение.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62275" y="789047"/>
            <a:ext cx="6153150" cy="408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ru-RU" sz="1200" b="1" u="sng" dirty="0" smtClean="0">
                <a:solidFill>
                  <a:srgbClr val="1A62BA"/>
                </a:solidFill>
                <a:latin typeface="Arial Narrow"/>
              </a:rPr>
              <a:t>Теоретическое обучение с отрывом от производства:</a:t>
            </a:r>
          </a:p>
          <a:p>
            <a:pPr indent="355600" algn="just">
              <a:lnSpc>
                <a:spcPct val="80000"/>
              </a:lnSpc>
            </a:pP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Учебно-производственным </a:t>
            </a:r>
            <a:r>
              <a:rPr lang="ru-RU" sz="1200" b="1" dirty="0">
                <a:solidFill>
                  <a:srgbClr val="1A62BA"/>
                </a:solidFill>
                <a:latin typeface="Arial Narrow"/>
              </a:rPr>
              <a:t>центром ООО «Газпром трансгаз Нижний Новгород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» разработаны 4 учебные программы по направлению АПК:</a:t>
            </a:r>
          </a:p>
          <a:p>
            <a:pPr marL="342900" indent="-255588">
              <a:lnSpc>
                <a:spcPct val="80000"/>
              </a:lnSpc>
              <a:spcBef>
                <a:spcPts val="600"/>
              </a:spcBef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Учебная программа рабочих и специалистов по 1-2 уровню АПК </a:t>
            </a:r>
            <a:br>
              <a:rPr lang="ru-RU" sz="1200" dirty="0" smtClean="0">
                <a:solidFill>
                  <a:srgbClr val="1A62BA"/>
                </a:solidFill>
                <a:latin typeface="Arial Narrow"/>
              </a:rPr>
            </a:b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9 836 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чел. 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раз в год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).</a:t>
            </a:r>
          </a:p>
          <a:p>
            <a:pPr marL="342900" indent="-255588">
              <a:lnSpc>
                <a:spcPct val="80000"/>
              </a:lnSpc>
              <a:spcBef>
                <a:spcPts val="600"/>
              </a:spcBef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Учебная программа руководителей и начальников служб филиалов на 3 уровне АПК  </a:t>
            </a:r>
            <a:br>
              <a:rPr lang="ru-RU" sz="1200" dirty="0" smtClean="0">
                <a:solidFill>
                  <a:srgbClr val="1A62BA"/>
                </a:solidFill>
                <a:latin typeface="Arial Narrow"/>
              </a:rPr>
            </a:b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762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чел. 1 раз в 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3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года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).</a:t>
            </a:r>
          </a:p>
          <a:p>
            <a:pPr marL="342900" indent="-255588">
              <a:lnSpc>
                <a:spcPct val="80000"/>
              </a:lnSpc>
              <a:spcBef>
                <a:spcPts val="600"/>
              </a:spcBef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Обучение членов комиссии, осуществляющих АПК на 4 уровне </a:t>
            </a:r>
            <a:br>
              <a:rPr lang="ru-RU" sz="1200" dirty="0" smtClean="0">
                <a:solidFill>
                  <a:srgbClr val="1A62BA"/>
                </a:solidFill>
                <a:latin typeface="Arial Narrow"/>
              </a:rPr>
            </a:b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125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чел. 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раз в год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).</a:t>
            </a:r>
          </a:p>
          <a:p>
            <a:pPr marL="342900" indent="-255588">
              <a:lnSpc>
                <a:spcPct val="80000"/>
              </a:lnSpc>
              <a:spcBef>
                <a:spcPts val="600"/>
              </a:spcBef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Обучение рабочих и специалистов проведению 1-4 уровня АПК </a:t>
            </a:r>
            <a:br>
              <a:rPr lang="ru-RU" sz="1200" dirty="0" smtClean="0">
                <a:solidFill>
                  <a:srgbClr val="1A62BA"/>
                </a:solidFill>
                <a:latin typeface="Arial Narrow"/>
              </a:rPr>
            </a:b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10 734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чел. 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раз в год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).</a:t>
            </a:r>
          </a:p>
          <a:p>
            <a:pPr marL="342900" indent="-255588">
              <a:lnSpc>
                <a:spcPct val="80000"/>
              </a:lnSpc>
              <a:buAutoNum type="arabicPeriod"/>
            </a:pPr>
            <a:endParaRPr lang="ru-RU" sz="800" dirty="0" smtClean="0">
              <a:solidFill>
                <a:srgbClr val="1A62BA"/>
              </a:solidFill>
              <a:latin typeface="Arial Narrow"/>
            </a:endParaRPr>
          </a:p>
          <a:p>
            <a:pPr indent="355600"/>
            <a:r>
              <a:rPr lang="ru-RU" sz="1200" b="1" u="sng" dirty="0" smtClean="0">
                <a:solidFill>
                  <a:srgbClr val="1A62BA"/>
                </a:solidFill>
                <a:latin typeface="Arial Narrow"/>
              </a:rPr>
              <a:t>Теоретическое </a:t>
            </a:r>
            <a:r>
              <a:rPr lang="ru-RU" sz="1200" b="1" u="sng" dirty="0">
                <a:solidFill>
                  <a:srgbClr val="1A62BA"/>
                </a:solidFill>
                <a:latin typeface="Arial Narrow"/>
              </a:rPr>
              <a:t>обучение </a:t>
            </a:r>
            <a:r>
              <a:rPr lang="ru-RU" sz="1200" b="1" u="sng" dirty="0" smtClean="0">
                <a:solidFill>
                  <a:srgbClr val="1A62BA"/>
                </a:solidFill>
                <a:latin typeface="Arial Narrow"/>
              </a:rPr>
              <a:t>без отрыва </a:t>
            </a:r>
            <a:r>
              <a:rPr lang="ru-RU" sz="1200" b="1" u="sng" dirty="0">
                <a:solidFill>
                  <a:srgbClr val="1A62BA"/>
                </a:solidFill>
                <a:latin typeface="Arial Narrow"/>
              </a:rPr>
              <a:t>от производства</a:t>
            </a:r>
            <a:r>
              <a:rPr lang="ru-RU" sz="1200" b="1" u="sng" dirty="0" smtClean="0">
                <a:solidFill>
                  <a:srgbClr val="1A62BA"/>
                </a:solidFill>
                <a:latin typeface="Arial Narrow"/>
              </a:rPr>
              <a:t>:</a:t>
            </a:r>
          </a:p>
          <a:p>
            <a:pPr indent="355600" algn="just">
              <a:lnSpc>
                <a:spcPct val="80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1A62BA"/>
                </a:solidFill>
                <a:latin typeface="Arial Narrow"/>
              </a:rPr>
              <a:t>О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тделом </a:t>
            </a:r>
            <a:r>
              <a:rPr lang="ru-RU" sz="1200" b="1" dirty="0">
                <a:solidFill>
                  <a:srgbClr val="1A62BA"/>
                </a:solidFill>
                <a:latin typeface="Arial Narrow"/>
              </a:rPr>
              <a:t>охраны труда совместно со службой промышленной и пожарной 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безопасности, производственными подразделениями Общества для повышения эффективности </a:t>
            </a:r>
            <a:r>
              <a:rPr lang="ru-RU" sz="1200" b="1" dirty="0">
                <a:solidFill>
                  <a:srgbClr val="1A62BA"/>
                </a:solidFill>
                <a:latin typeface="Arial Narrow"/>
              </a:rPr>
              <a:t>проведения АПК 1-4 уровней 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разработаны:</a:t>
            </a:r>
            <a:endParaRPr lang="ru-RU" sz="1200" dirty="0" smtClean="0">
              <a:solidFill>
                <a:srgbClr val="1A62BA"/>
              </a:solidFill>
              <a:latin typeface="Arial Narrow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ru-RU" sz="1200" dirty="0">
                <a:solidFill>
                  <a:srgbClr val="1A62BA"/>
                </a:solidFill>
                <a:latin typeface="Arial Narrow"/>
              </a:rPr>
              <a:t>Критерии АПК 1 и 2 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уровней (критерии разработаны 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в 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14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службах филиала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).</a:t>
            </a:r>
            <a:endParaRPr lang="ru-RU" sz="1200" dirty="0">
              <a:solidFill>
                <a:srgbClr val="1A62BA"/>
              </a:solidFill>
              <a:latin typeface="Arial Narrow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Программы проведения АПК на 3-4 уровнях контроля 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48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программ)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AutoNum type="arabicPeriod"/>
            </a:pP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Чек-листы для проведения проверки, позволяющие обращать внимание на типовые и наиболее серьезные нарушения 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14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</a:rPr>
              <a:t> чек-листов 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</a:rPr>
              <a:t>с разбивкой по направлениям деятельности отделов и служб Общества).</a:t>
            </a:r>
            <a:endParaRPr lang="ru-RU" sz="1200" b="1" u="sng" dirty="0">
              <a:solidFill>
                <a:srgbClr val="1A62BA"/>
              </a:solidFill>
              <a:latin typeface="Arial Narrow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55133" y="829789"/>
            <a:ext cx="321869" cy="32053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A62BA"/>
                </a:solidFill>
                <a:latin typeface="Arial Narrow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3052517" y="2968936"/>
            <a:ext cx="321869" cy="32053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2</a:t>
            </a:r>
            <a:endParaRPr lang="ru-RU" sz="1400" b="1" dirty="0">
              <a:solidFill>
                <a:srgbClr val="1A62BA"/>
              </a:solidFill>
              <a:latin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" y="857341"/>
            <a:ext cx="2609636" cy="1887878"/>
          </a:xfrm>
          <a:prstGeom prst="rect">
            <a:avLst/>
          </a:prstGeom>
          <a:solidFill>
            <a:srgbClr val="1A62BA">
              <a:lumMod val="75000"/>
            </a:srgbClr>
          </a:solidFill>
          <a:ln w="12700">
            <a:solidFill>
              <a:srgbClr val="1A62BA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" y="2845391"/>
            <a:ext cx="2609636" cy="1887878"/>
          </a:xfrm>
          <a:prstGeom prst="rect">
            <a:avLst/>
          </a:prstGeom>
          <a:solidFill>
            <a:srgbClr val="1A62BA">
              <a:lumMod val="75000"/>
            </a:srgbClr>
          </a:solidFill>
          <a:ln w="12700">
            <a:solidFill>
              <a:srgbClr val="1A62BA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0061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61325" y="75669"/>
            <a:ext cx="7321551" cy="661039"/>
          </a:xfrm>
        </p:spPr>
        <p:txBody>
          <a:bodyPr anchor="ctr"/>
          <a:lstStyle/>
          <a:p>
            <a:r>
              <a:rPr lang="ru-RU" sz="1800" b="1" dirty="0" smtClean="0"/>
              <a:t>ПРОВЕДЕНИЕ КВЕСТА ПО АПК.</a:t>
            </a:r>
            <a:br>
              <a:rPr lang="ru-RU" sz="1800" b="1" dirty="0" smtClean="0"/>
            </a:br>
            <a:r>
              <a:rPr lang="ru-RU" sz="1800" b="1" dirty="0" smtClean="0"/>
              <a:t>Практическое обучение.</a:t>
            </a:r>
            <a:endParaRPr 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21893" y="2594060"/>
            <a:ext cx="6522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1400" b="1" u="sng" dirty="0">
                <a:solidFill>
                  <a:srgbClr val="1A62BA"/>
                </a:solidFill>
                <a:latin typeface="Arial Narrow"/>
              </a:rPr>
              <a:t>Практическое обучение:</a:t>
            </a:r>
          </a:p>
          <a:p>
            <a:pPr indent="355600">
              <a:lnSpc>
                <a:spcPct val="80000"/>
              </a:lnSpc>
              <a:spcBef>
                <a:spcPts val="600"/>
              </a:spcBef>
            </a:pPr>
            <a:r>
              <a:rPr lang="ru-RU" sz="1400" b="1" dirty="0">
                <a:solidFill>
                  <a:srgbClr val="1A62BA"/>
                </a:solidFill>
                <a:latin typeface="Arial Narrow"/>
              </a:rPr>
              <a:t>Учебно-производственным центром ООО «Газпром трансгаз Нижний Новгород» совместно с отделом охраны труда разработаны квесты по направлению АПК:</a:t>
            </a:r>
          </a:p>
          <a:p>
            <a:pPr marL="269875" indent="-182563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Интерактивные </a:t>
            </a:r>
            <a:r>
              <a:rPr lang="ru-RU" sz="1400" dirty="0">
                <a:solidFill>
                  <a:srgbClr val="1A62BA"/>
                </a:solidFill>
                <a:latin typeface="Arial Narrow"/>
              </a:rPr>
              <a:t>обучающие </a:t>
            </a:r>
            <a:r>
              <a:rPr lang="ru-RU" sz="1400" dirty="0" err="1" smtClean="0">
                <a:solidFill>
                  <a:srgbClr val="1A62BA"/>
                </a:solidFill>
                <a:latin typeface="Arial Narrow"/>
              </a:rPr>
              <a:t>квесты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, проводимые </a:t>
            </a:r>
            <a:r>
              <a:rPr lang="ru-RU" sz="1400" dirty="0">
                <a:solidFill>
                  <a:srgbClr val="1A62BA"/>
                </a:solidFill>
                <a:latin typeface="Arial Narrow"/>
              </a:rPr>
              <a:t>в период 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обучения </a:t>
            </a:r>
            <a:br>
              <a:rPr lang="ru-RU" sz="1400" dirty="0" smtClean="0">
                <a:solidFill>
                  <a:srgbClr val="1A62BA"/>
                </a:solidFill>
                <a:latin typeface="Arial Narrow"/>
              </a:rPr>
            </a:b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(проведен 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41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 </a:t>
            </a:r>
            <a:r>
              <a:rPr lang="ru-RU" sz="1400" b="1" dirty="0" err="1" smtClean="0">
                <a:solidFill>
                  <a:srgbClr val="1A62BA"/>
                </a:solidFill>
                <a:latin typeface="Arial Narrow"/>
              </a:rPr>
              <a:t>квест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, 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910 чел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. обучено).</a:t>
            </a:r>
            <a:endParaRPr lang="ru-RU" sz="1400" dirty="0">
              <a:solidFill>
                <a:srgbClr val="1A62BA"/>
              </a:solidFill>
              <a:latin typeface="Arial Narrow"/>
            </a:endParaRPr>
          </a:p>
          <a:p>
            <a:pPr marL="269875" indent="-182563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400" dirty="0" err="1" smtClean="0">
                <a:solidFill>
                  <a:srgbClr val="1A62BA"/>
                </a:solidFill>
                <a:latin typeface="Arial Narrow"/>
              </a:rPr>
              <a:t>Квесты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 </a:t>
            </a:r>
            <a:r>
              <a:rPr lang="ru-RU" sz="1400" dirty="0">
                <a:solidFill>
                  <a:srgbClr val="1A62BA"/>
                </a:solidFill>
                <a:latin typeface="Arial Narrow"/>
              </a:rPr>
              <a:t>на основном и вспомогательном оборудовании по выявлению 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смоделированных нарушений, проводимые </a:t>
            </a:r>
            <a:r>
              <a:rPr lang="ru-RU" sz="1400" dirty="0">
                <a:solidFill>
                  <a:srgbClr val="1A62BA"/>
                </a:solidFill>
                <a:latin typeface="Arial Narrow"/>
              </a:rPr>
              <a:t>для 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рабочих 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1 </a:t>
            </a:r>
            <a:r>
              <a:rPr lang="ru-RU" sz="1400" b="1" dirty="0" err="1" smtClean="0">
                <a:solidFill>
                  <a:srgbClr val="1A62BA"/>
                </a:solidFill>
                <a:latin typeface="Arial Narrow"/>
              </a:rPr>
              <a:t>квест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, 260 чел.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 обучено).</a:t>
            </a:r>
            <a:endParaRPr lang="ru-RU" sz="1400" dirty="0">
              <a:solidFill>
                <a:srgbClr val="1A62BA"/>
              </a:solidFill>
              <a:latin typeface="Arial Narrow"/>
            </a:endParaRPr>
          </a:p>
          <a:p>
            <a:pPr marL="269875" indent="-182563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400" dirty="0" err="1" smtClean="0">
                <a:solidFill>
                  <a:srgbClr val="1A62BA"/>
                </a:solidFill>
                <a:latin typeface="Arial Narrow"/>
              </a:rPr>
              <a:t>Квесты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 по </a:t>
            </a:r>
            <a:r>
              <a:rPr lang="ru-RU" sz="1400" dirty="0">
                <a:solidFill>
                  <a:srgbClr val="1A62BA"/>
                </a:solidFill>
                <a:latin typeface="Arial Narrow"/>
              </a:rPr>
              <a:t>выявлению 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нарушений на действующем оборудовании, без предварительной подготовки, проводимых </a:t>
            </a:r>
            <a:r>
              <a:rPr lang="ru-RU" sz="1400" dirty="0">
                <a:solidFill>
                  <a:srgbClr val="1A62BA"/>
                </a:solidFill>
                <a:latin typeface="Arial Narrow"/>
              </a:rPr>
              <a:t>для руководства 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Общества </a:t>
            </a:r>
            <a:br>
              <a:rPr lang="ru-RU" sz="1400" dirty="0" smtClean="0">
                <a:solidFill>
                  <a:srgbClr val="1A62BA"/>
                </a:solidFill>
                <a:latin typeface="Arial Narrow"/>
              </a:rPr>
            </a:b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(</a:t>
            </a:r>
            <a:r>
              <a:rPr lang="ru-RU" sz="1400" b="1" dirty="0" smtClean="0">
                <a:solidFill>
                  <a:srgbClr val="1A62BA"/>
                </a:solidFill>
                <a:latin typeface="Arial Narrow"/>
              </a:rPr>
              <a:t>2 квеста,125 чел</a:t>
            </a:r>
            <a:r>
              <a:rPr lang="ru-RU" sz="1400" dirty="0" smtClean="0">
                <a:solidFill>
                  <a:srgbClr val="1A62BA"/>
                </a:solidFill>
                <a:latin typeface="Arial Narrow"/>
              </a:rPr>
              <a:t>. обучено).</a:t>
            </a:r>
            <a:endParaRPr lang="ru-RU" sz="1400" dirty="0">
              <a:solidFill>
                <a:srgbClr val="1A62BA"/>
              </a:solidFill>
              <a:latin typeface="Arial Narrow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41449917"/>
              </p:ext>
            </p:extLst>
          </p:nvPr>
        </p:nvGraphicFramePr>
        <p:xfrm>
          <a:off x="28575" y="764962"/>
          <a:ext cx="2748368" cy="209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2670057" y="2698140"/>
            <a:ext cx="321869" cy="32053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A62BA"/>
                </a:solidFill>
                <a:latin typeface="Arial Narrow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43" y="841999"/>
            <a:ext cx="2916814" cy="1691651"/>
          </a:xfrm>
          <a:prstGeom prst="rect">
            <a:avLst/>
          </a:prstGeom>
          <a:solidFill>
            <a:srgbClr val="1A62BA">
              <a:lumMod val="75000"/>
            </a:srgbClr>
          </a:solidFill>
          <a:ln w="12700">
            <a:solidFill>
              <a:srgbClr val="1A62BA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48" y="842000"/>
            <a:ext cx="2584427" cy="1736018"/>
          </a:xfrm>
          <a:prstGeom prst="rect">
            <a:avLst/>
          </a:prstGeom>
          <a:solidFill>
            <a:srgbClr val="1A62BA">
              <a:lumMod val="75000"/>
            </a:srgbClr>
          </a:solidFill>
          <a:ln w="12700">
            <a:solidFill>
              <a:srgbClr val="1A62BA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1" y="2970083"/>
            <a:ext cx="2455606" cy="1622464"/>
          </a:xfrm>
          <a:prstGeom prst="rect">
            <a:avLst/>
          </a:prstGeom>
          <a:solidFill>
            <a:srgbClr val="1A62BA">
              <a:lumMod val="75000"/>
            </a:srgbClr>
          </a:solidFill>
          <a:ln w="12700">
            <a:solidFill>
              <a:srgbClr val="1A62BA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864" y="899023"/>
            <a:ext cx="285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400" b="1" i="0" u="none" strike="noStrike" kern="1200" baseline="0" dirty="0">
                <a:solidFill>
                  <a:srgbClr val="1A62BA"/>
                </a:solidFill>
                <a:latin typeface="Arial Narrow"/>
                <a:ea typeface="+mn-ea"/>
                <a:cs typeface="+mn-cs"/>
              </a:defRPr>
            </a:pPr>
            <a:r>
              <a:rPr lang="ru-RU" b="1" u="sng" dirty="0" smtClean="0">
                <a:solidFill>
                  <a:srgbClr val="1A62BA"/>
                </a:solidFill>
                <a:latin typeface="Arial Narrow"/>
              </a:rPr>
              <a:t>ДИНАМИКА ВЫЯВЛЕНИЯ</a:t>
            </a:r>
          </a:p>
          <a:p>
            <a:pPr>
              <a:defRPr lang="ru-RU" sz="1400" b="1" i="0" u="none" strike="noStrike" kern="1200" baseline="0" dirty="0">
                <a:solidFill>
                  <a:srgbClr val="1A62BA"/>
                </a:solidFill>
                <a:latin typeface="Arial Narrow"/>
                <a:ea typeface="+mn-ea"/>
                <a:cs typeface="+mn-cs"/>
              </a:defRPr>
            </a:pPr>
            <a:r>
              <a:rPr lang="ru-RU" b="1" u="sng" dirty="0" smtClean="0">
                <a:solidFill>
                  <a:srgbClr val="1A62BA"/>
                </a:solidFill>
                <a:latin typeface="Arial Narrow"/>
              </a:rPr>
              <a:t>типовых замечаний</a:t>
            </a:r>
            <a:endParaRPr lang="ru-RU" b="1" u="sng" dirty="0">
              <a:solidFill>
                <a:srgbClr val="1A62BA"/>
              </a:solidFill>
              <a:latin typeface="Arial Narrow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3773" y="1678769"/>
            <a:ext cx="1677363" cy="3945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3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1004493"/>
            <a:ext cx="89344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В Обществе  организован административно-производственный контроль за состоянием охраны труда и промышленной безопасности, с внедрёнными формами актов, планов и критериев оценки эффективности АПК.</a:t>
            </a: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180975" algn="l"/>
              </a:tabLst>
            </a:pP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Предотвращено </a:t>
            </a:r>
            <a:r>
              <a:rPr lang="ru-RU" sz="2000" b="1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172 </a:t>
            </a: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предпосылки к инциденту (техногенному событию 3 уровня).</a:t>
            </a: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180975" algn="l"/>
              </a:tabLst>
            </a:pP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Выявлено</a:t>
            </a:r>
            <a:r>
              <a:rPr lang="ru-RU" sz="2000" b="1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 42 </a:t>
            </a: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циклических замечаний для внесения изменений в объемы проведения планово-предупредительных ремонтов.</a:t>
            </a: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  <a:tabLst>
                <a:tab pos="180975" algn="l"/>
              </a:tabLst>
            </a:pP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  Снижение на </a:t>
            </a:r>
            <a:r>
              <a:rPr lang="ru-RU" sz="2000" b="1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28%</a:t>
            </a: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 количества типовых замечаний, за счет проведения качественной</a:t>
            </a:r>
            <a:b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</a:br>
            <a:r>
              <a:rPr lang="ru-RU" sz="200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технической </a:t>
            </a: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учебы.</a:t>
            </a: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  <a:tabLst>
                <a:tab pos="180975" algn="l"/>
              </a:tabLst>
            </a:pPr>
            <a:r>
              <a:rPr lang="ru-RU" sz="2000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С 2018 года организована работа по обоснованию вывода объектов капитальный ремонт через систему административно-производственного контроля, по фактическому техническому состоянию ГРС, согласно актуальному ранжированному перечню.</a:t>
            </a:r>
          </a:p>
        </p:txBody>
      </p:sp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1657350" y="62564"/>
            <a:ext cx="7177701" cy="661039"/>
          </a:xfrm>
        </p:spPr>
        <p:txBody>
          <a:bodyPr anchor="ctr"/>
          <a:lstStyle/>
          <a:p>
            <a:pPr indent="85725"/>
            <a:r>
              <a:rPr lang="ru-RU" sz="1800" b="1" dirty="0" smtClean="0"/>
              <a:t>ВЫВОДЫ</a:t>
            </a:r>
            <a:endParaRPr lang="ru-RU" sz="1800" b="1" dirty="0"/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5838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61" y="818520"/>
            <a:ext cx="8822913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1. Достижение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 установленных и доведенных целей ПАО «Газпром» в </a:t>
            </a:r>
            <a:r>
              <a:rPr lang="ru-RU" kern="0" dirty="0">
                <a:solidFill>
                  <a:srgbClr val="206AB7"/>
                </a:solidFill>
                <a:latin typeface="Arial Narrow"/>
              </a:rPr>
              <a:t>области 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производственной  безопасности.</a:t>
            </a: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2.  Непрерывное улучшение условий труда, сохранение жизни и здоровья работников </a:t>
            </a:r>
            <a:br>
              <a:rPr lang="ru-RU" kern="0" dirty="0" smtClean="0">
                <a:solidFill>
                  <a:srgbClr val="206AB7"/>
                </a:solidFill>
                <a:latin typeface="Arial Narrow"/>
              </a:rPr>
            </a:b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ООО </a:t>
            </a:r>
            <a:r>
              <a:rPr lang="ru-RU" kern="0" dirty="0">
                <a:solidFill>
                  <a:srgbClr val="206AB7"/>
                </a:solidFill>
                <a:latin typeface="Arial Narrow"/>
              </a:rPr>
              <a:t>«Газпром трансгаз Нижний Новгород»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.</a:t>
            </a: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3. </a:t>
            </a:r>
            <a:r>
              <a:rPr lang="ru-RU" kern="0" dirty="0">
                <a:solidFill>
                  <a:srgbClr val="206AB7"/>
                </a:solidFill>
                <a:latin typeface="Arial Narrow"/>
              </a:rPr>
              <a:t>Снижение рисков возникновения 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аварий, инцидентов и пожаров </a:t>
            </a:r>
            <a:r>
              <a:rPr lang="ru-RU" kern="0" dirty="0">
                <a:solidFill>
                  <a:srgbClr val="206AB7"/>
                </a:solidFill>
                <a:latin typeface="Arial Narrow"/>
              </a:rPr>
              <a:t>на 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объектах, эксплуатируемых ООО «Газпром трансгаз Нижний Новгород», путем выявления и устранения предпосылок возникновения нарушений при проведении административно- производственного контроля</a:t>
            </a:r>
            <a:r>
              <a:rPr lang="ru-RU" kern="0" dirty="0">
                <a:solidFill>
                  <a:srgbClr val="206AB7"/>
                </a:solidFill>
                <a:latin typeface="Arial Narrow"/>
              </a:rPr>
              <a:t>.</a:t>
            </a:r>
            <a:endParaRPr lang="ru-RU" kern="0" dirty="0" smtClean="0">
              <a:solidFill>
                <a:srgbClr val="206AB7"/>
              </a:solidFill>
              <a:latin typeface="Arial Narrow"/>
            </a:endParaRP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4. </a:t>
            </a:r>
            <a:r>
              <a:rPr lang="ru-RU" kern="0" dirty="0">
                <a:solidFill>
                  <a:srgbClr val="206AB7"/>
                </a:solidFill>
                <a:latin typeface="Arial Narrow"/>
              </a:rPr>
              <a:t>С</a:t>
            </a:r>
            <a:r>
              <a:rPr lang="ru-RU" altLang="ru-RU" kern="0" dirty="0" smtClean="0">
                <a:solidFill>
                  <a:srgbClr val="206AB7"/>
                </a:solidFill>
                <a:latin typeface="Arial Narrow"/>
              </a:rPr>
              <a:t>овершенствование </a:t>
            </a:r>
            <a:r>
              <a:rPr lang="ru-RU" altLang="ru-RU" kern="0" dirty="0">
                <a:solidFill>
                  <a:srgbClr val="206AB7"/>
                </a:solidFill>
                <a:latin typeface="Arial Narrow"/>
              </a:rPr>
              <a:t>системы управления производственной </a:t>
            </a:r>
            <a:r>
              <a:rPr lang="ru-RU" altLang="ru-RU" kern="0" dirty="0" smtClean="0">
                <a:solidFill>
                  <a:srgbClr val="206AB7"/>
                </a:solidFill>
                <a:latin typeface="Arial Narrow"/>
              </a:rPr>
              <a:t>безопасностью, путем своевременной разработки адекватных и достаточных мер реагирования по выявленным отклонениям. </a:t>
            </a:r>
          </a:p>
          <a:p>
            <a:pPr indent="355600" algn="just" defTabSz="91356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5. </a:t>
            </a:r>
            <a:r>
              <a:rPr lang="ru-RU" kern="0" dirty="0" smtClean="0">
                <a:solidFill>
                  <a:srgbClr val="206AB7"/>
                </a:solidFill>
                <a:latin typeface="Arial Narrow"/>
              </a:rPr>
              <a:t>П</a:t>
            </a:r>
            <a:r>
              <a:rPr lang="ru-RU" altLang="ru-RU" kern="0" dirty="0" smtClean="0">
                <a:solidFill>
                  <a:srgbClr val="206AB7"/>
                </a:solidFill>
                <a:latin typeface="Arial Narrow"/>
              </a:rPr>
              <a:t>овышение компетенций </a:t>
            </a:r>
            <a:r>
              <a:rPr lang="ru-RU" altLang="ru-RU" kern="0" dirty="0">
                <a:solidFill>
                  <a:srgbClr val="206AB7"/>
                </a:solidFill>
                <a:latin typeface="Arial Narrow"/>
              </a:rPr>
              <a:t>работников в области производственной безопасности, и вовлеченности </a:t>
            </a:r>
            <a:r>
              <a:rPr lang="ru-RU" altLang="ru-RU" kern="0" dirty="0" smtClean="0">
                <a:solidFill>
                  <a:srgbClr val="206AB7"/>
                </a:solidFill>
                <a:latin typeface="Arial Narrow"/>
              </a:rPr>
              <a:t>персонала, путем проведения теоретической, практической технической учебы и материального стимулирования персонала.</a:t>
            </a:r>
            <a:endParaRPr lang="ru-RU" sz="1400" b="1" kern="0" dirty="0">
              <a:solidFill>
                <a:srgbClr val="1A62BA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1657350" y="62564"/>
            <a:ext cx="7177701" cy="661039"/>
          </a:xfrm>
        </p:spPr>
        <p:txBody>
          <a:bodyPr anchor="ctr"/>
          <a:lstStyle/>
          <a:p>
            <a:pPr indent="85725"/>
            <a:r>
              <a:rPr lang="ru-RU" sz="1800" b="1" dirty="0" smtClean="0"/>
              <a:t>ЗАДАЧИ</a:t>
            </a:r>
            <a:endParaRPr lang="ru-RU" sz="1800" b="1" dirty="0"/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19962"/>
            <a:ext cx="7321550" cy="261610"/>
          </a:xfrm>
        </p:spPr>
        <p:txBody>
          <a:bodyPr/>
          <a:lstStyle/>
          <a:p>
            <a:pPr indent="85725"/>
            <a:r>
              <a:rPr lang="ru-RU" sz="1100" dirty="0"/>
              <a:t>Функционирование системы административно-производственного контроля </a:t>
            </a:r>
            <a:r>
              <a:rPr lang="ru-RU" sz="1100" dirty="0" smtClean="0"/>
              <a:t>в </a:t>
            </a:r>
            <a:r>
              <a:rPr lang="ru-RU" sz="1100" dirty="0"/>
              <a:t>ООО «</a:t>
            </a:r>
            <a:r>
              <a:rPr lang="ru-RU" sz="1100" dirty="0" smtClean="0"/>
              <a:t>Газпром </a:t>
            </a:r>
            <a:r>
              <a:rPr lang="ru-RU" sz="1100" dirty="0"/>
              <a:t>трансгаз </a:t>
            </a:r>
            <a:r>
              <a:rPr lang="ru-RU" sz="1100" dirty="0" smtClean="0"/>
              <a:t>Нижний Новгород</a:t>
            </a:r>
            <a:r>
              <a:rPr lang="ru-RU" sz="11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476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1374050" y="1207635"/>
            <a:ext cx="4530188" cy="397108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/>
              <a:t>СПАСИБО ЗА ВНИМАНИЕ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3268" y="231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Сергей Иванович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Манкеров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Ведущий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специалист службы СОиСМИ</a:t>
            </a: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Тел.: (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831)43-11-666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E-mail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S.Mankerov@vtg.gazprom.ru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100" y="2133600"/>
            <a:ext cx="7740000" cy="2631281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Мельников Дмитрий Александрович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Инженер СПиПБ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Тел.: (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831) 43-11-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652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E-mail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melnikovda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@vtg.gazprom.ru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92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551600" y="4882839"/>
            <a:ext cx="7321550" cy="169277"/>
          </a:xfrm>
        </p:spPr>
        <p:txBody>
          <a:bodyPr/>
          <a:lstStyle/>
          <a:p>
            <a:r>
              <a:rPr lang="en-US" sz="1100" cap="all" dirty="0" smtClean="0"/>
              <a:t>XI </a:t>
            </a:r>
            <a:r>
              <a:rPr lang="ru-RU" sz="1100" cap="all" dirty="0" smtClean="0"/>
              <a:t>Международная научно-практическая конференция «ГРС и системы газоснабжения ПАО «Газпром»</a:t>
            </a:r>
            <a:endParaRPr lang="ru-RU" sz="1100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cap="all" dirty="0" smtClean="0"/>
              <a:t>Функционирование системы</a:t>
            </a:r>
          </a:p>
          <a:p>
            <a:r>
              <a:rPr lang="ru-RU" sz="2000" cap="all" dirty="0" smtClean="0"/>
              <a:t>административно -производственного контроля</a:t>
            </a:r>
          </a:p>
          <a:p>
            <a:r>
              <a:rPr lang="ru-RU" sz="2000" cap="all" dirty="0" smtClean="0"/>
              <a:t>в ООО «ГАзпром трансгаз нижний </a:t>
            </a:r>
            <a:r>
              <a:rPr lang="ru-RU" sz="2000" cap="all" dirty="0" err="1" smtClean="0"/>
              <a:t>новгород</a:t>
            </a:r>
            <a:r>
              <a:rPr lang="ru-RU" sz="2000" cap="all" dirty="0" smtClean="0"/>
              <a:t>»</a:t>
            </a:r>
          </a:p>
          <a:p>
            <a:pPr algn="r"/>
            <a:endParaRPr lang="ru-RU" sz="1800" dirty="0" smtClean="0"/>
          </a:p>
          <a:p>
            <a:r>
              <a:rPr lang="ru-RU" sz="1600" dirty="0" smtClean="0"/>
              <a:t>Мельников Дмитрий Александрович, Инженер </a:t>
            </a:r>
            <a:r>
              <a:rPr lang="ru-RU" sz="1600" dirty="0" err="1" smtClean="0"/>
              <a:t>СПиПБ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Тел.: (831)43-11-6</a:t>
            </a:r>
            <a:r>
              <a:rPr lang="en-US" sz="1600" dirty="0" smtClean="0"/>
              <a:t>52</a:t>
            </a:r>
            <a:r>
              <a:rPr lang="ru-RU" sz="1600" dirty="0" smtClean="0"/>
              <a:t>, </a:t>
            </a:r>
            <a:r>
              <a:rPr lang="en-US" sz="1600" dirty="0" smtClean="0"/>
              <a:t>E-mail</a:t>
            </a:r>
            <a:r>
              <a:rPr lang="ru-RU" sz="1600" dirty="0" smtClean="0"/>
              <a:t>:</a:t>
            </a:r>
            <a:r>
              <a:rPr lang="en-US" sz="1600" dirty="0" smtClean="0"/>
              <a:t> melnikovda@vtg.gazprom.ru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1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73148"/>
            <a:ext cx="7158651" cy="661039"/>
          </a:xfrm>
        </p:spPr>
        <p:txBody>
          <a:bodyPr anchor="ctr"/>
          <a:lstStyle/>
          <a:p>
            <a:r>
              <a:rPr lang="ru-RU" sz="1800" b="1" dirty="0" smtClean="0"/>
              <a:t>ЦЕЛИ И ЗАДАЧИ СИСТЕМЫ АПК ПРИ ЭКСПЛУАТАЦИИ ГРС</a:t>
            </a:r>
            <a:endParaRPr lang="ru-RU" sz="1800" b="1" dirty="0"/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885467"/>
            <a:ext cx="9143999" cy="574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400" b="1" u="sng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ЦЕЛЬ:</a:t>
            </a:r>
            <a:r>
              <a:rPr lang="ru-RU" altLang="ru-RU" sz="14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4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Совершенствование </a:t>
            </a:r>
            <a:r>
              <a:rPr lang="ru-RU" altLang="ru-RU" sz="1400" dirty="0">
                <a:solidFill>
                  <a:srgbClr val="0079C2"/>
                </a:solidFill>
                <a:latin typeface="Arial Narrow" panose="020B0606020202030204" pitchFamily="34" charset="0"/>
              </a:rPr>
              <a:t>системы управления производственной безопасностью для обеспечения безопасного и безаварийного функционирования ГРС </a:t>
            </a:r>
            <a:r>
              <a:rPr lang="ru-RU" altLang="ru-RU" sz="14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Общества.</a:t>
            </a:r>
            <a:endParaRPr lang="ru-RU" sz="14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" y="1559889"/>
            <a:ext cx="9015712" cy="2064715"/>
          </a:xfrm>
          <a:prstGeom prst="roundRect">
            <a:avLst>
              <a:gd name="adj" fmla="val 67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ЗАДАЧИ:</a:t>
            </a:r>
          </a:p>
          <a:p>
            <a:pPr marL="342900" indent="-2555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Организовать и обеспечить безусловное соблюдение работниками требований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охраны труда и производственной безопасности.</a:t>
            </a:r>
          </a:p>
          <a:p>
            <a:pPr marL="342900" indent="-2555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Организовать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соблюдение требований эксплуатационной и нормативной документации .</a:t>
            </a:r>
          </a:p>
          <a:p>
            <a:pPr marL="342900" indent="-2555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Организовать непрерывную оценку технического состояния оборудования на эксплуатируемых </a:t>
            </a:r>
            <a:r>
              <a:rPr lang="ru-RU" sz="1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ГРС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2555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Обеспечить постоянный контроль за своевременным проведением диагностических обследований, испытаний и ППР оборудования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2555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Формировать у работников сознание личной ответственности за собственную безопасность  и безопасность окружающих сотрудников.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" y="3714065"/>
            <a:ext cx="9143998" cy="927926"/>
          </a:xfrm>
          <a:prstGeom prst="roundRect">
            <a:avLst>
              <a:gd name="adj" fmla="val 111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РЕЗУЛЬТАТ:</a:t>
            </a:r>
          </a:p>
          <a:p>
            <a:pPr marL="342900" indent="-255588">
              <a:buFont typeface="+mj-lt"/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Отсутствие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несчастных случаев, аварий, инцидентов, нештатных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ситуаций.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255588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Отсутствие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предписаний и штрафов по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результатам проверок инспектирующих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органов.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255588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Эталонное состояние эксплуатируемого оборудования и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объектов.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7349" y="28575"/>
            <a:ext cx="7486651" cy="661039"/>
          </a:xfrm>
        </p:spPr>
        <p:txBody>
          <a:bodyPr/>
          <a:lstStyle/>
          <a:p>
            <a:r>
              <a:rPr lang="ru-RU" sz="1800" b="1" dirty="0" smtClean="0"/>
              <a:t>ДОКУМЕНТАЦИЯ,</a:t>
            </a:r>
            <a:br>
              <a:rPr lang="ru-RU" sz="1800" b="1" dirty="0" smtClean="0"/>
            </a:br>
            <a:r>
              <a:rPr lang="ru-RU" sz="1800" b="1" dirty="0" smtClean="0"/>
              <a:t>регламентирующая работу </a:t>
            </a:r>
            <a:r>
              <a:rPr lang="ru-RU" sz="1800" b="1" dirty="0"/>
              <a:t>административно – производственного </a:t>
            </a:r>
            <a:r>
              <a:rPr lang="ru-RU" sz="1800" b="1" dirty="0" smtClean="0"/>
              <a:t>контроля</a:t>
            </a:r>
            <a:endParaRPr lang="ru-RU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589" y="800546"/>
            <a:ext cx="9090794" cy="59010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b="1">
                <a:solidFill>
                  <a:srgbClr val="1A62BA"/>
                </a:solidFill>
                <a:latin typeface="Arial Narrow"/>
              </a:defRPr>
            </a:lvl1pPr>
          </a:lstStyle>
          <a:p>
            <a:pPr marL="174625"/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Обществе </a:t>
            </a:r>
            <a:r>
              <a:rPr lang="ru-RU" b="0" dirty="0">
                <a:solidFill>
                  <a:srgbClr val="0070C0"/>
                </a:solidFill>
                <a:latin typeface="Arial Narrow" panose="020B0606020202030204" pitchFamily="34" charset="0"/>
              </a:rPr>
              <a:t>разработан и функционирует стандарт организации о производственном </a:t>
            </a:r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контроле соблюдения </a:t>
            </a:r>
            <a:r>
              <a:rPr lang="ru-RU" b="0" dirty="0">
                <a:solidFill>
                  <a:srgbClr val="0070C0"/>
                </a:solidFill>
                <a:latin typeface="Arial Narrow" panose="020B0606020202030204" pitchFamily="34" charset="0"/>
              </a:rPr>
              <a:t>требований  промышленной безопасности на опасных производственных объектах ООО  «Газпром трансгаз Нижний Новгород</a:t>
            </a:r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» с 2014 года.</a:t>
            </a:r>
            <a:endParaRPr lang="ru-RU" b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534808" y="1415965"/>
            <a:ext cx="3329032" cy="2753105"/>
            <a:chOff x="4261006" y="1577311"/>
            <a:chExt cx="4206378" cy="317042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261006" y="1577311"/>
              <a:ext cx="4206378" cy="3150252"/>
              <a:chOff x="4350656" y="1577311"/>
              <a:chExt cx="4206378" cy="3150252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0656" y="1577311"/>
                <a:ext cx="4206378" cy="3150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4981167" y="4241108"/>
                <a:ext cx="142319" cy="889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823564" y="4330058"/>
                <a:ext cx="599844" cy="1847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734912" y="4145518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rgbClr val="003366"/>
                    </a:solidFill>
                  </a:rPr>
                  <a:t>1,2,3</a:t>
                </a:r>
              </a:p>
              <a:p>
                <a:pPr algn="ctr"/>
                <a:r>
                  <a:rPr lang="ru-RU" sz="900" b="1" dirty="0" smtClean="0">
                    <a:solidFill>
                      <a:srgbClr val="003366"/>
                    </a:solidFill>
                  </a:rPr>
                  <a:t>уровни</a:t>
                </a:r>
                <a:endParaRPr lang="ru-RU" sz="9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747364" y="3409950"/>
                <a:ext cx="491386" cy="285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06892" y="3326368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rgbClr val="003366"/>
                    </a:solidFill>
                  </a:rPr>
                  <a:t>4,5</a:t>
                </a:r>
              </a:p>
              <a:p>
                <a:pPr algn="ctr"/>
                <a:r>
                  <a:rPr lang="ru-RU" sz="900" b="1" dirty="0" smtClean="0">
                    <a:solidFill>
                      <a:srgbClr val="003366"/>
                    </a:solidFill>
                  </a:rPr>
                  <a:t>уровни</a:t>
                </a:r>
                <a:endParaRPr lang="ru-RU" sz="9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823564" y="2133600"/>
                <a:ext cx="415186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09265" y="2149216"/>
                <a:ext cx="59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900" b="1" dirty="0" smtClean="0">
                    <a:solidFill>
                      <a:srgbClr val="003366"/>
                    </a:solidFill>
                  </a:rPr>
                  <a:t>6</a:t>
                </a:r>
              </a:p>
              <a:p>
                <a:pPr algn="ctr"/>
                <a:r>
                  <a:rPr lang="ru-RU" sz="900" b="1" dirty="0" smtClean="0">
                    <a:solidFill>
                      <a:srgbClr val="003366"/>
                    </a:solidFill>
                  </a:rPr>
                  <a:t>уровень</a:t>
                </a:r>
                <a:endParaRPr lang="ru-RU" sz="9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512050" y="4422454"/>
                <a:ext cx="520700" cy="1622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173353" y="4343685"/>
              <a:ext cx="1021323" cy="40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700" b="1" dirty="0" smtClean="0">
                  <a:solidFill>
                    <a:schemeClr val="tx2">
                      <a:lumMod val="75000"/>
                    </a:schemeClr>
                  </a:solidFill>
                </a:rPr>
                <a:t>Структурные подразделения  ООО «ГТНН»</a:t>
              </a:r>
              <a:endParaRPr lang="ru-RU" sz="7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4" descr="D:\Users\melnikovdma\Desktop\Новый точечный рисунок (2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1" y="1426070"/>
            <a:ext cx="2191104" cy="2720895"/>
          </a:xfrm>
          <a:prstGeom prst="rect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18822" y="1523936"/>
            <a:ext cx="367852" cy="37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-10589" y="4179318"/>
            <a:ext cx="9090794" cy="59010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b="1">
                <a:solidFill>
                  <a:srgbClr val="1A62BA"/>
                </a:solidFill>
                <a:latin typeface="Arial Narrow"/>
              </a:defRPr>
            </a:lvl1pPr>
          </a:lstStyle>
          <a:p>
            <a:pPr marL="174625"/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Обществе  организован административно-производственный контроль за состоянием охраны труда и промышленной безопасности</a:t>
            </a:r>
            <a:r>
              <a:rPr lang="ru-RU" b="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 внедрёнными формами </a:t>
            </a:r>
            <a:r>
              <a:rPr lang="ru-RU" b="0" dirty="0">
                <a:solidFill>
                  <a:srgbClr val="0070C0"/>
                </a:solidFill>
                <a:latin typeface="Arial Narrow" panose="020B0606020202030204" pitchFamily="34" charset="0"/>
              </a:rPr>
              <a:t>актов, планов и </a:t>
            </a:r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критериев </a:t>
            </a:r>
            <a:r>
              <a:rPr lang="ru-RU" b="0" dirty="0">
                <a:solidFill>
                  <a:srgbClr val="0070C0"/>
                </a:solidFill>
                <a:latin typeface="Arial Narrow" panose="020B0606020202030204" pitchFamily="34" charset="0"/>
              </a:rPr>
              <a:t>оценки эффективности </a:t>
            </a:r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АПК.</a:t>
            </a:r>
            <a:endParaRPr lang="ru-RU" b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7350" y="28575"/>
            <a:ext cx="7364412" cy="661039"/>
          </a:xfrm>
        </p:spPr>
        <p:txBody>
          <a:bodyPr/>
          <a:lstStyle/>
          <a:p>
            <a:r>
              <a:rPr lang="ru-RU" sz="1800" b="1" dirty="0" smtClean="0"/>
              <a:t>СТРУКТУРА  ИНФОРМАЦИОННО-АНАЛИТИЧЕСКОЙ  СИСТЕМЫ административно-производственного контроля</a:t>
            </a:r>
            <a:endParaRPr lang="ru-RU" sz="1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8485" y="1660124"/>
            <a:ext cx="204187" cy="47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95106"/>
              </p:ext>
            </p:extLst>
          </p:nvPr>
        </p:nvGraphicFramePr>
        <p:xfrm>
          <a:off x="15021" y="1030633"/>
          <a:ext cx="9246321" cy="944880"/>
        </p:xfrm>
        <a:graphic>
          <a:graphicData uri="http://schemas.openxmlformats.org/drawingml/2006/table">
            <a:tbl>
              <a:tblPr firstRow="1" bandRow="1"/>
              <a:tblGrid>
                <a:gridCol w="899592"/>
                <a:gridCol w="993091"/>
                <a:gridCol w="864096"/>
                <a:gridCol w="1383173"/>
                <a:gridCol w="1584176"/>
                <a:gridCol w="1512168"/>
                <a:gridCol w="2010025"/>
              </a:tblGrid>
              <a:tr h="940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2800" b="1" dirty="0" smtClean="0">
                          <a:solidFill>
                            <a:srgbClr val="1A62BA"/>
                          </a:solidFill>
                        </a:rPr>
                        <a:t>&gt;</a:t>
                      </a:r>
                      <a:r>
                        <a:rPr lang="ru-RU" sz="2800" b="1" dirty="0" smtClean="0">
                          <a:solidFill>
                            <a:srgbClr val="1A62BA"/>
                          </a:solidFill>
                        </a:rPr>
                        <a:t>12 </a:t>
                      </a:r>
                      <a:r>
                        <a:rPr lang="ru-RU" sz="1600" b="0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600" b="0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объектов</a:t>
                      </a:r>
                      <a:endParaRPr lang="ru-RU" sz="1600" b="0" kern="12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800" b="1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6,9 </a:t>
                      </a:r>
                      <a:r>
                        <a:rPr lang="ru-RU" sz="1600" b="0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600" b="0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рабочих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2,9</a:t>
                      </a:r>
                      <a:r>
                        <a:rPr lang="ru-RU" sz="2800" b="1" kern="120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ИТР</a:t>
                      </a:r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24 </a:t>
                      </a:r>
                      <a:endParaRPr lang="ru-RU" sz="1600" b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филиала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&gt;</a:t>
                      </a:r>
                      <a:r>
                        <a:rPr lang="ru-RU" sz="28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400</a:t>
                      </a:r>
                      <a:r>
                        <a:rPr lang="ru-RU" sz="2800" b="1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тыс.</a:t>
                      </a:r>
                      <a:r>
                        <a:rPr lang="ru-RU" sz="1600" b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  замечаний АПК</a:t>
                      </a:r>
                      <a:r>
                        <a:rPr lang="ru-RU" sz="1600" b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24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подразделения Администрации</a:t>
                      </a:r>
                      <a:endParaRPr lang="ru-RU" sz="1600" b="0" kern="1200" baseline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6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kern="12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Экспертных</a:t>
                      </a:r>
                      <a:r>
                        <a:rPr lang="ru-RU" sz="1400" b="0" kern="120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групп по направлениям деятельности</a:t>
                      </a:r>
                      <a:endParaRPr lang="ru-RU" sz="1400" b="0" kern="12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5" t="20819" r="2252" b="60824"/>
          <a:stretch/>
        </p:blipFill>
        <p:spPr bwMode="auto">
          <a:xfrm>
            <a:off x="1977189" y="3677935"/>
            <a:ext cx="544477" cy="6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5" t="20819" r="2252" b="60824"/>
          <a:stretch/>
        </p:blipFill>
        <p:spPr bwMode="auto">
          <a:xfrm>
            <a:off x="1977189" y="3021414"/>
            <a:ext cx="544477" cy="6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5" t="20819" r="2252" b="60824"/>
          <a:stretch/>
        </p:blipFill>
        <p:spPr bwMode="auto">
          <a:xfrm>
            <a:off x="1974360" y="2381374"/>
            <a:ext cx="544477" cy="6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ÐÐµÑÑÑ - ÑÐµÑÐ½ÑÐµ Ð²ÐµÐºÑÐ¾ÑÐ½ÑÐµ Ð¸ÐºÐ¾Ð½ÐºÐ¸. Vectors - Black Oil Icon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1113" r="70783" b="83451"/>
          <a:stretch/>
        </p:blipFill>
        <p:spPr bwMode="auto">
          <a:xfrm>
            <a:off x="192825" y="3229020"/>
            <a:ext cx="466403" cy="4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Ð­Ð½ÐµÑÐ³ÐµÑÐ¸ÐºÐ° - ÑÐµÑÐ½ÑÐµ Ð²ÐµÐºÑÐ¾ÑÐ½ÑÐµ Ð¸ÐºÐ¾Ð½ÐºÐ¸, ÐºÐ»Ð¸Ð¿Ð°ÑÑ. Energetics Icons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4" r="77729" b="57534"/>
          <a:stretch/>
        </p:blipFill>
        <p:spPr bwMode="auto">
          <a:xfrm>
            <a:off x="189305" y="2096172"/>
            <a:ext cx="571456" cy="5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Ð Ð°Ð±Ð¾ÑÐ½Ð¸Ðº Ð·Ð½Ð°ÑÐ¾Ðº Ð²ÐµÐºÑÐ¾Ñ Ð¼ÑÐ¶ÑÐºÐ¾Ð¹ Ð¾Ð´ÐµÐ¶Ð´Ñ ÑÐµÐ»Ð¾Ð²ÐµÐº Ð¸Ð· Ð·Ð´Ð°Ð½Ð¸Ñ ÑÑÑÐ¾Ð¸ÑÐµÐ»ÑÑÑÐ²Ð¾ Workman Ñ Hardhat ÑÐ»ÐµÐ¼ Ð¸ ÐºÑÑÑÐºÐ° Ð³Ð»Ð¸ÑÐ¾Ð² ÑÐ¸Ð¼Ð²Ð¾Ð»Ð° Ð¿Ð¸ÐºÑÐ¾Ð³ÑÐ°Ð¼Ð¼Ñ Ð¸Ð»Ð»ÑÑÑÑÐ°ÑÐ¸Ð¸ â ÑÑÐ¾ÐºÐ¾Ð²ÑÐ¹ Ð²ÐµÐºÑÐ¾Ñ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5081" r="30821" b="11341"/>
          <a:stretch/>
        </p:blipFill>
        <p:spPr bwMode="auto">
          <a:xfrm flipH="1">
            <a:off x="1086837" y="2185890"/>
            <a:ext cx="180549" cy="3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Ð­Ð»ÐµÐºÑÑÐ¸ÑÐµÑÐºÐ¸Ð¹ Ð·Ð½Ð°ÑÐ¾Ðº ÑÑÐ°Ð½ÑÑÐ¾ÑÐ¼Ð°ÑÐ¾ÑÐ° - Ð¸Ð»Ð»ÑÑÑÑÐ°ÑÐ¸Ñ Ð²ÐµÐºÑÐ¾ÑÐ°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 t="51022" r="32742" b="12856"/>
          <a:stretch/>
        </p:blipFill>
        <p:spPr bwMode="auto">
          <a:xfrm>
            <a:off x="189305" y="3783443"/>
            <a:ext cx="466479" cy="4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 descr="ÐÐ°ÑÑÐ¸Ð½ÐºÐ¸ Ð¿Ð¾ Ð·Ð°Ð¿ÑÐ¾ÑÑ ÐºÐ¾ÑÐµÐ»ÑÐ½ÑÐµ Ð¿Ð¸ÐºÑÐ¾Ð³ÑÐ°Ð¼Ð¼Ð°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5" y="2691718"/>
            <a:ext cx="461245" cy="4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8" descr="ÐÐ°ÑÑÐ¸Ð½ÐºÐ¸ Ð¿Ð¾ Ð·Ð°Ð¿ÑÐ¾ÑÑ Ð±Ð¸Ð·Ð½ÐµÑ Ð°Ð½Ð°Ð»Ð¸Ð· Ð¿Ð¸ÐºÑÐ¾Ð³ÑÐ°Ð¼Ð¼Ñ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24847" r="52472" b="56518"/>
          <a:stretch/>
        </p:blipFill>
        <p:spPr bwMode="auto">
          <a:xfrm>
            <a:off x="4343586" y="2445428"/>
            <a:ext cx="1118435" cy="10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Ð Ð°Ð±Ð¾ÑÐ½Ð¸Ðº Ð·Ð½Ð°ÑÐ¾Ðº Ð²ÐµÐºÑÐ¾Ñ Ð¼ÑÐ¶ÑÐºÐ¾Ð¹ Ð¾Ð´ÐµÐ¶Ð´Ñ ÑÐµÐ»Ð¾Ð²ÐµÐº Ð¸Ð· Ð·Ð´Ð°Ð½Ð¸Ñ ÑÑÑÐ¾Ð¸ÑÐµÐ»ÑÑÑÐ²Ð¾ Workman Ñ Hardhat ÑÐ»ÐµÐ¼ Ð¸ ÐºÑÑÑÐºÐ° Ð³Ð»Ð¸ÑÐ¾Ð² ÑÐ¸Ð¼Ð²Ð¾Ð»Ð° Ð¿Ð¸ÐºÑÐ¾Ð³ÑÐ°Ð¼Ð¼Ñ Ð¸Ð»Ð»ÑÑÑÑÐ°ÑÐ¸Ð¸ â ÑÑÐ¾ÐºÐ¾Ð²ÑÐ¹ Ð²ÐµÐºÑÐ¾Ñ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5081" r="30821" b="11341"/>
          <a:stretch/>
        </p:blipFill>
        <p:spPr bwMode="auto">
          <a:xfrm flipH="1">
            <a:off x="1092400" y="2763193"/>
            <a:ext cx="180549" cy="3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Ð Ð°Ð±Ð¾ÑÐ½Ð¸Ðº Ð·Ð½Ð°ÑÐ¾Ðº Ð²ÐµÐºÑÐ¾Ñ Ð¼ÑÐ¶ÑÐºÐ¾Ð¹ Ð¾Ð´ÐµÐ¶Ð´Ñ ÑÐµÐ»Ð¾Ð²ÐµÐº Ð¸Ð· Ð·Ð´Ð°Ð½Ð¸Ñ ÑÑÑÐ¾Ð¸ÑÐµÐ»ÑÑÑÐ²Ð¾ Workman Ñ Hardhat ÑÐ»ÐµÐ¼ Ð¸ ÐºÑÑÑÐºÐ° Ð³Ð»Ð¸ÑÐ¾Ð² ÑÐ¸Ð¼Ð²Ð¾Ð»Ð° Ð¿Ð¸ÐºÑÐ¾Ð³ÑÐ°Ð¼Ð¼Ñ Ð¸Ð»Ð»ÑÑÑÑÐ°ÑÐ¸Ð¸ â ÑÑÐ¾ÐºÐ¾Ð²ÑÐ¹ Ð²ÐµÐºÑÐ¾Ñ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5081" r="30821" b="11341"/>
          <a:stretch/>
        </p:blipFill>
        <p:spPr bwMode="auto">
          <a:xfrm flipH="1">
            <a:off x="1110661" y="3293435"/>
            <a:ext cx="180549" cy="3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Ð Ð°Ð±Ð¾ÑÐ½Ð¸Ðº Ð·Ð½Ð°ÑÐ¾Ðº Ð²ÐµÐºÑÐ¾Ñ Ð¼ÑÐ¶ÑÐºÐ¾Ð¹ Ð¾Ð´ÐµÐ¶Ð´Ñ ÑÐµÐ»Ð¾Ð²ÐµÐº Ð¸Ð· Ð·Ð´Ð°Ð½Ð¸Ñ ÑÑÑÐ¾Ð¸ÑÐµÐ»ÑÑÑÐ²Ð¾ Workman Ñ Hardhat ÑÐ»ÐµÐ¼ Ð¸ ÐºÑÑÑÐºÐ° Ð³Ð»Ð¸ÑÐ¾Ð² ÑÐ¸Ð¼Ð²Ð¾Ð»Ð° Ð¿Ð¸ÐºÑÐ¾Ð³ÑÐ°Ð¼Ð¼Ñ Ð¸Ð»Ð»ÑÑÑÑÐ°ÑÐ¸Ð¸ â ÑÑÐ¾ÐºÐ¾Ð²ÑÐ¹ Ð²ÐµÐºÑÐ¾Ñ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5081" r="30821" b="11341"/>
          <a:stretch/>
        </p:blipFill>
        <p:spPr bwMode="auto">
          <a:xfrm flipH="1">
            <a:off x="1110660" y="3851881"/>
            <a:ext cx="180549" cy="3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21" y="2679588"/>
            <a:ext cx="877891" cy="87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Прямая со стрелкой 73"/>
          <p:cNvCxnSpPr/>
          <p:nvPr/>
        </p:nvCxnSpPr>
        <p:spPr>
          <a:xfrm flipH="1">
            <a:off x="705939" y="2362975"/>
            <a:ext cx="373652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5" name="Правая фигурная скобка 74"/>
          <p:cNvSpPr/>
          <p:nvPr/>
        </p:nvSpPr>
        <p:spPr>
          <a:xfrm>
            <a:off x="2450644" y="2510201"/>
            <a:ext cx="229297" cy="1679540"/>
          </a:xfrm>
          <a:prstGeom prst="rightBrace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6" name="Стрелка влево 75"/>
          <p:cNvSpPr/>
          <p:nvPr/>
        </p:nvSpPr>
        <p:spPr>
          <a:xfrm rot="10800000">
            <a:off x="3884943" y="2810358"/>
            <a:ext cx="432048" cy="380743"/>
          </a:xfrm>
          <a:prstGeom prst="leftArrow">
            <a:avLst/>
          </a:prstGeom>
          <a:solidFill>
            <a:srgbClr val="CCEC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0" name="Правая фигурная скобка 79"/>
          <p:cNvSpPr/>
          <p:nvPr/>
        </p:nvSpPr>
        <p:spPr>
          <a:xfrm>
            <a:off x="6946869" y="2261960"/>
            <a:ext cx="373746" cy="1789331"/>
          </a:xfrm>
          <a:prstGeom prst="rightBrace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1" name="Стрелка влево 80"/>
          <p:cNvSpPr/>
          <p:nvPr/>
        </p:nvSpPr>
        <p:spPr>
          <a:xfrm rot="16200000">
            <a:off x="7946405" y="3165863"/>
            <a:ext cx="432048" cy="380743"/>
          </a:xfrm>
          <a:prstGeom prst="leftArrow">
            <a:avLst/>
          </a:prstGeom>
          <a:solidFill>
            <a:srgbClr val="CCEC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88103" y="3402982"/>
            <a:ext cx="1269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A62BA"/>
                </a:solidFill>
                <a:latin typeface="Arial Narrow"/>
              </a:rPr>
              <a:t>ИАС АПК 1-4</a:t>
            </a:r>
            <a:endParaRPr lang="ru-RU" sz="1600" b="1" dirty="0">
              <a:solidFill>
                <a:srgbClr val="1A62BA"/>
              </a:solidFill>
              <a:latin typeface="Arial Narrow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flipH="1">
            <a:off x="705939" y="2958078"/>
            <a:ext cx="373652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3" name="Прямая со стрелкой 92"/>
          <p:cNvCxnSpPr/>
          <p:nvPr/>
        </p:nvCxnSpPr>
        <p:spPr>
          <a:xfrm flipH="1">
            <a:off x="705939" y="3498283"/>
            <a:ext cx="373652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4" name="Прямая со стрелкой 93"/>
          <p:cNvCxnSpPr/>
          <p:nvPr/>
        </p:nvCxnSpPr>
        <p:spPr>
          <a:xfrm flipH="1">
            <a:off x="705939" y="4046766"/>
            <a:ext cx="373652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5" name="Прямая со стрелкой 94"/>
          <p:cNvCxnSpPr/>
          <p:nvPr/>
        </p:nvCxnSpPr>
        <p:spPr>
          <a:xfrm flipH="1">
            <a:off x="705939" y="4543896"/>
            <a:ext cx="373652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639080" y="3487272"/>
            <a:ext cx="150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A62BA"/>
                </a:solidFill>
                <a:latin typeface="Arial Narrow"/>
              </a:rPr>
              <a:t>INTRANET</a:t>
            </a:r>
          </a:p>
          <a:p>
            <a:pPr algn="ctr"/>
            <a:r>
              <a:rPr lang="ru-RU" sz="1600" b="1" dirty="0" smtClean="0">
                <a:solidFill>
                  <a:srgbClr val="1A62BA"/>
                </a:solidFill>
                <a:latin typeface="Arial Narrow"/>
              </a:rPr>
              <a:t> </a:t>
            </a:r>
            <a:r>
              <a:rPr lang="ru-RU" sz="1600" dirty="0" smtClean="0">
                <a:solidFill>
                  <a:srgbClr val="1A62BA"/>
                </a:solidFill>
                <a:latin typeface="Arial Narrow"/>
              </a:rPr>
              <a:t>(</a:t>
            </a:r>
            <a:r>
              <a:rPr lang="en-US" sz="1600" dirty="0" smtClean="0">
                <a:solidFill>
                  <a:srgbClr val="1A62BA"/>
                </a:solidFill>
                <a:latin typeface="Arial Narrow"/>
              </a:rPr>
              <a:t>MS SharePoint)</a:t>
            </a:r>
            <a:endParaRPr lang="ru-RU" sz="1600" dirty="0">
              <a:solidFill>
                <a:srgbClr val="1A62BA"/>
              </a:solidFill>
              <a:latin typeface="Arial Narrow"/>
            </a:endParaRPr>
          </a:p>
        </p:txBody>
      </p:sp>
      <p:pic>
        <p:nvPicPr>
          <p:cNvPr id="97" name="Picture 18" descr="ÐÐ°ÑÑÐ¸Ð½ÐºÐ¸ Ð¿Ð¾ Ð·Ð°Ð¿ÑÐ¾ÑÑ ÑÐ»ÐµÐºÑÑÐ¾Ð´Ð²Ð¸Ð³Ð°ÑÐµÐ»Ñ Ð¿Ð¸ÐºÑÐ¾Ð³ÑÐ°Ð¼Ð¼Ð°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11302" r="12821" b="18396"/>
          <a:stretch/>
        </p:blipFill>
        <p:spPr bwMode="auto">
          <a:xfrm>
            <a:off x="140299" y="4348598"/>
            <a:ext cx="471551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Ð Ð°Ð±Ð¾ÑÐ½Ð¸Ðº Ð·Ð½Ð°ÑÐ¾Ðº Ð²ÐµÐºÑÐ¾Ñ Ð¼ÑÐ¶ÑÐºÐ¾Ð¹ Ð¾Ð´ÐµÐ¶Ð´Ñ ÑÐµÐ»Ð¾Ð²ÐµÐº Ð¸Ð· Ð·Ð´Ð°Ð½Ð¸Ñ ÑÑÑÐ¾Ð¸ÑÐµÐ»ÑÑÑÐ²Ð¾ Workman Ñ Hardhat ÑÐ»ÐµÐ¼ Ð¸ ÐºÑÑÑÐºÐ° Ð³Ð»Ð¸ÑÐ¾Ð² ÑÐ¸Ð¼Ð²Ð¾Ð»Ð° Ð¿Ð¸ÐºÑÐ¾Ð³ÑÐ°Ð¼Ð¼Ñ Ð¸Ð»Ð»ÑÑÑÑÐ°ÑÐ¸Ð¸ â ÑÑÐ¾ÐºÐ¾Ð²ÑÐ¹ Ð²ÐµÐºÑÐ¾Ñ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5081" r="30821" b="11341"/>
          <a:stretch/>
        </p:blipFill>
        <p:spPr bwMode="auto">
          <a:xfrm flipH="1">
            <a:off x="1110663" y="4319336"/>
            <a:ext cx="180549" cy="3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Стрелка влево 100"/>
          <p:cNvSpPr/>
          <p:nvPr/>
        </p:nvSpPr>
        <p:spPr>
          <a:xfrm>
            <a:off x="2593732" y="4106142"/>
            <a:ext cx="4540009" cy="650286"/>
          </a:xfrm>
          <a:prstGeom prst="leftArrow">
            <a:avLst/>
          </a:prstGeom>
          <a:solidFill>
            <a:srgbClr val="CCECFF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Обратная связь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(управленческие решения)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31596" y="3604728"/>
            <a:ext cx="18356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206AB7"/>
                </a:solidFill>
                <a:latin typeface="Arial Narrow"/>
              </a:rPr>
              <a:t>Решения: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206AB7"/>
                </a:solidFill>
                <a:latin typeface="Arial Narrow"/>
              </a:rPr>
              <a:t>Безопасность</a:t>
            </a:r>
            <a:endParaRPr lang="ru-RU" b="1" dirty="0">
              <a:solidFill>
                <a:srgbClr val="206AB7"/>
              </a:solidFill>
              <a:latin typeface="Arial Narrow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206AB7"/>
                </a:solidFill>
                <a:latin typeface="Arial Narrow"/>
              </a:rPr>
              <a:t>Надежность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206AB7"/>
                </a:solidFill>
                <a:latin typeface="Arial Narrow"/>
              </a:rPr>
              <a:t>Эффективность </a:t>
            </a:r>
            <a:endParaRPr lang="ru-RU" b="1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319773" y="3260961"/>
            <a:ext cx="2607894" cy="353172"/>
          </a:xfrm>
          <a:prstGeom prst="triangle">
            <a:avLst/>
          </a:prstGeom>
          <a:solidFill>
            <a:srgbClr val="CCE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5502605" y="2471290"/>
            <a:ext cx="384249" cy="226064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78" name="Прямая со стрелкой 77"/>
          <p:cNvCxnSpPr/>
          <p:nvPr/>
        </p:nvCxnSpPr>
        <p:spPr>
          <a:xfrm>
            <a:off x="5495172" y="3351955"/>
            <a:ext cx="489213" cy="252773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79" name="Прямая со стрелкой 78"/>
          <p:cNvCxnSpPr/>
          <p:nvPr/>
        </p:nvCxnSpPr>
        <p:spPr>
          <a:xfrm flipV="1">
            <a:off x="5580270" y="3000730"/>
            <a:ext cx="326449" cy="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/>
        </p:spPr>
      </p:cxnSp>
      <p:pic>
        <p:nvPicPr>
          <p:cNvPr id="1026" name="Picture 2" descr="F:\!! 25 сент\Группа экспертов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01" y="2055569"/>
            <a:ext cx="954056" cy="9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!! 25 сент\Чел с графиком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85" y="2603423"/>
            <a:ext cx="954056" cy="9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62168" y="824948"/>
            <a:ext cx="4581832" cy="39070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57350" y="70564"/>
            <a:ext cx="7215802" cy="661039"/>
          </a:xfrm>
        </p:spPr>
        <p:txBody>
          <a:bodyPr anchor="ctr"/>
          <a:lstStyle/>
          <a:p>
            <a:r>
              <a:rPr lang="ru-RU" sz="1800" b="1" dirty="0" smtClean="0"/>
              <a:t>ИНФОРМАЦИОННАЯ СИСТЕМА МОНИТОРИНГА  АПК 1-4 УРОВНЕЙ</a:t>
            </a:r>
            <a:endParaRPr lang="ru-RU" sz="1800" b="1" dirty="0"/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4640826" y="889560"/>
            <a:ext cx="4503174" cy="373807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marL="182563" marR="0" lvl="0" indent="-182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ИС «Мониторинг АПК 1,2 уровней» </a:t>
            </a: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ежедневно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задействовано</a:t>
            </a:r>
            <a:r>
              <a:rPr kumimoji="0" lang="ru-RU" alt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</a:t>
            </a: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9 836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чел</a:t>
            </a:r>
            <a:r>
              <a:rPr lang="ru-RU" altLang="ru-RU" sz="1500" kern="0" noProof="0" dirty="0" smtClean="0">
                <a:solidFill>
                  <a:srgbClr val="1A62BA"/>
                </a:solidFill>
              </a:rPr>
              <a:t>овек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;</a:t>
            </a:r>
          </a:p>
          <a:p>
            <a:pPr marL="182563" lvl="0" indent="-182563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500" kern="0" dirty="0" smtClean="0">
                <a:solidFill>
                  <a:srgbClr val="1A62BA"/>
                </a:solidFill>
              </a:rPr>
              <a:t>ИС «Мониторинг АПК 3,4 уровней»</a:t>
            </a:r>
            <a:r>
              <a:rPr lang="ru-RU" altLang="ru-RU" sz="1500" kern="0" dirty="0">
                <a:solidFill>
                  <a:srgbClr val="1A62BA"/>
                </a:solidFill>
              </a:rPr>
              <a:t> </a:t>
            </a:r>
            <a:r>
              <a:rPr lang="ru-RU" altLang="ru-RU" sz="1500" b="1" kern="0" dirty="0" smtClean="0">
                <a:solidFill>
                  <a:srgbClr val="1A62BA"/>
                </a:solidFill>
              </a:rPr>
              <a:t>ежемесячно </a:t>
            </a:r>
            <a:r>
              <a:rPr lang="ru-RU" altLang="ru-RU" sz="1500" kern="0" dirty="0" smtClean="0">
                <a:solidFill>
                  <a:srgbClr val="1A62BA"/>
                </a:solidFill>
              </a:rPr>
              <a:t>задействовано </a:t>
            </a:r>
            <a:r>
              <a:rPr lang="ru-RU" altLang="ru-RU" sz="1500" b="1" kern="0" dirty="0" smtClean="0">
                <a:solidFill>
                  <a:srgbClr val="1A62BA"/>
                </a:solidFill>
              </a:rPr>
              <a:t>898</a:t>
            </a:r>
            <a:r>
              <a:rPr lang="ru-RU" altLang="ru-RU" sz="1500" kern="0" dirty="0" smtClean="0">
                <a:solidFill>
                  <a:srgbClr val="1A62BA"/>
                </a:solidFill>
              </a:rPr>
              <a:t> человек;</a:t>
            </a:r>
            <a:endParaRPr kumimoji="0" lang="ru-RU" altLang="ru-RU" sz="1500" b="0" i="0" u="none" strike="noStrike" kern="0" cap="none" spc="0" normalizeH="0" baseline="0" noProof="0" dirty="0" smtClean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  <a:p>
            <a:pPr marL="182563" lvl="0" indent="-182563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52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обзора 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состояния АПК 1,2 уровня </a:t>
            </a:r>
            <a:r>
              <a:rPr lang="ru-RU" altLang="ru-RU" sz="1500" b="1" kern="0" dirty="0" smtClean="0">
                <a:solidFill>
                  <a:srgbClr val="1A62BA"/>
                </a:solidFill>
              </a:rPr>
              <a:t>еженедельно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;</a:t>
            </a: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  <a:p>
            <a:pPr marL="182563" lvl="0" indent="-182563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12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</a:t>
            </a:r>
            <a:r>
              <a:rPr lang="ru-RU" altLang="ru-RU" sz="1500" kern="0" dirty="0">
                <a:solidFill>
                  <a:srgbClr val="1A62BA"/>
                </a:solidFill>
              </a:rPr>
              <a:t>с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водок 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о состоянии АПК в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филиалах </a:t>
            </a:r>
            <a:r>
              <a:rPr lang="ru-RU" altLang="ru-RU" sz="1500" b="1" kern="0" dirty="0">
                <a:solidFill>
                  <a:srgbClr val="1A62BA"/>
                </a:solidFill>
              </a:rPr>
              <a:t>ежемесячно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;</a:t>
            </a: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  <a:p>
            <a:pPr marL="182563" lvl="0" indent="-182563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12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бюллетеней 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по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ЛПУМГ </a:t>
            </a:r>
            <a:r>
              <a:rPr lang="ru-RU" altLang="ru-RU" sz="1500" b="1" kern="0" dirty="0">
                <a:solidFill>
                  <a:srgbClr val="1A62BA"/>
                </a:solidFill>
              </a:rPr>
              <a:t>ежемесячно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;</a:t>
            </a: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  <a:p>
            <a:pPr marL="182563" lvl="0" indent="-182563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12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бюллетеней 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по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ЦФО </a:t>
            </a:r>
            <a:r>
              <a:rPr lang="ru-RU" altLang="ru-RU" sz="1500" b="1" kern="0" dirty="0">
                <a:solidFill>
                  <a:srgbClr val="1A62BA"/>
                </a:solidFill>
              </a:rPr>
              <a:t>ежемесячно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;</a:t>
            </a: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  <a:p>
            <a:pPr marL="182563" lvl="0" indent="-182563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12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вкладышей 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в газету «Магистраль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»</a:t>
            </a:r>
            <a:r>
              <a:rPr kumimoji="0" lang="en-US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</a:t>
            </a:r>
            <a:r>
              <a:rPr lang="ru-RU" altLang="ru-RU" sz="1500" b="1" kern="0" dirty="0">
                <a:solidFill>
                  <a:srgbClr val="1A62BA"/>
                </a:solidFill>
              </a:rPr>
              <a:t>ежемесячно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;</a:t>
            </a: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  <a:p>
            <a:pPr marL="182563" marR="0" lvl="0" indent="-182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500" kern="0" dirty="0">
                <a:solidFill>
                  <a:srgbClr val="1A62BA"/>
                </a:solidFill>
              </a:rPr>
              <a:t>в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СУПХД </a:t>
            </a: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ежеквартально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рассчитываются Комплексные показатели эффективности 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АПК;</a:t>
            </a:r>
          </a:p>
          <a:p>
            <a:pPr marL="182563" marR="0" lvl="0" indent="-182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500" b="1" kern="0" dirty="0">
                <a:solidFill>
                  <a:srgbClr val="1A62BA"/>
                </a:solidFill>
              </a:rPr>
              <a:t>е</a:t>
            </a:r>
            <a:r>
              <a:rPr kumimoji="0" lang="ru-RU" altLang="ru-RU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женедельно</a:t>
            </a: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</a:rPr>
              <a:t> формируются рапорты ЦФО с отражением работы по направлению АПК.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500" b="0" i="0" u="none" strike="noStrike" kern="0" cap="none" spc="0" normalizeH="0" baseline="0" noProof="0" dirty="0" smtClean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  <a:p>
            <a:pPr marL="182563" marR="0" lvl="0" indent="-182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500" kern="0" dirty="0">
              <a:solidFill>
                <a:srgbClr val="1A62BA"/>
              </a:solidFill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srgbClr val="1A62BA"/>
              </a:solidFill>
              <a:effectLst/>
              <a:uLnTx/>
              <a:uFillTx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r="53983" b="15831"/>
          <a:stretch/>
        </p:blipFill>
        <p:spPr bwMode="auto">
          <a:xfrm>
            <a:off x="130154" y="872790"/>
            <a:ext cx="4015327" cy="3837253"/>
          </a:xfrm>
          <a:prstGeom prst="rect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62168" y="3965823"/>
            <a:ext cx="4467532" cy="766165"/>
          </a:xfrm>
          <a:prstGeom prst="rect">
            <a:avLst/>
          </a:prstGeom>
          <a:solidFill>
            <a:srgbClr val="CCECFF"/>
          </a:solidFill>
          <a:ln w="63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Доступ к данной информации имеют все сотрудники Общества, </a:t>
            </a:r>
            <a:r>
              <a:rPr lang="ru-RU" b="1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10 </a:t>
            </a:r>
            <a:r>
              <a:rPr lang="ru-RU" b="1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734</a:t>
            </a:r>
            <a:r>
              <a:rPr lang="ru-RU" kern="0" dirty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чел.</a:t>
            </a:r>
            <a:endParaRPr lang="ru-RU" kern="0" dirty="0">
              <a:solidFill>
                <a:srgbClr val="1A62BA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464367" y="2634190"/>
            <a:ext cx="3842430" cy="353172"/>
          </a:xfrm>
          <a:prstGeom prst="triangle">
            <a:avLst/>
          </a:prstGeom>
          <a:solidFill>
            <a:srgbClr val="CCE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232898"/>
              </p:ext>
            </p:extLst>
          </p:nvPr>
        </p:nvGraphicFramePr>
        <p:xfrm>
          <a:off x="4826000" y="2882189"/>
          <a:ext cx="4324929" cy="200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84782612"/>
              </p:ext>
            </p:extLst>
          </p:nvPr>
        </p:nvGraphicFramePr>
        <p:xfrm>
          <a:off x="4501519" y="2961987"/>
          <a:ext cx="1638300" cy="189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69160928"/>
              </p:ext>
            </p:extLst>
          </p:nvPr>
        </p:nvGraphicFramePr>
        <p:xfrm>
          <a:off x="-6675" y="513867"/>
          <a:ext cx="9157350" cy="220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57350" y="70564"/>
            <a:ext cx="7215802" cy="661039"/>
          </a:xfrm>
        </p:spPr>
        <p:txBody>
          <a:bodyPr anchor="ctr"/>
          <a:lstStyle/>
          <a:p>
            <a:pPr indent="85725"/>
            <a:r>
              <a:rPr lang="ru-RU" sz="1800" b="1" dirty="0" smtClean="0"/>
              <a:t>СТАТИСТИКА ЗАМЕЧАНИЙ АПК ПО НАПРАВЛЕНИЮ ГРС</a:t>
            </a:r>
            <a:endParaRPr lang="ru-RU" sz="1800" b="1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73790" y="843558"/>
            <a:ext cx="442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ДИНАМИКА ВЫЯВЛЕНИЯ ЗАМЕЧАНИЯ с 2016 года:</a:t>
            </a:r>
            <a:endParaRPr lang="ru-RU" sz="1400" kern="0" dirty="0">
              <a:solidFill>
                <a:srgbClr val="206AB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069" y="2438767"/>
            <a:ext cx="433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ПРЕДОТВРАЩЕНИЕ ПРЕДПОСЫЛОК К ИНЦИДЕНТАМ </a:t>
            </a:r>
            <a:r>
              <a:rPr lang="ru-RU" sz="1400" u="sng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(техногенные события 3 уровня)</a:t>
            </a:r>
            <a:r>
              <a:rPr lang="ru-RU" sz="1400" b="1" u="sng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1400" kern="0" dirty="0">
              <a:solidFill>
                <a:srgbClr val="206AB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05865"/>
              </p:ext>
            </p:extLst>
          </p:nvPr>
        </p:nvGraphicFramePr>
        <p:xfrm>
          <a:off x="266050" y="2961987"/>
          <a:ext cx="4408184" cy="185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08462" y="2427260"/>
            <a:ext cx="367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ВЫЯВЛЕНИЕ ЦИКЛИЧЕСКИХ ЗАМЕЧАНИЙ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внесения изменений в ППР:</a:t>
            </a:r>
            <a:endParaRPr lang="ru-RU" sz="1400" kern="0" dirty="0">
              <a:solidFill>
                <a:srgbClr val="206AB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96506032"/>
              </p:ext>
            </p:extLst>
          </p:nvPr>
        </p:nvGraphicFramePr>
        <p:xfrm>
          <a:off x="-6675" y="2961987"/>
          <a:ext cx="1592384" cy="189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136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4204905937"/>
              </p:ext>
            </p:extLst>
          </p:nvPr>
        </p:nvGraphicFramePr>
        <p:xfrm>
          <a:off x="7231086" y="2794443"/>
          <a:ext cx="1678976" cy="197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1944093782"/>
              </p:ext>
            </p:extLst>
          </p:nvPr>
        </p:nvGraphicFramePr>
        <p:xfrm>
          <a:off x="6294593" y="2794444"/>
          <a:ext cx="1678976" cy="198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2102957920"/>
              </p:ext>
            </p:extLst>
          </p:nvPr>
        </p:nvGraphicFramePr>
        <p:xfrm>
          <a:off x="2715776" y="2805458"/>
          <a:ext cx="1678132" cy="199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534259252"/>
              </p:ext>
            </p:extLst>
          </p:nvPr>
        </p:nvGraphicFramePr>
        <p:xfrm>
          <a:off x="1799692" y="2794444"/>
          <a:ext cx="1865223" cy="197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1" name="Стрелка вправо 90"/>
          <p:cNvSpPr/>
          <p:nvPr/>
        </p:nvSpPr>
        <p:spPr>
          <a:xfrm>
            <a:off x="658067" y="1489049"/>
            <a:ext cx="2520165" cy="1370405"/>
          </a:xfrm>
          <a:prstGeom prst="rightArrow">
            <a:avLst/>
          </a:prstGeom>
          <a:solidFill>
            <a:srgbClr val="BBE3C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право 91"/>
          <p:cNvSpPr/>
          <p:nvPr/>
        </p:nvSpPr>
        <p:spPr>
          <a:xfrm>
            <a:off x="4981651" y="1522475"/>
            <a:ext cx="2673331" cy="1336979"/>
          </a:xfrm>
          <a:prstGeom prst="rightArrow">
            <a:avLst/>
          </a:prstGeom>
          <a:solidFill>
            <a:srgbClr val="BBE3C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253651" y="1435448"/>
            <a:ext cx="62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   -21%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871945809"/>
              </p:ext>
            </p:extLst>
          </p:nvPr>
        </p:nvGraphicFramePr>
        <p:xfrm>
          <a:off x="5364088" y="2799951"/>
          <a:ext cx="1753602" cy="197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7" name="Диаграмма 86"/>
          <p:cNvGraphicFramePr/>
          <p:nvPr>
            <p:extLst>
              <p:ext uri="{D42A27DB-BD31-4B8C-83A1-F6EECF244321}">
                <p14:modId xmlns:p14="http://schemas.microsoft.com/office/powerpoint/2010/main" val="344076059"/>
              </p:ext>
            </p:extLst>
          </p:nvPr>
        </p:nvGraphicFramePr>
        <p:xfrm>
          <a:off x="912681" y="2794444"/>
          <a:ext cx="1874736" cy="198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-1" y="805457"/>
            <a:ext cx="9144000" cy="29192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algn="just"/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Мониторинг АПК осуществляется в режиме «онлайн» на внутреннем корпоративном интранет-портале Общества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147" y="1081996"/>
            <a:ext cx="43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rgbClr val="1A62BA"/>
                </a:solidFill>
                <a:latin typeface="Arial Narrow"/>
                <a:cs typeface="Arial" charset="0"/>
              </a:rPr>
              <a:t>КОЛИЧЕСТВО ЗАМЕЧАНИЙ АПК ПО НАПРАВЛЕНИЮ ГРС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, ед.</a:t>
            </a:r>
            <a:endParaRPr lang="ru-RU" sz="1200" b="1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8127" y="1060810"/>
            <a:ext cx="4808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rgbClr val="1A62BA"/>
                </a:solidFill>
                <a:latin typeface="Arial Narrow"/>
                <a:cs typeface="Arial" charset="0"/>
              </a:rPr>
              <a:t>КОЛИЧЕСТВО ЗАМЕЧАНИЙ</a:t>
            </a:r>
          </a:p>
          <a:p>
            <a:r>
              <a:rPr lang="ru-RU" sz="1200" b="1" u="sng" dirty="0" smtClean="0">
                <a:solidFill>
                  <a:srgbClr val="1A62BA"/>
                </a:solidFill>
                <a:latin typeface="Arial Narrow"/>
                <a:cs typeface="Arial" charset="0"/>
              </a:rPr>
              <a:t>ООО  ВКУ «Газпром газнадзор» по направлению ГРС</a:t>
            </a:r>
            <a:r>
              <a:rPr lang="ru-RU" sz="12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, ед.</a:t>
            </a:r>
            <a:endParaRPr lang="ru-RU" sz="1200" b="1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53156573"/>
              </p:ext>
            </p:extLst>
          </p:nvPr>
        </p:nvGraphicFramePr>
        <p:xfrm>
          <a:off x="4784520" y="1885217"/>
          <a:ext cx="3819271" cy="58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flipV="1">
            <a:off x="5867648" y="1673536"/>
            <a:ext cx="0" cy="6433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739763" y="1688196"/>
            <a:ext cx="0" cy="6433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7648" y="142014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 </a:t>
            </a:r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+12,5%</a:t>
            </a: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67648" y="1674922"/>
            <a:ext cx="5536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55461" y="144054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-4,5%</a:t>
            </a:r>
            <a:endParaRPr lang="ru-RU" sz="1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739763" y="1682280"/>
            <a:ext cx="5536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5867648" y="1450624"/>
            <a:ext cx="180000" cy="180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6739763" y="1489049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4292178708"/>
              </p:ext>
            </p:extLst>
          </p:nvPr>
        </p:nvGraphicFramePr>
        <p:xfrm>
          <a:off x="4499991" y="2799951"/>
          <a:ext cx="1644489" cy="19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1235601734"/>
              </p:ext>
            </p:extLst>
          </p:nvPr>
        </p:nvGraphicFramePr>
        <p:xfrm>
          <a:off x="-330272" y="1773341"/>
          <a:ext cx="4430638" cy="69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 flipV="1">
            <a:off x="1475656" y="1707654"/>
            <a:ext cx="0" cy="64336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475656" y="1429962"/>
            <a:ext cx="626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  <a:latin typeface="Arial Narrow"/>
              </a:rPr>
              <a:t>+</a:t>
            </a:r>
            <a:r>
              <a:rPr lang="ru-RU" sz="1200" b="1" dirty="0">
                <a:solidFill>
                  <a:srgbClr val="FF0000"/>
                </a:solidFill>
                <a:latin typeface="Arial Narrow"/>
              </a:rPr>
              <a:t>2</a:t>
            </a:r>
            <a:r>
              <a:rPr lang="ru-RU" sz="1200" b="1" dirty="0" smtClean="0">
                <a:solidFill>
                  <a:srgbClr val="FF0000"/>
                </a:solidFill>
                <a:latin typeface="Arial Narrow"/>
              </a:rPr>
              <a:t>6%</a:t>
            </a:r>
            <a:endParaRPr lang="ru-RU" sz="1200" b="1" dirty="0">
              <a:solidFill>
                <a:srgbClr val="FF0000"/>
              </a:solidFill>
              <a:latin typeface="Arial Narrow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2269082" y="1707654"/>
            <a:ext cx="0" cy="64336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68" name="Прямая соединительная линия 67"/>
          <p:cNvCxnSpPr/>
          <p:nvPr/>
        </p:nvCxnSpPr>
        <p:spPr>
          <a:xfrm>
            <a:off x="1475656" y="1712683"/>
            <a:ext cx="5536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Равнобедренный треугольник 68"/>
          <p:cNvSpPr/>
          <p:nvPr/>
        </p:nvSpPr>
        <p:spPr>
          <a:xfrm>
            <a:off x="1465097" y="1502280"/>
            <a:ext cx="180000" cy="180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269082" y="1707654"/>
            <a:ext cx="5536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1844230927"/>
              </p:ext>
            </p:extLst>
          </p:nvPr>
        </p:nvGraphicFramePr>
        <p:xfrm>
          <a:off x="81784" y="2805457"/>
          <a:ext cx="1819079" cy="196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1645096" y="234071"/>
            <a:ext cx="702803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ИНФОРМАЦИОННАЯ СИСТЕМА «МОНИТОРИНГ АПК»</a:t>
            </a:r>
            <a:endParaRPr lang="ru-RU" sz="16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0800000">
            <a:off x="2269082" y="1508196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3072801" y="1435448"/>
            <a:ext cx="62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   -17%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3088232" y="1707654"/>
            <a:ext cx="0" cy="64336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62" name="Прямая соединительная линия 61"/>
          <p:cNvCxnSpPr/>
          <p:nvPr/>
        </p:nvCxnSpPr>
        <p:spPr>
          <a:xfrm>
            <a:off x="3088232" y="1707654"/>
            <a:ext cx="5536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Равнобедренный треугольник 66"/>
          <p:cNvSpPr/>
          <p:nvPr/>
        </p:nvSpPr>
        <p:spPr>
          <a:xfrm rot="10800000">
            <a:off x="3088232" y="1508196"/>
            <a:ext cx="180000" cy="180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549551" y="1435448"/>
            <a:ext cx="881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   -34,5%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7564982" y="1707654"/>
            <a:ext cx="0" cy="64336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73" name="Прямая соединительная линия 72"/>
          <p:cNvCxnSpPr/>
          <p:nvPr/>
        </p:nvCxnSpPr>
        <p:spPr>
          <a:xfrm>
            <a:off x="7564982" y="1707654"/>
            <a:ext cx="5536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Равнобедренный треугольник 89"/>
          <p:cNvSpPr/>
          <p:nvPr/>
        </p:nvSpPr>
        <p:spPr>
          <a:xfrm rot="10800000">
            <a:off x="7564982" y="1508196"/>
            <a:ext cx="180000" cy="180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Равнобедренный треугольник 92"/>
          <p:cNvSpPr/>
          <p:nvPr/>
        </p:nvSpPr>
        <p:spPr>
          <a:xfrm>
            <a:off x="4114131" y="2869402"/>
            <a:ext cx="180000" cy="180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Равнобедренный треугольник 93"/>
          <p:cNvSpPr/>
          <p:nvPr/>
        </p:nvSpPr>
        <p:spPr>
          <a:xfrm rot="10800000">
            <a:off x="4104944" y="3171168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Равнобедренный треугольник 94"/>
          <p:cNvSpPr/>
          <p:nvPr/>
        </p:nvSpPr>
        <p:spPr>
          <a:xfrm rot="10800000">
            <a:off x="4104944" y="3472079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Равнобедренный треугольник 95"/>
          <p:cNvSpPr/>
          <p:nvPr/>
        </p:nvSpPr>
        <p:spPr>
          <a:xfrm rot="10800000">
            <a:off x="4114131" y="3720086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Равнобедренный треугольник 96"/>
          <p:cNvSpPr/>
          <p:nvPr/>
        </p:nvSpPr>
        <p:spPr>
          <a:xfrm rot="10800000">
            <a:off x="4114131" y="4004720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Равнобедренный треугольник 97"/>
          <p:cNvSpPr/>
          <p:nvPr/>
        </p:nvSpPr>
        <p:spPr>
          <a:xfrm rot="10800000">
            <a:off x="4114131" y="4557170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Равнобедренный треугольник 98"/>
          <p:cNvSpPr/>
          <p:nvPr/>
        </p:nvSpPr>
        <p:spPr>
          <a:xfrm>
            <a:off x="4114131" y="4261264"/>
            <a:ext cx="180000" cy="180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Равнобедренный треугольник 99"/>
          <p:cNvSpPr/>
          <p:nvPr/>
        </p:nvSpPr>
        <p:spPr>
          <a:xfrm>
            <a:off x="8907111" y="2859454"/>
            <a:ext cx="180000" cy="180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8907111" y="3145774"/>
            <a:ext cx="180000" cy="180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Равнобедренный треугольник 101"/>
          <p:cNvSpPr/>
          <p:nvPr/>
        </p:nvSpPr>
        <p:spPr>
          <a:xfrm>
            <a:off x="8907111" y="3388174"/>
            <a:ext cx="180000" cy="180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Равнобедренный треугольник 102"/>
          <p:cNvSpPr/>
          <p:nvPr/>
        </p:nvSpPr>
        <p:spPr>
          <a:xfrm rot="10800000">
            <a:off x="8907111" y="3681527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Равнобедренный треугольник 103"/>
          <p:cNvSpPr/>
          <p:nvPr/>
        </p:nvSpPr>
        <p:spPr>
          <a:xfrm rot="10800000">
            <a:off x="8907111" y="3959212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Равнобедренный треугольник 104"/>
          <p:cNvSpPr/>
          <p:nvPr/>
        </p:nvSpPr>
        <p:spPr>
          <a:xfrm rot="10800000">
            <a:off x="8907111" y="4233616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Равнобедренный треугольник 105"/>
          <p:cNvSpPr/>
          <p:nvPr/>
        </p:nvSpPr>
        <p:spPr>
          <a:xfrm rot="10800000">
            <a:off x="8907111" y="4502009"/>
            <a:ext cx="180000" cy="18000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113020" y="2371725"/>
            <a:ext cx="6400796" cy="2200275"/>
          </a:xfrm>
          <a:prstGeom prst="rightArrow">
            <a:avLst/>
          </a:prstGeom>
          <a:solidFill>
            <a:srgbClr val="BBE3C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57350" y="47624"/>
            <a:ext cx="7215802" cy="661039"/>
          </a:xfrm>
        </p:spPr>
        <p:txBody>
          <a:bodyPr/>
          <a:lstStyle/>
          <a:p>
            <a:pPr marL="85725"/>
            <a:r>
              <a:rPr lang="ru-RU" sz="1800" b="1" dirty="0" smtClean="0"/>
              <a:t>ДИНАМИКА ВЫЯВЛЕНИЯ ЗАМЕЧАНИЙ АПК 3,4 УРОВНЕЙ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и контролирующих структур </a:t>
            </a:r>
            <a:r>
              <a:rPr lang="ru-RU" sz="1800" b="1" dirty="0" smtClean="0"/>
              <a:t>на ГРС</a:t>
            </a:r>
            <a:endParaRPr lang="ru-RU" sz="1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13019" y="821934"/>
            <a:ext cx="2434971" cy="1304818"/>
          </a:xfrm>
          <a:prstGeom prst="rect">
            <a:avLst/>
          </a:prstGeom>
          <a:solidFill>
            <a:srgbClr val="E1F4FF"/>
          </a:solidFill>
          <a:ln>
            <a:solidFill>
              <a:srgbClr val="0079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9C2"/>
                </a:solidFill>
                <a:latin typeface="Arial Narrow" panose="020B0606020202030204" pitchFamily="34" charset="0"/>
              </a:rPr>
              <a:t>Замечания АПК </a:t>
            </a:r>
            <a:r>
              <a:rPr lang="ru-RU" sz="16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Общества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Предотвращение </a:t>
            </a:r>
            <a:r>
              <a:rPr lang="ru-RU" sz="1100" dirty="0">
                <a:solidFill>
                  <a:srgbClr val="0079C2"/>
                </a:solidFill>
                <a:latin typeface="Arial Narrow" panose="020B0606020202030204" pitchFamily="34" charset="0"/>
              </a:rPr>
              <a:t>предпосылок к инцидентам (техногенные события 3 уровня</a:t>
            </a:r>
            <a:r>
              <a:rPr lang="ru-RU" sz="11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)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rgbClr val="0079C2"/>
                </a:solidFill>
                <a:latin typeface="Arial Narrow" panose="020B0606020202030204" pitchFamily="34" charset="0"/>
              </a:rPr>
              <a:t>Выявление циклических замечаний для внесения изменений в </a:t>
            </a:r>
            <a:r>
              <a:rPr lang="ru-RU" sz="1100" dirty="0" err="1">
                <a:solidFill>
                  <a:srgbClr val="0079C2"/>
                </a:solidFill>
                <a:latin typeface="Arial Narrow" panose="020B0606020202030204" pitchFamily="34" charset="0"/>
              </a:rPr>
              <a:t>ППР</a:t>
            </a:r>
            <a:endParaRPr lang="ru-RU" sz="11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65168"/>
            <a:ext cx="7321550" cy="230832"/>
          </a:xfrm>
        </p:spPr>
        <p:txBody>
          <a:bodyPr/>
          <a:lstStyle/>
          <a:p>
            <a:pPr indent="85725"/>
            <a:r>
              <a:rPr lang="ru-RU" sz="900" dirty="0" smtClean="0"/>
              <a:t>ФУНКЦИОНИРОВАНИЕ СИСТЕМЫ АДМИНИСТРАТИВНО-ПРОИЗВОДСТВЕННОГО КОНТРОЛЯ В ООО «ГАЗПРОМ ТРАНСГАЗ НИЖНИЙ НОВГОРОД»</a:t>
            </a:r>
            <a:endParaRPr lang="ru-RU" sz="9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987824" y="821932"/>
            <a:ext cx="2772308" cy="1304819"/>
          </a:xfrm>
          <a:prstGeom prst="rect">
            <a:avLst/>
          </a:prstGeom>
          <a:solidFill>
            <a:srgbClr val="E1F4FF"/>
          </a:solidFill>
          <a:ln>
            <a:solidFill>
              <a:srgbClr val="0079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Замечания </a:t>
            </a:r>
          </a:p>
          <a:p>
            <a:pPr algn="ctr"/>
            <a:r>
              <a:rPr lang="ru-RU" sz="16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ООО </a:t>
            </a:r>
            <a:r>
              <a:rPr lang="ru-RU" sz="1600" b="1" dirty="0">
                <a:solidFill>
                  <a:srgbClr val="0079C2"/>
                </a:solidFill>
                <a:latin typeface="Arial Narrow" panose="020B0606020202030204" pitchFamily="34" charset="0"/>
              </a:rPr>
              <a:t>«Газпром </a:t>
            </a:r>
            <a:r>
              <a:rPr lang="ru-RU" sz="1600" b="1" dirty="0" err="1" smtClean="0">
                <a:solidFill>
                  <a:srgbClr val="0079C2"/>
                </a:solidFill>
                <a:latin typeface="Arial Narrow" panose="020B0606020202030204" pitchFamily="34" charset="0"/>
              </a:rPr>
              <a:t>газнадзор</a:t>
            </a:r>
            <a:r>
              <a:rPr lang="ru-RU" sz="16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»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Подтверждение технического состояния эксплуатируемого оборудования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Совместная разработка планов мероприятий по недопущению повторяющихся замечаний</a:t>
            </a:r>
            <a:endParaRPr lang="ru-RU" sz="11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92180" y="821934"/>
            <a:ext cx="2715514" cy="986317"/>
          </a:xfrm>
          <a:prstGeom prst="rect">
            <a:avLst/>
          </a:prstGeom>
          <a:solidFill>
            <a:srgbClr val="BBE3CB"/>
          </a:solidFill>
          <a:ln>
            <a:solidFill>
              <a:srgbClr val="0079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Отсутствие: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Несчастных случаев, травматизма;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Аварий, инцидентов</a:t>
            </a:r>
            <a:r>
              <a:rPr lang="ru-RU" sz="1200" dirty="0">
                <a:solidFill>
                  <a:srgbClr val="0079C2"/>
                </a:solidFill>
                <a:latin typeface="Arial Narrow" panose="020B0606020202030204" pitchFamily="34" charset="0"/>
              </a:rPr>
              <a:t>;</a:t>
            </a:r>
            <a:endParaRPr lang="ru-RU" sz="1200" dirty="0" smtClean="0">
              <a:solidFill>
                <a:srgbClr val="0079C2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Пожаров;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Штрафов и предостережений</a:t>
            </a:r>
            <a:r>
              <a:rPr 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Плюс 8"/>
          <p:cNvSpPr/>
          <p:nvPr/>
        </p:nvSpPr>
        <p:spPr>
          <a:xfrm>
            <a:off x="2547990" y="1261152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781780" y="1345914"/>
            <a:ext cx="423810" cy="3827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2952853547"/>
              </p:ext>
            </p:extLst>
          </p:nvPr>
        </p:nvGraphicFramePr>
        <p:xfrm>
          <a:off x="226036" y="2197877"/>
          <a:ext cx="2363054" cy="253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776889667"/>
              </p:ext>
            </p:extLst>
          </p:nvPr>
        </p:nvGraphicFramePr>
        <p:xfrm>
          <a:off x="3416159" y="2198670"/>
          <a:ext cx="2303977" cy="255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6" name="Диаграмма 65"/>
          <p:cNvGraphicFramePr/>
          <p:nvPr>
            <p:extLst>
              <p:ext uri="{D42A27DB-BD31-4B8C-83A1-F6EECF244321}">
                <p14:modId xmlns:p14="http://schemas.microsoft.com/office/powerpoint/2010/main" val="1442410502"/>
              </p:ext>
            </p:extLst>
          </p:nvPr>
        </p:nvGraphicFramePr>
        <p:xfrm>
          <a:off x="6606283" y="2175706"/>
          <a:ext cx="17877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8180" y="4125730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kern="0" dirty="0" smtClean="0">
                <a:solidFill>
                  <a:srgbClr val="1A62BA"/>
                </a:solidFill>
                <a:latin typeface="Arial Narrow" pitchFamily="34" charset="0"/>
                <a:cs typeface="Arial" charset="0"/>
              </a:rPr>
              <a:t>сентябрь</a:t>
            </a:r>
            <a:endParaRPr lang="ru-RU" sz="1050" kern="0" dirty="0">
              <a:solidFill>
                <a:srgbClr val="1A62BA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756969" y="2280862"/>
            <a:ext cx="484632" cy="2424701"/>
          </a:xfrm>
          <a:prstGeom prst="downArrow">
            <a:avLst/>
          </a:prstGeom>
          <a:solidFill>
            <a:srgbClr val="CCE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2544958" y="2280862"/>
            <a:ext cx="484632" cy="242470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8559195" y="2280862"/>
            <a:ext cx="484632" cy="2424701"/>
          </a:xfrm>
          <a:prstGeom prst="downArrow">
            <a:avLst/>
          </a:prstGeom>
          <a:solidFill>
            <a:srgbClr val="BBE3C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251364" y="3323890"/>
            <a:ext cx="81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  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-6%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61109" y="2720313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 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-5%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 rot="10800000">
            <a:off x="1276416" y="3390078"/>
            <a:ext cx="180000" cy="149108"/>
          </a:xfrm>
          <a:prstGeom prst="triangl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3" name="Равнобедренный треугольник 82"/>
          <p:cNvSpPr/>
          <p:nvPr/>
        </p:nvSpPr>
        <p:spPr>
          <a:xfrm rot="10800000">
            <a:off x="1283016" y="2760489"/>
            <a:ext cx="180000" cy="149108"/>
          </a:xfrm>
          <a:prstGeom prst="triangl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51364" y="3961342"/>
            <a:ext cx="81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  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-48%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sp>
        <p:nvSpPr>
          <p:cNvPr id="85" name="Равнобедренный треугольник 84"/>
          <p:cNvSpPr/>
          <p:nvPr/>
        </p:nvSpPr>
        <p:spPr>
          <a:xfrm rot="10800000">
            <a:off x="1276416" y="4027530"/>
            <a:ext cx="180000" cy="1491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02097" y="3323890"/>
            <a:ext cx="81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  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-4,5%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11841" y="2720313"/>
            <a:ext cx="811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+12,5%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rot="10800000">
            <a:off x="3927149" y="3390078"/>
            <a:ext cx="180000" cy="149108"/>
          </a:xfrm>
          <a:prstGeom prst="triangl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9" name="Равнобедренный треугольник 88"/>
          <p:cNvSpPr/>
          <p:nvPr/>
        </p:nvSpPr>
        <p:spPr>
          <a:xfrm rot="10800000" flipV="1">
            <a:off x="3933749" y="2739941"/>
            <a:ext cx="180000" cy="1829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02097" y="3961342"/>
            <a:ext cx="81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  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-34,5%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sp>
        <p:nvSpPr>
          <p:cNvPr id="91" name="Равнобедренный треугольник 90"/>
          <p:cNvSpPr/>
          <p:nvPr/>
        </p:nvSpPr>
        <p:spPr>
          <a:xfrm rot="10800000">
            <a:off x="3927149" y="4027530"/>
            <a:ext cx="180000" cy="1491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94618" y="3323890"/>
            <a:ext cx="81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  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-54%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sp>
        <p:nvSpPr>
          <p:cNvPr id="94" name="Равнобедренный треугольник 93"/>
          <p:cNvSpPr/>
          <p:nvPr/>
        </p:nvSpPr>
        <p:spPr>
          <a:xfrm rot="10800000">
            <a:off x="7019670" y="3390078"/>
            <a:ext cx="180000" cy="149108"/>
          </a:xfrm>
          <a:prstGeom prst="triangl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94618" y="3961342"/>
            <a:ext cx="81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 Narrow"/>
              </a:rPr>
              <a:t>    </a:t>
            </a:r>
            <a:r>
              <a:rPr lang="ru-RU" sz="1200" b="1" dirty="0" smtClean="0">
                <a:solidFill>
                  <a:srgbClr val="00B050"/>
                </a:solidFill>
                <a:latin typeface="Arial Narrow"/>
              </a:rPr>
              <a:t>-17%</a:t>
            </a:r>
            <a:endParaRPr lang="ru-RU" sz="1200" b="1" dirty="0">
              <a:solidFill>
                <a:srgbClr val="00B050"/>
              </a:solidFill>
              <a:latin typeface="Arial Narrow"/>
            </a:endParaRPr>
          </a:p>
        </p:txBody>
      </p:sp>
      <p:sp>
        <p:nvSpPr>
          <p:cNvPr id="97" name="Равнобедренный треугольник 96"/>
          <p:cNvSpPr/>
          <p:nvPr/>
        </p:nvSpPr>
        <p:spPr>
          <a:xfrm rot="10800000">
            <a:off x="7019670" y="4027530"/>
            <a:ext cx="180000" cy="1491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24910" y="2720313"/>
            <a:ext cx="868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+30 шт.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99" name="Равнобедренный треугольник 98"/>
          <p:cNvSpPr/>
          <p:nvPr/>
        </p:nvSpPr>
        <p:spPr>
          <a:xfrm rot="10800000" flipV="1">
            <a:off x="7046818" y="2739941"/>
            <a:ext cx="180000" cy="1829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2180" y="1815883"/>
            <a:ext cx="2715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Замечания выявленные </a:t>
            </a:r>
            <a:br>
              <a:rPr lang="ru-RU" sz="11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</a:br>
            <a:r>
              <a:rPr lang="ru-RU" sz="1100" b="1" dirty="0" err="1" smtClean="0">
                <a:solidFill>
                  <a:srgbClr val="0079C2"/>
                </a:solidFill>
                <a:latin typeface="Arial Narrow" panose="020B0606020202030204" pitchFamily="34" charset="0"/>
              </a:rPr>
              <a:t>Ростехнадзором</a:t>
            </a:r>
            <a:endParaRPr lang="ru-RU" sz="11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2622</Words>
  <Application>Microsoft Office PowerPoint</Application>
  <PresentationFormat>Экран (16:9)</PresentationFormat>
  <Paragraphs>341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Презентация PowerPoint</vt:lpstr>
      <vt:lpstr>Презентация PowerPoint</vt:lpstr>
      <vt:lpstr>ЦЕЛИ И ЗАДАЧИ СИСТЕМЫ АПК ПРИ ЭКСПЛУАТАЦИИ ГРС</vt:lpstr>
      <vt:lpstr>ДОКУМЕНТАЦИЯ, регламентирующая работу административно – производственного контроля</vt:lpstr>
      <vt:lpstr>СТРУКТУРА  ИНФОРМАЦИОННО-АНАЛИТИЧЕСКОЙ  СИСТЕМЫ административно-производственного контроля</vt:lpstr>
      <vt:lpstr>ИНФОРМАЦИОННАЯ СИСТЕМА МОНИТОРИНГА  АПК 1-4 УРОВНЕЙ</vt:lpstr>
      <vt:lpstr>СТАТИСТИКА ЗАМЕЧАНИЙ АПК ПО НАПРАВЛЕНИЮ ГРС</vt:lpstr>
      <vt:lpstr>Презентация PowerPoint</vt:lpstr>
      <vt:lpstr>ДИНАМИКА ВЫЯВЛЕНИЯ ЗАМЕЧАНИЙ АПК 3,4 УРОВНЕЙ  и контролирующих структур на ГРС</vt:lpstr>
      <vt:lpstr>СНИЖЕНИЕ ПРЕДПИСАНИЙ НАДЗОРНЫХ ОРГАНОВ</vt:lpstr>
      <vt:lpstr>ВЗАИМОСВЯЗЬ РЕЗУЛЬТАТОВ АПК С ПРОГРАММОЙ ДТОИР</vt:lpstr>
      <vt:lpstr>ПРОВЕДЕНИЕ ТЕХНИЧЕСКОЙ УЧЕБЫ ПО АПК. Теоретическое обучение.</vt:lpstr>
      <vt:lpstr>ПРОВЕДЕНИЕ КВЕСТА ПО АПК. Практическое обучение.</vt:lpstr>
      <vt:lpstr>ВЫВОДЫ</vt:lpstr>
      <vt:lpstr>ЗАДАЧИ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Мельников Дмитрий Александрович</cp:lastModifiedBy>
  <cp:revision>357</cp:revision>
  <cp:lastPrinted>2019-10-21T11:02:07Z</cp:lastPrinted>
  <dcterms:created xsi:type="dcterms:W3CDTF">2016-02-05T10:31:15Z</dcterms:created>
  <dcterms:modified xsi:type="dcterms:W3CDTF">2019-10-22T14:55:44Z</dcterms:modified>
</cp:coreProperties>
</file>