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8" r:id="rId5"/>
    <p:sldId id="270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9" autoAdjust="0"/>
  </p:normalViewPr>
  <p:slideViewPr>
    <p:cSldViewPr>
      <p:cViewPr varScale="1">
        <p:scale>
          <a:sx n="87" d="100"/>
          <a:sy n="87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2551F-D89C-4729-8A92-76E1B7408A9E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0ECA-431F-40C7-B34A-31E163E12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20ECA-431F-40C7-B34A-31E163E124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2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7660" y="6588963"/>
            <a:ext cx="514400" cy="2880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0A21E01-BAF3-494A-9A9F-28C84894491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99592" y="6553815"/>
            <a:ext cx="7344816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-99392"/>
            <a:ext cx="8229600" cy="922114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99592" y="6553815"/>
            <a:ext cx="7344816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27660" y="6588963"/>
            <a:ext cx="5144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rgbClr val="EE4E3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A21E01-BAF3-494A-9A9F-28C84894491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27660" y="6588963"/>
            <a:ext cx="5144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rgbClr val="EE4E3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A21E01-BAF3-494A-9A9F-28C8489449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9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99592" y="6553815"/>
            <a:ext cx="7344816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99592" y="6553815"/>
            <a:ext cx="7344816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99592" y="6553815"/>
            <a:ext cx="7344816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0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8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1E01-BAF3-494A-9A9F-28C848944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99592" y="6553815"/>
            <a:ext cx="7344816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ОТКРЫТОЕ АКЦИОНЕРНОЕ ОБЩЕСТВО "ОРГЭНЕРГОГАЗ"</a:t>
            </a:r>
            <a:endParaRPr lang="ru-RU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7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663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АО </a:t>
            </a:r>
            <a:r>
              <a:rPr lang="ru-RU" sz="2800" b="1" dirty="0">
                <a:ln w="3175">
                  <a:noFill/>
                  <a:prstDash val="solid"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«ОРГЭНЕРГОГАЗ»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2427" y="1340768"/>
            <a:ext cx="83506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i="1" dirty="0">
              <a:solidFill>
                <a:srgbClr val="4F81BD">
                  <a:lumMod val="75000"/>
                </a:srgb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470" y="2060848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МОДЕРНИЗАЦИЯ ДЕЙСТВУЮЩЕГО ПОЛИГОНА ДЛЯ ПРОВЕДЕНИЯ КВАЛИФИКАЦИОННЫХ ИСПЫТАНИЙ ТЕХНОЛОГИЧЕСКОГО ОБОРУДОВАНИЯ И ГРС НОВОГО ПОКОЛЕНИЯ</a:t>
            </a:r>
          </a:p>
          <a:p>
            <a:pPr algn="ctr"/>
            <a:endParaRPr lang="ru-RU" sz="3200" b="1" dirty="0">
              <a:ln w="3175">
                <a:noFill/>
                <a:prstDash val="solid"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  <a:p>
            <a:pPr algn="ctr"/>
            <a:endParaRPr lang="ru-RU" sz="3200" b="1" dirty="0" smtClean="0">
              <a:ln w="3175">
                <a:noFill/>
                <a:prstDash val="solid"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cs typeface="Arial" panose="020B0604020202020204" pitchFamily="34" charset="0"/>
              </a:rPr>
              <a:t>А.В. Захаров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641" y="602128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МОСКВА 2017 г.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208912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Выводы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		Модернизация </a:t>
            </a:r>
            <a:r>
              <a:rPr lang="ru-RU" sz="2400" dirty="0"/>
              <a:t>полигона позволит:</a:t>
            </a:r>
          </a:p>
          <a:p>
            <a:pPr algn="just"/>
            <a:r>
              <a:rPr lang="ru-RU" sz="2400" dirty="0" smtClean="0"/>
              <a:t>получать </a:t>
            </a:r>
            <a:r>
              <a:rPr lang="ru-RU" sz="2400" dirty="0"/>
              <a:t>максимально достоверные данные о технических характеристиках и функциональных возможностях оборудования;</a:t>
            </a:r>
          </a:p>
          <a:p>
            <a:pPr algn="just"/>
            <a:r>
              <a:rPr lang="ru-RU" sz="2400" dirty="0" smtClean="0"/>
              <a:t>расширить </a:t>
            </a:r>
            <a:r>
              <a:rPr lang="ru-RU" sz="2400" dirty="0"/>
              <a:t>объем испытаний оборудования;</a:t>
            </a:r>
          </a:p>
          <a:p>
            <a:pPr algn="just"/>
            <a:r>
              <a:rPr lang="ru-RU" sz="2400" dirty="0" smtClean="0"/>
              <a:t>проводить </a:t>
            </a:r>
            <a:r>
              <a:rPr lang="ru-RU" sz="2400" dirty="0"/>
              <a:t>испытания ГРС нового поколения и оборудования, ранее не разрабатывающегося и не применяемого на </a:t>
            </a:r>
            <a:r>
              <a:rPr lang="ru-RU" sz="2400" dirty="0" smtClean="0"/>
              <a:t>объектах ПАО </a:t>
            </a:r>
            <a:r>
              <a:rPr lang="ru-RU" sz="2400" dirty="0"/>
              <a:t>«Газпром</a:t>
            </a:r>
            <a:r>
              <a:rPr lang="ru-RU" sz="2400" dirty="0" smtClean="0"/>
              <a:t>»;</a:t>
            </a:r>
          </a:p>
          <a:p>
            <a:pPr algn="just"/>
            <a:r>
              <a:rPr lang="ru-RU" sz="2400" dirty="0"/>
              <a:t>после получения фактических результатов определять необходимость дальнейшего применения технологического оборудования на объектах ПАО «Газпром</a:t>
            </a:r>
            <a:r>
              <a:rPr lang="ru-RU" sz="2400" dirty="0" smtClean="0"/>
              <a:t>».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	Для </a:t>
            </a:r>
            <a:r>
              <a:rPr lang="ru-RU" sz="2400" dirty="0"/>
              <a:t>реализации данного проекта, проектному институту необходимо проработать различные технические решения для подачи газа на полигон и сброса его обратно в распределительные сети.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Также </a:t>
            </a:r>
            <a:r>
              <a:rPr lang="ru-RU" sz="2400" dirty="0"/>
              <a:t>для реализации проекта требуется привлечение финансирования со стороны ПАО «Газпром».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87189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892899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9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5968" y="14891"/>
            <a:ext cx="7984504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cs typeface="Arial" panose="020B0604020202020204" pitchFamily="34" charset="0"/>
              </a:rPr>
              <a:t>ПАО «ГАЗПРОМ»:</a:t>
            </a:r>
            <a:endParaRPr lang="ru-RU" sz="3600" dirty="0">
              <a:ln w="3175">
                <a:noFill/>
                <a:prstDash val="solid"/>
              </a:ln>
              <a:solidFill>
                <a:srgbClr val="1F497D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908719"/>
            <a:ext cx="7772400" cy="121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Основные задачи энергосберегающей  политики:</a:t>
            </a:r>
            <a:endParaRPr lang="ru-RU" dirty="0">
              <a:ln w="3175">
                <a:noFill/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276872"/>
            <a:ext cx="8496944" cy="12497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j-ea"/>
                <a:cs typeface="Arial" panose="020B0604020202020204" pitchFamily="34" charset="0"/>
              </a:rPr>
              <a:t>Повышение энергетической эффективности дочерних обществ и организаций ПАО «Газпром» на </a:t>
            </a:r>
            <a:r>
              <a:rPr lang="ru-RU" sz="20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j-ea"/>
                <a:cs typeface="Arial" panose="020B0604020202020204" pitchFamily="34" charset="0"/>
              </a:rPr>
              <a:t>основе </a:t>
            </a:r>
            <a:r>
              <a:rPr lang="ru-RU" sz="2000" b="1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j-ea"/>
                <a:cs typeface="Arial" panose="020B0604020202020204" pitchFamily="34" charset="0"/>
              </a:rPr>
              <a:t>применения инновационных технологий и современного энергетического оборудования;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717032"/>
            <a:ext cx="849694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j-ea"/>
                <a:cs typeface="Arial" panose="020B0604020202020204" pitchFamily="34" charset="0"/>
              </a:rPr>
              <a:t>Обеспечение снижения техногенной нагрузки на окружающую среду;</a:t>
            </a:r>
            <a:endParaRPr lang="ru-RU" sz="2000" b="1" dirty="0">
              <a:ln w="3175">
                <a:noFill/>
                <a:prstDash val="solid"/>
              </a:ln>
              <a:solidFill>
                <a:srgbClr val="1F497D"/>
              </a:solidFill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127914"/>
            <a:ext cx="8496944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j-ea"/>
                <a:cs typeface="Arial" panose="020B0604020202020204" pitchFamily="34" charset="0"/>
              </a:rPr>
              <a:t>Снижение уровня аварийных и экологических рисков от использования нового оборудования;</a:t>
            </a:r>
            <a:endParaRPr lang="ru-RU" sz="2000" b="1" dirty="0">
              <a:ln w="3175">
                <a:noFill/>
                <a:prstDash val="solid"/>
              </a:ln>
              <a:solidFill>
                <a:srgbClr val="1F497D"/>
              </a:solidFill>
              <a:latin typeface="Arial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n-ea"/>
              </a:rPr>
              <a:t>ИСПЫТАТЕЛЬНЫЙ</a:t>
            </a:r>
            <a:r>
              <a:rPr lang="ru-RU" sz="2400" dirty="0" smtClean="0"/>
              <a:t> </a:t>
            </a:r>
            <a:r>
              <a:rPr lang="ru-RU" sz="2400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n-ea"/>
              </a:rPr>
              <a:t>ПОЛИГОН АО «ОРГЭНЕРГОГАЗ»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97691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13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116632"/>
            <a:ext cx="808558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АТТЕСТАЦИЯ АККРЕДИТАЦИИ ПОЛИГОНА:</a:t>
            </a:r>
            <a:endParaRPr lang="ru-RU" sz="3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3494" t="12952" r="31891" b="9401"/>
          <a:stretch/>
        </p:blipFill>
        <p:spPr bwMode="auto">
          <a:xfrm>
            <a:off x="179513" y="836712"/>
            <a:ext cx="4464495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"/>
          <a:stretch/>
        </p:blipFill>
        <p:spPr bwMode="auto">
          <a:xfrm rot="-60000">
            <a:off x="3524308" y="2786672"/>
            <a:ext cx="5434377" cy="3763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208912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ТЕХНИЧЕСКИЕ ВОЗМОЖНОСТИ ПОЛИГОНА</a:t>
            </a:r>
            <a:endParaRPr lang="ru-RU" sz="2800" dirty="0">
              <a:ln w="3175">
                <a:noFill/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6293" t="28205" r="57531" b="34187"/>
          <a:stretch/>
        </p:blipFill>
        <p:spPr bwMode="auto">
          <a:xfrm>
            <a:off x="323528" y="908718"/>
            <a:ext cx="1952812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4202" t="43020" r="27036" b="22791"/>
          <a:stretch/>
        </p:blipFill>
        <p:spPr bwMode="auto">
          <a:xfrm>
            <a:off x="2771800" y="872714"/>
            <a:ext cx="159131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29007" t="12251" r="43590" b="17947"/>
          <a:stretch/>
        </p:blipFill>
        <p:spPr bwMode="auto">
          <a:xfrm>
            <a:off x="3671090" y="3781075"/>
            <a:ext cx="1945836" cy="275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7"/>
          <a:srcRect l="24899" t="23932" r="40651" b="28204"/>
          <a:stretch/>
        </p:blipFill>
        <p:spPr bwMode="auto">
          <a:xfrm>
            <a:off x="5940152" y="3861049"/>
            <a:ext cx="3024336" cy="231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6282" t="29345" r="42628" b="33903"/>
          <a:stretch/>
        </p:blipFill>
        <p:spPr bwMode="auto">
          <a:xfrm>
            <a:off x="4788024" y="980728"/>
            <a:ext cx="381642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10"/>
          <a:srcRect l="31919" t="33904" r="47917" b="37890"/>
          <a:stretch/>
        </p:blipFill>
        <p:spPr bwMode="auto">
          <a:xfrm>
            <a:off x="347224" y="4077072"/>
            <a:ext cx="2950709" cy="217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2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ИСПЫТАТЕЛЬНЫЙ ПОЛИГОН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806" y="1772816"/>
            <a:ext cx="8496944" cy="26642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  <a:ea typeface="+mj-ea"/>
                <a:cs typeface="Arial" panose="020B0604020202020204" pitchFamily="34" charset="0"/>
              </a:rPr>
              <a:t>Проведение различных видов испытаний трубопроводной арматуры и газового оборудования (ГРС, подогреватели газа, фильтры, котельные, газовые горелки и т.д.) на соответствие требованиям нормативных документов (СТО Газпром 046-2006, СТО Газпром 212-2008, СТО Газпром 314-2009, СТО Газпром 422-2010, ГОСТ Р 54808-2-11) и др. действующим отраслевым и федеральным нормативным документам;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806" y="4581128"/>
            <a:ext cx="84969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заявленных технических характеристик технологического оборудования во всем диапазоне работы с наработкой определенного количества циклов</a:t>
            </a:r>
            <a:r>
              <a:rPr lang="ru-RU" sz="2000" b="1" dirty="0" smtClean="0">
                <a:ln w="3175">
                  <a:noFill/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ru-RU" sz="2000" b="1" dirty="0">
              <a:ln w="3175">
                <a:noFill/>
                <a:prstDash val="solid"/>
              </a:ln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878" y="112474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3175">
                  <a:noFill/>
                  <a:prstDash val="solid"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ОСНОВНЫЕ </a:t>
            </a:r>
            <a:r>
              <a:rPr lang="ru-RU" sz="3200" b="1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ЗАДАЧИ:</a:t>
            </a:r>
            <a:endParaRPr lang="ru-RU" sz="3200" b="1" dirty="0">
              <a:ln w="3175">
                <a:noFill/>
                <a:prstDash val="solid"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5661248"/>
            <a:ext cx="849694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безопасности работы оборудования (предоставление расчетов, сертификатов и </a:t>
            </a:r>
            <a:r>
              <a:rPr lang="ru-RU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2000" b="1" dirty="0">
              <a:ln w="3175">
                <a:noFill/>
                <a:prstDash val="solid"/>
              </a:ln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ТЕХНОЛОГИЧЕСКАЯ СХЕМА ПОЛИГОНА С ИСПОЛЬЗОВАНИЕМ ТЕХНОЛОГИЧЕСКОГО ГАЗА ИЗ СПХГ И ПРЕДПОЛАГАЕМЫМ СБРОСОМ В ДЕЙСТВУЮЩИЕ СЕТИ </a:t>
            </a:r>
            <a:br>
              <a:rPr lang="ru-RU" sz="16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</a:br>
            <a:r>
              <a:rPr lang="ru-RU" sz="16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ООО «ГАЗПРОМ ТРАНСГАЗ САРАТОВ»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71600" y="6597352"/>
            <a:ext cx="7200800" cy="260648"/>
          </a:xfrm>
        </p:spPr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682" r="2461" b="3541"/>
          <a:stretch/>
        </p:blipFill>
        <p:spPr bwMode="auto">
          <a:xfrm rot="5400000">
            <a:off x="1758075" y="-575836"/>
            <a:ext cx="5620052" cy="854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4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208912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Проект Задания на проектирование, Технических требований и Технико-экономического обоснования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26" name="Picture 2" descr="C:\Users\dehtjar.ACGP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6" y="872326"/>
            <a:ext cx="2929029" cy="41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htjar.ACGP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27421"/>
            <a:ext cx="2991928" cy="42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htjar.ACGP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87" y="938604"/>
            <a:ext cx="2943099" cy="43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5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208912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ГРАФИК ОКУПАЕМОСТИ МОДЕРНИЗАЦИИ </a:t>
            </a:r>
            <a:br>
              <a:rPr lang="ru-RU" sz="24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</a:br>
            <a:r>
              <a:rPr lang="ru-RU" sz="24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"/>
              </a:rPr>
              <a:t>ИСПЫТАТЕЛЬНОГО ПОЛИГОНА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АКЦИОНЕРНОЕ ОБЩЕСТВО "ОРГЭНЕРГОГАЗ"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8" t="1362" r="9411" b="3501"/>
          <a:stretch/>
        </p:blipFill>
        <p:spPr bwMode="auto">
          <a:xfrm rot="5400000">
            <a:off x="2252620" y="-300291"/>
            <a:ext cx="4782779" cy="806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296987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DB7B4438277054E832913DB2837FD13" ma:contentTypeVersion="4" ma:contentTypeDescription="Создание документа." ma:contentTypeScope="" ma:versionID="ee767d69c1def837b0379bd8594c2d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a49ca1b839f82b08cca1200ba2f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Тип контента"/>
        <xsd:element ref="dc:title" minOccurs="0" maxOccurs="1" ma:index="0" ma:displayName="Имя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66E97-3511-4D2D-9EE6-5F7EC1E891E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658A4D-7782-48CD-AB66-33FDFCA828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9CBFCD-1C26-4934-A351-AE13E20C9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262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ИСПЫТАТЕЛЬНЫЙ ПОЛИГОН АО «ОРГЭНЕРГОГАЗ»</vt:lpstr>
      <vt:lpstr>АТТЕСТАЦИЯ АККРЕДИТАЦИИ ПОЛИГОНА:</vt:lpstr>
      <vt:lpstr>ТЕХНИЧЕСКИЕ ВОЗМОЖНОСТИ ПОЛИГОНА</vt:lpstr>
      <vt:lpstr>ИСПЫТАТЕЛЬНЫЙ ПОЛИГОН</vt:lpstr>
      <vt:lpstr>ТЕХНОЛОГИЧЕСКАЯ СХЕМА ПОЛИГОНА С ИСПОЛЬЗОВАНИЕМ ТЕХНОЛОГИЧЕСКОГО ГАЗА ИЗ СПХГ И ПРЕДПОЛАГАЕМЫМ СБРОСОМ В ДЕЙСТВУЮЩИЕ СЕТИ  ООО «ГАЗПРОМ ТРАНСГАЗ САРАТОВ»</vt:lpstr>
      <vt:lpstr>Проект Задания на проектирование, Технических требований и Технико-экономического обоснования</vt:lpstr>
      <vt:lpstr>ГРАФИК ОКУПАЕМОСТИ МОДЕРНИЗАЦИИ  ИСПЫТАТЕЛЬНОГО ПОЛИГОНА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оформления презентаций.pptx</dc:title>
  <dc:creator>Егоров Сергей Иванович</dc:creator>
  <cp:lastModifiedBy>Бойкова Мария Александровна</cp:lastModifiedBy>
  <cp:revision>128</cp:revision>
  <cp:lastPrinted>2017-10-02T10:39:30Z</cp:lastPrinted>
  <dcterms:created xsi:type="dcterms:W3CDTF">2014-05-30T08:57:59Z</dcterms:created>
  <dcterms:modified xsi:type="dcterms:W3CDTF">2017-10-16T07:13:36Z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0x0101009DB7B4438277054E832913DB2837FD13</vt:lpwstr>
  </property>
  <property fmtid="{D5CDD505-2E9C-101B-9397-08002B2CF9AE}" pid="3" name="WorkflowChangePath">
    <vt:lpwstr>7bb82dcd-dea9-48d6-891a-ed41b0c8b9dd,4;</vt:lpwstr>
  </property>
</Properties>
</file>