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1"/>
    <p:sldMasterId id="2147483651" r:id="rId2"/>
  </p:sldMasterIdLst>
  <p:notesMasterIdLst>
    <p:notesMasterId r:id="rId15"/>
  </p:notesMasterIdLst>
  <p:handoutMasterIdLst>
    <p:handoutMasterId r:id="rId16"/>
  </p:handoutMasterIdLst>
  <p:sldIdLst>
    <p:sldId id="511" r:id="rId3"/>
    <p:sldId id="599" r:id="rId4"/>
    <p:sldId id="600" r:id="rId5"/>
    <p:sldId id="603" r:id="rId6"/>
    <p:sldId id="610" r:id="rId7"/>
    <p:sldId id="605" r:id="rId8"/>
    <p:sldId id="602" r:id="rId9"/>
    <p:sldId id="608" r:id="rId10"/>
    <p:sldId id="609" r:id="rId11"/>
    <p:sldId id="604" r:id="rId12"/>
    <p:sldId id="606" r:id="rId13"/>
    <p:sldId id="518" r:id="rId14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0000FF"/>
    <a:srgbClr val="FFFF00"/>
    <a:srgbClr val="008000"/>
    <a:srgbClr val="FF66FF"/>
    <a:srgbClr val="000099"/>
    <a:srgbClr val="663300"/>
    <a:srgbClr val="99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5" autoAdjust="0"/>
    <p:restoredTop sz="79149" autoAdjust="0"/>
  </p:normalViewPr>
  <p:slideViewPr>
    <p:cSldViewPr>
      <p:cViewPr>
        <p:scale>
          <a:sx n="110" d="100"/>
          <a:sy n="110" d="100"/>
        </p:scale>
        <p:origin x="-2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7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7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929E3185-A47C-4E97-8795-9389E49FB1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3437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9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7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 altLang="ru-RU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7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362E90D7-ACFD-4807-8DDD-4737E0F7623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7907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FA9AB21-FDAC-455F-A37C-EB18DF22059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26345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FF10C4-D10C-4482-B9CB-F476C993DBB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411641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647217-A9B7-4419-934A-6720326B8A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102429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0" y="0"/>
            <a:ext cx="6985000" cy="10096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9144000" cy="687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919288"/>
            <a:ext cx="9144000" cy="6889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E03E03-B401-4A29-9798-5A13633DB1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62175" y="6381750"/>
            <a:ext cx="67691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716049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0" y="0"/>
            <a:ext cx="9144000" cy="26082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>
          <a:xfrm>
            <a:off x="204788" y="6362700"/>
            <a:ext cx="1487487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9FD6322-55B3-41DC-8D44-9F9F58CB6F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162175" y="6381750"/>
            <a:ext cx="67691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36263222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E74F1BF-97EF-4E8D-87C4-C3E871236E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319591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B102BEC-B108-4FAF-A6B2-65BE585998E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482997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C90FC8-BD00-4111-A22E-626D73A0506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355074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1D3748-8CBE-4029-96A8-C31CAC4B35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4745555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0E991F-6977-4150-8120-DA8B2F614D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945868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A9F741-BFA4-4EDB-A2FE-2C906984E3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399665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D1D69C8-0CF5-4D0D-B23F-71CD4E31C8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0431422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FB54B8-9F03-4009-94D6-CD78E24FC9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9592924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D4313F-B2EE-413D-9873-29E9712317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38034196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7A22BD-2890-4BD6-B484-8C9EB9BA983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1748342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12F0BB-87EF-47C0-800C-1286612067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0480848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26082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26082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8E0FC99-CDF1-479A-B1AE-D412515355E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43372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8C5405-1A2B-466F-B821-A873A2EF1D8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3133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79500"/>
            <a:ext cx="4495800" cy="1528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BBAE0B-8C66-4514-A4DB-E787C7FCE8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905832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6CCC21-13CF-431E-93B2-9573043234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391049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E885E4-9441-438E-ACC0-3C85CCB7626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29461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51A8360-5368-49D2-AB79-3A38FADD0D6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289310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850122-E90F-42CF-9233-587E902FE7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2840421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D24790-D8E8-4CD2-A5A0-AEFE08BFBC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</p:spTree>
    <p:extLst>
      <p:ext uri="{BB962C8B-B14F-4D97-AF65-F5344CB8AC3E}">
        <p14:creationId xmlns:p14="http://schemas.microsoft.com/office/powerpoint/2010/main" val="134326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</p:txBody>
      </p:sp>
      <p:grpSp>
        <p:nvGrpSpPr>
          <p:cNvPr id="306179" name="Group 3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306180" name="Rectangle 18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ru-RU" altLang="ru-RU" sz="1700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06181" name="Rectangle 19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ru-RU" altLang="ru-RU" sz="1700" b="1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306182" name="Line 21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306183" name="Rectangle 24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7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06184" name="Rectangle 25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 sz="1700" b="1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306185" name="Line 26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61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6713C34-988D-43A7-95C5-C9E4590B14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62175" y="638175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 altLang="ru-RU"/>
              <a:t>ттт-дддттт-дддИтоги производственно-хозяйственной деятельности СЛПУМТ за 2009 год</a:t>
            </a:r>
          </a:p>
        </p:txBody>
      </p:sp>
      <p:pic>
        <p:nvPicPr>
          <p:cNvPr id="306189" name="Picture 32" descr="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90500"/>
            <a:ext cx="1547812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6190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6191" name="Line 3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  <p:sldLayoutId id="2147483675" r:id="rId1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0"/>
            <a:ext cx="9144000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</p:txBody>
      </p:sp>
      <p:grpSp>
        <p:nvGrpSpPr>
          <p:cNvPr id="437251" name="Group 3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5124" name="Rectangle 18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z="1700" b="1" smtClean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5125" name="Rectangle 19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ru-RU" altLang="ru-RU" sz="1700" b="1" smtClean="0">
                <a:solidFill>
                  <a:schemeClr val="bg1"/>
                </a:solidFill>
                <a:latin typeface="Arial Narrow" pitchFamily="34" charset="0"/>
              </a:endParaRPr>
            </a:p>
          </p:txBody>
        </p:sp>
        <p:sp>
          <p:nvSpPr>
            <p:cNvPr id="437254" name="Line 21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5127" name="Rectangle 24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700" b="1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5128" name="Rectangle 25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ru-RU" altLang="ru-RU" sz="1700" b="1" smtClean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437257" name="Line 26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372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F0DC1319-EFD9-4927-B2FE-E3F18B74FD1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62175" y="6381750"/>
            <a:ext cx="67691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altLang="ru-RU"/>
              <a:t>ттт-дддИтоги производственно-хозяйственной деятельности СЛПУМТ за 2009 год</a:t>
            </a:r>
          </a:p>
        </p:txBody>
      </p:sp>
      <p:pic>
        <p:nvPicPr>
          <p:cNvPr id="437261" name="Picture 32" descr="Logo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90500"/>
            <a:ext cx="1547812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7262" name="Line 3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37263" name="Line 3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microsoft.com/office/2007/relationships/hdphoto" Target="../media/hdphoto1.wdp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7.JPG"/><Relationship Id="rId7" Type="http://schemas.openxmlformats.org/officeDocument/2006/relationships/image" Target="../media/image4.JP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.JPG"/><Relationship Id="rId5" Type="http://schemas.openxmlformats.org/officeDocument/2006/relationships/image" Target="../media/image9.JPG"/><Relationship Id="rId4" Type="http://schemas.openxmlformats.org/officeDocument/2006/relationships/image" Target="../media/image8.JPG"/><Relationship Id="rId9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900113" y="2133600"/>
            <a:ext cx="8243887" cy="237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2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lnSpc>
                <a:spcPct val="90000"/>
              </a:lnSpc>
            </a:pPr>
            <a:endParaRPr lang="ru-RU" altLang="ru-RU">
              <a:solidFill>
                <a:srgbClr val="000099"/>
              </a:solidFill>
            </a:endParaRPr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2014538" y="6381750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2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lnSpc>
                <a:spcPct val="90000"/>
              </a:lnSpc>
            </a:pPr>
            <a:endParaRPr lang="ru-RU" altLang="ru-RU" sz="2000" b="0" dirty="0">
              <a:solidFill>
                <a:schemeClr val="bg1"/>
              </a:solidFill>
            </a:endParaRPr>
          </a:p>
        </p:txBody>
      </p:sp>
      <p:graphicFrame>
        <p:nvGraphicFramePr>
          <p:cNvPr id="378886" name="Object 53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5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Picture 27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887" name="Rectangle 7"/>
          <p:cNvSpPr>
            <a:spLocks noChangeArrowheads="1"/>
          </p:cNvSpPr>
          <p:nvPr/>
        </p:nvSpPr>
        <p:spPr bwMode="auto">
          <a:xfrm>
            <a:off x="-35597" y="1348770"/>
            <a:ext cx="909183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srgbClr val="000099"/>
                </a:solidFill>
              </a:rPr>
              <a:t>ГРС </a:t>
            </a:r>
            <a:r>
              <a:rPr lang="ru-RU" altLang="ru-RU" sz="3200" b="1" dirty="0" err="1" smtClean="0">
                <a:solidFill>
                  <a:srgbClr val="000099"/>
                </a:solidFill>
              </a:rPr>
              <a:t>Пышминская</a:t>
            </a:r>
            <a:r>
              <a:rPr lang="ru-RU" altLang="ru-RU" sz="3200" b="1" dirty="0" smtClean="0">
                <a:solidFill>
                  <a:srgbClr val="000099"/>
                </a:solidFill>
              </a:rPr>
              <a:t> Тюменское ЛПУМГ</a:t>
            </a:r>
          </a:p>
          <a:p>
            <a:pPr algn="ctr"/>
            <a:r>
              <a:rPr lang="ru-RU" sz="3200" b="1" dirty="0" smtClean="0">
                <a:solidFill>
                  <a:srgbClr val="000099"/>
                </a:solidFill>
              </a:rPr>
              <a:t>Интеграция САУ </a:t>
            </a:r>
            <a:r>
              <a:rPr lang="ru-RU" sz="3200" b="1" dirty="0">
                <a:solidFill>
                  <a:srgbClr val="000099"/>
                </a:solidFill>
              </a:rPr>
              <a:t>ГРС в СОДУ предприятия после проведения </a:t>
            </a:r>
            <a:r>
              <a:rPr lang="ru-RU" sz="3200" b="1" dirty="0" smtClean="0">
                <a:solidFill>
                  <a:srgbClr val="000099"/>
                </a:solidFill>
              </a:rPr>
              <a:t>комплексного ремонта</a:t>
            </a:r>
            <a:endParaRPr lang="ru-RU" sz="3200" b="1" dirty="0">
              <a:solidFill>
                <a:srgbClr val="000099"/>
              </a:solidFill>
            </a:endParaRPr>
          </a:p>
        </p:txBody>
      </p:sp>
      <p:sp>
        <p:nvSpPr>
          <p:cNvPr id="378888" name="Rectangle 8"/>
          <p:cNvSpPr>
            <a:spLocks noChangeArrowheads="1"/>
          </p:cNvSpPr>
          <p:nvPr/>
        </p:nvSpPr>
        <p:spPr bwMode="auto">
          <a:xfrm>
            <a:off x="5220073" y="3882544"/>
            <a:ext cx="3923927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0099"/>
                </a:solidFill>
              </a:rPr>
              <a:t>Докладчик:</a:t>
            </a:r>
          </a:p>
          <a:p>
            <a:pPr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0099"/>
                </a:solidFill>
              </a:rPr>
              <a:t>Горбань Александр Викторович - начальник ПО автоматизации</a:t>
            </a:r>
          </a:p>
          <a:p>
            <a:pPr>
              <a:lnSpc>
                <a:spcPct val="90000"/>
              </a:lnSpc>
            </a:pPr>
            <a:endParaRPr lang="ru-RU" altLang="ru-RU" sz="1800" b="1" dirty="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0099"/>
                </a:solidFill>
              </a:rPr>
              <a:t>Содокладчики:</a:t>
            </a:r>
          </a:p>
          <a:p>
            <a:pPr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0099"/>
                </a:solidFill>
              </a:rPr>
              <a:t>Касперович В.А. –</a:t>
            </a:r>
          </a:p>
          <a:p>
            <a:pPr>
              <a:lnSpc>
                <a:spcPct val="90000"/>
              </a:lnSpc>
            </a:pPr>
            <a:r>
              <a:rPr lang="ru-RU" altLang="ru-RU" sz="1800" b="1" dirty="0" smtClean="0">
                <a:solidFill>
                  <a:srgbClr val="000099"/>
                </a:solidFill>
              </a:rPr>
              <a:t>Заместитель начальника ПО </a:t>
            </a:r>
            <a:r>
              <a:rPr lang="ru-RU" altLang="ru-RU" sz="1800" b="1" dirty="0" err="1" smtClean="0">
                <a:solidFill>
                  <a:srgbClr val="000099"/>
                </a:solidFill>
              </a:rPr>
              <a:t>ЭМГиГРС</a:t>
            </a:r>
            <a:endParaRPr lang="ru-RU" altLang="ru-RU" sz="1800" b="1" dirty="0" smtClean="0">
              <a:solidFill>
                <a:srgbClr val="000099"/>
              </a:solidFill>
            </a:endParaRPr>
          </a:p>
          <a:p>
            <a:pPr>
              <a:lnSpc>
                <a:spcPct val="90000"/>
              </a:lnSpc>
            </a:pPr>
            <a:endParaRPr lang="ru-RU" altLang="ru-RU" sz="1800" b="1" dirty="0">
              <a:solidFill>
                <a:schemeClr val="accent2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123728" y="0"/>
            <a:ext cx="684076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accent3"/>
                </a:solidFill>
              </a:rPr>
              <a:t>Х </a:t>
            </a:r>
            <a:r>
              <a:rPr lang="ru-RU" sz="2200" b="1" dirty="0" smtClean="0">
                <a:solidFill>
                  <a:schemeClr val="accent3"/>
                </a:solidFill>
              </a:rPr>
              <a:t>МЕЖДУНАРОДНАЯ НАУЧНО-ПРАКТИЧЕСКАЯ </a:t>
            </a:r>
            <a:r>
              <a:rPr lang="ru-RU" sz="2200" b="1" dirty="0">
                <a:solidFill>
                  <a:schemeClr val="accent3"/>
                </a:solidFill>
              </a:rPr>
              <a:t>КОНФЕРЕНЦИИ «ГАЗОРАСПРЕДЕЛИТЕЛЬНЫЕ СТАНЦИИ И СИСТЕМЫ </a:t>
            </a:r>
            <a:r>
              <a:rPr lang="ru-RU" sz="2200" b="1" dirty="0" smtClean="0">
                <a:solidFill>
                  <a:schemeClr val="accent3"/>
                </a:solidFill>
              </a:rPr>
              <a:t>ГАЗОСНАБЖЕНИЯ»</a:t>
            </a:r>
            <a:endParaRPr lang="ru-RU" sz="2200" b="1" dirty="0">
              <a:solidFill>
                <a:schemeClr val="accent3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3240780"/>
            <a:ext cx="5184576" cy="306853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203848" y="6465986"/>
            <a:ext cx="46085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009650"/>
          </a:xfrm>
        </p:spPr>
        <p:txBody>
          <a:bodyPr/>
          <a:lstStyle/>
          <a:p>
            <a:pPr algn="ctr"/>
            <a:r>
              <a:rPr lang="ru-RU" dirty="0" smtClean="0"/>
              <a:t>Отказы локальных САУ технологического оборудования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052736"/>
            <a:ext cx="9144000" cy="5256584"/>
          </a:xfrm>
        </p:spPr>
        <p:txBody>
          <a:bodyPr/>
          <a:lstStyle/>
          <a:p>
            <a:pPr algn="just"/>
            <a:r>
              <a:rPr lang="ru-RU" sz="1800" dirty="0" smtClean="0"/>
              <a:t>Во время эксплуатации технологического оборудования с локальными САУ производства ООО Завод «</a:t>
            </a:r>
            <a:r>
              <a:rPr lang="ru-RU" sz="1800" dirty="0" err="1" smtClean="0"/>
              <a:t>Газпроммаш</a:t>
            </a:r>
            <a:r>
              <a:rPr lang="ru-RU" sz="1800" dirty="0" smtClean="0"/>
              <a:t>» г. Саратов, мы столкнулись с частыми отказами блоков управления </a:t>
            </a:r>
            <a:r>
              <a:rPr lang="ru-RU" sz="1800" dirty="0" err="1" smtClean="0"/>
              <a:t>одоризаторами</a:t>
            </a:r>
            <a:r>
              <a:rPr lang="ru-RU" sz="1800" dirty="0" smtClean="0"/>
              <a:t> и блоков управления подогревателями. </a:t>
            </a:r>
          </a:p>
          <a:p>
            <a:pPr algn="just"/>
            <a:r>
              <a:rPr lang="ru-RU" sz="1800" dirty="0" smtClean="0"/>
              <a:t>На наш запрос на Завод о коммерческом предложении на ремонт вышедшего из строя оборудования мы получили предложение обратиться в аккредитованную Заводом компанию ООО «</a:t>
            </a:r>
            <a:r>
              <a:rPr lang="ru-RU" sz="1800" dirty="0" err="1" smtClean="0"/>
              <a:t>Промгазкомплект</a:t>
            </a:r>
            <a:r>
              <a:rPr lang="ru-RU" sz="1800" dirty="0" smtClean="0"/>
              <a:t>». </a:t>
            </a:r>
          </a:p>
          <a:p>
            <a:pPr algn="just"/>
            <a:r>
              <a:rPr lang="ru-RU" sz="1800" dirty="0" smtClean="0"/>
              <a:t>Было получено ТКП на ремонт БУО, ориентировочная стоимость которого составит 345 тыс. рублей, либо в случае невозможности ремонта – на приобретение нового БУО, стоимостью 320 тыс. рублей, также было сказано, что в связи с тем, что </a:t>
            </a:r>
            <a:r>
              <a:rPr lang="ru-RU" sz="1800" dirty="0" err="1" smtClean="0"/>
              <a:t>ежекторы</a:t>
            </a:r>
            <a:r>
              <a:rPr lang="ru-RU" sz="1800" dirty="0" smtClean="0"/>
              <a:t> и трубки в составе </a:t>
            </a:r>
            <a:r>
              <a:rPr lang="ru-RU" sz="1800" dirty="0" err="1" smtClean="0"/>
              <a:t>одоризаторов</a:t>
            </a:r>
            <a:r>
              <a:rPr lang="ru-RU" sz="1800" dirty="0" smtClean="0"/>
              <a:t> имеют разные диаметры и размеры требуется индивидуально для каждой единицы оборудования калибровка и расчет коэффициентов, которые в состоянии выполнить только представители ООО «</a:t>
            </a:r>
            <a:r>
              <a:rPr lang="ru-RU" sz="1800" dirty="0" err="1" smtClean="0"/>
              <a:t>Промгазкомплект</a:t>
            </a:r>
            <a:r>
              <a:rPr lang="ru-RU" sz="1800" dirty="0" smtClean="0"/>
              <a:t>» (или ООО Завод «</a:t>
            </a:r>
            <a:r>
              <a:rPr lang="ru-RU" sz="1800" dirty="0" err="1" smtClean="0"/>
              <a:t>Газпроммаш</a:t>
            </a:r>
            <a:r>
              <a:rPr lang="ru-RU" sz="1800" dirty="0" smtClean="0"/>
              <a:t>»).</a:t>
            </a:r>
          </a:p>
          <a:p>
            <a:pPr algn="just"/>
            <a:r>
              <a:rPr lang="ru-RU" sz="1800" dirty="0" smtClean="0"/>
              <a:t>Считаем, что заводам необходимо разработать ремонтные комплекты и инструкции для устранения типовых отказов оборудования и стандартизировать технологический процесс наладки и конфигурирования систем локальной автоматики с тем, чтобы снизить затраты на восстановления работоспособности оборудования и чтобы эти работы могли выполнять эксплуатирующие организации самостоятельно.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10</a:t>
            </a:r>
            <a:endParaRPr lang="ru-RU" dirty="0"/>
          </a:p>
        </p:txBody>
      </p:sp>
      <p:pic>
        <p:nvPicPr>
          <p:cNvPr id="389122" name="Picture 2" descr="I:\Горбань в презентацию\стоимость ремонта БУО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4" t="38774" r="7569"/>
          <a:stretch/>
        </p:blipFill>
        <p:spPr bwMode="auto">
          <a:xfrm>
            <a:off x="1403648" y="1628800"/>
            <a:ext cx="6311900" cy="3965575"/>
          </a:xfrm>
          <a:prstGeom prst="rect">
            <a:avLst/>
          </a:prstGeom>
          <a:noFill/>
          <a:ln>
            <a:solidFill>
              <a:schemeClr val="accent2">
                <a:lumMod val="75000"/>
                <a:alpha val="66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8359" name="CorelDRAW" r:id="rId4" imgW="3852000" imgH="2152080" progId="">
                  <p:embed/>
                </p:oleObj>
              </mc:Choice>
              <mc:Fallback>
                <p:oleObj name="CorelDRAW" r:id="rId4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5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Предложения по организации проведения КР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84784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Разделы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проектов по интеграции и связи должны прорабатываться с точки зрения совместимости протоколов, с учетом применяемого оборудования и технологий, </a:t>
            </a:r>
            <a:r>
              <a:rPr lang="ru-RU" sz="2000" b="1" dirty="0">
                <a:solidFill>
                  <a:srgbClr val="002060"/>
                </a:solidFill>
                <a:latin typeface="+mn-lt"/>
              </a:rPr>
              <a:t>включая технологии </a:t>
            </a:r>
            <a:r>
              <a:rPr lang="en-US" sz="2000" b="1" dirty="0">
                <a:solidFill>
                  <a:srgbClr val="002060"/>
                </a:solidFill>
                <a:latin typeface="+mn-lt"/>
              </a:rPr>
              <a:t>GSM</a:t>
            </a:r>
            <a:r>
              <a:rPr lang="en-US" sz="2000" b="1" dirty="0">
                <a:solidFill>
                  <a:srgbClr val="003366"/>
                </a:solidFill>
                <a:latin typeface="+mn-lt"/>
              </a:rPr>
              <a:t>,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с учетом требований по надежности и информационной безопасности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000" b="1" dirty="0">
              <a:solidFill>
                <a:srgbClr val="003366"/>
              </a:solidFill>
              <a:latin typeface="+mn-lt"/>
            </a:endParaRP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003366"/>
                </a:solidFill>
                <a:latin typeface="+mn-lt"/>
              </a:rPr>
              <a:t>В проектах должны учитываться затраты на внесение изменений в СОДУ предприятия (экранные формы в ДП ЛПУ с необходимой телеметрией), 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выполнения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отладки по информационным и управляющим каналам, 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и с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учетом того, что работы по ПНР нижнего и верхнего уровней будут выполнять различные организации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;</a:t>
            </a:r>
          </a:p>
          <a:p>
            <a:pPr marL="342900" indent="-342900">
              <a:buFontTx/>
              <a:buChar char="-"/>
            </a:pPr>
            <a:endParaRPr lang="ru-RU" sz="2000" b="1" dirty="0">
              <a:solidFill>
                <a:srgbClr val="003366"/>
              </a:solidFill>
              <a:latin typeface="+mn-lt"/>
            </a:endParaRP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003366"/>
                </a:solidFill>
                <a:latin typeface="+mn-lt"/>
              </a:rPr>
              <a:t>Для минимизации рисков появления ошибок в ПО при производстве ПНР САУ должны быть представители производителя САУ, либо аккредитованные им компании, с соответствующими </a:t>
            </a:r>
            <a:r>
              <a:rPr lang="ru-RU" sz="2000" b="1" dirty="0" smtClean="0">
                <a:solidFill>
                  <a:srgbClr val="003366"/>
                </a:solidFill>
                <a:latin typeface="+mn-lt"/>
              </a:rPr>
              <a:t>программами, оборудованием, </a:t>
            </a:r>
            <a:r>
              <a:rPr lang="ru-RU" sz="2000" b="1" dirty="0">
                <a:solidFill>
                  <a:srgbClr val="003366"/>
                </a:solidFill>
                <a:latin typeface="+mn-lt"/>
              </a:rPr>
              <a:t>квалификацией и опытом.</a:t>
            </a: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7335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093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86051" name="Rectangle 3"/>
          <p:cNvSpPr>
            <a:spLocks noChangeArrowheads="1"/>
          </p:cNvSpPr>
          <p:nvPr/>
        </p:nvSpPr>
        <p:spPr bwMode="auto">
          <a:xfrm>
            <a:off x="0" y="1125538"/>
            <a:ext cx="9144000" cy="525621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ru-RU" altLang="ru-RU">
              <a:latin typeface="Arial Narrow" pitchFamily="34" charset="0"/>
            </a:endParaRP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1624719" y="2708920"/>
            <a:ext cx="58945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4000" b="1" dirty="0">
                <a:solidFill>
                  <a:srgbClr val="0066CC"/>
                </a:solidFill>
                <a:latin typeface="Arial Narrow" pitchFamily="34" charset="0"/>
              </a:rPr>
              <a:t>СПАСИБО  ЗА  ВНИМАНИЕ</a:t>
            </a:r>
            <a:r>
              <a:rPr lang="ru-RU" altLang="ru-RU" sz="3200" b="1" dirty="0">
                <a:latin typeface="Arial Narrow" pitchFamily="34" charset="0"/>
              </a:rPr>
              <a:t> </a:t>
            </a:r>
          </a:p>
        </p:txBody>
      </p:sp>
      <p:graphicFrame>
        <p:nvGraphicFramePr>
          <p:cNvPr id="386055" name="Object 53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370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Picture 27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908175" y="6381750"/>
            <a:ext cx="7235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2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lnSpc>
                <a:spcPct val="90000"/>
              </a:lnSpc>
            </a:pPr>
            <a:endParaRPr lang="ru-RU" altLang="ru-RU" sz="2000" b="0" dirty="0">
              <a:solidFill>
                <a:schemeClr val="bg1"/>
              </a:solidFill>
            </a:endParaRPr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6985000" cy="1009650"/>
          </a:xfrm>
        </p:spPr>
        <p:txBody>
          <a:bodyPr/>
          <a:lstStyle/>
          <a:p>
            <a:pPr algn="ctr"/>
            <a:r>
              <a:rPr lang="ru-RU" dirty="0" smtClean="0"/>
              <a:t>Состав технологического оборудования ГРС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52736"/>
            <a:ext cx="9144000" cy="5328592"/>
          </a:xfrm>
        </p:spPr>
        <p:txBody>
          <a:bodyPr/>
          <a:lstStyle/>
          <a:p>
            <a:pPr algn="just"/>
            <a:r>
              <a:rPr lang="ru-RU" sz="1800" dirty="0"/>
              <a:t>В 2018 году на ГРС </a:t>
            </a:r>
            <a:r>
              <a:rPr lang="ru-RU" sz="1800" dirty="0" err="1"/>
              <a:t>Пышминская</a:t>
            </a:r>
            <a:r>
              <a:rPr lang="ru-RU" sz="1800" dirty="0"/>
              <a:t> выполнен капитальный ремонт. На данной ГРС, </a:t>
            </a:r>
            <a:r>
              <a:rPr lang="ru-RU" sz="1800" dirty="0" smtClean="0"/>
              <a:t>впервые</a:t>
            </a:r>
            <a:r>
              <a:rPr lang="en-US" sz="1800" dirty="0" smtClean="0"/>
              <a:t> </a:t>
            </a:r>
            <a:r>
              <a:rPr lang="ru-RU" sz="1800" dirty="0" smtClean="0"/>
              <a:t>для </a:t>
            </a:r>
            <a:r>
              <a:rPr lang="ru-RU" sz="1800" dirty="0"/>
              <a:t>нашего Общества, применена САУ ГРС </a:t>
            </a:r>
            <a:r>
              <a:rPr lang="ru-RU" sz="1800" dirty="0" smtClean="0"/>
              <a:t>«Магистраль – 21». В составе ГРС было</a:t>
            </a:r>
            <a:r>
              <a:rPr lang="en-US" sz="1800" dirty="0" smtClean="0"/>
              <a:t> </a:t>
            </a:r>
            <a:r>
              <a:rPr lang="ru-RU" sz="1800" dirty="0" smtClean="0"/>
              <a:t>поставлено следующее оборудование (пр-ва ООО «Завод </a:t>
            </a:r>
            <a:r>
              <a:rPr lang="ru-RU" sz="1800" dirty="0" err="1" smtClean="0"/>
              <a:t>Газпроммаш</a:t>
            </a:r>
            <a:r>
              <a:rPr lang="ru-RU" sz="1800" dirty="0" smtClean="0"/>
              <a:t>», г. Саратов):</a:t>
            </a:r>
          </a:p>
          <a:p>
            <a:pPr algn="just"/>
            <a:r>
              <a:rPr lang="ru-RU" sz="2000" u="sng" dirty="0" smtClean="0"/>
              <a:t>Блок переключений</a:t>
            </a:r>
            <a:r>
              <a:rPr lang="ru-RU" sz="2000" b="0" dirty="0" smtClean="0"/>
              <a:t>, в составе: кранами шаровыми с ЭПУУ-15 и УКП-04, регулятор на ОЛ, датчиками давления, датчиками температуры, принудительной вентиляцией, СГОЭС, пожарными </a:t>
            </a:r>
            <a:r>
              <a:rPr lang="ru-RU" sz="2000" b="0" dirty="0" err="1" smtClean="0"/>
              <a:t>извещателями</a:t>
            </a:r>
            <a:r>
              <a:rPr lang="ru-RU" sz="2000" b="0" dirty="0" smtClean="0"/>
              <a:t> и системой оповещения о пожаре и загазованности.</a:t>
            </a:r>
          </a:p>
          <a:p>
            <a:pPr algn="just"/>
            <a:r>
              <a:rPr lang="ru-RU" sz="2000" u="sng" dirty="0" smtClean="0"/>
              <a:t>Блок технологический</a:t>
            </a:r>
            <a:r>
              <a:rPr lang="ru-RU" sz="2000" b="0" dirty="0" smtClean="0"/>
              <a:t>, </a:t>
            </a:r>
            <a:r>
              <a:rPr lang="ru-RU" sz="2000" b="0" dirty="0"/>
              <a:t>в составе: </a:t>
            </a:r>
            <a:r>
              <a:rPr lang="ru-RU" sz="2000" b="0" dirty="0" smtClean="0"/>
              <a:t>фильтры (с контролем перепада давления), датчики давления, счетчики расхода газа (</a:t>
            </a:r>
            <a:r>
              <a:rPr lang="ru-RU" sz="2000" b="0" dirty="0" err="1" smtClean="0"/>
              <a:t>СуперФлоу</a:t>
            </a:r>
            <a:r>
              <a:rPr lang="en-US" sz="2000" b="0" dirty="0" smtClean="0"/>
              <a:t> 23),</a:t>
            </a:r>
            <a:r>
              <a:rPr lang="ru-RU" sz="2000" b="0" dirty="0" smtClean="0"/>
              <a:t> принудительная вентиляция,</a:t>
            </a:r>
            <a:r>
              <a:rPr lang="en-US" sz="2000" b="0" dirty="0" smtClean="0"/>
              <a:t> </a:t>
            </a:r>
            <a:r>
              <a:rPr lang="ru-RU" sz="2000" b="0" dirty="0" smtClean="0"/>
              <a:t>краны шаровые с ЭПУУ-15 и УКП-04, СГОЭС, пожарные </a:t>
            </a:r>
            <a:r>
              <a:rPr lang="ru-RU" sz="2000" b="0" dirty="0" err="1" smtClean="0"/>
              <a:t>извещатели</a:t>
            </a:r>
            <a:r>
              <a:rPr lang="ru-RU" sz="2000" b="0" dirty="0" smtClean="0"/>
              <a:t> и система оповещения о пожаре и загазованности. </a:t>
            </a:r>
          </a:p>
          <a:p>
            <a:pPr algn="just"/>
            <a:r>
              <a:rPr lang="ru-RU" sz="2000" u="sng" dirty="0" smtClean="0"/>
              <a:t>Блок подготовки теплоносителя</a:t>
            </a:r>
            <a:r>
              <a:rPr lang="ru-RU" sz="2000" b="0" dirty="0" smtClean="0"/>
              <a:t>, </a:t>
            </a:r>
            <a:r>
              <a:rPr lang="ru-RU" sz="2000" b="0" dirty="0"/>
              <a:t>в составе:</a:t>
            </a:r>
            <a:r>
              <a:rPr lang="ru-RU" sz="2000" b="0" dirty="0" smtClean="0"/>
              <a:t> котлы, датчики давления, датчики потока, насосы, трехходовой клапан, система контроля загазованности  ЭССА-СО-СН, пожарные </a:t>
            </a:r>
            <a:r>
              <a:rPr lang="ru-RU" sz="2000" b="0" dirty="0" err="1" smtClean="0"/>
              <a:t>извещатели</a:t>
            </a:r>
            <a:r>
              <a:rPr lang="ru-RU" sz="2000" b="0" dirty="0" smtClean="0"/>
              <a:t> и система оповещения о пожаре и загазованности. </a:t>
            </a:r>
          </a:p>
          <a:p>
            <a:pPr algn="just"/>
            <a:r>
              <a:rPr lang="ru-RU" sz="2000" u="sng" dirty="0" smtClean="0"/>
              <a:t>Отсек автоматики</a:t>
            </a:r>
            <a:r>
              <a:rPr lang="ru-RU" sz="2000" b="0" dirty="0" smtClean="0"/>
              <a:t>, </a:t>
            </a:r>
            <a:r>
              <a:rPr lang="ru-RU" sz="2000" b="0" dirty="0"/>
              <a:t>в составе:</a:t>
            </a:r>
            <a:r>
              <a:rPr lang="ru-RU" sz="2000" b="0" dirty="0" smtClean="0"/>
              <a:t> САУ ГРС Магистраль 21, датчик температуры, БУО, СКЗ, УБП, Шкаф вторичных приборов, Шкаф УЗП.</a:t>
            </a:r>
          </a:p>
          <a:p>
            <a:pPr algn="just"/>
            <a:r>
              <a:rPr lang="ru-RU" sz="2000" u="sng" dirty="0" smtClean="0"/>
              <a:t>ЕХО, ЕСК, Емкость для слива теплоносителя</a:t>
            </a:r>
            <a:r>
              <a:rPr lang="ru-RU" sz="2000" b="0" dirty="0" smtClean="0"/>
              <a:t> оснащены датчиками уровня и датчиками давления</a:t>
            </a:r>
            <a:r>
              <a:rPr lang="ru-RU" sz="1800" b="0" dirty="0" smtClean="0"/>
              <a:t>.</a:t>
            </a:r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 smtClean="0">
                <a:solidFill>
                  <a:srgbClr val="FFFFFF"/>
                </a:solidFill>
              </a:rPr>
              <a:t>г. Горно-Алтайск 22.10.2018 – 26.10.2018г.</a:t>
            </a:r>
            <a:endParaRPr lang="ru-RU" altLang="ru-RU" sz="1800" b="1" dirty="0">
              <a:solidFill>
                <a:srgbClr val="FFFFFF"/>
              </a:solidFill>
            </a:endParaRPr>
          </a:p>
        </p:txBody>
      </p:sp>
      <p:sp>
        <p:nvSpPr>
          <p:cNvPr id="8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276201" y="6362700"/>
            <a:ext cx="1487487" cy="47625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FFFF"/>
                </a:solidFill>
              </a:rPr>
              <a:t>2</a:t>
            </a:r>
            <a:endParaRPr lang="ru-RU" dirty="0">
              <a:solidFill>
                <a:srgbClr val="FFFF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43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63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6985000" cy="1009650"/>
          </a:xfrm>
        </p:spPr>
        <p:txBody>
          <a:bodyPr/>
          <a:lstStyle/>
          <a:p>
            <a:pPr algn="ctr"/>
            <a:r>
              <a:rPr lang="ru-RU" dirty="0" smtClean="0"/>
              <a:t>Замена САУ ГРС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15259" y="1124743"/>
            <a:ext cx="9144000" cy="4090497"/>
          </a:xfrm>
        </p:spPr>
        <p:txBody>
          <a:bodyPr/>
          <a:lstStyle/>
          <a:p>
            <a:pPr algn="just"/>
            <a:r>
              <a:rPr lang="ru-RU" sz="2000" dirty="0" smtClean="0"/>
              <a:t>	</a:t>
            </a:r>
            <a:r>
              <a:rPr lang="ru-RU" sz="2000" dirty="0" smtClean="0">
                <a:solidFill>
                  <a:srgbClr val="002060"/>
                </a:solidFill>
              </a:rPr>
              <a:t>	Изначально по проекту в качестве САУ ГРС планировалось применить «Сириус-ГРС» производства ООО «НПА Вира Реалтайм» г. Москва, но с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>
                <a:solidFill>
                  <a:srgbClr val="002060"/>
                </a:solidFill>
              </a:rPr>
              <a:t>учетом того, что </a:t>
            </a:r>
            <a:r>
              <a:rPr lang="ru-RU" sz="2000" dirty="0" smtClean="0">
                <a:solidFill>
                  <a:srgbClr val="002060"/>
                </a:solidFill>
              </a:rPr>
              <a:t>данная система не проходила испытаний в соответствии с Регламентом </a:t>
            </a:r>
            <a:r>
              <a:rPr lang="ru-RU" sz="2000" dirty="0">
                <a:solidFill>
                  <a:srgbClr val="002060"/>
                </a:solidFill>
              </a:rPr>
              <a:t>проведения испытаний опытных образцов систем автоматизации на объектах ПАО «Газпром»</a:t>
            </a:r>
            <a:r>
              <a:rPr lang="ru-RU" sz="2000" dirty="0" smtClean="0">
                <a:solidFill>
                  <a:srgbClr val="002060"/>
                </a:solidFill>
              </a:rPr>
              <a:t>, было принято решение о </a:t>
            </a:r>
            <a:r>
              <a:rPr lang="ru-RU" sz="2000" dirty="0" err="1" smtClean="0">
                <a:solidFill>
                  <a:srgbClr val="002060"/>
                </a:solidFill>
              </a:rPr>
              <a:t>применеии</a:t>
            </a:r>
            <a:r>
              <a:rPr lang="ru-RU" sz="2000" dirty="0" smtClean="0">
                <a:solidFill>
                  <a:srgbClr val="002060"/>
                </a:solidFill>
              </a:rPr>
              <a:t> САУ ГРС «Магистраль-21» производства ООО Фирма «Газприборавтоматика» г. Москва. </a:t>
            </a:r>
          </a:p>
          <a:p>
            <a:pPr algn="just"/>
            <a:r>
              <a:rPr lang="ru-RU" sz="2000" dirty="0" smtClean="0">
                <a:solidFill>
                  <a:srgbClr val="002060"/>
                </a:solidFill>
              </a:rPr>
              <a:t>		Проектная организация согласовала замену САУ ГРС без корректировки проектной документации. </a:t>
            </a:r>
          </a:p>
          <a:p>
            <a:pPr algn="just"/>
            <a:r>
              <a:rPr lang="ru-RU" sz="2000" dirty="0" smtClean="0"/>
              <a:t>		Поскольку процедура согласования документов по замене САУ ГРС заняла некоторое время,  ООО Заводом  «</a:t>
            </a:r>
            <a:r>
              <a:rPr lang="ru-RU" sz="2000" dirty="0" err="1" smtClean="0"/>
              <a:t>Газпроммаш</a:t>
            </a:r>
            <a:r>
              <a:rPr lang="ru-RU" sz="2000" dirty="0" smtClean="0"/>
              <a:t>» было принято решение сначала поставить на объект блок-боксы (в заводской готовности) и после изготовления САУ ГРС «Магистраль-21» поставить шкафы САУ ГРС на объект и на объекте выполнить монтаж и </a:t>
            </a:r>
            <a:r>
              <a:rPr lang="ru-RU" sz="2000" dirty="0" err="1" smtClean="0"/>
              <a:t>расключение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3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641987"/>
            <a:ext cx="2808312" cy="58666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5633556"/>
            <a:ext cx="3992880" cy="579120"/>
          </a:xfrm>
          <a:prstGeom prst="rect">
            <a:avLst/>
          </a:prstGeom>
        </p:spPr>
      </p:pic>
      <p:sp>
        <p:nvSpPr>
          <p:cNvPr id="9" name="Стрелка вправо 8"/>
          <p:cNvSpPr/>
          <p:nvPr/>
        </p:nvSpPr>
        <p:spPr>
          <a:xfrm>
            <a:off x="3491880" y="5641987"/>
            <a:ext cx="136815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168" name="CorelDRAW" r:id="rId5" imgW="3852000" imgH="2152080" progId="">
                  <p:embed/>
                </p:oleObj>
              </mc:Choice>
              <mc:Fallback>
                <p:oleObj name="CorelDRAW" r:id="rId5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85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009650"/>
          </a:xfrm>
        </p:spPr>
        <p:txBody>
          <a:bodyPr anchor="ctr"/>
          <a:lstStyle/>
          <a:p>
            <a:pPr algn="ctr"/>
            <a:r>
              <a:rPr lang="ru-RU" dirty="0" smtClean="0"/>
              <a:t>Согласование интеграции и проведения ПНР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079500"/>
            <a:ext cx="9144000" cy="5301828"/>
          </a:xfrm>
        </p:spPr>
        <p:txBody>
          <a:bodyPr/>
          <a:lstStyle/>
          <a:p>
            <a:pPr algn="just"/>
            <a:r>
              <a:rPr lang="ru-RU" sz="1800" dirty="0" smtClean="0"/>
              <a:t>	На этапе согласования проведения ПНР САУ ГРС возникли следующие затруднения: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/>
              <a:t>ООО Фирма «</a:t>
            </a:r>
            <a:r>
              <a:rPr lang="ru-RU" sz="1800" dirty="0" err="1" smtClean="0"/>
              <a:t>Газприборавтоматика</a:t>
            </a:r>
            <a:r>
              <a:rPr lang="ru-RU" sz="1800" dirty="0" smtClean="0"/>
              <a:t>» не производит ПНР САУ ГРС, соответственно был направлен запрос на выполнение ПНР в ООО Фирма «</a:t>
            </a:r>
            <a:r>
              <a:rPr lang="ru-RU" sz="1800" dirty="0" err="1" smtClean="0"/>
              <a:t>Сервисгазавтоматика</a:t>
            </a:r>
            <a:r>
              <a:rPr lang="ru-RU" sz="1800" dirty="0" smtClean="0"/>
              <a:t>» и ООО «НПА Вира </a:t>
            </a:r>
            <a:r>
              <a:rPr lang="ru-RU" sz="1800" dirty="0" err="1" smtClean="0"/>
              <a:t>реалтайм</a:t>
            </a:r>
            <a:r>
              <a:rPr lang="ru-RU" sz="1800" dirty="0" smtClean="0"/>
              <a:t>». От данных организаций получены следующие ответы: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/>
              <a:t>ООО «НПА Вира </a:t>
            </a:r>
            <a:r>
              <a:rPr lang="ru-RU" sz="1800" dirty="0" err="1" smtClean="0"/>
              <a:t>реалтайм</a:t>
            </a:r>
            <a:r>
              <a:rPr lang="ru-RU" sz="1800" dirty="0" smtClean="0"/>
              <a:t>» - считает возможным выполнить полноценную интеграцию ПО Магистраль-21 в систему «Сириус-ГРС» с использованием дополнительного оборудования;</a:t>
            </a:r>
          </a:p>
          <a:p>
            <a:pPr marL="457200" indent="-457200" algn="just">
              <a:buFontTx/>
              <a:buChar char="-"/>
            </a:pPr>
            <a:r>
              <a:rPr lang="ru-RU" sz="1800" dirty="0" smtClean="0"/>
              <a:t>ООО «</a:t>
            </a:r>
            <a:r>
              <a:rPr lang="ru-RU" sz="1800" dirty="0" err="1" smtClean="0"/>
              <a:t>Сервисгазавтоматика</a:t>
            </a:r>
            <a:r>
              <a:rPr lang="ru-RU" sz="1800" dirty="0" smtClean="0"/>
              <a:t>» готовы выполнить не полный комплекс ПНР только в части АСУТП и не имеет возможности выполнить ПНР технологической и метрологической частей.</a:t>
            </a:r>
          </a:p>
          <a:p>
            <a:pPr marL="0" indent="0" algn="just"/>
            <a:endParaRPr lang="ru-RU" sz="1800" dirty="0" smtClean="0"/>
          </a:p>
          <a:p>
            <a:pPr marL="0" indent="0" algn="just"/>
            <a:r>
              <a:rPr lang="ru-RU" sz="1800" dirty="0"/>
              <a:t>	</a:t>
            </a:r>
            <a:r>
              <a:rPr lang="ru-RU" sz="1800" dirty="0" smtClean="0">
                <a:solidFill>
                  <a:srgbClr val="002060"/>
                </a:solidFill>
              </a:rPr>
              <a:t>Вопрос </a:t>
            </a:r>
            <a:r>
              <a:rPr lang="ru-RU" sz="1800" dirty="0">
                <a:solidFill>
                  <a:srgbClr val="002060"/>
                </a:solidFill>
              </a:rPr>
              <a:t>интеграции САУ ГРС «Магистраль-21» в ИАСУТП Общества (в систему Сириус-ИС), </a:t>
            </a:r>
            <a:r>
              <a:rPr lang="ru-RU" sz="1800" dirty="0" smtClean="0">
                <a:solidFill>
                  <a:srgbClr val="002060"/>
                </a:solidFill>
              </a:rPr>
              <a:t>был решен </a:t>
            </a:r>
            <a:r>
              <a:rPr lang="ru-RU" sz="1800" dirty="0">
                <a:solidFill>
                  <a:srgbClr val="002060"/>
                </a:solidFill>
              </a:rPr>
              <a:t>с </a:t>
            </a:r>
            <a:r>
              <a:rPr lang="ru-RU" sz="1800" dirty="0" smtClean="0">
                <a:solidFill>
                  <a:srgbClr val="002060"/>
                </a:solidFill>
              </a:rPr>
              <a:t>применением </a:t>
            </a:r>
            <a:r>
              <a:rPr lang="ru-RU" sz="1800" dirty="0">
                <a:solidFill>
                  <a:srgbClr val="002060"/>
                </a:solidFill>
              </a:rPr>
              <a:t>коммутационного шкафа </a:t>
            </a:r>
            <a:r>
              <a:rPr lang="ru-RU" sz="1800" dirty="0" smtClean="0">
                <a:solidFill>
                  <a:srgbClr val="002060"/>
                </a:solidFill>
              </a:rPr>
              <a:t>РЛТ-ТМ-УК224-01</a:t>
            </a:r>
            <a:r>
              <a:rPr lang="ru-RU" sz="1800" dirty="0">
                <a:solidFill>
                  <a:srgbClr val="002060"/>
                </a:solidFill>
              </a:rPr>
              <a:t> </a:t>
            </a:r>
            <a:r>
              <a:rPr lang="ru-RU" sz="1800" dirty="0" smtClean="0">
                <a:solidFill>
                  <a:srgbClr val="002060"/>
                </a:solidFill>
              </a:rPr>
              <a:t>производства ООО </a:t>
            </a:r>
            <a:r>
              <a:rPr lang="ru-RU" sz="1800" dirty="0">
                <a:solidFill>
                  <a:srgbClr val="002060"/>
                </a:solidFill>
              </a:rPr>
              <a:t>«НПА Вира </a:t>
            </a:r>
            <a:r>
              <a:rPr lang="ru-RU" sz="1800" dirty="0" err="1">
                <a:solidFill>
                  <a:srgbClr val="002060"/>
                </a:solidFill>
              </a:rPr>
              <a:t>реалтайм</a:t>
            </a:r>
            <a:r>
              <a:rPr lang="ru-RU" sz="1800" dirty="0">
                <a:solidFill>
                  <a:srgbClr val="002060"/>
                </a:solidFill>
              </a:rPr>
              <a:t>»</a:t>
            </a:r>
            <a:r>
              <a:rPr lang="ru-RU" sz="1800" dirty="0" smtClean="0">
                <a:solidFill>
                  <a:srgbClr val="002060"/>
                </a:solidFill>
              </a:rPr>
              <a:t>. </a:t>
            </a:r>
            <a:endParaRPr lang="ru-RU" sz="1800" dirty="0">
              <a:solidFill>
                <a:srgbClr val="002060"/>
              </a:solidFill>
            </a:endParaRPr>
          </a:p>
          <a:p>
            <a:pPr marL="457200" indent="-457200" algn="just">
              <a:buFontTx/>
              <a:buChar char="-"/>
            </a:pPr>
            <a:endParaRPr lang="ru-RU" sz="1800" dirty="0" smtClean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4</a:t>
            </a: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4" name="Объект 3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1193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002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009650"/>
          </a:xfrm>
        </p:spPr>
        <p:txBody>
          <a:bodyPr anchor="ctr"/>
          <a:lstStyle/>
          <a:p>
            <a:pPr algn="ctr"/>
            <a:r>
              <a:rPr lang="ru-RU" dirty="0" smtClean="0"/>
              <a:t>Интеграция в СОДУ 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84000"/>
                    </a14:imgEffect>
                    <a14:imgEffect>
                      <a14:brightnessContrast bright="-2000" contras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12" y="1282700"/>
            <a:ext cx="8943975" cy="489585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5</a:t>
            </a: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2215" name="CorelDRAW" r:id="rId5" imgW="3852000" imgH="2152080" progId="">
                  <p:embed/>
                </p:oleObj>
              </mc:Choice>
              <mc:Fallback>
                <p:oleObj name="CorelDRAW" r:id="rId5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754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009650"/>
          </a:xfrm>
        </p:spPr>
        <p:txBody>
          <a:bodyPr anchor="ctr"/>
          <a:lstStyle/>
          <a:p>
            <a:pPr algn="ctr"/>
            <a:r>
              <a:rPr lang="ru-RU" dirty="0" smtClean="0"/>
              <a:t>Организация передачи данных на уровень ЛПУМГ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6</a:t>
            </a:r>
          </a:p>
        </p:txBody>
      </p:sp>
      <p:sp>
        <p:nvSpPr>
          <p:cNvPr id="7" name="Текст 3"/>
          <p:cNvSpPr>
            <a:spLocks noGrp="1"/>
          </p:cNvSpPr>
          <p:nvPr>
            <p:ph type="body" sz="half" idx="2"/>
          </p:nvPr>
        </p:nvSpPr>
        <p:spPr>
          <a:xfrm>
            <a:off x="0" y="1052736"/>
            <a:ext cx="9144000" cy="5256584"/>
          </a:xfrm>
        </p:spPr>
        <p:txBody>
          <a:bodyPr/>
          <a:lstStyle/>
          <a:p>
            <a:r>
              <a:rPr lang="ru-RU" sz="2000" dirty="0" smtClean="0"/>
              <a:t>		</a:t>
            </a:r>
            <a:r>
              <a:rPr lang="ru-RU" sz="2000" dirty="0" smtClean="0">
                <a:solidFill>
                  <a:srgbClr val="002060"/>
                </a:solidFill>
              </a:rPr>
              <a:t>При планировании КР объекта, в случае наличия с ним технологической связи возможно заложить в проект КР необходимое оборудование связи, заранее получить разрешение на частоты и, соответственно, вовремя ПНР выполнить настройку оборудования связи для обеспечения передачи данных на уровень ЛПУМГ и интеграции САУ объекта в ИАСУТП Общества.</a:t>
            </a:r>
          </a:p>
          <a:p>
            <a:endParaRPr lang="ru-RU" sz="2000" dirty="0" smtClean="0"/>
          </a:p>
          <a:p>
            <a:r>
              <a:rPr lang="ru-RU" sz="2000" dirty="0" smtClean="0"/>
              <a:t>		В случае отсутствия технологической связи в карточке основного средства на объект </a:t>
            </a:r>
            <a:r>
              <a:rPr lang="ru-RU" sz="2000" dirty="0" smtClean="0">
                <a:solidFill>
                  <a:srgbClr val="002060"/>
                </a:solidFill>
              </a:rPr>
              <a:t>для обеспечения интеграции данных в ИАСУТП Общества остается возможность использовать </a:t>
            </a:r>
            <a:r>
              <a:rPr lang="en-US" sz="2000" dirty="0" smtClean="0">
                <a:solidFill>
                  <a:srgbClr val="002060"/>
                </a:solidFill>
              </a:rPr>
              <a:t>GSM-</a:t>
            </a:r>
            <a:r>
              <a:rPr lang="ru-RU" sz="2000" dirty="0" smtClean="0">
                <a:solidFill>
                  <a:srgbClr val="002060"/>
                </a:solidFill>
              </a:rPr>
              <a:t>связь (от оператора связи ООО «Газпром телеком»), но данный вид связи накладывает некоторые ограничения:</a:t>
            </a:r>
          </a:p>
          <a:p>
            <a:pPr>
              <a:buFontTx/>
              <a:buChar char="-"/>
            </a:pPr>
            <a:r>
              <a:rPr lang="ru-RU" sz="2000" dirty="0" smtClean="0"/>
              <a:t>Недопустимо использовать удаленное управление объектом;</a:t>
            </a:r>
          </a:p>
          <a:p>
            <a:pPr>
              <a:buFontTx/>
              <a:buChar char="-"/>
            </a:pPr>
            <a:r>
              <a:rPr lang="ru-RU" sz="2000" dirty="0" smtClean="0"/>
              <a:t>Нестабильность соединения из-за особенностей технологий </a:t>
            </a:r>
            <a:r>
              <a:rPr lang="en-US" sz="2000" dirty="0" smtClean="0"/>
              <a:t>GSM;</a:t>
            </a:r>
          </a:p>
          <a:p>
            <a:pPr>
              <a:buFontTx/>
              <a:buChar char="-"/>
            </a:pPr>
            <a:r>
              <a:rPr lang="ru-RU" sz="2000" dirty="0" smtClean="0"/>
              <a:t>Нестабильность соединения из-за особенностей работы операторов </a:t>
            </a:r>
            <a:r>
              <a:rPr lang="en-US" sz="2000" dirty="0" smtClean="0"/>
              <a:t>GSM</a:t>
            </a:r>
            <a:r>
              <a:rPr lang="ru-RU" sz="2000" dirty="0" smtClean="0"/>
              <a:t> связи. </a:t>
            </a:r>
          </a:p>
          <a:p>
            <a:pPr marL="0" indent="0"/>
            <a:endParaRPr lang="ru-RU" sz="2000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3239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271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0"/>
            <a:ext cx="7164288" cy="1009650"/>
          </a:xfrm>
        </p:spPr>
        <p:txBody>
          <a:bodyPr anchor="ctr"/>
          <a:lstStyle/>
          <a:p>
            <a:pPr algn="ctr"/>
            <a:r>
              <a:rPr lang="ru-RU" dirty="0" smtClean="0"/>
              <a:t>Предприятия-участники проекта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2708920"/>
            <a:ext cx="9144000" cy="3600400"/>
          </a:xfrm>
        </p:spPr>
        <p:txBody>
          <a:bodyPr/>
          <a:lstStyle/>
          <a:p>
            <a:r>
              <a:rPr lang="ru-RU" dirty="0" smtClean="0"/>
              <a:t>Проектировщик: ООО «МП «</a:t>
            </a:r>
            <a:r>
              <a:rPr lang="ru-RU" dirty="0" err="1" smtClean="0"/>
              <a:t>ЭнергоИнвест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Производитель оборудования: ООО Завод «</a:t>
            </a:r>
            <a:r>
              <a:rPr lang="ru-RU" dirty="0" err="1" smtClean="0"/>
              <a:t>Газпроммаш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Производитель САУ ГРС: ООО Фирма «</a:t>
            </a:r>
            <a:r>
              <a:rPr lang="ru-RU" dirty="0" err="1" smtClean="0"/>
              <a:t>Газприборавтоматика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Исполнитель работ: АО «Газпром </a:t>
            </a:r>
            <a:r>
              <a:rPr lang="ru-RU" dirty="0" err="1" smtClean="0"/>
              <a:t>центрэнергогаз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Исполнитель работ СМР и ПНР систем автоматики ООО «БК </a:t>
            </a:r>
            <a:r>
              <a:rPr lang="ru-RU" dirty="0" err="1" smtClean="0"/>
              <a:t>Стройсервис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Интеграция САУ ГРС в ИАСУТП Общества: ООО «НПА ВИРА </a:t>
            </a:r>
            <a:r>
              <a:rPr lang="ru-RU" dirty="0" err="1" smtClean="0"/>
              <a:t>Реалтайм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251520" y="6354015"/>
            <a:ext cx="1487487" cy="476250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7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4"/>
            <a:ext cx="1341120" cy="75438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79124"/>
            <a:ext cx="2304256" cy="62018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1101417"/>
            <a:ext cx="1800200" cy="94803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1120" y="1212374"/>
            <a:ext cx="3992880" cy="57912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384" y="1905332"/>
            <a:ext cx="3168352" cy="661882"/>
          </a:xfrm>
          <a:prstGeom prst="rect">
            <a:avLst/>
          </a:prstGeom>
        </p:spPr>
      </p:pic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4263" name="CorelDRAW" r:id="rId8" imgW="3852000" imgH="2152080" progId="">
                  <p:embed/>
                </p:oleObj>
              </mc:Choice>
              <mc:Fallback>
                <p:oleObj name="CorelDRAW" r:id="rId8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8741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Проблематика производства ПНР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141277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Поскольку 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замена САУ ГРС была проведена без изменения проектной документации – появились расхождения в проектах ООО «НП «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Энергоинвест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», ООО Завод «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Газпроммаш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» и ООО Фирма «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Газприборавтоматика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», соответственно на этапе ПНР приходилось выполнять 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перерасключения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 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датчикового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 оборудования, ЭПУУ и УКП-04, газоанализаторов, </a:t>
            </a:r>
            <a:r>
              <a:rPr lang="ru-RU" sz="1800" b="1" dirty="0" err="1" smtClean="0">
                <a:solidFill>
                  <a:srgbClr val="003366"/>
                </a:solidFill>
                <a:latin typeface="+mn-lt"/>
              </a:rPr>
              <a:t>извещателей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, 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ЭКМ. Также в поставленной САУ ГРС необходимо было дополнительно выполнить конфигурирование интерфейсных соединений 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/>
            </a:r>
            <a:br>
              <a:rPr lang="ru-RU" sz="1800" b="1" dirty="0" smtClean="0">
                <a:solidFill>
                  <a:srgbClr val="003366"/>
                </a:solidFill>
                <a:latin typeface="+mn-lt"/>
              </a:rPr>
            </a:b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(</a:t>
            </a:r>
            <a:r>
              <a:rPr lang="en-US" sz="1800" b="1" dirty="0">
                <a:solidFill>
                  <a:srgbClr val="003366"/>
                </a:solidFill>
                <a:latin typeface="+mn-lt"/>
              </a:rPr>
              <a:t>RS-485)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, из-за чего интеграция САУ ГРС с локальными смежными системами управления технологического оборудования не работала. ПО с правильными конфигурацией, алгоритмами, </a:t>
            </a:r>
            <a:r>
              <a:rPr lang="ru-RU" sz="1800" b="1" dirty="0" err="1">
                <a:solidFill>
                  <a:srgbClr val="003366"/>
                </a:solidFill>
                <a:latin typeface="+mn-lt"/>
              </a:rPr>
              <a:t>уставками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 и пр. было получено только в 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5-й 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версии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.</a:t>
            </a:r>
          </a:p>
          <a:p>
            <a:pPr marL="457200" indent="-457200" algn="just">
              <a:buFontTx/>
              <a:buChar char="-"/>
            </a:pP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Квалификация 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подрядчика ПНР САУ, а для них это тоже первая система, не позволила без консультации с производителем и помощи эксплуатации 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запустить </a:t>
            </a:r>
            <a:r>
              <a:rPr lang="ru-RU" sz="1800" b="1" dirty="0">
                <a:solidFill>
                  <a:srgbClr val="003366"/>
                </a:solidFill>
                <a:latin typeface="+mn-lt"/>
              </a:rPr>
              <a:t>систему</a:t>
            </a:r>
            <a:r>
              <a:rPr lang="ru-RU" sz="1800" b="1" dirty="0" smtClean="0">
                <a:solidFill>
                  <a:srgbClr val="003366"/>
                </a:solidFill>
                <a:latin typeface="+mn-lt"/>
              </a:rPr>
              <a:t>. </a:t>
            </a:r>
            <a:r>
              <a:rPr lang="ru-RU" sz="1800" b="1" dirty="0" smtClean="0">
                <a:solidFill>
                  <a:srgbClr val="002060"/>
                </a:solidFill>
              </a:rPr>
              <a:t>В </a:t>
            </a:r>
            <a:r>
              <a:rPr lang="ru-RU" sz="1800" b="1" dirty="0">
                <a:solidFill>
                  <a:srgbClr val="002060"/>
                </a:solidFill>
              </a:rPr>
              <a:t>следствие чего наладка САУ ГРС проводилась по принципу «черного ящика», изменения и корректировки в конфигурирование ПО САУ ГРС осуществляются специалистами ООО Фирма «</a:t>
            </a:r>
            <a:r>
              <a:rPr lang="ru-RU" sz="1800" b="1" dirty="0" err="1">
                <a:solidFill>
                  <a:srgbClr val="002060"/>
                </a:solidFill>
              </a:rPr>
              <a:t>Газприборавтоматика</a:t>
            </a:r>
            <a:r>
              <a:rPr lang="ru-RU" sz="1800" b="1" dirty="0">
                <a:solidFill>
                  <a:srgbClr val="002060"/>
                </a:solidFill>
              </a:rPr>
              <a:t>» со слов эксплуатации дистанционно.</a:t>
            </a:r>
            <a:endParaRPr lang="ru-RU" sz="1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5287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15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ru-RU" dirty="0" smtClean="0"/>
              <a:t>Результаты работ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0023" y="1628800"/>
            <a:ext cx="903649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В рамках комплексного капитального ремонта вместо выработавшего свой ресурс было применено новое оборудование, отвечающее последним требованиям.</a:t>
            </a:r>
          </a:p>
          <a:p>
            <a:pPr algn="just"/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Как следствие внедрение нового оборудования влечет за собой планирование расходов: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на обучение обслуживающего персонала;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+mn-lt"/>
              </a:rPr>
              <a:t>эксплуатацию </a:t>
            </a:r>
            <a:r>
              <a:rPr lang="ru-RU" sz="2400" b="1" dirty="0" smtClean="0">
                <a:solidFill>
                  <a:srgbClr val="002060"/>
                </a:solidFill>
                <a:latin typeface="+mn-lt"/>
              </a:rPr>
              <a:t>(приобретение новой номенклатуры РЭН и сервисного оборудования для проведения ТО). </a:t>
            </a:r>
          </a:p>
          <a:p>
            <a:pPr algn="just"/>
            <a:endParaRPr lang="ru-RU" sz="2400" b="1" dirty="0" smtClean="0">
              <a:solidFill>
                <a:srgbClr val="003366"/>
              </a:solidFill>
              <a:latin typeface="+mn-lt"/>
            </a:endParaRPr>
          </a:p>
          <a:p>
            <a:pPr marL="285750" indent="-285750" algn="just">
              <a:buFontTx/>
              <a:buChar char="-"/>
            </a:pPr>
            <a:endParaRPr lang="ru-RU" sz="2400" b="1" dirty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979712" y="6381750"/>
            <a:ext cx="7164288" cy="476250"/>
          </a:xfrm>
        </p:spPr>
        <p:txBody>
          <a:bodyPr/>
          <a:lstStyle/>
          <a:p>
            <a:pPr algn="ctr"/>
            <a:r>
              <a:rPr lang="ru-RU" altLang="ru-RU" sz="1800" b="1" dirty="0">
                <a:solidFill>
                  <a:srgbClr val="FFFFFF"/>
                </a:solidFill>
              </a:rPr>
              <a:t>г. Горно-Алтайск 22.10.2018 – 26.10.2018г.</a:t>
            </a:r>
          </a:p>
        </p:txBody>
      </p:sp>
      <p:graphicFrame>
        <p:nvGraphicFramePr>
          <p:cNvPr id="3" name="Объект 2"/>
          <p:cNvGraphicFramePr>
            <a:graphicFrameLocks noGrp="1" noChangeAspect="1"/>
          </p:cNvGraphicFramePr>
          <p:nvPr/>
        </p:nvGraphicFramePr>
        <p:xfrm>
          <a:off x="0" y="0"/>
          <a:ext cx="1927225" cy="106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6313" name="CorelDRAW" r:id="rId3" imgW="3852000" imgH="2152080" progId="">
                  <p:embed/>
                </p:oleObj>
              </mc:Choice>
              <mc:Fallback>
                <p:oleObj name="CorelDRAW" r:id="rId3" imgW="3852000" imgH="2152080" progId="">
                  <p:embed/>
                  <p:pic>
                    <p:nvPicPr>
                      <p:cNvPr id="0" name="Object 5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927225" cy="1062038"/>
                      </a:xfrm>
                      <a:prstGeom prst="rect">
                        <a:avLst/>
                      </a:prstGeom>
                      <a:solidFill>
                        <a:srgbClr val="0066CC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34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Специальное оформление">
  <a:themeElements>
    <a:clrScheme name="1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31268</TotalTime>
  <Words>854</Words>
  <Application>Microsoft Office PowerPoint</Application>
  <PresentationFormat>Экран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Специальное оформление</vt:lpstr>
      <vt:lpstr>1_Специальное оформление</vt:lpstr>
      <vt:lpstr>CorelDRAW</vt:lpstr>
      <vt:lpstr>Презентация PowerPoint</vt:lpstr>
      <vt:lpstr>Состав технологического оборудования ГРС </vt:lpstr>
      <vt:lpstr>Замена САУ ГРС </vt:lpstr>
      <vt:lpstr>Согласование интеграции и проведения ПНР</vt:lpstr>
      <vt:lpstr>Интеграция в СОДУ </vt:lpstr>
      <vt:lpstr>Организация передачи данных на уровень ЛПУМГ</vt:lpstr>
      <vt:lpstr>Предприятия-участники проекта</vt:lpstr>
      <vt:lpstr>Проблематика производства ПНР</vt:lpstr>
      <vt:lpstr>Результаты работ</vt:lpstr>
      <vt:lpstr>Отказы локальных САУ технологического оборудования</vt:lpstr>
      <vt:lpstr>Предложения по организации проведения КР </vt:lpstr>
      <vt:lpstr>Презентация PowerPoint</vt:lpstr>
    </vt:vector>
  </TitlesOfParts>
  <Company>SGP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NemchenkoRA</dc:creator>
  <cp:lastModifiedBy>User</cp:lastModifiedBy>
  <cp:revision>726</cp:revision>
  <cp:lastPrinted>2016-05-10T11:50:04Z</cp:lastPrinted>
  <dcterms:created xsi:type="dcterms:W3CDTF">2009-09-28T09:26:54Z</dcterms:created>
  <dcterms:modified xsi:type="dcterms:W3CDTF">2018-10-22T15:09:56Z</dcterms:modified>
</cp:coreProperties>
</file>