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5" r:id="rId3"/>
    <p:sldId id="331" r:id="rId4"/>
    <p:sldId id="296" r:id="rId5"/>
    <p:sldId id="339" r:id="rId6"/>
    <p:sldId id="376" r:id="rId7"/>
    <p:sldId id="366" r:id="rId8"/>
    <p:sldId id="367" r:id="rId9"/>
    <p:sldId id="365" r:id="rId10"/>
    <p:sldId id="368" r:id="rId11"/>
    <p:sldId id="369" r:id="rId12"/>
    <p:sldId id="301" r:id="rId13"/>
    <p:sldId id="370" r:id="rId14"/>
    <p:sldId id="378" r:id="rId15"/>
    <p:sldId id="379" r:id="rId16"/>
    <p:sldId id="297" r:id="rId17"/>
    <p:sldId id="295" r:id="rId18"/>
    <p:sldId id="335" r:id="rId19"/>
    <p:sldId id="336" r:id="rId20"/>
    <p:sldId id="377" r:id="rId21"/>
    <p:sldId id="375" r:id="rId22"/>
    <p:sldId id="373" r:id="rId23"/>
    <p:sldId id="381" r:id="rId24"/>
    <p:sldId id="382" r:id="rId25"/>
    <p:sldId id="386" r:id="rId26"/>
    <p:sldId id="383" r:id="rId27"/>
    <p:sldId id="384" r:id="rId28"/>
    <p:sldId id="385" r:id="rId29"/>
    <p:sldId id="371" r:id="rId30"/>
    <p:sldId id="338" r:id="rId31"/>
    <p:sldId id="380" r:id="rId32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FF7"/>
    <a:srgbClr val="D2DEEF"/>
    <a:srgbClr val="5B9BD5"/>
    <a:srgbClr val="949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13" autoAdjust="0"/>
    <p:restoredTop sz="94660"/>
  </p:normalViewPr>
  <p:slideViewPr>
    <p:cSldViewPr snapToGrid="0">
      <p:cViewPr>
        <p:scale>
          <a:sx n="68" d="100"/>
          <a:sy n="68" d="100"/>
        </p:scale>
        <p:origin x="-660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B3CE-3323-466C-9C81-A3A5EA3E415F}" type="datetimeFigureOut">
              <a:rPr lang="ru-RU" smtClean="0"/>
              <a:t>22.10.2018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178-4166-44E7-9095-3A28B0806FB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0085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B3CE-3323-466C-9C81-A3A5EA3E415F}" type="datetimeFigureOut">
              <a:rPr lang="ru-RU" smtClean="0"/>
              <a:t>22.10.2018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178-4166-44E7-9095-3A28B0806FB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7914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B3CE-3323-466C-9C81-A3A5EA3E415F}" type="datetimeFigureOut">
              <a:rPr lang="ru-RU" smtClean="0"/>
              <a:t>22.10.2018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178-4166-44E7-9095-3A28B0806FB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7929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B3CE-3323-466C-9C81-A3A5EA3E415F}" type="datetimeFigureOut">
              <a:rPr lang="ru-RU" smtClean="0"/>
              <a:t>22.10.2018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178-4166-44E7-9095-3A28B0806FB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3194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B3CE-3323-466C-9C81-A3A5EA3E415F}" type="datetimeFigureOut">
              <a:rPr lang="ru-RU" smtClean="0"/>
              <a:t>22.10.2018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178-4166-44E7-9095-3A28B0806FB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9081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B3CE-3323-466C-9C81-A3A5EA3E415F}" type="datetimeFigureOut">
              <a:rPr lang="ru-RU" smtClean="0"/>
              <a:t>22.10.2018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178-4166-44E7-9095-3A28B0806FB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753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B3CE-3323-466C-9C81-A3A5EA3E415F}" type="datetimeFigureOut">
              <a:rPr lang="ru-RU" smtClean="0"/>
              <a:t>22.10.2018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178-4166-44E7-9095-3A28B0806FB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8588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B3CE-3323-466C-9C81-A3A5EA3E415F}" type="datetimeFigureOut">
              <a:rPr lang="ru-RU" smtClean="0"/>
              <a:t>22.10.2018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178-4166-44E7-9095-3A28B0806FB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5460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B3CE-3323-466C-9C81-A3A5EA3E415F}" type="datetimeFigureOut">
              <a:rPr lang="ru-RU" smtClean="0"/>
              <a:t>22.10.2018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178-4166-44E7-9095-3A28B0806FB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777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B3CE-3323-466C-9C81-A3A5EA3E415F}" type="datetimeFigureOut">
              <a:rPr lang="ru-RU" smtClean="0"/>
              <a:t>22.10.2018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178-4166-44E7-9095-3A28B0806FB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3037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B3CE-3323-466C-9C81-A3A5EA3E415F}" type="datetimeFigureOut">
              <a:rPr lang="ru-RU" smtClean="0"/>
              <a:t>22.10.2018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178-4166-44E7-9095-3A28B0806FB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955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7B3CE-3323-466C-9C81-A3A5EA3E415F}" type="datetimeFigureOut">
              <a:rPr lang="ru-RU" smtClean="0"/>
              <a:t>22.10.2018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E0178-4166-44E7-9095-3A28B0806FB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9644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5.png"/><Relationship Id="rId7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5.png"/><Relationship Id="rId7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46.jpeg"/><Relationship Id="rId4" Type="http://schemas.openxmlformats.org/officeDocument/2006/relationships/image" Target="../media/image6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5.png"/><Relationship Id="rId7" Type="http://schemas.openxmlformats.org/officeDocument/2006/relationships/image" Target="../media/image4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.png"/><Relationship Id="rId7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.png"/><Relationship Id="rId7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.png"/><Relationship Id="rId7" Type="http://schemas.openxmlformats.org/officeDocument/2006/relationships/image" Target="../media/image5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.png"/><Relationship Id="rId7" Type="http://schemas.openxmlformats.org/officeDocument/2006/relationships/image" Target="../media/image5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.png"/><Relationship Id="rId7" Type="http://schemas.openxmlformats.org/officeDocument/2006/relationships/image" Target="../media/image6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3.jpeg"/><Relationship Id="rId7" Type="http://schemas.openxmlformats.org/officeDocument/2006/relationships/image" Target="../media/image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5.png"/><Relationship Id="rId10" Type="http://schemas.openxmlformats.org/officeDocument/2006/relationships/image" Target="../media/image8.png"/><Relationship Id="rId4" Type="http://schemas.openxmlformats.org/officeDocument/2006/relationships/image" Target="../media/image64.jpeg"/><Relationship Id="rId9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3" Type="http://schemas.openxmlformats.org/officeDocument/2006/relationships/image" Target="../media/image5.png"/><Relationship Id="rId7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5.jpeg"/><Relationship Id="rId5" Type="http://schemas.openxmlformats.org/officeDocument/2006/relationships/image" Target="../media/image7.png"/><Relationship Id="rId10" Type="http://schemas.openxmlformats.org/officeDocument/2006/relationships/image" Target="../media/image14.jpeg"/><Relationship Id="rId4" Type="http://schemas.openxmlformats.org/officeDocument/2006/relationships/image" Target="../media/image6.pn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png"/><Relationship Id="rId7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4.jpeg"/><Relationship Id="rId4" Type="http://schemas.openxmlformats.org/officeDocument/2006/relationships/image" Target="../media/image6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5.png"/><Relationship Id="rId7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8.tiff"/><Relationship Id="rId4" Type="http://schemas.openxmlformats.org/officeDocument/2006/relationships/image" Target="../media/image6.pn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5.png"/><Relationship Id="rId7" Type="http://schemas.openxmlformats.org/officeDocument/2006/relationships/image" Target="../media/image2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30085"/>
            <a:ext cx="12192000" cy="50724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463" y="1576268"/>
            <a:ext cx="4224537" cy="53279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3706" y="2235200"/>
            <a:ext cx="10162841" cy="1611725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Современные решения компании «НТА-Пром» </a:t>
            </a:r>
            <a:b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газовой отрасли. </a:t>
            </a:r>
            <a:b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Соединительная и запорная арматура малого диаметра </a:t>
            </a:r>
            <a:b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(до 50 мм) российского производства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959" y="720866"/>
            <a:ext cx="4821946" cy="103327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008C020A-2455-40A5-ACD1-3A8B7BD36F86}"/>
              </a:ext>
            </a:extLst>
          </p:cNvPr>
          <p:cNvSpPr txBox="1">
            <a:spLocks/>
          </p:cNvSpPr>
          <p:nvPr/>
        </p:nvSpPr>
        <p:spPr>
          <a:xfrm>
            <a:off x="1119376" y="4520771"/>
            <a:ext cx="9611499" cy="1778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endParaRPr lang="en-US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Кадыгров Владислав Евгеньевич</a:t>
            </a:r>
          </a:p>
          <a:p>
            <a:pPr>
              <a:lnSpc>
                <a:spcPct val="120000"/>
              </a:lnSpc>
              <a:defRPr/>
            </a:pPr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Зам. Ген. директора ООО 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НТА-Пром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ru-RU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defRPr/>
            </a:pPr>
            <a:endParaRPr lang="ru-RU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 МЕЖДУНАРОДНАЯ НАУЧНО-ПРАКТИЧЕСКАЯ КОНФЕРЕНЦИЯ</a:t>
            </a:r>
          </a:p>
          <a:p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«ГАЗОРАСПРЕДЕЛИТЕЛЬНЫЕ СТАНЦИИ И СИСТЕМЫ ГАЗОСНАБЖЕНИЯ»</a:t>
            </a:r>
          </a:p>
          <a:p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22–26 октября 2018 г., г. Горно-Алтайск.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67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25678" y="1338358"/>
            <a:ext cx="5844250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800" b="1" kern="0" dirty="0">
                <a:solidFill>
                  <a:schemeClr val="accent1">
                    <a:lumMod val="75000"/>
                  </a:schemeClr>
                </a:solidFill>
              </a:rPr>
              <a:t>МАНОМЕТРИЧЕСКИЕ КЛАПАНЫ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E9FF25E-6242-4219-B491-B0932D8E47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16" y="2151397"/>
            <a:ext cx="4168375" cy="33301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841AF63-DC9D-429D-8837-CF50ED137A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115" y="2152030"/>
            <a:ext cx="3104426" cy="3329496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114501" y="245987"/>
            <a:ext cx="9077499" cy="733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НОМЕНКЛАТУРА ВЫПУСКАЕМОЙ ПРОДУКЦИИ</a:t>
            </a:r>
            <a:r>
              <a:rPr lang="en-US" altLang="ru-RU" sz="2800" kern="0" dirty="0">
                <a:solidFill>
                  <a:schemeClr val="bg1"/>
                </a:solidFill>
                <a:latin typeface="+mn-lt"/>
              </a:rPr>
              <a:t/>
            </a:r>
            <a:br>
              <a:rPr lang="en-US" altLang="ru-RU" sz="2800" kern="0" dirty="0">
                <a:solidFill>
                  <a:schemeClr val="bg1"/>
                </a:solidFill>
                <a:latin typeface="+mn-lt"/>
              </a:rPr>
            </a:b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635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24053" y="1163315"/>
            <a:ext cx="712856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lvl="0" indent="-34131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800" b="1" kern="0" dirty="0">
                <a:solidFill>
                  <a:schemeClr val="accent1">
                    <a:lumMod val="75000"/>
                  </a:schemeClr>
                </a:solidFill>
              </a:rPr>
              <a:t>ВЕНТИЛЬНЫЕ БЛОКИ (МАНИФОЛЬДЫ)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8A203B6-F2C0-433E-B8C1-B187C12AB4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167" y="1957533"/>
            <a:ext cx="5210731" cy="4176564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114501" y="245987"/>
            <a:ext cx="9077499" cy="733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НОМЕНКЛАТУРА ВЫПУСКАЕМОЙ ПРОДУКЦИИ</a:t>
            </a:r>
            <a:r>
              <a:rPr lang="en-US" altLang="ru-RU" sz="2800" kern="0" dirty="0">
                <a:solidFill>
                  <a:schemeClr val="bg1"/>
                </a:solidFill>
                <a:latin typeface="+mn-lt"/>
              </a:rPr>
              <a:t/>
            </a:r>
            <a:br>
              <a:rPr lang="en-US" altLang="ru-RU" sz="2800" kern="0" dirty="0">
                <a:solidFill>
                  <a:schemeClr val="bg1"/>
                </a:solidFill>
                <a:latin typeface="+mn-lt"/>
              </a:rPr>
            </a:b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384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658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07" y="1009178"/>
            <a:ext cx="5549893" cy="4162420"/>
          </a:xfrm>
          <a:prstGeom prst="rect">
            <a:avLst/>
          </a:prstGeom>
        </p:spPr>
      </p:pic>
      <p:sp>
        <p:nvSpPr>
          <p:cNvPr id="12" name="Rectangle 3"/>
          <p:cNvSpPr txBox="1">
            <a:spLocks/>
          </p:cNvSpPr>
          <p:nvPr/>
        </p:nvSpPr>
        <p:spPr>
          <a:xfrm>
            <a:off x="2061556" y="1922182"/>
            <a:ext cx="6118168" cy="4337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75000"/>
                </a:schemeClr>
              </a:buClr>
            </a:pPr>
            <a:r>
              <a:rPr lang="ru-RU" sz="2000" dirty="0"/>
              <a:t>РАЗЛИЧНОЕ КОЛИЧЕСТВО ЛИНИЙ 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75000"/>
                </a:schemeClr>
              </a:buClr>
            </a:pPr>
            <a:r>
              <a:rPr lang="ru-RU" sz="2000" dirty="0"/>
              <a:t>РАЗНЫЕ ТИПЫ КРАНОВ 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75000"/>
                </a:schemeClr>
              </a:buClr>
            </a:pPr>
            <a:r>
              <a:rPr lang="ru-RU" sz="2000" dirty="0"/>
              <a:t>ВОЗМОЖНЫ ВАРИАНТЫ С ФЛАНЦЕВЫМ ПРИСОЕДИНЕНИЕМ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75000"/>
                </a:schemeClr>
              </a:buClr>
            </a:pPr>
            <a:r>
              <a:rPr lang="ru-RU" sz="2000" dirty="0"/>
              <a:t>ДАВЛЕНИЯ ДО 40 МПа, ТЕМПЕРАТУРА ОГРАНИЧИВАЕТСЯ ХАРАКТЕРИСТИКАМИ     ЗАПОРНО-РЕГУЛИРУЮЩЕЙ АРМАТУРЫ</a:t>
            </a:r>
          </a:p>
          <a:p>
            <a:pPr marL="0" indent="0">
              <a:lnSpc>
                <a:spcPts val="2400"/>
              </a:lnSpc>
              <a:spcBef>
                <a:spcPct val="0"/>
              </a:spcBef>
              <a:buNone/>
            </a:pPr>
            <a:endParaRPr lang="ru-RU" sz="1800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>
              <a:lnSpc>
                <a:spcPct val="150000"/>
              </a:lnSpc>
            </a:pPr>
            <a:endParaRPr lang="ru-RU" sz="1800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>
              <a:lnSpc>
                <a:spcPct val="150000"/>
              </a:lnSpc>
            </a:pPr>
            <a:endParaRPr lang="ru-RU" sz="1800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28575B4-018D-4BC6-811D-E79B6B49919C}"/>
              </a:ext>
            </a:extLst>
          </p:cNvPr>
          <p:cNvSpPr txBox="1"/>
          <p:nvPr/>
        </p:nvSpPr>
        <p:spPr>
          <a:xfrm>
            <a:off x="2133604" y="1225645"/>
            <a:ext cx="96625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b="1" kern="0" dirty="0">
                <a:solidFill>
                  <a:schemeClr val="accent1">
                    <a:lumMod val="75000"/>
                  </a:schemeClr>
                </a:solidFill>
              </a:rPr>
              <a:t>ВОЗДУХОРАСПРЕДЕЛИТЕЛЬНЫЕ КОЛЛЕКТОРЫ (РЕСИВЕРЫ)</a:t>
            </a:r>
            <a:r>
              <a:rPr lang="en-US" altLang="ru-RU" sz="2400" kern="0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/>
            </a:r>
            <a:br>
              <a:rPr lang="en-US" altLang="ru-RU" sz="2400" kern="0" dirty="0">
                <a:solidFill>
                  <a:schemeClr val="accent1">
                    <a:lumMod val="75000"/>
                  </a:schemeClr>
                </a:solidFill>
                <a:latin typeface="Arial"/>
              </a:rPr>
            </a:b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114501" y="245987"/>
            <a:ext cx="9077499" cy="733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НОМЕНКЛАТУРА ВЫПУСКАЕМОЙ ПРОДУКЦИИ</a:t>
            </a:r>
            <a:r>
              <a:rPr lang="en-US" altLang="ru-RU" sz="2800" kern="0" dirty="0">
                <a:solidFill>
                  <a:schemeClr val="bg1"/>
                </a:solidFill>
                <a:latin typeface="+mn-lt"/>
              </a:rPr>
              <a:t/>
            </a:r>
            <a:br>
              <a:rPr lang="en-US" altLang="ru-RU" sz="2800" kern="0" dirty="0">
                <a:solidFill>
                  <a:schemeClr val="bg1"/>
                </a:solidFill>
                <a:latin typeface="+mn-lt"/>
              </a:rPr>
            </a:b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03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26914" y="920641"/>
            <a:ext cx="8145836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400" b="1" kern="0" dirty="0">
                <a:solidFill>
                  <a:schemeClr val="accent1">
                    <a:lumMod val="75000"/>
                  </a:schemeClr>
                </a:solidFill>
              </a:rPr>
              <a:t>КЛАПАНЫ ДВОЙНОГО ОТСЕЧЕНИЯ И СБРОСА (</a:t>
            </a:r>
            <a:r>
              <a:rPr lang="en-US" altLang="ru-RU" sz="2400" b="1" kern="0" dirty="0">
                <a:solidFill>
                  <a:schemeClr val="accent1">
                    <a:lumMod val="75000"/>
                  </a:schemeClr>
                </a:solidFill>
              </a:rPr>
              <a:t>DBB</a:t>
            </a:r>
            <a:r>
              <a:rPr lang="ru-RU" altLang="ru-RU" sz="2400" b="1" kern="0" dirty="0">
                <a:solidFill>
                  <a:schemeClr val="accent1">
                    <a:lumMod val="75000"/>
                  </a:schemeClr>
                </a:solidFill>
              </a:rPr>
              <a:t>) И МОНОФЛАНЦЫ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65822F6-B832-4F46-939F-8332C8394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914" y="2113512"/>
            <a:ext cx="4532016" cy="38172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FFB77C1-8BF7-479A-AB1D-249F8DD0D2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824" y="2113511"/>
            <a:ext cx="4768060" cy="3817203"/>
          </a:xfrm>
          <a:prstGeom prst="rect">
            <a:avLst/>
          </a:prstGeom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3114501" y="245987"/>
            <a:ext cx="9077499" cy="733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НОМЕНКЛАТУРА ВЫПУСКАЕМОЙ ПРОДУКЦИИ</a:t>
            </a:r>
            <a:r>
              <a:rPr lang="en-US" altLang="ru-RU" sz="2800" kern="0" dirty="0">
                <a:solidFill>
                  <a:schemeClr val="bg1"/>
                </a:solidFill>
                <a:latin typeface="+mn-lt"/>
              </a:rPr>
              <a:t/>
            </a:r>
            <a:br>
              <a:rPr lang="en-US" altLang="ru-RU" sz="2800" kern="0" dirty="0">
                <a:solidFill>
                  <a:schemeClr val="bg1"/>
                </a:solidFill>
                <a:latin typeface="+mn-lt"/>
              </a:rPr>
            </a:b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387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3C0F01C-BDA9-47CB-96E2-241C03399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62" y="3508692"/>
            <a:ext cx="6799522" cy="26177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114501" y="245987"/>
            <a:ext cx="9077499" cy="733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НОМЕНКЛАТУРА ВЫПУСКАЕМОЙ ПРОДУКЦИИ</a:t>
            </a:r>
            <a:r>
              <a:rPr lang="en-US" altLang="ru-RU" sz="2800" kern="0" dirty="0">
                <a:solidFill>
                  <a:schemeClr val="bg1"/>
                </a:solidFill>
                <a:latin typeface="+mn-lt"/>
              </a:rPr>
              <a:t/>
            </a:r>
            <a:br>
              <a:rPr lang="en-US" altLang="ru-RU" sz="2800" kern="0" dirty="0">
                <a:solidFill>
                  <a:schemeClr val="bg1"/>
                </a:solidFill>
                <a:latin typeface="+mn-lt"/>
              </a:rPr>
            </a:br>
            <a:endParaRPr lang="ru-RU" sz="2800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FBA42A10-3B18-49A3-8B30-F4CE95FDAE1B}"/>
              </a:ext>
            </a:extLst>
          </p:cNvPr>
          <p:cNvSpPr/>
          <p:nvPr/>
        </p:nvSpPr>
        <p:spPr>
          <a:xfrm>
            <a:off x="2016716" y="1306781"/>
            <a:ext cx="5205747" cy="1964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800" b="1" kern="0" dirty="0">
                <a:solidFill>
                  <a:schemeClr val="accent1">
                    <a:lumMod val="75000"/>
                  </a:schemeClr>
                </a:solidFill>
              </a:rPr>
              <a:t>ГОТОВЫЕ СБОРКИ И СИСТЕМЫ НА ОСНОВЕ КОМПЛЕКТУЮЩИХ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A2B0A16-9D1C-4D93-8BAD-30D0E0C0A3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733"/>
            <a:ext cx="2133604" cy="522733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EDF2DC0-648C-443D-9D7B-BE4D7DA83D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5575" y="1069381"/>
            <a:ext cx="4691063" cy="338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2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114501" y="245987"/>
            <a:ext cx="9077499" cy="733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ИСПЫТАНИЯ НА -60°С</a:t>
            </a:r>
            <a:br>
              <a:rPr lang="ru-RU" altLang="ru-RU" sz="2800" kern="0" dirty="0">
                <a:solidFill>
                  <a:schemeClr val="bg1"/>
                </a:solidFill>
                <a:latin typeface="+mn-lt"/>
              </a:rPr>
            </a:br>
            <a:endParaRPr lang="ru-RU" altLang="ru-RU" sz="2800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FBA42A10-3B18-49A3-8B30-F4CE95FDAE1B}"/>
              </a:ext>
            </a:extLst>
          </p:cNvPr>
          <p:cNvSpPr/>
          <p:nvPr/>
        </p:nvSpPr>
        <p:spPr>
          <a:xfrm>
            <a:off x="2222554" y="2824765"/>
            <a:ext cx="3484705" cy="281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2000" dirty="0"/>
              <a:t>Подтверждение работоспособности запорной и регулирующей арматуры на низкие температуры окружающей среды (-60°С)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ru-RU" altLang="ru-RU" sz="20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A2B0A16-9D1C-4D93-8BAD-30D0E0C0A3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733"/>
            <a:ext cx="2133604" cy="52273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340B923-3C6D-4DE7-AA1A-7ED6050F72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209" y="1876001"/>
            <a:ext cx="3045772" cy="4177647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96C29AF-4B03-4C0B-8F5B-77C3494B7A08}"/>
              </a:ext>
            </a:extLst>
          </p:cNvPr>
          <p:cNvSpPr/>
          <p:nvPr/>
        </p:nvSpPr>
        <p:spPr>
          <a:xfrm>
            <a:off x="1699697" y="1216911"/>
            <a:ext cx="4496995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800" b="1" kern="0" dirty="0">
                <a:solidFill>
                  <a:schemeClr val="accent1">
                    <a:lumMod val="75000"/>
                  </a:schemeClr>
                </a:solidFill>
              </a:rPr>
              <a:t>НИЗКОТЕМПЕРАТУРНЫЕ ИСПЫТАНИЯ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364B87B-70FE-4B8A-9018-5697852F43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8522" y="979658"/>
            <a:ext cx="3097207" cy="437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4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4501" y="245987"/>
            <a:ext cx="9077499" cy="733671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ИСПЫТАНИЯ ГОТОВОЙ ПРОДУКЦИИ ПО ГОСТ</a:t>
            </a:r>
            <a:r>
              <a:rPr lang="en-US" altLang="ru-RU" sz="2800" kern="0" dirty="0">
                <a:solidFill>
                  <a:srgbClr val="000000"/>
                </a:solidFill>
                <a:latin typeface="Arial"/>
              </a:rPr>
              <a:t/>
            </a:r>
            <a:br>
              <a:rPr lang="en-US" altLang="ru-RU" sz="2800" kern="0" dirty="0">
                <a:solidFill>
                  <a:srgbClr val="000000"/>
                </a:solidFill>
                <a:latin typeface="Arial"/>
              </a:rPr>
            </a:b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470" y="1501666"/>
            <a:ext cx="4928558" cy="369641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653250" y="5407375"/>
            <a:ext cx="4115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СТЕНД ГИДРОИСПЫТАНИЙ НА 300 МПа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49162" y="2779291"/>
            <a:ext cx="41205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Стенды аттестованы ЦСМ как испытательное оборудование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Обеспечивают испытаний на плотность, прочность и герметичность по затвору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Визуально-измерительный контроль всех компонентов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Сплошной контроль качества готовых изделий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B1EC02C-0A17-445C-B454-CD8D428E5BC1}"/>
              </a:ext>
            </a:extLst>
          </p:cNvPr>
          <p:cNvSpPr/>
          <p:nvPr/>
        </p:nvSpPr>
        <p:spPr>
          <a:xfrm>
            <a:off x="2255024" y="1160142"/>
            <a:ext cx="44146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«Программа и методика испытаний» в соответствии с требованиями  ГОСТ Р 53402-2009, включая требования к давлению испытаний и проведению испытаний каждого изделия</a:t>
            </a:r>
          </a:p>
        </p:txBody>
      </p:sp>
    </p:spTree>
    <p:extLst>
      <p:ext uri="{BB962C8B-B14F-4D97-AF65-F5344CB8AC3E}">
        <p14:creationId xmlns:p14="http://schemas.microsoft.com/office/powerpoint/2010/main" val="425811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4501" y="245987"/>
            <a:ext cx="9077499" cy="733671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ДОКУМЕНТЫ И СЕРТИФИКАТЫ НА ПРОДУКЦИЮ</a:t>
            </a:r>
            <a:r>
              <a:rPr lang="en-US" altLang="ru-RU" sz="2800" kern="0" dirty="0">
                <a:solidFill>
                  <a:srgbClr val="000000"/>
                </a:solidFill>
                <a:latin typeface="Arial"/>
              </a:rPr>
              <a:t/>
            </a:r>
            <a:br>
              <a:rPr lang="en-US" altLang="ru-RU" sz="2800" kern="0" dirty="0">
                <a:solidFill>
                  <a:srgbClr val="000000"/>
                </a:solidFill>
                <a:latin typeface="Arial"/>
              </a:rPr>
            </a:b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52754" y="1072781"/>
            <a:ext cx="3811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СЕРТИФИКАТ СООТВЕТСТВИЯ ТР ТС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cs typeface="Arial" charset="0"/>
              </a:rPr>
              <a:t>Обжимные фитинги и БРС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cs typeface="Arial" charset="0"/>
              </a:rPr>
              <a:t>Клапаны и вентили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8101" y="2011347"/>
            <a:ext cx="2610786" cy="362936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465810" y="1093977"/>
            <a:ext cx="24477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ПАСПОРТ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cs typeface="Arial" charset="0"/>
              </a:rPr>
              <a:t>в соответствии с требованиями ЕСКД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455575" y="1109034"/>
            <a:ext cx="33817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РУКОВОДСТВО ПО ЭКСПЛУАТАЦИИ И ОБОСНОВАНИЕ БЕЗОПАСНОСТИ НА ПРОДУКЦИЮ</a:t>
            </a:r>
            <a:endParaRPr lang="ru-RU" sz="1600" dirty="0">
              <a:solidFill>
                <a:schemeClr val="accent1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1740" y="2039293"/>
            <a:ext cx="2656351" cy="190925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191741" y="3859577"/>
            <a:ext cx="6720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ko-KR" sz="1600" b="1" dirty="0">
              <a:effectLst>
                <a:outerShdw blurRad="38100" dist="38100" dir="2700000" algn="tl">
                  <a:srgbClr val="C0C0C0"/>
                </a:outerShdw>
              </a:effectLst>
              <a:ea typeface="굴림" charset="-127"/>
              <a:cs typeface="Arial" panose="020B060402020202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ko-KR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charset="-127"/>
                <a:cs typeface="Arial" panose="020B0604020202020204" pitchFamily="34" charset="0"/>
              </a:rPr>
              <a:t>ПОЛНОЕ СОБЛЮДЕНИЕ ЗАКОНОДАТЕЛЬНЫХ ТРЕБОВАНИЙ К КДБ МАРКИРОВКЕ</a:t>
            </a:r>
            <a:endParaRPr lang="en-CA" altLang="ko-KR" sz="1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굴림" charset="-127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2887" y="2039292"/>
            <a:ext cx="1352001" cy="18357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B90BCD0-D575-40FB-9E81-66FB775F983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8" t="53657" r="28843" b="15915"/>
          <a:stretch/>
        </p:blipFill>
        <p:spPr>
          <a:xfrm>
            <a:off x="7730415" y="4642818"/>
            <a:ext cx="1998038" cy="16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8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4501" y="245987"/>
            <a:ext cx="9077499" cy="733671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kern="0" dirty="0">
                <a:solidFill>
                  <a:schemeClr val="bg1"/>
                </a:solidFill>
                <a:latin typeface="+mn-lt"/>
              </a:rPr>
              <a:t>ШИРОКАЯ СКЛАДСКАЯ ПРОГРАММА</a:t>
            </a:r>
            <a:r>
              <a:rPr lang="en-US" altLang="ru-RU" sz="2800" kern="0" dirty="0">
                <a:solidFill>
                  <a:srgbClr val="000000"/>
                </a:solidFill>
                <a:latin typeface="+mn-lt"/>
              </a:rPr>
              <a:t/>
            </a:r>
            <a:br>
              <a:rPr lang="en-US" altLang="ru-RU" sz="2800" kern="0" dirty="0">
                <a:solidFill>
                  <a:srgbClr val="000000"/>
                </a:solidFill>
                <a:latin typeface="+mn-lt"/>
              </a:rPr>
            </a:b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07674" y="1728728"/>
            <a:ext cx="4815954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Постоянно в наличии на складе: фитинги, клапаны, трубка, трубные опоры, инструмент для монтажа и другие изделия. 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599" y="1860021"/>
            <a:ext cx="4340590" cy="325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7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4501" y="245987"/>
            <a:ext cx="9077499" cy="733671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kern="0" dirty="0">
                <a:solidFill>
                  <a:schemeClr val="bg1"/>
                </a:solidFill>
                <a:latin typeface="+mn-lt"/>
              </a:rPr>
              <a:t>ОБУЧЕНИЕ </a:t>
            </a:r>
            <a:r>
              <a:rPr lang="en-US" altLang="ru-RU" sz="2800" kern="0" dirty="0">
                <a:solidFill>
                  <a:srgbClr val="000000"/>
                </a:solidFill>
                <a:latin typeface="Arial"/>
              </a:rPr>
              <a:t/>
            </a:r>
            <a:br>
              <a:rPr lang="en-US" altLang="ru-RU" sz="2800" kern="0" dirty="0">
                <a:solidFill>
                  <a:srgbClr val="000000"/>
                </a:solidFill>
                <a:latin typeface="Arial"/>
              </a:rPr>
            </a:b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24053" y="1536174"/>
            <a:ext cx="402293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Компания «НТА-Пром» проводит обучение по вопросам подбора, установки и эксплуатации оборудования</a:t>
            </a:r>
          </a:p>
          <a:p>
            <a:endParaRPr lang="ru-RU" sz="2000" dirty="0"/>
          </a:p>
          <a:p>
            <a:pPr algn="just"/>
            <a:r>
              <a:rPr lang="ru-RU" sz="2000" dirty="0"/>
              <a:t>Мы предлагаем обучение специалистов эксплуатирующих и монтажных организаций по работе с фитингами, импульсными трубками и монтажным инструментом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4C8BA41-D4D5-4E04-8E17-C0D69785F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912" y="1728728"/>
            <a:ext cx="4653039" cy="313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0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3530" y="304790"/>
            <a:ext cx="9077499" cy="733671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Трубная арматура </a:t>
            </a:r>
            <a:r>
              <a:rPr lang="en-US" altLang="ru-RU" sz="2800" kern="0" dirty="0">
                <a:solidFill>
                  <a:schemeClr val="bg1"/>
                </a:solidFill>
                <a:latin typeface="+mn-lt"/>
              </a:rPr>
              <a:t>DK-LOK</a:t>
            </a:r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 для КИПиА.  </a:t>
            </a:r>
            <a:br>
              <a:rPr lang="ru-RU" altLang="ru-RU" sz="2800" kern="0" dirty="0">
                <a:solidFill>
                  <a:schemeClr val="bg1"/>
                </a:solidFill>
                <a:latin typeface="+mn-lt"/>
              </a:rPr>
            </a:br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СОВРЕМЕННЫЕ ТЕХНОЛОГИИ И СЕРВИС</a:t>
            </a:r>
            <a:r>
              <a:rPr lang="en-US" altLang="ru-RU" sz="2800" kern="0" dirty="0">
                <a:solidFill>
                  <a:srgbClr val="000000"/>
                </a:solidFill>
                <a:latin typeface="+mn-lt"/>
              </a:rPr>
              <a:t/>
            </a:r>
            <a:br>
              <a:rPr lang="en-US" altLang="ru-RU" sz="2800" kern="0" dirty="0">
                <a:solidFill>
                  <a:srgbClr val="000000"/>
                </a:solidFill>
                <a:latin typeface="+mn-lt"/>
              </a:rPr>
            </a:b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pic>
        <p:nvPicPr>
          <p:cNvPr id="12" name="Picture 2" descr="C:\Users\sz\Desktop\All Product.jpg">
            <a:extLst>
              <a:ext uri="{FF2B5EF4-FFF2-40B4-BE49-F238E27FC236}">
                <a16:creationId xmlns:a16="http://schemas.microsoft.com/office/drawing/2014/main" xmlns="" id="{18DDF98C-7A03-4E7A-9135-314B9EFA6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541" y="979657"/>
            <a:ext cx="7924800" cy="463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K_LOK.png">
            <a:extLst>
              <a:ext uri="{FF2B5EF4-FFF2-40B4-BE49-F238E27FC236}">
                <a16:creationId xmlns:a16="http://schemas.microsoft.com/office/drawing/2014/main" xmlns="" id="{618E1EF4-CEC8-49BE-A480-1E041217E8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241" y="5508207"/>
            <a:ext cx="2362200" cy="40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81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FBA42A10-3B18-49A3-8B30-F4CE95FDAE1B}"/>
              </a:ext>
            </a:extLst>
          </p:cNvPr>
          <p:cNvSpPr/>
          <p:nvPr/>
        </p:nvSpPr>
        <p:spPr>
          <a:xfrm>
            <a:off x="6559324" y="1017955"/>
            <a:ext cx="4611135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800" b="1" kern="0" dirty="0">
                <a:solidFill>
                  <a:schemeClr val="accent1">
                    <a:lumMod val="75000"/>
                  </a:schemeClr>
                </a:solidFill>
              </a:rPr>
              <a:t>ДЛЯ ПОДКЛЮЧЕНИЯ ДАТЧИКОВ ДАВЛЕНИЯ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114501" y="245987"/>
            <a:ext cx="9077499" cy="733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800" kern="0" dirty="0">
                <a:solidFill>
                  <a:schemeClr val="bg1"/>
                </a:solidFill>
              </a:rPr>
              <a:t>ПРИМЕНЕНИЕ </a:t>
            </a:r>
            <a:r>
              <a:rPr lang="en-US" altLang="ru-RU" sz="2800" kern="0" dirty="0">
                <a:solidFill>
                  <a:schemeClr val="bg1"/>
                </a:solidFill>
              </a:rPr>
              <a:t>DK-LOK </a:t>
            </a:r>
            <a:r>
              <a:rPr lang="ru-RU" altLang="ru-RU" sz="2800" kern="0" dirty="0">
                <a:solidFill>
                  <a:schemeClr val="bg1"/>
                </a:solidFill>
              </a:rPr>
              <a:t>В ГАЗОВОЙ ОТРАСЛИ. ПРИМЕРЫ</a:t>
            </a:r>
            <a:r>
              <a:rPr lang="en-US" altLang="ru-RU" sz="2800" kern="0" dirty="0">
                <a:solidFill>
                  <a:schemeClr val="bg1"/>
                </a:solidFill>
              </a:rPr>
              <a:t/>
            </a:r>
            <a:br>
              <a:rPr lang="en-US" altLang="ru-RU" sz="2800" kern="0" dirty="0">
                <a:solidFill>
                  <a:schemeClr val="bg1"/>
                </a:solidFill>
              </a:rPr>
            </a:b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A2B0A16-9D1C-4D93-8BAD-30D0E0C0A3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733"/>
            <a:ext cx="2133604" cy="52273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6B14DFF-DC19-40A0-81CB-10E07DD91E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8"/>
          <a:stretch/>
        </p:blipFill>
        <p:spPr>
          <a:xfrm>
            <a:off x="2927554" y="1082853"/>
            <a:ext cx="3518539" cy="389958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E65A78B-9C6B-4DEB-B8BF-77229EEA6D19}"/>
              </a:ext>
            </a:extLst>
          </p:cNvPr>
          <p:cNvSpPr/>
          <p:nvPr/>
        </p:nvSpPr>
        <p:spPr>
          <a:xfrm>
            <a:off x="1984788" y="4995053"/>
            <a:ext cx="5255255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800" b="1" kern="0" dirty="0">
                <a:solidFill>
                  <a:schemeClr val="accent1">
                    <a:lumMod val="75000"/>
                  </a:schemeClr>
                </a:solidFill>
              </a:rPr>
              <a:t>ДЛЯ ОБВЯЗКИ РЕГУЛЯТОРОВ </a:t>
            </a:r>
            <a:r>
              <a:rPr lang="en-US" altLang="ru-RU" sz="2800" b="1" kern="0" dirty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ru-RU" altLang="ru-RU" sz="2800" b="1" kern="0" dirty="0">
                <a:solidFill>
                  <a:schemeClr val="accent1">
                    <a:lumMod val="75000"/>
                  </a:schemeClr>
                </a:solidFill>
              </a:rPr>
              <a:t>И ШАРОВЫХ КРАНОВ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6FF0022-DC7A-446E-9F8C-150F672BBC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043" y="3692616"/>
            <a:ext cx="4611135" cy="258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2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114501" y="245987"/>
            <a:ext cx="9077499" cy="733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ПРИМЕНЕНИЕ </a:t>
            </a:r>
            <a:r>
              <a:rPr lang="en-US" altLang="ru-RU" sz="2800" kern="0" dirty="0">
                <a:solidFill>
                  <a:schemeClr val="bg1"/>
                </a:solidFill>
                <a:latin typeface="+mn-lt"/>
              </a:rPr>
              <a:t>DK-LOK </a:t>
            </a:r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В ГАЗОВОЙ ОТРАСЛИ. ПРИМЕРЫ</a:t>
            </a:r>
            <a:r>
              <a:rPr lang="en-US" altLang="ru-RU" sz="2800" kern="0" dirty="0">
                <a:solidFill>
                  <a:schemeClr val="bg1"/>
                </a:solidFill>
                <a:latin typeface="+mn-lt"/>
              </a:rPr>
              <a:t/>
            </a:r>
            <a:br>
              <a:rPr lang="en-US" altLang="ru-RU" sz="2800" kern="0" dirty="0">
                <a:solidFill>
                  <a:schemeClr val="bg1"/>
                </a:solidFill>
                <a:latin typeface="+mn-lt"/>
              </a:rPr>
            </a:b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FBA42A10-3B18-49A3-8B30-F4CE95FDAE1B}"/>
              </a:ext>
            </a:extLst>
          </p:cNvPr>
          <p:cNvSpPr/>
          <p:nvPr/>
        </p:nvSpPr>
        <p:spPr>
          <a:xfrm>
            <a:off x="6096000" y="1285397"/>
            <a:ext cx="4751070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800" b="1" kern="0" dirty="0">
                <a:solidFill>
                  <a:schemeClr val="accent1">
                    <a:lumMod val="75000"/>
                  </a:schemeClr>
                </a:solidFill>
              </a:rPr>
              <a:t>СИСТЕМЫ ОТБОРА ПРОБ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A2B0A16-9D1C-4D93-8BAD-30D0E0C0A3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733"/>
            <a:ext cx="2133604" cy="522733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0A745ED-5AEF-4F01-8051-93AEDA7E85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0796" y="2300553"/>
            <a:ext cx="4859896" cy="2733691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445B1D5C-AFB2-4517-BEED-5E4C97C7AB3E}"/>
              </a:ext>
            </a:extLst>
          </p:cNvPr>
          <p:cNvSpPr/>
          <p:nvPr/>
        </p:nvSpPr>
        <p:spPr>
          <a:xfrm>
            <a:off x="6096000" y="1977221"/>
            <a:ext cx="5848348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800" b="1" kern="0" dirty="0">
                <a:solidFill>
                  <a:schemeClr val="accent1">
                    <a:lumMod val="75000"/>
                  </a:schemeClr>
                </a:solidFill>
              </a:rPr>
              <a:t>СИСТЕМЫ ПОДГОТОВКИ ГАЗА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AA6DB813-8078-4B85-8D81-151E4C28A3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579" y="2851181"/>
            <a:ext cx="3419491" cy="348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0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114501" y="245987"/>
            <a:ext cx="9077499" cy="733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ПРИМЕНЕНИЕ </a:t>
            </a:r>
            <a:r>
              <a:rPr lang="en-US" altLang="ru-RU" sz="2800" kern="0" dirty="0">
                <a:solidFill>
                  <a:schemeClr val="bg1"/>
                </a:solidFill>
                <a:latin typeface="+mn-lt"/>
              </a:rPr>
              <a:t>DK-LOK </a:t>
            </a:r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В ГАЗОВОЙ ОТРАСЛИ. ПРИМЕРЫ</a:t>
            </a:r>
            <a:r>
              <a:rPr lang="en-US" altLang="ru-RU" sz="2800" kern="0" dirty="0">
                <a:solidFill>
                  <a:schemeClr val="bg1"/>
                </a:solidFill>
                <a:latin typeface="+mn-lt"/>
              </a:rPr>
              <a:t/>
            </a:r>
            <a:br>
              <a:rPr lang="en-US" altLang="ru-RU" sz="2800" kern="0" dirty="0">
                <a:solidFill>
                  <a:schemeClr val="bg1"/>
                </a:solidFill>
                <a:latin typeface="+mn-lt"/>
              </a:rPr>
            </a:b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FBA42A10-3B18-49A3-8B30-F4CE95FDAE1B}"/>
              </a:ext>
            </a:extLst>
          </p:cNvPr>
          <p:cNvSpPr/>
          <p:nvPr/>
        </p:nvSpPr>
        <p:spPr>
          <a:xfrm>
            <a:off x="1967345" y="892737"/>
            <a:ext cx="9772073" cy="195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altLang="ko-KR" sz="2600" b="1" kern="0" dirty="0">
                <a:solidFill>
                  <a:schemeClr val="accent1">
                    <a:lumMod val="75000"/>
                  </a:schemeClr>
                </a:solidFill>
              </a:rPr>
              <a:t>Маслоблоки ГПА (АО </a:t>
            </a:r>
            <a:r>
              <a:rPr lang="en-US" altLang="ko-KR" sz="2600" b="1" kern="0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ru-RU" altLang="ko-KR" sz="2600" b="1" kern="0" dirty="0">
                <a:solidFill>
                  <a:schemeClr val="accent1">
                    <a:lumMod val="75000"/>
                  </a:schemeClr>
                </a:solidFill>
              </a:rPr>
              <a:t>ОДК-ГТ</a:t>
            </a:r>
            <a:r>
              <a:rPr lang="en-US" altLang="ko-KR" sz="2600" b="1" kern="0" dirty="0">
                <a:solidFill>
                  <a:schemeClr val="accent1">
                    <a:lumMod val="75000"/>
                  </a:schemeClr>
                </a:solidFill>
              </a:rPr>
              <a:t>”</a:t>
            </a:r>
            <a:r>
              <a:rPr lang="ru-RU" altLang="ko-KR" sz="2600" b="1" kern="0" dirty="0">
                <a:solidFill>
                  <a:schemeClr val="accent1">
                    <a:lumMod val="75000"/>
                  </a:schemeClr>
                </a:solidFill>
              </a:rPr>
              <a:t>) и панели управления СГУ (Джон Крейн Искра и др.)</a:t>
            </a:r>
            <a:endParaRPr lang="en-CA" altLang="ko-KR" sz="2600" b="1" kern="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lvl="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ru-RU" altLang="ru-RU" sz="2800" b="1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Рисунок 5">
            <a:extLst>
              <a:ext uri="{FF2B5EF4-FFF2-40B4-BE49-F238E27FC236}">
                <a16:creationId xmlns:a16="http://schemas.microsoft.com/office/drawing/2014/main" xmlns="" id="{67021E81-C2CF-4BF9-8787-27E925A6A8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854" y="1699926"/>
            <a:ext cx="24860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6">
            <a:extLst>
              <a:ext uri="{FF2B5EF4-FFF2-40B4-BE49-F238E27FC236}">
                <a16:creationId xmlns:a16="http://schemas.microsoft.com/office/drawing/2014/main" xmlns="" id="{4109F1F4-547F-4E5A-AD26-6A879D466F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022" y="1700530"/>
            <a:ext cx="24892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66734E5-9A37-4174-95CB-1FF71A2C9C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225" y="2299633"/>
            <a:ext cx="4049391" cy="341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7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114501" y="245987"/>
            <a:ext cx="9077499" cy="733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ПРИМЕНЕНИЕ </a:t>
            </a:r>
            <a:r>
              <a:rPr lang="en-US" altLang="ru-RU" sz="2800" kern="0" dirty="0">
                <a:solidFill>
                  <a:schemeClr val="bg1"/>
                </a:solidFill>
                <a:latin typeface="+mn-lt"/>
              </a:rPr>
              <a:t>DK-LOK </a:t>
            </a:r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В ГАЗОВОЙ ОТРАСЛИ. ПРИМЕРЫ</a:t>
            </a:r>
            <a:r>
              <a:rPr lang="en-US" altLang="ru-RU" sz="2800" kern="0" dirty="0">
                <a:solidFill>
                  <a:schemeClr val="bg1"/>
                </a:solidFill>
                <a:latin typeface="+mn-lt"/>
              </a:rPr>
              <a:t/>
            </a:r>
            <a:br>
              <a:rPr lang="en-US" altLang="ru-RU" sz="2800" kern="0" dirty="0">
                <a:solidFill>
                  <a:schemeClr val="bg1"/>
                </a:solidFill>
                <a:latin typeface="+mn-lt"/>
              </a:rPr>
            </a:b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FBA42A10-3B18-49A3-8B30-F4CE95FDAE1B}"/>
              </a:ext>
            </a:extLst>
          </p:cNvPr>
          <p:cNvSpPr/>
          <p:nvPr/>
        </p:nvSpPr>
        <p:spPr>
          <a:xfrm>
            <a:off x="1930401" y="892737"/>
            <a:ext cx="10178472" cy="2050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altLang="ko-KR" sz="2800" b="1" kern="0" dirty="0">
                <a:solidFill>
                  <a:schemeClr val="accent1">
                    <a:lumMod val="75000"/>
                  </a:schemeClr>
                </a:solidFill>
              </a:rPr>
              <a:t>Станции управления фонтанной арматурой</a:t>
            </a:r>
            <a:r>
              <a:rPr lang="en-US" altLang="ko-KR" sz="2800" b="1" kern="0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ru-RU" altLang="ko-KR" sz="2800" b="1" kern="0" dirty="0">
                <a:solidFill>
                  <a:schemeClr val="accent1">
                    <a:lumMod val="75000"/>
                  </a:schemeClr>
                </a:solidFill>
              </a:rPr>
              <a:t>Космос-Нефть-Газ, Корвет, ВМЗ</a:t>
            </a:r>
            <a:r>
              <a:rPr lang="en-US" altLang="ko-KR" sz="2800" b="1" kern="0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CA" altLang="ko-KR" sz="2800" b="1" kern="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lvl="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ru-RU" altLang="ru-RU" sz="2800" b="1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8FC349F-C35E-484C-9BCD-F025DD803C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69" y="1865640"/>
            <a:ext cx="6160655" cy="34490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7EF5EB5-B997-4B65-A69E-283B16CB2D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1" y="2507003"/>
            <a:ext cx="3360593" cy="336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3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114501" y="245987"/>
            <a:ext cx="9077499" cy="733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ПРИМЕНЕНИЕ </a:t>
            </a:r>
            <a:r>
              <a:rPr lang="en-US" altLang="ru-RU" sz="2800" kern="0" dirty="0">
                <a:solidFill>
                  <a:schemeClr val="bg1"/>
                </a:solidFill>
                <a:latin typeface="+mn-lt"/>
              </a:rPr>
              <a:t>DK-LOK </a:t>
            </a:r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В ГАЗОВОЙ ОТРАСЛИ. ПРИМЕРЫ</a:t>
            </a:r>
            <a:r>
              <a:rPr lang="en-US" altLang="ru-RU" sz="2800" kern="0" dirty="0">
                <a:solidFill>
                  <a:schemeClr val="bg1"/>
                </a:solidFill>
                <a:latin typeface="+mn-lt"/>
              </a:rPr>
              <a:t/>
            </a:r>
            <a:br>
              <a:rPr lang="en-US" altLang="ru-RU" sz="2800" kern="0" dirty="0">
                <a:solidFill>
                  <a:schemeClr val="bg1"/>
                </a:solidFill>
                <a:latin typeface="+mn-lt"/>
              </a:rPr>
            </a:b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BCB30B45-597A-4830-A74E-5EF84DECDFC5}"/>
              </a:ext>
            </a:extLst>
          </p:cNvPr>
          <p:cNvSpPr/>
          <p:nvPr/>
        </p:nvSpPr>
        <p:spPr>
          <a:xfrm>
            <a:off x="2506132" y="1034558"/>
            <a:ext cx="9290757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Одоризаторы газа (пр-ва компании ООО </a:t>
            </a:r>
            <a:r>
              <a:rPr lang="en-US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ru-RU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ПП </a:t>
            </a:r>
            <a:r>
              <a:rPr lang="en-US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ru-RU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Абика</a:t>
            </a:r>
            <a:r>
              <a:rPr lang="en-US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”</a:t>
            </a:r>
            <a:r>
              <a:rPr lang="ru-RU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CA" altLang="ko-KR" sz="2400" b="1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009649B-AB3B-47C4-9B66-D620F1932F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5" y="1837946"/>
            <a:ext cx="5632513" cy="42402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AB6E65E-3F25-448C-833F-7B9D61456D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49" y="1837946"/>
            <a:ext cx="5639940" cy="424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1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114501" y="245987"/>
            <a:ext cx="9077499" cy="733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ПРИМЕНЕНИЕ </a:t>
            </a:r>
            <a:r>
              <a:rPr lang="en-US" altLang="ru-RU" sz="2800" kern="0" dirty="0">
                <a:solidFill>
                  <a:schemeClr val="bg1"/>
                </a:solidFill>
                <a:latin typeface="+mn-lt"/>
              </a:rPr>
              <a:t>DK-LOK </a:t>
            </a:r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В ГАЗОВОЙ ОТРАСЛИ. ПРИМЕРЫ</a:t>
            </a:r>
            <a:r>
              <a:rPr lang="en-US" altLang="ru-RU" sz="2800" kern="0" dirty="0">
                <a:solidFill>
                  <a:schemeClr val="bg1"/>
                </a:solidFill>
                <a:latin typeface="+mn-lt"/>
              </a:rPr>
              <a:t/>
            </a:r>
            <a:br>
              <a:rPr lang="en-US" altLang="ru-RU" sz="2800" kern="0" dirty="0">
                <a:solidFill>
                  <a:schemeClr val="bg1"/>
                </a:solidFill>
                <a:latin typeface="+mn-lt"/>
              </a:rPr>
            </a:b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BCB30B45-597A-4830-A74E-5EF84DECDFC5}"/>
              </a:ext>
            </a:extLst>
          </p:cNvPr>
          <p:cNvSpPr/>
          <p:nvPr/>
        </p:nvSpPr>
        <p:spPr>
          <a:xfrm>
            <a:off x="2506132" y="1034558"/>
            <a:ext cx="9290757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АГРС, блоки одоризации газа, ГИС, АИП и др. (пр-ва ООО </a:t>
            </a:r>
            <a:r>
              <a:rPr lang="en-US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ru-RU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Завод </a:t>
            </a:r>
            <a:r>
              <a:rPr lang="en-US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ru-RU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Саратовгазавтоматика</a:t>
            </a:r>
            <a:r>
              <a:rPr lang="en-US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”</a:t>
            </a:r>
            <a:r>
              <a:rPr lang="ru-RU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CA" altLang="ko-KR" sz="2400" b="1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771B7D1-6111-416C-883E-768249B6B6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85" y="2411493"/>
            <a:ext cx="5311475" cy="35480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A5FDDE9-66F4-4F58-B946-800F6E8F86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644" y="1691703"/>
            <a:ext cx="3042356" cy="456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30380A7-7DFC-4C2E-8673-13BC2C35EF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" y="2262725"/>
            <a:ext cx="4004224" cy="44196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6880889-3C21-4CF6-B1BF-138FEC08A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354" y="2208636"/>
            <a:ext cx="2292964" cy="38224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06D95C1-E63A-4DA8-B3B3-E4B25F0A0E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9" t="8145" r="23372" b="26146"/>
          <a:stretch/>
        </p:blipFill>
        <p:spPr>
          <a:xfrm flipH="1">
            <a:off x="3060042" y="2362593"/>
            <a:ext cx="2835564" cy="352787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4752FD9-1E7E-43D4-A8C4-4808352D7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1806" y="1909587"/>
            <a:ext cx="3672376" cy="43422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114501" y="245987"/>
            <a:ext cx="9077499" cy="733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ПРИМЕНЕНИЕ </a:t>
            </a:r>
            <a:r>
              <a:rPr lang="en-US" altLang="ru-RU" sz="2800" kern="0" dirty="0">
                <a:solidFill>
                  <a:schemeClr val="bg1"/>
                </a:solidFill>
                <a:latin typeface="+mn-lt"/>
              </a:rPr>
              <a:t>DK-LOK </a:t>
            </a:r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В ГАЗОВОЙ ОТРАСЛИ. ПРИМЕРЫ</a:t>
            </a:r>
            <a:r>
              <a:rPr lang="en-US" altLang="ru-RU" sz="2800" kern="0" dirty="0">
                <a:solidFill>
                  <a:schemeClr val="bg1"/>
                </a:solidFill>
                <a:latin typeface="+mn-lt"/>
              </a:rPr>
              <a:t/>
            </a:r>
            <a:br>
              <a:rPr lang="en-US" altLang="ru-RU" sz="2800" kern="0" dirty="0">
                <a:solidFill>
                  <a:schemeClr val="bg1"/>
                </a:solidFill>
                <a:latin typeface="+mn-lt"/>
              </a:rPr>
            </a:b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FBA42A10-3B18-49A3-8B30-F4CE95FDAE1B}"/>
              </a:ext>
            </a:extLst>
          </p:cNvPr>
          <p:cNvSpPr/>
          <p:nvPr/>
        </p:nvSpPr>
        <p:spPr>
          <a:xfrm>
            <a:off x="1570183" y="892737"/>
            <a:ext cx="10621818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Одоризаторы газа БОЭ, УВИ, СРПИ и автоматические редуцирующие пункты (пр-ва компании ООО </a:t>
            </a:r>
            <a:r>
              <a:rPr lang="en-US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ru-RU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Фирма </a:t>
            </a:r>
            <a:r>
              <a:rPr lang="en-US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ru-RU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Саратовгазприборавтоматика</a:t>
            </a:r>
            <a:r>
              <a:rPr lang="en-US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”</a:t>
            </a:r>
            <a:r>
              <a:rPr lang="ru-RU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CA" altLang="ko-KR" sz="2400" b="1" kern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40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39A2E1B-0ECF-4F63-8A9B-F66808AC8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r="1781"/>
          <a:stretch/>
        </p:blipFill>
        <p:spPr>
          <a:xfrm>
            <a:off x="0" y="2194875"/>
            <a:ext cx="7128000" cy="31813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114501" y="245987"/>
            <a:ext cx="9077499" cy="733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ПРИМЕНЕНИЕ </a:t>
            </a:r>
            <a:r>
              <a:rPr lang="en-US" altLang="ru-RU" sz="2800" kern="0" dirty="0">
                <a:solidFill>
                  <a:schemeClr val="bg1"/>
                </a:solidFill>
                <a:latin typeface="+mn-lt"/>
              </a:rPr>
              <a:t>DK-LOK </a:t>
            </a:r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В ГАЗОВОЙ ОТРАСЛИ. ПРИМЕРЫ</a:t>
            </a:r>
            <a:r>
              <a:rPr lang="en-US" altLang="ru-RU" sz="2800" kern="0" dirty="0">
                <a:solidFill>
                  <a:schemeClr val="bg1"/>
                </a:solidFill>
                <a:latin typeface="+mn-lt"/>
              </a:rPr>
              <a:t/>
            </a:r>
            <a:br>
              <a:rPr lang="en-US" altLang="ru-RU" sz="2800" kern="0" dirty="0">
                <a:solidFill>
                  <a:schemeClr val="bg1"/>
                </a:solidFill>
                <a:latin typeface="+mn-lt"/>
              </a:rPr>
            </a:b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FBA42A10-3B18-49A3-8B30-F4CE95FDAE1B}"/>
              </a:ext>
            </a:extLst>
          </p:cNvPr>
          <p:cNvSpPr/>
          <p:nvPr/>
        </p:nvSpPr>
        <p:spPr>
          <a:xfrm>
            <a:off x="1570183" y="892737"/>
            <a:ext cx="10621818" cy="1216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АГРС, одоризаторы газа, БППГ, УПТПИГ, ГИС, узлы учета и др. </a:t>
            </a:r>
          </a:p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                 (пр-ва компании ООО </a:t>
            </a:r>
            <a:r>
              <a:rPr lang="en-US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ru-RU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Завод </a:t>
            </a:r>
            <a:r>
              <a:rPr lang="en-US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ru-RU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Нефтегазоборудование</a:t>
            </a:r>
            <a:r>
              <a:rPr lang="en-US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”</a:t>
            </a:r>
            <a:r>
              <a:rPr lang="ru-RU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CA" altLang="ko-KR" sz="2400" b="1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8CF63D7-C14D-4E7E-94DF-E3E5E1633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185" y="2463063"/>
            <a:ext cx="4653614" cy="291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0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114501" y="245987"/>
            <a:ext cx="9077499" cy="733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ПРИМЕНЕНИЕ </a:t>
            </a:r>
            <a:r>
              <a:rPr lang="en-US" altLang="ru-RU" sz="2800" kern="0" dirty="0">
                <a:solidFill>
                  <a:schemeClr val="bg1"/>
                </a:solidFill>
                <a:latin typeface="+mn-lt"/>
              </a:rPr>
              <a:t>DK-LOK </a:t>
            </a:r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В ГАЗОВОЙ ОТРАСЛИ. ПРИМЕРЫ</a:t>
            </a:r>
            <a:r>
              <a:rPr lang="en-US" altLang="ru-RU" sz="2800" kern="0" dirty="0">
                <a:solidFill>
                  <a:schemeClr val="bg1"/>
                </a:solidFill>
                <a:latin typeface="+mn-lt"/>
              </a:rPr>
              <a:t/>
            </a:r>
            <a:br>
              <a:rPr lang="en-US" altLang="ru-RU" sz="2800" kern="0" dirty="0">
                <a:solidFill>
                  <a:schemeClr val="bg1"/>
                </a:solidFill>
                <a:latin typeface="+mn-lt"/>
              </a:rPr>
            </a:b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FBA42A10-3B18-49A3-8B30-F4CE95FDAE1B}"/>
              </a:ext>
            </a:extLst>
          </p:cNvPr>
          <p:cNvSpPr/>
          <p:nvPr/>
        </p:nvSpPr>
        <p:spPr>
          <a:xfrm>
            <a:off x="1570183" y="892737"/>
            <a:ext cx="10621818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ГРС, одоризаторы газа, узлы учета, подогрева и очистки, регуляторы и др.                                                                      (пр-ва компании ООО </a:t>
            </a:r>
            <a:r>
              <a:rPr lang="en-US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ru-RU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Завод </a:t>
            </a:r>
            <a:r>
              <a:rPr lang="en-US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ru-RU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Газпроммаш</a:t>
            </a:r>
            <a:r>
              <a:rPr lang="en-US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”</a:t>
            </a:r>
            <a:r>
              <a:rPr lang="ru-RU" altLang="ko-KR" sz="2400" b="1" kern="0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CA" altLang="ko-KR" sz="2400" b="1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1421A0C-00E5-40C7-960D-2BC8E3A359C6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308969" y="2488724"/>
            <a:ext cx="5940425" cy="334137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493FB04F-7FCD-4B14-AFFD-401F26615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585" y="2194875"/>
            <a:ext cx="4753415" cy="3876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87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1E51EFF-9415-4754-BB44-9675F1612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118" y="2224216"/>
            <a:ext cx="3535510" cy="40375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4501" y="245987"/>
            <a:ext cx="9077499" cy="733671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kern="0" dirty="0">
                <a:solidFill>
                  <a:srgbClr val="EAEFF7"/>
                </a:solidFill>
                <a:latin typeface="+mn-lt"/>
              </a:rPr>
              <a:t>ОПЫТ ВЗАИМОДЕЙСТВИЯ С ПАО «ГАЗПРОМ»</a:t>
            </a:r>
            <a:r>
              <a:rPr lang="en-US" altLang="ru-RU" sz="2800" kern="0" dirty="0">
                <a:solidFill>
                  <a:srgbClr val="000000"/>
                </a:solidFill>
                <a:latin typeface="Arial"/>
              </a:rPr>
              <a:t/>
            </a:r>
            <a:br>
              <a:rPr lang="en-US" altLang="ru-RU" sz="2800" kern="0" dirty="0">
                <a:solidFill>
                  <a:srgbClr val="000000"/>
                </a:solidFill>
                <a:latin typeface="Arial"/>
              </a:rPr>
            </a:b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42FE578-5BCB-44F1-A737-5E9940966882}"/>
              </a:ext>
            </a:extLst>
          </p:cNvPr>
          <p:cNvSpPr/>
          <p:nvPr/>
        </p:nvSpPr>
        <p:spPr>
          <a:xfrm>
            <a:off x="2524485" y="1422911"/>
            <a:ext cx="659405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/>
              <a:t>ООО «Газпром трансгаз Москва»</a:t>
            </a:r>
          </a:p>
          <a:p>
            <a:pPr>
              <a:spcAft>
                <a:spcPts val="0"/>
              </a:spcAft>
            </a:pPr>
            <a:r>
              <a:rPr lang="ru-RU" sz="2400" dirty="0"/>
              <a:t>ООО «Газпром трансгаз Санкт-Петербург»</a:t>
            </a:r>
          </a:p>
          <a:p>
            <a:r>
              <a:rPr lang="ru-RU" sz="2400" dirty="0"/>
              <a:t>ООО «Газпром трансгаз Чайковский»</a:t>
            </a:r>
          </a:p>
          <a:p>
            <a:pPr>
              <a:spcAft>
                <a:spcPts val="0"/>
              </a:spcAft>
            </a:pPr>
            <a:r>
              <a:rPr lang="ru-RU" sz="2400" dirty="0"/>
              <a:t>ООО «Газпром трансгаз Краснодар»</a:t>
            </a:r>
          </a:p>
          <a:p>
            <a:pPr>
              <a:spcAft>
                <a:spcPts val="0"/>
              </a:spcAft>
            </a:pPr>
            <a:r>
              <a:rPr lang="ru-RU" sz="2400" dirty="0"/>
              <a:t>ОАО «Газпром трансгаз Беларусь»</a:t>
            </a:r>
          </a:p>
          <a:p>
            <a:pPr>
              <a:spcAft>
                <a:spcPts val="0"/>
              </a:spcAft>
            </a:pPr>
            <a:r>
              <a:rPr lang="ru-RU" sz="2400" dirty="0"/>
              <a:t>ООО «Газпром трансгаз Томск»</a:t>
            </a:r>
          </a:p>
          <a:p>
            <a:pPr>
              <a:spcAft>
                <a:spcPts val="0"/>
              </a:spcAft>
            </a:pPr>
            <a:r>
              <a:rPr lang="ru-RU" sz="2400" dirty="0"/>
              <a:t>ООО «Газпром трансгаз Уфа»</a:t>
            </a:r>
          </a:p>
          <a:p>
            <a:r>
              <a:rPr lang="ru-RU" sz="2400" dirty="0"/>
              <a:t>ООО «Газпром трансгаз Казань»</a:t>
            </a:r>
          </a:p>
          <a:p>
            <a:pPr>
              <a:spcAft>
                <a:spcPts val="0"/>
              </a:spcAft>
            </a:pPr>
            <a:r>
              <a:rPr lang="ru-RU" sz="2400" dirty="0"/>
              <a:t>ООО «Газпром добыча шельф Южно-Сахалинск»</a:t>
            </a:r>
          </a:p>
          <a:p>
            <a:r>
              <a:rPr lang="ru-RU" sz="2400" dirty="0"/>
              <a:t>ООО «Газпром газомоторное топливо»</a:t>
            </a:r>
          </a:p>
          <a:p>
            <a:r>
              <a:rPr lang="ru-RU" sz="2400" kern="1400" dirty="0">
                <a:solidFill>
                  <a:srgbClr val="21212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ООО «Газпром добыча Оренбург»</a:t>
            </a:r>
          </a:p>
          <a:p>
            <a:pPr>
              <a:spcAft>
                <a:spcPts val="0"/>
              </a:spcAft>
            </a:pPr>
            <a:r>
              <a:rPr lang="ru-RU" sz="2400" dirty="0"/>
              <a:t>и др.</a:t>
            </a:r>
            <a:endParaRPr lang="ru-RU" dirty="0"/>
          </a:p>
          <a:p>
            <a:pPr>
              <a:spcAft>
                <a:spcPts val="0"/>
              </a:spcAft>
            </a:pPr>
            <a:endParaRPr lang="ru-RU" sz="1200" kern="1400" dirty="0">
              <a:solidFill>
                <a:srgbClr val="21212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57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" y="1126266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4501" y="245987"/>
            <a:ext cx="9077499" cy="733671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ЛОКАЛИЗОВАННОЕ ПРОИЗВОДСТВО</a:t>
            </a:r>
            <a:br>
              <a:rPr lang="ru-RU" altLang="ru-RU" sz="2800" kern="0" dirty="0">
                <a:solidFill>
                  <a:schemeClr val="bg1"/>
                </a:solidFill>
                <a:latin typeface="+mn-lt"/>
              </a:rPr>
            </a:br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г. Лобня, Московская область</a:t>
            </a:r>
            <a:r>
              <a:rPr lang="en-US" altLang="ru-RU" sz="2800" kern="0" dirty="0">
                <a:solidFill>
                  <a:srgbClr val="000000"/>
                </a:solidFill>
                <a:latin typeface="+mn-lt"/>
              </a:rPr>
              <a:t/>
            </a:r>
            <a:br>
              <a:rPr lang="en-US" altLang="ru-RU" sz="2800" kern="0" dirty="0">
                <a:solidFill>
                  <a:srgbClr val="000000"/>
                </a:solidFill>
                <a:latin typeface="+mn-lt"/>
              </a:rPr>
            </a:b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1A11E8C-B51A-4F66-87B1-6C07C1857F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74" y="1323625"/>
            <a:ext cx="3180522" cy="21206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D67EA1C-9B3E-474C-995A-CB095A90D4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295" y="1862808"/>
            <a:ext cx="2241128" cy="336128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B179E94-FB38-4E22-AE12-6C3B6852A2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055" y="3511068"/>
            <a:ext cx="1896641" cy="28446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3670695-6A84-4BF1-9A17-15EAE799F3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070" y="1873880"/>
            <a:ext cx="3251959" cy="20878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C09BABE-DBBF-4CD9-AAEF-3293CA4D93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070" y="4157510"/>
            <a:ext cx="3250044" cy="21526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05CF1C6A-769B-4D97-A887-5B5512875617}"/>
              </a:ext>
            </a:extLst>
          </p:cNvPr>
          <p:cNvSpPr/>
          <p:nvPr/>
        </p:nvSpPr>
        <p:spPr>
          <a:xfrm>
            <a:off x="5591295" y="1084272"/>
            <a:ext cx="5694817" cy="568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defRPr/>
            </a:pPr>
            <a:r>
              <a:rPr lang="ru-RU" altLang="ru-RU" sz="2300" b="1" kern="0" dirty="0">
                <a:solidFill>
                  <a:schemeClr val="accent1">
                    <a:lumMod val="75000"/>
                  </a:schemeClr>
                </a:solidFill>
              </a:rPr>
              <a:t>ПРОИЗВОДИТСЯ В РОССИИ С ЯНВАРЯ 2016</a:t>
            </a:r>
          </a:p>
        </p:txBody>
      </p:sp>
    </p:spTree>
    <p:extLst>
      <p:ext uri="{BB962C8B-B14F-4D97-AF65-F5344CB8AC3E}">
        <p14:creationId xmlns:p14="http://schemas.microsoft.com/office/powerpoint/2010/main" val="84736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2108" y="166720"/>
            <a:ext cx="9077499" cy="733671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kern="0" dirty="0">
                <a:solidFill>
                  <a:srgbClr val="EAEFF7"/>
                </a:solidFill>
                <a:latin typeface="+mn-lt"/>
              </a:rPr>
              <a:t>ВЫГОДЫ ОТ СОТРУДНИЧЕСТВА С «НТА-ПРОМ»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38754" y="1272472"/>
            <a:ext cx="892444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РОССИЙСКОЕ ПРОИЗВОДСТВО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ПРОВЕРЕННЫЕ ТЕХНОЛОГИИ И КАЧЕСТВО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МНОГОЛЕТНИЙ ОПЫТ ЭКСПЛУАТАЦИИ В ГАЗОВОЙ ОТРАСЛИ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ШИРОКАЯ СКЛАДСКАЯ ПРОГРАММА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СЕРВИС И ОБУЧЕНИЕ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33A8B60-2E1E-4B8C-AC1E-EC9227CE99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924" y="4202212"/>
            <a:ext cx="2746076" cy="205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5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085"/>
            <a:ext cx="12192000" cy="50724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463" y="1548558"/>
            <a:ext cx="4224537" cy="53279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8221" y="2344171"/>
            <a:ext cx="8660423" cy="1033274"/>
          </a:xfrm>
        </p:spPr>
        <p:txBody>
          <a:bodyPr>
            <a:normAutofit/>
          </a:bodyPr>
          <a:lstStyle/>
          <a:p>
            <a:r>
              <a:rPr lang="ru-RU" altLang="ko-KR" sz="4800" dirty="0">
                <a:solidFill>
                  <a:schemeClr val="bg1"/>
                </a:solidFill>
                <a:ea typeface="굴림" charset="-127"/>
              </a:rPr>
              <a:t>СПАСИБО ЗА ВНИМАНИЕ</a:t>
            </a:r>
            <a:r>
              <a:rPr lang="en-CA" altLang="ko-KR" sz="4800" dirty="0">
                <a:solidFill>
                  <a:schemeClr val="bg1"/>
                </a:solidFill>
                <a:ea typeface="굴림" charset="-127"/>
              </a:rPr>
              <a:t>!</a:t>
            </a:r>
            <a:endParaRPr lang="ru-RU" sz="45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959" y="720866"/>
            <a:ext cx="4821946" cy="103327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CB852ECF-3AAA-425C-BFD6-11CFA1415009}"/>
              </a:ext>
            </a:extLst>
          </p:cNvPr>
          <p:cNvSpPr txBox="1">
            <a:spLocks/>
          </p:cNvSpPr>
          <p:nvPr/>
        </p:nvSpPr>
        <p:spPr>
          <a:xfrm>
            <a:off x="2041236" y="4316546"/>
            <a:ext cx="7772400" cy="19457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ru-RU" altLang="ko-KR" sz="45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굴림" charset="-127"/>
                <a:cs typeface="+mn-cs"/>
              </a:rPr>
              <a:t>ООО “НТА-Пром”</a:t>
            </a:r>
            <a:r>
              <a:rPr lang="ru-RU" altLang="ko-KR" sz="4400" dirty="0">
                <a:solidFill>
                  <a:schemeClr val="bg1"/>
                </a:solidFill>
                <a:ea typeface="굴림" charset="-127"/>
              </a:rPr>
              <a:t/>
            </a:r>
            <a:br>
              <a:rPr lang="ru-RU" altLang="ko-KR" sz="4400" dirty="0">
                <a:solidFill>
                  <a:schemeClr val="bg1"/>
                </a:solidFill>
                <a:ea typeface="굴림" charset="-127"/>
              </a:rPr>
            </a:br>
            <a:r>
              <a:rPr lang="ru-RU" altLang="ko-KR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굴림" charset="-127"/>
                <a:cs typeface="+mn-cs"/>
              </a:rPr>
              <a:t>г. Москва, Научный проезд, д. 8, стр. 1</a:t>
            </a:r>
            <a:br>
              <a:rPr lang="ru-RU" altLang="ko-KR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굴림" charset="-127"/>
                <a:cs typeface="+mn-cs"/>
              </a:rPr>
            </a:br>
            <a:r>
              <a:rPr lang="ru-RU" altLang="ko-KR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굴림" charset="-127"/>
                <a:cs typeface="+mn-cs"/>
              </a:rPr>
              <a:t>Тел: +7 (495) 363-63-00</a:t>
            </a:r>
            <a:br>
              <a:rPr lang="ru-RU" altLang="ko-KR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굴림" charset="-127"/>
                <a:cs typeface="+mn-cs"/>
              </a:rPr>
            </a:br>
            <a:r>
              <a:rPr lang="ru-RU" altLang="ko-KR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굴림" charset="-127"/>
                <a:cs typeface="+mn-cs"/>
              </a:rPr>
              <a:t>E-mail: info@nta-prom.ru</a:t>
            </a:r>
            <a:br>
              <a:rPr lang="ru-RU" altLang="ko-KR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굴림" charset="-127"/>
                <a:cs typeface="+mn-cs"/>
              </a:rPr>
            </a:br>
            <a:r>
              <a:rPr lang="ru-RU" altLang="ko-KR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굴림" charset="-127"/>
                <a:cs typeface="+mn-cs"/>
              </a:rPr>
              <a:t>WWW.NTA-PROM.RU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53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77687" y="2105635"/>
            <a:ext cx="4290151" cy="2237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lvl="0" indent="-34131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kern="0" dirty="0"/>
              <a:t>СОВРЕМЕННОЕ ТЕХНОЛОГИЧЕСКОЕ ОБОРУДОВАНИЕ </a:t>
            </a:r>
          </a:p>
          <a:p>
            <a:pPr marL="341313" lvl="0" indent="-34131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kern="0" dirty="0"/>
              <a:t>СПЛОШНОЙ КОНТРОЛЬ КАЧЕСТВА </a:t>
            </a:r>
          </a:p>
          <a:p>
            <a:pPr marL="341313" lvl="0" indent="-34131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kern="0" dirty="0"/>
              <a:t>СООТВЕТСТВИЕ РОССИЙСКИМ МЕТОДАМ ИСПЫТАНИЙ ПРОДУКЦИИ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811" y="1679171"/>
            <a:ext cx="5138402" cy="385380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95BCFAC2-2360-4DC1-8BA5-7B3572E007C8}"/>
              </a:ext>
            </a:extLst>
          </p:cNvPr>
          <p:cNvSpPr/>
          <p:nvPr/>
        </p:nvSpPr>
        <p:spPr>
          <a:xfrm>
            <a:off x="5149158" y="-2211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800" kern="0" dirty="0">
                <a:solidFill>
                  <a:schemeClr val="bg1"/>
                </a:solidFill>
              </a:rPr>
              <a:t>ЛОКАЛИЗОВАННОЕ ПРОИЗВОДСТВО</a:t>
            </a:r>
            <a:br>
              <a:rPr lang="ru-RU" altLang="ru-RU" sz="2800" kern="0" dirty="0">
                <a:solidFill>
                  <a:schemeClr val="bg1"/>
                </a:solidFill>
              </a:rPr>
            </a:br>
            <a:r>
              <a:rPr lang="ru-RU" altLang="ru-RU" sz="2800" kern="0" dirty="0">
                <a:solidFill>
                  <a:schemeClr val="bg1"/>
                </a:solidFill>
              </a:rPr>
              <a:t>г. Лобня, Московская область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179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4501" y="245987"/>
            <a:ext cx="9077499" cy="733671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НОМЕНКЛАТУРА ВЫПУСКАЕМОЙ ПРОДУКЦИИ</a:t>
            </a:r>
            <a:r>
              <a:rPr lang="en-US" altLang="ru-RU" sz="2800" kern="0" dirty="0">
                <a:solidFill>
                  <a:schemeClr val="bg1"/>
                </a:solidFill>
                <a:latin typeface="+mn-lt"/>
              </a:rPr>
              <a:t/>
            </a:r>
            <a:br>
              <a:rPr lang="en-US" altLang="ru-RU" sz="2800" kern="0" dirty="0">
                <a:solidFill>
                  <a:schemeClr val="bg1"/>
                </a:solidFill>
                <a:latin typeface="+mn-lt"/>
              </a:rPr>
            </a:b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47955" y="1101224"/>
            <a:ext cx="445924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800" b="1" kern="0" dirty="0">
                <a:solidFill>
                  <a:schemeClr val="accent1">
                    <a:lumMod val="75000"/>
                  </a:schemeClr>
                </a:solidFill>
              </a:rPr>
              <a:t>ОБЖИМНЫЕ ФИТИНГИ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DA7C037-B96F-4EDF-B853-7544FB7898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0" y="2073961"/>
            <a:ext cx="4692581" cy="384358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48F99B0E-7B59-41A1-99C0-80F3314622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250" y="3448587"/>
            <a:ext cx="3510743" cy="2847328"/>
          </a:xfrm>
          <a:prstGeom prst="rect">
            <a:avLst/>
          </a:prstGeom>
        </p:spPr>
      </p:pic>
      <p:pic>
        <p:nvPicPr>
          <p:cNvPr id="18" name="Picture 2" descr="X:\Поставщики для реализации\DK TECH\Pictures\DF-8TF8-150-S(200)јцБ¤.jpg">
            <a:extLst>
              <a:ext uri="{FF2B5EF4-FFF2-40B4-BE49-F238E27FC236}">
                <a16:creationId xmlns:a16="http://schemas.microsoft.com/office/drawing/2014/main" xmlns="" id="{310D50D9-1117-4CB5-BCD0-3E07DD317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250" y="1073562"/>
            <a:ext cx="3510743" cy="234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96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4501" y="245987"/>
            <a:ext cx="9077499" cy="733671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НОМЕНКЛАТУРА ВЫПУСКАЕМОЙ ПРОДУКЦИИ</a:t>
            </a:r>
            <a:r>
              <a:rPr lang="en-US" altLang="ru-RU" sz="2800" kern="0" dirty="0">
                <a:solidFill>
                  <a:schemeClr val="bg1"/>
                </a:solidFill>
                <a:latin typeface="+mn-lt"/>
              </a:rPr>
              <a:t/>
            </a:r>
            <a:br>
              <a:rPr lang="en-US" altLang="ru-RU" sz="2800" kern="0" dirty="0">
                <a:solidFill>
                  <a:schemeClr val="bg1"/>
                </a:solidFill>
                <a:latin typeface="+mn-lt"/>
              </a:rPr>
            </a:b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85453" y="1282497"/>
            <a:ext cx="91734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2800" b="1" kern="0" dirty="0">
                <a:solidFill>
                  <a:schemeClr val="accent1">
                    <a:lumMod val="75000"/>
                  </a:schemeClr>
                </a:solidFill>
              </a:rPr>
              <a:t>ДИЭЛЕКТРИЧЕСКИЕ ВСТАВКИ ПОД ТРЕБОВАНИЯ ПАО «ГАЗПРОМ» </a:t>
            </a:r>
          </a:p>
        </p:txBody>
      </p:sp>
      <p:pic>
        <p:nvPicPr>
          <p:cNvPr id="13" name="Picture 2" descr="X:\Поставщики для реализации\DK TECH\Pictures\DEU.JPG">
            <a:extLst>
              <a:ext uri="{FF2B5EF4-FFF2-40B4-BE49-F238E27FC236}">
                <a16:creationId xmlns:a16="http://schemas.microsoft.com/office/drawing/2014/main" xmlns="" id="{EDB12CA0-9F7A-44EA-833B-DB41412A4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610" y="2176897"/>
            <a:ext cx="4967831" cy="346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бъект 2">
            <a:extLst>
              <a:ext uri="{FF2B5EF4-FFF2-40B4-BE49-F238E27FC236}">
                <a16:creationId xmlns:a16="http://schemas.microsoft.com/office/drawing/2014/main" xmlns="" id="{CC9C7E8A-0207-4323-9E5C-50F8CA5F0929}"/>
              </a:ext>
            </a:extLst>
          </p:cNvPr>
          <p:cNvSpPr txBox="1">
            <a:spLocks/>
          </p:cNvSpPr>
          <p:nvPr/>
        </p:nvSpPr>
        <p:spPr>
          <a:xfrm>
            <a:off x="2322555" y="3036163"/>
            <a:ext cx="4024980" cy="2844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cs typeface="Arial" pitchFamily="34" charset="0"/>
              </a:rPr>
              <a:t>ПОЛНОПРОХОДНАЯ МОДЕЛЬ</a:t>
            </a:r>
          </a:p>
          <a:p>
            <a:r>
              <a:rPr lang="ru-RU" sz="2000" dirty="0">
                <a:cs typeface="Arial" pitchFamily="34" charset="0"/>
              </a:rPr>
              <a:t>НИЗКОТЕМПЕРАТУРНАЯ МОДЕЛЬ (ОТ -60 °С ДО +93°С)</a:t>
            </a:r>
          </a:p>
        </p:txBody>
      </p:sp>
    </p:spTree>
    <p:extLst>
      <p:ext uri="{BB962C8B-B14F-4D97-AF65-F5344CB8AC3E}">
        <p14:creationId xmlns:p14="http://schemas.microsoft.com/office/powerpoint/2010/main" val="394515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70675" y="779553"/>
            <a:ext cx="5744607" cy="3445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altLang="ru-RU" sz="2800" b="1" kern="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lvl="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800" b="1" kern="0" dirty="0">
                <a:solidFill>
                  <a:schemeClr val="accent1">
                    <a:lumMod val="75000"/>
                  </a:schemeClr>
                </a:solidFill>
              </a:rPr>
              <a:t>ШАРОВЫЕ КРАНЫ</a:t>
            </a: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ru-RU" b="1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altLang="ru-RU" b="1" kern="0" dirty="0">
                <a:solidFill>
                  <a:schemeClr val="accent1">
                    <a:lumMod val="75000"/>
                  </a:schemeClr>
                </a:solidFill>
              </a:rPr>
              <a:t>Присоединения к трубам диаметром от </a:t>
            </a:r>
            <a:r>
              <a:rPr lang="en-US" altLang="ru-RU" b="1" kern="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ru-RU" altLang="ru-RU" b="1" kern="0" dirty="0">
                <a:solidFill>
                  <a:schemeClr val="accent1">
                    <a:lumMod val="75000"/>
                  </a:schemeClr>
                </a:solidFill>
              </a:rPr>
              <a:t> до 50 мм</a:t>
            </a: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ru-RU" b="1" kern="0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ru-RU" altLang="ru-RU" b="1" kern="0" dirty="0">
                <a:solidFill>
                  <a:schemeClr val="accent1">
                    <a:lumMod val="75000"/>
                  </a:schemeClr>
                </a:solidFill>
              </a:rPr>
              <a:t>Рабочие давления до</a:t>
            </a:r>
            <a:r>
              <a:rPr lang="en-US" altLang="ru-RU" b="1" kern="0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ru-RU" altLang="ru-RU" b="1" kern="0" dirty="0">
                <a:solidFill>
                  <a:schemeClr val="accent1">
                    <a:lumMod val="75000"/>
                  </a:schemeClr>
                </a:solidFill>
              </a:rPr>
              <a:t> 9, 13, 20, 41 и 6</a:t>
            </a:r>
            <a:r>
              <a:rPr lang="en-US" altLang="ru-RU" b="1" kern="0" dirty="0">
                <a:solidFill>
                  <a:schemeClr val="accent1">
                    <a:lumMod val="75000"/>
                  </a:schemeClr>
                </a:solidFill>
              </a:rPr>
              <a:t>9</a:t>
            </a:r>
            <a:r>
              <a:rPr lang="ru-RU" altLang="ru-RU" b="1" kern="0" dirty="0">
                <a:solidFill>
                  <a:schemeClr val="accent1">
                    <a:lumMod val="75000"/>
                  </a:schemeClr>
                </a:solidFill>
              </a:rPr>
              <a:t> МПа</a:t>
            </a:r>
          </a:p>
          <a:p>
            <a:pPr marL="342900" lvl="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ru-RU" altLang="ru-RU" sz="2400" kern="0" dirty="0">
              <a:solidFill>
                <a:schemeClr val="accent1">
                  <a:lumMod val="75000"/>
                </a:schemeClr>
              </a:solidFill>
            </a:endParaRPr>
          </a:p>
          <a:p>
            <a:pPr marL="341313" lvl="0" indent="-34131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ru-RU" altLang="ru-RU" sz="17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7FA25E0-5E6A-423C-85B4-43383FDDD2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05" y="3967032"/>
            <a:ext cx="2566780" cy="2118241"/>
          </a:xfrm>
          <a:prstGeom prst="rect">
            <a:avLst/>
          </a:prstGeom>
        </p:spPr>
      </p:pic>
      <p:pic>
        <p:nvPicPr>
          <p:cNvPr id="16" name="Picture 2" descr="X:\Поставщики для реализации\DK TECH\Pictures\V83.jpg">
            <a:extLst>
              <a:ext uri="{FF2B5EF4-FFF2-40B4-BE49-F238E27FC236}">
                <a16:creationId xmlns:a16="http://schemas.microsoft.com/office/drawing/2014/main" xmlns="" id="{9CEDF489-7274-43B6-B37C-633332792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784" y="3967032"/>
            <a:ext cx="2463714" cy="211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B9B53C6-2C52-4877-93B8-CD9BF0CE57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60" y="1034558"/>
            <a:ext cx="4173753" cy="2743005"/>
          </a:xfrm>
          <a:prstGeom prst="rect">
            <a:avLst/>
          </a:prstGeom>
        </p:spPr>
      </p:pic>
      <p:pic>
        <p:nvPicPr>
          <p:cNvPr id="18" name="Picture 2" descr="X:\Поставщики для реализации\DK TECH\Pictures\VH86.jpg">
            <a:extLst>
              <a:ext uri="{FF2B5EF4-FFF2-40B4-BE49-F238E27FC236}">
                <a16:creationId xmlns:a16="http://schemas.microsoft.com/office/drawing/2014/main" xmlns="" id="{04239293-31B6-42C7-9C67-7019AA71F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692" y="3948188"/>
            <a:ext cx="2633155" cy="214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3114501" y="245987"/>
            <a:ext cx="9077499" cy="733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НОМЕНКЛАТУРА ВЫПУСКАЕМОЙ ПРОДУКЦИИ</a:t>
            </a:r>
            <a:r>
              <a:rPr lang="en-US" altLang="ru-RU" sz="2800" kern="0" dirty="0">
                <a:solidFill>
                  <a:schemeClr val="bg1"/>
                </a:solidFill>
                <a:latin typeface="+mn-lt"/>
              </a:rPr>
              <a:t/>
            </a:r>
            <a:br>
              <a:rPr lang="en-US" altLang="ru-RU" sz="2800" kern="0" dirty="0">
                <a:solidFill>
                  <a:schemeClr val="bg1"/>
                </a:solidFill>
                <a:latin typeface="+mn-lt"/>
              </a:rPr>
            </a:b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956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33604" y="959973"/>
            <a:ext cx="5997142" cy="2346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800" b="1" kern="0" dirty="0">
                <a:solidFill>
                  <a:schemeClr val="accent1">
                    <a:lumMod val="75000"/>
                  </a:schemeClr>
                </a:solidFill>
              </a:rPr>
              <a:t>ИГОЛЬЧАТЫЕ ВЕНТИЛИ</a:t>
            </a:r>
            <a:endParaRPr lang="en-US" altLang="ru-RU" sz="2800" b="1" kern="0" dirty="0">
              <a:solidFill>
                <a:schemeClr val="accent1">
                  <a:lumMod val="75000"/>
                </a:schemeClr>
              </a:solidFill>
            </a:endParaRP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ru-RU" b="1" kern="0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ru-RU" altLang="ru-RU" b="1" kern="0" dirty="0">
                <a:solidFill>
                  <a:schemeClr val="accent1">
                    <a:lumMod val="75000"/>
                  </a:schemeClr>
                </a:solidFill>
              </a:rPr>
              <a:t>Присоединения к трубам диаметром</a:t>
            </a:r>
            <a:r>
              <a:rPr lang="en-US" altLang="ru-RU" b="1" kern="0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ru-RU" altLang="ru-RU" b="1" kern="0" dirty="0">
                <a:solidFill>
                  <a:schemeClr val="accent1">
                    <a:lumMod val="75000"/>
                  </a:schemeClr>
                </a:solidFill>
              </a:rPr>
              <a:t> от </a:t>
            </a:r>
            <a:r>
              <a:rPr lang="en-US" altLang="ru-RU" b="1" kern="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ru-RU" altLang="ru-RU" b="1" kern="0" dirty="0">
                <a:solidFill>
                  <a:schemeClr val="accent1">
                    <a:lumMod val="75000"/>
                  </a:schemeClr>
                </a:solidFill>
              </a:rPr>
              <a:t> до </a:t>
            </a:r>
            <a:r>
              <a:rPr lang="en-US" altLang="ru-RU" b="1" kern="0" dirty="0">
                <a:solidFill>
                  <a:schemeClr val="accent1">
                    <a:lumMod val="75000"/>
                  </a:schemeClr>
                </a:solidFill>
              </a:rPr>
              <a:t>25</a:t>
            </a:r>
            <a:r>
              <a:rPr lang="ru-RU" altLang="ru-RU" b="1" kern="0" dirty="0">
                <a:solidFill>
                  <a:schemeClr val="accent1">
                    <a:lumMod val="75000"/>
                  </a:schemeClr>
                </a:solidFill>
              </a:rPr>
              <a:t> мм</a:t>
            </a: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ru-RU" b="1" kern="0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ru-RU" altLang="ru-RU" b="1" kern="0" dirty="0">
                <a:solidFill>
                  <a:schemeClr val="accent1">
                    <a:lumMod val="75000"/>
                  </a:schemeClr>
                </a:solidFill>
              </a:rPr>
              <a:t>Рабочие давления до</a:t>
            </a:r>
            <a:r>
              <a:rPr lang="en-US" altLang="ru-RU" b="1" kern="0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ru-RU" altLang="ru-RU" b="1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ru-RU" b="1" kern="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ru-RU" altLang="ru-RU" b="1" kern="0" dirty="0">
                <a:solidFill>
                  <a:schemeClr val="accent1">
                    <a:lumMod val="75000"/>
                  </a:schemeClr>
                </a:solidFill>
              </a:rPr>
              <a:t>4, 41 и 6</a:t>
            </a:r>
            <a:r>
              <a:rPr lang="en-US" altLang="ru-RU" b="1" kern="0" dirty="0">
                <a:solidFill>
                  <a:schemeClr val="accent1">
                    <a:lumMod val="75000"/>
                  </a:schemeClr>
                </a:solidFill>
              </a:rPr>
              <a:t>9</a:t>
            </a:r>
            <a:r>
              <a:rPr lang="ru-RU" altLang="ru-RU" b="1" kern="0" dirty="0">
                <a:solidFill>
                  <a:schemeClr val="accent1">
                    <a:lumMod val="75000"/>
                  </a:schemeClr>
                </a:solidFill>
              </a:rPr>
              <a:t> МПа</a:t>
            </a: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ru-RU" altLang="ru-RU" sz="2800" b="1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ACE0145-7FEF-48C6-A425-D257B7837C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683" y="1062979"/>
            <a:ext cx="2316771" cy="2351453"/>
          </a:xfrm>
          <a:prstGeom prst="rect">
            <a:avLst/>
          </a:prstGeom>
        </p:spPr>
      </p:pic>
      <p:pic>
        <p:nvPicPr>
          <p:cNvPr id="13" name="Picture 3" descr="C:\Users\sz\Desktop\High resolution\Needle and bellows valves\1. V15(small).jpg">
            <a:extLst>
              <a:ext uri="{FF2B5EF4-FFF2-40B4-BE49-F238E27FC236}">
                <a16:creationId xmlns:a16="http://schemas.microsoft.com/office/drawing/2014/main" xmlns="" id="{DBC8453B-211C-41C4-BA3C-45C95FC90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169" y="3501353"/>
            <a:ext cx="3157537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DF21E71-A0FF-4A40-8239-C57C20FEDC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878" y="2697018"/>
            <a:ext cx="2666726" cy="3337986"/>
          </a:xfrm>
          <a:prstGeom prst="rect">
            <a:avLst/>
          </a:prstGeom>
        </p:spPr>
      </p:pic>
      <p:pic>
        <p:nvPicPr>
          <p:cNvPr id="18" name="Picture 2" descr="C:\Users\sz\Desktop\High resolution\Needle and bellows valves\8. VB16.TIF">
            <a:extLst>
              <a:ext uri="{FF2B5EF4-FFF2-40B4-BE49-F238E27FC236}">
                <a16:creationId xmlns:a16="http://schemas.microsoft.com/office/drawing/2014/main" xmlns="" id="{0A93D84B-35A8-4AD8-AAD0-79C2B3839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222" y="3501353"/>
            <a:ext cx="3199695" cy="251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3114501" y="245987"/>
            <a:ext cx="9077499" cy="733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НОМЕНКЛАТУРА ВЫПУСКАЕМОЙ ПРОДУКЦИИ</a:t>
            </a:r>
            <a:r>
              <a:rPr lang="en-US" altLang="ru-RU" sz="2800" kern="0" dirty="0">
                <a:solidFill>
                  <a:schemeClr val="bg1"/>
                </a:solidFill>
                <a:latin typeface="+mn-lt"/>
              </a:rPr>
              <a:t/>
            </a:r>
            <a:br>
              <a:rPr lang="en-US" altLang="ru-RU" sz="2800" kern="0" dirty="0">
                <a:solidFill>
                  <a:schemeClr val="bg1"/>
                </a:solidFill>
                <a:latin typeface="+mn-lt"/>
              </a:rPr>
            </a:b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136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058"/>
            <a:ext cx="12192000" cy="265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2133604" cy="522733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96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65" y="0"/>
            <a:ext cx="3585976" cy="892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9" y="245988"/>
            <a:ext cx="2133604" cy="48768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097" y="6126480"/>
            <a:ext cx="272380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4948F"/>
                </a:solidFill>
              </a:rPr>
              <a:t>WWW.NTA-PROM.RU</a:t>
            </a:r>
            <a:endParaRPr lang="ru-RU" sz="2000" dirty="0">
              <a:solidFill>
                <a:srgbClr val="94948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88219" y="1163314"/>
            <a:ext cx="4566459" cy="1404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lvl="0" indent="-34131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800" b="1" kern="0" dirty="0">
                <a:solidFill>
                  <a:schemeClr val="accent1">
                    <a:lumMod val="75000"/>
                  </a:schemeClr>
                </a:solidFill>
              </a:rPr>
              <a:t>ОБРАТНЫЕ КЛАПАНЫ</a:t>
            </a:r>
          </a:p>
          <a:p>
            <a:pPr marL="341313" lvl="0" indent="-34131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800" b="1" kern="0" dirty="0">
                <a:solidFill>
                  <a:schemeClr val="accent1">
                    <a:lumMod val="75000"/>
                  </a:schemeClr>
                </a:solidFill>
              </a:rPr>
              <a:t>ФИЛЬТРЫ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D1262F6-D0A5-4707-8B9A-741ADAFE97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294" y="1103922"/>
            <a:ext cx="3321641" cy="276803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4CF222B-929A-41F8-82E8-C47D133C42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19" y="2811987"/>
            <a:ext cx="4184519" cy="3314493"/>
          </a:xfrm>
          <a:prstGeom prst="rect">
            <a:avLst/>
          </a:prstGeom>
        </p:spPr>
      </p:pic>
      <p:pic>
        <p:nvPicPr>
          <p:cNvPr id="21" name="Picture 2" descr="X:\Поставщики для реализации\DK TECH\Pictures\VA33.jpg">
            <a:extLst>
              <a:ext uri="{FF2B5EF4-FFF2-40B4-BE49-F238E27FC236}">
                <a16:creationId xmlns:a16="http://schemas.microsoft.com/office/drawing/2014/main" xmlns="" id="{3E03B8DD-3E8C-4D4D-88BA-6700C9D2B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294" y="3908636"/>
            <a:ext cx="3321641" cy="221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114501" y="245987"/>
            <a:ext cx="9077499" cy="733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800" kern="0" dirty="0">
                <a:solidFill>
                  <a:schemeClr val="bg1"/>
                </a:solidFill>
                <a:latin typeface="+mn-lt"/>
              </a:rPr>
              <a:t>НОМЕНКЛАТУРА ВЫПУСКАЕМОЙ ПРОДУКЦИИ</a:t>
            </a:r>
            <a:r>
              <a:rPr lang="en-US" altLang="ru-RU" sz="2800" kern="0" dirty="0">
                <a:solidFill>
                  <a:schemeClr val="bg1"/>
                </a:solidFill>
                <a:latin typeface="+mn-lt"/>
              </a:rPr>
              <a:t/>
            </a:r>
            <a:br>
              <a:rPr lang="en-US" altLang="ru-RU" sz="2800" kern="0" dirty="0">
                <a:solidFill>
                  <a:schemeClr val="bg1"/>
                </a:solidFill>
                <a:latin typeface="+mn-lt"/>
              </a:rPr>
            </a:b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069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9582</TotalTime>
  <Words>755</Words>
  <Application>Microsoft Office PowerPoint</Application>
  <PresentationFormat>Произвольный</PresentationFormat>
  <Paragraphs>148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Современные решения компании «НТА-Пром»  для газовой отрасли.  Соединительная и запорная арматура малого диаметра  (до 50 мм) российского производства</vt:lpstr>
      <vt:lpstr>Трубная арматура DK-LOK для КИПиА.   СОВРЕМЕННЫЕ ТЕХНОЛОГИИ И СЕРВИС </vt:lpstr>
      <vt:lpstr>ЛОКАЛИЗОВАННОЕ ПРОИЗВОДСТВО г. Лобня, Московская область </vt:lpstr>
      <vt:lpstr>Презентация PowerPoint</vt:lpstr>
      <vt:lpstr>НОМЕНКЛАТУРА ВЫПУСКАЕМОЙ ПРОДУКЦИИ </vt:lpstr>
      <vt:lpstr>НОМЕНКЛАТУРА ВЫПУСКАЕМОЙ ПРОДУКЦИИ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ИСПЫТАНИЯ ГОТОВОЙ ПРОДУКЦИИ ПО ГОСТ </vt:lpstr>
      <vt:lpstr>ДОКУМЕНТЫ И СЕРТИФИКАТЫ НА ПРОДУКЦИЮ </vt:lpstr>
      <vt:lpstr>ШИРОКАЯ СКЛАДСКАЯ ПРОГРАММА </vt:lpstr>
      <vt:lpstr>ОБУЧЕНИЕ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ОПЫТ ВЗАИМОДЕЙСТВИЯ С ПАО «ГАЗПРОМ» </vt:lpstr>
      <vt:lpstr>ВЫГОДЫ ОТ СОТРУДНИЧЕСТВА С «НТА-ПРОМ»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 ПРЕЗЕНТАЦИИ / СЕМИНАРА</dc:title>
  <dc:creator>Panda</dc:creator>
  <cp:lastModifiedBy>User</cp:lastModifiedBy>
  <cp:revision>230</cp:revision>
  <cp:lastPrinted>2018-09-26T15:59:44Z</cp:lastPrinted>
  <dcterms:created xsi:type="dcterms:W3CDTF">2018-01-29T14:06:27Z</dcterms:created>
  <dcterms:modified xsi:type="dcterms:W3CDTF">2018-10-22T15:16:06Z</dcterms:modified>
</cp:coreProperties>
</file>