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1" r:id="rId15"/>
    <p:sldId id="264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CAC"/>
    <a:srgbClr val="F8F8F8"/>
    <a:srgbClr val="DDDDDD"/>
    <a:srgbClr val="FFFFFF"/>
    <a:srgbClr val="0070C0"/>
    <a:srgbClr val="3377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224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отремонтированной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ТПА </a:t>
            </a:r>
          </a:p>
          <a:p>
            <a:pPr>
              <a:defRPr sz="1400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«НПФ «ПГА» в 2015-2017гг. (193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336605697010236E-2"/>
          <c:y val="0.21304359428473091"/>
          <c:w val="0.7940979267410837"/>
          <c:h val="0.56989528396626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отремонтированной ТПА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53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500400"/>
        <c:axId val="333497264"/>
      </c:barChart>
      <c:catAx>
        <c:axId val="33350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3497264"/>
        <c:crosses val="autoZero"/>
        <c:auto val="1"/>
        <c:lblAlgn val="ctr"/>
        <c:lblOffset val="100"/>
        <c:noMultiLvlLbl val="0"/>
      </c:catAx>
      <c:valAx>
        <c:axId val="333497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335004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8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отремонтированной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ТПА </a:t>
            </a:r>
          </a:p>
          <a:p>
            <a:pPr>
              <a:defRPr sz="1400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«САЗ»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2015-2017гг. (161 шт.)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9336605697010208E-2"/>
          <c:y val="0.21304359428473091"/>
          <c:w val="0.7940979267410837"/>
          <c:h val="0.56989528396626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отремонтированной ТПА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497656"/>
        <c:axId val="333498832"/>
      </c:barChart>
      <c:catAx>
        <c:axId val="333497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3498832"/>
        <c:crosses val="autoZero"/>
        <c:auto val="1"/>
        <c:lblAlgn val="ctr"/>
        <c:lblOffset val="100"/>
        <c:noMultiLvlLbl val="0"/>
      </c:catAx>
      <c:valAx>
        <c:axId val="3334988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334976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8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36EB-39C8-4CBC-AC42-03DA1060315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58418-FDF4-4BB9-AAD0-DD813E55AB0B}">
      <dgm:prSet phldrT="[Текст]" custT="1"/>
      <dgm:spPr>
        <a:solidFill>
          <a:srgbClr val="1C6CAC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«НПФ «Промгазарматура» (ООО «Промгазинжиниринг»)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1E3F6-FAFE-404F-B8A7-7A057AE139A5}" type="parTrans" cxnId="{AB8F0373-D398-4FEE-9276-7A90D0C45868}">
      <dgm:prSet/>
      <dgm:spPr/>
      <dgm:t>
        <a:bodyPr/>
        <a:lstStyle/>
        <a:p>
          <a:endParaRPr lang="ru-RU"/>
        </a:p>
      </dgm:t>
    </dgm:pt>
    <dgm:pt modelId="{6FC70079-F7A7-44B2-BECA-44FF6B414C2B}" type="sibTrans" cxnId="{AB8F0373-D398-4FEE-9276-7A90D0C45868}">
      <dgm:prSet/>
      <dgm:spPr/>
      <dgm:t>
        <a:bodyPr/>
        <a:lstStyle/>
        <a:p>
          <a:endParaRPr lang="ru-RU"/>
        </a:p>
      </dgm:t>
    </dgm:pt>
    <dgm:pt modelId="{DFCE7E52-3147-4F0B-8AE6-647D50650FAE}">
      <dgm:prSet phldrT="[Текст]" custT="1"/>
      <dgm:spPr>
        <a:solidFill>
          <a:srgbClr val="1C6CAC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 Набережные Челны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856EC-A17F-42F9-B94A-5AA32EFEEA69}" type="parTrans" cxnId="{C0C50C52-6AC3-42C4-BFFC-334AD61BA104}">
      <dgm:prSet/>
      <dgm:spPr/>
      <dgm:t>
        <a:bodyPr/>
        <a:lstStyle/>
        <a:p>
          <a:endParaRPr lang="ru-RU"/>
        </a:p>
      </dgm:t>
    </dgm:pt>
    <dgm:pt modelId="{415F1459-04AE-4544-9073-15FD36C94795}" type="sibTrans" cxnId="{C0C50C52-6AC3-42C4-BFFC-334AD61BA104}">
      <dgm:prSet/>
      <dgm:spPr/>
      <dgm:t>
        <a:bodyPr/>
        <a:lstStyle/>
        <a:p>
          <a:endParaRPr lang="ru-RU"/>
        </a:p>
      </dgm:t>
    </dgm:pt>
    <dgm:pt modelId="{0694A679-9D88-4433-8DAA-2ABD7E487DF8}">
      <dgm:prSet phldrT="[Текст]" custT="1"/>
      <dgm:spPr>
        <a:solidFill>
          <a:srgbClr val="1C6CAC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Сысертский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Арматурный Завод»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506F6-FF09-4013-88EB-BCA5A6667ADE}" type="parTrans" cxnId="{20EE7201-4F2A-4188-A94E-A9F140362098}">
      <dgm:prSet/>
      <dgm:spPr/>
      <dgm:t>
        <a:bodyPr/>
        <a:lstStyle/>
        <a:p>
          <a:endParaRPr lang="ru-RU"/>
        </a:p>
      </dgm:t>
    </dgm:pt>
    <dgm:pt modelId="{4A453730-D381-46B6-B79D-251103633CE7}" type="sibTrans" cxnId="{20EE7201-4F2A-4188-A94E-A9F140362098}">
      <dgm:prSet/>
      <dgm:spPr/>
      <dgm:t>
        <a:bodyPr/>
        <a:lstStyle/>
        <a:p>
          <a:endParaRPr lang="ru-RU"/>
        </a:p>
      </dgm:t>
    </dgm:pt>
    <dgm:pt modelId="{6A114D79-DFF0-4E24-A4DE-F8E8D9FA4B7A}">
      <dgm:prSet phldrT="[Текст]" custT="1"/>
      <dgm:spPr>
        <a:solidFill>
          <a:srgbClr val="1C6CAC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 Екатеринбург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AB6A8-E23A-432C-BD46-37573A5B6305}" type="parTrans" cxnId="{A7F37C27-E6D6-44B5-A342-A589ECD01055}">
      <dgm:prSet/>
      <dgm:spPr/>
      <dgm:t>
        <a:bodyPr/>
        <a:lstStyle/>
        <a:p>
          <a:endParaRPr lang="ru-RU"/>
        </a:p>
      </dgm:t>
    </dgm:pt>
    <dgm:pt modelId="{0E28E1AC-6623-477B-84A3-1623FC8DD29E}" type="sibTrans" cxnId="{A7F37C27-E6D6-44B5-A342-A589ECD01055}">
      <dgm:prSet/>
      <dgm:spPr/>
      <dgm:t>
        <a:bodyPr/>
        <a:lstStyle/>
        <a:p>
          <a:endParaRPr lang="ru-RU"/>
        </a:p>
      </dgm:t>
    </dgm:pt>
    <dgm:pt modelId="{42E1AE76-D261-400C-AEED-AE0302899588}" type="pres">
      <dgm:prSet presAssocID="{D56336EB-39C8-4CBC-AC42-03DA106031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718A8-8041-4896-9826-53580C27D193}" type="pres">
      <dgm:prSet presAssocID="{86058418-FDF4-4BB9-AAD0-DD813E55AB0B}" presName="comp" presStyleCnt="0"/>
      <dgm:spPr/>
    </dgm:pt>
    <dgm:pt modelId="{6B1E8A69-5576-428C-B4F1-A119AB569702}" type="pres">
      <dgm:prSet presAssocID="{86058418-FDF4-4BB9-AAD0-DD813E55AB0B}" presName="box" presStyleLbl="node1" presStyleIdx="0" presStyleCnt="2" custScaleY="39036" custLinFactNeighborX="266" custLinFactNeighborY="327"/>
      <dgm:spPr/>
      <dgm:t>
        <a:bodyPr/>
        <a:lstStyle/>
        <a:p>
          <a:endParaRPr lang="ru-RU"/>
        </a:p>
      </dgm:t>
    </dgm:pt>
    <dgm:pt modelId="{81B3979B-4F5B-4346-A982-0CB8A5C00F95}" type="pres">
      <dgm:prSet presAssocID="{86058418-FDF4-4BB9-AAD0-DD813E55AB0B}" presName="img" presStyleLbl="fgImgPlace1" presStyleIdx="0" presStyleCnt="2" custScaleX="52651" custScaleY="28785" custLinFactNeighborX="-16573" custLinFactNeighborY="3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601085-3888-413E-9F69-005111A00E05}" type="pres">
      <dgm:prSet presAssocID="{86058418-FDF4-4BB9-AAD0-DD813E55AB0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05A35-496F-4A51-9D1F-4EDA92395D2B}" type="pres">
      <dgm:prSet presAssocID="{6FC70079-F7A7-44B2-BECA-44FF6B414C2B}" presName="spacer" presStyleCnt="0"/>
      <dgm:spPr/>
    </dgm:pt>
    <dgm:pt modelId="{39473E5A-E44D-449C-A6B9-5E15DC3E3D1F}" type="pres">
      <dgm:prSet presAssocID="{0694A679-9D88-4433-8DAA-2ABD7E487DF8}" presName="comp" presStyleCnt="0"/>
      <dgm:spPr/>
    </dgm:pt>
    <dgm:pt modelId="{09491EA0-AE89-44F5-A3D1-0C9F6F0C5CEE}" type="pres">
      <dgm:prSet presAssocID="{0694A679-9D88-4433-8DAA-2ABD7E487DF8}" presName="box" presStyleLbl="node1" presStyleIdx="1" presStyleCnt="2" custScaleY="38194" custLinFactNeighborY="-4064"/>
      <dgm:spPr/>
      <dgm:t>
        <a:bodyPr/>
        <a:lstStyle/>
        <a:p>
          <a:endParaRPr lang="ru-RU"/>
        </a:p>
      </dgm:t>
    </dgm:pt>
    <dgm:pt modelId="{F52E915D-25EC-4391-92BB-2369BE9DA0CE}" type="pres">
      <dgm:prSet presAssocID="{0694A679-9D88-4433-8DAA-2ABD7E487DF8}" presName="img" presStyleLbl="fgImgPlace1" presStyleIdx="1" presStyleCnt="2" custScaleX="51209" custScaleY="29691" custLinFactNeighborX="-15852" custLinFactNeighborY="-42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3AA0EC-D376-44A2-960C-04248111DA2B}" type="pres">
      <dgm:prSet presAssocID="{0694A679-9D88-4433-8DAA-2ABD7E487DF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ACD33-7224-4F53-8A9C-CDBFC90E4A49}" type="presOf" srcId="{86058418-FDF4-4BB9-AAD0-DD813E55AB0B}" destId="{77601085-3888-413E-9F69-005111A00E05}" srcOrd="1" destOrd="0" presId="urn:microsoft.com/office/officeart/2005/8/layout/vList4#1"/>
    <dgm:cxn modelId="{AB8F0373-D398-4FEE-9276-7A90D0C45868}" srcId="{D56336EB-39C8-4CBC-AC42-03DA10603158}" destId="{86058418-FDF4-4BB9-AAD0-DD813E55AB0B}" srcOrd="0" destOrd="0" parTransId="{7161E3F6-FAFE-404F-B8A7-7A057AE139A5}" sibTransId="{6FC70079-F7A7-44B2-BECA-44FF6B414C2B}"/>
    <dgm:cxn modelId="{6EB062D8-FC67-4511-81E7-D15FDE9FDCC1}" type="presOf" srcId="{0694A679-9D88-4433-8DAA-2ABD7E487DF8}" destId="{8B3AA0EC-D376-44A2-960C-04248111DA2B}" srcOrd="1" destOrd="0" presId="urn:microsoft.com/office/officeart/2005/8/layout/vList4#1"/>
    <dgm:cxn modelId="{5B255889-6719-4969-B813-27AC9D9D1D8E}" type="presOf" srcId="{DFCE7E52-3147-4F0B-8AE6-647D50650FAE}" destId="{77601085-3888-413E-9F69-005111A00E05}" srcOrd="1" destOrd="1" presId="urn:microsoft.com/office/officeart/2005/8/layout/vList4#1"/>
    <dgm:cxn modelId="{8C3B716A-587C-4B09-BC14-3036EC307ACC}" type="presOf" srcId="{0694A679-9D88-4433-8DAA-2ABD7E487DF8}" destId="{09491EA0-AE89-44F5-A3D1-0C9F6F0C5CEE}" srcOrd="0" destOrd="0" presId="urn:microsoft.com/office/officeart/2005/8/layout/vList4#1"/>
    <dgm:cxn modelId="{A7F37C27-E6D6-44B5-A342-A589ECD01055}" srcId="{0694A679-9D88-4433-8DAA-2ABD7E487DF8}" destId="{6A114D79-DFF0-4E24-A4DE-F8E8D9FA4B7A}" srcOrd="0" destOrd="0" parTransId="{65FAB6A8-E23A-432C-BD46-37573A5B6305}" sibTransId="{0E28E1AC-6623-477B-84A3-1623FC8DD29E}"/>
    <dgm:cxn modelId="{989D61D2-7620-43D2-BF42-49C3C706FEDE}" type="presOf" srcId="{D56336EB-39C8-4CBC-AC42-03DA10603158}" destId="{42E1AE76-D261-400C-AEED-AE0302899588}" srcOrd="0" destOrd="0" presId="urn:microsoft.com/office/officeart/2005/8/layout/vList4#1"/>
    <dgm:cxn modelId="{079F60F5-95CF-4E34-8E9C-2C90495ABB0D}" type="presOf" srcId="{6A114D79-DFF0-4E24-A4DE-F8E8D9FA4B7A}" destId="{8B3AA0EC-D376-44A2-960C-04248111DA2B}" srcOrd="1" destOrd="1" presId="urn:microsoft.com/office/officeart/2005/8/layout/vList4#1"/>
    <dgm:cxn modelId="{C2BEB84D-748B-422B-82C4-2E5F618B39C9}" type="presOf" srcId="{6A114D79-DFF0-4E24-A4DE-F8E8D9FA4B7A}" destId="{09491EA0-AE89-44F5-A3D1-0C9F6F0C5CEE}" srcOrd="0" destOrd="1" presId="urn:microsoft.com/office/officeart/2005/8/layout/vList4#1"/>
    <dgm:cxn modelId="{ED664BFF-8512-4442-A513-50D6568E53CE}" type="presOf" srcId="{86058418-FDF4-4BB9-AAD0-DD813E55AB0B}" destId="{6B1E8A69-5576-428C-B4F1-A119AB569702}" srcOrd="0" destOrd="0" presId="urn:microsoft.com/office/officeart/2005/8/layout/vList4#1"/>
    <dgm:cxn modelId="{BA01479E-CBB0-4F21-846E-795A50ABCD7E}" type="presOf" srcId="{DFCE7E52-3147-4F0B-8AE6-647D50650FAE}" destId="{6B1E8A69-5576-428C-B4F1-A119AB569702}" srcOrd="0" destOrd="1" presId="urn:microsoft.com/office/officeart/2005/8/layout/vList4#1"/>
    <dgm:cxn modelId="{20EE7201-4F2A-4188-A94E-A9F140362098}" srcId="{D56336EB-39C8-4CBC-AC42-03DA10603158}" destId="{0694A679-9D88-4433-8DAA-2ABD7E487DF8}" srcOrd="1" destOrd="0" parTransId="{0A3506F6-FF09-4013-88EB-BCA5A6667ADE}" sibTransId="{4A453730-D381-46B6-B79D-251103633CE7}"/>
    <dgm:cxn modelId="{C0C50C52-6AC3-42C4-BFFC-334AD61BA104}" srcId="{86058418-FDF4-4BB9-AAD0-DD813E55AB0B}" destId="{DFCE7E52-3147-4F0B-8AE6-647D50650FAE}" srcOrd="0" destOrd="0" parTransId="{2EE856EC-A17F-42F9-B94A-5AA32EFEEA69}" sibTransId="{415F1459-04AE-4544-9073-15FD36C94795}"/>
    <dgm:cxn modelId="{9B76DDD4-5083-4FBF-AC88-7E4485A2CBC0}" type="presParOf" srcId="{42E1AE76-D261-400C-AEED-AE0302899588}" destId="{AF6718A8-8041-4896-9826-53580C27D193}" srcOrd="0" destOrd="0" presId="urn:microsoft.com/office/officeart/2005/8/layout/vList4#1"/>
    <dgm:cxn modelId="{0245B324-3E00-4E08-B322-2877046806E7}" type="presParOf" srcId="{AF6718A8-8041-4896-9826-53580C27D193}" destId="{6B1E8A69-5576-428C-B4F1-A119AB569702}" srcOrd="0" destOrd="0" presId="urn:microsoft.com/office/officeart/2005/8/layout/vList4#1"/>
    <dgm:cxn modelId="{BB7B3A0D-1D4C-4FD0-A1CE-AFB1E11C9477}" type="presParOf" srcId="{AF6718A8-8041-4896-9826-53580C27D193}" destId="{81B3979B-4F5B-4346-A982-0CB8A5C00F95}" srcOrd="1" destOrd="0" presId="urn:microsoft.com/office/officeart/2005/8/layout/vList4#1"/>
    <dgm:cxn modelId="{FE5595E6-0047-426D-93D2-E0A9F0FC4DC0}" type="presParOf" srcId="{AF6718A8-8041-4896-9826-53580C27D193}" destId="{77601085-3888-413E-9F69-005111A00E05}" srcOrd="2" destOrd="0" presId="urn:microsoft.com/office/officeart/2005/8/layout/vList4#1"/>
    <dgm:cxn modelId="{D7C9A35A-3054-48F9-B343-11A184C1A874}" type="presParOf" srcId="{42E1AE76-D261-400C-AEED-AE0302899588}" destId="{82F05A35-496F-4A51-9D1F-4EDA92395D2B}" srcOrd="1" destOrd="0" presId="urn:microsoft.com/office/officeart/2005/8/layout/vList4#1"/>
    <dgm:cxn modelId="{FB24952A-E8A5-4F8E-B0B6-49DE520EF982}" type="presParOf" srcId="{42E1AE76-D261-400C-AEED-AE0302899588}" destId="{39473E5A-E44D-449C-A6B9-5E15DC3E3D1F}" srcOrd="2" destOrd="0" presId="urn:microsoft.com/office/officeart/2005/8/layout/vList4#1"/>
    <dgm:cxn modelId="{FA021929-581C-46F4-8E7D-BF6C1DEBC1E0}" type="presParOf" srcId="{39473E5A-E44D-449C-A6B9-5E15DC3E3D1F}" destId="{09491EA0-AE89-44F5-A3D1-0C9F6F0C5CEE}" srcOrd="0" destOrd="0" presId="urn:microsoft.com/office/officeart/2005/8/layout/vList4#1"/>
    <dgm:cxn modelId="{67DE8007-570E-4E38-BD6A-9EE919E54F92}" type="presParOf" srcId="{39473E5A-E44D-449C-A6B9-5E15DC3E3D1F}" destId="{F52E915D-25EC-4391-92BB-2369BE9DA0CE}" srcOrd="1" destOrd="0" presId="urn:microsoft.com/office/officeart/2005/8/layout/vList4#1"/>
    <dgm:cxn modelId="{2A0F2332-B213-4207-A39B-C63C2E37A5F7}" type="presParOf" srcId="{39473E5A-E44D-449C-A6B9-5E15DC3E3D1F}" destId="{8B3AA0EC-D376-44A2-960C-04248111DA2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89B8-1CE9-4B0C-8ACE-26EC1370BE76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F263-51F3-42FD-AC64-14F1E1886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8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microsoft.com/office/2007/relationships/hdphoto" Target="../media/hdphoto2.wdp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/>
          <p:cNvSpPr/>
          <p:nvPr/>
        </p:nvSpPr>
        <p:spPr>
          <a:xfrm>
            <a:off x="200472" y="188640"/>
            <a:ext cx="9506154" cy="10801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673080" y="1826838"/>
            <a:ext cx="357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Колотовский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Промгазинжиниринг»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934" y="251646"/>
            <a:ext cx="9490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по вопросу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работы газотранспортных обществ по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линейной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магистральных 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  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задачи на 2018 год. Положительный опыт, проблемы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87" y="3429000"/>
            <a:ext cx="9507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ОРГАНИЗАЦИИ СИСТЕМЫ СЕРВИСНОГО ЦЕНТРАЛИЗОВАННОГО ТЕХНИЧЕСКОГО ОБСЛУЖИВАНИЯ ТРУБОПРОВОДНОЙ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790" y="5543668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Самара,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2018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2598" y="2780928"/>
            <a:ext cx="393831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4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22598" y="1340768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C:\Users\M.Bazhenov\Desktop\Новая папка\logo_pgi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8" y="1432364"/>
            <a:ext cx="3793951" cy="12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5673080" y="2780928"/>
            <a:ext cx="393831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экономическая эффективность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72" y="62980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M.Bazhenov\Desktop\СВВ слайд 6 Доклад Михаленко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14932"/>
            <a:ext cx="9424212" cy="53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предприятия группы компаний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ЭкваРемСервис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72" y="6298014"/>
            <a:ext cx="40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85470382"/>
              </p:ext>
            </p:extLst>
          </p:nvPr>
        </p:nvGraphicFramePr>
        <p:xfrm>
          <a:off x="213072" y="836712"/>
          <a:ext cx="9476413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46325176"/>
              </p:ext>
            </p:extLst>
          </p:nvPr>
        </p:nvGraphicFramePr>
        <p:xfrm>
          <a:off x="920552" y="2492896"/>
          <a:ext cx="41044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37148183"/>
              </p:ext>
            </p:extLst>
          </p:nvPr>
        </p:nvGraphicFramePr>
        <p:xfrm>
          <a:off x="5169024" y="2492896"/>
          <a:ext cx="41044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940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дефектов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72" y="62980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levchenko.PROMGAZENG\Desktop\доклад\Фото дефектов\IMG_0900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956556" y="836712"/>
            <a:ext cx="3782350" cy="2521566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6" descr="C:\Users\levchenko.PROMGAZENG\Desktop\доклад\Краны от Костенкова Д\Ду1000 №112-91975.6\фото\IMG_0806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5169024" y="3573016"/>
            <a:ext cx="3816424" cy="2544283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7" descr="C:\Users\levchenko.PROMGAZENG\Desktop\доклад\Краны от Костенкова Д\Ду1000 №112-91975.6\фото\IMG_0826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956555" y="3573016"/>
            <a:ext cx="3782349" cy="2521566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8" descr="C:\Users\levchenko.PROMGAZENG\Desktop\доклад\Краны от Костенкова Д\Ду1000 №112-91975.6\фото\IMG_0866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5169024" y="812710"/>
            <a:ext cx="3816424" cy="2544282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60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трубопроводной арматуры в заводских условиях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72" y="62980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 descr="Z:\Ресурсы общего пользования\ОБЩАЯ ПРОМГАЗИНЖИНИРИНГ\Доклады и презентации\КР ЗРА презентация 2014г\Attachments_gaidamak@bk.ru_2014-04-09_18-14-35\IMG_5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27079" y="764704"/>
            <a:ext cx="3858369" cy="2742294"/>
          </a:xfrm>
          <a:prstGeom prst="rect">
            <a:avLst/>
          </a:prstGeom>
          <a:noFill/>
          <a:ln>
            <a:solidFill>
              <a:srgbClr val="1C6CAC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19001" y="3625276"/>
            <a:ext cx="3866447" cy="2579335"/>
          </a:xfrm>
          <a:prstGeom prst="rect">
            <a:avLst/>
          </a:prstGeom>
          <a:noFill/>
          <a:ln>
            <a:solidFill>
              <a:srgbClr val="1C6CAC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3" descr="C:\Users\Елена СПГ\Desktop\Новая папка (12)\IMG_10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6536" y="3645024"/>
            <a:ext cx="4176464" cy="2575382"/>
          </a:xfrm>
          <a:prstGeom prst="rect">
            <a:avLst/>
          </a:prstGeom>
          <a:noFill/>
          <a:ln>
            <a:solidFill>
              <a:srgbClr val="1C6CAC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4" descr="C:\Users\Елена СПГ\Desktop\Новая папка (12)\IMG_101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76536" y="764705"/>
            <a:ext cx="4176464" cy="2736304"/>
          </a:xfrm>
          <a:prstGeom prst="rect">
            <a:avLst/>
          </a:prstGeom>
          <a:noFill/>
          <a:ln>
            <a:solidFill>
              <a:srgbClr val="1C6CAC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9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8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472" y="62980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957" y="989051"/>
            <a:ext cx="87145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систему сервисного обслуживания ТПА линейной части МГ, включать в годовые производственные программы.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включённых в «Перспективный план разработки документов по техническому регулированию ПАО «Газпром» на 2016 – 2020 годы» (РД 606 от 29.09.2016) нормативных документов:</a:t>
            </a: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«Магистральные газопроводы. Арматура трубопроводная. Техническое обслуживание, техническое диагностирование и ремонт. Методика расчёта объёмов и стоимости работ» (п. 4.11.19 ОКС 23.060);</a:t>
            </a: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Газпром «Организация проведения пусконаладочных работ трубопроводной арматуры и камер приёма-запуска внутритрубных устройств» (п. 4.17.11 ОКС 03.080.10).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национального стандарта ГОСТ Р «Магистральные газопроводы. Трубопроводная арматура. Требования к испытаниям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СТО Газпром 2-4.-212-2008, изложив п.8.5.5 в следующей редакции: «…комплектация объектов ОАО «Газпром» трубопроводной арматурой …должна осуществляться с заполненными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полостями каналов и обвязки системы подвода смазки, зоны уплотнения седел и шпинделя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уплотнительной смазкой (пастой) обладающей консервирующими свойствами…».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370783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128352" y="1556792"/>
            <a:ext cx="357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А.Н. Колотовский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Промгазинжиниринг»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934" y="251646"/>
            <a:ext cx="949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 к своему докладу готов дать в любой форме и в любом месте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72" y="3167390"/>
            <a:ext cx="950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0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  <a:effectLst/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243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88748" y="2387789"/>
            <a:ext cx="3457482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Users\M.Bazhenov\Desktop\Новая папка\logo_p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2" y="4941168"/>
            <a:ext cx="2016224" cy="10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M.Bazhenov\Desktop\Новая папка\logo_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74" y="4919526"/>
            <a:ext cx="2016225" cy="10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472" y="62980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производственного совещания у заместителя Председателя Правления В.А. Маркелова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6" name="Picture 24" descr="C:\Users\M.Bazhenov\Desktop\Новая папка (3)\Доклад КАН Слайд 2 Прот МВА_Страница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8" y="4955701"/>
            <a:ext cx="5468195" cy="117368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C:\Users\M.Bazhenov\Desktop\Новая папка (3)\Доклад КАН Слайд 2 Прот МВА_Страница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7" y="908720"/>
            <a:ext cx="5467301" cy="110417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834" y="62980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5" name="Picture 33" descr="C:\Users\M.Bazhenov\Desktop\Новая папка (2)\Доклад КАН Слайд 2 Прот МВА_Страница_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81" y="3280292"/>
            <a:ext cx="2037167" cy="288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C:\Users\M.Bazhenov\Desktop\Новая папка (2)\Доклад КАН Слайд 2 Прот МВА_Страница_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97" y="2492896"/>
            <a:ext cx="2060767" cy="288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C:\Users\M.Bazhenov\Desktop\Новая папка (2)\Доклад КАН Слайд 2 Прот МВА_Страница_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1" y="1700808"/>
            <a:ext cx="2037167" cy="288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C:\Users\M.Bazhenov\Desktop\Новая папка (2)\Доклад КАН Слайд 2 Прот МВА_Страница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85" y="908720"/>
            <a:ext cx="2037167" cy="288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Прямая соединительная линия 54"/>
          <p:cNvCxnSpPr/>
          <p:nvPr/>
        </p:nvCxnSpPr>
        <p:spPr>
          <a:xfrm flipH="1" flipV="1">
            <a:off x="5665338" y="6127071"/>
            <a:ext cx="2003448" cy="33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3096" idx="3"/>
          </p:cNvCxnSpPr>
          <p:nvPr/>
        </p:nvCxnSpPr>
        <p:spPr>
          <a:xfrm flipH="1" flipV="1">
            <a:off x="5666233" y="5542543"/>
            <a:ext cx="2002553" cy="2544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5690047" y="2682925"/>
            <a:ext cx="898195" cy="14661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3108" idx="1"/>
          </p:cNvCxnSpPr>
          <p:nvPr/>
        </p:nvCxnSpPr>
        <p:spPr>
          <a:xfrm flipH="1" flipV="1">
            <a:off x="5690048" y="1458949"/>
            <a:ext cx="394137" cy="8897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5666232" y="4076492"/>
            <a:ext cx="1402465" cy="87920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.Bazhenov\Desktop\пРЕЗЕНТАЦИЯ\Новая папка (3)\Доклад КАН Слайд 2 Прот МВА_Страница_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356992"/>
            <a:ext cx="5429250" cy="142875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.Bazhenov\Desktop\пРЕЗЕНТАЦИЯ\Новая папка (3)\Доклад КАН Слайд 2 Прот МВА_Страница_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180154"/>
            <a:ext cx="5489575" cy="110013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834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098" name="Picture 2" descr="C:\Users\M.Bazhenov\Desktop\jgfjfgjfg\Доклад КАН слайд 3_4 ОЭГ исх.04-8293 от 12.11.2013 г._Страниц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5" y="1484784"/>
            <a:ext cx="3002455" cy="414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.Bazhenov\Desktop\jgfjfgjfg\Доклад КАН слайд 3_4 ОЭГ исх.04-8293 от 12.11.2013 г._Страница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51" y="1484784"/>
            <a:ext cx="2988396" cy="414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.Bazhenov\Desktop\jgfjfgjfg\Доклад КАН слайд 3_4 ОЭГ исх.04-8293 от 12.11.2013 г._Страница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86" y="1484784"/>
            <a:ext cx="2989625" cy="41400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616278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нормативы трудоемкости по видам технического обслуживания, диагностирования и ремонта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908720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34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35990"/>
              </p:ext>
            </p:extLst>
          </p:nvPr>
        </p:nvGraphicFramePr>
        <p:xfrm>
          <a:off x="238892" y="2084040"/>
          <a:ext cx="9479253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212"/>
                <a:gridCol w="914641"/>
                <a:gridCol w="947925"/>
                <a:gridCol w="947925"/>
                <a:gridCol w="947925"/>
                <a:gridCol w="947925"/>
                <a:gridCol w="947925"/>
                <a:gridCol w="947925"/>
                <a:gridCol w="947925"/>
                <a:gridCol w="947925"/>
              </a:tblGrid>
              <a:tr h="7920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ТПА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ТПА ЛЧ МГ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ТПА КС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Нормативы трудоемкости чел/час за ед.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обслуживаний в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чел/час за ед.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ГКС ВСЕГО чел/час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ЛЭС ВСЕГО чел/час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9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ТО-1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ТО-2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ТО-1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ТО-2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6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41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69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4456">
                <a:tc gridSpan="8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19799,0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14149,6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8935" y="1218238"/>
            <a:ext cx="94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трудозатрат, выполненный на примере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Невинномыского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ЛПУМГ ООО «Газпром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Ставрополь»</a:t>
            </a:r>
          </a:p>
        </p:txBody>
      </p:sp>
    </p:spTree>
    <p:extLst>
      <p:ext uri="{BB962C8B-B14F-4D97-AF65-F5344CB8AC3E}">
        <p14:creationId xmlns:p14="http://schemas.microsoft.com/office/powerpoint/2010/main" val="21586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Резолюция Председателя Правления А. Б. Миллера от 21.08.2014 №01-2432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34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934" y="1268760"/>
            <a:ext cx="9490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разработки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техническому регулированию на 2016-2020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(РД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606 от 29.09.2016)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16071"/>
              </p:ext>
            </p:extLst>
          </p:nvPr>
        </p:nvGraphicFramePr>
        <p:xfrm>
          <a:off x="200472" y="2708920"/>
          <a:ext cx="9361039" cy="228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435"/>
                <a:gridCol w="1260427"/>
                <a:gridCol w="4367729"/>
                <a:gridCol w="977706"/>
                <a:gridCol w="2071742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4.11.19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Газпром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Магистральные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газопроводы. Арматура трубопроводная. Техническое обслуживание, техническое</a:t>
                      </a:r>
                    </a:p>
                    <a:p>
                      <a:pPr marL="1435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диагностирование и ремонт. Методика расчета объемов и стоимости работ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Оргэнергогаз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»/ ФГБОУ 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Ухтинский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технический университет»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85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4.17.11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Газпром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пусконаладочных работ трубопроводной арматуры и камер приема-запуска внутритрубных устройств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03.080.10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Оргэнергогаз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34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M.Bazhenov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1" y="908720"/>
            <a:ext cx="2578100" cy="40116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.Bazhenov\Desktop\Рисуно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1268760"/>
            <a:ext cx="2578100" cy="40116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.Bazhenov\Desktop\Рисунок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64" y="1772816"/>
            <a:ext cx="2578100" cy="40116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.Bazhenov\Desktop\Рисунок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86" y="2148680"/>
            <a:ext cx="2578100" cy="401161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1981" y="5280373"/>
            <a:ext cx="5287083" cy="954107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0000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установленном порядке инициировать разработку ГОСТ Р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«Магистральные газопроводы. Трубопроводная арматура.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испытанию».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29.05.2015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49564" y="4869160"/>
            <a:ext cx="1661822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20" idx="1"/>
          </p:cNvCxnSpPr>
          <p:nvPr/>
        </p:nvCxnSpPr>
        <p:spPr>
          <a:xfrm flipH="1">
            <a:off x="2885522" y="5021560"/>
            <a:ext cx="2564042" cy="2588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98114" y="836712"/>
            <a:ext cx="4608512" cy="116955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0000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секции «Запорно-регулирующая арматура»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оборудования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технологии газовой отрасли»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2015 г.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8916" y="1095400"/>
            <a:ext cx="21336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>
            <a:stCxn id="24" idx="1"/>
            <a:endCxn id="25" idx="3"/>
          </p:cNvCxnSpPr>
          <p:nvPr/>
        </p:nvCxnSpPr>
        <p:spPr>
          <a:xfrm flipH="1" flipV="1">
            <a:off x="2692516" y="1362100"/>
            <a:ext cx="2405598" cy="593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трубопроводной арматуры в трассовых условиях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34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099756" y="3501008"/>
            <a:ext cx="1789348" cy="1332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Picture 8" descr="Z:\Административные ресурсы\ОБЩАЯ ДМГ\ФОТО\!ОТОБРАННЫЕ ФОТО\Буклетные фото_СТАРОЕ\Фото Авгур-Т\P70609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33121" y="836712"/>
            <a:ext cx="3672408" cy="275328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</p:pic>
      <p:pic>
        <p:nvPicPr>
          <p:cNvPr id="22" name="Picture 6" descr="Z:\Административные ресурсы\ОБЩАЯ ДМГ\ФОТО\!ОТОБРАННЫЕ ФОТО\ФОТО С ОБЪЕКТОВ ДИАГ\PICT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88904" y="2094898"/>
            <a:ext cx="1800200" cy="133410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08543" y="836712"/>
            <a:ext cx="1780561" cy="11521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836712"/>
            <a:ext cx="3764465" cy="27363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5" name="Picture 2" descr="C:\Users\НП\Pictures\Фото Новгород, Торжок\DSC039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643" y="4941168"/>
            <a:ext cx="1837275" cy="122413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НП\Documents\К совещанию С-Пет\C-Питер,Школа, презентация\Подготовка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7360" y="3741119"/>
            <a:ext cx="3638168" cy="24212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00472" y="3717032"/>
            <a:ext cx="3766838" cy="24503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ООО «Газпром ВНИИГАЗ» на пасты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834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908720"/>
            <a:ext cx="2543660" cy="36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854812"/>
            <a:ext cx="2543660" cy="36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329264" y="2474928"/>
            <a:ext cx="2286000" cy="6120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3" idx="2"/>
            <a:endCxn id="16" idx="0"/>
          </p:cNvCxnSpPr>
          <p:nvPr/>
        </p:nvCxnSpPr>
        <p:spPr>
          <a:xfrm flipH="1">
            <a:off x="4974160" y="3086928"/>
            <a:ext cx="3498104" cy="17549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" y="908720"/>
            <a:ext cx="2543660" cy="360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258834" y="4841865"/>
            <a:ext cx="9430651" cy="1323439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0000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Пасту уплотнительную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конденсатостойкую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131-435 ТУ 2257-001-74488796-2014, Пасту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Гермокор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ТУ 2257-002-74488796-2014 ООО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ЭкваРемСервис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включить в Реестр материалов, технические условия которых соответствуют техническим требованиям ОАО «Газпром» и могут быть использованы при ремонте и техническом обслуживании трубопроводной арматуры на объектах ОАО «Газпром».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2844" y="2171328"/>
            <a:ext cx="2209800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472" y="188640"/>
            <a:ext cx="9506154" cy="40156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98934" y="220143"/>
            <a:ext cx="9490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 пасты «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Гермокор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98934" y="6309320"/>
            <a:ext cx="9507692" cy="346720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1C6CA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" name="object 3"/>
          <p:cNvSpPr/>
          <p:nvPr/>
        </p:nvSpPr>
        <p:spPr>
          <a:xfrm>
            <a:off x="632520" y="6160292"/>
            <a:ext cx="45719" cy="495747"/>
          </a:xfrm>
          <a:custGeom>
            <a:avLst/>
            <a:gdLst/>
            <a:ahLst/>
            <a:cxnLst/>
            <a:rect l="l" t="t" r="r" b="b"/>
            <a:pathLst>
              <a:path w="8776335" h="924560">
                <a:moveTo>
                  <a:pt x="8776246" y="0"/>
                </a:moveTo>
                <a:lnTo>
                  <a:pt x="0" y="0"/>
                </a:lnTo>
                <a:lnTo>
                  <a:pt x="0" y="924229"/>
                </a:lnTo>
                <a:lnTo>
                  <a:pt x="8776246" y="924229"/>
                </a:lnTo>
                <a:lnTo>
                  <a:pt x="877624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00472" y="692696"/>
            <a:ext cx="9506154" cy="0"/>
          </a:xfrm>
          <a:prstGeom prst="line">
            <a:avLst/>
          </a:prstGeom>
          <a:ln w="38100">
            <a:solidFill>
              <a:srgbClr val="1C6C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17486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сервисному обслуживанию трубопроводной арматуры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430" y="6298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03629"/>
              </p:ext>
            </p:extLst>
          </p:nvPr>
        </p:nvGraphicFramePr>
        <p:xfrm>
          <a:off x="260431" y="908720"/>
          <a:ext cx="9373090" cy="2990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624"/>
                <a:gridCol w="1768127"/>
                <a:gridCol w="1768127"/>
                <a:gridCol w="1577212"/>
              </a:tblGrid>
              <a:tr h="2406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пасты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Гермокор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Гермокор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Гермокор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очиститель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Гермокор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герметик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температура,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-60...+120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-40...+80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-70...+150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Пенетрация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при20°С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140-160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290-350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110-130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Коллоидная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стабильность,%,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нормируется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1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Массовая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воды,%,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1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Коррозионное воздействие на металл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Выдерживает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2" name="Picture 6" descr="C:\Users\M.Bazhenov\Desktop\Паста уплотнительная 131-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25482"/>
            <a:ext cx="3396426" cy="191070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3629" y="4757668"/>
            <a:ext cx="36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разработки паст по техническому заданию заказчика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M.Bazhenov\Desktop\Гермокор-Нефть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143435"/>
            <a:ext cx="1452307" cy="187479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842</Words>
  <Application>Microsoft Office PowerPoint</Application>
  <PresentationFormat>Лист A4 (210x297 мм)</PresentationFormat>
  <Paragraphs>198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Баженов Максим</dc:creator>
  <cp:lastModifiedBy>User</cp:lastModifiedBy>
  <cp:revision>59</cp:revision>
  <dcterms:created xsi:type="dcterms:W3CDTF">2018-04-18T07:24:44Z</dcterms:created>
  <dcterms:modified xsi:type="dcterms:W3CDTF">2018-05-16T11:59:12Z</dcterms:modified>
</cp:coreProperties>
</file>