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wmf" ContentType="image/x-wmf"/>
  <Default Extension="emf" ContentType="image/x-emf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525" r:id="rId3"/>
    <p:sldId id="492" r:id="rId4"/>
    <p:sldId id="527" r:id="rId5"/>
    <p:sldId id="529" r:id="rId6"/>
    <p:sldId id="531" r:id="rId7"/>
    <p:sldId id="702" r:id="rId8"/>
    <p:sldId id="495" r:id="rId9"/>
    <p:sldId id="689" r:id="rId10"/>
    <p:sldId id="690" r:id="rId11"/>
    <p:sldId id="691" r:id="rId12"/>
    <p:sldId id="692" r:id="rId13"/>
    <p:sldId id="693" r:id="rId14"/>
    <p:sldId id="716" r:id="rId15"/>
    <p:sldId id="717" r:id="rId16"/>
    <p:sldId id="571" r:id="rId17"/>
    <p:sldId id="570" r:id="rId18"/>
    <p:sldId id="723" r:id="rId19"/>
    <p:sldId id="659" r:id="rId20"/>
    <p:sldId id="58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72"/>
      </p:cViewPr>
      <p:guideLst>
        <p:guide orient="horz" pos="2131"/>
        <p:guide pos="29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7048-42C8-4CD5-AC6D-C676F099B5D0}" type="slidenum">
              <a:rPr lang="ru-RU" smtClean="0"/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ru-RU"/>
              <a:t>              www</a:t>
            </a:r>
            <a:r>
              <a:rPr lang="ru-RU" altLang="en-US"/>
              <a:t>.</a:t>
            </a:r>
            <a:r>
              <a:rPr lang="en-US" altLang="ru-RU"/>
              <a:t>neftegas</a:t>
            </a:r>
            <a:r>
              <a:rPr lang="ru-RU" altLang="ru-RU"/>
              <a:t>.</a:t>
            </a:r>
            <a:r>
              <a:rPr lang="en-US" altLang="ru-RU"/>
              <a:t>ssoft24</a:t>
            </a:r>
            <a:r>
              <a:rPr lang="ru-RU" altLang="ru-RU"/>
              <a:t>.</a:t>
            </a:r>
            <a:r>
              <a:rPr lang="en-US" altLang="ru-RU"/>
              <a:t>com                                                                     8(800) 250-01-40        </a:t>
            </a:r>
            <a:endParaRPr lang="en-US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7048-42C8-4CD5-AC6D-C676F099B5D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7048-42C8-4CD5-AC6D-C676F099B5D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7048-42C8-4CD5-AC6D-C676F099B5D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7048-42C8-4CD5-AC6D-C676F099B5D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7048-42C8-4CD5-AC6D-C676F099B5D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7048-42C8-4CD5-AC6D-C676F099B5D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7048-42C8-4CD5-AC6D-C676F099B5D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7048-42C8-4CD5-AC6D-C676F099B5D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7048-42C8-4CD5-AC6D-C676F099B5D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7048-42C8-4CD5-AC6D-C676F099B5D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47048-42C8-4CD5-AC6D-C676F099B5D0}" type="slidenum">
              <a:rPr lang="ru-RU" smtClean="0"/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ru-RU"/>
              <a:t>              www</a:t>
            </a:r>
            <a:r>
              <a:rPr lang="ru-RU" altLang="en-US"/>
              <a:t>.</a:t>
            </a:r>
            <a:r>
              <a:rPr lang="en-US" altLang="ru-RU"/>
              <a:t>neftegas</a:t>
            </a:r>
            <a:r>
              <a:rPr lang="ru-RU" altLang="ru-RU"/>
              <a:t>.</a:t>
            </a:r>
            <a:r>
              <a:rPr lang="en-US" altLang="ru-RU"/>
              <a:t>ssoft24</a:t>
            </a:r>
            <a:r>
              <a:rPr lang="ru-RU" altLang="ru-RU"/>
              <a:t>.</a:t>
            </a:r>
            <a:r>
              <a:rPr lang="en-US" altLang="ru-RU"/>
              <a:t>com                                                                     8(800) 250-01-40        </a:t>
            </a:r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6.v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wmf"/><Relationship Id="rId3" Type="http://schemas.openxmlformats.org/officeDocument/2006/relationships/oleObject" Target="../embeddings/oleObject6.bin"/><Relationship Id="rId2" Type="http://schemas.openxmlformats.org/officeDocument/2006/relationships/image" Target="../media/image12.png"/><Relationship Id="rId1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7.v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wmf"/><Relationship Id="rId3" Type="http://schemas.openxmlformats.org/officeDocument/2006/relationships/oleObject" Target="../embeddings/oleObject7.bin"/><Relationship Id="rId2" Type="http://schemas.openxmlformats.org/officeDocument/2006/relationships/image" Target="../media/image12.png"/><Relationship Id="rId1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8.v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wmf"/><Relationship Id="rId3" Type="http://schemas.openxmlformats.org/officeDocument/2006/relationships/oleObject" Target="../embeddings/oleObject8.bin"/><Relationship Id="rId2" Type="http://schemas.openxmlformats.org/officeDocument/2006/relationships/image" Target="../media/image11.emf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9.v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2.emf"/><Relationship Id="rId3" Type="http://schemas.openxmlformats.org/officeDocument/2006/relationships/oleObject" Target="../embeddings/oleObject10.bin"/><Relationship Id="rId2" Type="http://schemas.openxmlformats.org/officeDocument/2006/relationships/image" Target="../media/image21.emf"/><Relationship Id="rId1" Type="http://schemas.openxmlformats.org/officeDocument/2006/relationships/oleObject" Target="../embeddings/oleObject9.bin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0.v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oleObject" Target="../embeddings/oleObject11.bin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wmf"/><Relationship Id="rId1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wmf"/><Relationship Id="rId1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.v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emf"/><Relationship Id="rId3" Type="http://schemas.openxmlformats.org/officeDocument/2006/relationships/image" Target="../media/image4.wmf"/><Relationship Id="rId2" Type="http://schemas.openxmlformats.org/officeDocument/2006/relationships/oleObject" Target="../embeddings/oleObject3.bin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.v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emf"/><Relationship Id="rId3" Type="http://schemas.openxmlformats.org/officeDocument/2006/relationships/image" Target="../media/image7.wmf"/><Relationship Id="rId2" Type="http://schemas.openxmlformats.org/officeDocument/2006/relationships/oleObject" Target="../embeddings/oleObject4.bin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5.v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emf"/><Relationship Id="rId3" Type="http://schemas.openxmlformats.org/officeDocument/2006/relationships/image" Target="../media/image10.wmf"/><Relationship Id="rId2" Type="http://schemas.openxmlformats.org/officeDocument/2006/relationships/oleObject" Target="../embeddings/oleObject5.bin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www.ssoftm</a:t>
            </a:r>
            <a:endParaRPr lang="ru-RU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ru-RU"/>
              <a:t>              www</a:t>
            </a:r>
            <a:r>
              <a:rPr lang="ru-RU" altLang="en-US"/>
              <a:t>.</a:t>
            </a:r>
            <a:r>
              <a:rPr lang="en-US" altLang="ru-RU"/>
              <a:t>neftegas</a:t>
            </a:r>
            <a:r>
              <a:rPr lang="ru-RU" altLang="ru-RU"/>
              <a:t>.</a:t>
            </a:r>
            <a:r>
              <a:rPr lang="en-US" altLang="ru-RU"/>
              <a:t>ssoft24</a:t>
            </a:r>
            <a:r>
              <a:rPr lang="ru-RU" altLang="ru-RU"/>
              <a:t>.</a:t>
            </a:r>
            <a:r>
              <a:rPr lang="en-US" altLang="ru-RU"/>
              <a:t>com                                                                     8(800) 250-01-40        </a:t>
            </a:r>
            <a:endParaRPr lang="en-US" alt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6237312"/>
            <a:ext cx="9144000" cy="595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41605" y="1688465"/>
            <a:ext cx="8860790" cy="2594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800"/>
              <a:t> </a:t>
            </a:r>
            <a:r>
              <a:rPr lang="ru-RU" sz="2800" b="1">
                <a:solidFill>
                  <a:schemeClr val="tx2"/>
                </a:solidFill>
              </a:rPr>
              <a:t> </a:t>
            </a:r>
            <a:r>
              <a:rPr lang="ru-RU" sz="2400" b="1">
                <a:solidFill>
                  <a:schemeClr val="tx2"/>
                </a:solidFill>
              </a:rPr>
              <a:t>СИСТЕМА КОНТРОЛЯ ЗАГАЗОВАННОСТИ ПЕРЕХОДОВ «СКЗП», </a:t>
            </a:r>
            <a:endParaRPr lang="ru-RU" sz="2400" b="1">
              <a:solidFill>
                <a:schemeClr val="tx2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ru-RU" sz="2400" b="1">
                <a:solidFill>
                  <a:schemeClr val="tx2"/>
                </a:solidFill>
              </a:rPr>
              <a:t>КАК МЕХАНИЗМ ПОВЫШЕНИЯ БЕЗОПАСНОСТИ И ЭФФЕКТИВНОСТИ ПРИ ЭКСПЛУАТАЦИИ ГАЗОТРАНСПОРТНЫХ ОБЪЕКТОВ ПАО «ГАЗПРОМ»</a:t>
            </a:r>
            <a:endParaRPr lang="ru-RU" sz="2400" b="1">
              <a:solidFill>
                <a:schemeClr val="tx2"/>
              </a:solidFill>
            </a:endParaRPr>
          </a:p>
          <a:p>
            <a:pPr algn="ctr">
              <a:lnSpc>
                <a:spcPct val="110000"/>
              </a:lnSpc>
            </a:pPr>
            <a:endParaRPr lang="ru-RU" sz="2400" b="1">
              <a:solidFill>
                <a:schemeClr val="tx2"/>
              </a:solidFill>
            </a:endParaRPr>
          </a:p>
          <a:p>
            <a:pPr algn="ctr">
              <a:lnSpc>
                <a:spcPct val="110000"/>
              </a:lnSpc>
            </a:pPr>
            <a:endParaRPr lang="ru-RU" sz="24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237312"/>
            <a:ext cx="9144000" cy="595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72018"/>
            <a:ext cx="5724128" cy="4766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997798"/>
            <a:ext cx="5724128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1590" y="400685"/>
            <a:ext cx="5730240" cy="581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</a:rPr>
              <a:t>ТИП УСТАНОВКИ ГАЗОАНАЛИЗАТОРОВ: на ВЫТЯЖНОЙ СВЕЧЕ ДУ 50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13" name="Заголовок 4"/>
          <p:cNvSpPr/>
          <p:nvPr/>
        </p:nvSpPr>
        <p:spPr bwMode="auto">
          <a:xfrm>
            <a:off x="827088" y="1053016"/>
            <a:ext cx="7772400" cy="1000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</a:p>
        </p:txBody>
      </p:sp>
      <p:sp>
        <p:nvSpPr>
          <p:cNvPr id="14" name="Заголовок 4"/>
          <p:cNvSpPr txBox="1"/>
          <p:nvPr/>
        </p:nvSpPr>
        <p:spPr bwMode="auto">
          <a:xfrm>
            <a:off x="3636104" y="2276162"/>
            <a:ext cx="5248026" cy="37976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342900" indent="-34290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337185" y="4928235"/>
            <a:ext cx="8526145" cy="1617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ru-RU" altLang="en-US" sz="2000">
                <a:solidFill>
                  <a:schemeClr val="accent1">
                    <a:lumMod val="75000"/>
                  </a:schemeClr>
                </a:solidFill>
              </a:rPr>
              <a:t>ОСОБЕННОСТЬ РЕШЕНИЯ:</a:t>
            </a:r>
            <a:endParaRPr lang="ru-RU" altLang="en-US" sz="200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 algn="just">
              <a:buClrTx/>
              <a:buFont typeface="Wingdings" panose="05000000000000000000" charset="0"/>
              <a:buChar char="§"/>
            </a:pPr>
            <a:r>
              <a:rPr lang="ru-RU" altLang="en-US" sz="2000"/>
              <a:t>Установка датчиков загазованности на вытяжной свече с диаметром условного прохода 50 мм.</a:t>
            </a:r>
            <a:endParaRPr lang="ru-RU" altLang="en-US" sz="2000"/>
          </a:p>
          <a:p>
            <a:pPr marL="285750" indent="-285750" algn="just">
              <a:buClrTx/>
              <a:buFont typeface="Wingdings" panose="05000000000000000000" charset="0"/>
              <a:buChar char="§"/>
            </a:pPr>
            <a:r>
              <a:rPr lang="ru-RU" altLang="en-US" sz="2000"/>
              <a:t>Размещение шкафа телеметрии во взрывоопасной зоне.</a:t>
            </a:r>
            <a:endParaRPr lang="ru-RU" altLang="en-US" sz="2000"/>
          </a:p>
          <a:p>
            <a:pPr marL="285750" indent="-285750"/>
            <a:endParaRPr lang="ru-RU" altLang="en-US" sz="2000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800090" y="546735"/>
            <a:ext cx="28270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altLang="en-US" sz="2000" b="1">
                <a:solidFill>
                  <a:srgbClr val="FF0000"/>
                </a:solidFill>
              </a:rPr>
              <a:t>СЕТЕВОЕ ПИТАНИЕ 220В</a:t>
            </a:r>
            <a:endParaRPr lang="ru-RU" altLang="en-US" sz="2000" b="1">
              <a:solidFill>
                <a:srgbClr val="FF0000"/>
              </a:solidFill>
            </a:endParaRPr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570230" y="1203960"/>
            <a:ext cx="2006600" cy="3378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1600" b="1">
                <a:solidFill>
                  <a:schemeClr val="accent1">
                    <a:lumMod val="75000"/>
                  </a:schemeClr>
                </a:solidFill>
              </a:rPr>
              <a:t>СКЗП-С-ВС-050-В</a:t>
            </a:r>
            <a:endParaRPr lang="ru-RU" altLang="en-US" sz="16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220" y="3788410"/>
            <a:ext cx="2817495" cy="499110"/>
          </a:xfrm>
          <a:prstGeom prst="rect">
            <a:avLst/>
          </a:prstGeom>
        </p:spPr>
      </p:pic>
      <p:pic>
        <p:nvPicPr>
          <p:cNvPr id="3" name="Изображение 2" descr="123"/>
          <p:cNvPicPr>
            <a:picLocks noChangeAspect="1"/>
          </p:cNvPicPr>
          <p:nvPr/>
        </p:nvPicPr>
        <p:blipFill>
          <a:blip r:embed="rId2"/>
          <a:srcRect l="22396" t="22378" r="16756" b="23889"/>
          <a:stretch>
            <a:fillRect/>
          </a:stretch>
        </p:blipFill>
        <p:spPr>
          <a:xfrm>
            <a:off x="-36195" y="1485900"/>
            <a:ext cx="3017520" cy="2284095"/>
          </a:xfrm>
          <a:prstGeom prst="rect">
            <a:avLst/>
          </a:prstGeom>
        </p:spPr>
      </p:pic>
      <p:graphicFrame>
        <p:nvGraphicFramePr>
          <p:cNvPr id="4" name="Объект 3"/>
          <p:cNvGraphicFramePr/>
          <p:nvPr/>
        </p:nvGraphicFramePr>
        <p:xfrm>
          <a:off x="3492500" y="1106805"/>
          <a:ext cx="5457190" cy="4164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" name="" r:id="rId3" imgW="10372090" imgH="5753735" progId="Paint.Picture">
                  <p:embed/>
                </p:oleObj>
              </mc:Choice>
              <mc:Fallback>
                <p:oleObj name="" r:id="rId3" imgW="10372090" imgH="5753735" progId="Paint.Picture">
                  <p:embed/>
                  <p:pic>
                    <p:nvPicPr>
                      <p:cNvPr id="0" name="Изображение 15"/>
                      <p:cNvPicPr/>
                      <p:nvPr/>
                    </p:nvPicPr>
                    <p:blipFill>
                      <a:blip r:embed="rId4"/>
                      <a:srcRect t="1889" b="2422"/>
                    </p:blipFill>
                    <p:spPr>
                      <a:xfrm>
                        <a:off x="3492500" y="1106805"/>
                        <a:ext cx="5457190" cy="4164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237312"/>
            <a:ext cx="9144000" cy="595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72018"/>
            <a:ext cx="5724128" cy="4766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997798"/>
            <a:ext cx="5724128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1590" y="400685"/>
            <a:ext cx="5730240" cy="581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</a:rPr>
              <a:t>ТИП УСТАНОВКИ ГАЗОАНАЛИЗАТОРОВ: на ВЫТЯЖНОЙ СВЕЧЕ ДУ 50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13" name="Заголовок 4"/>
          <p:cNvSpPr/>
          <p:nvPr/>
        </p:nvSpPr>
        <p:spPr bwMode="auto">
          <a:xfrm>
            <a:off x="827088" y="1053016"/>
            <a:ext cx="7772400" cy="1000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</a:p>
        </p:txBody>
      </p:sp>
      <p:sp>
        <p:nvSpPr>
          <p:cNvPr id="14" name="Заголовок 4"/>
          <p:cNvSpPr txBox="1"/>
          <p:nvPr/>
        </p:nvSpPr>
        <p:spPr bwMode="auto">
          <a:xfrm>
            <a:off x="3636104" y="2276162"/>
            <a:ext cx="5248026" cy="37976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342900" indent="-34290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337185" y="4928235"/>
            <a:ext cx="8526145" cy="1617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ru-RU" altLang="en-US" sz="2000">
                <a:solidFill>
                  <a:schemeClr val="accent1">
                    <a:lumMod val="75000"/>
                  </a:schemeClr>
                </a:solidFill>
              </a:rPr>
              <a:t>ОСОБЕННОСТЬ РЕШЕНИЯ:</a:t>
            </a:r>
            <a:endParaRPr lang="ru-RU" altLang="en-US" sz="200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 algn="just">
              <a:buClrTx/>
              <a:buFont typeface="Wingdings" panose="05000000000000000000" charset="0"/>
              <a:buChar char="§"/>
            </a:pPr>
            <a:r>
              <a:rPr lang="ru-RU" altLang="en-US" sz="2000"/>
              <a:t>Установка датчиков загазованности на вытяжной свече с диаметром условного прохода 50 мм.</a:t>
            </a:r>
            <a:endParaRPr lang="ru-RU" altLang="en-US" sz="2000"/>
          </a:p>
          <a:p>
            <a:pPr marL="285750" indent="-285750" algn="just">
              <a:buClrTx/>
              <a:buFont typeface="Wingdings" panose="05000000000000000000" charset="0"/>
              <a:buChar char="§"/>
            </a:pPr>
            <a:r>
              <a:rPr lang="ru-RU" altLang="en-US" sz="2000"/>
              <a:t>Размещение шкафа телеметрии во взрывоопасной зоне.</a:t>
            </a:r>
            <a:endParaRPr lang="ru-RU" altLang="en-US" sz="2000"/>
          </a:p>
          <a:p>
            <a:pPr marL="285750" indent="-285750"/>
            <a:endParaRPr lang="ru-RU" altLang="en-US" sz="2000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800090" y="403225"/>
            <a:ext cx="2898775" cy="7035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ru-RU" altLang="en-US" sz="2000" b="1">
                <a:solidFill>
                  <a:srgbClr val="FF0000"/>
                </a:solidFill>
              </a:rPr>
              <a:t>АВТОНОМНОЕ ПИТАНИЕ</a:t>
            </a:r>
            <a:endParaRPr lang="ru-RU" altLang="en-US" sz="2000" b="1">
              <a:solidFill>
                <a:srgbClr val="FF0000"/>
              </a:solidFill>
            </a:endParaRPr>
          </a:p>
          <a:p>
            <a:pPr algn="ctr"/>
            <a:r>
              <a:rPr lang="ru-RU" altLang="en-US" sz="2000" b="1">
                <a:solidFill>
                  <a:srgbClr val="FF0000"/>
                </a:solidFill>
              </a:rPr>
              <a:t>СОЛНЕЧНАЯ БАТАРЕЯ</a:t>
            </a:r>
            <a:endParaRPr lang="ru-RU" altLang="en-US" sz="2000" b="1">
              <a:solidFill>
                <a:srgbClr val="FF0000"/>
              </a:solidFill>
            </a:endParaRPr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570865" y="1132205"/>
            <a:ext cx="2125345" cy="3378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1600" b="1">
                <a:solidFill>
                  <a:schemeClr val="accent1">
                    <a:lumMod val="75000"/>
                  </a:schemeClr>
                </a:solidFill>
              </a:rPr>
              <a:t>СКЗП-А-ВС-050-В </a:t>
            </a:r>
            <a:r>
              <a:rPr lang="en-US" altLang="ru-RU" sz="1600" b="1">
                <a:solidFill>
                  <a:schemeClr val="accent1">
                    <a:lumMod val="75000"/>
                  </a:schemeClr>
                </a:solidFill>
              </a:rPr>
              <a:t>Solar</a:t>
            </a:r>
            <a:endParaRPr lang="en-US" altLang="ru-RU" sz="16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3717290"/>
            <a:ext cx="2721610" cy="477520"/>
          </a:xfrm>
          <a:prstGeom prst="rect">
            <a:avLst/>
          </a:prstGeom>
        </p:spPr>
      </p:pic>
      <p:pic>
        <p:nvPicPr>
          <p:cNvPr id="7" name="Изображение 6" descr="123"/>
          <p:cNvPicPr>
            <a:picLocks noChangeAspect="1"/>
          </p:cNvPicPr>
          <p:nvPr/>
        </p:nvPicPr>
        <p:blipFill>
          <a:blip r:embed="rId2"/>
          <a:srcRect l="23378" t="24566" r="16101" b="24063"/>
          <a:stretch>
            <a:fillRect/>
          </a:stretch>
        </p:blipFill>
        <p:spPr>
          <a:xfrm>
            <a:off x="-35560" y="1412875"/>
            <a:ext cx="3088005" cy="2246630"/>
          </a:xfrm>
          <a:prstGeom prst="rect">
            <a:avLst/>
          </a:prstGeom>
        </p:spPr>
      </p:pic>
      <p:graphicFrame>
        <p:nvGraphicFramePr>
          <p:cNvPr id="10" name="Объект 9"/>
          <p:cNvGraphicFramePr/>
          <p:nvPr/>
        </p:nvGraphicFramePr>
        <p:xfrm>
          <a:off x="4282440" y="1196975"/>
          <a:ext cx="4614545" cy="4107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" r:id="rId3" imgW="9563100" imgH="8877300" progId="Paint.Picture">
                  <p:embed/>
                </p:oleObj>
              </mc:Choice>
              <mc:Fallback>
                <p:oleObj name="" r:id="rId3" imgW="9563100" imgH="8877300" progId="Paint.Picture">
                  <p:embed/>
                  <p:pic>
                    <p:nvPicPr>
                      <p:cNvPr id="0" name="Изображение 10"/>
                      <p:cNvPicPr/>
                      <p:nvPr/>
                    </p:nvPicPr>
                    <p:blipFill>
                      <a:blip r:embed="rId4"/>
                    </p:blipFill>
                    <p:spPr>
                      <a:xfrm>
                        <a:off x="4282440" y="1196975"/>
                        <a:ext cx="4614545" cy="4107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237312"/>
            <a:ext cx="9144000" cy="595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72018"/>
            <a:ext cx="5724128" cy="4766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997798"/>
            <a:ext cx="5724128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1590" y="400685"/>
            <a:ext cx="5730240" cy="581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</a:rPr>
              <a:t>ТИП УСТАНОВКИ ГАЗОАНАЛИЗАТОРОВ: на ВЫТЯЖНОЙ СВЕЧЕ ДУ 50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13" name="Заголовок 4"/>
          <p:cNvSpPr/>
          <p:nvPr/>
        </p:nvSpPr>
        <p:spPr bwMode="auto">
          <a:xfrm>
            <a:off x="827088" y="1053016"/>
            <a:ext cx="7772400" cy="1000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</a:p>
        </p:txBody>
      </p:sp>
      <p:sp>
        <p:nvSpPr>
          <p:cNvPr id="14" name="Заголовок 4"/>
          <p:cNvSpPr txBox="1"/>
          <p:nvPr/>
        </p:nvSpPr>
        <p:spPr bwMode="auto">
          <a:xfrm>
            <a:off x="3636104" y="2276162"/>
            <a:ext cx="5248026" cy="37976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342900" indent="-34290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337185" y="4928235"/>
            <a:ext cx="8526145" cy="1617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ru-RU" altLang="en-US" sz="2000">
                <a:solidFill>
                  <a:schemeClr val="accent1">
                    <a:lumMod val="75000"/>
                  </a:schemeClr>
                </a:solidFill>
              </a:rPr>
              <a:t>ОСОБЕННОСТЬ РЕШЕНИЯ:</a:t>
            </a:r>
            <a:endParaRPr lang="ru-RU" altLang="en-US" sz="200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 algn="just">
              <a:buClrTx/>
              <a:buFont typeface="Wingdings" panose="05000000000000000000" charset="0"/>
              <a:buChar char="§"/>
            </a:pPr>
            <a:r>
              <a:rPr lang="ru-RU" altLang="en-US" sz="2000"/>
              <a:t>Установка датчиков загазованности на вытяжной свече с диаметром условного прохода 50 мм.</a:t>
            </a:r>
            <a:endParaRPr lang="ru-RU" altLang="en-US" sz="2000"/>
          </a:p>
          <a:p>
            <a:pPr marL="285750" indent="-285750" algn="just">
              <a:buClrTx/>
              <a:buFont typeface="Wingdings" panose="05000000000000000000" charset="0"/>
              <a:buChar char="§"/>
            </a:pPr>
            <a:r>
              <a:rPr lang="ru-RU" altLang="en-US" sz="2000"/>
              <a:t>Размещение шкафа телеметрии во взрывоопасной зоне.</a:t>
            </a:r>
            <a:endParaRPr lang="ru-RU" altLang="en-US" sz="2000"/>
          </a:p>
          <a:p>
            <a:pPr marL="285750" indent="-285750"/>
            <a:endParaRPr lang="ru-RU" altLang="en-US" sz="2000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796598" y="331470"/>
            <a:ext cx="2905760" cy="10083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ru-RU" altLang="en-US" sz="2000" b="1">
                <a:solidFill>
                  <a:srgbClr val="FF0000"/>
                </a:solidFill>
              </a:rPr>
              <a:t>АВТОНОМНОЕ ПИТАНИЕ</a:t>
            </a:r>
            <a:endParaRPr lang="ru-RU" altLang="en-US" sz="2000" b="1">
              <a:solidFill>
                <a:srgbClr val="FF0000"/>
              </a:solidFill>
            </a:endParaRPr>
          </a:p>
          <a:p>
            <a:pPr algn="ctr"/>
            <a:r>
              <a:rPr lang="ru-RU" altLang="en-US" sz="2000" b="1">
                <a:solidFill>
                  <a:srgbClr val="FF0000"/>
                </a:solidFill>
              </a:rPr>
              <a:t>БАТАРЕЯ ПОВЫШЕННОЙ</a:t>
            </a:r>
            <a:endParaRPr lang="ru-RU" altLang="en-US" sz="2000" b="1">
              <a:solidFill>
                <a:srgbClr val="FF0000"/>
              </a:solidFill>
            </a:endParaRPr>
          </a:p>
          <a:p>
            <a:pPr algn="ctr"/>
            <a:r>
              <a:rPr lang="ru-RU" altLang="en-US" sz="2000" b="1">
                <a:solidFill>
                  <a:srgbClr val="FF0000"/>
                </a:solidFill>
              </a:rPr>
              <a:t>ЕМКОСТИ</a:t>
            </a:r>
            <a:endParaRPr lang="ru-RU" altLang="en-US" sz="2000" b="1">
              <a:solidFill>
                <a:srgbClr val="FF0000"/>
              </a:solidFill>
            </a:endParaRPr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786130" y="1132205"/>
            <a:ext cx="2125345" cy="3378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1600" b="1">
                <a:solidFill>
                  <a:schemeClr val="accent1">
                    <a:lumMod val="75000"/>
                  </a:schemeClr>
                </a:solidFill>
              </a:rPr>
              <a:t>СКЗП-А-ВС-050-В </a:t>
            </a:r>
            <a:endParaRPr lang="en-US" altLang="ru-RU" sz="16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Изображение 2" descr="батарея 50"/>
          <p:cNvPicPr>
            <a:picLocks noChangeAspect="1"/>
          </p:cNvPicPr>
          <p:nvPr/>
        </p:nvPicPr>
        <p:blipFill>
          <a:blip r:embed="rId1"/>
          <a:srcRect l="20430" t="18663" r="16042" b="20122"/>
          <a:stretch>
            <a:fillRect/>
          </a:stretch>
        </p:blipFill>
        <p:spPr>
          <a:xfrm>
            <a:off x="-36195" y="1412875"/>
            <a:ext cx="3098165" cy="2239010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3645535"/>
            <a:ext cx="2722880" cy="497205"/>
          </a:xfrm>
          <a:prstGeom prst="rect">
            <a:avLst/>
          </a:prstGeom>
        </p:spPr>
      </p:pic>
      <p:graphicFrame>
        <p:nvGraphicFramePr>
          <p:cNvPr id="4" name="Объект 3"/>
          <p:cNvGraphicFramePr/>
          <p:nvPr/>
        </p:nvGraphicFramePr>
        <p:xfrm>
          <a:off x="3946525" y="1288415"/>
          <a:ext cx="4380865" cy="3872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" name="" r:id="rId3" imgW="4610735" imgH="6744335" progId="Paint.Picture">
                  <p:embed/>
                </p:oleObj>
              </mc:Choice>
              <mc:Fallback>
                <p:oleObj name="" r:id="rId3" imgW="4610735" imgH="6744335" progId="Paint.Picture">
                  <p:embed/>
                  <p:pic>
                    <p:nvPicPr>
                      <p:cNvPr id="0" name="Изображение 15"/>
                      <p:cNvPicPr/>
                      <p:nvPr/>
                    </p:nvPicPr>
                    <p:blipFill>
                      <a:blip r:embed="rId4"/>
                    </p:blipFill>
                    <p:spPr>
                      <a:xfrm>
                        <a:off x="3946525" y="1288415"/>
                        <a:ext cx="4380865" cy="3872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237312"/>
            <a:ext cx="9144000" cy="595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72018"/>
            <a:ext cx="5724128" cy="4766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997798"/>
            <a:ext cx="5724128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543927"/>
            <a:ext cx="5953138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white"/>
                </a:solidFill>
              </a:rPr>
              <a:t>ФОТО С ОБЪЕКТОВ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3" name="Заголовок 4"/>
          <p:cNvSpPr/>
          <p:nvPr/>
        </p:nvSpPr>
        <p:spPr bwMode="auto">
          <a:xfrm>
            <a:off x="827088" y="1026981"/>
            <a:ext cx="7772400" cy="1000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</a:p>
        </p:txBody>
      </p:sp>
      <p:sp>
        <p:nvSpPr>
          <p:cNvPr id="14" name="Заголовок 4"/>
          <p:cNvSpPr txBox="1"/>
          <p:nvPr/>
        </p:nvSpPr>
        <p:spPr bwMode="auto">
          <a:xfrm>
            <a:off x="4067810" y="1268730"/>
            <a:ext cx="4804410" cy="47021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indent="0" algn="just" eaLnBrk="0" hangingPunct="0">
              <a:buClrTx/>
              <a:buFont typeface="Wingdings" panose="05000000000000000000" charset="0"/>
              <a:buNone/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611505" y="1196975"/>
            <a:ext cx="81794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eaLnBrk="0" hangingPunct="0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+mn-ea"/>
              </a:rPr>
              <a:t> </a:t>
            </a:r>
            <a:endParaRPr lang="ru-RU" altLang="en-US" sz="2400" b="1">
              <a:effectLst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07670" y="603885"/>
            <a:ext cx="3476625" cy="9169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defRPr/>
            </a:pPr>
            <a:endParaRPr lang="ru-RU" b="1" i="1" dirty="0"/>
          </a:p>
          <a:p>
            <a:pPr>
              <a:defRPr/>
            </a:pPr>
            <a:endParaRPr lang="ru-RU" dirty="0"/>
          </a:p>
          <a:p>
            <a:pPr marL="342900" indent="-342900" eaLnBrk="0" hangingPunct="0">
              <a:defRPr/>
            </a:pPr>
            <a:endParaRPr lang="ru-RU" altLang="en-US"/>
          </a:p>
        </p:txBody>
      </p:sp>
      <p:pic>
        <p:nvPicPr>
          <p:cNvPr id="6" name="Изображение 5" descr="^B88B26458A41EB71A6E5702CBF85078FCBDE9E829CEC16D0CF^pimgpsh_fullsize_distr"/>
          <p:cNvPicPr>
            <a:picLocks noChangeAspect="1"/>
          </p:cNvPicPr>
          <p:nvPr/>
        </p:nvPicPr>
        <p:blipFill>
          <a:blip r:embed="rId1"/>
          <a:srcRect t="6444" b="12887"/>
          <a:stretch>
            <a:fillRect/>
          </a:stretch>
        </p:blipFill>
        <p:spPr>
          <a:xfrm rot="5400000">
            <a:off x="62230" y="2182495"/>
            <a:ext cx="4991100" cy="3020060"/>
          </a:xfrm>
          <a:prstGeom prst="rect">
            <a:avLst/>
          </a:prstGeom>
        </p:spPr>
      </p:pic>
      <p:pic>
        <p:nvPicPr>
          <p:cNvPr id="15" name="Изображение 14" descr="СКЗП_1"/>
          <p:cNvPicPr>
            <a:picLocks noChangeAspect="1"/>
          </p:cNvPicPr>
          <p:nvPr/>
        </p:nvPicPr>
        <p:blipFill>
          <a:blip r:embed="rId2"/>
          <a:srcRect l="11820"/>
          <a:stretch>
            <a:fillRect/>
          </a:stretch>
        </p:blipFill>
        <p:spPr>
          <a:xfrm>
            <a:off x="4942840" y="1196975"/>
            <a:ext cx="3314065" cy="5013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237312"/>
            <a:ext cx="9144000" cy="595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72018"/>
            <a:ext cx="5724128" cy="4766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997798"/>
            <a:ext cx="5724128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543927"/>
            <a:ext cx="5953138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white"/>
                </a:solidFill>
              </a:rPr>
              <a:t>ФОТО С ОБЪЕКТОВ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3" name="Заголовок 4"/>
          <p:cNvSpPr/>
          <p:nvPr/>
        </p:nvSpPr>
        <p:spPr bwMode="auto">
          <a:xfrm>
            <a:off x="827088" y="1026981"/>
            <a:ext cx="7772400" cy="1000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</a:p>
        </p:txBody>
      </p:sp>
      <p:sp>
        <p:nvSpPr>
          <p:cNvPr id="14" name="Заголовок 4"/>
          <p:cNvSpPr txBox="1"/>
          <p:nvPr/>
        </p:nvSpPr>
        <p:spPr bwMode="auto">
          <a:xfrm>
            <a:off x="4067810" y="1268730"/>
            <a:ext cx="4804410" cy="47021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indent="0" algn="just" eaLnBrk="0" hangingPunct="0">
              <a:buClrTx/>
              <a:buFont typeface="Wingdings" panose="05000000000000000000" charset="0"/>
              <a:buNone/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611505" y="1196975"/>
            <a:ext cx="81794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eaLnBrk="0" hangingPunct="0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+mn-ea"/>
              </a:rPr>
              <a:t> </a:t>
            </a:r>
            <a:endParaRPr lang="ru-RU" altLang="en-US" sz="2400" b="1">
              <a:effectLst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07670" y="603885"/>
            <a:ext cx="3476625" cy="9169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defRPr/>
            </a:pPr>
            <a:endParaRPr lang="ru-RU" b="1" i="1" dirty="0"/>
          </a:p>
          <a:p>
            <a:pPr>
              <a:defRPr/>
            </a:pPr>
            <a:endParaRPr lang="ru-RU" dirty="0"/>
          </a:p>
          <a:p>
            <a:pPr marL="342900" indent="-342900" eaLnBrk="0" hangingPunct="0">
              <a:defRPr/>
            </a:pPr>
            <a:endParaRPr lang="ru-RU" altLang="en-US"/>
          </a:p>
        </p:txBody>
      </p:sp>
      <p:pic>
        <p:nvPicPr>
          <p:cNvPr id="11" name="Изображение 10" descr="2018-03-16-PHOTO-000000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2670" y="1268730"/>
            <a:ext cx="2622550" cy="4664075"/>
          </a:xfrm>
          <a:prstGeom prst="rect">
            <a:avLst/>
          </a:prstGeom>
        </p:spPr>
      </p:pic>
      <p:pic>
        <p:nvPicPr>
          <p:cNvPr id="15" name="Изображение 14" descr="PHOTO-2018-11-06-14-25-24"/>
          <p:cNvPicPr>
            <a:picLocks noChangeAspect="1"/>
          </p:cNvPicPr>
          <p:nvPr/>
        </p:nvPicPr>
        <p:blipFill>
          <a:blip r:embed="rId2"/>
          <a:srcRect b="12433"/>
          <a:stretch>
            <a:fillRect/>
          </a:stretch>
        </p:blipFill>
        <p:spPr>
          <a:xfrm>
            <a:off x="4966335" y="1269365"/>
            <a:ext cx="2954655" cy="4601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237312"/>
            <a:ext cx="9144000" cy="595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72018"/>
            <a:ext cx="5724128" cy="4766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997798"/>
            <a:ext cx="5724128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543927"/>
            <a:ext cx="5953138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white"/>
                </a:solidFill>
              </a:rPr>
              <a:t>СОГЛАСОВАНИЯ ПРИМЕНЕНИИ  СКЗП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3" name="Заголовок 4"/>
          <p:cNvSpPr/>
          <p:nvPr/>
        </p:nvSpPr>
        <p:spPr bwMode="auto">
          <a:xfrm>
            <a:off x="827088" y="1026981"/>
            <a:ext cx="7772400" cy="1000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</a:p>
        </p:txBody>
      </p:sp>
      <p:sp>
        <p:nvSpPr>
          <p:cNvPr id="14" name="Заголовок 4"/>
          <p:cNvSpPr txBox="1"/>
          <p:nvPr/>
        </p:nvSpPr>
        <p:spPr bwMode="auto">
          <a:xfrm>
            <a:off x="4067810" y="1268730"/>
            <a:ext cx="4804410" cy="47021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indent="0" algn="just" eaLnBrk="0" hangingPunct="0">
              <a:buClrTx/>
              <a:buFont typeface="Wingdings" panose="05000000000000000000" charset="0"/>
              <a:buNone/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611505" y="1196975"/>
            <a:ext cx="81794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eaLnBrk="0" hangingPunct="0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+mn-ea"/>
              </a:rPr>
              <a:t> </a:t>
            </a:r>
            <a:endParaRPr lang="ru-RU" altLang="en-US" sz="2400" b="1">
              <a:effectLst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07670" y="603885"/>
            <a:ext cx="3476625" cy="9169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defRPr/>
            </a:pPr>
            <a:endParaRPr lang="ru-RU" b="1" i="1" dirty="0"/>
          </a:p>
          <a:p>
            <a:pPr>
              <a:defRPr/>
            </a:pPr>
            <a:endParaRPr lang="ru-RU" dirty="0"/>
          </a:p>
          <a:p>
            <a:pPr marL="342900" indent="-342900" eaLnBrk="0" hangingPunct="0">
              <a:defRPr/>
            </a:pPr>
            <a:endParaRPr lang="ru-RU" altLang="en-US"/>
          </a:p>
        </p:txBody>
      </p:sp>
      <p:graphicFrame>
        <p:nvGraphicFramePr>
          <p:cNvPr id="3" name="Объект 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827405" y="1196975"/>
          <a:ext cx="3341370" cy="4725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6368415" imgH="9004300" progId="AcroExch.Document.DC">
                  <p:embed/>
                </p:oleObj>
              </mc:Choice>
              <mc:Fallback>
                <p:oleObj name="" r:id="rId1" imgW="6368415" imgH="9004300" progId="AcroExch.Document.DC">
                  <p:embed/>
                  <p:pic>
                    <p:nvPicPr>
                      <p:cNvPr id="0" name="Изображение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827405" y="1196975"/>
                        <a:ext cx="3341370" cy="4725035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909820" y="1183640"/>
          <a:ext cx="3347720" cy="4719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" r:id="rId3" imgW="6465570" imgH="9111615" progId="AcroExch.Document.DC">
                  <p:embed/>
                </p:oleObj>
              </mc:Choice>
              <mc:Fallback>
                <p:oleObj name="" r:id="rId3" imgW="6465570" imgH="9111615" progId="AcroExch.Document.DC">
                  <p:embed/>
                  <p:pic>
                    <p:nvPicPr>
                      <p:cNvPr id="0" name="Изображение 102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09820" y="1183640"/>
                        <a:ext cx="3347720" cy="4719955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одзаголовок 6"/>
          <p:cNvSpPr/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237312"/>
            <a:ext cx="9144000" cy="595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72018"/>
            <a:ext cx="5724128" cy="4766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997798"/>
            <a:ext cx="5724128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1590" y="544195"/>
            <a:ext cx="5730240" cy="33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</a:rPr>
              <a:t>СЕРТИФИКАТЫ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13" name="Заголовок 4"/>
          <p:cNvSpPr/>
          <p:nvPr/>
        </p:nvSpPr>
        <p:spPr bwMode="auto">
          <a:xfrm>
            <a:off x="827088" y="1053016"/>
            <a:ext cx="7772400" cy="1000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</a:p>
        </p:txBody>
      </p:sp>
      <p:sp>
        <p:nvSpPr>
          <p:cNvPr id="14" name="Заголовок 4"/>
          <p:cNvSpPr txBox="1"/>
          <p:nvPr/>
        </p:nvSpPr>
        <p:spPr bwMode="auto">
          <a:xfrm>
            <a:off x="3636104" y="2276162"/>
            <a:ext cx="5248026" cy="37976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342900" indent="-34290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/>
              </a:solidFill>
            </a:endParaRPr>
          </a:p>
        </p:txBody>
      </p:sp>
      <p:graphicFrame>
        <p:nvGraphicFramePr>
          <p:cNvPr id="3" name="Объект 2"/>
          <p:cNvGraphicFramePr/>
          <p:nvPr/>
        </p:nvGraphicFramePr>
        <p:xfrm>
          <a:off x="762635" y="1256665"/>
          <a:ext cx="3447415" cy="478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2143125" imgH="2933700" progId="Paint.Picture">
                  <p:embed/>
                </p:oleObj>
              </mc:Choice>
              <mc:Fallback>
                <p:oleObj name="" r:id="rId1" imgW="2143125" imgH="2933700" progId="Paint.Picture">
                  <p:embed/>
                  <p:pic>
                    <p:nvPicPr>
                      <p:cNvPr id="0" name="Изображение 3"/>
                      <p:cNvPicPr/>
                      <p:nvPr/>
                    </p:nvPicPr>
                    <p:blipFill>
                      <a:blip r:embed="rId2"/>
                      <a:srcRect l="6489" t="2265" r="3584" b="3967"/>
                    </p:blipFill>
                    <p:spPr>
                      <a:xfrm>
                        <a:off x="762635" y="1256665"/>
                        <a:ext cx="3447415" cy="4781550"/>
                      </a:xfrm>
                      <a:prstGeom prst="rect">
                        <a:avLst/>
                      </a:prstGeom>
                      <a:ln>
                        <a:solidFill>
                          <a:schemeClr val="tx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одзаголовок 6"/>
          <p:cNvSpPr/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10" name="Изображение 9" descr="^C2860BD1F3E305CD0A4A3A5A375E48582F605F536B03BC20FE^pimgpsh_fullsize_distr"/>
          <p:cNvPicPr>
            <a:picLocks noChangeAspect="1"/>
          </p:cNvPicPr>
          <p:nvPr/>
        </p:nvPicPr>
        <p:blipFill>
          <a:blip r:embed="rId3"/>
          <a:srcRect l="5276" t="3770" r="5276" b="2623"/>
          <a:stretch>
            <a:fillRect/>
          </a:stretch>
        </p:blipFill>
        <p:spPr>
          <a:xfrm>
            <a:off x="4982210" y="1250315"/>
            <a:ext cx="3337560" cy="480504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237312"/>
            <a:ext cx="9144000" cy="595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72018"/>
            <a:ext cx="5724128" cy="4766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997798"/>
            <a:ext cx="5724128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1590" y="544195"/>
            <a:ext cx="573024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</a:rPr>
              <a:t>РАЗРЕШИТЕЛЬНЫЕ ДОКУМЕНТЫ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13" name="Заголовок 4"/>
          <p:cNvSpPr/>
          <p:nvPr/>
        </p:nvSpPr>
        <p:spPr bwMode="auto">
          <a:xfrm>
            <a:off x="827088" y="1053016"/>
            <a:ext cx="7772400" cy="1000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</a:p>
        </p:txBody>
      </p:sp>
      <p:sp>
        <p:nvSpPr>
          <p:cNvPr id="14" name="Заголовок 4"/>
          <p:cNvSpPr txBox="1"/>
          <p:nvPr/>
        </p:nvSpPr>
        <p:spPr bwMode="auto">
          <a:xfrm>
            <a:off x="3649439" y="2246317"/>
            <a:ext cx="5248026" cy="37976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342900" indent="-34290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7" name="Подзаголовок 6"/>
          <p:cNvSpPr/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15415"/>
            <a:ext cx="3056890" cy="432943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435" y="1521460"/>
            <a:ext cx="2945130" cy="411734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rcRect l="921" r="11357" b="4098"/>
          <a:stretch>
            <a:fillRect/>
          </a:stretch>
        </p:blipFill>
        <p:spPr>
          <a:xfrm>
            <a:off x="6161405" y="1521460"/>
            <a:ext cx="2736215" cy="3794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www.ssoft24.com</a:t>
            </a:r>
            <a:endParaRPr lang="ru-RU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237312"/>
            <a:ext cx="9144000" cy="595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791210" y="589915"/>
            <a:ext cx="7531100" cy="52158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ru-RU" altLang="ru-RU" sz="2800" b="1" u="sng" dirty="0" smtClean="0">
                <a:solidFill>
                  <a:schemeClr val="tx2"/>
                </a:solidFill>
                <a:sym typeface="+mn-ea"/>
              </a:rPr>
              <a:t>Фактический адрес</a:t>
            </a:r>
            <a:r>
              <a:rPr lang="ru-RU" altLang="ru-RU" sz="2800" b="1" dirty="0" smtClean="0">
                <a:solidFill>
                  <a:schemeClr val="tx2"/>
                </a:solidFill>
                <a:sym typeface="+mn-ea"/>
              </a:rPr>
              <a:t>:</a:t>
            </a:r>
            <a:endParaRPr lang="ru-RU" altLang="ru-RU" sz="2800" b="1" dirty="0" smtClean="0">
              <a:solidFill>
                <a:schemeClr val="tx2"/>
              </a:solidFill>
              <a:sym typeface="+mn-ea"/>
            </a:endParaRPr>
          </a:p>
          <a:p>
            <a:pPr algn="just"/>
            <a:r>
              <a:rPr lang="ru-RU" altLang="en-US" sz="2800" b="1" dirty="0" smtClean="0">
                <a:solidFill>
                  <a:schemeClr val="tx2"/>
                </a:solidFill>
                <a:sym typeface="+mn-ea"/>
              </a:rPr>
              <a:t>300004, г. Тула, ул. Щегловская засека, дом. 30</a:t>
            </a:r>
            <a:endParaRPr lang="ru-RU" altLang="en-US" sz="2800" b="1" dirty="0" smtClean="0">
              <a:solidFill>
                <a:schemeClr val="tx2"/>
              </a:solidFill>
              <a:sym typeface="+mn-ea"/>
            </a:endParaRPr>
          </a:p>
          <a:p>
            <a:pPr algn="just"/>
            <a:endParaRPr lang="ru-RU" altLang="en-US" sz="2800" b="1" dirty="0" smtClean="0">
              <a:solidFill>
                <a:schemeClr val="tx2"/>
              </a:solidFill>
              <a:sym typeface="+mn-ea"/>
            </a:endParaRPr>
          </a:p>
          <a:p>
            <a:pPr algn="just"/>
            <a:r>
              <a:rPr lang="ru-RU" altLang="en-US" sz="2800" b="1" u="sng" dirty="0" smtClean="0">
                <a:solidFill>
                  <a:schemeClr val="tx2"/>
                </a:solidFill>
                <a:sym typeface="+mn-ea"/>
              </a:rPr>
              <a:t>Служба технической поддержки</a:t>
            </a:r>
            <a:r>
              <a:rPr lang="ru-RU" altLang="en-US" sz="2800" b="1" dirty="0" smtClean="0">
                <a:solidFill>
                  <a:schemeClr val="tx2"/>
                </a:solidFill>
                <a:sym typeface="+mn-ea"/>
              </a:rPr>
              <a:t>:</a:t>
            </a:r>
            <a:endParaRPr lang="ru-RU" altLang="en-US" sz="2800" b="1" dirty="0" smtClean="0">
              <a:solidFill>
                <a:schemeClr val="tx2"/>
              </a:solidFill>
              <a:sym typeface="+mn-ea"/>
            </a:endParaRPr>
          </a:p>
          <a:p>
            <a:pPr algn="just"/>
            <a:r>
              <a:rPr lang="ru-RU" altLang="en-US" sz="2800" b="1" dirty="0" smtClean="0">
                <a:solidFill>
                  <a:schemeClr val="tx2"/>
                </a:solidFill>
                <a:sym typeface="+mn-ea"/>
              </a:rPr>
              <a:t>8-800-250-01-04 (звонок по России бесплатный)</a:t>
            </a:r>
            <a:endParaRPr lang="ru-RU" altLang="en-US" sz="2800" b="1" dirty="0" smtClean="0">
              <a:solidFill>
                <a:schemeClr val="tx2"/>
              </a:solidFill>
              <a:sym typeface="+mn-ea"/>
            </a:endParaRPr>
          </a:p>
          <a:p>
            <a:pPr algn="just"/>
            <a:r>
              <a:rPr lang="en-US" altLang="en-US" sz="2800" b="1" dirty="0" smtClean="0">
                <a:solidFill>
                  <a:schemeClr val="tx2"/>
                </a:solidFill>
                <a:sym typeface="+mn-ea"/>
              </a:rPr>
              <a:t>e-mail</a:t>
            </a:r>
            <a:r>
              <a:rPr lang="ru-RU" altLang="en-US" sz="2800" b="1" dirty="0" smtClean="0">
                <a:solidFill>
                  <a:schemeClr val="tx2"/>
                </a:solidFill>
                <a:sym typeface="+mn-ea"/>
              </a:rPr>
              <a:t>: </a:t>
            </a:r>
            <a:r>
              <a:rPr lang="en-US" altLang="en-US" sz="2800" b="1" dirty="0" smtClean="0">
                <a:solidFill>
                  <a:schemeClr val="tx2"/>
                </a:solidFill>
                <a:sym typeface="+mn-ea"/>
              </a:rPr>
              <a:t>support@ssoft24</a:t>
            </a:r>
            <a:r>
              <a:rPr lang="ru-RU" altLang="en-US" sz="2800" b="1" dirty="0" smtClean="0">
                <a:solidFill>
                  <a:schemeClr val="tx2"/>
                </a:solidFill>
                <a:sym typeface="+mn-ea"/>
              </a:rPr>
              <a:t>.</a:t>
            </a:r>
            <a:r>
              <a:rPr lang="en-US" altLang="ru-RU" sz="2800" b="1" dirty="0" smtClean="0">
                <a:solidFill>
                  <a:schemeClr val="tx2"/>
                </a:solidFill>
                <a:sym typeface="+mn-ea"/>
              </a:rPr>
              <a:t>com</a:t>
            </a:r>
            <a:endParaRPr lang="en-US" altLang="ru-RU" sz="2800" b="1" dirty="0" smtClean="0">
              <a:solidFill>
                <a:schemeClr val="tx2"/>
              </a:solidFill>
              <a:sym typeface="+mn-ea"/>
            </a:endParaRPr>
          </a:p>
          <a:p>
            <a:pPr algn="just"/>
            <a:endParaRPr lang="en-US" altLang="ru-RU" sz="2800" b="1" dirty="0" smtClean="0">
              <a:solidFill>
                <a:schemeClr val="tx2"/>
              </a:solidFill>
              <a:sym typeface="+mn-ea"/>
            </a:endParaRPr>
          </a:p>
          <a:p>
            <a:pPr algn="just"/>
            <a:r>
              <a:rPr lang="ru-RU" altLang="en-US" sz="2800" b="1" u="sng" dirty="0" smtClean="0">
                <a:solidFill>
                  <a:schemeClr val="tx2"/>
                </a:solidFill>
                <a:sym typeface="+mn-ea"/>
              </a:rPr>
              <a:t>Отдел продаж</a:t>
            </a:r>
            <a:r>
              <a:rPr lang="ru-RU" altLang="en-US" sz="2800" b="1" dirty="0" smtClean="0">
                <a:solidFill>
                  <a:schemeClr val="tx2"/>
                </a:solidFill>
                <a:sym typeface="+mn-ea"/>
              </a:rPr>
              <a:t>:</a:t>
            </a:r>
            <a:endParaRPr lang="ru-RU" altLang="en-US" sz="2800" b="1" dirty="0" smtClean="0">
              <a:solidFill>
                <a:schemeClr val="tx2"/>
              </a:solidFill>
              <a:sym typeface="+mn-ea"/>
            </a:endParaRPr>
          </a:p>
          <a:p>
            <a:pPr algn="just"/>
            <a:r>
              <a:rPr lang="ru-RU" altLang="en-US" sz="2800" b="1" dirty="0" smtClean="0">
                <a:solidFill>
                  <a:schemeClr val="tx2"/>
                </a:solidFill>
                <a:sym typeface="+mn-ea"/>
              </a:rPr>
              <a:t>(4872) 70-05-82</a:t>
            </a:r>
            <a:endParaRPr lang="ru-RU" altLang="en-US" sz="2800" b="1" dirty="0" smtClean="0">
              <a:solidFill>
                <a:schemeClr val="tx2"/>
              </a:solidFill>
              <a:sym typeface="+mn-ea"/>
            </a:endParaRPr>
          </a:p>
          <a:p>
            <a:pPr algn="just"/>
            <a:r>
              <a:rPr lang="en-US" altLang="en-US" sz="2800" b="1" dirty="0" smtClean="0">
                <a:solidFill>
                  <a:schemeClr val="tx2"/>
                </a:solidFill>
                <a:sym typeface="+mn-ea"/>
              </a:rPr>
              <a:t>e-mail</a:t>
            </a:r>
            <a:r>
              <a:rPr lang="ru-RU" altLang="en-US" sz="2800" b="1" dirty="0" smtClean="0">
                <a:solidFill>
                  <a:schemeClr val="tx2"/>
                </a:solidFill>
                <a:sym typeface="+mn-ea"/>
              </a:rPr>
              <a:t>: </a:t>
            </a:r>
            <a:r>
              <a:rPr lang="en-US" altLang="en-US" sz="2800" b="1" dirty="0" smtClean="0">
                <a:solidFill>
                  <a:schemeClr val="tx2"/>
                </a:solidFill>
                <a:sym typeface="+mn-ea"/>
              </a:rPr>
              <a:t>sales@ssoft24</a:t>
            </a:r>
            <a:r>
              <a:rPr lang="ru-RU" altLang="en-US" sz="2800" b="1" dirty="0" smtClean="0">
                <a:solidFill>
                  <a:schemeClr val="tx2"/>
                </a:solidFill>
                <a:sym typeface="+mn-ea"/>
              </a:rPr>
              <a:t>.</a:t>
            </a:r>
            <a:r>
              <a:rPr lang="en-US" altLang="ru-RU" sz="2800" b="1" dirty="0" smtClean="0">
                <a:solidFill>
                  <a:schemeClr val="tx2"/>
                </a:solidFill>
                <a:sym typeface="+mn-ea"/>
              </a:rPr>
              <a:t>com</a:t>
            </a:r>
            <a:endParaRPr lang="en-US" altLang="ru-RU" sz="2800" b="1" dirty="0" smtClean="0">
              <a:solidFill>
                <a:schemeClr val="tx2"/>
              </a:solidFill>
              <a:sym typeface="+mn-ea"/>
            </a:endParaRPr>
          </a:p>
          <a:p>
            <a:pPr algn="just"/>
            <a:endParaRPr lang="en-US" altLang="ru-RU" sz="2800" b="1" dirty="0" smtClean="0">
              <a:solidFill>
                <a:schemeClr val="tx2"/>
              </a:solidFill>
              <a:sym typeface="+mn-ea"/>
            </a:endParaRPr>
          </a:p>
          <a:p>
            <a:pPr algn="ctr"/>
            <a:r>
              <a:rPr lang="en-US" altLang="en-US" sz="2800" b="1" dirty="0" smtClean="0">
                <a:solidFill>
                  <a:schemeClr val="tx2"/>
                </a:solidFill>
                <a:sym typeface="+mn-ea"/>
              </a:rPr>
              <a:t>www</a:t>
            </a:r>
            <a:r>
              <a:rPr lang="ru-RU" altLang="en-US" sz="2800" b="1" dirty="0" smtClean="0">
                <a:solidFill>
                  <a:schemeClr val="tx2"/>
                </a:solidFill>
                <a:sym typeface="+mn-ea"/>
              </a:rPr>
              <a:t>.</a:t>
            </a:r>
            <a:r>
              <a:rPr lang="en-US" altLang="en-US" sz="2800" b="1" dirty="0" smtClean="0">
                <a:solidFill>
                  <a:schemeClr val="tx2"/>
                </a:solidFill>
                <a:sym typeface="+mn-ea"/>
              </a:rPr>
              <a:t>neftegas</a:t>
            </a:r>
            <a:r>
              <a:rPr lang="ru-RU" altLang="en-US" sz="2800" b="1" dirty="0" smtClean="0">
                <a:solidFill>
                  <a:schemeClr val="tx2"/>
                </a:solidFill>
                <a:sym typeface="+mn-ea"/>
              </a:rPr>
              <a:t>.</a:t>
            </a:r>
            <a:r>
              <a:rPr lang="en-US" altLang="ru-RU" sz="2800" b="1" dirty="0" smtClean="0">
                <a:solidFill>
                  <a:schemeClr val="tx2"/>
                </a:solidFill>
                <a:sym typeface="+mn-ea"/>
              </a:rPr>
              <a:t>ssoft24</a:t>
            </a:r>
            <a:r>
              <a:rPr lang="ru-RU" altLang="ru-RU" sz="2800" b="1" dirty="0" smtClean="0">
                <a:solidFill>
                  <a:schemeClr val="tx2"/>
                </a:solidFill>
                <a:sym typeface="+mn-ea"/>
              </a:rPr>
              <a:t>.</a:t>
            </a:r>
            <a:r>
              <a:rPr lang="en-US" altLang="ru-RU" sz="2800" b="1" dirty="0" smtClean="0">
                <a:solidFill>
                  <a:schemeClr val="tx2"/>
                </a:solidFill>
                <a:sym typeface="+mn-ea"/>
              </a:rPr>
              <a:t>com</a:t>
            </a:r>
            <a:endParaRPr lang="en-US" altLang="ru-RU" sz="2800" b="1" dirty="0" smtClean="0">
              <a:solidFill>
                <a:schemeClr val="tx2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www.ssoft24.com</a:t>
            </a:r>
            <a:endParaRPr lang="ru-RU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237312"/>
            <a:ext cx="9144000" cy="595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934720" y="3890645"/>
            <a:ext cx="7555230" cy="76771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4400" b="1" dirty="0" smtClean="0">
                <a:solidFill>
                  <a:schemeClr val="tx2"/>
                </a:solidFill>
                <a:sym typeface="+mn-ea"/>
              </a:rPr>
              <a:t>БЛАГОДАРИМ ЗА ВНИМАНИЕ!</a:t>
            </a:r>
            <a:endParaRPr lang="ru-RU" altLang="en-US" sz="4400" b="1" dirty="0" smtClean="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Изображение 1" descr="Логоти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3485" y="836295"/>
            <a:ext cx="4069715" cy="2783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www.ssoft24.com</a:t>
            </a:r>
            <a:endParaRPr lang="ru-RU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237312"/>
            <a:ext cx="9144000" cy="595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72018"/>
            <a:ext cx="5724128" cy="4766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997798"/>
            <a:ext cx="5724128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543927"/>
            <a:ext cx="5953138" cy="33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</a:rPr>
              <a:t>ОБЩАЯ ИНФОРМАЦИЯ О СИСТЕМЕ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13" name="Заголовок 4"/>
          <p:cNvSpPr/>
          <p:nvPr/>
        </p:nvSpPr>
        <p:spPr bwMode="auto">
          <a:xfrm>
            <a:off x="827405" y="1427480"/>
            <a:ext cx="7772400" cy="600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</a:p>
        </p:txBody>
      </p:sp>
      <p:sp>
        <p:nvSpPr>
          <p:cNvPr id="14" name="Заголовок 4"/>
          <p:cNvSpPr txBox="1"/>
          <p:nvPr/>
        </p:nvSpPr>
        <p:spPr bwMode="auto">
          <a:xfrm>
            <a:off x="3639914" y="2231712"/>
            <a:ext cx="5248026" cy="37976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20370" y="1320165"/>
            <a:ext cx="8376285" cy="50330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800">
                <a:solidFill>
                  <a:schemeClr val="tx2"/>
                </a:solidFill>
              </a:rPr>
              <a:t>НАЗНАЧЕНИЕ</a:t>
            </a:r>
            <a:endParaRPr lang="ru-RU" altLang="en-US" sz="2800">
              <a:solidFill>
                <a:schemeClr val="tx2"/>
              </a:solidFill>
            </a:endParaRPr>
          </a:p>
          <a:p>
            <a:pPr algn="just"/>
            <a:r>
              <a:rPr lang="ru-RU" altLang="en-US" sz="2400"/>
              <a:t>Система «СКЗП»предназначена для контроля концентрации взрывоопасного газа внутри футлярного пространства перехода с последующей выдачи аварийно-предупредительной сигнализации о состоянии газопровода (утечках газа в защитных футлярах газопровода).</a:t>
            </a:r>
            <a:endParaRPr lang="ru-RU" altLang="en-US" sz="2400"/>
          </a:p>
          <a:p>
            <a:pPr algn="just"/>
            <a:endParaRPr lang="ru-RU" altLang="en-US" sz="2800">
              <a:solidFill>
                <a:schemeClr val="tx2"/>
              </a:solidFill>
            </a:endParaRPr>
          </a:p>
          <a:p>
            <a:pPr algn="just"/>
            <a:r>
              <a:rPr lang="ru-RU" altLang="en-US" sz="2800">
                <a:solidFill>
                  <a:schemeClr val="tx2"/>
                </a:solidFill>
              </a:rPr>
              <a:t>ОБЛАСТЬ ПРИМЕНЕНИЯ</a:t>
            </a:r>
            <a:endParaRPr lang="ru-RU" altLang="en-US" sz="2800">
              <a:solidFill>
                <a:schemeClr val="tx2"/>
              </a:solidFill>
            </a:endParaRPr>
          </a:p>
          <a:p>
            <a:pPr algn="just"/>
            <a:r>
              <a:rPr lang="ru-RU" altLang="en-US" sz="2400"/>
              <a:t>Система «СКЗП» устанавливается в местах пересечения или сближения газопровода ближе 50м с железнодорожными путями и автомобильными дорогами общего пользования </a:t>
            </a:r>
            <a:r>
              <a:rPr lang="en-US" altLang="ru-RU" sz="2400"/>
              <a:t>I-IV</a:t>
            </a:r>
            <a:r>
              <a:rPr lang="ru-RU" altLang="ru-RU" sz="2400"/>
              <a:t> категории.</a:t>
            </a:r>
            <a:endParaRPr lang="ru-RU" altLang="ru-RU" sz="2400"/>
          </a:p>
          <a:p>
            <a:pPr algn="just"/>
            <a:endParaRPr lang="ru-RU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www.ssoft24.com</a:t>
            </a:r>
            <a:endParaRPr lang="ru-RU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237312"/>
            <a:ext cx="9144000" cy="595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72018"/>
            <a:ext cx="5724128" cy="4766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  <a:sym typeface="+mn-ea"/>
              </a:rPr>
              <a:t>ОБЩАЯ ИНФОРМАЦИЯ О СИСТЕМЕ</a:t>
            </a:r>
            <a:endParaRPr lang="ru-RU" sz="1600"/>
          </a:p>
        </p:txBody>
      </p:sp>
      <p:sp>
        <p:nvSpPr>
          <p:cNvPr id="9" name="Прямоугольник 8"/>
          <p:cNvSpPr/>
          <p:nvPr/>
        </p:nvSpPr>
        <p:spPr>
          <a:xfrm>
            <a:off x="0" y="997798"/>
            <a:ext cx="5724128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4"/>
          <p:cNvSpPr/>
          <p:nvPr/>
        </p:nvSpPr>
        <p:spPr bwMode="auto">
          <a:xfrm>
            <a:off x="827405" y="1427480"/>
            <a:ext cx="7772400" cy="600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</a:p>
        </p:txBody>
      </p:sp>
      <p:sp>
        <p:nvSpPr>
          <p:cNvPr id="14" name="Заголовок 4"/>
          <p:cNvSpPr txBox="1"/>
          <p:nvPr/>
        </p:nvSpPr>
        <p:spPr bwMode="auto">
          <a:xfrm>
            <a:off x="3639914" y="2231712"/>
            <a:ext cx="5248026" cy="37976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20370" y="1176655"/>
            <a:ext cx="8376285" cy="48806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ru-RU" altLang="en-US" sz="2800">
                <a:solidFill>
                  <a:schemeClr val="tx2"/>
                </a:solidFill>
              </a:rPr>
              <a:t>ОСОБЕННОСТИ СИСТЕМЫ</a:t>
            </a:r>
            <a:endParaRPr lang="ru-RU" altLang="en-US" sz="2800">
              <a:solidFill>
                <a:schemeClr val="tx2"/>
              </a:solidFill>
            </a:endParaRPr>
          </a:p>
          <a:p>
            <a:pPr marL="342900" indent="-342900" algn="just">
              <a:lnSpc>
                <a:spcPct val="110000"/>
              </a:lnSpc>
              <a:buClr>
                <a:srgbClr val="1F497D"/>
              </a:buClr>
              <a:buFont typeface="Wingdings" panose="05000000000000000000" charset="0"/>
              <a:buChar char="ü"/>
            </a:pPr>
            <a:r>
              <a:rPr lang="ru-RU" altLang="en-US" sz="2000"/>
              <a:t>Система соответствует разрешительной документации СТО «Газпром газораспределение» 2-2.1-249-2008, СТО Газпром 2-3.5-454-2010, инструкция №ЦПИ-22 от 17.03.2005 ОАО «РЖД».</a:t>
            </a:r>
            <a:endParaRPr lang="ru-RU" altLang="en-US" sz="2000"/>
          </a:p>
          <a:p>
            <a:pPr marL="342900" indent="-342900" algn="just">
              <a:lnSpc>
                <a:spcPct val="110000"/>
              </a:lnSpc>
              <a:buClr>
                <a:srgbClr val="1F497D"/>
              </a:buClr>
              <a:buFont typeface="Wingdings" panose="05000000000000000000" charset="0"/>
              <a:buChar char="ü"/>
            </a:pPr>
            <a:r>
              <a:rPr lang="ru-RU" altLang="en-US" sz="2000">
                <a:sym typeface="+mn-ea"/>
              </a:rPr>
              <a:t>Автоматическая выдача аварийных-предупредительных сигналов о возможных утечках газа эксплуатирующей организации и дежурным по железнодорожным станциям.</a:t>
            </a:r>
            <a:endParaRPr lang="ru-RU" altLang="en-US" sz="2000"/>
          </a:p>
          <a:p>
            <a:pPr marL="342900" indent="-342900" algn="just">
              <a:lnSpc>
                <a:spcPct val="110000"/>
              </a:lnSpc>
              <a:buClr>
                <a:srgbClr val="1F497D"/>
              </a:buClr>
              <a:buFont typeface="Wingdings" panose="05000000000000000000" charset="0"/>
              <a:buChar char="ü"/>
            </a:pPr>
            <a:r>
              <a:rPr lang="ru-RU" altLang="en-US" sz="2000"/>
              <a:t>Возможность применения совместно с системой дистанционного управления запорной арматуры «АСДУЗА» для аварийного закрытия запорной арматуры при превышении допустимого уровня загазованности.</a:t>
            </a:r>
            <a:endParaRPr lang="ru-RU" altLang="en-US" sz="2000"/>
          </a:p>
          <a:p>
            <a:pPr marL="342900" indent="-342900" algn="just">
              <a:lnSpc>
                <a:spcPct val="110000"/>
              </a:lnSpc>
              <a:buClr>
                <a:srgbClr val="1F497D"/>
              </a:buClr>
              <a:buFont typeface="Wingdings" panose="05000000000000000000" charset="0"/>
              <a:buChar char="ü"/>
            </a:pPr>
            <a:r>
              <a:rPr lang="ru-RU" altLang="en-US" sz="2000"/>
              <a:t>Метрологическая точность оборудования.</a:t>
            </a:r>
            <a:endParaRPr lang="ru-RU" altLang="en-US" sz="2000"/>
          </a:p>
          <a:p>
            <a:pPr marL="342900" indent="-342900" algn="just">
              <a:lnSpc>
                <a:spcPct val="110000"/>
              </a:lnSpc>
              <a:buClr>
                <a:srgbClr val="1F497D"/>
              </a:buClr>
              <a:buFont typeface="Wingdings" panose="05000000000000000000" charset="0"/>
              <a:buChar char="ü"/>
            </a:pPr>
            <a:r>
              <a:rPr lang="ru-RU" altLang="en-US" sz="2000"/>
              <a:t>Автономная работа в течении 2-х лет без замены элементов питания.</a:t>
            </a:r>
            <a:endParaRPr lang="ru-RU" altLang="en-US" sz="2000"/>
          </a:p>
          <a:p>
            <a:pPr marL="342900" indent="-342900" algn="just">
              <a:lnSpc>
                <a:spcPct val="110000"/>
              </a:lnSpc>
              <a:buClr>
                <a:srgbClr val="1F497D"/>
              </a:buClr>
              <a:buFont typeface="Wingdings" panose="05000000000000000000" charset="0"/>
              <a:buChar char="ü"/>
            </a:pPr>
            <a:r>
              <a:rPr lang="ru-RU" altLang="en-US" sz="2000"/>
              <a:t>Контроль доступа «свой/чужой» к оборудованию системы.</a:t>
            </a:r>
            <a:endParaRPr lang="ru-RU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www.ssoft24.com</a:t>
            </a:r>
            <a:endParaRPr lang="ru-RU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237312"/>
            <a:ext cx="9144000" cy="595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72018"/>
            <a:ext cx="5724128" cy="4766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997798"/>
            <a:ext cx="5724128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543927"/>
            <a:ext cx="5953138" cy="33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</a:rPr>
              <a:t>СХЕМА РАБОТЫ СИСТЕМЫ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13" name="Заголовок 4"/>
          <p:cNvSpPr/>
          <p:nvPr/>
        </p:nvSpPr>
        <p:spPr bwMode="auto">
          <a:xfrm>
            <a:off x="827088" y="1026981"/>
            <a:ext cx="7772400" cy="1000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</a:p>
        </p:txBody>
      </p:sp>
      <p:sp>
        <p:nvSpPr>
          <p:cNvPr id="14" name="Заголовок 4"/>
          <p:cNvSpPr txBox="1"/>
          <p:nvPr/>
        </p:nvSpPr>
        <p:spPr bwMode="auto">
          <a:xfrm>
            <a:off x="3639914" y="2231712"/>
            <a:ext cx="5248026" cy="37976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/>
              </a:solidFill>
            </a:endParaRPr>
          </a:p>
        </p:txBody>
      </p:sp>
      <p:graphicFrame>
        <p:nvGraphicFramePr>
          <p:cNvPr id="7" name="Объект 6"/>
          <p:cNvGraphicFramePr/>
          <p:nvPr/>
        </p:nvGraphicFramePr>
        <p:xfrm>
          <a:off x="539750" y="1124585"/>
          <a:ext cx="8064500" cy="5023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" name="" r:id="rId1" imgW="8058150" imgH="5019675" progId="Paint.Picture">
                  <p:embed/>
                </p:oleObj>
              </mc:Choice>
              <mc:Fallback>
                <p:oleObj name="" r:id="rId1" imgW="8058150" imgH="5019675" progId="Paint.Picture">
                  <p:embed/>
                  <p:pic>
                    <p:nvPicPr>
                      <p:cNvPr id="0" name="Изображение 9"/>
                      <p:cNvPicPr/>
                      <p:nvPr/>
                    </p:nvPicPr>
                    <p:blipFill>
                      <a:blip r:embed="rId2"/>
                    </p:blipFill>
                    <p:spPr>
                      <a:xfrm>
                        <a:off x="539750" y="1124585"/>
                        <a:ext cx="8064500" cy="5023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www.ssoft24.com</a:t>
            </a:r>
            <a:endParaRPr lang="ru-RU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237312"/>
            <a:ext cx="9144000" cy="595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72018"/>
            <a:ext cx="5724128" cy="4766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997798"/>
            <a:ext cx="5724128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1590" y="544195"/>
            <a:ext cx="5730240" cy="33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</a:rPr>
              <a:t>ИНДИВИДУАЛЬНЫЕ РЕШЕНИЯ «СКЗП» 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13" name="Заголовок 4"/>
          <p:cNvSpPr/>
          <p:nvPr/>
        </p:nvSpPr>
        <p:spPr bwMode="auto">
          <a:xfrm>
            <a:off x="827088" y="1053016"/>
            <a:ext cx="7772400" cy="1000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</a:p>
        </p:txBody>
      </p:sp>
      <p:sp>
        <p:nvSpPr>
          <p:cNvPr id="14" name="Заголовок 4"/>
          <p:cNvSpPr txBox="1"/>
          <p:nvPr/>
        </p:nvSpPr>
        <p:spPr bwMode="auto">
          <a:xfrm>
            <a:off x="3636104" y="2276162"/>
            <a:ext cx="5248026" cy="37976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342900" indent="-34290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323215" y="1195705"/>
            <a:ext cx="8528685" cy="4849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2400" b="1">
                <a:solidFill>
                  <a:schemeClr val="tx2"/>
                </a:solidFill>
              </a:rPr>
              <a:t>СКЗП – Х – ХХ – ХХХ – Х – ХХ*</a:t>
            </a:r>
            <a:endParaRPr lang="ru-RU" altLang="en-US" sz="2400" b="1">
              <a:solidFill>
                <a:schemeClr val="tx2"/>
              </a:solidFill>
            </a:endParaRPr>
          </a:p>
          <a:p>
            <a:pPr algn="l"/>
            <a:r>
              <a:rPr lang="ru-RU" altLang="en-US" sz="1600"/>
              <a:t>                                                        1              2          3            4            5         6</a:t>
            </a:r>
            <a:r>
              <a:rPr lang="ru-RU" altLang="en-US"/>
              <a:t>            , где</a:t>
            </a:r>
            <a:endParaRPr lang="ru-RU" altLang="en-US"/>
          </a:p>
          <a:p>
            <a:pPr algn="just">
              <a:lnSpc>
                <a:spcPct val="150000"/>
              </a:lnSpc>
            </a:pPr>
            <a:r>
              <a:rPr lang="ru-RU" altLang="en-US" sz="2000"/>
              <a:t>1 – система контроля загазованности переходов;</a:t>
            </a:r>
            <a:endParaRPr lang="ru-RU" altLang="en-US" sz="2000"/>
          </a:p>
          <a:p>
            <a:pPr algn="just">
              <a:lnSpc>
                <a:spcPct val="150000"/>
              </a:lnSpc>
            </a:pPr>
            <a:r>
              <a:rPr lang="ru-RU" altLang="en-US" sz="2000"/>
              <a:t>2 – вариант электропитания (А – автономная, С – сетевая);</a:t>
            </a:r>
            <a:endParaRPr lang="ru-RU" altLang="en-US" sz="2000"/>
          </a:p>
          <a:p>
            <a:pPr algn="just">
              <a:lnSpc>
                <a:spcPct val="150000"/>
              </a:lnSpc>
            </a:pPr>
            <a:r>
              <a:rPr lang="ru-RU" altLang="en-US" sz="2000"/>
              <a:t>3 – тип установки (ВС – на вытяжной свече, ГК – на газовом ковере);</a:t>
            </a:r>
            <a:endParaRPr lang="ru-RU" altLang="en-US" sz="2000"/>
          </a:p>
          <a:p>
            <a:pPr algn="just">
              <a:lnSpc>
                <a:spcPct val="150000"/>
              </a:lnSpc>
            </a:pPr>
            <a:r>
              <a:rPr lang="ru-RU" altLang="en-US" sz="2000"/>
              <a:t>4 – условный проход (ДУ) вытяжной свечи (от 50 до 300 мм), в случае установки на газовый ковер обозначение – 000;</a:t>
            </a:r>
            <a:endParaRPr lang="ru-RU" altLang="en-US" sz="2000"/>
          </a:p>
          <a:p>
            <a:pPr algn="just">
              <a:lnSpc>
                <a:spcPct val="150000"/>
              </a:lnSpc>
            </a:pPr>
            <a:r>
              <a:rPr lang="ru-RU" altLang="en-US" sz="2000"/>
              <a:t>5 -  вариант размещения и эксплуатации, (В – взрывоопасная, Ш – шкафная);</a:t>
            </a:r>
            <a:endParaRPr lang="ru-RU" altLang="en-US" sz="2000"/>
          </a:p>
          <a:p>
            <a:pPr algn="just">
              <a:lnSpc>
                <a:spcPct val="150000"/>
              </a:lnSpc>
            </a:pPr>
            <a:r>
              <a:rPr lang="ru-RU" altLang="en-US" sz="2000"/>
              <a:t>6 - при наличии в комплектации системы диспетчерского центра (персональный компьютер, программное обеспечение, устройство доступа в сеть) обозначение – ДЦ.</a:t>
            </a:r>
            <a:endParaRPr lang="ru-RU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www.ssoft24.com</a:t>
            </a:r>
            <a:endParaRPr lang="ru-RU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237312"/>
            <a:ext cx="9144000" cy="595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72018"/>
            <a:ext cx="5724128" cy="4766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997798"/>
            <a:ext cx="5724128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1263015" y="400685"/>
            <a:ext cx="7730490" cy="581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</a:rPr>
              <a:t>	МОДИФИКАЦИИ «СКЗП» ПО ТИПУ ЭЛЕКТРОПИТАНИЯ </a:t>
            </a:r>
            <a:endParaRPr lang="ru-RU" sz="1600" b="1" dirty="0">
              <a:solidFill>
                <a:prstClr val="white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</a:rPr>
              <a:t>И   МЕСТУ УСТАНОВКИ/ЗОНЕ ПРИМЕНЕНИЯ 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13" name="Заголовок 4"/>
          <p:cNvSpPr/>
          <p:nvPr/>
        </p:nvSpPr>
        <p:spPr bwMode="auto">
          <a:xfrm>
            <a:off x="827088" y="1052381"/>
            <a:ext cx="7772400" cy="1000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</a:p>
        </p:txBody>
      </p:sp>
      <p:sp>
        <p:nvSpPr>
          <p:cNvPr id="14" name="Заголовок 4"/>
          <p:cNvSpPr txBox="1"/>
          <p:nvPr/>
        </p:nvSpPr>
        <p:spPr bwMode="auto">
          <a:xfrm>
            <a:off x="3636104" y="2276162"/>
            <a:ext cx="5248026" cy="37976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342900" indent="-34290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/>
              </a:solidFill>
            </a:endParaRPr>
          </a:p>
        </p:txBody>
      </p:sp>
      <p:graphicFrame>
        <p:nvGraphicFramePr>
          <p:cNvPr id="19" name="Объект 18"/>
          <p:cNvGraphicFramePr/>
          <p:nvPr/>
        </p:nvGraphicFramePr>
        <p:xfrm>
          <a:off x="1278890" y="1122680"/>
          <a:ext cx="6148705" cy="5059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" name="" r:id="rId1" imgW="9600565" imgH="10057765" progId="Paint.Picture">
                  <p:embed/>
                </p:oleObj>
              </mc:Choice>
              <mc:Fallback>
                <p:oleObj name="" r:id="rId1" imgW="9600565" imgH="10057765" progId="Paint.Picture">
                  <p:embed/>
                  <p:pic>
                    <p:nvPicPr>
                      <p:cNvPr id="0" name="Изображение 19"/>
                      <p:cNvPicPr/>
                      <p:nvPr/>
                    </p:nvPicPr>
                    <p:blipFill>
                      <a:blip r:embed="rId2"/>
                    </p:blipFill>
                    <p:spPr>
                      <a:xfrm>
                        <a:off x="1278890" y="1122680"/>
                        <a:ext cx="6148705" cy="5059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237312"/>
            <a:ext cx="9144000" cy="595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72018"/>
            <a:ext cx="5724128" cy="4766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997798"/>
            <a:ext cx="5724128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1590" y="544195"/>
            <a:ext cx="5730240" cy="33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</a:rPr>
              <a:t>ТИП УСТАНОВКИ ГАЗОАНАЛИЗАТОРОВ: в ГАЗОВОМ КОВЕРЕ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13" name="Заголовок 4"/>
          <p:cNvSpPr/>
          <p:nvPr/>
        </p:nvSpPr>
        <p:spPr bwMode="auto">
          <a:xfrm>
            <a:off x="827088" y="1053016"/>
            <a:ext cx="7772400" cy="1000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</a:p>
        </p:txBody>
      </p:sp>
      <p:sp>
        <p:nvSpPr>
          <p:cNvPr id="14" name="Заголовок 4"/>
          <p:cNvSpPr txBox="1"/>
          <p:nvPr/>
        </p:nvSpPr>
        <p:spPr bwMode="auto">
          <a:xfrm>
            <a:off x="3636104" y="2276162"/>
            <a:ext cx="5248026" cy="37976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342900" indent="-34290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337185" y="5143500"/>
            <a:ext cx="8526145" cy="1313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ru-RU" altLang="en-US" sz="2000">
                <a:solidFill>
                  <a:schemeClr val="accent1">
                    <a:lumMod val="75000"/>
                  </a:schemeClr>
                </a:solidFill>
              </a:rPr>
              <a:t>ОСОБЕННОСТЬ РЕШЕНИЯ:</a:t>
            </a:r>
            <a:endParaRPr lang="ru-RU" altLang="en-US" sz="200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 algn="just">
              <a:buClrTx/>
              <a:buFont typeface="Wingdings" panose="05000000000000000000" charset="0"/>
              <a:buChar char="§"/>
            </a:pPr>
            <a:r>
              <a:rPr lang="ru-RU" altLang="en-US" sz="2000"/>
              <a:t>Установка датчиков загазованности в газовом ковере.</a:t>
            </a:r>
            <a:endParaRPr lang="ru-RU" altLang="en-US" sz="2000"/>
          </a:p>
          <a:p>
            <a:pPr marL="285750" indent="-285750" algn="just">
              <a:buClrTx/>
              <a:buFont typeface="Wingdings" panose="05000000000000000000" charset="0"/>
              <a:buChar char="§"/>
            </a:pPr>
            <a:r>
              <a:rPr lang="ru-RU" altLang="en-US" sz="2000"/>
              <a:t>Размещение шкафа телеметрии во взрывобезопасной зоне.</a:t>
            </a:r>
            <a:endParaRPr lang="ru-RU" altLang="en-US" sz="2000"/>
          </a:p>
          <a:p>
            <a:pPr marL="285750" indent="-285750"/>
            <a:endParaRPr lang="ru-RU" altLang="en-US" sz="2000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800090" y="546735"/>
            <a:ext cx="28270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altLang="en-US" sz="2000" b="1">
                <a:solidFill>
                  <a:srgbClr val="FF0000"/>
                </a:solidFill>
              </a:rPr>
              <a:t>СЕТЕВОЕ ПИТАНИЕ 220В</a:t>
            </a:r>
            <a:endParaRPr lang="ru-RU" altLang="en-US" sz="2000" b="1">
              <a:solidFill>
                <a:srgbClr val="FF0000"/>
              </a:solidFill>
            </a:endParaRPr>
          </a:p>
        </p:txBody>
      </p:sp>
      <p:pic>
        <p:nvPicPr>
          <p:cNvPr id="7" name="Изображение 6" descr="12"/>
          <p:cNvPicPr>
            <a:picLocks noChangeAspect="1"/>
          </p:cNvPicPr>
          <p:nvPr/>
        </p:nvPicPr>
        <p:blipFill>
          <a:blip r:embed="rId1"/>
          <a:srcRect l="15313" t="14844" r="13729" b="13108"/>
          <a:stretch>
            <a:fillRect/>
          </a:stretch>
        </p:blipFill>
        <p:spPr>
          <a:xfrm>
            <a:off x="36830" y="1604645"/>
            <a:ext cx="2877820" cy="2105025"/>
          </a:xfrm>
          <a:prstGeom prst="rect">
            <a:avLst/>
          </a:prstGeom>
        </p:spPr>
      </p:pic>
      <p:graphicFrame>
        <p:nvGraphicFramePr>
          <p:cNvPr id="10" name="Объект 9"/>
          <p:cNvGraphicFramePr/>
          <p:nvPr/>
        </p:nvGraphicFramePr>
        <p:xfrm>
          <a:off x="2848610" y="1221740"/>
          <a:ext cx="6054090" cy="3920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" r:id="rId2" imgW="3725545" imgH="8496935" progId="Paint.Picture">
                  <p:embed/>
                </p:oleObj>
              </mc:Choice>
              <mc:Fallback>
                <p:oleObj name="" r:id="rId2" imgW="3725545" imgH="8496935" progId="Paint.Picture">
                  <p:embed/>
                  <p:pic>
                    <p:nvPicPr>
                      <p:cNvPr id="0" name="Изображение 10"/>
                      <p:cNvPicPr/>
                      <p:nvPr/>
                    </p:nvPicPr>
                    <p:blipFill>
                      <a:blip r:embed="rId3"/>
                      <a:srcRect t="2013"/>
                    </p:blipFill>
                    <p:spPr>
                      <a:xfrm>
                        <a:off x="2848610" y="1221740"/>
                        <a:ext cx="6054090" cy="3920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Текстовое поле 14"/>
          <p:cNvSpPr txBox="1"/>
          <p:nvPr/>
        </p:nvSpPr>
        <p:spPr>
          <a:xfrm>
            <a:off x="426720" y="1203960"/>
            <a:ext cx="2006600" cy="3378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1600" b="1">
                <a:solidFill>
                  <a:schemeClr val="accent1">
                    <a:lumMod val="75000"/>
                  </a:schemeClr>
                </a:solidFill>
              </a:rPr>
              <a:t>СКЗП-С-ГК-000-Ш</a:t>
            </a:r>
            <a:endParaRPr lang="ru-RU" altLang="en-US" sz="16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0" y="3788410"/>
            <a:ext cx="2817495" cy="499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237312"/>
            <a:ext cx="9144000" cy="595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72018"/>
            <a:ext cx="5724128" cy="4766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997798"/>
            <a:ext cx="5724128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1590" y="544195"/>
            <a:ext cx="5730240" cy="33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</a:rPr>
              <a:t>ТИП УСТАНОВКИ ГАЗОАНАЛИЗАТОРОВ: в ГАЗОВОМ КОВЕРЕ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13" name="Заголовок 4"/>
          <p:cNvSpPr/>
          <p:nvPr/>
        </p:nvSpPr>
        <p:spPr bwMode="auto">
          <a:xfrm>
            <a:off x="827088" y="1053016"/>
            <a:ext cx="7772400" cy="1000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</a:p>
        </p:txBody>
      </p:sp>
      <p:sp>
        <p:nvSpPr>
          <p:cNvPr id="14" name="Заголовок 4"/>
          <p:cNvSpPr txBox="1"/>
          <p:nvPr/>
        </p:nvSpPr>
        <p:spPr bwMode="auto">
          <a:xfrm>
            <a:off x="3635469" y="2276162"/>
            <a:ext cx="5248026" cy="37976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342900" indent="-34290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337185" y="5143500"/>
            <a:ext cx="8526145" cy="1313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ru-RU" altLang="en-US" sz="2000">
                <a:solidFill>
                  <a:schemeClr val="accent1">
                    <a:lumMod val="75000"/>
                  </a:schemeClr>
                </a:solidFill>
              </a:rPr>
              <a:t>ОСОБЕННОСТЬ РЕШЕНИЯ:</a:t>
            </a:r>
            <a:endParaRPr lang="ru-RU" altLang="en-US" sz="200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 algn="just">
              <a:buClrTx/>
              <a:buFont typeface="Wingdings" panose="05000000000000000000" charset="0"/>
              <a:buChar char="§"/>
            </a:pPr>
            <a:r>
              <a:rPr lang="ru-RU" altLang="en-US" sz="2000"/>
              <a:t>Установка датчиков загазованности в газовом ковере.</a:t>
            </a:r>
            <a:endParaRPr lang="ru-RU" altLang="en-US" sz="2000"/>
          </a:p>
          <a:p>
            <a:pPr marL="285750" indent="-285750" algn="just">
              <a:buClrTx/>
              <a:buFont typeface="Wingdings" panose="05000000000000000000" charset="0"/>
              <a:buChar char="§"/>
            </a:pPr>
            <a:r>
              <a:rPr lang="ru-RU" altLang="en-US" sz="2000"/>
              <a:t>Размещение шкафа телеметрии во взрывобезопасной зоне.</a:t>
            </a:r>
            <a:endParaRPr lang="ru-RU" altLang="en-US" sz="2000"/>
          </a:p>
          <a:p>
            <a:pPr marL="285750" indent="-285750"/>
            <a:endParaRPr lang="ru-RU" altLang="en-US" sz="2000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800090" y="403225"/>
            <a:ext cx="2898775" cy="7035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altLang="en-US" sz="2000" b="1">
                <a:solidFill>
                  <a:srgbClr val="FF0000"/>
                </a:solidFill>
              </a:rPr>
              <a:t>АВТОНОМНОЕ ПИТАНИЕ</a:t>
            </a:r>
            <a:endParaRPr lang="ru-RU" altLang="en-US" sz="2000" b="1">
              <a:solidFill>
                <a:srgbClr val="FF0000"/>
              </a:solidFill>
            </a:endParaRPr>
          </a:p>
          <a:p>
            <a:pPr algn="ctr"/>
            <a:r>
              <a:rPr lang="ru-RU" altLang="en-US" sz="2000" b="1">
                <a:solidFill>
                  <a:srgbClr val="FF0000"/>
                </a:solidFill>
              </a:rPr>
              <a:t>СОЛНЕЧНАЯ БАТАРЕЯ</a:t>
            </a:r>
            <a:endParaRPr lang="ru-RU" altLang="en-US" sz="2000" b="1">
              <a:solidFill>
                <a:srgbClr val="FF0000"/>
              </a:solidFill>
            </a:endParaRPr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283210" y="1203960"/>
            <a:ext cx="2482850" cy="3378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1600" b="1">
                <a:solidFill>
                  <a:schemeClr val="accent1">
                    <a:lumMod val="75000"/>
                  </a:schemeClr>
                </a:solidFill>
              </a:rPr>
              <a:t>СКЗП-А-ГК-000-Ш </a:t>
            </a:r>
            <a:r>
              <a:rPr lang="en-US" altLang="ru-RU" sz="1600" b="1">
                <a:solidFill>
                  <a:schemeClr val="accent1">
                    <a:lumMod val="75000"/>
                  </a:schemeClr>
                </a:solidFill>
              </a:rPr>
              <a:t>Solar</a:t>
            </a:r>
            <a:endParaRPr lang="en-US" altLang="ru-RU" sz="16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Изображение 1" descr="SKZP SOLAR"/>
          <p:cNvPicPr>
            <a:picLocks noChangeAspect="1"/>
          </p:cNvPicPr>
          <p:nvPr/>
        </p:nvPicPr>
        <p:blipFill>
          <a:blip r:embed="rId1"/>
          <a:srcRect l="16458" t="15799" r="16754" b="15972"/>
          <a:stretch>
            <a:fillRect/>
          </a:stretch>
        </p:blipFill>
        <p:spPr>
          <a:xfrm>
            <a:off x="-36195" y="1485265"/>
            <a:ext cx="2884805" cy="2122170"/>
          </a:xfrm>
          <a:prstGeom prst="rect">
            <a:avLst/>
          </a:prstGeom>
        </p:spPr>
      </p:pic>
      <p:graphicFrame>
        <p:nvGraphicFramePr>
          <p:cNvPr id="3" name="Объект 2"/>
          <p:cNvGraphicFramePr/>
          <p:nvPr/>
        </p:nvGraphicFramePr>
        <p:xfrm>
          <a:off x="3436620" y="1125220"/>
          <a:ext cx="5304155" cy="4307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2" imgW="8838565" imgH="7811135" progId="Paint.Picture">
                  <p:embed/>
                </p:oleObj>
              </mc:Choice>
              <mc:Fallback>
                <p:oleObj name="" r:id="rId2" imgW="8838565" imgH="7811135" progId="Paint.Picture">
                  <p:embed/>
                  <p:pic>
                    <p:nvPicPr>
                      <p:cNvPr id="0" name="Изображение 3"/>
                      <p:cNvPicPr/>
                      <p:nvPr/>
                    </p:nvPicPr>
                    <p:blipFill>
                      <a:blip r:embed="rId3"/>
                    </p:blipFill>
                    <p:spPr>
                      <a:xfrm>
                        <a:off x="3436620" y="1125220"/>
                        <a:ext cx="5304155" cy="43078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15" y="3644900"/>
            <a:ext cx="2721610" cy="47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237312"/>
            <a:ext cx="9144000" cy="595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72018"/>
            <a:ext cx="5724128" cy="4766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997798"/>
            <a:ext cx="5724128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1590" y="544195"/>
            <a:ext cx="5730240" cy="33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white"/>
                </a:solidFill>
              </a:rPr>
              <a:t>ТИП УСТАНОВКИ ГАЗОАНАЛИЗАТОРОВ: в ГАЗОВОМ КОВЕРЕ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13" name="Заголовок 4"/>
          <p:cNvSpPr/>
          <p:nvPr/>
        </p:nvSpPr>
        <p:spPr bwMode="auto">
          <a:xfrm>
            <a:off x="827088" y="1053016"/>
            <a:ext cx="7772400" cy="1000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</a:p>
        </p:txBody>
      </p:sp>
      <p:sp>
        <p:nvSpPr>
          <p:cNvPr id="14" name="Заголовок 4"/>
          <p:cNvSpPr txBox="1"/>
          <p:nvPr/>
        </p:nvSpPr>
        <p:spPr bwMode="auto">
          <a:xfrm>
            <a:off x="3635469" y="2276162"/>
            <a:ext cx="5248026" cy="37976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342900" indent="-34290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337185" y="4928235"/>
            <a:ext cx="8526145" cy="1617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ru-RU" altLang="en-US" sz="2000">
                <a:solidFill>
                  <a:schemeClr val="accent1">
                    <a:lumMod val="75000"/>
                  </a:schemeClr>
                </a:solidFill>
              </a:rPr>
              <a:t>ОСОБЕННОСТЬ РЕШЕНИЯ:</a:t>
            </a:r>
            <a:endParaRPr lang="ru-RU" altLang="en-US" sz="200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 algn="just">
              <a:buClrTx/>
              <a:buFont typeface="Wingdings" panose="05000000000000000000" charset="0"/>
              <a:buChar char="§"/>
            </a:pPr>
            <a:r>
              <a:rPr lang="ru-RU" altLang="en-US" sz="2000"/>
              <a:t>Установка датчиков загазованности в газовом ковере.</a:t>
            </a:r>
            <a:endParaRPr lang="ru-RU" altLang="en-US" sz="2000"/>
          </a:p>
          <a:p>
            <a:pPr marL="285750" indent="-285750" algn="just">
              <a:buClrTx/>
              <a:buFont typeface="Wingdings" panose="05000000000000000000" charset="0"/>
              <a:buChar char="§"/>
            </a:pPr>
            <a:r>
              <a:rPr lang="ru-RU" altLang="en-US" sz="2000"/>
              <a:t>Размещение шкафа телеметрии во взрывоопасной и взрывобезопасной зонах.</a:t>
            </a:r>
            <a:endParaRPr lang="ru-RU" altLang="en-US" sz="2000"/>
          </a:p>
          <a:p>
            <a:pPr marL="285750" indent="-285750"/>
            <a:endParaRPr lang="ru-RU" altLang="en-US" sz="2000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871845" y="259715"/>
            <a:ext cx="2905760" cy="10083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ru-RU" altLang="en-US" sz="2000" b="1">
                <a:solidFill>
                  <a:srgbClr val="FF0000"/>
                </a:solidFill>
              </a:rPr>
              <a:t>АВТОНОМНОЕ ПИТАНИЕ</a:t>
            </a:r>
            <a:endParaRPr lang="ru-RU" altLang="en-US" sz="2000" b="1">
              <a:solidFill>
                <a:srgbClr val="FF0000"/>
              </a:solidFill>
            </a:endParaRPr>
          </a:p>
          <a:p>
            <a:pPr algn="ctr"/>
            <a:r>
              <a:rPr lang="ru-RU" altLang="en-US" sz="2000" b="1">
                <a:solidFill>
                  <a:srgbClr val="FF0000"/>
                </a:solidFill>
              </a:rPr>
              <a:t>БАТАРЕЯ ПОВЫШЕННОЙ</a:t>
            </a:r>
            <a:endParaRPr lang="ru-RU" altLang="en-US" sz="2000" b="1">
              <a:solidFill>
                <a:srgbClr val="FF0000"/>
              </a:solidFill>
            </a:endParaRPr>
          </a:p>
          <a:p>
            <a:pPr algn="ctr"/>
            <a:r>
              <a:rPr lang="ru-RU" altLang="en-US" sz="2000" b="1">
                <a:solidFill>
                  <a:srgbClr val="FF0000"/>
                </a:solidFill>
              </a:rPr>
              <a:t>ЕМКОСТИ</a:t>
            </a:r>
            <a:endParaRPr lang="ru-RU" altLang="en-US" sz="2000" b="1">
              <a:solidFill>
                <a:srgbClr val="FF0000"/>
              </a:solidFill>
            </a:endParaRPr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426720" y="1203960"/>
            <a:ext cx="2482850" cy="3378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1600" b="1">
                <a:solidFill>
                  <a:schemeClr val="accent1">
                    <a:lumMod val="75000"/>
                  </a:schemeClr>
                </a:solidFill>
              </a:rPr>
              <a:t>СКЗП-А-ГК-000-Ш </a:t>
            </a:r>
            <a:endParaRPr lang="en-US" altLang="ru-RU" sz="16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Изображение 6" descr="1234"/>
          <p:cNvPicPr>
            <a:picLocks noChangeAspect="1"/>
          </p:cNvPicPr>
          <p:nvPr/>
        </p:nvPicPr>
        <p:blipFill>
          <a:blip r:embed="rId1"/>
          <a:srcRect l="25278" t="33643" r="25817" b="31403"/>
          <a:stretch>
            <a:fillRect/>
          </a:stretch>
        </p:blipFill>
        <p:spPr>
          <a:xfrm>
            <a:off x="0" y="1510665"/>
            <a:ext cx="2886710" cy="2063750"/>
          </a:xfrm>
          <a:prstGeom prst="rect">
            <a:avLst/>
          </a:prstGeom>
        </p:spPr>
      </p:pic>
      <p:graphicFrame>
        <p:nvGraphicFramePr>
          <p:cNvPr id="10" name="Объект 9"/>
          <p:cNvGraphicFramePr/>
          <p:nvPr/>
        </p:nvGraphicFramePr>
        <p:xfrm>
          <a:off x="2987675" y="1265555"/>
          <a:ext cx="6054090" cy="3739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" r:id="rId2" imgW="10742930" imgH="1790065" progId="Paint.Picture">
                  <p:embed/>
                </p:oleObj>
              </mc:Choice>
              <mc:Fallback>
                <p:oleObj name="" r:id="rId2" imgW="10742930" imgH="1790065" progId="Paint.Picture">
                  <p:embed/>
                  <p:pic>
                    <p:nvPicPr>
                      <p:cNvPr id="0" name="Изображение 10"/>
                      <p:cNvPicPr/>
                      <p:nvPr/>
                    </p:nvPicPr>
                    <p:blipFill>
                      <a:blip r:embed="rId3"/>
                    </p:blipFill>
                    <p:spPr>
                      <a:xfrm>
                        <a:off x="2987675" y="1265555"/>
                        <a:ext cx="6054090" cy="3739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15" y="3644900"/>
            <a:ext cx="2722880" cy="497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4232</Words>
  <Application>WPS Presentation</Application>
  <PresentationFormat>Экран (4:3)</PresentationFormat>
  <Paragraphs>170</Paragraphs>
  <Slides>19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11</vt:i4>
      </vt:variant>
      <vt:variant>
        <vt:lpstr>幻灯片标题</vt:lpstr>
      </vt:variant>
      <vt:variant>
        <vt:i4>19</vt:i4>
      </vt:variant>
    </vt:vector>
  </HeadingPairs>
  <TitlesOfParts>
    <vt:vector size="41" baseType="lpstr">
      <vt:lpstr>Arial</vt:lpstr>
      <vt:lpstr>SimSun</vt:lpstr>
      <vt:lpstr>Wingdings</vt:lpstr>
      <vt:lpstr>Franklin Gothic Book</vt:lpstr>
      <vt:lpstr>Wingdings</vt:lpstr>
      <vt:lpstr>Calibri</vt:lpstr>
      <vt:lpstr>Microsoft YaHei</vt:lpstr>
      <vt:lpstr/>
      <vt:lpstr>Arial Unicode MS</vt:lpstr>
      <vt:lpstr>Segoe Print</vt:lpstr>
      <vt:lpstr>Тема Office</vt:lpstr>
      <vt:lpstr>Paint.Picture</vt:lpstr>
      <vt:lpstr>AcroExch.Document.DC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AcroExch.Document.DC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ГК СевисСофт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Александрова Татьяна Леонидовна</dc:creator>
  <cp:lastModifiedBy>ЯкушенкоОЮ</cp:lastModifiedBy>
  <cp:revision>356</cp:revision>
  <dcterms:created xsi:type="dcterms:W3CDTF">2016-03-28T11:15:00Z</dcterms:created>
  <dcterms:modified xsi:type="dcterms:W3CDTF">2018-12-03T20:11:44Z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1049-10.2.0.6020</vt:lpwstr>
  </property>
</Properties>
</file>