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  <p:sldMasterId id="2147483664" r:id="rId3"/>
    <p:sldMasterId id="2147483656" r:id="rId4"/>
    <p:sldMasterId id="2147483652" r:id="rId5"/>
    <p:sldMasterId id="2147483684" r:id="rId6"/>
  </p:sldMasterIdLst>
  <p:notesMasterIdLst>
    <p:notesMasterId r:id="rId16"/>
  </p:notesMasterIdLst>
  <p:handoutMasterIdLst>
    <p:handoutMasterId r:id="rId17"/>
  </p:handoutMasterIdLst>
  <p:sldIdLst>
    <p:sldId id="311" r:id="rId7"/>
    <p:sldId id="354" r:id="rId8"/>
    <p:sldId id="322" r:id="rId9"/>
    <p:sldId id="323" r:id="rId10"/>
    <p:sldId id="353" r:id="rId11"/>
    <p:sldId id="361" r:id="rId12"/>
    <p:sldId id="344" r:id="rId13"/>
    <p:sldId id="363" r:id="rId14"/>
    <p:sldId id="282" r:id="rId1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92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66"/>
    <a:srgbClr val="2323B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8693" autoAdjust="0"/>
  </p:normalViewPr>
  <p:slideViewPr>
    <p:cSldViewPr snapToGrid="0" showGuides="1">
      <p:cViewPr varScale="1">
        <p:scale>
          <a:sx n="167" d="100"/>
          <a:sy n="167" d="100"/>
        </p:scale>
        <p:origin x="-114" y="-198"/>
      </p:cViewPr>
      <p:guideLst>
        <p:guide orient="horz" pos="592"/>
        <p:guide orient="horz" pos="3156"/>
        <p:guide pos="132"/>
        <p:guide pos="5628"/>
        <p:guide pos="1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566" y="354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514272784867407"/>
          <c:y val="0.27795583250004563"/>
          <c:w val="0.50809420354350288"/>
          <c:h val="0.48899533391659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1"/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5.1664162313842611E-2"/>
                  <c:y val="-5.2451824979725656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качеством  </a:t>
                    </a:r>
                    <a:r>
                      <a:rPr lang="ru-RU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ведения </a:t>
                    </a:r>
                    <a:r>
                      <a:rPr lang="ru-RU" sz="7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исполнительной документации</a:t>
                    </a:r>
                    <a:r>
                      <a:rPr lang="ru-RU" sz="7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70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– </a:t>
                    </a:r>
                  </a:p>
                  <a:p>
                    <a:r>
                      <a:rPr lang="ru-RU" sz="7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27,04 </a:t>
                    </a:r>
                    <a:r>
                      <a:rPr lang="ru-RU" sz="7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521313709157868E-2"/>
                  <c:y val="2.0449402158063575E-2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u="none" strike="noStrike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организацией и осуществлением СК Заказчика – </a:t>
                    </a:r>
                  </a:p>
                  <a:p>
                    <a:r>
                      <a:rPr lang="ru-RU" sz="700" b="1" i="0" u="none" strike="noStrike" baseline="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14,59  %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466632050812518E-2"/>
                  <c:y val="0.1763328398225670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1" i="0" u="none" strike="noStrike" kern="1200" baseline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несоблюдением технологии </a:t>
                    </a:r>
                    <a:r>
                      <a:rPr lang="ru-RU" sz="700" b="1" i="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производства </a:t>
                    </a: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СМР – 14,70  %</a:t>
                    </a:r>
                    <a:endParaRPr lang="ru-RU" sz="10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12558097098496"/>
                  <c:y val="7.011142953618645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1" i="0" u="none" strike="noStrike" kern="1200" baseline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700" b="1" i="0" baseline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организацией и осуществлением СКК Генподрядчика – 10,09 %</a:t>
                    </a:r>
                    <a:endParaRPr lang="ru-RU" sz="1000" dirty="0">
                      <a:solidFill>
                        <a:srgbClr val="FF0000"/>
                      </a:solidFill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053641161565227"/>
                  <c:y val="-9.854313312957976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1" i="0" u="none" strike="noStrike" kern="1200" baseline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отсутствием или недостатками в разрешительной </a:t>
                    </a:r>
                    <a:r>
                      <a:rPr lang="ru-RU" sz="700" b="1" i="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документации </a:t>
                    </a:r>
                    <a:endParaRPr lang="ru-RU" sz="700" b="1" i="0" baseline="0" dirty="0" smtClean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1" i="0" u="none" strike="noStrike" kern="1200" baseline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– 6,55 %</a:t>
                    </a:r>
                    <a:endParaRPr lang="ru-RU" sz="10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17964526267257E-2"/>
                  <c:y val="-0.16381065348329135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700" b="1" i="0" u="none" strike="noStrike" kern="1200" baseline="0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организацией и осуществлением Авторского </a:t>
                    </a:r>
                    <a:r>
                      <a:rPr lang="ru-RU" sz="700" b="1" i="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надзора </a:t>
                    </a: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– 6,33 %</a:t>
                    </a:r>
                    <a:endParaRPr lang="ru-RU" sz="10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1723656818148618"/>
                  <c:y val="-9.9556706118667723E-2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u="none" strike="noStrike" baseline="0" dirty="0" smtClean="0">
                        <a:effectLst/>
                      </a:rPr>
                      <a:t>Нарушения, связанные с организацией и осуществлением входного контроля</a:t>
                    </a:r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МТР – 4,18 %</a:t>
                    </a:r>
                    <a:endParaRPr lang="ru-RU" sz="1000" dirty="0">
                      <a:effectLst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6768803495724985"/>
                  <c:y val="0.20856984543598717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аттестацией и квалификацией рабочего персонала </a:t>
                    </a:r>
                  </a:p>
                  <a:p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– 66 (3,31 %)</a:t>
                    </a:r>
                    <a:endParaRPr lang="ru-RU" sz="1000" dirty="0">
                      <a:effectLst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32348212575039204"/>
                  <c:y val="4.3108778069407959E-2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отсутствием или недочетами в проектной документации                   – 57 (2,86 %)</a:t>
                    </a:r>
                    <a:endParaRPr lang="ru-RU" sz="1000" dirty="0">
                      <a:effectLst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3552563184585294"/>
                  <c:y val="-0.13227034120734907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</a:t>
                    </a:r>
                    <a:r>
                      <a:rPr lang="ru-RU" sz="7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арушения, связанные с </a:t>
                    </a:r>
                    <a:r>
                      <a:rPr lang="ru-RU" sz="7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транспортировкой, складированием </a:t>
                    </a:r>
                    <a:r>
                      <a:rPr lang="ru-RU" sz="7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и </a:t>
                    </a:r>
                    <a:r>
                      <a:rPr lang="ru-RU" sz="7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хранением МТР</a:t>
                    </a:r>
                    <a:r>
                      <a:rPr lang="ru-RU" sz="7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7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–</a:t>
                    </a:r>
                    <a:r>
                      <a:rPr lang="ru-RU" sz="7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56 (2,8 %)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4539297260379541"/>
                  <c:y val="-0.20704549431321084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 экологических и природоохранных требований – 54  (2,71 %)</a:t>
                    </a:r>
                    <a:endParaRPr lang="ru-RU" sz="1000" dirty="0">
                      <a:effectLst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7.3474105512414914E-2"/>
                  <c:y val="-0.19763196267133276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 связанные с производством работ в охранных зонах – 9 (0,45 %)</a:t>
                    </a:r>
                    <a:endParaRPr lang="ru-RU" sz="1000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26401276449498789"/>
                  <c:y val="-0.2185365995917177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Нарушения,</a:t>
                    </a:r>
                    <a:r>
                      <a:rPr lang="ru-RU" sz="700" b="1" i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связанные с выполнением </a:t>
                    </a:r>
                    <a:r>
                      <a:rPr lang="ru-RU" sz="7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ПНР</a:t>
                    </a:r>
                    <a:r>
                      <a:rPr lang="ru-RU" sz="700" b="1" i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–</a:t>
                    </a:r>
                    <a:r>
                      <a:rPr lang="ru-RU" sz="7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4</a:t>
                    </a:r>
                  </a:p>
                  <a:p>
                    <a:r>
                      <a:rPr lang="ru-RU" sz="7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(0,2 %)</a:t>
                    </a:r>
                    <a:endParaRPr lang="ru-RU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24777289194893193"/>
                  <c:y val="-7.3254593175853019E-2"/>
                </c:manualLayout>
              </c:layout>
              <c:tx>
                <c:rich>
                  <a:bodyPr/>
                  <a:lstStyle/>
                  <a:p>
                    <a:r>
                      <a:rPr lang="ru-RU" sz="7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</a:t>
                    </a:r>
                    <a:r>
                      <a:rPr lang="ru-RU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рочие нарушения</a:t>
                    </a:r>
                    <a:r>
                      <a:rPr lang="ru-RU" sz="7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7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- 144 (7,21 %)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 i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Ведение исполнительной документации</c:v>
                </c:pt>
                <c:pt idx="1">
                  <c:v>нарушения технологии производства СМР</c:v>
                </c:pt>
                <c:pt idx="2">
                  <c:v>нарушения, связанные с организацией и осуществлением СК Заказчика</c:v>
                </c:pt>
                <c:pt idx="3">
                  <c:v>нарушения, связанные с организацией и осуществлением СКК Генподрядчика</c:v>
                </c:pt>
                <c:pt idx="4">
                  <c:v>нарушения при оформлении разрешительной документации</c:v>
                </c:pt>
                <c:pt idx="5">
                  <c:v>нарушения, связанные с организацией и осуществлением Авторского надзора</c:v>
                </c:pt>
                <c:pt idx="6">
                  <c:v>нарушения связанные с организацией и осуществлением входного контроля МТР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252</c:v>
                </c:pt>
                <c:pt idx="1">
                  <c:v>137</c:v>
                </c:pt>
                <c:pt idx="2">
                  <c:v>136</c:v>
                </c:pt>
                <c:pt idx="3">
                  <c:v>94</c:v>
                </c:pt>
                <c:pt idx="4">
                  <c:v>61</c:v>
                </c:pt>
                <c:pt idx="5">
                  <c:v>59</c:v>
                </c:pt>
                <c:pt idx="6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8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09625" y="741363"/>
            <a:ext cx="5178425" cy="29130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5533" y="3898416"/>
            <a:ext cx="5897203" cy="5235276"/>
          </a:xfrm>
        </p:spPr>
        <p:txBody>
          <a:bodyPr/>
          <a:lstStyle/>
          <a:p>
            <a:r>
              <a:rPr lang="ru-RU" dirty="0" smtClean="0"/>
              <a:t>Добрый день, уважаемые коллеги!</a:t>
            </a:r>
          </a:p>
          <a:p>
            <a:r>
              <a:rPr lang="ru-RU" dirty="0" smtClean="0"/>
              <a:t>Представляю вашему вниманию доклад «О внесении изменений в Положение о Строительной инспекции ПАО «Газпром»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7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22300" y="663575"/>
            <a:ext cx="5614988" cy="3157538"/>
          </a:xfrm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71" y="3949709"/>
            <a:ext cx="5932487" cy="5183188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DC0159-1D3F-47E6-8E41-1EE836ED6B32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0166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1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41363"/>
            <a:ext cx="6581775" cy="3702050"/>
          </a:xfrm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E61E15-6CF4-465F-8AA7-49853EFDF434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9297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9438" y="612775"/>
            <a:ext cx="5659437" cy="3182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6667" y="3885592"/>
            <a:ext cx="6038455" cy="4914683"/>
          </a:xfrm>
        </p:spPr>
        <p:txBody>
          <a:bodyPr>
            <a:normAutofit/>
          </a:bodyPr>
          <a:lstStyle/>
          <a:p>
            <a:endParaRPr lang="ru-RU" sz="1000" dirty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41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81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81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494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" name="Рисунок 7" descr="GP En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8275" y="180121"/>
            <a:ext cx="1576065" cy="776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7572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200151"/>
            <a:ext cx="8477250" cy="23206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9" y="4772025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2100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2411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5648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48643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1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8525" y="1200150"/>
            <a:ext cx="6756399" cy="3280410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w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66" r:id="rId3"/>
    <p:sldLayoutId id="214748366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Рисунок 2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58" r:id="rId3"/>
    <p:sldLayoutId id="214748367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 dirty="0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54" r:id="rId3"/>
    <p:sldLayoutId id="2147483669" r:id="rId4"/>
    <p:sldLayoutId id="214748368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2" name="Рисунок 21" descr="TK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90119" y="94958"/>
            <a:ext cx="1555970" cy="8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91553" y="1566895"/>
            <a:ext cx="7038975" cy="19478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L="85725"/>
            <a:r>
              <a:rPr lang="ru-RU" altLang="ru-RU" sz="2800" dirty="0" smtClean="0"/>
              <a:t>Об организации строительного контроля на инвестиционных объектах ПАО «Газпром» 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en-US" altLang="ru-RU" sz="800" dirty="0" smtClean="0"/>
          </a:p>
          <a:p>
            <a:pPr marL="85725"/>
            <a:endParaRPr lang="ru-RU" altLang="ru-RU" sz="3200" dirty="0" smtClean="0"/>
          </a:p>
          <a:p>
            <a:pPr marL="85725"/>
            <a:endParaRPr lang="ru-RU" altLang="ru-RU" sz="3200" dirty="0" smtClean="0"/>
          </a:p>
          <a:p>
            <a:pPr marL="85725" algn="r"/>
            <a:r>
              <a:rPr lang="ru-RU" altLang="ru-RU" sz="1800" dirty="0" smtClean="0"/>
              <a:t>Заместитель начальника Управления</a:t>
            </a:r>
            <a:r>
              <a:rPr lang="en-US" altLang="ru-RU" sz="1800" dirty="0" smtClean="0"/>
              <a:t> 308</a:t>
            </a:r>
            <a:r>
              <a:rPr lang="ru-RU" altLang="ru-RU" sz="1800" dirty="0" smtClean="0"/>
              <a:t>/4 – начальник отдела</a:t>
            </a:r>
          </a:p>
          <a:p>
            <a:pPr marL="85725" algn="r"/>
            <a:r>
              <a:rPr lang="ru-RU" altLang="ru-RU" sz="1800" dirty="0" smtClean="0"/>
              <a:t>М.В. </a:t>
            </a:r>
            <a:r>
              <a:rPr lang="ru-RU" altLang="ru-RU" sz="1800" dirty="0" err="1" smtClean="0"/>
              <a:t>Кутенков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endParaRPr lang="ru-RU" alt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943100" y="4638675"/>
            <a:ext cx="7200900" cy="50482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endParaRPr lang="ru-RU" sz="1600" dirty="0" smtClean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103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6762750" cy="429330"/>
          </a:xfrm>
        </p:spPr>
        <p:txBody>
          <a:bodyPr/>
          <a:lstStyle/>
          <a:p>
            <a:r>
              <a:rPr lang="ru-RU" sz="2000" dirty="0"/>
              <a:t>Создание системы контроля качества ПАО «Газпром»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6440" y="4593490"/>
            <a:ext cx="705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ru-RU" altLang="ru-RU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 организации строительного контроля на инвестиционных объектах                 ПАО «Газпром»</a:t>
            </a:r>
            <a:endParaRPr lang="ru-RU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7" y="1238377"/>
            <a:ext cx="1298217" cy="17162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1817370"/>
            <a:ext cx="92837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5" y="2829482"/>
            <a:ext cx="1296460" cy="161836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8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006600" y="149525"/>
            <a:ext cx="6905625" cy="674968"/>
          </a:xfrm>
        </p:spPr>
        <p:txBody>
          <a:bodyPr/>
          <a:lstStyle/>
          <a:p>
            <a:r>
              <a:rPr lang="ru-RU" altLang="ru-RU" sz="2000" dirty="0" smtClean="0"/>
              <a:t>Вертикально интегрированная система управления качеством строительства ПАО «Газпром»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" y="2271855"/>
            <a:ext cx="1879600" cy="112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Рисунок 18" descr="C:\Users\ГЦР\Desktop\фотоотчет 15.09.2016\B67X8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" y="1115990"/>
            <a:ext cx="1879600" cy="11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Группа 27"/>
          <p:cNvGrpSpPr>
            <a:grpSpLocks/>
          </p:cNvGrpSpPr>
          <p:nvPr/>
        </p:nvGrpSpPr>
        <p:grpSpPr bwMode="auto">
          <a:xfrm>
            <a:off x="2006600" y="1111228"/>
            <a:ext cx="4737100" cy="3441721"/>
            <a:chOff x="2348917" y="878595"/>
            <a:chExt cx="4387442" cy="3659849"/>
          </a:xfrm>
        </p:grpSpPr>
        <p:sp>
          <p:nvSpPr>
            <p:cNvPr id="24" name="Трапеция 23"/>
            <p:cNvSpPr/>
            <p:nvPr/>
          </p:nvSpPr>
          <p:spPr>
            <a:xfrm>
              <a:off x="2348917" y="1174459"/>
              <a:ext cx="4387442" cy="3363985"/>
            </a:xfrm>
            <a:prstGeom prst="trapezoid">
              <a:avLst>
                <a:gd name="adj" fmla="val 5778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бъект 2"/>
            <p:cNvSpPr txBox="1">
              <a:spLocks/>
            </p:cNvSpPr>
            <p:nvPr/>
          </p:nvSpPr>
          <p:spPr bwMode="auto">
            <a:xfrm>
              <a:off x="3565724" y="878595"/>
              <a:ext cx="1953826" cy="6717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lIns="216000" tIns="0" rIns="216000" bIns="0"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600" kern="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Контроль качества Инвестора</a:t>
              </a:r>
            </a:p>
          </p:txBody>
        </p:sp>
        <p:sp>
          <p:nvSpPr>
            <p:cNvPr id="10" name="Объект 2"/>
            <p:cNvSpPr txBox="1">
              <a:spLocks/>
            </p:cNvSpPr>
            <p:nvPr/>
          </p:nvSpPr>
          <p:spPr bwMode="auto">
            <a:xfrm>
              <a:off x="3317860" y="1816966"/>
              <a:ext cx="2449557" cy="7299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lIns="216000" tIns="0" rIns="216000" bIns="0"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600" kern="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Строительная инспекция ПАО «Газпром»</a:t>
              </a:r>
            </a:p>
          </p:txBody>
        </p:sp>
        <p:sp>
          <p:nvSpPr>
            <p:cNvPr id="11" name="Объект 2"/>
            <p:cNvSpPr txBox="1">
              <a:spLocks/>
            </p:cNvSpPr>
            <p:nvPr/>
          </p:nvSpPr>
          <p:spPr bwMode="auto">
            <a:xfrm>
              <a:off x="2939987" y="2813502"/>
              <a:ext cx="3196481" cy="7299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lIns="216000" tIns="0" rIns="216000" bIns="0"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600" kern="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Службы строительного контроля эксплуатирующих ДО</a:t>
              </a:r>
            </a:p>
          </p:txBody>
        </p:sp>
        <p:sp>
          <p:nvSpPr>
            <p:cNvPr id="13" name="Объект 2"/>
            <p:cNvSpPr txBox="1">
              <a:spLocks/>
            </p:cNvSpPr>
            <p:nvPr/>
          </p:nvSpPr>
          <p:spPr bwMode="auto">
            <a:xfrm>
              <a:off x="2493009" y="3810039"/>
              <a:ext cx="4099259" cy="72294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/>
          </p:spPr>
          <p:txBody>
            <a:bodyPr lIns="216000" tIns="0" rIns="216000" bIns="0"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600" b="1">
                  <a:solidFill>
                    <a:srgbClr val="003366"/>
                  </a:solidFill>
                  <a:latin typeface="+mn-lt"/>
                  <a:ea typeface="+mn-ea"/>
                  <a:cs typeface="+mn-cs"/>
                </a:defRPr>
              </a:lvl1pPr>
              <a:lvl2pPr marL="827088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23507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430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altLang="ru-RU" sz="1600" kern="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Службы строительного контроля </a:t>
              </a:r>
            </a:p>
            <a:p>
              <a:pPr algn="ctr">
                <a:defRPr/>
              </a:pPr>
              <a:r>
                <a:rPr lang="ru-RU" altLang="ru-RU" sz="1600" kern="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подрядных организаций </a:t>
              </a:r>
            </a:p>
          </p:txBody>
        </p:sp>
      </p:grpSp>
      <p:sp>
        <p:nvSpPr>
          <p:cNvPr id="15370" name="Прямоугольник 6"/>
          <p:cNvSpPr>
            <a:spLocks noChangeArrowheads="1"/>
          </p:cNvSpPr>
          <p:nvPr/>
        </p:nvSpPr>
        <p:spPr bwMode="auto">
          <a:xfrm>
            <a:off x="6737350" y="1993672"/>
            <a:ext cx="2328863" cy="68642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70C0"/>
                </a:solidFill>
              </a:rPr>
              <a:t>Положение о Строительной инспекции ПАО «Газпром</a:t>
            </a:r>
            <a:r>
              <a:rPr lang="ru-RU" altLang="ru-RU" sz="1400" dirty="0" smtClean="0">
                <a:solidFill>
                  <a:srgbClr val="0070C0"/>
                </a:solidFill>
              </a:rPr>
              <a:t>»</a:t>
            </a:r>
            <a:endParaRPr lang="ru-RU" altLang="ru-RU" sz="1400" b="0" dirty="0">
              <a:solidFill>
                <a:srgbClr val="0070C0"/>
              </a:solidFill>
            </a:endParaRPr>
          </a:p>
        </p:txBody>
      </p:sp>
      <p:sp>
        <p:nvSpPr>
          <p:cNvPr id="15371" name="Прямоугольник 6"/>
          <p:cNvSpPr>
            <a:spLocks noChangeArrowheads="1"/>
          </p:cNvSpPr>
          <p:nvPr/>
        </p:nvSpPr>
        <p:spPr bwMode="auto">
          <a:xfrm>
            <a:off x="6746875" y="1111228"/>
            <a:ext cx="2328863" cy="631729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70C0"/>
                </a:solidFill>
              </a:rPr>
              <a:t>Положение о системе управления качеством </a:t>
            </a:r>
            <a:endParaRPr lang="ru-RU" altLang="ru-RU" sz="1400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0070C0"/>
                </a:solidFill>
              </a:rPr>
              <a:t>ПАО </a:t>
            </a:r>
            <a:r>
              <a:rPr lang="ru-RU" altLang="ru-RU" sz="1400" dirty="0">
                <a:solidFill>
                  <a:srgbClr val="0070C0"/>
                </a:solidFill>
              </a:rPr>
              <a:t>«Газпром</a:t>
            </a:r>
            <a:r>
              <a:rPr lang="ru-RU" altLang="ru-RU" sz="1400" dirty="0" smtClean="0">
                <a:solidFill>
                  <a:srgbClr val="0070C0"/>
                </a:solidFill>
              </a:rPr>
              <a:t>»</a:t>
            </a:r>
            <a:endParaRPr lang="ru-RU" altLang="ru-RU" sz="1400" dirty="0">
              <a:solidFill>
                <a:srgbClr val="0070C0"/>
              </a:solidFill>
            </a:endParaRPr>
          </a:p>
        </p:txBody>
      </p:sp>
      <p:sp>
        <p:nvSpPr>
          <p:cNvPr id="15372" name="Прямоугольник 2"/>
          <p:cNvSpPr>
            <a:spLocks noChangeArrowheads="1"/>
          </p:cNvSpPr>
          <p:nvPr/>
        </p:nvSpPr>
        <p:spPr bwMode="auto">
          <a:xfrm>
            <a:off x="6743701" y="2930814"/>
            <a:ext cx="2335213" cy="68642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70C0"/>
                </a:solidFill>
              </a:rPr>
              <a:t>СТО Газпром </a:t>
            </a:r>
            <a:r>
              <a:rPr lang="ru-RU" altLang="ru-RU" sz="1400" dirty="0" smtClean="0">
                <a:solidFill>
                  <a:srgbClr val="0070C0"/>
                </a:solidFill>
              </a:rPr>
              <a:t>2-2.2-860-20ХХ</a:t>
            </a:r>
          </a:p>
          <a:p>
            <a:pPr algn="ctr" eaLnBrk="1" hangingPunct="1"/>
            <a:r>
              <a:rPr lang="ru-RU" altLang="ru-RU" sz="1400" dirty="0" smtClean="0">
                <a:solidFill>
                  <a:srgbClr val="0070C0"/>
                </a:solidFill>
              </a:rPr>
              <a:t>(актуализируется)</a:t>
            </a:r>
            <a:endParaRPr lang="ru-RU" altLang="ru-RU" sz="1400" dirty="0">
              <a:solidFill>
                <a:srgbClr val="0070C0"/>
              </a:solidFill>
            </a:endParaRPr>
          </a:p>
        </p:txBody>
      </p:sp>
      <p:sp>
        <p:nvSpPr>
          <p:cNvPr id="15373" name="Прямоугольник 2"/>
          <p:cNvSpPr>
            <a:spLocks noChangeArrowheads="1"/>
          </p:cNvSpPr>
          <p:nvPr/>
        </p:nvSpPr>
        <p:spPr bwMode="auto">
          <a:xfrm>
            <a:off x="6737350" y="3867958"/>
            <a:ext cx="2335213" cy="67985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 dirty="0" smtClean="0">
                <a:solidFill>
                  <a:srgbClr val="0070C0"/>
                </a:solidFill>
              </a:rPr>
              <a:t>Проект СТО </a:t>
            </a:r>
            <a:r>
              <a:rPr lang="ru-RU" altLang="ru-RU" sz="1300" dirty="0">
                <a:solidFill>
                  <a:srgbClr val="0070C0"/>
                </a:solidFill>
              </a:rPr>
              <a:t>Газпром «Порядок осуществления строительного контроля </a:t>
            </a:r>
            <a:r>
              <a:rPr lang="ru-RU" altLang="ru-RU" sz="1300" dirty="0" smtClean="0">
                <a:solidFill>
                  <a:srgbClr val="0070C0"/>
                </a:solidFill>
              </a:rPr>
              <a:t>подрядчика…» </a:t>
            </a:r>
            <a:endParaRPr lang="ru-RU" altLang="ru-RU" sz="1300" dirty="0">
              <a:solidFill>
                <a:srgbClr val="0070C0"/>
              </a:solidFill>
            </a:endParaRPr>
          </a:p>
        </p:txBody>
      </p:sp>
      <p:pic>
        <p:nvPicPr>
          <p:cNvPr id="15374" name="Picture 45" descr="Y:\GRP2\Обмен данными\Отдел 333-17\ФОТО\МГ Сила Сибири\image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/>
          <a:stretch/>
        </p:blipFill>
        <p:spPr bwMode="auto">
          <a:xfrm>
            <a:off x="48961" y="3427721"/>
            <a:ext cx="1879600" cy="11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006600" y="4694591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</a:t>
            </a:r>
            <a:r>
              <a:rPr lang="ru-RU" altLang="ru-RU" sz="1600" dirty="0" smtClean="0"/>
              <a:t>объектах                 </a:t>
            </a:r>
            <a:r>
              <a:rPr lang="ru-RU" altLang="ru-RU" sz="1600" dirty="0"/>
              <a:t>ПАО 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5" y="132271"/>
            <a:ext cx="6762750" cy="703651"/>
          </a:xfrm>
        </p:spPr>
        <p:txBody>
          <a:bodyPr/>
          <a:lstStyle/>
          <a:p>
            <a:r>
              <a:rPr lang="ru-RU" sz="2000" dirty="0" smtClean="0"/>
              <a:t>Дальнейшее развитие системы управления качеством строительства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Мои документы\_Задачи\СИ\Совещание 03.07.2017\фото для презентации\Ростехнадзо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r="14446"/>
          <a:stretch/>
        </p:blipFill>
        <p:spPr bwMode="auto">
          <a:xfrm>
            <a:off x="2364379" y="3154680"/>
            <a:ext cx="2602005" cy="139476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_Задачи\СИ\Совещание 03.07.2017\фото для презентации\7928Mihail_Men_i_Vitaliy_Markelov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24" y="3139857"/>
            <a:ext cx="1921900" cy="14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94" y="3151833"/>
            <a:ext cx="1035796" cy="1394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9" y="3151834"/>
            <a:ext cx="1028666" cy="1394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 bwMode="auto">
          <a:xfrm>
            <a:off x="204339" y="1133475"/>
            <a:ext cx="4762045" cy="698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216000" tIns="0" rIns="21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Рабочая встреча 14.06.2017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руководителем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Ростехнадзора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А.В. Алешиным</a:t>
            </a:r>
            <a:b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протокол </a:t>
            </a:r>
            <a:r>
              <a:rPr lang="ru-RU" sz="1600" b="0" dirty="0">
                <a:solidFill>
                  <a:schemeClr val="bg1"/>
                </a:solidFill>
                <a:latin typeface="Arial Narrow" panose="020B0606020202030204" pitchFamily="34" charset="0"/>
              </a:rPr>
              <a:t>от 26.06.2017 № 03-73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5109387" y="1133475"/>
            <a:ext cx="3929838" cy="6981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216000" tIns="0" rIns="21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Подписание 16.06.2017 Дорожной карты на встрече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Министром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строительства и ЖКХ М.А.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Менем</a:t>
            </a:r>
            <a:endParaRPr lang="ru-RU" sz="16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2" name="Picture 8" descr="D:\Мои документы\_Задачи\СИ\Совещание 03.07.2017\фото для презентации\Минстрой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r="6730" b="9824"/>
          <a:stretch/>
        </p:blipFill>
        <p:spPr bwMode="auto">
          <a:xfrm>
            <a:off x="5109386" y="3154570"/>
            <a:ext cx="1970070" cy="13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5109385" y="1887366"/>
            <a:ext cx="3929839" cy="121063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 lIns="72000" tIns="0" rIns="72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Министром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одобрена многоуровневая система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управления качеством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строительства, применяемая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ПАО «Газпром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».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Отмечено, что система принята Минстроем</a:t>
            </a:r>
            <a:r>
              <a:rPr lang="en-US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России для тиражирования на федеральном уровне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204339" y="1887367"/>
            <a:ext cx="4762045" cy="121063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 lIns="54000" tIns="0" rIns="54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п.3. </a:t>
            </a:r>
            <a:r>
              <a:rPr lang="ru-RU" sz="12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Ростехнадзор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 поддерживает развитие многоуровневой системы строительного надзора и контроля, включающего реализацию надзорной функции Строительной инспекции, постоянный строительный контроль – специалистами эксплуатирующей организации. С учетом опыта </a:t>
            </a:r>
            <a:r>
              <a:rPr lang="ru-RU" sz="12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Ростехнадзора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 – организация строительного контроля силами эксплуатирующей организации является наиболее эффективной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объектах </a:t>
            </a:r>
            <a:r>
              <a:rPr lang="ru-RU" altLang="ru-RU" sz="1600" dirty="0" smtClean="0"/>
              <a:t>                  ПАО </a:t>
            </a:r>
            <a:r>
              <a:rPr lang="ru-RU" altLang="ru-RU" sz="1600" dirty="0"/>
              <a:t>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888314" y="1172143"/>
            <a:ext cx="4412640" cy="812800"/>
            <a:chOff x="0" y="1549399"/>
            <a:chExt cx="5180380" cy="812800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0" y="1549399"/>
              <a:ext cx="5180380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1549399"/>
              <a:ext cx="5180380" cy="8128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6680" rIns="106680" bIns="10668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22756" y="1291768"/>
            <a:ext cx="7310446" cy="1237767"/>
            <a:chOff x="564979" y="406400"/>
            <a:chExt cx="5475833" cy="8128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64979" y="406400"/>
              <a:ext cx="5475833" cy="57753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6680" rIns="106680" bIns="10668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728610" y="2292476"/>
            <a:ext cx="7259257" cy="784819"/>
            <a:chOff x="564979" y="406400"/>
            <a:chExt cx="5475833" cy="8128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6680" rIns="106680" bIns="10668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2117161" y="187868"/>
            <a:ext cx="6852778" cy="538468"/>
          </a:xfrm>
        </p:spPr>
        <p:txBody>
          <a:bodyPr/>
          <a:lstStyle/>
          <a:p>
            <a:r>
              <a:rPr lang="ru-RU" altLang="ru-RU" sz="2000" kern="0" dirty="0" smtClean="0"/>
              <a:t>Актуализация </a:t>
            </a:r>
            <a:r>
              <a:rPr lang="ru-RU" altLang="ru-RU" sz="2000" kern="0" dirty="0"/>
              <a:t>нормативной базы Системы стандартизации </a:t>
            </a:r>
            <a:r>
              <a:rPr lang="ru-RU" altLang="ru-RU" sz="2000" kern="0" dirty="0" smtClean="0"/>
              <a:t/>
            </a:r>
            <a:br>
              <a:rPr lang="ru-RU" altLang="ru-RU" sz="2000" kern="0" dirty="0" smtClean="0"/>
            </a:br>
            <a:r>
              <a:rPr lang="ru-RU" altLang="ru-RU" sz="2000" kern="0" dirty="0" smtClean="0"/>
              <a:t>ПАО </a:t>
            </a:r>
            <a:r>
              <a:rPr lang="ru-RU" altLang="ru-RU" sz="2000" kern="0" dirty="0"/>
              <a:t>«Газпром» </a:t>
            </a:r>
            <a:r>
              <a:rPr lang="ru-RU" altLang="ru-RU" sz="2000" kern="0" dirty="0" smtClean="0"/>
              <a:t>в части строительного контроля</a:t>
            </a:r>
            <a:endParaRPr lang="ru-RU" sz="2000" dirty="0"/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объектах </a:t>
            </a:r>
            <a:r>
              <a:rPr lang="ru-RU" altLang="ru-RU" sz="1600" dirty="0" smtClean="0"/>
              <a:t>                        ПАО </a:t>
            </a:r>
            <a:r>
              <a:rPr lang="ru-RU" altLang="ru-RU" sz="1600" dirty="0"/>
              <a:t>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610" y="2225883"/>
            <a:ext cx="743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</a:rPr>
              <a:t>проект СТО Газпром «Порядок осуществления строительного контроля </a:t>
            </a:r>
            <a:r>
              <a:rPr lang="ru-RU" altLang="ru-RU" sz="1600" dirty="0" smtClean="0">
                <a:solidFill>
                  <a:schemeClr val="bg1"/>
                </a:solidFill>
              </a:rPr>
              <a:t> подрядчика </a:t>
            </a:r>
            <a:r>
              <a:rPr lang="ru-RU" altLang="ru-RU" sz="1600" dirty="0">
                <a:solidFill>
                  <a:schemeClr val="bg1"/>
                </a:solidFill>
              </a:rPr>
              <a:t>в процессе строительства, реконструкции и капитального ремонта объектов ПАО «Газпром»</a:t>
            </a:r>
            <a:endParaRPr lang="ru-RU" altLang="ru-RU" sz="16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08020" y="1315618"/>
            <a:ext cx="7339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</a:rPr>
              <a:t>проект СТО Газпром 2-2.2-860-20ХХ «Положение об организации строительного контроля заказчика при строительстве, реконструкции и капитального ремонта объектов ПАО «Газпром»</a:t>
            </a:r>
            <a:endParaRPr lang="ru-RU" altLang="ru-RU" sz="16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522031" y="3030542"/>
            <a:ext cx="7447908" cy="1494001"/>
            <a:chOff x="564979" y="406400"/>
            <a:chExt cx="5620795" cy="8128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709941" y="494458"/>
              <a:ext cx="5475833" cy="72474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564979" y="406400"/>
              <a:ext cx="5475833" cy="81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5160" tIns="106680" rIns="106680" bIns="10668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722756" y="3204790"/>
            <a:ext cx="7201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проект </a:t>
            </a:r>
            <a:r>
              <a:rPr lang="ru-RU" sz="1600" dirty="0">
                <a:solidFill>
                  <a:schemeClr val="bg1"/>
                </a:solidFill>
              </a:rPr>
              <a:t>«Регламента взаимодействия Строительной инспекции ПАО «Газпром</a:t>
            </a:r>
            <a:r>
              <a:rPr lang="ru-RU" sz="1600" dirty="0" smtClean="0">
                <a:solidFill>
                  <a:schemeClr val="bg1"/>
                </a:solidFill>
              </a:rPr>
              <a:t>»    </a:t>
            </a:r>
            <a:r>
              <a:rPr lang="ru-RU" sz="1600" dirty="0">
                <a:solidFill>
                  <a:schemeClr val="bg1"/>
                </a:solidFill>
              </a:rPr>
              <a:t>с профильными Департаментами и дочерними Обществами ПАО «Газпром», подрядными организациями при проведении Корпоративного контроля </a:t>
            </a:r>
            <a:r>
              <a:rPr lang="ru-RU" sz="1600" dirty="0" smtClean="0">
                <a:solidFill>
                  <a:schemeClr val="bg1"/>
                </a:solidFill>
              </a:rPr>
              <a:t>                  в </a:t>
            </a:r>
            <a:r>
              <a:rPr lang="ru-RU" sz="1600" dirty="0">
                <a:solidFill>
                  <a:schemeClr val="bg1"/>
                </a:solidFill>
              </a:rPr>
              <a:t>области строительства, реконструкции и капитального ремонта объектов </a:t>
            </a:r>
            <a:r>
              <a:rPr lang="ru-RU" sz="1600" dirty="0" smtClean="0">
                <a:solidFill>
                  <a:schemeClr val="bg1"/>
                </a:solidFill>
              </a:rPr>
              <a:t>               ПAO </a:t>
            </a:r>
            <a:r>
              <a:rPr lang="ru-RU" sz="1600" dirty="0">
                <a:solidFill>
                  <a:schemeClr val="bg1"/>
                </a:solidFill>
              </a:rPr>
              <a:t>«Газпром»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7" y="1330627"/>
            <a:ext cx="1261981" cy="2621507"/>
          </a:xfrm>
          <a:prstGeom prst="rect">
            <a:avLst/>
          </a:prstGeom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532">
            <a:off x="434462" y="1574761"/>
            <a:ext cx="915881" cy="984236"/>
          </a:xfrm>
          <a:prstGeom prst="rect">
            <a:avLst/>
          </a:prstGeom>
          <a:solidFill>
            <a:srgbClr val="FFFFFF"/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85" y="1623624"/>
            <a:ext cx="893347" cy="95898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5578">
            <a:off x="652999" y="1732188"/>
            <a:ext cx="910772" cy="96370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7611">
            <a:off x="706584" y="1800580"/>
            <a:ext cx="879407" cy="9674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reflection blurRad="6350" stA="50000" endA="300" endPos="2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88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240241" y="392311"/>
            <a:ext cx="7134225" cy="45165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altLang="ru-RU" sz="2000" kern="0" dirty="0" smtClean="0">
                <a:solidFill>
                  <a:srgbClr val="FFFFFF"/>
                </a:solidFill>
                <a:latin typeface="Arial Narrow"/>
              </a:rPr>
              <a:t>Ежегодное </a:t>
            </a:r>
            <a:r>
              <a:rPr lang="ru-RU" altLang="ru-RU" sz="2000" kern="0" dirty="0">
                <a:solidFill>
                  <a:srgbClr val="FFFFFF"/>
                </a:solidFill>
                <a:latin typeface="Arial Narrow"/>
              </a:rPr>
              <a:t>проведение оценок дочерних обществ ПАО «Газпром» </a:t>
            </a:r>
            <a:endParaRPr lang="ru-RU" altLang="ru-RU" sz="2000" kern="0" dirty="0" smtClean="0">
              <a:solidFill>
                <a:srgbClr val="FFFFFF"/>
              </a:solidFill>
              <a:latin typeface="Arial Narrow"/>
            </a:endParaRPr>
          </a:p>
          <a:p>
            <a:pPr>
              <a:defRPr/>
            </a:pPr>
            <a:r>
              <a:rPr lang="ru-RU" altLang="ru-RU" sz="2000" kern="0" dirty="0" smtClean="0">
                <a:solidFill>
                  <a:srgbClr val="FFFFFF"/>
                </a:solidFill>
                <a:latin typeface="Arial Narrow"/>
              </a:rPr>
              <a:t>и </a:t>
            </a:r>
            <a:r>
              <a:rPr lang="ru-RU" altLang="ru-RU" sz="2000" kern="0" dirty="0">
                <a:solidFill>
                  <a:srgbClr val="FFFFFF"/>
                </a:solidFill>
                <a:latin typeface="Arial Narrow"/>
              </a:rPr>
              <a:t>их руководителей </a:t>
            </a:r>
            <a:endParaRPr lang="ru-RU" altLang="ru-RU" sz="2000" kern="0" dirty="0" smtClean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объектах </a:t>
            </a:r>
            <a:r>
              <a:rPr lang="ru-RU" altLang="ru-RU" sz="1600" dirty="0" smtClean="0"/>
              <a:t>                        ПАО </a:t>
            </a:r>
            <a:r>
              <a:rPr lang="ru-RU" altLang="ru-RU" sz="1600" dirty="0"/>
              <a:t>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691640" y="1437133"/>
            <a:ext cx="7350946" cy="11188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216000" tIns="0" rIns="21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600" kern="0" dirty="0" smtClean="0">
                <a:solidFill>
                  <a:schemeClr val="bg1"/>
                </a:solidFill>
              </a:rPr>
              <a:t>Методика </a:t>
            </a:r>
            <a:r>
              <a:rPr lang="ru-RU" sz="1600" kern="0" dirty="0">
                <a:solidFill>
                  <a:schemeClr val="bg1"/>
                </a:solidFill>
              </a:rPr>
              <a:t>оценки достижения индивидуальной цели «Обеспечение качества строительства, реконструкции и капитального ремонта объектов </a:t>
            </a:r>
            <a:r>
              <a:rPr lang="ru-RU" sz="1600" kern="0" dirty="0" smtClean="0">
                <a:solidFill>
                  <a:schemeClr val="bg1"/>
                </a:solidFill>
              </a:rPr>
              <a:t>                          ПАО </a:t>
            </a:r>
            <a:r>
              <a:rPr lang="ru-RU" sz="1600" kern="0" dirty="0">
                <a:solidFill>
                  <a:schemeClr val="bg1"/>
                </a:solidFill>
              </a:rPr>
              <a:t>«Газпром» для применения в Системе годового бонуса ПАО «Газпром»</a:t>
            </a:r>
            <a:endParaRPr lang="ru-RU" sz="16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691640" y="3048215"/>
            <a:ext cx="7350946" cy="11860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216000" tIns="0" rIns="21600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ru-RU" sz="1600" kern="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sz="1600" kern="0" dirty="0">
                <a:solidFill>
                  <a:schemeClr val="bg1"/>
                </a:solidFill>
              </a:rPr>
              <a:t>Методика оценки качества построенных, реконструированных </a:t>
            </a:r>
            <a:endParaRPr lang="ru-RU" sz="1600" kern="0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600" kern="0" dirty="0" smtClean="0">
                <a:solidFill>
                  <a:schemeClr val="bg1"/>
                </a:solidFill>
              </a:rPr>
              <a:t>и </a:t>
            </a:r>
            <a:r>
              <a:rPr lang="ru-RU" sz="1600" kern="0" dirty="0">
                <a:solidFill>
                  <a:schemeClr val="bg1"/>
                </a:solidFill>
              </a:rPr>
              <a:t>отремонтированных объектов при определении оценки куратора </a:t>
            </a:r>
            <a:endParaRPr lang="ru-RU" sz="1600" kern="0" dirty="0" smtClean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1600" kern="0" dirty="0" smtClean="0">
                <a:solidFill>
                  <a:schemeClr val="bg1"/>
                </a:solidFill>
              </a:rPr>
              <a:t>(</a:t>
            </a:r>
            <a:r>
              <a:rPr lang="ru-RU" sz="1600" kern="0" dirty="0">
                <a:solidFill>
                  <a:schemeClr val="bg1"/>
                </a:solidFill>
              </a:rPr>
              <a:t>в части размера вознаграждения по итогам работы за год)</a:t>
            </a:r>
            <a:endParaRPr lang="ru-RU" sz="16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</a:pPr>
            <a:endParaRPr lang="ru-RU" sz="16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8" y="1167207"/>
            <a:ext cx="1315469" cy="180459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228600" sx="50000" sy="50000" algn="ctr" rotWithShape="0">
              <a:srgbClr val="000000">
                <a:alpha val="5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435" y="2603030"/>
            <a:ext cx="1263763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</a:p>
          <a:p>
            <a:pPr algn="r"/>
            <a:r>
              <a:rPr lang="ru-RU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ПАО «Газпром»</a:t>
            </a:r>
          </a:p>
          <a:p>
            <a:pPr algn="r"/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«___»___________2018 г. №____</a:t>
            </a: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построенных, реконструированных и отремонтированных объектов при определении оценки куратора (в части размера вознаграждения по итогам работы за год</a:t>
            </a:r>
            <a:r>
              <a:rPr lang="ru-RU" sz="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43100" y="4707128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</a:t>
            </a:r>
            <a:r>
              <a:rPr lang="ru-RU" altLang="ru-RU" sz="1600" dirty="0" smtClean="0"/>
              <a:t>объектах                        </a:t>
            </a:r>
            <a:r>
              <a:rPr lang="ru-RU" altLang="ru-RU" sz="1600" dirty="0"/>
              <a:t>ПАО 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93711" y="46646"/>
            <a:ext cx="7058010" cy="73982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cs typeface="Times New Roman" panose="02020603050405020304" pitchFamily="18" charset="0"/>
              </a:rPr>
              <a:t>Замечания Строительной </a:t>
            </a:r>
            <a:r>
              <a:rPr lang="ru-RU" sz="2000" dirty="0" smtClean="0">
                <a:cs typeface="Times New Roman" panose="02020603050405020304" pitchFamily="18" charset="0"/>
              </a:rPr>
              <a:t>инспекции </a:t>
            </a:r>
            <a:r>
              <a:rPr lang="ru-RU" sz="2000" dirty="0" smtClean="0">
                <a:cs typeface="Times New Roman" panose="02020603050405020304" pitchFamily="18" charset="0"/>
              </a:rPr>
              <a:t>ПАО «</a:t>
            </a:r>
            <a:r>
              <a:rPr lang="ru-RU" sz="2000" dirty="0" smtClean="0">
                <a:cs typeface="Times New Roman" panose="02020603050405020304" pitchFamily="18" charset="0"/>
              </a:rPr>
              <a:t>Газпром» </a:t>
            </a:r>
            <a:r>
              <a:rPr lang="ru-RU" sz="2000" dirty="0" smtClean="0">
                <a:cs typeface="Times New Roman" panose="02020603050405020304" pitchFamily="18" charset="0"/>
              </a:rPr>
              <a:t>к Службам строительного контроля Заказчика </a:t>
            </a:r>
            <a:r>
              <a:rPr lang="ru-RU" sz="2000" dirty="0" smtClean="0">
                <a:cs typeface="Times New Roman" panose="02020603050405020304" pitchFamily="18" charset="0"/>
              </a:rPr>
              <a:t>за 3 квартала </a:t>
            </a:r>
            <a:r>
              <a:rPr lang="ru-RU" sz="2000" dirty="0" smtClean="0">
                <a:cs typeface="Times New Roman" panose="02020603050405020304" pitchFamily="18" charset="0"/>
              </a:rPr>
              <a:t>2018 </a:t>
            </a:r>
            <a:r>
              <a:rPr lang="ru-RU" sz="2000" dirty="0" smtClean="0">
                <a:cs typeface="Times New Roman" panose="02020603050405020304" pitchFamily="18" charset="0"/>
              </a:rPr>
              <a:t>года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36493"/>
              </p:ext>
            </p:extLst>
          </p:nvPr>
        </p:nvGraphicFramePr>
        <p:xfrm>
          <a:off x="523875" y="1163955"/>
          <a:ext cx="7882890" cy="359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Документ" r:id="rId4" imgW="9276478" imgH="4228647" progId="Word.Document.12">
                  <p:embed/>
                </p:oleObj>
              </mc:Choice>
              <mc:Fallback>
                <p:oleObj name="Документ" r:id="rId4" imgW="9276478" imgH="42286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3875" y="1163955"/>
                        <a:ext cx="7882890" cy="359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1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723195"/>
          </a:xfrm>
        </p:spPr>
        <p:txBody>
          <a:bodyPr/>
          <a:lstStyle/>
          <a:p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удельного веса (%) количества выявленных нарушений действующих норм и правил по основным категориям (видам) по итогам </a:t>
            </a:r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en-US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</a:t>
            </a: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2018 года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8178938"/>
              </p:ext>
            </p:extLst>
          </p:nvPr>
        </p:nvGraphicFramePr>
        <p:xfrm>
          <a:off x="1377316" y="1182371"/>
          <a:ext cx="5524500" cy="317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объектах </a:t>
            </a:r>
            <a:r>
              <a:rPr lang="ru-RU" altLang="ru-RU" sz="1600" dirty="0" smtClean="0"/>
              <a:t>                        ПАО </a:t>
            </a:r>
            <a:r>
              <a:rPr lang="ru-RU" altLang="ru-RU" sz="1600" dirty="0"/>
              <a:t>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7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8175" y="2092008"/>
            <a:ext cx="52244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СПАСИБО ЗА ВНИМАНИЕ!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43100" y="4676140"/>
            <a:ext cx="7200900" cy="4546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85725">
              <a:defRPr/>
            </a:pPr>
            <a:r>
              <a:rPr lang="ru-RU" altLang="ru-RU" sz="1600" dirty="0"/>
              <a:t>Об организации строительного контроля на инвестиционных объектах </a:t>
            </a:r>
            <a:r>
              <a:rPr lang="ru-RU" altLang="ru-RU" sz="1600" dirty="0" smtClean="0"/>
              <a:t>                       ПАО </a:t>
            </a:r>
            <a:r>
              <a:rPr lang="ru-RU" altLang="ru-RU" sz="1600" dirty="0"/>
              <a:t>«Газпром»</a:t>
            </a:r>
            <a:endParaRPr lang="ru-RU" sz="16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9121</TotalTime>
  <Words>710</Words>
  <Application>Microsoft Office PowerPoint</Application>
  <PresentationFormat>Экран (16:9)</PresentationFormat>
  <Paragraphs>98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3_Тема Office</vt:lpstr>
      <vt:lpstr>5_Тема Office</vt:lpstr>
      <vt:lpstr>4_Тема Office</vt:lpstr>
      <vt:lpstr>2_Тема Office</vt:lpstr>
      <vt:lpstr>1_Тема Office</vt:lpstr>
      <vt:lpstr>6_Тема Office</vt:lpstr>
      <vt:lpstr>Microsoft Word Document</vt:lpstr>
      <vt:lpstr>Презентация PowerPoint</vt:lpstr>
      <vt:lpstr>Создание системы контроля качества ПАО «Газпром»</vt:lpstr>
      <vt:lpstr>Вертикально интегрированная система управления качеством строительства ПАО «Газпром»</vt:lpstr>
      <vt:lpstr>Дальнейшее развитие системы управления качеством строительства</vt:lpstr>
      <vt:lpstr>Актуализация нормативной базы Системы стандартизации  ПАО «Газпром» в части строительного контроля</vt:lpstr>
      <vt:lpstr>Презентация PowerPoint</vt:lpstr>
      <vt:lpstr>Презентация PowerPoint</vt:lpstr>
      <vt:lpstr>Распределение удельного веса (%) количества выявленных нарушений действующих норм и правил по основным категориям (видам) по итогам                     III квартала 2018 года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Кутенков Михаил Викторович</cp:lastModifiedBy>
  <cp:revision>601</cp:revision>
  <cp:lastPrinted>2018-12-03T12:43:25Z</cp:lastPrinted>
  <dcterms:created xsi:type="dcterms:W3CDTF">2016-02-05T10:31:15Z</dcterms:created>
  <dcterms:modified xsi:type="dcterms:W3CDTF">2018-12-03T12:50:00Z</dcterms:modified>
</cp:coreProperties>
</file>