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  <p:sldMasterId id="2147483790" r:id="rId2"/>
    <p:sldMasterId id="2147483808" r:id="rId3"/>
    <p:sldMasterId id="2147483802" r:id="rId4"/>
    <p:sldMasterId id="2147483814" r:id="rId5"/>
    <p:sldMasterId id="2147483796" r:id="rId6"/>
    <p:sldMasterId id="2147483785" r:id="rId7"/>
  </p:sldMasterIdLst>
  <p:notesMasterIdLst>
    <p:notesMasterId r:id="rId20"/>
  </p:notesMasterIdLst>
  <p:handoutMasterIdLst>
    <p:handoutMasterId r:id="rId21"/>
  </p:handoutMasterIdLst>
  <p:sldIdLst>
    <p:sldId id="289" r:id="rId8"/>
    <p:sldId id="295" r:id="rId9"/>
    <p:sldId id="313" r:id="rId10"/>
    <p:sldId id="314" r:id="rId11"/>
    <p:sldId id="299" r:id="rId12"/>
    <p:sldId id="303" r:id="rId13"/>
    <p:sldId id="301" r:id="rId14"/>
    <p:sldId id="302" r:id="rId15"/>
    <p:sldId id="315" r:id="rId16"/>
    <p:sldId id="306" r:id="rId17"/>
    <p:sldId id="316" r:id="rId18"/>
    <p:sldId id="312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pos="145" userDrawn="1">
          <p15:clr>
            <a:srgbClr val="A4A3A4"/>
          </p15:clr>
        </p15:guide>
        <p15:guide id="4" pos="5628">
          <p15:clr>
            <a:srgbClr val="A4A3A4"/>
          </p15:clr>
        </p15:guide>
        <p15:guide id="7" pos="5057" userDrawn="1">
          <p15:clr>
            <a:srgbClr val="A4A3A4"/>
          </p15:clr>
        </p15:guide>
        <p15:guide id="8" orient="horz" pos="604">
          <p15:clr>
            <a:srgbClr val="A4A3A4"/>
          </p15:clr>
        </p15:guide>
        <p15:guide id="10" orient="horz" pos="384">
          <p15:clr>
            <a:srgbClr val="A4A3A4"/>
          </p15:clr>
        </p15:guide>
        <p15:guide id="12" orient="horz" pos="2881">
          <p15:clr>
            <a:srgbClr val="A4A3A4"/>
          </p15:clr>
        </p15:guide>
        <p15:guide id="13" orient="horz" pos="1746">
          <p15:clr>
            <a:srgbClr val="A4A3A4"/>
          </p15:clr>
        </p15:guide>
        <p15:guide id="15" pos="1878">
          <p15:clr>
            <a:srgbClr val="A4A3A4"/>
          </p15:clr>
        </p15:guide>
        <p15:guide id="16" pos="2015">
          <p15:clr>
            <a:srgbClr val="A4A3A4"/>
          </p15:clr>
        </p15:guide>
        <p15:guide id="17">
          <p15:clr>
            <a:srgbClr val="A4A3A4"/>
          </p15:clr>
        </p15:guide>
        <p15:guide id="18" pos="3751">
          <p15:clr>
            <a:srgbClr val="A4A3A4"/>
          </p15:clr>
        </p15:guide>
        <p15:guide id="19" pos="3891">
          <p15:clr>
            <a:srgbClr val="A4A3A4"/>
          </p15:clr>
        </p15:guide>
        <p15:guide id="20" pos="10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3366"/>
    <a:srgbClr val="007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5" autoAdjust="0"/>
    <p:restoredTop sz="94322" autoAdjust="0"/>
  </p:normalViewPr>
  <p:slideViewPr>
    <p:cSldViewPr snapToGrid="0" showGuides="1">
      <p:cViewPr>
        <p:scale>
          <a:sx n="150" d="100"/>
          <a:sy n="150" d="100"/>
        </p:scale>
        <p:origin x="-72" y="474"/>
      </p:cViewPr>
      <p:guideLst>
        <p:guide orient="horz" pos="314"/>
        <p:guide orient="horz" pos="2899"/>
        <p:guide orient="horz" pos="1409"/>
        <p:guide orient="horz" pos="617"/>
        <p:guide orient="horz" pos="430"/>
        <p:guide orient="horz" pos="1306"/>
        <p:guide orient="horz" pos="2099"/>
        <p:guide orient="horz" pos="2205"/>
        <p:guide pos="107"/>
        <p:guide pos="5656"/>
        <p:guide pos="1888"/>
        <p:guide pos="1991"/>
        <p:guide/>
        <p:guide pos="3775"/>
        <p:guide pos="3879"/>
        <p:guide pos="1072"/>
        <p:guide pos="9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-3630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ILEVGS\Desktop\&#1044;&#1080;&#1072;&#1075;&#1088;&#1072;&#1084;&#1084;&#1072;%20&#1074;%20Microsoft%20PowerPoi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Затраты на КР УИГ ГРС, млн. руб.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1963781723937227E-7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0.00</c:formatCode>
                <c:ptCount val="5"/>
                <c:pt idx="0">
                  <c:v>371.66</c:v>
                </c:pt>
                <c:pt idx="1">
                  <c:v>370.41</c:v>
                </c:pt>
                <c:pt idx="2">
                  <c:v>473.12</c:v>
                </c:pt>
                <c:pt idx="3">
                  <c:v>512.70000000000005</c:v>
                </c:pt>
                <c:pt idx="4">
                  <c:v>539.52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072192"/>
        <c:axId val="7007372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включенных в программу КР УИГ ГРС, ед.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3106729152404618E-2"/>
                  <c:y val="9.8385878370983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106729152404618E-2"/>
                  <c:y val="6.6635702864952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572747219343873E-2"/>
                  <c:y val="6.9444333223892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662184171496176E-2"/>
                  <c:y val="9.4085113084608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362097423912321E-2"/>
                  <c:y val="9.8714735299534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0</c:formatCode>
                <c:ptCount val="5"/>
                <c:pt idx="0">
                  <c:v>302</c:v>
                </c:pt>
                <c:pt idx="1">
                  <c:v>206</c:v>
                </c:pt>
                <c:pt idx="2">
                  <c:v>325</c:v>
                </c:pt>
                <c:pt idx="3">
                  <c:v>302</c:v>
                </c:pt>
                <c:pt idx="4">
                  <c:v>314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072192"/>
        <c:axId val="70073728"/>
      </c:lineChart>
      <c:catAx>
        <c:axId val="7007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0073728"/>
        <c:crosses val="autoZero"/>
        <c:auto val="1"/>
        <c:lblAlgn val="ctr"/>
        <c:lblOffset val="100"/>
        <c:noMultiLvlLbl val="0"/>
      </c:catAx>
      <c:valAx>
        <c:axId val="7007372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700721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сценарий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2"/>
            <c:invertIfNegative val="0"/>
            <c:bubble3D val="0"/>
            <c:spPr>
              <a:solidFill>
                <a:srgbClr val="0079C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</c:dPt>
          <c:dPt>
            <c:idx val="3"/>
            <c:invertIfNegative val="0"/>
            <c:bubble3D val="0"/>
            <c:spPr>
              <a:pattFill prst="wdUpDiag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</c:dPt>
          <c:dPt>
            <c:idx val="9"/>
            <c:invertIfNegative val="0"/>
            <c:bubble3D val="0"/>
            <c:spPr>
              <a:pattFill prst="dk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FF-4CB2-81D5-74D61375C92A}"/>
              </c:ext>
            </c:extLst>
          </c:dPt>
          <c:dLbls>
            <c:dLbl>
              <c:idx val="2"/>
              <c:layout>
                <c:manualLayout>
                  <c:x val="0"/>
                  <c:y val="-4.0418942515989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694596167732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694596167732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347298083866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
(прогноз)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677.6</c:v>
                </c:pt>
                <c:pt idx="1">
                  <c:v>840.9</c:v>
                </c:pt>
                <c:pt idx="2">
                  <c:v>873.5</c:v>
                </c:pt>
                <c:pt idx="3">
                  <c:v>908.5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6E-4212-9759-8C6DB1C85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348800"/>
        <c:axId val="70350336"/>
      </c:barChart>
      <c:catAx>
        <c:axId val="7034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2"/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70350336"/>
        <c:crosses val="autoZero"/>
        <c:auto val="1"/>
        <c:lblAlgn val="ctr"/>
        <c:lblOffset val="100"/>
        <c:noMultiLvlLbl val="0"/>
      </c:catAx>
      <c:valAx>
        <c:axId val="703503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2"/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703488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2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4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700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2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1699201" y="2164599"/>
            <a:ext cx="7279699" cy="24375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628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2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1699201" y="2164599"/>
            <a:ext cx="7279699" cy="24375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62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2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1699201" y="2164599"/>
            <a:ext cx="7279699" cy="24375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62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2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1699201" y="2164599"/>
            <a:ext cx="7279699" cy="24375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628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846387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5835788" cy="37131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1238400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1238400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1699201" y="910908"/>
            <a:ext cx="7279699" cy="37131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846387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3"/>
          </p:nvPr>
        </p:nvSpPr>
        <p:spPr>
          <a:xfrm>
            <a:off x="6143033" y="910908"/>
            <a:ext cx="2835868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2846387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700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2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2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1699201" y="2164599"/>
            <a:ext cx="7279699" cy="24375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150813" y="2173610"/>
            <a:ext cx="8828087" cy="24285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2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1699201" y="2164599"/>
            <a:ext cx="7279699" cy="24375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805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701800" y="910908"/>
            <a:ext cx="7277100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701800" y="910908"/>
            <a:ext cx="7277100" cy="3713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846387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5835788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700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150813" y="2173610"/>
            <a:ext cx="8828087" cy="242855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700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700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846387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3"/>
          </p:nvPr>
        </p:nvSpPr>
        <p:spPr>
          <a:xfrm>
            <a:off x="6143033" y="910908"/>
            <a:ext cx="2835868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2846387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846387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5835788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150813" y="2173610"/>
            <a:ext cx="8828087" cy="242855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emf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>
            <a:spLocks noChangeArrowheads="1"/>
          </p:cNvSpPr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-2" y="4783500"/>
            <a:ext cx="9144002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523998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2" y="4783500"/>
            <a:ext cx="1524002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209" y="1"/>
            <a:ext cx="7278692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521445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9"/>
          <p:cNvSpPr>
            <a:spLocks noChangeShapeType="1"/>
          </p:cNvSpPr>
          <p:nvPr userDrawn="1"/>
        </p:nvSpPr>
        <p:spPr bwMode="auto">
          <a:xfrm>
            <a:off x="1521445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149" y="106625"/>
            <a:ext cx="1202394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0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-2" y="4783500"/>
            <a:ext cx="9144002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523998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2" y="4783500"/>
            <a:ext cx="1524002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209" y="1"/>
            <a:ext cx="7278692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521445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9"/>
          <p:cNvSpPr>
            <a:spLocks noChangeShapeType="1"/>
          </p:cNvSpPr>
          <p:nvPr userDrawn="1"/>
        </p:nvSpPr>
        <p:spPr bwMode="auto">
          <a:xfrm>
            <a:off x="1521445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1149" y="106625"/>
            <a:ext cx="1202394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818" r:id="rId6"/>
    <p:sldLayoutId id="2147483819" r:id="rId7"/>
    <p:sldLayoutId id="2147483820" r:id="rId8"/>
    <p:sldLayoutId id="2147483821" r:id="rId9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0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 userDrawn="1"/>
        </p:nvSpPr>
        <p:spPr bwMode="auto">
          <a:xfrm>
            <a:off x="2997200" y="0"/>
            <a:ext cx="6146800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-2" y="4783500"/>
            <a:ext cx="9144002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523998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2" y="4783500"/>
            <a:ext cx="1524002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209" y="1"/>
            <a:ext cx="7278692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521445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9"/>
          <p:cNvSpPr>
            <a:spLocks noChangeShapeType="1"/>
          </p:cNvSpPr>
          <p:nvPr userDrawn="1"/>
        </p:nvSpPr>
        <p:spPr bwMode="auto">
          <a:xfrm>
            <a:off x="1521445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49" y="106625"/>
            <a:ext cx="1202394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1" r:id="rId2"/>
    <p:sldLayoutId id="2147483813" r:id="rId3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0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1524000" y="0"/>
            <a:ext cx="7620000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523998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2" y="4783500"/>
            <a:ext cx="1524002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209" y="1"/>
            <a:ext cx="7278692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1236829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9"/>
          <p:cNvSpPr>
            <a:spLocks noChangeShapeType="1"/>
          </p:cNvSpPr>
          <p:nvPr userDrawn="1"/>
        </p:nvSpPr>
        <p:spPr bwMode="auto">
          <a:xfrm>
            <a:off x="1521445" y="0"/>
            <a:ext cx="0" cy="5143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49" y="106625"/>
            <a:ext cx="1202394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7" r:id="rId3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0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1524000" y="2073274"/>
            <a:ext cx="7620000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523998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2" y="4783500"/>
            <a:ext cx="1524002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209" y="1"/>
            <a:ext cx="7278692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9"/>
          <p:cNvSpPr>
            <a:spLocks noChangeShapeType="1"/>
          </p:cNvSpPr>
          <p:nvPr userDrawn="1"/>
        </p:nvSpPr>
        <p:spPr bwMode="auto">
          <a:xfrm>
            <a:off x="1521445" y="0"/>
            <a:ext cx="0" cy="5143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49" y="106625"/>
            <a:ext cx="1202394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0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-2" y="2073275"/>
            <a:ext cx="9144002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523998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2" y="4783500"/>
            <a:ext cx="1524002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700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521445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9"/>
          <p:cNvSpPr>
            <a:spLocks noChangeShapeType="1"/>
          </p:cNvSpPr>
          <p:nvPr userDrawn="1"/>
        </p:nvSpPr>
        <p:spPr bwMode="auto">
          <a:xfrm>
            <a:off x="1521445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1149" y="106625"/>
            <a:ext cx="1202394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00" r:id="rId2"/>
    <p:sldLayoutId id="2147483801" r:id="rId3"/>
    <p:sldLayoutId id="2147483822" r:id="rId4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0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523998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2" y="4783500"/>
            <a:ext cx="9144002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1800" y="910908"/>
            <a:ext cx="7277100" cy="371316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9"/>
          <p:cNvSpPr>
            <a:spLocks noChangeShapeType="1"/>
          </p:cNvSpPr>
          <p:nvPr userDrawn="1"/>
        </p:nvSpPr>
        <p:spPr bwMode="auto">
          <a:xfrm>
            <a:off x="1521445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49" y="106625"/>
            <a:ext cx="1202394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0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b="1" kern="120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600" dirty="0"/>
              <a:t>АКТУАЛЬНЫЕ </a:t>
            </a:r>
            <a:r>
              <a:rPr lang="ru-RU" sz="2600" dirty="0" smtClean="0"/>
              <a:t>ВОПРОСЫ ПРИ </a:t>
            </a:r>
            <a:r>
              <a:rPr lang="ru-RU" sz="2600" dirty="0"/>
              <a:t>ЭКСПЛУАТАЦИИ УЗЛОВ ИЗМЕРЕНИЙ ГАЗА ГРС</a:t>
            </a:r>
            <a:endParaRPr lang="en-US" sz="2600" dirty="0"/>
          </a:p>
          <a:p>
            <a:endParaRPr lang="en-US" dirty="0"/>
          </a:p>
          <a:p>
            <a:r>
              <a:rPr lang="ru-RU" sz="1700" dirty="0" smtClean="0"/>
              <a:t>Сарваров Ленир </a:t>
            </a:r>
            <a:r>
              <a:rPr lang="ru-RU" sz="1700" dirty="0"/>
              <a:t>Венерович </a:t>
            </a:r>
          </a:p>
          <a:p>
            <a:r>
              <a:rPr lang="ru-RU" sz="1700" dirty="0"/>
              <a:t>Начальник </a:t>
            </a:r>
            <a:r>
              <a:rPr lang="ru-RU" sz="1700" dirty="0" smtClean="0"/>
              <a:t>Отдела 342/4 Департамента 342</a:t>
            </a:r>
            <a:endParaRPr lang="ru-RU" sz="1700" dirty="0"/>
          </a:p>
          <a:p>
            <a:r>
              <a:rPr lang="ru-RU" sz="1700" dirty="0"/>
              <a:t>ПАО «Газпром</a:t>
            </a:r>
            <a:r>
              <a:rPr lang="ru-RU" sz="1700" dirty="0" smtClean="0"/>
              <a:t>»</a:t>
            </a:r>
            <a:endParaRPr lang="ru-RU" sz="17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ОТРАСЛЕВОЕ СОВЕЩАНИЕ ПО ВОПРОСАМ ЭКСПЛУАТАЦИИ ГРС И СИСТЕМ ГАЗОСНАБЖЕНИЯ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1148" y="0"/>
            <a:ext cx="7279699" cy="737238"/>
          </a:xfrm>
        </p:spPr>
        <p:txBody>
          <a:bodyPr/>
          <a:lstStyle/>
          <a:p>
            <a:r>
              <a:rPr lang="ru-RU" dirty="0" smtClean="0"/>
              <a:t>Результаты аудита газотранспортных обществ </a:t>
            </a:r>
            <a:br>
              <a:rPr lang="ru-RU" dirty="0" smtClean="0"/>
            </a:br>
            <a:r>
              <a:rPr lang="ru-RU" dirty="0" smtClean="0"/>
              <a:t>в части потерь газа расчетно-методического характера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62760" y="1163392"/>
            <a:ext cx="8828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Объем газа, включенный в акты </a:t>
            </a:r>
            <a:r>
              <a:rPr lang="ru-RU" dirty="0" smtClean="0"/>
              <a:t>приёма-передачи </a:t>
            </a:r>
            <a:r>
              <a:rPr lang="ru-RU" dirty="0"/>
              <a:t>газа за период отсутствия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измерений (неисправности СИ) на ГРС с </a:t>
            </a:r>
            <a:r>
              <a:rPr lang="ru-RU" dirty="0"/>
              <a:t>2017 по 2018 (август) годы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1"/>
          </p:nvPr>
        </p:nvSpPr>
        <p:spPr>
          <a:xfrm>
            <a:off x="1701800" y="4859754"/>
            <a:ext cx="7277100" cy="215444"/>
          </a:xfrm>
        </p:spPr>
        <p:txBody>
          <a:bodyPr/>
          <a:lstStyle/>
          <a:p>
            <a:r>
              <a:rPr lang="ru-RU" dirty="0" smtClean="0"/>
              <a:t>АКТУАЛЬНЫЕ ВОПРОСЫ ПРИ ЭКСПЛУАТАЦИИ УЗЛОВ ИЗМЕРЕНИЙ ГАЗА ГРС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09291"/>
            <a:ext cx="5933242" cy="260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 r="4932" b="6649"/>
          <a:stretch/>
        </p:blipFill>
        <p:spPr bwMode="auto">
          <a:xfrm>
            <a:off x="6021786" y="3412083"/>
            <a:ext cx="2984516" cy="130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079626"/>
            <a:ext cx="1709738" cy="131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7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50813" y="1063309"/>
            <a:ext cx="8828087" cy="765492"/>
          </a:xfrm>
        </p:spPr>
        <p:txBody>
          <a:bodyPr/>
          <a:lstStyle/>
          <a:p>
            <a:pPr algn="just"/>
            <a:r>
              <a:rPr lang="ru-RU" dirty="0" smtClean="0"/>
              <a:t>С целью исключения </a:t>
            </a:r>
            <a:r>
              <a:rPr lang="ru-RU" dirty="0"/>
              <a:t>подачи потребителям газа </a:t>
            </a:r>
            <a:r>
              <a:rPr lang="ru-RU" dirty="0" smtClean="0"/>
              <a:t>через ГРС без измерения количества (расхода) и минимизации потерь газа в структуре ЕСГ России необходимо: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50813" y="2158370"/>
            <a:ext cx="8828087" cy="2428553"/>
          </a:xfrm>
        </p:spPr>
        <p:txBody>
          <a:bodyPr/>
          <a:lstStyle/>
          <a:p>
            <a:endParaRPr lang="ru-RU" sz="1200" dirty="0"/>
          </a:p>
          <a:p>
            <a:pPr algn="just"/>
            <a:r>
              <a:rPr lang="ru-RU" b="1" dirty="0" smtClean="0"/>
              <a:t>Обеспечить формирование в газотранспортных обществах обменного фонда средств измерений расхода газа;</a:t>
            </a:r>
          </a:p>
          <a:p>
            <a:endParaRPr lang="ru-RU" b="1" dirty="0"/>
          </a:p>
          <a:p>
            <a:r>
              <a:rPr lang="ru-RU" b="1" dirty="0" smtClean="0"/>
              <a:t>Организовать разработку нормативов по неснижаемому запасу (обменному фонду) средств измерений в составе узлов учета углеводородных сред.</a:t>
            </a:r>
            <a:endParaRPr lang="ru-RU" b="1" dirty="0"/>
          </a:p>
          <a:p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обменного фонда расходомеров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sz="1600" dirty="0"/>
          </a:p>
          <a:p>
            <a:endParaRPr lang="ru-RU" sz="1600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701800" y="4859754"/>
            <a:ext cx="7277100" cy="21544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АКТУАЛЬНЫЕ ВОПРОСЫ ПРИ ЭКСПЛУАТАЦИИ УЗЛОВ ИЗМЕРЕНИЙ ГАЗА ГРС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5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346200" indent="-1588"/>
            <a:endParaRPr lang="ru-RU" dirty="0" smtClean="0"/>
          </a:p>
          <a:p>
            <a:pPr marL="1346200" indent="-1588"/>
            <a:r>
              <a:rPr lang="ru-RU" dirty="0" smtClean="0"/>
              <a:t> СПАСИБО ЗА ВНИМАНИЕ!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000" dirty="0"/>
              <a:t>Сарваров Ленир Венерович </a:t>
            </a:r>
          </a:p>
          <a:p>
            <a:r>
              <a:rPr lang="ru-RU" sz="2000" dirty="0"/>
              <a:t>Начальник Отдела 342/4 Департамента 342</a:t>
            </a:r>
          </a:p>
          <a:p>
            <a:r>
              <a:rPr lang="ru-RU" sz="2000" dirty="0"/>
              <a:t>ПАО «Газпром»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sz="1600" dirty="0"/>
          </a:p>
          <a:p>
            <a:endParaRPr lang="ru-RU" sz="1600" dirty="0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1701800" y="4859754"/>
            <a:ext cx="7277100" cy="21544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АКТУАЛЬНЫЕ ВОПРОСЫ ПРИ ЭКСПЛУАТАЦИИ УЗЛОВ ИЗМЕРЕНИЙ ГАЗА ГРС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3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u-RU" dirty="0" smtClean="0"/>
              <a:t>Основные требования </a:t>
            </a:r>
            <a:r>
              <a:rPr lang="ru-RU" dirty="0"/>
              <a:t>при рассмотрении и согласовании </a:t>
            </a:r>
            <a:r>
              <a:rPr lang="ru-RU" dirty="0" smtClean="0"/>
              <a:t>технических заданий и технических требований </a:t>
            </a:r>
            <a:r>
              <a:rPr lang="ru-RU" dirty="0"/>
              <a:t>на проектирование </a:t>
            </a:r>
            <a:r>
              <a:rPr lang="ru-RU" dirty="0" smtClean="0"/>
              <a:t>ГРС, технических заданий на изготовление ГРС (блоков ГРС)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50813" y="2173610"/>
            <a:ext cx="8923337" cy="2428553"/>
          </a:xfrm>
        </p:spPr>
        <p:txBody>
          <a:bodyPr/>
          <a:lstStyle/>
          <a:p>
            <a:r>
              <a:rPr lang="ru-RU" sz="1500" dirty="0" smtClean="0"/>
              <a:t>1</a:t>
            </a:r>
            <a:r>
              <a:rPr lang="ru-RU" sz="1500" dirty="0"/>
              <a:t>) Соответствие типовому разделу «Требования к узлам измерений расхода газа (УИРГ)» </a:t>
            </a:r>
            <a:r>
              <a:rPr lang="ru-RU" sz="1500" dirty="0" smtClean="0"/>
              <a:t>при согласовании технических </a:t>
            </a:r>
            <a:r>
              <a:rPr lang="ru-RU" sz="1500" dirty="0"/>
              <a:t>требований.</a:t>
            </a:r>
          </a:p>
          <a:p>
            <a:r>
              <a:rPr lang="ru-RU" sz="1500" dirty="0" smtClean="0"/>
              <a:t>2) Соответствие требований к узлам </a:t>
            </a:r>
            <a:r>
              <a:rPr lang="ru-RU" sz="1500" dirty="0"/>
              <a:t>измерений количественных и качественных показателей ГРС:</a:t>
            </a:r>
          </a:p>
          <a:p>
            <a:pPr marL="177800" indent="0"/>
            <a:r>
              <a:rPr lang="ru-RU" sz="1500" dirty="0" smtClean="0"/>
              <a:t>– СТО </a:t>
            </a:r>
            <a:r>
              <a:rPr lang="ru-RU" sz="1500" dirty="0"/>
              <a:t>Газпром 5.37-2011 «Единые технические требования на оборудование узлов измерения расхода и количества природного газа, применяемых в ОАО «Газпром</a:t>
            </a:r>
            <a:r>
              <a:rPr lang="ru-RU" sz="1500" dirty="0" smtClean="0"/>
              <a:t>»;</a:t>
            </a:r>
            <a:endParaRPr lang="ru-RU" sz="1500" dirty="0"/>
          </a:p>
          <a:p>
            <a:pPr marL="177800" indent="0"/>
            <a:r>
              <a:rPr lang="ru-RU" sz="1500" dirty="0"/>
              <a:t>– </a:t>
            </a:r>
            <a:r>
              <a:rPr lang="ru-RU" sz="1500" dirty="0" smtClean="0"/>
              <a:t>оптимизированному </a:t>
            </a:r>
            <a:r>
              <a:rPr lang="ru-RU" sz="1500" dirty="0"/>
              <a:t>перечню типовых функций узлов измерений расхода газа ГРС, </a:t>
            </a:r>
            <a:r>
              <a:rPr lang="ru-RU" sz="1500" dirty="0" smtClean="0"/>
              <a:t>утвержденному первым </a:t>
            </a:r>
            <a:r>
              <a:rPr lang="ru-RU" sz="1500" dirty="0"/>
              <a:t>заместителем начальника Департамента </a:t>
            </a:r>
            <a:r>
              <a:rPr lang="ru-RU" sz="1500" dirty="0" smtClean="0"/>
              <a:t>308 ПАО </a:t>
            </a:r>
            <a:r>
              <a:rPr lang="ru-RU" sz="1500" dirty="0"/>
              <a:t>«Газпром» </a:t>
            </a:r>
            <a:r>
              <a:rPr lang="ru-RU" sz="1500" dirty="0" smtClean="0"/>
              <a:t>С.В</a:t>
            </a:r>
            <a:r>
              <a:rPr lang="ru-RU" sz="1500" dirty="0"/>
              <a:t>. Алимовым в 2013 году.</a:t>
            </a:r>
          </a:p>
          <a:p>
            <a:pPr indent="0"/>
            <a:r>
              <a:rPr lang="ru-RU" sz="1500" dirty="0" smtClean="0"/>
              <a:t>3) Соблюдение длин </a:t>
            </a:r>
            <a:r>
              <a:rPr lang="ru-RU" sz="1500" dirty="0"/>
              <a:t>прямых участков перед и после </a:t>
            </a:r>
            <a:r>
              <a:rPr lang="ru-RU" sz="1500" dirty="0" smtClean="0"/>
              <a:t>расходомеров требованиям ГОСТ. </a:t>
            </a:r>
          </a:p>
          <a:p>
            <a:pPr indent="0"/>
            <a:r>
              <a:rPr lang="ru-RU" sz="1500" dirty="0" smtClean="0"/>
              <a:t>4) Наличие </a:t>
            </a:r>
            <a:r>
              <a:rPr lang="ru-RU" sz="1500" dirty="0"/>
              <a:t>согласования перечня оборудования УИРГ и раздела УИРГ </a:t>
            </a:r>
            <a:r>
              <a:rPr lang="ru-RU" sz="1500" dirty="0" smtClean="0"/>
              <a:t>ТТ метрологической службы эксплуатирующей организации (в том числе для </a:t>
            </a:r>
            <a:r>
              <a:rPr lang="ru-RU" sz="1500" dirty="0"/>
              <a:t>объектов капитального ремонта </a:t>
            </a:r>
            <a:r>
              <a:rPr lang="ru-RU" sz="1500" dirty="0" smtClean="0"/>
              <a:t>ГРС).</a:t>
            </a:r>
            <a:endParaRPr lang="ru-RU" sz="1500" dirty="0"/>
          </a:p>
          <a:p>
            <a:pPr marL="177800" indent="0"/>
            <a:endParaRPr lang="ru-RU" sz="16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Рассмотрение и согласование документации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АКТУАЛЬНЫЕ ВОПРОСЫ ПРИ ЭКСПЛУАТАЦИИ УЗЛОВ ИЗМЕРЕНИЙ ГАЗА ГРС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800" dirty="0" smtClean="0"/>
              <a:t>Приказ Минэнерго РФ от </a:t>
            </a:r>
            <a:r>
              <a:rPr lang="ru-RU" sz="1800" dirty="0"/>
              <a:t>15 марта 2016 года N </a:t>
            </a:r>
            <a:r>
              <a:rPr lang="ru-RU" sz="1800" dirty="0" smtClean="0"/>
              <a:t>179 «Об </a:t>
            </a:r>
            <a:r>
              <a:rPr lang="ru-RU" sz="1800" dirty="0"/>
              <a:t>утверждении перечня измерений, относящихся к сфере государственного регулирования обеспечения единства измерений, выполняемых при учете используемых энергетических ресурсов, и обязательных метрологических требований к ним, в том числе показателей точности </a:t>
            </a:r>
            <a:r>
              <a:rPr lang="ru-RU" sz="1800" dirty="0" smtClean="0"/>
              <a:t>измерений» </a:t>
            </a:r>
            <a:endParaRPr lang="ru-RU" sz="1800" dirty="0"/>
          </a:p>
          <a:p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нормативных документов </a:t>
            </a:r>
            <a:r>
              <a:rPr lang="ru-RU" dirty="0"/>
              <a:t>к точности измерений расхода газа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sz="1600" dirty="0"/>
          </a:p>
          <a:p>
            <a:endParaRPr lang="ru-RU" sz="1600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701800" y="4859754"/>
            <a:ext cx="7277100" cy="21544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АКТУАЛЬНЫЕ ВОПРОСЫ ПРИ ЭКСПЛУАТАЦИИ УЗЛОВ ИЗМЕРЕНИЙ ГАЗА ГРС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669626"/>
              </p:ext>
            </p:extLst>
          </p:nvPr>
        </p:nvGraphicFramePr>
        <p:xfrm>
          <a:off x="1602191" y="2282516"/>
          <a:ext cx="7476318" cy="229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87"/>
                <a:gridCol w="4039596"/>
                <a:gridCol w="1276339"/>
                <a:gridCol w="1760196"/>
              </a:tblGrid>
              <a:tr h="194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/>
                          <a:ea typeface="Times New Roman"/>
                        </a:rPr>
                        <a:t>№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п/п 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Наименование вида измерения 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Диапазон измерений 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Предельно допустимая относительная погрешность измерений, % 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7. 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Измерение количества природного газа: 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/>
                    </a:p>
                  </a:txBody>
                  <a:tcPr/>
                </a:tc>
              </a:tr>
              <a:tr h="325039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7.1</a:t>
                      </a:r>
                      <a:r>
                        <a:rPr lang="ru-RU" sz="900" b="1" dirty="0" smtClean="0">
                          <a:effectLst/>
                          <a:latin typeface="Arial"/>
                          <a:ea typeface="Times New Roman"/>
                        </a:rPr>
                        <a:t>.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</a:p>
                  </a:txBody>
                  <a:tcPr marL="17780" marR="17780" marT="72390" marB="72390" anchor="ctr"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Измерение объема природного газа, приведенного к стандартным условиям </a:t>
                      </a:r>
                      <a:r>
                        <a:rPr lang="ru-RU" sz="900" b="1" dirty="0" smtClean="0">
                          <a:effectLst/>
                          <a:latin typeface="Arial"/>
                          <a:ea typeface="Times New Roman"/>
                        </a:rPr>
                        <a:t>при добыче, переработке, транспортировке, хранении, распределении и потреблении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</a:p>
                  </a:txBody>
                  <a:tcPr marL="17780" marR="17780" marT="72390" marB="723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от </a:t>
                      </a:r>
                      <a:r>
                        <a:rPr lang="ru-RU" sz="900" b="1" dirty="0" smtClean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r>
                        <a:rPr lang="ru-RU" sz="900" b="1" baseline="30000" dirty="0" smtClean="0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r>
                        <a:rPr lang="ru-RU" sz="900" b="1" dirty="0" smtClean="0">
                          <a:effectLst/>
                          <a:latin typeface="Arial"/>
                          <a:ea typeface="Times New Roman"/>
                        </a:rPr>
                        <a:t> м</a:t>
                      </a:r>
                      <a:r>
                        <a:rPr lang="ru-RU" sz="900" b="1" baseline="30000" dirty="0" smtClean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r>
                        <a:rPr lang="ru-RU" sz="900" b="1" dirty="0" smtClean="0">
                          <a:effectLst/>
                          <a:latin typeface="Arial"/>
                          <a:ea typeface="Times New Roman"/>
                        </a:rPr>
                        <a:t>/ч </a:t>
                      </a: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и более 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±1,5 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</a:tr>
              <a:tr h="208102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от </a:t>
                      </a:r>
                      <a:r>
                        <a:rPr lang="ru-RU" sz="900" b="1" dirty="0" smtClean="0">
                          <a:effectLst/>
                          <a:latin typeface="Arial"/>
                          <a:ea typeface="Times New Roman"/>
                        </a:rPr>
                        <a:t>2·10</a:t>
                      </a:r>
                      <a:r>
                        <a:rPr lang="ru-RU" sz="900" b="1" baseline="30000" dirty="0" smtClean="0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r>
                        <a:rPr lang="ru-RU" sz="900" b="1" dirty="0" smtClean="0">
                          <a:effectLst/>
                          <a:latin typeface="Arial"/>
                          <a:ea typeface="Times New Roman"/>
                        </a:rPr>
                        <a:t> до 10</a:t>
                      </a:r>
                      <a:r>
                        <a:rPr lang="ru-RU" sz="900" b="1" baseline="30000" dirty="0" smtClean="0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r>
                        <a:rPr lang="ru-RU" sz="900" b="1" dirty="0" smtClean="0">
                          <a:effectLst/>
                          <a:latin typeface="Arial"/>
                          <a:ea typeface="Times New Roman"/>
                        </a:rPr>
                        <a:t> м</a:t>
                      </a:r>
                      <a:r>
                        <a:rPr lang="ru-RU" sz="900" b="1" baseline="30000" dirty="0" smtClean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r>
                        <a:rPr lang="ru-RU" sz="900" b="1" dirty="0" smtClean="0">
                          <a:effectLst/>
                          <a:latin typeface="Arial"/>
                          <a:ea typeface="Times New Roman"/>
                        </a:rPr>
                        <a:t>/ч 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±2,0 </a:t>
                      </a:r>
                    </a:p>
                  </a:txBody>
                  <a:tcPr marL="17780" marR="17780" marT="72390" marB="72390"/>
                </a:tc>
              </a:tr>
              <a:tr h="19670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от </a:t>
                      </a:r>
                      <a:r>
                        <a:rPr lang="ru-RU" sz="900" b="1" dirty="0" smtClean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r>
                        <a:rPr lang="ru-RU" sz="900" b="1" baseline="30000" dirty="0" smtClean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r>
                        <a:rPr lang="ru-RU" sz="900" b="1" dirty="0" smtClean="0">
                          <a:effectLst/>
                          <a:latin typeface="Arial"/>
                          <a:ea typeface="Times New Roman"/>
                        </a:rPr>
                        <a:t> до 2·10</a:t>
                      </a:r>
                      <a:r>
                        <a:rPr lang="ru-RU" sz="900" b="1" baseline="30000" dirty="0" smtClean="0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r>
                        <a:rPr lang="ru-RU" sz="900" b="1" dirty="0" smtClean="0">
                          <a:effectLst/>
                          <a:latin typeface="Arial"/>
                          <a:ea typeface="Times New Roman"/>
                        </a:rPr>
                        <a:t> м</a:t>
                      </a:r>
                      <a:r>
                        <a:rPr lang="ru-RU" sz="900" b="1" baseline="30000" dirty="0" smtClean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r>
                        <a:rPr lang="ru-RU" sz="900" b="1" dirty="0" smtClean="0">
                          <a:effectLst/>
                          <a:latin typeface="Arial"/>
                          <a:ea typeface="Times New Roman"/>
                        </a:rPr>
                        <a:t>/ч 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±2,5 </a:t>
                      </a:r>
                    </a:p>
                  </a:txBody>
                  <a:tcPr marL="17780" marR="17780" marT="72390" marB="72390"/>
                </a:tc>
              </a:tr>
              <a:tr h="208102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от 150 до </a:t>
                      </a:r>
                      <a:r>
                        <a:rPr lang="ru-RU" sz="900" b="1" dirty="0" smtClean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r>
                        <a:rPr lang="ru-RU" sz="900" b="1" baseline="30000" dirty="0" smtClean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r>
                        <a:rPr lang="ru-RU" sz="900" b="1" dirty="0" smtClean="0">
                          <a:effectLst/>
                          <a:latin typeface="Arial"/>
                          <a:ea typeface="Times New Roman"/>
                        </a:rPr>
                        <a:t> м</a:t>
                      </a:r>
                      <a:r>
                        <a:rPr lang="ru-RU" sz="900" b="1" baseline="30000" dirty="0" smtClean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r>
                        <a:rPr lang="ru-RU" sz="900" b="1" dirty="0" smtClean="0">
                          <a:effectLst/>
                          <a:latin typeface="Arial"/>
                          <a:ea typeface="Times New Roman"/>
                        </a:rPr>
                        <a:t>/ч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±3,0 </a:t>
                      </a:r>
                    </a:p>
                  </a:txBody>
                  <a:tcPr marL="17780" marR="17780" marT="72390" marB="72390"/>
                </a:tc>
              </a:tr>
              <a:tr h="19670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менее 150 </a:t>
                      </a:r>
                      <a:r>
                        <a:rPr lang="ru-RU" sz="900" b="1" dirty="0" smtClean="0">
                          <a:effectLst/>
                          <a:latin typeface="Arial"/>
                          <a:ea typeface="Times New Roman"/>
                        </a:rPr>
                        <a:t>м</a:t>
                      </a:r>
                      <a:r>
                        <a:rPr lang="ru-RU" sz="900" b="1" baseline="30000" dirty="0" smtClean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r>
                        <a:rPr lang="ru-RU" sz="900" b="1" dirty="0" smtClean="0">
                          <a:effectLst/>
                          <a:latin typeface="Arial"/>
                          <a:ea typeface="Times New Roman"/>
                        </a:rPr>
                        <a:t>/ч </a:t>
                      </a:r>
                      <a:endParaRPr lang="ru-RU" sz="9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±4,0 </a:t>
                      </a:r>
                    </a:p>
                  </a:txBody>
                  <a:tcPr marL="17780" marR="17780" marT="72390" marB="723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9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50812" y="910909"/>
            <a:ext cx="8828087" cy="879792"/>
          </a:xfrm>
        </p:spPr>
        <p:txBody>
          <a:bodyPr/>
          <a:lstStyle/>
          <a:p>
            <a:r>
              <a:rPr lang="ru-RU" sz="1800" dirty="0"/>
              <a:t>СТО Газпром 5.37-2011 «Единые технические требования на оборудование узлов измерения расхода и количества природного газа, применяемых в ОАО «Газпром» </a:t>
            </a:r>
          </a:p>
          <a:p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нормативных документов </a:t>
            </a:r>
            <a:r>
              <a:rPr lang="ru-RU" dirty="0"/>
              <a:t>к точности измерений расхода газа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sz="1600" dirty="0"/>
          </a:p>
          <a:p>
            <a:endParaRPr lang="ru-RU" sz="1600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701800" y="4859754"/>
            <a:ext cx="7277100" cy="21544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АКТУАЛЬНЫЕ ВОПРОСЫ ПРИ ЭКСПЛУАТАЦИИ УЗЛОВ ИЗМЕРЕНИЙ ГАЗА ГРС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601486"/>
              </p:ext>
            </p:extLst>
          </p:nvPr>
        </p:nvGraphicFramePr>
        <p:xfrm>
          <a:off x="4241251" y="2427296"/>
          <a:ext cx="4821469" cy="2242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529"/>
                <a:gridCol w="1211580"/>
                <a:gridCol w="1424940"/>
                <a:gridCol w="1328420"/>
              </a:tblGrid>
              <a:tr h="60745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Категория узла измерений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Предел допускаемой относительной погрешности или расширенной неопределенности измерений объема газа, %,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в зависимости от класса узла измерений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</a:tr>
              <a:tr h="299885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А</a:t>
                      </a:r>
                      <a:endParaRPr lang="ru-RU" sz="10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7780" marR="17780" marT="72390" marB="7239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Б</a:t>
                      </a:r>
                      <a:endParaRPr lang="ru-RU" sz="10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7780" marR="17780" marT="72390" marB="7239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Д</a:t>
                      </a:r>
                      <a:endParaRPr lang="ru-RU" sz="10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7780" marR="17780" marT="72390" marB="72390">
                    <a:solidFill>
                      <a:srgbClr val="4F81BD"/>
                    </a:solidFill>
                  </a:tcPr>
                </a:tc>
              </a:tr>
              <a:tr h="2998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±</a:t>
                      </a: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0,8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±</a:t>
                      </a:r>
                      <a:r>
                        <a:rPr lang="en-US" sz="11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</a:t>
                      </a: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,8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7780" marR="17780" marT="72390" marB="723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±5</a:t>
                      </a: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7780" marR="17780" marT="72390" marB="72390"/>
                </a:tc>
              </a:tr>
              <a:tr h="299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II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7780" marR="17780" marT="72390" marB="723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±</a:t>
                      </a: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0,8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7780" marR="17780" marT="72390" marB="723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±1</a:t>
                      </a: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7780" marR="17780" marT="72390" marB="723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±5</a:t>
                      </a: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7780" marR="17780" marT="72390" marB="72390" anchor="ctr"/>
                </a:tc>
              </a:tr>
              <a:tr h="284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III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7780" marR="17780" marT="72390" marB="723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±</a:t>
                      </a: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0,8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7780" marR="17780" marT="72390" marB="723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±1</a:t>
                      </a: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,5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7780" marR="17780" marT="72390" marB="723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±5</a:t>
                      </a: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7780" marR="17780" marT="72390" marB="72390" anchor="ctr"/>
                </a:tc>
              </a:tr>
              <a:tr h="284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IV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17780" marR="17780" marT="72390" marB="723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±</a:t>
                      </a: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0,8</a:t>
                      </a:r>
                    </a:p>
                  </a:txBody>
                  <a:tcPr marL="17780" marR="17780" marT="72390" marB="723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±2</a:t>
                      </a: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,0</a:t>
                      </a:r>
                    </a:p>
                  </a:txBody>
                  <a:tcPr marL="17780" marR="17780" marT="72390" marB="723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±5</a:t>
                      </a: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,0</a:t>
                      </a:r>
                    </a:p>
                  </a:txBody>
                  <a:tcPr marL="17780" marR="17780" marT="72390" marB="72390" anchor="ctr"/>
                </a:tc>
              </a:tr>
            </a:tbl>
          </a:graphicData>
        </a:graphic>
      </p:graphicFrame>
      <p:sp>
        <p:nvSpPr>
          <p:cNvPr id="7" name="Текст 1"/>
          <p:cNvSpPr>
            <a:spLocks noGrp="1"/>
          </p:cNvSpPr>
          <p:nvPr>
            <p:ph type="body" sz="quarter" idx="10"/>
          </p:nvPr>
        </p:nvSpPr>
        <p:spPr>
          <a:xfrm>
            <a:off x="74612" y="2183448"/>
            <a:ext cx="4146868" cy="2083752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I </a:t>
            </a:r>
            <a:r>
              <a:rPr lang="ru-RU" sz="1600" b="1" dirty="0" smtClean="0">
                <a:solidFill>
                  <a:schemeClr val="bg1"/>
                </a:solidFill>
              </a:rPr>
              <a:t>категория – свыше 10</a:t>
            </a:r>
            <a:r>
              <a:rPr lang="ru-RU" sz="1600" b="1" baseline="30000" dirty="0" smtClean="0">
                <a:solidFill>
                  <a:schemeClr val="bg1"/>
                </a:solidFill>
              </a:rPr>
              <a:t>5</a:t>
            </a:r>
            <a:r>
              <a:rPr lang="ru-RU" sz="1600" b="1" dirty="0" smtClean="0">
                <a:solidFill>
                  <a:schemeClr val="bg1"/>
                </a:solidFill>
              </a:rPr>
              <a:t> м</a:t>
            </a:r>
            <a:r>
              <a:rPr lang="ru-RU" sz="1600" b="1" baseline="30000" dirty="0" smtClean="0">
                <a:solidFill>
                  <a:schemeClr val="bg1"/>
                </a:solidFill>
              </a:rPr>
              <a:t>3</a:t>
            </a:r>
            <a:r>
              <a:rPr lang="ru-RU" sz="1600" b="1" dirty="0" smtClean="0">
                <a:solidFill>
                  <a:schemeClr val="bg1"/>
                </a:solidFill>
              </a:rPr>
              <a:t>/ч;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II </a:t>
            </a:r>
            <a:r>
              <a:rPr lang="ru-RU" sz="1600" b="1" dirty="0">
                <a:solidFill>
                  <a:schemeClr val="bg1"/>
                </a:solidFill>
              </a:rPr>
              <a:t>категория – свыше </a:t>
            </a:r>
            <a:r>
              <a:rPr lang="ru-RU" sz="1600" b="1" dirty="0" smtClean="0">
                <a:solidFill>
                  <a:schemeClr val="bg1"/>
                </a:solidFill>
              </a:rPr>
              <a:t>2*10</a:t>
            </a:r>
            <a:r>
              <a:rPr lang="ru-RU" sz="1600" b="1" baseline="30000" dirty="0">
                <a:solidFill>
                  <a:schemeClr val="bg1"/>
                </a:solidFill>
              </a:rPr>
              <a:t>4</a:t>
            </a:r>
            <a:r>
              <a:rPr lang="ru-RU" sz="1600" b="1" dirty="0" smtClean="0">
                <a:solidFill>
                  <a:schemeClr val="bg1"/>
                </a:solidFill>
              </a:rPr>
              <a:t> до </a:t>
            </a:r>
            <a:r>
              <a:rPr lang="ru-RU" sz="1600" b="1" dirty="0">
                <a:solidFill>
                  <a:schemeClr val="bg1"/>
                </a:solidFill>
              </a:rPr>
              <a:t>10</a:t>
            </a:r>
            <a:r>
              <a:rPr lang="ru-RU" sz="1600" b="1" baseline="30000" dirty="0">
                <a:solidFill>
                  <a:schemeClr val="bg1"/>
                </a:solidFill>
              </a:rPr>
              <a:t>5 </a:t>
            </a:r>
            <a:r>
              <a:rPr lang="ru-RU" sz="1600" b="1" dirty="0" smtClean="0">
                <a:solidFill>
                  <a:schemeClr val="bg1"/>
                </a:solidFill>
              </a:rPr>
              <a:t>м</a:t>
            </a:r>
            <a:r>
              <a:rPr lang="ru-RU" sz="1600" b="1" baseline="30000" dirty="0" smtClean="0">
                <a:solidFill>
                  <a:schemeClr val="bg1"/>
                </a:solidFill>
              </a:rPr>
              <a:t>3</a:t>
            </a:r>
            <a:r>
              <a:rPr lang="ru-RU" sz="1600" b="1" dirty="0" smtClean="0">
                <a:solidFill>
                  <a:schemeClr val="bg1"/>
                </a:solidFill>
              </a:rPr>
              <a:t>/ч;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II</a:t>
            </a:r>
            <a:r>
              <a:rPr lang="en-US" sz="1600" b="1" dirty="0">
                <a:solidFill>
                  <a:schemeClr val="bg1"/>
                </a:solidFill>
              </a:rPr>
              <a:t>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категория – свыше </a:t>
            </a:r>
            <a:r>
              <a:rPr lang="ru-RU" sz="1600" b="1" dirty="0" smtClean="0">
                <a:solidFill>
                  <a:schemeClr val="bg1"/>
                </a:solidFill>
              </a:rPr>
              <a:t>10</a:t>
            </a:r>
            <a:r>
              <a:rPr lang="ru-RU" sz="1600" b="1" baseline="30000" dirty="0" smtClean="0">
                <a:solidFill>
                  <a:schemeClr val="bg1"/>
                </a:solidFill>
              </a:rPr>
              <a:t>3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до </a:t>
            </a:r>
            <a:r>
              <a:rPr lang="ru-RU" sz="1600" b="1" dirty="0" smtClean="0">
                <a:solidFill>
                  <a:schemeClr val="bg1"/>
                </a:solidFill>
              </a:rPr>
              <a:t>2</a:t>
            </a:r>
            <a:r>
              <a:rPr lang="en-US" sz="1600" b="1" dirty="0">
                <a:solidFill>
                  <a:schemeClr val="bg1"/>
                </a:solidFill>
              </a:rPr>
              <a:t>*</a:t>
            </a:r>
            <a:r>
              <a:rPr lang="ru-RU" sz="1600" b="1" dirty="0" smtClean="0">
                <a:solidFill>
                  <a:schemeClr val="bg1"/>
                </a:solidFill>
              </a:rPr>
              <a:t>10</a:t>
            </a:r>
            <a:r>
              <a:rPr lang="en-US" sz="1600" b="1" baseline="30000" dirty="0">
                <a:solidFill>
                  <a:schemeClr val="bg1"/>
                </a:solidFill>
              </a:rPr>
              <a:t>4</a:t>
            </a:r>
            <a:r>
              <a:rPr lang="ru-RU" sz="1600" b="1" baseline="30000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м</a:t>
            </a:r>
            <a:r>
              <a:rPr lang="ru-RU" sz="1600" b="1" baseline="30000" dirty="0">
                <a:solidFill>
                  <a:schemeClr val="bg1"/>
                </a:solidFill>
              </a:rPr>
              <a:t>3</a:t>
            </a:r>
            <a:r>
              <a:rPr lang="ru-RU" sz="1600" b="1" dirty="0">
                <a:solidFill>
                  <a:schemeClr val="bg1"/>
                </a:solidFill>
              </a:rPr>
              <a:t>/ч</a:t>
            </a:r>
            <a:r>
              <a:rPr lang="ru-RU" sz="1600" b="1" dirty="0" smtClean="0">
                <a:solidFill>
                  <a:schemeClr val="bg1"/>
                </a:solidFill>
              </a:rPr>
              <a:t>;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I</a:t>
            </a:r>
            <a:r>
              <a:rPr lang="en-US" sz="1600" b="1" dirty="0">
                <a:solidFill>
                  <a:schemeClr val="bg1"/>
                </a:solidFill>
              </a:rPr>
              <a:t>V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категория – </a:t>
            </a:r>
            <a:r>
              <a:rPr lang="ru-RU" sz="1600" b="1" dirty="0" smtClean="0">
                <a:solidFill>
                  <a:schemeClr val="bg1"/>
                </a:solidFill>
              </a:rPr>
              <a:t>не более 10</a:t>
            </a:r>
            <a:r>
              <a:rPr lang="ru-RU" sz="1600" b="1" baseline="30000" dirty="0" smtClean="0">
                <a:solidFill>
                  <a:schemeClr val="bg1"/>
                </a:solidFill>
              </a:rPr>
              <a:t>3</a:t>
            </a:r>
            <a:r>
              <a:rPr lang="ru-RU" sz="1600" b="1" dirty="0" smtClean="0">
                <a:solidFill>
                  <a:schemeClr val="bg1"/>
                </a:solidFill>
              </a:rPr>
              <a:t> м</a:t>
            </a:r>
            <a:r>
              <a:rPr lang="ru-RU" sz="1600" b="1" baseline="30000" dirty="0" smtClean="0">
                <a:solidFill>
                  <a:schemeClr val="bg1"/>
                </a:solidFill>
              </a:rPr>
              <a:t>3</a:t>
            </a:r>
            <a:r>
              <a:rPr lang="ru-RU" sz="1600" b="1" dirty="0" smtClean="0">
                <a:solidFill>
                  <a:schemeClr val="bg1"/>
                </a:solidFill>
              </a:rPr>
              <a:t>/ч;</a:t>
            </a:r>
          </a:p>
          <a:p>
            <a:endParaRPr lang="ru-RU" sz="9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Класс А – ГРС на границах России;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Класс Б – коммерческие узлы измерений ГРС;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Класс Д – узлы измерений на собственные нужды ГРС.</a:t>
            </a:r>
            <a:endParaRPr lang="ru-RU" sz="1600" b="1" dirty="0">
              <a:solidFill>
                <a:schemeClr val="bg1"/>
              </a:solidFill>
            </a:endParaRPr>
          </a:p>
          <a:p>
            <a:endParaRPr lang="ru-RU" sz="1600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484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Основной критерий выбора метода измерения расхода газа на </a:t>
            </a:r>
            <a:r>
              <a:rPr lang="ru-RU" dirty="0"/>
              <a:t>коммерческих узлах </a:t>
            </a:r>
            <a:r>
              <a:rPr lang="ru-RU" dirty="0" smtClean="0"/>
              <a:t>и на </a:t>
            </a:r>
            <a:r>
              <a:rPr lang="ru-RU" dirty="0"/>
              <a:t>собственные нужды </a:t>
            </a:r>
            <a:r>
              <a:rPr lang="ru-RU" dirty="0" smtClean="0"/>
              <a:t>ГРС </a:t>
            </a:r>
            <a:r>
              <a:rPr lang="ru-RU" sz="2000" dirty="0"/>
              <a:t>–</a:t>
            </a:r>
            <a:r>
              <a:rPr lang="ru-RU" dirty="0" smtClean="0"/>
              <a:t> соблюдение требований норм точности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600" dirty="0"/>
              <a:t>Коммерческие </a:t>
            </a:r>
            <a:r>
              <a:rPr lang="ru-RU" sz="1600" dirty="0" smtClean="0"/>
              <a:t>узлы измерения расхода газа ГРС: </a:t>
            </a:r>
            <a:endParaRPr lang="ru-RU" sz="1600" dirty="0"/>
          </a:p>
          <a:p>
            <a:r>
              <a:rPr lang="ru-RU" sz="1600" dirty="0" smtClean="0"/>
              <a:t>I-II категории – обязательное </a:t>
            </a:r>
            <a:r>
              <a:rPr lang="ru-RU" sz="1600" dirty="0"/>
              <a:t>применение </a:t>
            </a:r>
            <a:r>
              <a:rPr lang="ru-RU" sz="1600" dirty="0" smtClean="0"/>
              <a:t>ультразвуковых расходомеров; </a:t>
            </a:r>
            <a:endParaRPr lang="ru-RU" sz="1600" dirty="0"/>
          </a:p>
          <a:p>
            <a:r>
              <a:rPr lang="ru-RU" sz="1600" dirty="0" smtClean="0"/>
              <a:t>III-IV категории – </a:t>
            </a:r>
            <a:r>
              <a:rPr lang="ru-RU" sz="1600" dirty="0"/>
              <a:t>допускается применение </a:t>
            </a:r>
            <a:r>
              <a:rPr lang="ru-RU" sz="1600" dirty="0" smtClean="0"/>
              <a:t>турбинных, ротационных </a:t>
            </a:r>
            <a:r>
              <a:rPr lang="ru-RU" sz="1600" dirty="0"/>
              <a:t>или вихревых </a:t>
            </a:r>
            <a:r>
              <a:rPr lang="ru-RU" sz="1600" dirty="0" smtClean="0"/>
              <a:t>расходомеров (при наличии </a:t>
            </a:r>
            <a:r>
              <a:rPr lang="ru-RU" sz="1600" dirty="0"/>
              <a:t>обоснований – </a:t>
            </a:r>
            <a:r>
              <a:rPr lang="ru-RU" sz="1600" dirty="0" smtClean="0"/>
              <a:t>сужающих устройств). 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 smtClean="0"/>
              <a:t>Узлы </a:t>
            </a:r>
            <a:r>
              <a:rPr lang="ru-RU" sz="1600" dirty="0"/>
              <a:t>измерения расхода газа </a:t>
            </a:r>
            <a:r>
              <a:rPr lang="ru-RU" sz="1600" dirty="0" smtClean="0"/>
              <a:t>на собственные нужды ГРС (для всех категорий и классов узлов измерений): </a:t>
            </a:r>
            <a:endParaRPr lang="ru-RU" sz="1600" dirty="0"/>
          </a:p>
          <a:p>
            <a:r>
              <a:rPr lang="ru-RU" sz="1600" dirty="0" smtClean="0"/>
              <a:t>– турбинные, ротационные </a:t>
            </a:r>
            <a:r>
              <a:rPr lang="ru-RU" sz="1600" dirty="0"/>
              <a:t>или </a:t>
            </a:r>
            <a:r>
              <a:rPr lang="ru-RU" sz="1600" dirty="0" smtClean="0"/>
              <a:t>мембранные преобразователи </a:t>
            </a:r>
            <a:r>
              <a:rPr lang="ru-RU" sz="1600" dirty="0"/>
              <a:t>расхода </a:t>
            </a:r>
            <a:r>
              <a:rPr lang="ru-RU" sz="1600" dirty="0" smtClean="0"/>
              <a:t>в комплекте с корректором </a:t>
            </a:r>
            <a:r>
              <a:rPr lang="ru-RU" sz="1600" dirty="0"/>
              <a:t>объема газа.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измерения расхода газа на ГРС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АКТУАЛЬНЫЕ ВОПРОСЫ ПРИ ЭКСПЛУАТАЦИИ УЗЛОВ ИЗМЕРЕНИЙ ГАЗА ГРС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5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Капитальный ремонт узлов измерений газа ГРС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АКТУАЛЬНЫЕ ВОПРОСЫ ПРИ ЭКСПЛУАТАЦИИ УЗЛОВ ИЗМЕРЕНИЙ ГАЗА ГРС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cs typeface="Times New Roman" panose="02020603050405020304" pitchFamily="18" charset="0"/>
              </a:rPr>
              <a:t>Программа капитального ремонта узлов измерений технологических объектов ПАО "Газпром" </a:t>
            </a:r>
            <a:r>
              <a:rPr lang="ru-RU" sz="16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tx2"/>
                </a:solidFill>
                <a:cs typeface="Times New Roman" panose="02020603050405020304" pitchFamily="18" charset="0"/>
              </a:rPr>
              <a:t>период 2019-2023 гг. </a:t>
            </a:r>
            <a:r>
              <a:rPr lang="ru-RU" sz="16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согласована Департаментом 308 (В.А. Михаленко), Департаментом 338 (С.В. Скрынников) </a:t>
            </a:r>
            <a:b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и Департаментом </a:t>
            </a:r>
            <a:r>
              <a:rPr lang="ru-RU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121 (</a:t>
            </a:r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М.В. Сироткин</a:t>
            </a:r>
            <a:r>
              <a:rPr lang="ru-RU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)</a:t>
            </a:r>
            <a:endParaRPr lang="ru-RU" sz="1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" b="1871"/>
          <a:stretch/>
        </p:blipFill>
        <p:spPr bwMode="auto">
          <a:xfrm>
            <a:off x="690836" y="2093561"/>
            <a:ext cx="1894917" cy="2591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9AF24F7-4802-4499-89FB-E3A7088E248C}"/>
              </a:ext>
            </a:extLst>
          </p:cNvPr>
          <p:cNvSpPr txBox="1"/>
          <p:nvPr/>
        </p:nvSpPr>
        <p:spPr>
          <a:xfrm>
            <a:off x="2891788" y="2237550"/>
            <a:ext cx="5840732" cy="487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b="1" kern="0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Капитальный ремонт узлов измерений газа (УИГ) ГРС</a:t>
            </a:r>
            <a:endParaRPr lang="ru-RU" sz="1200" b="1" kern="0" dirty="0">
              <a:solidFill>
                <a:schemeClr val="tx2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00"/>
              </a:spcBef>
            </a:pPr>
            <a:r>
              <a:rPr lang="ru-RU" sz="1200" kern="0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(Сценарий 1) </a:t>
            </a:r>
            <a:endParaRPr lang="ru-RU" sz="1200" kern="0" dirty="0">
              <a:solidFill>
                <a:schemeClr val="tx2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4914"/>
              </p:ext>
            </p:extLst>
          </p:nvPr>
        </p:nvGraphicFramePr>
        <p:xfrm>
          <a:off x="2681416" y="2811780"/>
          <a:ext cx="6211124" cy="187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71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ТОиТР, в том числе ремонт и техническое обслуживание </a:t>
            </a:r>
            <a:br>
              <a:rPr lang="ru-RU" dirty="0" smtClean="0"/>
            </a:br>
            <a:r>
              <a:rPr lang="ru-RU" dirty="0" smtClean="0"/>
              <a:t>оборудования узлов измерений газа ГРС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501788-B05D-492D-9B46-3ED31DC417F2}"/>
              </a:ext>
            </a:extLst>
          </p:cNvPr>
          <p:cNvSpPr txBox="1"/>
          <p:nvPr/>
        </p:nvSpPr>
        <p:spPr>
          <a:xfrm>
            <a:off x="700840" y="1917375"/>
            <a:ext cx="3010100" cy="2614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defRPr sz="1400" b="1" ker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latin typeface="Arial Narrow" pitchFamily="34" charset="0"/>
              </a:defRPr>
            </a:lvl2pPr>
            <a:lvl3pPr marL="1143000" indent="-228600">
              <a:defRPr sz="2400" b="1">
                <a:latin typeface="Arial Narrow" pitchFamily="34" charset="0"/>
              </a:defRPr>
            </a:lvl3pPr>
            <a:lvl4pPr marL="1600200" indent="-228600">
              <a:defRPr sz="2400" b="1">
                <a:latin typeface="Arial Narrow" pitchFamily="34" charset="0"/>
              </a:defRPr>
            </a:lvl4pPr>
            <a:lvl5pPr marL="2057400" indent="-228600">
              <a:defRPr sz="2400" b="1"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 Narrow" pitchFamily="34" charset="0"/>
              </a:defRPr>
            </a:lvl9pPr>
          </a:lstStyle>
          <a:p>
            <a:pPr marL="450850" indent="-273050">
              <a:buFont typeface="Wingdings" panose="05000000000000000000" pitchFamily="2" charset="2"/>
              <a:buChar char="Ø"/>
              <a:tabLst>
                <a:tab pos="450850" algn="l"/>
              </a:tabLst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76472" y="1168351"/>
            <a:ext cx="20588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kern="0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Техническое обслуживание </a:t>
            </a:r>
            <a:br>
              <a:rPr lang="ru-RU" sz="1300" b="1" kern="0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</a:br>
            <a:r>
              <a:rPr lang="ru-RU" sz="1300" b="1" kern="0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и текущий ремонт средств измерений </a:t>
            </a:r>
            <a:endParaRPr lang="ru-RU" sz="13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0840" y="1077410"/>
            <a:ext cx="3010100" cy="3454538"/>
          </a:xfrm>
          <a:prstGeom prst="rect">
            <a:avLst/>
          </a:prstGeom>
          <a:noFill/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710CE1C-7FC9-4198-BD0E-57406C40FA90}"/>
              </a:ext>
            </a:extLst>
          </p:cNvPr>
          <p:cNvSpPr/>
          <p:nvPr/>
        </p:nvSpPr>
        <p:spPr>
          <a:xfrm>
            <a:off x="700840" y="1959998"/>
            <a:ext cx="3010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b="1" kern="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поверка </a:t>
            </a:r>
            <a:r>
              <a:rPr lang="ru-RU" altLang="ru-RU" sz="1200" kern="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средств измерений в соответствии с требованиями </a:t>
            </a:r>
            <a:r>
              <a:rPr lang="ru-RU" altLang="ru-RU" sz="1200" b="1" kern="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Федерального закона от 26.06.2008 №102-ФЗ</a:t>
            </a:r>
            <a:r>
              <a:rPr lang="ru-RU" altLang="ru-RU" sz="1200" kern="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altLang="ru-RU" sz="1200" kern="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altLang="ru-RU" sz="1200" kern="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«Об обеспечении единства измерений»;</a:t>
            </a: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b="1" kern="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техническое обслуживание </a:t>
            </a:r>
            <a:r>
              <a:rPr lang="ru-RU" altLang="ru-RU" sz="1200" kern="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средств измерений в соответствии с </a:t>
            </a:r>
            <a:r>
              <a:rPr lang="ru-RU" altLang="ru-RU" sz="1200" b="1" kern="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требованиями НТД ПАО «Газпром» </a:t>
            </a:r>
            <a:br>
              <a:rPr lang="ru-RU" altLang="ru-RU" sz="1200" b="1" kern="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altLang="ru-RU" sz="1200" b="1" kern="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завода изготовителя</a:t>
            </a:r>
            <a:r>
              <a:rPr lang="ru-RU" altLang="ru-RU" sz="1200" kern="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b="1" kern="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текущий ремонт </a:t>
            </a:r>
            <a:r>
              <a:rPr lang="ru-RU" altLang="ru-RU" sz="1200" kern="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(по факту выхода </a:t>
            </a:r>
            <a:br>
              <a:rPr lang="ru-RU" altLang="ru-RU" sz="1200" kern="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altLang="ru-RU" sz="1200" kern="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 строя).</a:t>
            </a:r>
            <a:endParaRPr lang="ru-RU" altLang="ru-RU" sz="1200" kern="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493946076"/>
              </p:ext>
            </p:extLst>
          </p:nvPr>
        </p:nvGraphicFramePr>
        <p:xfrm>
          <a:off x="4279074" y="1645760"/>
          <a:ext cx="3997998" cy="179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128745" y="1407533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kern="0" dirty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млн </a:t>
            </a:r>
            <a:r>
              <a:rPr lang="ru-RU" sz="1000" kern="0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рублей</a:t>
            </a:r>
            <a:endParaRPr lang="ru-RU" sz="1000" kern="0" dirty="0">
              <a:solidFill>
                <a:schemeClr val="tx2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9AF24F7-4802-4499-89FB-E3A7088E248C}"/>
              </a:ext>
            </a:extLst>
          </p:cNvPr>
          <p:cNvSpPr txBox="1"/>
          <p:nvPr/>
        </p:nvSpPr>
        <p:spPr>
          <a:xfrm>
            <a:off x="4768032" y="940500"/>
            <a:ext cx="345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b="1" kern="0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Затраты по статье </a:t>
            </a:r>
            <a:br>
              <a:rPr lang="ru-RU" sz="1200" b="1" kern="0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</a:br>
            <a:r>
              <a:rPr lang="ru-RU" sz="1200" b="1" kern="0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«Техническое обслуживание и текущий ремонт»</a:t>
            </a:r>
            <a:endParaRPr lang="ru-RU" sz="1200" b="1" kern="0" dirty="0">
              <a:solidFill>
                <a:schemeClr val="tx2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172433" y="3568700"/>
            <a:ext cx="4357515" cy="9632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1137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Увеличение затрат связано с вводом в эксплуатацию объектов капитального строительства транспорта газа и ежегодным ростом тарифов (на величину инфляции) на услуги государственных региональных метрологических центров,  выполняющих поверку средств измерений.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1"/>
          </p:nvPr>
        </p:nvSpPr>
        <p:spPr>
          <a:xfrm>
            <a:off x="1701800" y="4859754"/>
            <a:ext cx="7277100" cy="215444"/>
          </a:xfrm>
        </p:spPr>
        <p:txBody>
          <a:bodyPr/>
          <a:lstStyle/>
          <a:p>
            <a:r>
              <a:rPr lang="ru-RU" dirty="0" smtClean="0"/>
              <a:t>АКТУАЛЬНЫЕ ВОПРОСЫ ПРИ ЭКСПЛУАТАЦИИ УЗЛОВ ИЗМЕРЕНИЙ ГАЗА ГРС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 оборудования ГИС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868108" y="974469"/>
            <a:ext cx="0" cy="3731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967551" y="899534"/>
            <a:ext cx="309262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2"/>
                </a:solidFill>
              </a:rPr>
              <a:t>необходимость выполнения диагностического обследования </a:t>
            </a:r>
            <a:r>
              <a:rPr lang="ru-RU" sz="1000" dirty="0" smtClean="0">
                <a:solidFill>
                  <a:schemeClr val="tx2"/>
                </a:solidFill>
              </a:rPr>
              <a:t>ГИС</a:t>
            </a:r>
            <a:r>
              <a:rPr lang="ru-RU" sz="1000" u="sng" dirty="0" smtClean="0">
                <a:solidFill>
                  <a:schemeClr val="tx2"/>
                </a:solidFill>
              </a:rPr>
              <a:t>;</a:t>
            </a:r>
            <a:endParaRPr lang="ru-RU" sz="1000" u="sng" dirty="0">
              <a:solidFill>
                <a:schemeClr val="tx2"/>
              </a:solidFill>
            </a:endParaRPr>
          </a:p>
          <a:p>
            <a:pPr marL="174625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000" dirty="0" smtClean="0">
              <a:solidFill>
                <a:schemeClr val="tx2"/>
              </a:solidFill>
            </a:endParaRPr>
          </a:p>
          <a:p>
            <a:pPr marL="174625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chemeClr val="tx2"/>
                </a:solidFill>
              </a:rPr>
              <a:t>необходимость </a:t>
            </a:r>
            <a:r>
              <a:rPr lang="ru-RU" sz="1000" dirty="0">
                <a:solidFill>
                  <a:schemeClr val="tx2"/>
                </a:solidFill>
              </a:rPr>
              <a:t>выполнения </a:t>
            </a:r>
            <a:r>
              <a:rPr lang="ru-RU" sz="1000" dirty="0" smtClean="0">
                <a:solidFill>
                  <a:schemeClr val="tx2"/>
                </a:solidFill>
              </a:rPr>
              <a:t>капитального ремонта эксплуатируемых </a:t>
            </a:r>
            <a:r>
              <a:rPr lang="ru-RU" sz="1000" dirty="0">
                <a:solidFill>
                  <a:schemeClr val="tx2"/>
                </a:solidFill>
              </a:rPr>
              <a:t>в </a:t>
            </a:r>
            <a:r>
              <a:rPr lang="ru-RU" sz="1000" dirty="0" smtClean="0">
                <a:solidFill>
                  <a:schemeClr val="tx2"/>
                </a:solidFill>
              </a:rPr>
              <a:t>ПАО </a:t>
            </a:r>
            <a:r>
              <a:rPr lang="ru-RU" sz="1000" dirty="0">
                <a:solidFill>
                  <a:schemeClr val="tx2"/>
                </a:solidFill>
              </a:rPr>
              <a:t>«</a:t>
            </a:r>
            <a:r>
              <a:rPr lang="ru-RU" sz="1000" dirty="0" smtClean="0">
                <a:solidFill>
                  <a:schemeClr val="tx2"/>
                </a:solidFill>
              </a:rPr>
              <a:t>Газпром»</a:t>
            </a:r>
            <a:br>
              <a:rPr lang="ru-RU" sz="1000" dirty="0" smtClean="0">
                <a:solidFill>
                  <a:schemeClr val="tx2"/>
                </a:solidFill>
              </a:rPr>
            </a:br>
            <a:r>
              <a:rPr lang="ru-RU" sz="1000" dirty="0" smtClean="0">
                <a:solidFill>
                  <a:schemeClr val="tx2"/>
                </a:solidFill>
              </a:rPr>
              <a:t>ГИС на основе результатов диагностики.</a:t>
            </a:r>
            <a:endParaRPr lang="ru-RU" sz="1000" kern="0" dirty="0">
              <a:solidFill>
                <a:schemeClr val="tx2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6736625" y="2219982"/>
            <a:ext cx="1554480" cy="288783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154789" y="2567940"/>
            <a:ext cx="2718152" cy="723900"/>
          </a:xfrm>
          <a:prstGeom prst="roundRect">
            <a:avLst>
              <a:gd name="adj" fmla="val 6339"/>
            </a:avLst>
          </a:pr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Разработка программы комплексного диагностического обследования </a:t>
            </a:r>
            <a:br>
              <a:rPr lang="ru-RU" sz="1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1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ГИС ПАО «Газпром»</a:t>
            </a:r>
          </a:p>
          <a:p>
            <a:pPr algn="ctr">
              <a:defRPr/>
            </a:pPr>
            <a:endParaRPr lang="ru-RU" sz="500" b="1" u="sng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Текст 4"/>
          <p:cNvSpPr>
            <a:spLocks noGrp="1"/>
          </p:cNvSpPr>
          <p:nvPr>
            <p:ph type="body" sz="quarter" idx="11"/>
          </p:nvPr>
        </p:nvSpPr>
        <p:spPr>
          <a:xfrm>
            <a:off x="1701800" y="4859754"/>
            <a:ext cx="7277100" cy="215444"/>
          </a:xfrm>
        </p:spPr>
        <p:txBody>
          <a:bodyPr/>
          <a:lstStyle/>
          <a:p>
            <a:r>
              <a:rPr lang="ru-RU" dirty="0" smtClean="0"/>
              <a:t>АКТУАЛЬНЫЕ ВОПРОСЫ ПРИ ЭКСПЛУАТАЦИИ УЗЛОВ ИЗМЕРЕНИЙ ГАЗА ГРС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" y="880488"/>
            <a:ext cx="2744727" cy="382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1"/>
          <a:stretch/>
        </p:blipFill>
        <p:spPr bwMode="auto">
          <a:xfrm>
            <a:off x="2839403" y="880488"/>
            <a:ext cx="2760463" cy="382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9900" y="2809010"/>
            <a:ext cx="2469356" cy="10462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009900" y="4109175"/>
            <a:ext cx="2469356" cy="2747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0800000">
            <a:off x="6736625" y="3395762"/>
            <a:ext cx="1554480" cy="288783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154789" y="3792945"/>
            <a:ext cx="2718152" cy="723900"/>
          </a:xfrm>
          <a:prstGeom prst="roundRect">
            <a:avLst>
              <a:gd name="adj" fmla="val 6339"/>
            </a:avLst>
          </a:pr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Разработка программы капитального ремонта ГИС ПАО «Газпром»</a:t>
            </a:r>
          </a:p>
          <a:p>
            <a:pPr algn="ctr">
              <a:defRPr/>
            </a:pPr>
            <a:endParaRPr lang="ru-RU" sz="500" b="1" u="sng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При формировании графиков периодического технического обслуживания узлов измерений газа </a:t>
            </a:r>
            <a:r>
              <a:rPr lang="ru-RU" dirty="0"/>
              <a:t>ГРС и </a:t>
            </a:r>
            <a:r>
              <a:rPr lang="ru-RU" dirty="0" smtClean="0"/>
              <a:t>организации их выполнения необходимо </a:t>
            </a:r>
            <a:r>
              <a:rPr lang="ru-RU" dirty="0"/>
              <a:t>учитывать </a:t>
            </a:r>
            <a:r>
              <a:rPr lang="ru-RU" dirty="0" smtClean="0"/>
              <a:t>виды работ и установленную периодичность, изложенные в новых нормативных документах: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50813" y="2158370"/>
            <a:ext cx="8828087" cy="2428553"/>
          </a:xfrm>
        </p:spPr>
        <p:txBody>
          <a:bodyPr/>
          <a:lstStyle/>
          <a:p>
            <a:endParaRPr lang="ru-RU" sz="1200" dirty="0"/>
          </a:p>
          <a:p>
            <a:pPr algn="just"/>
            <a:r>
              <a:rPr lang="ru-RU" b="1" dirty="0" smtClean="0"/>
              <a:t>СТО </a:t>
            </a:r>
            <a:r>
              <a:rPr lang="ru-RU" b="1" dirty="0"/>
              <a:t>Газпром 5.71-2016 «Правила эксплуатации </a:t>
            </a:r>
            <a:r>
              <a:rPr lang="ru-RU" b="1" dirty="0" smtClean="0"/>
              <a:t>узлов измерений </a:t>
            </a:r>
            <a:r>
              <a:rPr lang="ru-RU" b="1" dirty="0"/>
              <a:t>расхода (объема</a:t>
            </a:r>
            <a:r>
              <a:rPr lang="ru-RU" b="1" dirty="0" smtClean="0"/>
              <a:t>) энергоносителей» </a:t>
            </a:r>
            <a:r>
              <a:rPr lang="ru-RU" i="1" dirty="0" smtClean="0"/>
              <a:t>(введены </a:t>
            </a:r>
            <a:r>
              <a:rPr lang="ru-RU" i="1" dirty="0"/>
              <a:t>в действие с </a:t>
            </a:r>
            <a:r>
              <a:rPr lang="ru-RU" i="1" dirty="0" smtClean="0"/>
              <a:t>01.01.2018)</a:t>
            </a:r>
            <a:r>
              <a:rPr lang="ru-RU" b="1" dirty="0" smtClean="0"/>
              <a:t>;</a:t>
            </a:r>
          </a:p>
          <a:p>
            <a:endParaRPr lang="ru-RU" b="1" dirty="0"/>
          </a:p>
          <a:p>
            <a:r>
              <a:rPr lang="ru-RU" b="1" dirty="0"/>
              <a:t>СТО Газпром 2-2.3-1122-2017. Газораспределительные станции. Правила эксплуатации.</a:t>
            </a:r>
          </a:p>
          <a:p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Плановое периодическое обслуживание узлов измерений газа ГРС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sz="1600" dirty="0"/>
          </a:p>
          <a:p>
            <a:endParaRPr lang="ru-RU" sz="1600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701800" y="4859754"/>
            <a:ext cx="7277100" cy="21544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АКТУАЛЬНЫЕ ВОПРОСЫ ПРИ ЭКСПЛУАТАЦИИ УЗЛОВ ИЗМЕРЕНИЙ ГАЗА ГРС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4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6023</TotalTime>
  <Words>929</Words>
  <Application>Microsoft Office PowerPoint</Application>
  <PresentationFormat>Экран (16:9)</PresentationFormat>
  <Paragraphs>139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7_Специальное оформление</vt:lpstr>
      <vt:lpstr>8_Специальное оформление</vt:lpstr>
      <vt:lpstr>12_Специальное оформление</vt:lpstr>
      <vt:lpstr>11_Специальное оформление</vt:lpstr>
      <vt:lpstr>13_Специальное оформление</vt:lpstr>
      <vt:lpstr>10_Специальное оформление</vt:lpstr>
      <vt:lpstr>9_Специальное оформление</vt:lpstr>
      <vt:lpstr>Презентация PowerPoint</vt:lpstr>
      <vt:lpstr>Рассмотрение и согласование документации</vt:lpstr>
      <vt:lpstr>Требования нормативных документов к точности измерений расхода газа </vt:lpstr>
      <vt:lpstr>Требования нормативных документов к точности измерений расхода газа </vt:lpstr>
      <vt:lpstr>Методы измерения расхода газа на ГРС</vt:lpstr>
      <vt:lpstr>Капитальный ремонт узлов измерений газа ГРС</vt:lpstr>
      <vt:lpstr>ТОиТР, в том числе ремонт и техническое обслуживание  оборудования узлов измерений газа ГРС</vt:lpstr>
      <vt:lpstr>Диагностика оборудования ГИС</vt:lpstr>
      <vt:lpstr>Плановое периодическое обслуживание узлов измерений газа ГРС</vt:lpstr>
      <vt:lpstr>Результаты аудита газотранспортных обществ  в части потерь газа расчетно-методического характера</vt:lpstr>
      <vt:lpstr>Формирование обменного фонда расходомеров 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User</cp:lastModifiedBy>
  <cp:revision>178</cp:revision>
  <dcterms:created xsi:type="dcterms:W3CDTF">2016-02-05T10:31:15Z</dcterms:created>
  <dcterms:modified xsi:type="dcterms:W3CDTF">2018-10-23T01:31:38Z</dcterms:modified>
</cp:coreProperties>
</file>