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6" r:id="rId6"/>
    <p:sldId id="304" r:id="rId7"/>
    <p:sldId id="349" r:id="rId8"/>
    <p:sldId id="351" r:id="rId9"/>
    <p:sldId id="347" r:id="rId10"/>
    <p:sldId id="305" r:id="rId11"/>
    <p:sldId id="301" r:id="rId12"/>
    <p:sldId id="325" r:id="rId13"/>
    <p:sldId id="315" r:id="rId14"/>
    <p:sldId id="316" r:id="rId15"/>
    <p:sldId id="322" r:id="rId16"/>
    <p:sldId id="323" r:id="rId17"/>
    <p:sldId id="266" r:id="rId18"/>
    <p:sldId id="319" r:id="rId19"/>
    <p:sldId id="327" r:id="rId20"/>
    <p:sldId id="269" r:id="rId21"/>
    <p:sldId id="328" r:id="rId22"/>
    <p:sldId id="352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rst and second slide" id="{EC0B7E58-2B64-4A6D-8F01-C996BA0BBBAF}">
          <p14:sldIdLst>
            <p14:sldId id="256"/>
          </p14:sldIdLst>
        </p14:section>
        <p14:section name="BORIS - Introduction of proNova" id="{7845C5CD-E45C-4BEC-B387-8B0413CBF0CF}">
          <p14:sldIdLst>
            <p14:sldId id="306"/>
            <p14:sldId id="304"/>
            <p14:sldId id="349"/>
            <p14:sldId id="351"/>
            <p14:sldId id="347"/>
            <p14:sldId id="305"/>
            <p14:sldId id="301"/>
            <p14:sldId id="325"/>
            <p14:sldId id="315"/>
            <p14:sldId id="316"/>
          </p14:sldIdLst>
        </p14:section>
        <p14:section name="ANDREAS Pilot - Economic Potential" id="{F8B95CD3-EBBA-4A5F-8D27-AE44D5993F44}">
          <p14:sldIdLst>
            <p14:sldId id="322"/>
            <p14:sldId id="323"/>
            <p14:sldId id="266"/>
            <p14:sldId id="319"/>
            <p14:sldId id="327"/>
            <p14:sldId id="269"/>
          </p14:sldIdLst>
        </p14:section>
        <p14:section name="Раздел без заголовка" id="{75682545-425B-4D8D-B099-EB0636228DB9}">
          <p14:sldIdLst>
            <p14:sldId id="328"/>
            <p14:sldId id="352"/>
          </p14:sldIdLst>
        </p14:section>
        <p14:section name="BORIS - Proposal Section" id="{BFA60359-A0CC-45DA-9DC8-525DA8FC122D}">
          <p14:sldIdLst/>
        </p14:section>
        <p14:section name="ALEX Morning Report" id="{3A0ED953-BA5E-47E8-91C3-C1555552D7D7}">
          <p14:sldIdLst/>
        </p14:section>
        <p14:section name="BORIS -Last Slide" id="{3E00B831-83D1-4B05-ADA1-3C0AF085CF3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C30"/>
    <a:srgbClr val="996600"/>
    <a:srgbClr val="366CA5"/>
    <a:srgbClr val="235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Время</a:t>
            </a:r>
            <a:r>
              <a:rPr lang="ru-RU" baseline="0"/>
              <a:t> строительства скважины</a:t>
            </a:r>
            <a:endParaRPr lang="ru-RU"/>
          </a:p>
        </c:rich>
      </c:tx>
      <c:layout>
        <c:manualLayout>
          <c:xMode val="edge"/>
          <c:yMode val="edge"/>
          <c:x val="0.25488193657699193"/>
          <c:y val="2.764681821041507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02802143890787E-2"/>
          <c:y val="0.12190650243556275"/>
          <c:w val="0.9483354665213497"/>
          <c:h val="0.6749660444011328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8E7-487A-936B-8DB76EA0CE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8E7-487A-936B-8DB76EA0CEDF}"/>
              </c:ext>
            </c:extLst>
          </c:dPt>
          <c:cat>
            <c:strRef>
              <c:f>Лист1!$A$2:$A$3</c:f>
              <c:strCache>
                <c:ptCount val="2"/>
                <c:pt idx="0">
                  <c:v>Стандартный подход к оценке НПВ</c:v>
                </c:pt>
                <c:pt idx="1">
                  <c:v>Классификация с системой proNova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E7-487A-936B-8DB76EA0CE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F8E7-487A-936B-8DB76EA0CED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E7-487A-936B-8DB76EA0CEDF}"/>
                </c:ext>
              </c:extLst>
            </c:dLbl>
            <c:dLbl>
              <c:idx val="1"/>
              <c:layout>
                <c:manualLayout>
                  <c:x val="-1.008166649724088E-16"/>
                  <c:y val="-8.9943724973335585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Скрытое</a:t>
                    </a:r>
                  </a:p>
                  <a:p>
                    <a:r>
                      <a: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НПВ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7-487A-936B-8DB76EA0CE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Стандартный подход к оценке НПВ</c:v>
                </c:pt>
                <c:pt idx="1">
                  <c:v>Классификация с системой proNova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E7-487A-936B-8DB76EA0CE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НПВ</a:t>
                    </a:r>
                    <a:endParaRPr lang="ru-RU"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E7-487A-936B-8DB76EA0CE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4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НПВ</a:t>
                    </a:r>
                    <a:endParaRPr lang="ru-RU" sz="1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E7-487A-936B-8DB76EA0CE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Стандартный подход к оценке НПВ</c:v>
                </c:pt>
                <c:pt idx="1">
                  <c:v>Классификация с системой proNova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8E7-487A-936B-8DB76EA0C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50"/>
        <c:shape val="box"/>
        <c:axId val="180112064"/>
        <c:axId val="180112624"/>
        <c:axId val="0"/>
      </c:bar3DChart>
      <c:catAx>
        <c:axId val="18011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180112624"/>
        <c:crosses val="autoZero"/>
        <c:auto val="1"/>
        <c:lblAlgn val="ctr"/>
        <c:lblOffset val="100"/>
        <c:noMultiLvlLbl val="0"/>
      </c:catAx>
      <c:valAx>
        <c:axId val="180112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112064"/>
        <c:crosses val="autoZero"/>
        <c:crossBetween val="between"/>
        <c:majorUnit val="0.2"/>
        <c:minorUnit val="4.0000000000000077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0.49086</cdr:x>
      <cdr:y>0.21404</cdr:y>
    </cdr:from>
    <cdr:to>
      <cdr:x>0.6011</cdr:x>
      <cdr:y>0.38526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1396" y="1143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5EAD-A1AD-4135-B03F-9210FBA8832D}" type="datetimeFigureOut">
              <a:rPr lang="de-AT" smtClean="0"/>
              <a:t>12.04.2017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FD0B4-8B90-4503-BCAF-08F415D5993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2C391-399C-4D47-A5C9-1E267F22569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2B335-1F65-404F-AAB7-720D124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7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преимуществ системы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проНова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оперативное сравнение эффективности выполнения буровыми бригадами рутинных операций на основе Ключевых Показателей Эффективности. Внеся в систему расписание бригад можно отслеживать и сравнивать буровые бригады с помощью выбранных совместно с заказчиком КПЭ.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B584B-5308-4B26-8754-88FAEAEEFCDB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10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5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4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3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30244-6077-4E40-BB0D-DB8497D4C90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4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30244-6077-4E40-BB0D-DB8497D4C90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5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2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B335-1F65-404F-AAB7-720D124023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4"/>
          <a:stretch/>
        </p:blipFill>
        <p:spPr>
          <a:xfrm>
            <a:off x="-3313" y="0"/>
            <a:ext cx="12192000" cy="4466254"/>
          </a:xfrm>
          <a:prstGeom prst="rect">
            <a:avLst/>
          </a:prstGeom>
        </p:spPr>
      </p:pic>
      <p:pic>
        <p:nvPicPr>
          <p:cNvPr id="7" name="Bild 12" descr="tde_cd_3rect_1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299"/>
            <a:ext cx="1511300" cy="125730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312680" y="4299853"/>
            <a:ext cx="7288881" cy="835282"/>
          </a:xfrm>
          <a:prstGeom prst="rect">
            <a:avLst/>
          </a:prstGeom>
        </p:spPr>
        <p:txBody>
          <a:bodyPr lIns="108000" tIns="46800" rIns="108000" bIns="46800" anchor="b">
            <a:noAutofit/>
          </a:bodyPr>
          <a:lstStyle>
            <a:lvl1pPr algn="l">
              <a:defRPr sz="3000" b="0" i="0">
                <a:latin typeface="HelveticaNeueLT Std Ital"/>
                <a:cs typeface="HelveticaNeueLT Std Ital"/>
              </a:defRPr>
            </a:lvl1pPr>
          </a:lstStyle>
          <a:p>
            <a:r>
              <a:rPr lang="de-AT"/>
              <a:t>Mastertitle</a:t>
            </a:r>
            <a:endParaRPr lang="de-DE"/>
          </a:p>
        </p:txBody>
      </p:sp>
      <p:sp>
        <p:nvSpPr>
          <p:cNvPr id="13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1312679" y="5024340"/>
            <a:ext cx="7288881" cy="443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rgbClr val="00A0D6"/>
                </a:solidFill>
                <a:latin typeface="HelveticaNeueLT Std Ital"/>
                <a:cs typeface="HelveticaNeueLT Std It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z="2000" err="1">
                <a:solidFill>
                  <a:srgbClr val="00A0D6"/>
                </a:solidFill>
              </a:rPr>
              <a:t>Subtitle</a:t>
            </a:r>
            <a:endParaRPr lang="de-DE" sz="2000">
              <a:solidFill>
                <a:srgbClr val="00A0D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5" y="0"/>
            <a:ext cx="4300737" cy="1136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9" y="4593698"/>
            <a:ext cx="3417753" cy="12183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492983" y="57308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ООО "ТДИ Энерджи</a:t>
            </a:r>
            <a:r>
              <a:rPr lang="en-US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C</a:t>
            </a:r>
            <a: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ервисес"</a:t>
            </a:r>
            <a:b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Молодогвардейская 204,</a:t>
            </a:r>
            <a:b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443001 Самара, Россия</a:t>
            </a:r>
            <a:endParaRPr lang="en-US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9622" y="6403911"/>
            <a:ext cx="3355890" cy="365125"/>
          </a:xfrm>
          <a:prstGeom prst="rect">
            <a:avLst/>
          </a:prstGeom>
        </p:spPr>
        <p:txBody>
          <a:bodyPr/>
          <a:lstStyle>
            <a:lvl1pPr algn="l">
              <a:defRPr sz="800" b="0" i="0">
                <a:latin typeface="HelveticaNeueLT Std"/>
                <a:cs typeface="HelveticaNeueLT Std"/>
              </a:defRPr>
            </a:lvl1pPr>
          </a:lstStyle>
          <a:p>
            <a:r>
              <a:rPr lang="ru-RU"/>
              <a:t>© ООО "ТДИ Энерджи Сервисес“</a:t>
            </a:r>
            <a:r>
              <a:rPr lang="en-US"/>
              <a:t>,</a:t>
            </a:r>
            <a:r>
              <a:rPr lang="ru-RU"/>
              <a:t> конфиденциально</a:t>
            </a:r>
            <a:endParaRPr lang="de-DE"/>
          </a:p>
        </p:txBody>
      </p:sp>
      <p:sp>
        <p:nvSpPr>
          <p:cNvPr id="23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203200" y="6403911"/>
            <a:ext cx="367898" cy="365125"/>
          </a:xfrm>
          <a:prstGeom prst="rect">
            <a:avLst/>
          </a:prstGeom>
        </p:spPr>
        <p:txBody>
          <a:bodyPr/>
          <a:lstStyle>
            <a:lvl1pPr algn="l">
              <a:defRPr sz="1100" b="0" i="0">
                <a:solidFill>
                  <a:srgbClr val="0D1725"/>
                </a:solidFill>
                <a:latin typeface="HelveticaNeueLT Std Lt"/>
                <a:cs typeface="HelveticaNeueLT Std Lt"/>
              </a:defRPr>
            </a:lvl1pPr>
          </a:lstStyle>
          <a:p>
            <a:fld id="{4233DB4C-FE1A-AF44-8C69-1815D090188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09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/>
          <a:stretch/>
        </p:blipFill>
        <p:spPr>
          <a:xfrm>
            <a:off x="0" y="0"/>
            <a:ext cx="12192000" cy="4498684"/>
          </a:xfrm>
          <a:prstGeom prst="rect">
            <a:avLst/>
          </a:prstGeom>
        </p:spPr>
      </p:pic>
      <p:pic>
        <p:nvPicPr>
          <p:cNvPr id="7" name="Bild 12" descr="tde_cd_3rect_1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299"/>
            <a:ext cx="1511300" cy="12573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312680" y="4299853"/>
            <a:ext cx="7288881" cy="835282"/>
          </a:xfrm>
          <a:prstGeom prst="rect">
            <a:avLst/>
          </a:prstGeom>
        </p:spPr>
        <p:txBody>
          <a:bodyPr lIns="108000" tIns="46800" rIns="108000" bIns="46800" anchor="b">
            <a:noAutofit/>
          </a:bodyPr>
          <a:lstStyle>
            <a:lvl1pPr algn="l">
              <a:defRPr sz="3000" b="0" i="0">
                <a:latin typeface="HelveticaNeueLT Std Ital"/>
                <a:cs typeface="HelveticaNeueLT Std Ital"/>
              </a:defRPr>
            </a:lvl1pPr>
          </a:lstStyle>
          <a:p>
            <a:r>
              <a:rPr lang="de-AT"/>
              <a:t>Mastertitle</a:t>
            </a:r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1312679" y="5024340"/>
            <a:ext cx="7288881" cy="443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rgbClr val="00A0D6"/>
                </a:solidFill>
                <a:latin typeface="HelveticaNeueLT Std Ital"/>
                <a:cs typeface="HelveticaNeueLT Std It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z="2000" err="1">
                <a:solidFill>
                  <a:srgbClr val="00A0D6"/>
                </a:solidFill>
              </a:rPr>
              <a:t>Subtitle</a:t>
            </a:r>
            <a:endParaRPr lang="de-DE" sz="2000">
              <a:solidFill>
                <a:srgbClr val="00A0D6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9622" y="6403911"/>
            <a:ext cx="3355890" cy="365125"/>
          </a:xfrm>
          <a:prstGeom prst="rect">
            <a:avLst/>
          </a:prstGeom>
        </p:spPr>
        <p:txBody>
          <a:bodyPr/>
          <a:lstStyle>
            <a:lvl1pPr algn="l">
              <a:defRPr sz="800" b="0" i="0">
                <a:latin typeface="HelveticaNeueLT Std"/>
                <a:cs typeface="HelveticaNeueLT Std"/>
              </a:defRPr>
            </a:lvl1pPr>
          </a:lstStyle>
          <a:p>
            <a:r>
              <a:rPr lang="ru-RU" dirty="0"/>
              <a:t>© ООО "ТДИ Энерджи Сервисес“</a:t>
            </a:r>
            <a:r>
              <a:rPr lang="en-US" dirty="0"/>
              <a:t>,</a:t>
            </a:r>
            <a:r>
              <a:rPr lang="ru-RU" dirty="0"/>
              <a:t> конфиденциально</a:t>
            </a:r>
            <a:endParaRPr lang="de-DE" dirty="0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203200" y="6403911"/>
            <a:ext cx="367898" cy="365125"/>
          </a:xfrm>
          <a:prstGeom prst="rect">
            <a:avLst/>
          </a:prstGeom>
        </p:spPr>
        <p:txBody>
          <a:bodyPr/>
          <a:lstStyle>
            <a:lvl1pPr algn="l">
              <a:defRPr sz="1100" b="0" i="0">
                <a:solidFill>
                  <a:srgbClr val="0D1725"/>
                </a:solidFill>
                <a:latin typeface="HelveticaNeueLT Std Lt"/>
                <a:cs typeface="HelveticaNeueLT Std Lt"/>
              </a:defRPr>
            </a:lvl1pPr>
          </a:lstStyle>
          <a:p>
            <a:fld id="{4233DB4C-FE1A-AF44-8C69-1815D090188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5" y="101603"/>
            <a:ext cx="4300737" cy="1136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9" y="4593698"/>
            <a:ext cx="3417753" cy="121834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492983" y="57308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ООО "ТДИ Энерджи</a:t>
            </a:r>
            <a:r>
              <a:rPr lang="en-US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C</a:t>
            </a:r>
            <a: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ервисес"</a:t>
            </a:r>
            <a:b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Молодогвардейская 204,</a:t>
            </a:r>
            <a:b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443001 Самара, Россия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3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/>
          <a:stretch/>
        </p:blipFill>
        <p:spPr>
          <a:xfrm>
            <a:off x="0" y="0"/>
            <a:ext cx="12192000" cy="4498684"/>
          </a:xfrm>
          <a:prstGeom prst="rect">
            <a:avLst/>
          </a:prstGeom>
        </p:spPr>
      </p:pic>
      <p:pic>
        <p:nvPicPr>
          <p:cNvPr id="7" name="Bild 12" descr="tde_cd_3rect_1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299"/>
            <a:ext cx="1511300" cy="12573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312680" y="4299853"/>
            <a:ext cx="7288881" cy="835282"/>
          </a:xfrm>
          <a:prstGeom prst="rect">
            <a:avLst/>
          </a:prstGeom>
        </p:spPr>
        <p:txBody>
          <a:bodyPr lIns="108000" tIns="46800" rIns="108000" bIns="46800" anchor="b">
            <a:noAutofit/>
          </a:bodyPr>
          <a:lstStyle>
            <a:lvl1pPr algn="l">
              <a:defRPr sz="3000" b="0" i="0">
                <a:latin typeface="HelveticaNeueLT Std Ital"/>
                <a:cs typeface="HelveticaNeueLT Std Ital"/>
              </a:defRPr>
            </a:lvl1pPr>
          </a:lstStyle>
          <a:p>
            <a:r>
              <a:rPr lang="de-AT"/>
              <a:t>Mastertitle</a:t>
            </a:r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1312679" y="5024340"/>
            <a:ext cx="7288881" cy="443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rgbClr val="00A0D6"/>
                </a:solidFill>
                <a:latin typeface="HelveticaNeueLT Std Ital"/>
                <a:cs typeface="HelveticaNeueLT Std It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z="2000" err="1">
                <a:solidFill>
                  <a:srgbClr val="00A0D6"/>
                </a:solidFill>
              </a:rPr>
              <a:t>Subtitle</a:t>
            </a:r>
            <a:endParaRPr lang="de-DE" sz="2000">
              <a:solidFill>
                <a:srgbClr val="00A0D6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9622" y="6403911"/>
            <a:ext cx="3355890" cy="365125"/>
          </a:xfrm>
          <a:prstGeom prst="rect">
            <a:avLst/>
          </a:prstGeom>
        </p:spPr>
        <p:txBody>
          <a:bodyPr/>
          <a:lstStyle>
            <a:lvl1pPr algn="l">
              <a:defRPr sz="800" b="0" i="0">
                <a:latin typeface="HelveticaNeueLT Std"/>
                <a:cs typeface="HelveticaNeueLT Std"/>
              </a:defRPr>
            </a:lvl1pPr>
          </a:lstStyle>
          <a:p>
            <a:r>
              <a:rPr lang="ru-RU"/>
              <a:t>© ООО "ТДИ Энерджи Сервисес“</a:t>
            </a:r>
            <a:r>
              <a:rPr lang="en-US"/>
              <a:t>,</a:t>
            </a:r>
            <a:r>
              <a:rPr lang="ru-RU"/>
              <a:t> конфиденциально</a:t>
            </a:r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203200" y="6403911"/>
            <a:ext cx="367898" cy="365125"/>
          </a:xfrm>
          <a:prstGeom prst="rect">
            <a:avLst/>
          </a:prstGeom>
        </p:spPr>
        <p:txBody>
          <a:bodyPr/>
          <a:lstStyle>
            <a:lvl1pPr algn="l">
              <a:defRPr sz="1100" b="0" i="0">
                <a:solidFill>
                  <a:srgbClr val="0D1725"/>
                </a:solidFill>
                <a:latin typeface="HelveticaNeueLT Std Lt"/>
                <a:cs typeface="HelveticaNeueLT Std Lt"/>
              </a:defRPr>
            </a:lvl1pPr>
          </a:lstStyle>
          <a:p>
            <a:fld id="{4233DB4C-FE1A-AF44-8C69-1815D090188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5" y="0"/>
            <a:ext cx="4300737" cy="1136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9" y="4593698"/>
            <a:ext cx="3417753" cy="121834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492983" y="57308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ООО "ТДИ Энерджи</a:t>
            </a:r>
            <a:r>
              <a:rPr lang="en-US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C</a:t>
            </a:r>
            <a: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ервисес"</a:t>
            </a:r>
            <a:b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Молодогвардейская 204,</a:t>
            </a:r>
            <a:b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443001 Самара, Россия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614616" y="196032"/>
            <a:ext cx="10210328" cy="835282"/>
          </a:xfrm>
          <a:prstGeom prst="rect">
            <a:avLst/>
          </a:prstGeom>
        </p:spPr>
        <p:txBody>
          <a:bodyPr lIns="108000" tIns="46800" rIns="108000" bIns="46800" anchor="t">
            <a:noAutofit/>
          </a:bodyPr>
          <a:lstStyle>
            <a:lvl1pPr algn="l">
              <a:defRPr sz="3000" b="0" i="0">
                <a:latin typeface="HelveticaNeueLT Std Ital"/>
                <a:cs typeface="HelveticaNeueLT Std Ital"/>
              </a:defRPr>
            </a:lvl1pPr>
          </a:lstStyle>
          <a:p>
            <a:r>
              <a:rPr lang="de-AT"/>
              <a:t>Mastertitle</a:t>
            </a:r>
            <a:endParaRPr lang="de-DE"/>
          </a:p>
        </p:txBody>
      </p:sp>
      <p:sp>
        <p:nvSpPr>
          <p:cNvPr id="10" name="Inhaltsplatzhalter 18"/>
          <p:cNvSpPr>
            <a:spLocks noGrp="1"/>
          </p:cNvSpPr>
          <p:nvPr>
            <p:ph sz="quarter" idx="13"/>
          </p:nvPr>
        </p:nvSpPr>
        <p:spPr>
          <a:xfrm>
            <a:off x="457199" y="1677600"/>
            <a:ext cx="11367745" cy="4303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0D1725"/>
              </a:buClr>
              <a:buFont typeface="Wingdings" charset="2"/>
              <a:buChar char="§"/>
              <a:defRPr sz="2700" b="0" i="0">
                <a:latin typeface="HelveticaNeueLT Std"/>
                <a:cs typeface="HelveticaNeueLT Std"/>
              </a:defRPr>
            </a:lvl1pPr>
            <a:lvl2pPr marL="742950" indent="-285750">
              <a:buClr>
                <a:srgbClr val="23527C"/>
              </a:buClr>
              <a:buSzPct val="100000"/>
              <a:buFont typeface="Wingdings" charset="2"/>
              <a:buChar char="§"/>
              <a:defRPr sz="2500" b="0" i="0">
                <a:latin typeface="HelveticaNeueLT Std"/>
                <a:cs typeface="HelveticaNeueLT Std"/>
              </a:defRPr>
            </a:lvl2pPr>
            <a:lvl3pPr marL="1143000" indent="-228600">
              <a:buClr>
                <a:srgbClr val="00A0D6"/>
              </a:buClr>
              <a:buFont typeface="Wingdings" charset="2"/>
              <a:buChar char="§"/>
              <a:defRPr sz="2000" b="0" i="0">
                <a:latin typeface="HelveticaNeueLT Std"/>
                <a:cs typeface="HelveticaNeueLT Std"/>
              </a:defRPr>
            </a:lvl3pPr>
            <a:lvl4pPr marL="1600200" indent="-228600">
              <a:buClr>
                <a:srgbClr val="0D1725"/>
              </a:buClr>
              <a:buFont typeface="Arial"/>
              <a:buChar char="□"/>
              <a:defRPr sz="1700" b="0" i="0">
                <a:latin typeface="HelveticaNeueLT Std"/>
                <a:cs typeface="HelveticaNeueLT Std"/>
              </a:defRPr>
            </a:lvl4pPr>
            <a:lvl5pPr marL="2057400" indent="-228600">
              <a:buClr>
                <a:srgbClr val="23527C"/>
              </a:buClr>
              <a:buFont typeface="Arial"/>
              <a:buChar char="□"/>
              <a:defRPr sz="1300" b="0" i="0"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de-AT" dirty="0"/>
              <a:t>Mastertextformat</a:t>
            </a:r>
          </a:p>
          <a:p>
            <a:pPr lvl="1"/>
            <a:r>
              <a:rPr lang="de-AT" dirty="0" err="1"/>
              <a:t>second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 err="1"/>
              <a:t>third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/>
              <a:t>4th </a:t>
            </a:r>
            <a:r>
              <a:rPr lang="de-AT" dirty="0" err="1"/>
              <a:t>level</a:t>
            </a:r>
            <a:endParaRPr lang="de-AT"/>
          </a:p>
          <a:p>
            <a:pPr lvl="4"/>
            <a:r>
              <a:rPr lang="de-AT"/>
              <a:t>5th </a:t>
            </a:r>
            <a:r>
              <a:rPr lang="de-AT" dirty="0" err="1"/>
              <a:t>level</a:t>
            </a:r>
            <a:endParaRPr lang="de-DE" dirty="0"/>
          </a:p>
        </p:txBody>
      </p:sp>
      <p:pic>
        <p:nvPicPr>
          <p:cNvPr id="11" name="Bild 3" descr="tde_cd_3rect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300" cy="1257300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12679" y="946088"/>
            <a:ext cx="10512265" cy="443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00A0D6"/>
                </a:solidFill>
                <a:latin typeface="HelveticaNeueLT Std Ital"/>
                <a:cs typeface="HelveticaNeueLT Std It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de-AT" sz="2000" b="0" i="0" err="1">
                <a:solidFill>
                  <a:srgbClr val="0D1725"/>
                </a:solidFill>
                <a:latin typeface="HelveticaNeueLT Std Ital"/>
                <a:cs typeface="HelveticaNeueLT Std Ital"/>
              </a:rPr>
              <a:t>Subtitle</a:t>
            </a:r>
            <a:endParaRPr lang="de-DE" sz="2000" b="0" i="0">
              <a:solidFill>
                <a:srgbClr val="0D1725"/>
              </a:solidFill>
              <a:latin typeface="HelveticaNeueLT Std Ital"/>
              <a:cs typeface="HelveticaNeueLT Std It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67" y="138391"/>
            <a:ext cx="2724033" cy="720102"/>
          </a:xfrm>
          <a:prstGeom prst="rect">
            <a:avLst/>
          </a:prstGeom>
        </p:spPr>
      </p:pic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9622" y="6403911"/>
            <a:ext cx="3355890" cy="365125"/>
          </a:xfrm>
          <a:prstGeom prst="rect">
            <a:avLst/>
          </a:prstGeom>
        </p:spPr>
        <p:txBody>
          <a:bodyPr/>
          <a:lstStyle>
            <a:lvl1pPr algn="l">
              <a:defRPr sz="800" b="0" i="0">
                <a:latin typeface="HelveticaNeueLT Std"/>
                <a:cs typeface="HelveticaNeueLT Std"/>
              </a:defRPr>
            </a:lvl1pPr>
          </a:lstStyle>
          <a:p>
            <a:r>
              <a:rPr lang="ru-RU"/>
              <a:t>© ООО "ТДИ Энерджи Сервисес“</a:t>
            </a:r>
            <a:r>
              <a:rPr lang="en-US"/>
              <a:t>,</a:t>
            </a:r>
            <a:r>
              <a:rPr lang="ru-RU"/>
              <a:t> конфиденциально</a:t>
            </a:r>
            <a:endParaRPr lang="de-DE"/>
          </a:p>
        </p:txBody>
      </p:sp>
      <p:sp>
        <p:nvSpPr>
          <p:cNvPr id="20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203200" y="6403911"/>
            <a:ext cx="367898" cy="365125"/>
          </a:xfrm>
          <a:prstGeom prst="rect">
            <a:avLst/>
          </a:prstGeom>
        </p:spPr>
        <p:txBody>
          <a:bodyPr/>
          <a:lstStyle>
            <a:lvl1pPr algn="l">
              <a:defRPr sz="1100" b="0" i="0">
                <a:solidFill>
                  <a:srgbClr val="0D1725"/>
                </a:solidFill>
                <a:latin typeface="HelveticaNeueLT Std Lt"/>
                <a:cs typeface="HelveticaNeueLT Std Lt"/>
              </a:defRPr>
            </a:lvl1pPr>
          </a:lstStyle>
          <a:p>
            <a:fld id="{4233DB4C-FE1A-AF44-8C69-1815D090188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12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425146" y="196032"/>
            <a:ext cx="10470367" cy="835282"/>
          </a:xfrm>
          <a:prstGeom prst="rect">
            <a:avLst/>
          </a:prstGeom>
        </p:spPr>
        <p:txBody>
          <a:bodyPr lIns="108000" tIns="46800" rIns="108000" bIns="46800" anchor="ctr">
            <a:noAutofit/>
          </a:bodyPr>
          <a:lstStyle>
            <a:lvl1pPr algn="l">
              <a:defRPr sz="3000" b="0" i="0">
                <a:latin typeface="HelveticaNeueLT Std Ital"/>
                <a:cs typeface="HelveticaNeueLT Std Ital"/>
              </a:defRPr>
            </a:lvl1pPr>
          </a:lstStyle>
          <a:p>
            <a:r>
              <a:rPr lang="de-AT"/>
              <a:t>Mastertitle</a:t>
            </a:r>
            <a:endParaRPr lang="de-DE"/>
          </a:p>
        </p:txBody>
      </p:sp>
      <p:pic>
        <p:nvPicPr>
          <p:cNvPr id="8" name="Bild 24" descr="tde_cd_3rect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300" cy="1257300"/>
          </a:xfrm>
          <a:prstGeom prst="rect">
            <a:avLst/>
          </a:prstGeom>
        </p:spPr>
      </p:pic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12679" y="946088"/>
            <a:ext cx="10582833" cy="443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00A0D6"/>
                </a:solidFill>
                <a:latin typeface="HelveticaNeueLT Std Ital"/>
                <a:cs typeface="HelveticaNeueLT Std It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de-AT" sz="2000" b="0" i="0" err="1">
                <a:solidFill>
                  <a:srgbClr val="0D1725"/>
                </a:solidFill>
                <a:latin typeface="HelveticaNeueLT Std Ital"/>
                <a:cs typeface="HelveticaNeueLT Std Ital"/>
              </a:rPr>
              <a:t>Subtitle</a:t>
            </a:r>
            <a:endParaRPr lang="de-DE" sz="2000" b="0" i="0">
              <a:solidFill>
                <a:srgbClr val="0D1725"/>
              </a:solidFill>
              <a:latin typeface="HelveticaNeueLT Std Ital"/>
              <a:cs typeface="HelveticaNeueLT Std It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67" y="138391"/>
            <a:ext cx="2724033" cy="720102"/>
          </a:xfrm>
          <a:prstGeom prst="rect">
            <a:avLst/>
          </a:prstGeom>
        </p:spPr>
      </p:pic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9622" y="6403911"/>
            <a:ext cx="3355890" cy="365125"/>
          </a:xfrm>
          <a:prstGeom prst="rect">
            <a:avLst/>
          </a:prstGeom>
        </p:spPr>
        <p:txBody>
          <a:bodyPr/>
          <a:lstStyle>
            <a:lvl1pPr algn="l">
              <a:defRPr sz="800" b="0" i="0">
                <a:latin typeface="HelveticaNeueLT Std"/>
                <a:cs typeface="HelveticaNeueLT Std"/>
              </a:defRPr>
            </a:lvl1pPr>
          </a:lstStyle>
          <a:p>
            <a:r>
              <a:rPr lang="ru-RU"/>
              <a:t>© ООО "ТДИ Энерджи Сервисес“</a:t>
            </a:r>
            <a:r>
              <a:rPr lang="en-US"/>
              <a:t>,</a:t>
            </a:r>
            <a:r>
              <a:rPr lang="ru-RU"/>
              <a:t> конфиденциально</a:t>
            </a:r>
            <a:endParaRPr lang="de-DE"/>
          </a:p>
        </p:txBody>
      </p:sp>
      <p:sp>
        <p:nvSpPr>
          <p:cNvPr id="16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203200" y="6403911"/>
            <a:ext cx="367898" cy="365125"/>
          </a:xfrm>
          <a:prstGeom prst="rect">
            <a:avLst/>
          </a:prstGeom>
        </p:spPr>
        <p:txBody>
          <a:bodyPr/>
          <a:lstStyle>
            <a:lvl1pPr algn="l">
              <a:defRPr sz="1100" b="0" i="0">
                <a:solidFill>
                  <a:srgbClr val="0D1725"/>
                </a:solidFill>
                <a:latin typeface="HelveticaNeueLT Std Lt"/>
                <a:cs typeface="HelveticaNeueLT Std Lt"/>
              </a:defRPr>
            </a:lvl1pPr>
          </a:lstStyle>
          <a:p>
            <a:fld id="{4233DB4C-FE1A-AF44-8C69-1815D090188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44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7244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0617" y="42335"/>
            <a:ext cx="12011984" cy="835282"/>
          </a:xfrm>
          <a:prstGeom prst="rect">
            <a:avLst/>
          </a:prstGeom>
        </p:spPr>
        <p:txBody>
          <a:bodyPr lIns="108000" tIns="46800" rIns="108000" bIns="46800" anchor="t">
            <a:noAutofit/>
          </a:bodyPr>
          <a:lstStyle>
            <a:lvl1pPr algn="ctr">
              <a:defRPr sz="4000" b="0" i="0">
                <a:solidFill>
                  <a:schemeClr val="bg1"/>
                </a:solidFill>
                <a:latin typeface="HelveticaNeueLT Std Ital"/>
                <a:cs typeface="HelveticaNeueLT Std Ital"/>
              </a:defRPr>
            </a:lvl1pPr>
          </a:lstStyle>
          <a:p>
            <a:r>
              <a:rPr lang="de-AT"/>
              <a:t>Mastertitle</a:t>
            </a:r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79728" y="724485"/>
            <a:ext cx="10582833" cy="443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00A0D6"/>
                </a:solidFill>
                <a:latin typeface="HelveticaNeueLT Std Ital"/>
                <a:cs typeface="HelveticaNeueLT Std It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de-AT" sz="2000" b="0" i="0" err="1">
                <a:solidFill>
                  <a:srgbClr val="0D1725"/>
                </a:solidFill>
                <a:latin typeface="HelveticaNeueLT Std Ital"/>
                <a:cs typeface="HelveticaNeueLT Std Ital"/>
              </a:rPr>
              <a:t>Subtitle</a:t>
            </a:r>
            <a:endParaRPr lang="de-DE" sz="2000" b="0" i="0">
              <a:solidFill>
                <a:srgbClr val="0D1725"/>
              </a:solidFill>
              <a:latin typeface="HelveticaNeueLT Std Ital"/>
              <a:cs typeface="HelveticaNeueLT Std Ital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9622" y="6403911"/>
            <a:ext cx="3355890" cy="365125"/>
          </a:xfrm>
          <a:prstGeom prst="rect">
            <a:avLst/>
          </a:prstGeom>
        </p:spPr>
        <p:txBody>
          <a:bodyPr/>
          <a:lstStyle>
            <a:lvl1pPr algn="l">
              <a:defRPr sz="800" b="0" i="0">
                <a:latin typeface="HelveticaNeueLT Std"/>
                <a:cs typeface="HelveticaNeueLT Std"/>
              </a:defRPr>
            </a:lvl1pPr>
          </a:lstStyle>
          <a:p>
            <a:r>
              <a:rPr lang="ru-RU"/>
              <a:t>© ООО "ТДИ Энерджи Сервисес“</a:t>
            </a:r>
            <a:r>
              <a:rPr lang="en-US"/>
              <a:t>,</a:t>
            </a:r>
            <a:r>
              <a:rPr lang="ru-RU"/>
              <a:t> конфиденциально</a:t>
            </a:r>
            <a:endParaRPr lang="de-DE"/>
          </a:p>
        </p:txBody>
      </p:sp>
      <p:sp>
        <p:nvSpPr>
          <p:cNvPr id="16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203200" y="6403911"/>
            <a:ext cx="367898" cy="365125"/>
          </a:xfrm>
          <a:prstGeom prst="rect">
            <a:avLst/>
          </a:prstGeom>
        </p:spPr>
        <p:txBody>
          <a:bodyPr/>
          <a:lstStyle>
            <a:lvl1pPr algn="l">
              <a:defRPr sz="1100" b="0" i="0">
                <a:solidFill>
                  <a:srgbClr val="0D1725"/>
                </a:solidFill>
                <a:latin typeface="HelveticaNeueLT Std Lt"/>
                <a:cs typeface="HelveticaNeueLT Std Lt"/>
              </a:defRPr>
            </a:lvl1pPr>
          </a:lstStyle>
          <a:p>
            <a:fld id="{4233DB4C-FE1A-AF44-8C69-1815D090188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63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969" y="2251828"/>
            <a:ext cx="4300737" cy="11369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95" y="4358812"/>
            <a:ext cx="3417753" cy="121834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312680" y="2447860"/>
            <a:ext cx="7288881" cy="835282"/>
          </a:xfrm>
          <a:prstGeom prst="rect">
            <a:avLst/>
          </a:prstGeom>
        </p:spPr>
        <p:txBody>
          <a:bodyPr lIns="108000" tIns="46800" rIns="108000" bIns="46800" anchor="b">
            <a:noAutofit/>
          </a:bodyPr>
          <a:lstStyle>
            <a:lvl1pPr algn="l">
              <a:defRPr sz="3000" b="0" i="0">
                <a:latin typeface="HelveticaNeueLT Std Ital"/>
                <a:cs typeface="HelveticaNeueLT Std Ital"/>
              </a:defRPr>
            </a:lvl1pPr>
          </a:lstStyle>
          <a:p>
            <a:r>
              <a:rPr lang="de-AT"/>
              <a:t>Insert Text</a:t>
            </a:r>
            <a:endParaRPr lang="de-DE"/>
          </a:p>
        </p:txBody>
      </p:sp>
      <p:pic>
        <p:nvPicPr>
          <p:cNvPr id="12" name="Bild 24" descr="tde_cd_3rect_1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828"/>
            <a:ext cx="1511300" cy="1257300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12679" y="3197916"/>
            <a:ext cx="7288881" cy="443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baseline="0">
                <a:solidFill>
                  <a:srgbClr val="00A0D6"/>
                </a:solidFill>
                <a:latin typeface="HelveticaNeueLT Std Ital"/>
                <a:cs typeface="HelveticaNeueLT Std It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de-AT"/>
              <a:t>Insert Text</a:t>
            </a:r>
            <a:endParaRPr lang="de-DE" sz="2000" b="0" i="0">
              <a:solidFill>
                <a:srgbClr val="0D1725"/>
              </a:solidFill>
              <a:latin typeface="HelveticaNeueLT Std Ital"/>
              <a:cs typeface="HelveticaNeueLT Std Ital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90600" y="6403911"/>
            <a:ext cx="2944912" cy="365125"/>
          </a:xfrm>
          <a:prstGeom prst="rect">
            <a:avLst/>
          </a:prstGeom>
        </p:spPr>
        <p:txBody>
          <a:bodyPr/>
          <a:lstStyle>
            <a:lvl1pPr algn="l">
              <a:defRPr sz="800" b="0" i="0">
                <a:solidFill>
                  <a:schemeClr val="bg1">
                    <a:lumMod val="50000"/>
                  </a:schemeClr>
                </a:solidFill>
                <a:latin typeface="HelveticaNeueLT Std"/>
                <a:cs typeface="HelveticaNeueLT Std"/>
              </a:defRPr>
            </a:lvl1pPr>
          </a:lstStyle>
          <a:p>
            <a:r>
              <a:rPr lang="ru-RU"/>
              <a:t>© ООО "ТДИ Энерджи Сервисес“, конфиденциально</a:t>
            </a:r>
            <a:endParaRPr lang="de-DE"/>
          </a:p>
        </p:txBody>
      </p:sp>
      <p:sp>
        <p:nvSpPr>
          <p:cNvPr id="15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271268" y="6403911"/>
            <a:ext cx="299830" cy="365125"/>
          </a:xfrm>
          <a:prstGeom prst="rect">
            <a:avLst/>
          </a:prstGeom>
        </p:spPr>
        <p:txBody>
          <a:bodyPr/>
          <a:lstStyle>
            <a:lvl1pPr algn="l">
              <a:defRPr sz="8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</a:lstStyle>
          <a:p>
            <a:fld id="{4233DB4C-FE1A-AF44-8C69-1815D090188E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6" name="Gerade Verbindung 5"/>
          <p:cNvCxnSpPr/>
          <p:nvPr userDrawn="1"/>
        </p:nvCxnSpPr>
        <p:spPr>
          <a:xfrm flipV="1">
            <a:off x="808079" y="3758742"/>
            <a:ext cx="572791" cy="3099258"/>
          </a:xfrm>
          <a:prstGeom prst="line">
            <a:avLst/>
          </a:prstGeom>
          <a:ln w="19050" cmpd="sng">
            <a:solidFill>
              <a:srgbClr val="00A0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2"/>
          <p:cNvSpPr>
            <a:spLocks noGrp="1"/>
          </p:cNvSpPr>
          <p:nvPr>
            <p:ph sz="quarter" idx="13" hasCustomPrompt="1"/>
          </p:nvPr>
        </p:nvSpPr>
        <p:spPr>
          <a:xfrm>
            <a:off x="1355624" y="3759200"/>
            <a:ext cx="3444875" cy="236855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r>
              <a:rPr lang="de-AT" sz="1500" err="1">
                <a:solidFill>
                  <a:srgbClr val="0D1725"/>
                </a:solidFill>
              </a:rPr>
              <a:t>contact</a:t>
            </a:r>
            <a:r>
              <a:rPr lang="de-AT" sz="1500" baseline="0">
                <a:solidFill>
                  <a:srgbClr val="0D1725"/>
                </a:solidFill>
              </a:rPr>
              <a:t> </a:t>
            </a:r>
            <a:r>
              <a:rPr lang="de-AT" sz="1500" baseline="0" err="1">
                <a:solidFill>
                  <a:srgbClr val="0D1725"/>
                </a:solidFill>
              </a:rPr>
              <a:t>person</a:t>
            </a:r>
            <a:endParaRPr lang="de-AT" sz="1500" baseline="0">
              <a:solidFill>
                <a:srgbClr val="0D1725"/>
              </a:solidFill>
            </a:endParaRPr>
          </a:p>
          <a:p>
            <a:r>
              <a:rPr lang="de-AT" sz="1500" baseline="0" err="1">
                <a:solidFill>
                  <a:srgbClr val="0D1725"/>
                </a:solidFill>
              </a:rPr>
              <a:t>name</a:t>
            </a:r>
            <a:r>
              <a:rPr lang="de-AT" sz="1500" baseline="0">
                <a:solidFill>
                  <a:srgbClr val="0D1725"/>
                </a:solidFill>
              </a:rPr>
              <a:t>, last </a:t>
            </a:r>
            <a:r>
              <a:rPr lang="de-AT" sz="1500" baseline="0" err="1">
                <a:solidFill>
                  <a:srgbClr val="0D1725"/>
                </a:solidFill>
              </a:rPr>
              <a:t>name</a:t>
            </a:r>
            <a:endParaRPr lang="de-AT" sz="1500" baseline="0">
              <a:solidFill>
                <a:srgbClr val="0D1725"/>
              </a:solidFill>
            </a:endParaRPr>
          </a:p>
          <a:p>
            <a:r>
              <a:rPr lang="de-AT" sz="1500" baseline="0" err="1">
                <a:solidFill>
                  <a:srgbClr val="0D1725"/>
                </a:solidFill>
              </a:rPr>
              <a:t>email@tde-group.com</a:t>
            </a:r>
            <a:endParaRPr lang="de-DE" sz="1500">
              <a:solidFill>
                <a:srgbClr val="0D1725"/>
              </a:solidFill>
            </a:endParaRPr>
          </a:p>
        </p:txBody>
      </p:sp>
      <p:sp>
        <p:nvSpPr>
          <p:cNvPr id="27" name="Fußzeilenplatzhalter 4"/>
          <p:cNvSpPr txBox="1">
            <a:spLocks/>
          </p:cNvSpPr>
          <p:nvPr userDrawn="1"/>
        </p:nvSpPr>
        <p:spPr>
          <a:xfrm>
            <a:off x="579622" y="6403911"/>
            <a:ext cx="3355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+mn-ea"/>
                <a:cs typeface="HelveticaNeueLT St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© ООО "ТДИ Энерджи Сервисес“</a:t>
            </a:r>
            <a:r>
              <a:rPr lang="en-US"/>
              <a:t>,</a:t>
            </a:r>
            <a:r>
              <a:rPr lang="ru-RU"/>
              <a:t> конфиденциально</a:t>
            </a:r>
            <a:endParaRPr lang="de-DE"/>
          </a:p>
        </p:txBody>
      </p:sp>
      <p:sp>
        <p:nvSpPr>
          <p:cNvPr id="28" name="Foliennummernplatzhalter 10"/>
          <p:cNvSpPr txBox="1">
            <a:spLocks/>
          </p:cNvSpPr>
          <p:nvPr userDrawn="1"/>
        </p:nvSpPr>
        <p:spPr>
          <a:xfrm>
            <a:off x="203200" y="6403911"/>
            <a:ext cx="367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rgbClr val="0D1725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33DB4C-FE1A-AF44-8C69-1815D090188E}" type="slidenum">
              <a:rPr lang="de-DE" sz="1100" smtClean="0"/>
              <a:pPr/>
              <a:t>‹#›</a:t>
            </a:fld>
            <a:endParaRPr lang="de-DE" sz="110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335649" y="54959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ООО "ТДИ Энерджи</a:t>
            </a:r>
            <a:r>
              <a:rPr lang="en-US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C</a:t>
            </a:r>
            <a: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ервисес"</a:t>
            </a:r>
            <a:br>
              <a:rPr lang="ru-RU" sz="1800" b="1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Молодогвардейская 204,</a:t>
            </a:r>
            <a:b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1800">
                <a:solidFill>
                  <a:srgbClr val="0029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443001 Самара, Россия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7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71A8-5CA6-4953-AA84-63A5D2D73F52}" type="datetime1">
              <a:rPr lang="de-AT" smtClean="0"/>
              <a:t>12.04.2017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© ООО "ТДИ Энерджи Сервисес“, конфиденциально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0629-BEA9-4F7C-B7FA-8E5BE7B91FF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964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dobrolubov@tde-group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&#1087;&#1088;&#1086;&#1085;&#1086;&#1074;&#1072;.&#1088;&#1092;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b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2.b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nova-tde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4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JP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33" Type="http://schemas.openxmlformats.org/officeDocument/2006/relationships/image" Target="../media/image47.jp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png"/><Relationship Id="rId32" Type="http://schemas.openxmlformats.org/officeDocument/2006/relationships/image" Target="../media/image46.jpeg"/><Relationship Id="rId37" Type="http://schemas.openxmlformats.org/officeDocument/2006/relationships/image" Target="../media/image51.jp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31" Type="http://schemas.openxmlformats.org/officeDocument/2006/relationships/image" Target="../media/image45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1.pn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55.b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882" y="4231568"/>
            <a:ext cx="7488867" cy="1001673"/>
          </a:xfrm>
        </p:spPr>
        <p:txBody>
          <a:bodyPr/>
          <a:lstStyle/>
          <a:p>
            <a:r>
              <a:rPr lang="ru-RU" sz="2800" i="1" dirty="0"/>
              <a:t>Мы анализируем. Вы экономите.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5184036" y="6333314"/>
            <a:ext cx="1823928" cy="443205"/>
          </a:xfrm>
        </p:spPr>
        <p:txBody>
          <a:bodyPr/>
          <a:lstStyle/>
          <a:p>
            <a:r>
              <a:rPr lang="ru-RU"/>
              <a:t>Апрель 2017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0"/>
            <a:ext cx="3346191" cy="1340491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273831" y="5233241"/>
            <a:ext cx="4285943" cy="1194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D1725"/>
              </a:buClr>
              <a:buFont typeface="Wingdings" charset="2"/>
              <a:buChar char="§"/>
              <a:defRPr sz="2700" b="0" i="0" kern="1200">
                <a:solidFill>
                  <a:schemeClr val="tx1"/>
                </a:solidFill>
                <a:latin typeface="HelveticaNeueLT Std"/>
                <a:ea typeface="+mn-ea"/>
                <a:cs typeface="HelveticaNeueLT Std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527C"/>
              </a:buClr>
              <a:buSzPct val="100000"/>
              <a:buFont typeface="Wingdings" charset="2"/>
              <a:buChar char="§"/>
              <a:defRPr sz="2500" b="0" i="0" kern="1200">
                <a:solidFill>
                  <a:schemeClr val="tx1"/>
                </a:solidFill>
                <a:latin typeface="HelveticaNeueLT Std"/>
                <a:ea typeface="+mn-ea"/>
                <a:cs typeface="HelveticaNeueLT Std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0D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NeueLT Std"/>
                <a:ea typeface="+mn-ea"/>
                <a:cs typeface="HelveticaNeueLT Std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1725"/>
              </a:buClr>
              <a:buFont typeface="Arial"/>
              <a:buChar char="□"/>
              <a:defRPr sz="1700" b="0" i="0" kern="1200">
                <a:solidFill>
                  <a:schemeClr val="tx1"/>
                </a:solidFill>
                <a:latin typeface="HelveticaNeueLT Std"/>
                <a:ea typeface="+mn-ea"/>
                <a:cs typeface="HelveticaNeueLT Std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527C"/>
              </a:buClr>
              <a:buFont typeface="Arial"/>
              <a:buChar char="□"/>
              <a:defRPr sz="1300" b="0" i="0" kern="1200">
                <a:solidFill>
                  <a:schemeClr val="tx1"/>
                </a:solidFill>
                <a:latin typeface="HelveticaNeueLT Std"/>
                <a:ea typeface="+mn-ea"/>
                <a:cs typeface="HelveticaNeueLT Std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nb-NO" sz="1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100" b="1" dirty="0"/>
              <a:t>Добролюбов Алексей </a:t>
            </a:r>
            <a:r>
              <a:rPr lang="en-US" sz="2100" b="1" dirty="0"/>
              <a:t> </a:t>
            </a:r>
            <a:br>
              <a:rPr lang="en-US" sz="2100" b="1" dirty="0"/>
            </a:br>
            <a:r>
              <a:rPr lang="ru-RU" sz="2100" b="1" dirty="0">
                <a:solidFill>
                  <a:srgbClr val="186C30"/>
                </a:solidFill>
              </a:rPr>
              <a:t>Руководитель отдела обработки данных</a:t>
            </a:r>
            <a:endParaRPr lang="en-US" sz="2100" dirty="0">
              <a:solidFill>
                <a:srgbClr val="186C30"/>
              </a:solidFill>
            </a:endParaRPr>
          </a:p>
          <a:p>
            <a:pPr marL="0" indent="0">
              <a:buNone/>
            </a:pPr>
            <a:r>
              <a:rPr lang="nb-NO" sz="1600" u="sng" dirty="0">
                <a:hlinkClick r:id="rId3"/>
              </a:rPr>
              <a:t>alex.dobrolubov@tde-group.com</a:t>
            </a:r>
            <a:endParaRPr lang="en-AU" sz="1600" u="sng" dirty="0"/>
          </a:p>
        </p:txBody>
      </p:sp>
      <p:sp>
        <p:nvSpPr>
          <p:cNvPr id="8" name="Rectangle 7"/>
          <p:cNvSpPr/>
          <p:nvPr/>
        </p:nvSpPr>
        <p:spPr>
          <a:xfrm>
            <a:off x="9891009" y="107888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hlinkClick r:id="rId4"/>
              </a:rPr>
              <a:t>пронова.рф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37323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14"/>
          <p:cNvCxnSpPr>
            <a:cxnSpLocks noChangeShapeType="1"/>
          </p:cNvCxnSpPr>
          <p:nvPr/>
        </p:nvCxnSpPr>
        <p:spPr bwMode="auto">
          <a:xfrm>
            <a:off x="3741738" y="1416050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375" y="165736"/>
            <a:ext cx="10470367" cy="835282"/>
          </a:xfrm>
        </p:spPr>
        <p:txBody>
          <a:bodyPr/>
          <a:lstStyle/>
          <a:p>
            <a:r>
              <a:rPr lang="ru-RU" dirty="0"/>
              <a:t>Понятие «скрытого НПВ»</a:t>
            </a:r>
            <a:r>
              <a:rPr lang="en-US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21548067"/>
              </p:ext>
            </p:extLst>
          </p:nvPr>
        </p:nvGraphicFramePr>
        <p:xfrm>
          <a:off x="1200282" y="928670"/>
          <a:ext cx="9237784" cy="56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1993" y="3031838"/>
            <a:ext cx="270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Производительное</a:t>
            </a:r>
          </a:p>
          <a:p>
            <a:pPr algn="ctr"/>
            <a:r>
              <a:rPr lang="ru-RU" sz="1600" b="1" dirty="0"/>
              <a:t>время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62953" y="3386912"/>
            <a:ext cx="282904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Скрытое НПВ по РФ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в среднем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составляет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10-</a:t>
            </a:r>
            <a:r>
              <a:rPr lang="ru-RU" sz="2000" b="1" dirty="0">
                <a:solidFill>
                  <a:schemeClr val="accent1"/>
                </a:solidFill>
              </a:rPr>
              <a:t>15%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17136" y="2185646"/>
            <a:ext cx="282904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>
                <a:ln w="0"/>
                <a:solidFill>
                  <a:schemeClr val="accent1"/>
                </a:solidFill>
                <a:cs typeface="Helvetica" panose="020B0604020202020204" pitchFamily="34" charset="0"/>
              </a:rPr>
              <a:t>Неоптимальная работа бригад и </a:t>
            </a:r>
            <a:r>
              <a:rPr lang="ru-RU" b="1" dirty="0">
                <a:solidFill>
                  <a:schemeClr val="accent1"/>
                </a:solidFill>
                <a:cs typeface="Helvetica" panose="020B0604020202020204" pitchFamily="34" charset="0"/>
              </a:rPr>
              <a:t>неэффективное</a:t>
            </a:r>
          </a:p>
          <a:p>
            <a:pPr>
              <a:defRPr/>
            </a:pPr>
            <a:r>
              <a:rPr lang="ru-RU" b="1" kern="0" dirty="0">
                <a:ln w="0"/>
                <a:solidFill>
                  <a:schemeClr val="accent1"/>
                </a:solidFill>
                <a:cs typeface="Helvetica" panose="020B0604020202020204" pitchFamily="34" charset="0"/>
              </a:rPr>
              <a:t>использование </a:t>
            </a:r>
          </a:p>
          <a:p>
            <a:pPr>
              <a:defRPr/>
            </a:pPr>
            <a:r>
              <a:rPr lang="ru-RU" b="1" kern="0" dirty="0">
                <a:ln w="0"/>
                <a:solidFill>
                  <a:schemeClr val="accent1"/>
                </a:solidFill>
                <a:cs typeface="Helvetica" panose="020B0604020202020204" pitchFamily="34" charset="0"/>
              </a:rPr>
              <a:t>оборудования</a:t>
            </a:r>
            <a:endParaRPr lang="ru-RU" b="1" kern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Helvetica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8788535" y="2902571"/>
            <a:ext cx="528601" cy="2323"/>
          </a:xfrm>
          <a:prstGeom prst="straightConnector1">
            <a:avLst/>
          </a:prstGeom>
          <a:noFill/>
          <a:ln w="57150" cap="flat" cmpd="sng" algn="ctr">
            <a:solidFill>
              <a:srgbClr val="E7E6E6">
                <a:lumMod val="10000"/>
                <a:alpha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5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>
            <a:fillRect/>
          </a:stretch>
        </p:blipFill>
        <p:spPr bwMode="auto">
          <a:xfrm>
            <a:off x="1941513" y="908050"/>
            <a:ext cx="8229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Пример КПЭ (</a:t>
            </a:r>
            <a:r>
              <a:rPr lang="en-US" sz="2800"/>
              <a:t>KPI) – </a:t>
            </a:r>
            <a:r>
              <a:rPr lang="ru-RU" sz="2800"/>
              <a:t>время в клиньях при СПО</a:t>
            </a:r>
          </a:p>
        </p:txBody>
      </p:sp>
      <p:sp>
        <p:nvSpPr>
          <p:cNvPr id="7" name="Bent-Up Arrow 9"/>
          <p:cNvSpPr/>
          <p:nvPr/>
        </p:nvSpPr>
        <p:spPr bwMode="auto">
          <a:xfrm>
            <a:off x="1917430" y="5163551"/>
            <a:ext cx="2556519" cy="722312"/>
          </a:xfrm>
          <a:prstGeom prst="bentUpArrow">
            <a:avLst>
              <a:gd name="adj1" fmla="val 50000"/>
              <a:gd name="adj2" fmla="val 39923"/>
              <a:gd name="adj3" fmla="val 326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Цель (норма)</a:t>
            </a:r>
            <a:r>
              <a:rPr lang="de-DE" b="1">
                <a:solidFill>
                  <a:srgbClr val="FFFFFF"/>
                </a:solidFill>
                <a:cs typeface="Times New Roman" pitchFamily="18" charset="0"/>
              </a:rPr>
              <a:t>: 1.8 min</a:t>
            </a:r>
            <a:endParaRPr lang="en-US" sz="1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8"/>
          <p:cNvSpPr/>
          <p:nvPr/>
        </p:nvSpPr>
        <p:spPr bwMode="auto">
          <a:xfrm>
            <a:off x="4238625" y="2498725"/>
            <a:ext cx="4191000" cy="717550"/>
          </a:xfrm>
          <a:prstGeom prst="rightArrow">
            <a:avLst>
              <a:gd name="adj1" fmla="val 57456"/>
              <a:gd name="adj2" fmla="val 499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Скрытое НПВ</a:t>
            </a:r>
            <a:endParaRPr lang="en-US" sz="1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841" y="5222244"/>
            <a:ext cx="3641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>
                <a:latin typeface="Helvetica" panose="020B0604020202020204" pitchFamily="34" charset="0"/>
                <a:cs typeface="Helvetica" panose="020B0604020202020204" pitchFamily="34" charset="0"/>
              </a:rPr>
              <a:t>Время в клиньях при СПО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>
                <a:latin typeface="Helvetica" panose="020B0604020202020204" pitchFamily="34" charset="0"/>
                <a:cs typeface="Helvetica" panose="020B0604020202020204" pitchFamily="34" charset="0"/>
              </a:rPr>
              <a:t>мин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ru-RU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129560" y="2672834"/>
            <a:ext cx="199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Helvetica" panose="020B0604020202020204" pitchFamily="34" charset="0"/>
                <a:cs typeface="Helvetica" panose="020B0604020202020204" pitchFamily="34" charset="0"/>
              </a:rPr>
              <a:t>Кол-во операций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4521" y="5995840"/>
            <a:ext cx="1151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>
                <a:latin typeface="Times New Roman" panose="02020603050405020304" pitchFamily="18" charset="0"/>
                <a:ea typeface="Times New Roman" panose="02020603050405020304" pitchFamily="18" charset="0"/>
              </a:rPr>
              <a:t>Для каждого ключевого показателя эффективности, в системе проНова, устанавливается своя адекватная цель (норма), в зависимости от которой, рассчитывается ”скрытое” НПВ по каждой операции. </a:t>
            </a:r>
            <a:endParaRPr lang="ru-RU" i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9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4477" y="224024"/>
            <a:ext cx="8670576" cy="835282"/>
          </a:xfrm>
        </p:spPr>
        <p:txBody>
          <a:bodyPr anchor="t">
            <a:noAutofit/>
          </a:bodyPr>
          <a:lstStyle/>
          <a:p>
            <a:r>
              <a:rPr lang="ru-RU" sz="2000"/>
              <a:t>Ключевые Показатели Эффективности (КПЭ), которые применяются для расчета скрытого НПВ в РФ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1434477" y="1402230"/>
            <a:ext cx="7236804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2400" b="1">
                <a:ea typeface="Calibri" panose="020F0502020204030204" pitchFamily="34" charset="0"/>
                <a:cs typeface="Times New Roman" panose="02020603050405020304" pitchFamily="18" charset="0"/>
              </a:rPr>
              <a:t>   Спускоподъемные операции</a:t>
            </a:r>
            <a:r>
              <a:rPr 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СПО – время бурильных труб в клиньях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СПО – время движения труб (обсаженный ствол)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4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2400" b="1">
                <a:ea typeface="Calibri" panose="020F0502020204030204" pitchFamily="34" charset="0"/>
                <a:cs typeface="Times New Roman" panose="02020603050405020304" pitchFamily="18" charset="0"/>
              </a:rPr>
              <a:t>   Операции при бурении: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Бурение – время нагрузка-клинья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Бурение – время в клиньях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Бурение – время клинья-нагрузка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2400" b="1">
                <a:ea typeface="Calibri" panose="020F0502020204030204" pitchFamily="34" charset="0"/>
                <a:cs typeface="Times New Roman" panose="02020603050405020304" pitchFamily="18" charset="0"/>
              </a:rPr>
              <a:t>3.   Операции по спуску обсадной колонны (ОК)</a:t>
            </a:r>
            <a:r>
              <a:rPr 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Обсадная колонна – время в клиньях для каждой трубы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Обсадная колонна – время движения труб (обсаженный ствол)</a:t>
            </a:r>
          </a:p>
          <a:p>
            <a:endParaRPr lang="en-US" sz="1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15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Выбор целей (норм)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78" y="1031314"/>
            <a:ext cx="10111697" cy="56365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12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Потенцал по КПЭ</a:t>
            </a:r>
            <a:r>
              <a:rPr lang="en-US"/>
              <a:t> </a:t>
            </a:r>
            <a:r>
              <a:rPr lang="en-US" sz="1900"/>
              <a:t>(</a:t>
            </a:r>
            <a:r>
              <a:rPr lang="ru-RU" sz="1900"/>
              <a:t>Ключевые Показатели Эффективности</a:t>
            </a:r>
            <a:r>
              <a:rPr lang="en-US" sz="1900"/>
              <a:t>)</a:t>
            </a:r>
          </a:p>
        </p:txBody>
      </p:sp>
      <p:pic>
        <p:nvPicPr>
          <p:cNvPr id="4" name="Picture 3" title="PilotReport Master Template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"/>
          <a:stretch/>
        </p:blipFill>
        <p:spPr>
          <a:xfrm>
            <a:off x="869028" y="791800"/>
            <a:ext cx="9539543" cy="5718279"/>
          </a:xfrm>
          <a:prstGeom prst="rect">
            <a:avLst/>
          </a:prstGeom>
        </p:spPr>
      </p:pic>
      <p:sp>
        <p:nvSpPr>
          <p:cNvPr id="10" name="Rectangle 12"/>
          <p:cNvSpPr/>
          <p:nvPr/>
        </p:nvSpPr>
        <p:spPr>
          <a:xfrm>
            <a:off x="8486174" y="2007413"/>
            <a:ext cx="370582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ru-RU" sz="2400" b="1">
                <a:ea typeface="Calibri" panose="020F0502020204030204" pitchFamily="34" charset="0"/>
                <a:cs typeface="Times New Roman" panose="02020603050405020304" pitchFamily="18" charset="0"/>
              </a:rPr>
              <a:t>7 КПЭ </a:t>
            </a:r>
            <a:r>
              <a:rPr lang="ru-RU" sz="2400" b="1" i="1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</a:t>
            </a:r>
            <a:r>
              <a:rPr lang="ru-RU" sz="2400" b="1" i="1">
                <a:ea typeface="Calibri" panose="020F0502020204030204" pitchFamily="34" charset="0"/>
                <a:cs typeface="Times New Roman" panose="02020603050405020304" pitchFamily="18" charset="0"/>
              </a:rPr>
              <a:t>Нова</a:t>
            </a:r>
          </a:p>
          <a:p>
            <a:pPr marL="171450" indent="-1714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>
                <a:ea typeface="Calibri" panose="020F0502020204030204" pitchFamily="34" charset="0"/>
                <a:cs typeface="Times New Roman" panose="02020603050405020304" pitchFamily="18" charset="0"/>
              </a:rPr>
              <a:t>Спускоподъёмные операции</a:t>
            </a:r>
          </a:p>
          <a:p>
            <a:pPr marL="171450" indent="-1714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>
                <a:ea typeface="Calibri" panose="020F0502020204030204" pitchFamily="34" charset="0"/>
                <a:cs typeface="Times New Roman" panose="02020603050405020304" pitchFamily="18" charset="0"/>
              </a:rPr>
              <a:t>Спуск обсадных колонн</a:t>
            </a:r>
          </a:p>
          <a:p>
            <a:pPr marL="171450" indent="-1714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>
                <a:ea typeface="Calibri" panose="020F0502020204030204" pitchFamily="34" charset="0"/>
                <a:cs typeface="Times New Roman" panose="02020603050405020304" pitchFamily="18" charset="0"/>
              </a:rPr>
              <a:t>Наращивание при бурении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4554" y="4308150"/>
            <a:ext cx="9584664" cy="399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986038" y="2128830"/>
            <a:ext cx="6559524" cy="6172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537" y="1371600"/>
            <a:ext cx="1304925" cy="285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537" y="1407180"/>
            <a:ext cx="14192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260" y="167718"/>
            <a:ext cx="7688005" cy="835282"/>
          </a:xfrm>
        </p:spPr>
        <p:txBody>
          <a:bodyPr/>
          <a:lstStyle/>
          <a:p>
            <a:r>
              <a:rPr lang="ru-RU" sz="2000"/>
              <a:t>Результаты распределения времени по основным типам операций</a:t>
            </a:r>
            <a:endParaRPr lang="en-US" sz="20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3" name="Picture 2" title="PilotReport Master Templat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918" y="669335"/>
            <a:ext cx="9612182" cy="61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/>
              <a:t>Сравнение буровых бригад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5174"/>
          <a:stretch/>
        </p:blipFill>
        <p:spPr>
          <a:xfrm>
            <a:off x="968882" y="1703719"/>
            <a:ext cx="11223118" cy="2605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63" y="2614970"/>
            <a:ext cx="178723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Бригада №193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Бригада №194</a:t>
            </a:r>
            <a:br>
              <a:rPr lang="ru-RU" dirty="0"/>
            </a:br>
            <a:endParaRPr lang="ru-RU" dirty="0"/>
          </a:p>
          <a:p>
            <a:pPr algn="r"/>
            <a:r>
              <a:rPr lang="ru-RU" dirty="0"/>
              <a:t>Бригада №199</a:t>
            </a:r>
          </a:p>
          <a:p>
            <a:pPr algn="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9947" y="2614970"/>
            <a:ext cx="178723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Бригада №193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Бригада №194</a:t>
            </a:r>
            <a:br>
              <a:rPr lang="ru-RU" dirty="0"/>
            </a:br>
            <a:endParaRPr lang="ru-RU" dirty="0"/>
          </a:p>
          <a:p>
            <a:pPr algn="r"/>
            <a:r>
              <a:rPr lang="ru-RU" dirty="0"/>
              <a:t>Бригада №199</a:t>
            </a:r>
          </a:p>
          <a:p>
            <a:pPr algn="r"/>
            <a:endParaRPr lang="ru-RU" dirty="0"/>
          </a:p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5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Анализ качества данных ГТИ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10" b="5354"/>
          <a:stretch/>
        </p:blipFill>
        <p:spPr>
          <a:xfrm>
            <a:off x="650229" y="1613755"/>
            <a:ext cx="11541771" cy="47901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256" y="4732898"/>
            <a:ext cx="6880744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4069" y="631650"/>
            <a:ext cx="8005245" cy="835282"/>
          </a:xfrm>
        </p:spPr>
        <p:txBody>
          <a:bodyPr/>
          <a:lstStyle/>
          <a:p>
            <a:r>
              <a:rPr lang="ru-RU"/>
              <a:t>ВЫВОДЫ</a:t>
            </a:r>
            <a:br>
              <a:rPr lang="ru-RU"/>
            </a:br>
            <a:br>
              <a:rPr lang="ru-RU"/>
            </a:br>
            <a:r>
              <a:rPr lang="ru-RU"/>
              <a:t>Система </a:t>
            </a:r>
            <a:r>
              <a:rPr lang="ru-RU" i="1" err="1">
                <a:solidFill>
                  <a:srgbClr val="186C30"/>
                </a:solidFill>
              </a:rPr>
              <a:t>про</a:t>
            </a:r>
            <a:r>
              <a:rPr lang="ru-RU" i="1" err="1"/>
              <a:t>Нова</a:t>
            </a:r>
            <a:r>
              <a:rPr lang="ru-RU"/>
              <a:t> помогает:</a:t>
            </a:r>
            <a:br>
              <a:rPr lang="en-US"/>
            </a:b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292" y="1813494"/>
            <a:ext cx="10037870" cy="4608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dirty="0"/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/>
              <a:t>Оптимизировать сроки строительства скважин и сохранить денежные средства Заказчика</a:t>
            </a:r>
            <a:endParaRPr lang="en-US" sz="2800" b="1" dirty="0"/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/>
              <a:t>Повысить эффективность и безопасность буровых работ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/>
              <a:t>Выявить скрытое НПВ</a:t>
            </a:r>
            <a:endParaRPr lang="en-US" sz="2800" b="1" dirty="0"/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/>
              <a:t>Сделать процесс строительства скважины максимально прозрачным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6482207" y="5228745"/>
            <a:ext cx="7288881" cy="835282"/>
          </a:xfrm>
          <a:prstGeom prst="rect">
            <a:avLst/>
          </a:prstGeom>
        </p:spPr>
        <p:txBody>
          <a:bodyPr vert="horz" lIns="108000" tIns="46800" rIns="108000" bIns="468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HelveticaNeueLT Std Ital"/>
                <a:ea typeface="+mj-ea"/>
                <a:cs typeface="HelveticaNeueLT Std Ital"/>
              </a:defRPr>
            </a:lvl1pPr>
          </a:lstStyle>
          <a:p>
            <a:r>
              <a:rPr lang="ru-RU" sz="2400"/>
              <a:t>Благодарю за внимание</a:t>
            </a:r>
            <a:endParaRPr lang="de-AT" sz="2400"/>
          </a:p>
        </p:txBody>
      </p:sp>
      <p:sp>
        <p:nvSpPr>
          <p:cNvPr id="10" name="Subtitle 7"/>
          <p:cNvSpPr txBox="1">
            <a:spLocks/>
          </p:cNvSpPr>
          <p:nvPr/>
        </p:nvSpPr>
        <p:spPr>
          <a:xfrm>
            <a:off x="6482208" y="5620822"/>
            <a:ext cx="7288881" cy="44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A0D6"/>
                </a:solidFill>
                <a:latin typeface="HelveticaNeueLT Std Ital"/>
                <a:ea typeface="+mn-ea"/>
                <a:cs typeface="HelveticaNeueLT Std Ital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Вопросы - ответы</a:t>
            </a:r>
            <a:endParaRPr lang="de-A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0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20698" y="618519"/>
            <a:ext cx="10512265" cy="443205"/>
          </a:xfrm>
        </p:spPr>
        <p:txBody>
          <a:bodyPr/>
          <a:lstStyle/>
          <a:p>
            <a:r>
              <a:rPr lang="ru-RU" dirty="0"/>
              <a:t>Для получения более детальной информации и обсуждения возможного сотрудничества свяжитесь с одним из наших офисов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90836" y="1647600"/>
            <a:ext cx="3600400" cy="150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A0D6"/>
                </a:solidFill>
                <a:latin typeface="HelveticaNeueLT Std Ital"/>
                <a:ea typeface="+mn-ea"/>
                <a:cs typeface="HelveticaNeueLT Std Ital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600" dirty="0">
                <a:solidFill>
                  <a:schemeClr val="tx1"/>
                </a:solidFill>
                <a:latin typeface="Arial" charset="0"/>
                <a:cs typeface="+mn-cs"/>
              </a:rPr>
              <a:t>РОССИЯ</a:t>
            </a:r>
          </a:p>
          <a:p>
            <a:pPr fontAlgn="base"/>
            <a:r>
              <a:rPr lang="ru-RU" sz="1600" b="1" dirty="0">
                <a:solidFill>
                  <a:schemeClr val="tx1"/>
                </a:solidFill>
              </a:rPr>
              <a:t>ООО "ТДИ </a:t>
            </a:r>
            <a:r>
              <a:rPr lang="ru-RU" sz="1600" b="1" dirty="0" err="1">
                <a:solidFill>
                  <a:schemeClr val="tx1"/>
                </a:solidFill>
              </a:rPr>
              <a:t>Энерджи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Сервисес</a:t>
            </a:r>
            <a:r>
              <a:rPr lang="ru-RU" sz="1600" b="1" dirty="0">
                <a:solidFill>
                  <a:schemeClr val="tx1"/>
                </a:solidFill>
              </a:rPr>
              <a:t>"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Молодогвардейская 204, 5 этаж, 24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443001 Самара Россия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Телефон: +7 846 267 36 11</a:t>
            </a:r>
          </a:p>
          <a:p>
            <a:pPr fontAlgn="base"/>
            <a:endParaRPr lang="ru-RU" sz="1600" dirty="0"/>
          </a:p>
          <a:p>
            <a:endParaRPr lang="de-AT" sz="1600" dirty="0"/>
          </a:p>
        </p:txBody>
      </p:sp>
      <p:sp>
        <p:nvSpPr>
          <p:cNvPr id="7" name="Rectangle 8"/>
          <p:cNvSpPr>
            <a:spLocks noGrp="1"/>
          </p:cNvSpPr>
          <p:nvPr>
            <p:ph type="title"/>
          </p:nvPr>
        </p:nvSpPr>
        <p:spPr>
          <a:xfrm>
            <a:off x="990836" y="3149227"/>
            <a:ext cx="10210328" cy="8352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ЕВРОПА</a:t>
            </a:r>
          </a:p>
          <a:p>
            <a:r>
              <a:rPr lang="de-AT" sz="1600" b="1" dirty="0"/>
              <a:t>TDE Thonhauser Data Engineering GmbH</a:t>
            </a:r>
            <a:br>
              <a:rPr lang="de-AT" sz="1600" dirty="0"/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member of TDE Group</a:t>
            </a:r>
            <a:b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Langgasse 9 8700-Leoben Austria</a:t>
            </a:r>
            <a:b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Phone: +43 3842 48481 - 10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836" y="44783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СЕВЕРНОЕ МОРЕ</a:t>
            </a:r>
          </a:p>
          <a:p>
            <a:r>
              <a:rPr lang="de-AT" b="1" dirty="0"/>
              <a:t>TDE Norge AS</a:t>
            </a:r>
            <a:br>
              <a:rPr lang="de-AT" dirty="0"/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Prof. Olav Hanssensvei 7A</a:t>
            </a:r>
            <a:b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4021 Stavanger Norge</a:t>
            </a:r>
            <a:b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Phone: +47 90270985</a:t>
            </a:r>
          </a:p>
        </p:txBody>
      </p:sp>
      <p:sp>
        <p:nvSpPr>
          <p:cNvPr id="9" name="Rectangle 5"/>
          <p:cNvSpPr/>
          <p:nvPr/>
        </p:nvSpPr>
        <p:spPr>
          <a:xfrm>
            <a:off x="6209426" y="162074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БЛИЖНИЙ ВОСТОК, АФРИКА И АЗИЯ</a:t>
            </a:r>
          </a:p>
          <a:p>
            <a:r>
              <a:rPr lang="de-AT" sz="1600" b="1" dirty="0"/>
              <a:t>TDE International Ltd.</a:t>
            </a:r>
            <a:br>
              <a:rPr lang="de-AT" sz="1600" dirty="0"/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Unit 314 Building No. 4 Emaar Business Park</a:t>
            </a:r>
            <a:b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P.O. Box 128358 Dubai UAE</a:t>
            </a:r>
            <a:b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Phone: +971 4 4232002</a:t>
            </a:r>
          </a:p>
        </p:txBody>
      </p:sp>
      <p:sp>
        <p:nvSpPr>
          <p:cNvPr id="10" name="Rectangle 6"/>
          <p:cNvSpPr/>
          <p:nvPr/>
        </p:nvSpPr>
        <p:spPr>
          <a:xfrm>
            <a:off x="6209426" y="31549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СЕВЕРНАЯ И ЮЖНАЯ АМЕРИКА</a:t>
            </a:r>
          </a:p>
          <a:p>
            <a:r>
              <a:rPr lang="de-AT" sz="1600" b="1" dirty="0"/>
              <a:t>TDE Petroleum Data Solutions Inc.</a:t>
            </a:r>
            <a:br>
              <a:rPr lang="de-AT" sz="1600" dirty="0"/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1600 Highway 6 Suite 300</a:t>
            </a:r>
            <a:b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Sugar Land TX 77478 U.S.A</a:t>
            </a:r>
            <a:b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</a:br>
            <a:r>
              <a:rPr lang="de-AT" sz="1600" dirty="0">
                <a:latin typeface="+mj-lt"/>
                <a:ea typeface="Tahoma" pitchFamily="34" charset="0"/>
                <a:cs typeface="IrisUPC" pitchFamily="34" charset="-34"/>
              </a:rPr>
              <a:t>Phone: +1 281 755 - 7595</a:t>
            </a:r>
          </a:p>
        </p:txBody>
      </p:sp>
      <p:sp>
        <p:nvSpPr>
          <p:cNvPr id="11" name="Rectangle 9"/>
          <p:cNvSpPr/>
          <p:nvPr/>
        </p:nvSpPr>
        <p:spPr>
          <a:xfrm>
            <a:off x="6209426" y="4709201"/>
            <a:ext cx="3524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u="sng" dirty="0">
                <a:solidFill>
                  <a:schemeClr val="accent1"/>
                </a:solidFill>
                <a:hlinkClick r:id="rId2"/>
              </a:rPr>
              <a:t>Web: </a:t>
            </a:r>
            <a:r>
              <a:rPr lang="ru-RU" u="sng" dirty="0" err="1">
                <a:solidFill>
                  <a:schemeClr val="accent1"/>
                </a:solidFill>
              </a:rPr>
              <a:t>пронова.рф</a:t>
            </a:r>
            <a:endParaRPr lang="ru-RU" u="sng" dirty="0">
              <a:solidFill>
                <a:schemeClr val="accent1"/>
              </a:solidFill>
            </a:endParaRPr>
          </a:p>
          <a:p>
            <a:r>
              <a:rPr lang="de-AT" u="sng" dirty="0">
                <a:solidFill>
                  <a:schemeClr val="accent1"/>
                </a:solidFill>
                <a:hlinkClick r:id="rId2"/>
              </a:rPr>
              <a:t>Web: http://www.pronova-tde.com</a:t>
            </a:r>
            <a:endParaRPr lang="ru-RU" u="sng" dirty="0">
              <a:solidFill>
                <a:schemeClr val="accent1"/>
              </a:solidFill>
            </a:endParaRPr>
          </a:p>
          <a:p>
            <a:r>
              <a:rPr lang="en-US" u="sng" dirty="0">
                <a:solidFill>
                  <a:schemeClr val="accent1"/>
                </a:solidFill>
              </a:rPr>
              <a:t>Email: office@tde-group.com</a:t>
            </a:r>
            <a:endParaRPr lang="de-AT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5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6227" y="35800"/>
            <a:ext cx="9092968" cy="835282"/>
          </a:xfrm>
        </p:spPr>
        <p:txBody>
          <a:bodyPr/>
          <a:lstStyle/>
          <a:p>
            <a:r>
              <a:rPr lang="ru-RU" sz="2800"/>
              <a:t>НАШИ ОСНОВНЫЕ ЗАДАЧИ</a:t>
            </a:r>
            <a:r>
              <a:rPr lang="en-US" sz="2800"/>
              <a:t>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8157" y="338362"/>
            <a:ext cx="10037870" cy="460851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dirty="0"/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800" dirty="0"/>
              <a:t>Оптимизировать сроки строительства скважин и сохранить денежные средства Заказчика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800" dirty="0"/>
              <a:t>Повысить эффективность и безопасность буровых работ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800" dirty="0"/>
              <a:t>Выявить «скрытое НПВ»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800" dirty="0"/>
              <a:t>Сделать процесс строительства скважины максимально прозрачным</a:t>
            </a:r>
          </a:p>
        </p:txBody>
      </p:sp>
      <p:grpSp>
        <p:nvGrpSpPr>
          <p:cNvPr id="8" name="Group 17"/>
          <p:cNvGrpSpPr/>
          <p:nvPr/>
        </p:nvGrpSpPr>
        <p:grpSpPr>
          <a:xfrm>
            <a:off x="678976" y="3747875"/>
            <a:ext cx="10479589" cy="1676991"/>
            <a:chOff x="1263534" y="3202294"/>
            <a:chExt cx="10479589" cy="1676991"/>
          </a:xfrm>
        </p:grpSpPr>
        <p:sp>
          <p:nvSpPr>
            <p:cNvPr id="9" name="Pfeil nach rechts 62"/>
            <p:cNvSpPr/>
            <p:nvPr/>
          </p:nvSpPr>
          <p:spPr>
            <a:xfrm>
              <a:off x="1263534" y="3202294"/>
              <a:ext cx="10479589" cy="1676991"/>
            </a:xfrm>
            <a:prstGeom prst="rightArrow">
              <a:avLst>
                <a:gd name="adj1" fmla="val 61715"/>
                <a:gd name="adj2" fmla="val 34520"/>
              </a:avLst>
            </a:prstGeom>
            <a:solidFill>
              <a:srgbClr val="23527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Bild 69" descr="pronova_icons-01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966" y="3634910"/>
              <a:ext cx="974105" cy="974105"/>
            </a:xfrm>
            <a:prstGeom prst="rect">
              <a:avLst/>
            </a:prstGeom>
          </p:spPr>
        </p:pic>
        <p:pic>
          <p:nvPicPr>
            <p:cNvPr id="11" name="Bild 74" descr="pronova_icons-03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405" y="3497717"/>
              <a:ext cx="1126006" cy="1126006"/>
            </a:xfrm>
            <a:prstGeom prst="rect">
              <a:avLst/>
            </a:prstGeom>
          </p:spPr>
        </p:pic>
        <p:pic>
          <p:nvPicPr>
            <p:cNvPr id="12" name="Bild 75" descr="pronova_icons-28.png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765" y="3535433"/>
              <a:ext cx="980939" cy="980939"/>
            </a:xfrm>
            <a:prstGeom prst="rect">
              <a:avLst/>
            </a:prstGeom>
          </p:spPr>
        </p:pic>
        <p:pic>
          <p:nvPicPr>
            <p:cNvPr id="13" name="Bild 77" descr="pronova_icons_neu-15.p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55010">
              <a:off x="8095667" y="3543617"/>
              <a:ext cx="1034364" cy="1034364"/>
            </a:xfrm>
            <a:prstGeom prst="rect">
              <a:avLst/>
            </a:prstGeom>
          </p:spPr>
        </p:pic>
        <p:pic>
          <p:nvPicPr>
            <p:cNvPr id="14" name="Bild 76" descr="pronova_icons-07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914" y="3467699"/>
              <a:ext cx="1051444" cy="1143594"/>
            </a:xfrm>
            <a:prstGeom prst="rect">
              <a:avLst/>
            </a:prstGeom>
          </p:spPr>
        </p:pic>
      </p:grpSp>
      <p:grpSp>
        <p:nvGrpSpPr>
          <p:cNvPr id="15" name="Group 20"/>
          <p:cNvGrpSpPr/>
          <p:nvPr/>
        </p:nvGrpSpPr>
        <p:grpSpPr>
          <a:xfrm>
            <a:off x="6006526" y="5245895"/>
            <a:ext cx="4043530" cy="1521871"/>
            <a:chOff x="4134482" y="4389922"/>
            <a:chExt cx="4933318" cy="19050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50" b="51338"/>
            <a:stretch>
              <a:fillRect/>
            </a:stretch>
          </p:blipFill>
          <p:spPr bwMode="auto">
            <a:xfrm>
              <a:off x="6597439" y="4389922"/>
              <a:ext cx="2470361" cy="1905000"/>
            </a:xfrm>
            <a:prstGeom prst="rect">
              <a:avLst/>
            </a:prstGeom>
            <a:noFill/>
            <a:ln w="38100">
              <a:solidFill>
                <a:srgbClr val="1F2A4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 descr="Production - summar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99" b="-302"/>
            <a:stretch>
              <a:fillRect/>
            </a:stretch>
          </p:blipFill>
          <p:spPr bwMode="auto">
            <a:xfrm>
              <a:off x="4134482" y="4389922"/>
              <a:ext cx="2342518" cy="1905000"/>
            </a:xfrm>
            <a:prstGeom prst="rect">
              <a:avLst/>
            </a:prstGeom>
            <a:noFill/>
            <a:ln w="38100">
              <a:solidFill>
                <a:srgbClr val="1F2A4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Fig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53" y="5243359"/>
            <a:ext cx="2414208" cy="1524407"/>
          </a:xfrm>
          <a:prstGeom prst="rect">
            <a:avLst/>
          </a:prstGeom>
          <a:noFill/>
          <a:ln w="38100">
            <a:solidFill>
              <a:srgbClr val="1F2A44"/>
            </a:solidFill>
          </a:ln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29" y="5243359"/>
            <a:ext cx="2290548" cy="1524407"/>
          </a:xfrm>
          <a:prstGeom prst="rect">
            <a:avLst/>
          </a:prstGeom>
          <a:noFill/>
          <a:ln w="38100">
            <a:solidFill>
              <a:srgbClr val="1F2A4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47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95370" y="951304"/>
            <a:ext cx="5922834" cy="297091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2092" tIns="51045" rIns="102092" bIns="51045" anchor="ctr"/>
          <a:lstStyle/>
          <a:p>
            <a:pPr defTabSz="10144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Общий обзор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376490" y="0"/>
            <a:ext cx="78184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1621804" y="374603"/>
            <a:ext cx="7979396" cy="32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Общий Обзор компании ООО «ТДИ </a:t>
            </a:r>
            <a:r>
              <a:rPr lang="ru-RU" sz="2000" cap="all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Энерджи</a:t>
            </a:r>
            <a:r>
              <a:rPr lang="ru-RU" sz="2000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cap="all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Cервисес</a:t>
            </a:r>
            <a:r>
              <a:rPr lang="ru-RU" sz="2000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endParaRPr lang="en-GB" sz="2000" cap="all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AutoShape 53"/>
          <p:cNvSpPr>
            <a:spLocks noChangeAspect="1" noChangeArrowheads="1"/>
          </p:cNvSpPr>
          <p:nvPr/>
        </p:nvSpPr>
        <p:spPr bwMode="auto">
          <a:xfrm>
            <a:off x="1774828" y="4941888"/>
            <a:ext cx="3552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0" b="1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120336" y="3786588"/>
            <a:ext cx="5799042" cy="293732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2092" tIns="51045" rIns="102092" bIns="51045" anchor="ctr"/>
          <a:lstStyle/>
          <a:p>
            <a:pPr defTabSz="10144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Клиенты Компании</a:t>
            </a:r>
            <a:endParaRPr lang="en-GB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4367213" y="333375"/>
            <a:ext cx="1008062" cy="5032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7718" tIns="48860" rIns="97718" bIns="4886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6173797" y="939538"/>
            <a:ext cx="5741978" cy="330473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2092" tIns="51045" rIns="102092" bIns="51045" anchor="ctr"/>
          <a:lstStyle/>
          <a:p>
            <a:pPr defTabSz="10144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Карта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расположения филиалов Компании</a:t>
            </a:r>
            <a:endParaRPr lang="en-GB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6096000" y="1068388"/>
            <a:ext cx="0" cy="55292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6156252" y="3794233"/>
            <a:ext cx="5654748" cy="291373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2092" tIns="51045" rIns="102092" bIns="51045" anchor="ctr"/>
          <a:lstStyle/>
          <a:p>
            <a:pPr defTabSz="10144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Достигнутые результаты:</a:t>
            </a:r>
            <a:endParaRPr lang="en-GB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160385" y="4214332"/>
            <a:ext cx="5650615" cy="24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342900" indent="-3429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fontAlgn="base">
              <a:spcBef>
                <a:spcPts val="200"/>
              </a:spcBef>
              <a:spcAft>
                <a:spcPct val="0"/>
              </a:spcAft>
              <a:buClr>
                <a:srgbClr val="97999B"/>
              </a:buClr>
              <a:buSzPct val="100000"/>
              <a:buBlip>
                <a:blip r:embed="rId2"/>
              </a:buBlip>
            </a:pPr>
            <a:r>
              <a:rPr lang="ru-RU" sz="1050" dirty="0"/>
              <a:t>Компания ТДИ осуществляет свою деятельность уже более </a:t>
            </a:r>
            <a:r>
              <a:rPr lang="ru-RU" sz="1050" b="1" dirty="0"/>
              <a:t>15 лет </a:t>
            </a:r>
            <a:r>
              <a:rPr lang="ru-RU" sz="1050" dirty="0"/>
              <a:t>и на сегодняшний день систему </a:t>
            </a:r>
            <a:r>
              <a:rPr lang="ru-RU" sz="1050" dirty="0" err="1"/>
              <a:t>проНова</a:t>
            </a:r>
            <a:r>
              <a:rPr lang="ru-RU" sz="1050" dirty="0"/>
              <a:t> используют практически все крупнейшие международные </a:t>
            </a:r>
            <a:r>
              <a:rPr lang="ru-RU" sz="1050" dirty="0" err="1"/>
              <a:t>нефтегазодобыающие</a:t>
            </a:r>
            <a:r>
              <a:rPr lang="ru-RU" sz="1050" dirty="0"/>
              <a:t> компании и буровые сервисные компании по всему миру, такие как</a:t>
            </a:r>
            <a:r>
              <a:rPr lang="en-US" sz="1050" dirty="0"/>
              <a:t>: Statoil, Shell, BP, OMV,</a:t>
            </a:r>
            <a:r>
              <a:rPr lang="ru-RU" sz="1050" dirty="0"/>
              <a:t> </a:t>
            </a:r>
            <a:r>
              <a:rPr lang="en-US" sz="1050" dirty="0"/>
              <a:t>ENI,</a:t>
            </a:r>
            <a:r>
              <a:rPr lang="ru-RU" sz="1050" dirty="0"/>
              <a:t> </a:t>
            </a:r>
            <a:r>
              <a:rPr lang="en-US" sz="1050" dirty="0"/>
              <a:t>Total</a:t>
            </a:r>
            <a:r>
              <a:rPr lang="ru-RU" sz="1050" dirty="0"/>
              <a:t>, </a:t>
            </a:r>
            <a:r>
              <a:rPr lang="en-US" sz="1050" dirty="0"/>
              <a:t>Chevron, Petrobras, Saudi Aramco,</a:t>
            </a:r>
            <a:r>
              <a:rPr lang="ru-RU" sz="1050" dirty="0"/>
              <a:t> </a:t>
            </a:r>
            <a:r>
              <a:rPr lang="en-US" sz="1050" dirty="0"/>
              <a:t>Seadrill, Transocean </a:t>
            </a:r>
            <a:r>
              <a:rPr lang="ru-RU" sz="1050" dirty="0"/>
              <a:t>и многие другие. </a:t>
            </a:r>
            <a:r>
              <a:rPr lang="ru-RU" sz="1050" b="1" dirty="0"/>
              <a:t>Проанализировано более 10 000 скважин по всему миру!</a:t>
            </a:r>
          </a:p>
          <a:p>
            <a:pPr lvl="1" algn="just">
              <a:spcBef>
                <a:spcPts val="200"/>
              </a:spcBef>
              <a:buClr>
                <a:srgbClr val="97999B"/>
              </a:buClr>
              <a:buSzPct val="100000"/>
              <a:buBlip>
                <a:blip r:embed="rId2"/>
              </a:buBlip>
            </a:pPr>
            <a:r>
              <a:rPr lang="ru-RU" sz="1050" dirty="0"/>
              <a:t> В России компания ООО «ТДИ </a:t>
            </a:r>
            <a:r>
              <a:rPr lang="ru-RU" sz="1050" dirty="0" err="1"/>
              <a:t>Энерджи</a:t>
            </a:r>
            <a:r>
              <a:rPr lang="ru-RU" sz="1050" dirty="0"/>
              <a:t> </a:t>
            </a:r>
            <a:r>
              <a:rPr lang="ru-RU" sz="1050" dirty="0" err="1"/>
              <a:t>Сервисес</a:t>
            </a:r>
            <a:r>
              <a:rPr lang="ru-RU" sz="1050" dirty="0"/>
              <a:t>» работает с 2013 года и уже применяется в таких компаниях как </a:t>
            </a:r>
            <a:r>
              <a:rPr lang="ru-RU" sz="1050" b="1" dirty="0" err="1"/>
              <a:t>Славнефть</a:t>
            </a:r>
            <a:r>
              <a:rPr lang="ru-RU" sz="1050" b="1" dirty="0"/>
              <a:t> </a:t>
            </a:r>
            <a:r>
              <a:rPr lang="ru-RU" sz="1050" b="1" dirty="0" err="1"/>
              <a:t>Красноярскнефтегаз</a:t>
            </a:r>
            <a:r>
              <a:rPr lang="ru-RU" sz="1050" b="1" dirty="0"/>
              <a:t>, </a:t>
            </a:r>
            <a:r>
              <a:rPr lang="en-US" sz="1050" b="1" dirty="0" err="1"/>
              <a:t>Domanik</a:t>
            </a:r>
            <a:r>
              <a:rPr lang="en-US" sz="1050" b="1" dirty="0"/>
              <a:t> Oil, </a:t>
            </a:r>
            <a:r>
              <a:rPr lang="ru-RU" sz="1050" b="1" dirty="0" err="1"/>
              <a:t>Магаданморнефтегаз</a:t>
            </a:r>
            <a:r>
              <a:rPr lang="ru-RU" sz="1050" b="1" dirty="0"/>
              <a:t>, </a:t>
            </a:r>
            <a:r>
              <a:rPr lang="ru-RU" sz="1050" b="1" dirty="0" err="1"/>
              <a:t>Лисянскморнефтегаз</a:t>
            </a:r>
            <a:r>
              <a:rPr lang="ru-RU" sz="1050" b="1" dirty="0"/>
              <a:t>.</a:t>
            </a:r>
            <a:r>
              <a:rPr lang="ru-RU" sz="1050" dirty="0"/>
              <a:t> Проводится большое количество пилотных испытаний системы для крупнейших Российских </a:t>
            </a:r>
            <a:r>
              <a:rPr lang="ru-RU" sz="1050" dirty="0" err="1"/>
              <a:t>нефтегазодобыающих</a:t>
            </a:r>
            <a:r>
              <a:rPr lang="ru-RU" sz="1050" dirty="0"/>
              <a:t> и буровых сервисных компаний и ведутся переговоры по ее внедрению в таких компаниях как </a:t>
            </a:r>
            <a:r>
              <a:rPr lang="ru-RU" sz="1050" b="1" dirty="0"/>
              <a:t>РН-</a:t>
            </a:r>
            <a:r>
              <a:rPr lang="ru-RU" sz="1050" b="1" dirty="0" err="1"/>
              <a:t>Уватнефтегаз</a:t>
            </a:r>
            <a:r>
              <a:rPr lang="ru-RU" sz="1050" b="1" dirty="0"/>
              <a:t>, РН-</a:t>
            </a:r>
            <a:r>
              <a:rPr lang="ru-RU" sz="1050" b="1" dirty="0" err="1"/>
              <a:t>Пурнефтегаз</a:t>
            </a:r>
            <a:r>
              <a:rPr lang="ru-RU" sz="1050" b="1" dirty="0"/>
              <a:t>, РН-</a:t>
            </a:r>
            <a:r>
              <a:rPr lang="ru-RU" sz="1050" b="1" dirty="0" err="1"/>
              <a:t>Юганскнефтегаз</a:t>
            </a:r>
            <a:r>
              <a:rPr lang="ru-RU" sz="1050" b="1" dirty="0"/>
              <a:t>.</a:t>
            </a:r>
            <a:endParaRPr lang="ru-RU" altLang="ru-RU" sz="1050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5370" y="1394906"/>
            <a:ext cx="5755594" cy="215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t"/>
          <a:lstStyle>
            <a:lvl1pPr marL="342900" indent="-3429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442913" algn="just" fontAlgn="base">
              <a:spcBef>
                <a:spcPts val="200"/>
              </a:spcBef>
              <a:spcAft>
                <a:spcPct val="0"/>
              </a:spcAft>
              <a:buClr>
                <a:srgbClr val="97999B"/>
              </a:buClr>
              <a:buSzPct val="100000"/>
            </a:pPr>
            <a:r>
              <a:rPr lang="ru-RU" sz="1100" dirty="0"/>
              <a:t>Компания ООО</a:t>
            </a:r>
            <a:r>
              <a:rPr lang="en-US" sz="1100" dirty="0"/>
              <a:t> </a:t>
            </a:r>
            <a:r>
              <a:rPr lang="ru-RU" sz="1100" dirty="0"/>
              <a:t>«ТДИ </a:t>
            </a:r>
            <a:r>
              <a:rPr lang="ru-RU" sz="1100" dirty="0" err="1"/>
              <a:t>Энерджи</a:t>
            </a:r>
            <a:r>
              <a:rPr lang="ru-RU" sz="1100" dirty="0"/>
              <a:t> </a:t>
            </a:r>
            <a:r>
              <a:rPr lang="ru-RU" sz="1100" dirty="0" err="1"/>
              <a:t>Сервисес</a:t>
            </a:r>
            <a:r>
              <a:rPr lang="ru-RU" sz="1100" dirty="0"/>
              <a:t>» входит в международную группу компаний </a:t>
            </a:r>
            <a:r>
              <a:rPr lang="en-US" sz="1100" dirty="0"/>
              <a:t>TDE Group</a:t>
            </a:r>
            <a:r>
              <a:rPr lang="ru-RU" sz="1100" dirty="0"/>
              <a:t>,</a:t>
            </a:r>
            <a:r>
              <a:rPr lang="en-US" sz="1100" dirty="0"/>
              <a:t> </a:t>
            </a:r>
            <a:r>
              <a:rPr lang="ru-RU" sz="1100" dirty="0"/>
              <a:t>которая является одним из крупнейших поставщиков нефтесервисных услуг и </a:t>
            </a:r>
            <a:r>
              <a:rPr lang="ru-RU" sz="1100" dirty="0" err="1"/>
              <a:t>иновационных</a:t>
            </a:r>
            <a:r>
              <a:rPr lang="ru-RU" sz="1100" dirty="0"/>
              <a:t> технологий для нефтегазовой промышленности. Главная задача компании заключается в обеспечении комплексного управления и контроля операций на буровой, а также в анализе данных, полученных с датчиков ГТИ, для измерения и последующего анализа эффективности процессов бурения. </a:t>
            </a:r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48" y="1251752"/>
            <a:ext cx="4454045" cy="2513866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90006" y="4051138"/>
            <a:ext cx="5037647" cy="2312070"/>
            <a:chOff x="1729700" y="838200"/>
            <a:chExt cx="8389026" cy="5208710"/>
          </a:xfrm>
        </p:grpSpPr>
        <p:cxnSp>
          <p:nvCxnSpPr>
            <p:cNvPr id="22" name="Straight Connector 12"/>
            <p:cNvCxnSpPr/>
            <p:nvPr/>
          </p:nvCxnSpPr>
          <p:spPr>
            <a:xfrm>
              <a:off x="2057401" y="838200"/>
              <a:ext cx="8061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908" y="3262704"/>
              <a:ext cx="1268573" cy="587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 descr="C:\Users\ivanov_b\Desktop\TDE\client logos\anadark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6328" y="2062385"/>
              <a:ext cx="1400113" cy="37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C:\Users\ivanov_b\Desktop\TDE\client logos\shel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633" y="1060451"/>
              <a:ext cx="835419" cy="83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ivanov_b\Desktop\TDE\client logos\B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740" y="1074943"/>
              <a:ext cx="682220" cy="74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C:\Users\ivanov_b\Desktop\TDE\client logos\004_chevr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366" y="2034054"/>
              <a:ext cx="746875" cy="74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C:\Users\ivanov_b\Desktop\TDE\client logos\petrobra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666" y="1899562"/>
              <a:ext cx="1998462" cy="59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9" descr="C:\Users\ivanov_b\Desktop\TDE\client logos\OMV_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650" y="1060451"/>
              <a:ext cx="849431" cy="68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1" descr="C:\Users\ivanov_b\Desktop\TDE\client logos\encana 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888" y="3670644"/>
              <a:ext cx="1123657" cy="59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2" descr="C:\Users\ivanov_b\Desktop\TDE\client logos\new_hess_logo_-_green_1-8-0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5294" y="4049385"/>
              <a:ext cx="759138" cy="45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2" descr="C:\Users\ivanov_b\Desktop\TDE\client logos\Transocean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148" y="5576914"/>
              <a:ext cx="1757944" cy="38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3" descr="C:\Users\ivanov_b\Desktop\TDE\client logos\det_norske_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698" y="5340165"/>
              <a:ext cx="803727" cy="70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C:\Users\ivanov_b\Desktop\TDE\client logos\seadrill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084" y="3879272"/>
              <a:ext cx="1022216" cy="387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7" descr="C:\Users\ivanov_b\Desktop\TDE\client logos\talisman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2265" y="4754927"/>
              <a:ext cx="1506013" cy="58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623" y="4820804"/>
              <a:ext cx="2382968" cy="453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 descr="C:\Users\ivanov_b\Desktop\TDE\client logos\statoil_vertical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737" y="1046164"/>
              <a:ext cx="1259747" cy="1214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" descr="C:\Users\ivanov_b\Desktop\TDE\client logos\BG-Group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093" y="1085180"/>
              <a:ext cx="933108" cy="73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6" descr="C:\Users\ivanov_b\Desktop\TDE\client logos\BHPBilliton_logo_rftSOLID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613" y="4604581"/>
              <a:ext cx="928578" cy="72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7" descr="C:\Users\ivanov_b\Desktop\TDE\client logos\logo.gi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40" y="5596555"/>
              <a:ext cx="1683256" cy="4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8" descr="C:\Users\ivanov_b\Desktop\TDE\client logos\conocophillips_logo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168" y="1060452"/>
              <a:ext cx="2043273" cy="51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8" descr="C:\Users\tollschein_c\Desktop\sitelogo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433" y="5576915"/>
              <a:ext cx="1734505" cy="469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1" descr="C:\Users\tollschein_c\Desktop\eqtLogo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684" y="3536929"/>
              <a:ext cx="1088444" cy="74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2" descr="C:\Users\tollschein_c\Desktop\HeaderLogoPetrom_withClaim_ro.gif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544" y="3975536"/>
              <a:ext cx="1371129" cy="36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6" descr="C:\Users\tollschein_c\Desktop\apa untitled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320" y="2846422"/>
              <a:ext cx="1173984" cy="58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7" descr="C:\Users\tollschein_c\Desktop\prec untitled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094" y="4453965"/>
              <a:ext cx="743950" cy="76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526" y="2362200"/>
              <a:ext cx="1800370" cy="689398"/>
            </a:xfrm>
            <a:prstGeom prst="rect">
              <a:avLst/>
            </a:prstGeom>
          </p:spPr>
        </p:pic>
        <p:pic>
          <p:nvPicPr>
            <p:cNvPr id="50" name="Picture 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97" y="1906096"/>
              <a:ext cx="1566135" cy="1218105"/>
            </a:xfrm>
            <a:prstGeom prst="rect">
              <a:avLst/>
            </a:prstGeom>
          </p:spPr>
        </p:pic>
        <p:pic>
          <p:nvPicPr>
            <p:cNvPr id="51" name="Picture 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768" y="2731430"/>
              <a:ext cx="885672" cy="1095820"/>
            </a:xfrm>
            <a:prstGeom prst="rect">
              <a:avLst/>
            </a:prstGeom>
          </p:spPr>
        </p:pic>
        <p:pic>
          <p:nvPicPr>
            <p:cNvPr id="52" name="Picture 23" descr="C:\Users\ivanov_b\Desktop\TDE\client logos\Eni.jp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700" y="1060451"/>
              <a:ext cx="905560" cy="90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96" y="3279340"/>
              <a:ext cx="1697412" cy="43711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04" y="4815605"/>
            <a:ext cx="1067287" cy="319273"/>
          </a:xfrm>
          <a:prstGeom prst="rect">
            <a:avLst/>
          </a:prstGeom>
        </p:spPr>
      </p:pic>
      <p:pic>
        <p:nvPicPr>
          <p:cNvPr id="3074" name="Picture 1" descr="image00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0" y="2707968"/>
            <a:ext cx="3343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3" y="5077201"/>
            <a:ext cx="946309" cy="5323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34" y="5564013"/>
            <a:ext cx="746280" cy="47490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8" y="6059237"/>
            <a:ext cx="764813" cy="40544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27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использования </a:t>
            </a:r>
            <a:r>
              <a:rPr lang="ru-RU" err="1"/>
              <a:t>проНова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7040" y="2895645"/>
            <a:ext cx="105828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>Информация представлена в статье SPE – Повышение эффективности морского бурения путем автоматизации процесса распознавания операций – использование данных истории процесса и лучших практик (IADC/SPE-178775-MS, 2016, стр.1):</a:t>
            </a:r>
          </a:p>
          <a:p>
            <a:pPr algn="just" fontAlgn="base"/>
            <a:endParaRPr lang="ru-RU" dirty="0">
              <a:solidFill>
                <a:srgbClr val="444444"/>
              </a:solidFill>
              <a:latin typeface="HelveticaNeue"/>
            </a:endParaRPr>
          </a:p>
          <a:p>
            <a:pPr fontAlgn="base"/>
            <a:r>
              <a:rPr lang="ru-RU" i="1" dirty="0">
                <a:solidFill>
                  <a:srgbClr val="444444"/>
                </a:solidFill>
                <a:latin typeface="HelveticaNeue"/>
              </a:rPr>
              <a:t>  «</a:t>
            </a:r>
            <a:r>
              <a:rPr lang="ru-RU" i="1" dirty="0"/>
              <a:t>Помимо прочих примеров, представленных в данной статье, выделяется время между снятием и приложением нагрузки на долото для всего парка буровых установок (23 установки), которое сократилось на 19 % с 2012 по 2014 год путем исключения излишней проработки (продолжительность которой не была рассчитана ранее). В статье также представлена фактическая сумма экономии с учетом нескольких ключевых показателей эффективности за приблизительно 350 дней морского бурения, которая в денежном выражении составила </a:t>
            </a:r>
            <a:br>
              <a:rPr lang="en-US" i="1" dirty="0"/>
            </a:br>
            <a:r>
              <a:rPr lang="ru-RU" sz="2400" b="1" i="1" dirty="0"/>
              <a:t>более чем 250 миллионов долларов США.</a:t>
            </a:r>
            <a:r>
              <a:rPr lang="ru-RU" sz="1600" i="1" dirty="0">
                <a:solidFill>
                  <a:srgbClr val="444444"/>
                </a:solidFill>
                <a:latin typeface="HelveticaNeue"/>
              </a:rPr>
              <a:t>»</a:t>
            </a:r>
            <a:endParaRPr lang="ru-RU" b="0" i="1" dirty="0">
              <a:solidFill>
                <a:srgbClr val="444444"/>
              </a:solidFill>
              <a:effectLst/>
              <a:latin typeface="Helvetica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0" y="1296575"/>
            <a:ext cx="5687580" cy="16855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17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использования </a:t>
            </a:r>
            <a:r>
              <a:rPr lang="ru-RU" err="1"/>
              <a:t>проНова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1440" y="3429000"/>
            <a:ext cx="9778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i="1" dirty="0">
                <a:solidFill>
                  <a:srgbClr val="444444"/>
                </a:solidFill>
                <a:latin typeface="HelveticaNeue"/>
              </a:rPr>
              <a:t>Информация представлена в статье SPE </a:t>
            </a:r>
            <a:r>
              <a:rPr lang="en-US" i="1" dirty="0">
                <a:solidFill>
                  <a:srgbClr val="444444"/>
                </a:solidFill>
                <a:latin typeface="HelveticaNeue"/>
              </a:rPr>
              <a:t>(SPE-178897-MS, 2016, p.8-9)</a:t>
            </a:r>
            <a:r>
              <a:rPr lang="ru-RU" i="1" dirty="0">
                <a:solidFill>
                  <a:srgbClr val="444444"/>
                </a:solidFill>
                <a:latin typeface="HelveticaNeue"/>
              </a:rPr>
              <a:t> – За последние 2,5 года, буровая команда компании Статойл (Statoil US Onshore Eagle Ford) успешно пробурила более 100 скважин. Используя современные технологии и методы повышения эффективности описанные ранее, удалось добиться </a:t>
            </a:r>
            <a:r>
              <a:rPr lang="ru-RU" b="1" i="1" dirty="0">
                <a:solidFill>
                  <a:srgbClr val="444444"/>
                </a:solidFill>
                <a:latin typeface="HelveticaNeue"/>
              </a:rPr>
              <a:t>сокращения сроков бурения скважин до 52 % и общих денежных затрат до 45 %.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22" y="1389293"/>
            <a:ext cx="3535058" cy="16878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43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использования </a:t>
            </a:r>
            <a:r>
              <a:rPr lang="ru-RU" err="1"/>
              <a:t>проНова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1440" y="3429000"/>
            <a:ext cx="97786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>Распознавание буровых операций в режиме реального времени позволяет выявить и сократить скрытое непроизводительное время (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Oil</a:t>
            </a:r>
            <a:r>
              <a:rPr lang="ru-RU" dirty="0"/>
              <a:t>, 2008, стр.47):</a:t>
            </a:r>
            <a:endParaRPr lang="ru-RU" i="1" dirty="0"/>
          </a:p>
          <a:p>
            <a:pPr algn="just" fontAlgn="base"/>
            <a:r>
              <a:rPr lang="ru-RU" i="1" dirty="0"/>
              <a:t>Автоматизированная система распознавание буровых операций в режиме реального времени - ARAD, оказалась весьма полезной не только для документирования кривых обучения, но и для выявления источников появления скрытого НПВ и предоставления данной оперативной информации персоналу на буровой. Анализы операций с применением ARAD играют важную роль в улучшении производительности бурения, и позволяют выявить скрытое НПВ, </a:t>
            </a:r>
            <a:r>
              <a:rPr lang="ru-RU" b="1" i="1" dirty="0"/>
              <a:t>которое составляет порядка 30 % от общего времени и затраченных денежных средств на бурение скважины. </a:t>
            </a:r>
            <a:endParaRPr lang="ru-RU" b="1" i="1" dirty="0">
              <a:solidFill>
                <a:srgbClr val="444444"/>
              </a:solidFill>
              <a:latin typeface="Helvetica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800754"/>
            <a:ext cx="4935894" cy="127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067" y="233355"/>
            <a:ext cx="10470367" cy="835282"/>
          </a:xfrm>
        </p:spPr>
        <p:txBody>
          <a:bodyPr/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r>
              <a:rPr lang="ru-RU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ТДИ и системы </a:t>
            </a:r>
            <a:r>
              <a:rPr lang="ru-RU" sz="2400" err="1">
                <a:latin typeface="Arial" panose="020B0604020202020204" pitchFamily="34" charset="0"/>
                <a:cs typeface="Arial" panose="020B0604020202020204" pitchFamily="34" charset="0"/>
              </a:rPr>
              <a:t>проНова</a:t>
            </a:r>
            <a:r>
              <a:rPr lang="ru-RU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9803887-C2CE-4D52-BCA0-86F3E368ABBA}" type="slidenum">
              <a:rPr lang="fr-FR" sz="1000" smtClean="0"/>
              <a:pPr>
                <a:defRPr/>
              </a:pPr>
              <a:t>7</a:t>
            </a:fld>
            <a:endParaRPr lang="fr-FR" sz="1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72361"/>
              </p:ext>
            </p:extLst>
          </p:nvPr>
        </p:nvGraphicFramePr>
        <p:xfrm>
          <a:off x="128557" y="860887"/>
          <a:ext cx="11988800" cy="5908149"/>
        </p:xfrm>
        <a:graphic>
          <a:graphicData uri="http://schemas.openxmlformats.org/drawingml/2006/table">
            <a:tbl>
              <a:tblPr/>
              <a:tblGrid>
                <a:gridCol w="27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2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7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831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Компания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анализа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Месторождение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Буровой подрядчик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48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ООО «СЛАВНЕФТЬ-КРАСНОЯРСКНЕФТЕГАЗ»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март 2016 - настоящее время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Куюмбинское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ИГС, БНГРЭ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Доманик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Ойл (СП Роснефть 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Статойл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январь 2017 - настоящее время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Неприковское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KCA </a:t>
                      </a:r>
                      <a:r>
                        <a:rPr lang="en-US" sz="11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Deutag</a:t>
                      </a:r>
                      <a:endParaRPr lang="ru-RU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ООО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Лисянскморнефтегаз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ООО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Магаданнефтегаз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 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июнь – сентябрь 2016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Охотское море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COSL</a:t>
                      </a:r>
                      <a:endParaRPr lang="ru-RU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57768"/>
                  </a:ext>
                </a:extLst>
              </a:tr>
              <a:tr h="228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ООО «РН-Уватнефтегаз»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август - сентябрь 2015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Протозановское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Усть-Тегусское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Интегра</a:t>
                      </a: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-Бурение, НПРС-1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6608"/>
                  </a:ext>
                </a:extLst>
              </a:tr>
              <a:tr h="2283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AT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ООО «РН-Пурнефтегаз»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декабрь 2015 – декабрь 2016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Харампурское, Северо-Тарасовское, …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РН-Бурение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Белоруснефть-Сибирь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БКЕ, ССК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e-AT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ПАО «</a:t>
                      </a:r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Варьеганнефтегаз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ноябрь</a:t>
                      </a:r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2016 –  декабрь 2016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НВБН, ВНБК</a:t>
                      </a:r>
                      <a:endParaRPr lang="de-AT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</a:t>
                      </a:r>
                      <a:r>
                        <a:rPr lang="ru-RU" sz="14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Томскнефть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ВНК</a:t>
                      </a:r>
                      <a:endParaRPr lang="ru-RU" sz="14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март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–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настоящее время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СНПХ, РН-Бурение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ОАО «</a:t>
                      </a:r>
                      <a:r>
                        <a:rPr lang="ru-RU" sz="14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Тюменнефтегаз</a:t>
                      </a: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март-апрель 2016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Русское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Интегра</a:t>
                      </a: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Бурение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АО «РОСПАН ИНТЕРНЕШНЛ»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март-апрель 2016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Восточно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Уренгойское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Ново –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Уренгойское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KCA </a:t>
                      </a:r>
                      <a:r>
                        <a:rPr lang="ru-RU" sz="11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Deutag</a:t>
                      </a: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Уренгой Бурение, ССК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ООО «РН-</a:t>
                      </a:r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Юганскнефтегаз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июль - август 2015, март 2017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Приразломное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,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Омбинское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ССК, РН-Бурение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«Лукойл-Коми»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август 2014 - январь 2015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Южно-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Лыжское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Харьягинское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Восточно-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Сарутаюское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KCA </a:t>
                      </a:r>
                      <a:r>
                        <a:rPr lang="de-AT" sz="11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Deutag</a:t>
                      </a:r>
                      <a:r>
                        <a:rPr lang="de-A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ОБК, </a:t>
                      </a:r>
                      <a:r>
                        <a:rPr lang="de-AT" sz="11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Nabors</a:t>
                      </a:r>
                      <a:endParaRPr lang="de-AT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ТПП «РИТЭК-Самара Нафта»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 2014 - январь 2015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Смородинское, Западно-Пиненковское, Мамуринское,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БКЕ, Интер-Ойл, ПНГ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27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ООО «ЛУКОЙЛ-Западная Сибирь»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январь- март 2015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Имилорское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БКЕ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80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ПАО «Татнефть»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сентябрь 2014 – январь 2015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Ештебенькинское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Моисеевский участок недр, Ново-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Елховское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Бавлинское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Татбурнефть, Таргин-Бурение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13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ОАО «</a:t>
                      </a:r>
                      <a:r>
                        <a:rPr lang="ru-RU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Печоранефть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январь-июль 2014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Колвинское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Северо-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Харьягинское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ЭРИЭЛЛ, </a:t>
                      </a:r>
                      <a:r>
                        <a:rPr lang="ru-RU" sz="11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Ухтанефтегазгеология</a:t>
                      </a:r>
                      <a:endParaRPr lang="ru-RU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13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ЗАО «</a:t>
                      </a:r>
                      <a:r>
                        <a:rPr lang="ru-RU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Санеко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март-май 2014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Южно-Солнечное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ОБН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912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ЗАО «Сибирская Сервисная Компания»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август-сентябрь 2014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Восточно-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Таркосалинское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Олимпийский лицензионный участок,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Приразломное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13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Repsol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январь - апрель 2013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Gabi-1, Gabi-3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6002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ПАО «Газпром нефть»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август-сентябрь 2014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Крайнее, Восточно-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Пякутинское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Ярайнерское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Вынгапуровское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СБК, ЭРИЭЛЛ, Газпром Бурение, СГК Бурение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ООО «Газпром Бурение»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декабрь 2012 - январь 2013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Бованенковское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Газпром Бурение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ООО «Газпром Добыча Надым»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июль-август 2015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Юбилейное, Восточно-Медвежий ЛУ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Газпром Бурение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134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ЗАО «Инвестгеосервис»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ноябрь - декабрь 2015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Южно – Тамбейское </a:t>
                      </a: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Инвестгеосервис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74" marR="4774" marT="4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3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389" y="110806"/>
            <a:ext cx="10470367" cy="835282"/>
          </a:xfrm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</a:rPr>
              <a:t>В каждой скважине есть потенциал для экономии...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title="PilotReport Master Templat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4349"/>
            <a:ext cx="12192000" cy="61271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39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Мы анализируем. Вы экономите.</a:t>
            </a:r>
            <a:br>
              <a:rPr lang="ru-RU" i="1"/>
            </a:b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63" y="785511"/>
            <a:ext cx="9712195" cy="3686900"/>
          </a:xfrm>
          <a:prstGeom prst="rect">
            <a:avLst/>
          </a:prstGeom>
        </p:spPr>
      </p:pic>
      <p:sp>
        <p:nvSpPr>
          <p:cNvPr id="4" name="Объект 5"/>
          <p:cNvSpPr txBox="1">
            <a:spLocks/>
          </p:cNvSpPr>
          <p:nvPr/>
        </p:nvSpPr>
        <p:spPr>
          <a:xfrm>
            <a:off x="793778" y="4259859"/>
            <a:ext cx="10604444" cy="1911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u="sng" dirty="0"/>
              <a:t>Пример</a:t>
            </a:r>
            <a:r>
              <a:rPr lang="en-US" sz="3200" u="sng" dirty="0"/>
              <a:t>:</a:t>
            </a:r>
            <a:endParaRPr lang="ru-RU" sz="3200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/>
              <a:t>Экономия 100 скважин ≈ </a:t>
            </a:r>
            <a:r>
              <a:rPr lang="ru-RU" sz="3600" b="1" dirty="0"/>
              <a:t>250 млн. </a:t>
            </a:r>
            <a:r>
              <a:rPr lang="ru-RU" sz="3600" b="1" dirty="0" err="1"/>
              <a:t>руб</a:t>
            </a:r>
            <a:endParaRPr lang="ru-RU" sz="3600" b="1" dirty="0"/>
          </a:p>
          <a:p>
            <a:pPr marL="0" indent="0">
              <a:buNone/>
            </a:pPr>
            <a:r>
              <a:rPr lang="ru-RU" sz="3200" b="1" dirty="0"/>
              <a:t>Экономия 1000 скважин ≈ </a:t>
            </a:r>
            <a:r>
              <a:rPr lang="ru-RU" sz="3600" b="1" dirty="0"/>
              <a:t>2.5 млрд. </a:t>
            </a:r>
            <a:r>
              <a:rPr lang="ru-RU" sz="3600" b="1" dirty="0" err="1"/>
              <a:t>руб</a:t>
            </a:r>
            <a:endParaRPr lang="ru-RU" sz="3600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DB4C-FE1A-AF44-8C69-1815D090188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7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017b20f90eca4778851b7827a46deb2d&quot;,&quot;CaptureId&quot;:null,&quot;Name&quot;:&quot;PilotReport Master Template&quot;,&quot;Description&quot;:null,&quot;DoNotIncludeHyperlinkToPbi&quot;:true,&quot;PbiElement&quot;:{&quot;ElementType&quot;:3,&quot;Page&quot;:{&quot;Name&quot;:&quot;ReportSection27&quot;,&quot;DisplayName&quot;:&quot;Executive summary graph&quot;,&quot;SavedFilters&quot;:null},&quot;Name&quot;:&quot;PilotReport Master Template&quot;,&quot;Id&quot;:&quot;774a2f52-a500-489b-9699-e9dc1d222242&quot;,&quot;Title&quot;:&quot;PilotReport Master Template&quot;,&quot;EmbedUrl&quot;:&quot;https://app.powerbi.com/reportEmbed?reportId=774a2f52-a500-489b-9699-e9dc1d222242&amp;groupId=5b051310-438b-460f-997d-4451d359d92a&quot;,&quot;WebUrl&quot;:&quot;https://app.powerbi.com/groups/5b051310-438b-460f-997d-4451d359d92a/reports/774a2f52-a500-489b-9699-e9dc1d222242&quot;,&quot;RenderSettings&quot;:{&quot;AbsoluteHeightEnabled&quot;:false,&quot;AbsoluteWidthEnabled&quot;:false,&quot;AbsoluteHeight&quot;:0.0,&quot;AbsoluteWidth&quot;:0.0,&quot;RenderDelayCustom&quot;:1000.0,&quot;RenderDelayCustomEnabled&quot;:false,&quot;ViewResize&quot;:0,&quot;TimeStamp&quot;:{&quot;Enabled&quot;:false}},&quot;Parent&quot;:null,&quot;LastRenderedSize&quot;:&quot;2160, 1390&quot;},&quot;ShapeType&quot;:0,&quot;ShapeWidth&quot;:1600,&quot;ShapeHeight&quot;:80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253483543a584f3e8c4614bf9239ec09&quot;,&quot;CaptureId&quot;:null,&quot;Name&quot;:&quot;PilotReport Master Template&quot;,&quot;Description&quot;:null,&quot;DoNotIncludeHyperlinkToPbi&quot;:true,&quot;PbiElement&quot;:{&quot;ElementType&quot;:3,&quot;Page&quot;:{&quot;Name&quot;:&quot;ReportSection6&quot;,&quot;DisplayName&quot;:&quot;Potential per Kpi per Well&quot;,&quot;SavedFilters&quot;:null},&quot;Name&quot;:&quot;PilotReport Master Template&quot;,&quot;Id&quot;:&quot;774a2f52-a500-489b-9699-e9dc1d222242&quot;,&quot;Title&quot;:&quot;PilotReport Master Template&quot;,&quot;EmbedUrl&quot;:&quot;https://app.powerbi.com/reportEmbed?reportId=774a2f52-a500-489b-9699-e9dc1d222242&amp;groupId=5b051310-438b-460f-997d-4451d359d92a&quot;,&quot;WebUrl&quot;:&quot;https://app.powerbi.com/groups/5b051310-438b-460f-997d-4451d359d92a/reports/774a2f52-a500-489b-9699-e9dc1d222242&quot;,&quot;RenderSettings&quot;:{&quot;AbsoluteHeightEnabled&quot;:false,&quot;AbsoluteWidthEnabled&quot;:false,&quot;AbsoluteHeight&quot;:0.0,&quot;AbsoluteWidth&quot;:0.0,&quot;RenderDelayCustom&quot;:1000.0,&quot;RenderDelayCustomEnabled&quot;:false,&quot;ViewResize&quot;:0,&quot;TimeStamp&quot;:{&quot;Enabled&quot;:false}},&quot;Parent&quot;:null,&quot;LastRenderedSize&quot;:&quot;2160, 1390&quot;},&quot;ShapeType&quot;:0,&quot;ShapeWidth&quot;:1359,&quot;ShapeHeight&quot;:8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bd06d07549bf45a6b54164d25be92f26&quot;,&quot;CaptureId&quot;:null,&quot;Name&quot;:&quot;PilotReport Master Template&quot;,&quot;Description&quot;:null,&quot;DoNotIncludeHyperlinkToPbi&quot;:true,&quot;PbiElement&quot;:{&quot;ElementType&quot;:3,&quot;Page&quot;:{&quot;Name&quot;:&quot;ReportSection22&quot;,&quot;DisplayName&quot;:&quot;TimeBalanceRing Well 1&quot;,&quot;SavedFilters&quot;:null},&quot;Name&quot;:&quot;PilotReport Master Template&quot;,&quot;Id&quot;:&quot;774a2f52-a500-489b-9699-e9dc1d222242&quot;,&quot;Title&quot;:&quot;PilotReport Master Template&quot;,&quot;EmbedUrl&quot;:&quot;https://app.powerbi.com/reportEmbed?reportId=774a2f52-a500-489b-9699-e9dc1d222242&amp;groupId=5b051310-438b-460f-997d-4451d359d92a&quot;,&quot;WebUrl&quot;:&quot;https://app.powerbi.com/groups/5b051310-438b-460f-997d-4451d359d92a/reports/774a2f52-a500-489b-9699-e9dc1d222242&quot;,&quot;RenderSettings&quot;:{&quot;AbsoluteHeightEnabled&quot;:false,&quot;AbsoluteWidthEnabled&quot;:false,&quot;AbsoluteHeight&quot;:0.0,&quot;AbsoluteWidth&quot;:0.0,&quot;RenderDelayCustom&quot;:1000.0,&quot;RenderDelayCustomEnabled&quot;:false,&quot;ViewResize&quot;:0,&quot;TimeStamp&quot;:{&quot;Enabled&quot;:false}},&quot;Parent&quot;:null,&quot;LastRenderedSize&quot;:&quot;2160, 1390&quot;},&quot;ShapeType&quot;:0,&quot;ShapeWidth&quot;:1261,&quot;ShapeHeight&quot;:81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A7477882994488E286226C27AC1EB" ma:contentTypeVersion="2" ma:contentTypeDescription="Create a new document." ma:contentTypeScope="" ma:versionID="76a597f093dc9ad01185d27978309023">
  <xsd:schema xmlns:xsd="http://www.w3.org/2001/XMLSchema" xmlns:xs="http://www.w3.org/2001/XMLSchema" xmlns:p="http://schemas.microsoft.com/office/2006/metadata/properties" xmlns:ns2="e9de1903-c016-4ec2-a72a-a71bb4dec52e" targetNamespace="http://schemas.microsoft.com/office/2006/metadata/properties" ma:root="true" ma:fieldsID="64ed8e4b4a002868f4ad0a6c7b08fb7f" ns2:_="">
    <xsd:import namespace="e9de1903-c016-4ec2-a72a-a71bb4dec5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e1903-c016-4ec2-a72a-a71bb4dec5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09581-1BD0-46A7-819E-670ABC906EF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e9de1903-c016-4ec2-a72a-a71bb4dec52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148523-C749-4318-9F5B-556DA54B5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BE148F-0BBA-4CB8-B9ED-D9F7E3B22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de1903-c016-4ec2-a72a-a71bb4dec5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1277</Words>
  <Application>Microsoft Office PowerPoint</Application>
  <PresentationFormat>Широкоэкранный</PresentationFormat>
  <Paragraphs>247</Paragraphs>
  <Slides>19</Slides>
  <Notes>13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HelveticaNeue</vt:lpstr>
      <vt:lpstr>HelveticaNeueLT Std</vt:lpstr>
      <vt:lpstr>HelveticaNeueLT Std Ital</vt:lpstr>
      <vt:lpstr>HelveticaNeueLT Std Lt</vt:lpstr>
      <vt:lpstr>IrisUPC</vt:lpstr>
      <vt:lpstr>Tahoma</vt:lpstr>
      <vt:lpstr>Times New Roman</vt:lpstr>
      <vt:lpstr>Wingdings</vt:lpstr>
      <vt:lpstr>Office Theme</vt:lpstr>
      <vt:lpstr>Мы анализируем. Вы экономите.</vt:lpstr>
      <vt:lpstr>НАШИ ОСНОВНЫЕ ЗАДАЧИ:</vt:lpstr>
      <vt:lpstr>Презентация PowerPoint</vt:lpstr>
      <vt:lpstr>История использования проНова</vt:lpstr>
      <vt:lpstr>История использования проНова</vt:lpstr>
      <vt:lpstr>История использования проНова</vt:lpstr>
      <vt:lpstr>Опыт работы ТДИ и системы проНова в России </vt:lpstr>
      <vt:lpstr>В каждой скважине есть потенциал для экономии...</vt:lpstr>
      <vt:lpstr>Мы анализируем. Вы экономите. </vt:lpstr>
      <vt:lpstr>Понятие «скрытого НПВ»  </vt:lpstr>
      <vt:lpstr>Пример КПЭ (KPI) – время в клиньях при СПО</vt:lpstr>
      <vt:lpstr>Ключевые Показатели Эффективности (КПЭ), которые применяются для расчета скрытого НПВ в РФ</vt:lpstr>
      <vt:lpstr>Выбор целей (норм)</vt:lpstr>
      <vt:lpstr>Потенцал по КПЭ (Ключевые Показатели Эффективности)</vt:lpstr>
      <vt:lpstr>Результаты распределения времени по основным типам операций</vt:lpstr>
      <vt:lpstr>Сравнение буровых бригад</vt:lpstr>
      <vt:lpstr>Анализ качества данных ГТИ</vt:lpstr>
      <vt:lpstr>ВЫВОДЫ  Система проНова помогает: </vt:lpstr>
      <vt:lpstr>ЕВРОПА TDE Thonhauser Data Engineering GmbH member of TDE Group Langgasse 9 8700-Leoben Austria Phone: +43 3842 48481 - 10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анализируем. Вы экономите.</dc:title>
  <cp:lastModifiedBy>Alex Dobrolubov</cp:lastModifiedBy>
  <cp:revision>39</cp:revision>
  <dcterms:modified xsi:type="dcterms:W3CDTF">2017-04-12T18:48:54Z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0x010100518A7477882994488E286226C27AC1EB</vt:lpwstr>
  </property>
</Properties>
</file>