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4"/>
  </p:notesMasterIdLst>
  <p:sldIdLst>
    <p:sldId id="256" r:id="rId3"/>
    <p:sldId id="311" r:id="rId4"/>
    <p:sldId id="331" r:id="rId5"/>
    <p:sldId id="272" r:id="rId6"/>
    <p:sldId id="274" r:id="rId7"/>
    <p:sldId id="323" r:id="rId8"/>
    <p:sldId id="313" r:id="rId9"/>
    <p:sldId id="330" r:id="rId10"/>
    <p:sldId id="319" r:id="rId11"/>
    <p:sldId id="314" r:id="rId12"/>
    <p:sldId id="315" r:id="rId13"/>
    <p:sldId id="320" r:id="rId14"/>
    <p:sldId id="317" r:id="rId15"/>
    <p:sldId id="342" r:id="rId16"/>
    <p:sldId id="343" r:id="rId17"/>
    <p:sldId id="318" r:id="rId18"/>
    <p:sldId id="345" r:id="rId19"/>
    <p:sldId id="337" r:id="rId20"/>
    <p:sldId id="338" r:id="rId21"/>
    <p:sldId id="327" r:id="rId22"/>
    <p:sldId id="346" r:id="rId23"/>
    <p:sldId id="339" r:id="rId24"/>
    <p:sldId id="344" r:id="rId25"/>
    <p:sldId id="340" r:id="rId26"/>
    <p:sldId id="341" r:id="rId27"/>
    <p:sldId id="336" r:id="rId28"/>
    <p:sldId id="312" r:id="rId29"/>
    <p:sldId id="349" r:id="rId30"/>
    <p:sldId id="347" r:id="rId31"/>
    <p:sldId id="348" r:id="rId32"/>
    <p:sldId id="258" r:id="rId33"/>
  </p:sldIdLst>
  <p:sldSz cx="9144000" cy="5143500" type="screen16x9"/>
  <p:notesSz cx="6858000" cy="9144000"/>
  <p:defaultTextStyle>
    <a:defPPr>
      <a:defRPr lang="ru-RU"/>
    </a:defPPr>
    <a:lvl1pPr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388938" indent="68263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777875" indent="136525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168400" indent="203200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557338" indent="271463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го" initials="о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CC66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8" autoAdjust="0"/>
    <p:restoredTop sz="94438" autoAdjust="0"/>
  </p:normalViewPr>
  <p:slideViewPr>
    <p:cSldViewPr snapToGrid="0" showGuides="1">
      <p:cViewPr>
        <p:scale>
          <a:sx n="100" d="100"/>
          <a:sy n="100" d="100"/>
        </p:scale>
        <p:origin x="-480" y="-72"/>
      </p:cViewPr>
      <p:guideLst>
        <p:guide orient="horz" pos="1203"/>
        <p:guide orient="horz" pos="554"/>
        <p:guide orient="horz" pos="2923"/>
        <p:guide orient="horz" pos="451"/>
        <p:guide pos="1272"/>
        <p:guide pos="5563"/>
        <p:guide pos="1220"/>
        <p:guide pos="181"/>
        <p:guide pos="42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68988491823198E-3"/>
          <c:y val="0.12357574220107319"/>
          <c:w val="0.60640605693519256"/>
          <c:h val="0.763027868583753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0"/>
              <c:layout>
                <c:manualLayout>
                  <c:x val="-5.0384791277088406E-2"/>
                  <c:y val="-0.2524798699148808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8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2%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50136683127673E-2"/>
                  <c:y val="0.1935733775648836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8%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ПАО "Газпром"</c:v>
                </c:pt>
                <c:pt idx="1">
                  <c:v>ООО "Газпром трансгаз Москва"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chemeClr val="accent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chemeClr val="accent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45352594973533172"/>
          <c:y val="0.2668020440461405"/>
          <c:w val="0.41167842131189314"/>
          <c:h val="0.5127581600849398"/>
        </c:manualLayout>
      </c:layout>
      <c:overlay val="0"/>
      <c:txPr>
        <a:bodyPr/>
        <a:lstStyle/>
        <a:p>
          <a:pPr>
            <a:defRPr b="1">
              <a:solidFill>
                <a:schemeClr val="accent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3">
            <a:alpha val="0"/>
          </a:schemeClr>
        </a:solidFill>
      </c:spPr>
    </c:sideWall>
    <c:backWall>
      <c:thickness val="0"/>
      <c:spPr>
        <a:solidFill>
          <a:schemeClr val="accent3">
            <a:alpha val="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890680681448436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891937687686926E-3"/>
                  <c:y val="-5.2818977152949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891937687686926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891937687686926E-3"/>
                  <c:y val="-2.64084488737628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927958458457871E-3"/>
                  <c:y val="-5.28168977475254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1927958458457888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1001969235450935E-4"/>
                  <c:y val="-4.4016857047798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1927958458457871E-3"/>
                  <c:y val="-5.281689774752590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59639792292289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1706782863680055E-16"/>
                  <c:y val="5.2816897747525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Брянское ЛПУМГ</c:v>
                </c:pt>
                <c:pt idx="1">
                  <c:v>Белоусовское ЛПУМГ</c:v>
                </c:pt>
                <c:pt idx="2">
                  <c:v>Московское ЛПУМГ</c:v>
                </c:pt>
                <c:pt idx="3">
                  <c:v>Тульское ЛПУМГ</c:v>
                </c:pt>
                <c:pt idx="4">
                  <c:v>Острогожское ЛПУМГ</c:v>
                </c:pt>
                <c:pt idx="5">
                  <c:v>Крюковское ЛПУМГ</c:v>
                </c:pt>
                <c:pt idx="6">
                  <c:v>Орловское ЛПУМГ</c:v>
                </c:pt>
                <c:pt idx="7">
                  <c:v>Гавриловское ЛПУМГ</c:v>
                </c:pt>
                <c:pt idx="8">
                  <c:v>Курское ЛПУМГ</c:v>
                </c:pt>
                <c:pt idx="9">
                  <c:v>Серпуховское ЛПУМГ</c:v>
                </c:pt>
                <c:pt idx="10">
                  <c:v>Моршанское ЛПУМГ</c:v>
                </c:pt>
                <c:pt idx="11">
                  <c:v>Воронежское ЛПУМГ</c:v>
                </c:pt>
                <c:pt idx="12">
                  <c:v>Елецкое ЛПУМГ</c:v>
                </c:pt>
                <c:pt idx="13">
                  <c:v>Белгородское ЛПУМГ</c:v>
                </c:pt>
                <c:pt idx="14">
                  <c:v>Путятинское ЛПУМГ</c:v>
                </c:pt>
                <c:pt idx="15">
                  <c:v>Истьинское ЛПУМГ</c:v>
                </c:pt>
                <c:pt idx="16">
                  <c:v>Донское ЛПМУГ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88</c:v>
                </c:pt>
                <c:pt idx="1">
                  <c:v>74</c:v>
                </c:pt>
                <c:pt idx="2">
                  <c:v>72</c:v>
                </c:pt>
                <c:pt idx="3">
                  <c:v>65</c:v>
                </c:pt>
                <c:pt idx="4">
                  <c:v>49</c:v>
                </c:pt>
                <c:pt idx="5">
                  <c:v>47</c:v>
                </c:pt>
                <c:pt idx="6">
                  <c:v>43</c:v>
                </c:pt>
                <c:pt idx="7">
                  <c:v>40</c:v>
                </c:pt>
                <c:pt idx="8">
                  <c:v>40</c:v>
                </c:pt>
                <c:pt idx="9">
                  <c:v>37</c:v>
                </c:pt>
                <c:pt idx="10">
                  <c:v>31</c:v>
                </c:pt>
                <c:pt idx="11">
                  <c:v>27</c:v>
                </c:pt>
                <c:pt idx="12">
                  <c:v>26</c:v>
                </c:pt>
                <c:pt idx="13">
                  <c:v>26</c:v>
                </c:pt>
                <c:pt idx="14">
                  <c:v>22</c:v>
                </c:pt>
                <c:pt idx="15">
                  <c:v>17</c:v>
                </c:pt>
                <c:pt idx="16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281920"/>
        <c:axId val="159283840"/>
        <c:axId val="0"/>
      </c:bar3DChart>
      <c:catAx>
        <c:axId val="15928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2"/>
                </a:solidFill>
              </a:defRPr>
            </a:pPr>
            <a:endParaRPr lang="ru-RU"/>
          </a:p>
        </c:txPr>
        <c:crossAx val="159283840"/>
        <c:crosses val="autoZero"/>
        <c:auto val="1"/>
        <c:lblAlgn val="ctr"/>
        <c:lblOffset val="100"/>
        <c:noMultiLvlLbl val="0"/>
      </c:catAx>
      <c:valAx>
        <c:axId val="159283840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ru-RU" dirty="0">
                    <a:solidFill>
                      <a:schemeClr val="tx2"/>
                    </a:solidFill>
                  </a:rPr>
                  <a:t>количество, </a:t>
                </a:r>
                <a:r>
                  <a:rPr lang="ru-RU" dirty="0" err="1">
                    <a:solidFill>
                      <a:schemeClr val="tx2"/>
                    </a:solidFill>
                  </a:rPr>
                  <a:t>шт</a:t>
                </a:r>
                <a:endParaRPr lang="ru-RU">
                  <a:solidFill>
                    <a:schemeClr val="tx2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ru-RU"/>
          </a:p>
        </c:txPr>
        <c:crossAx val="159281920"/>
        <c:crosses val="autoZero"/>
        <c:crossBetween val="between"/>
      </c:valAx>
      <c:spPr>
        <a:solidFill>
          <a:schemeClr val="accent3">
            <a:alpha val="0"/>
          </a:schemeClr>
        </a:solidFill>
        <a:ln w="25400">
          <a:noFill/>
        </a:ln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02060"/>
          </a:solidFill>
          <a:latin typeface="Arial Narrow" panose="020B050602020203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20 лет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136</c:v>
                </c:pt>
                <c:pt idx="1">
                  <c:v>90</c:v>
                </c:pt>
                <c:pt idx="2">
                  <c:v>91</c:v>
                </c:pt>
                <c:pt idx="3">
                  <c:v>71</c:v>
                </c:pt>
                <c:pt idx="4">
                  <c:v>51</c:v>
                </c:pt>
                <c:pt idx="5">
                  <c:v>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Свыше 20 лет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557</c:v>
                </c:pt>
                <c:pt idx="1">
                  <c:v>597</c:v>
                </c:pt>
                <c:pt idx="2">
                  <c:v>596</c:v>
                </c:pt>
                <c:pt idx="3">
                  <c:v>616</c:v>
                </c:pt>
                <c:pt idx="4">
                  <c:v>636</c:v>
                </c:pt>
                <c:pt idx="5">
                  <c:v>647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750464"/>
        <c:axId val="86512768"/>
      </c:lineChart>
      <c:catAx>
        <c:axId val="23275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512768"/>
        <c:crosses val="autoZero"/>
        <c:auto val="1"/>
        <c:lblAlgn val="ctr"/>
        <c:lblOffset val="100"/>
        <c:noMultiLvlLbl val="0"/>
      </c:catAx>
      <c:valAx>
        <c:axId val="86512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32750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rgbClr val="0066CC"/>
          </a:solidFill>
          <a:latin typeface="Arial Narrow" panose="020B05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производительность, тыс. м3/час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457450761798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457450761798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593088071348992E-3"/>
                  <c:y val="-3.8713056084854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32181345224829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9457450761798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593088071348992E-3"/>
                  <c:y val="3.8713056084854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9457450761798624E-3"/>
                  <c:y val="-3.871391076115487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9457450761798624E-3"/>
                  <c:y val="2.178113152522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9457450761798624E-3"/>
                  <c:y val="-3.8713056084854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ГРС Сергиев Посад</c:v>
                </c:pt>
                <c:pt idx="1">
                  <c:v>ГРС Балашиха</c:v>
                </c:pt>
                <c:pt idx="2">
                  <c:v>ГРС с/х Дубна</c:v>
                </c:pt>
                <c:pt idx="3">
                  <c:v>ГРС Павловская Слобода</c:v>
                </c:pt>
                <c:pt idx="4">
                  <c:v>ГРС Клинцы</c:v>
                </c:pt>
                <c:pt idx="5">
                  <c:v>ГРС Климово</c:v>
                </c:pt>
                <c:pt idx="6">
                  <c:v>КРП-13</c:v>
                </c:pt>
                <c:pt idx="7">
                  <c:v>ГРС Якоть</c:v>
                </c:pt>
                <c:pt idx="8">
                  <c:v>ГРС Погар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40</c:v>
                </c:pt>
                <c:pt idx="1">
                  <c:v>50</c:v>
                </c:pt>
                <c:pt idx="2">
                  <c:v>1</c:v>
                </c:pt>
                <c:pt idx="3">
                  <c:v>30</c:v>
                </c:pt>
                <c:pt idx="4">
                  <c:v>37</c:v>
                </c:pt>
                <c:pt idx="5">
                  <c:v>6.7</c:v>
                </c:pt>
                <c:pt idx="6">
                  <c:v>150</c:v>
                </c:pt>
                <c:pt idx="7">
                  <c:v>10</c:v>
                </c:pt>
                <c:pt idx="8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Технически-возможная пропускная способность, тыс. м3/ час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45745076179862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457450761798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9457450761798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45628033953955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9186176142697984E-3"/>
                  <c:y val="-3.306878306878307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4321813452248291E-3"/>
                  <c:y val="-3.8713910761154877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9,</a:t>
                    </a:r>
                    <a:r>
                      <a:rPr lang="ru-RU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432181345224829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1511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459308807135003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14,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9457450761798624E-3"/>
                  <c:y val="7.097311626807058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ГРС Сергиев Посад</c:v>
                </c:pt>
                <c:pt idx="1">
                  <c:v>ГРС Балашиха</c:v>
                </c:pt>
                <c:pt idx="2">
                  <c:v>ГРС с/х Дубна</c:v>
                </c:pt>
                <c:pt idx="3">
                  <c:v>ГРС Павловская Слобода</c:v>
                </c:pt>
                <c:pt idx="4">
                  <c:v>ГРС Клинцы</c:v>
                </c:pt>
                <c:pt idx="5">
                  <c:v>ГРС Климово</c:v>
                </c:pt>
                <c:pt idx="6">
                  <c:v>КРП-13</c:v>
                </c:pt>
                <c:pt idx="7">
                  <c:v>ГРС Якоть</c:v>
                </c:pt>
                <c:pt idx="8">
                  <c:v>ГРС Погар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58.24</c:v>
                </c:pt>
                <c:pt idx="1">
                  <c:v>90.4</c:v>
                </c:pt>
                <c:pt idx="2">
                  <c:v>3.21</c:v>
                </c:pt>
                <c:pt idx="3">
                  <c:v>43.24</c:v>
                </c:pt>
                <c:pt idx="4">
                  <c:v>44.08</c:v>
                </c:pt>
                <c:pt idx="5">
                  <c:v>9.3700000000000028</c:v>
                </c:pt>
                <c:pt idx="6">
                  <c:v>350</c:v>
                </c:pt>
                <c:pt idx="7">
                  <c:v>14.48</c:v>
                </c:pt>
                <c:pt idx="8">
                  <c:v>12.7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4"/>
        <c:gapDepth val="130"/>
        <c:shape val="cylinder"/>
        <c:axId val="117577984"/>
        <c:axId val="124141568"/>
        <c:axId val="0"/>
      </c:bar3DChart>
      <c:catAx>
        <c:axId val="11757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1"/>
                </a:solidFill>
              </a:defRPr>
            </a:pPr>
            <a:endParaRPr lang="ru-RU"/>
          </a:p>
        </c:txPr>
        <c:crossAx val="124141568"/>
        <c:crosses val="autoZero"/>
        <c:auto val="1"/>
        <c:lblAlgn val="ctr"/>
        <c:lblOffset val="100"/>
        <c:noMultiLvlLbl val="0"/>
      </c:catAx>
      <c:valAx>
        <c:axId val="124141568"/>
        <c:scaling>
          <c:orientation val="minMax"/>
          <c:max val="300"/>
        </c:scaling>
        <c:delete val="1"/>
        <c:axPos val="l"/>
        <c:title>
          <c:tx>
            <c:rich>
              <a:bodyPr/>
              <a:lstStyle/>
              <a:p>
                <a:pPr>
                  <a:defRPr sz="1100" b="1">
                    <a:solidFill>
                      <a:schemeClr val="accent1"/>
                    </a:solidFill>
                  </a:defRPr>
                </a:pPr>
                <a:r>
                  <a:rPr lang="ru-RU" sz="1100" b="1" dirty="0" smtClean="0">
                    <a:solidFill>
                      <a:schemeClr val="accent1"/>
                    </a:solidFill>
                  </a:rPr>
                  <a:t>Производительность, тыс. куб. м в час</a:t>
                </a:r>
                <a:endParaRPr lang="ru-RU" sz="1100" b="1" dirty="0">
                  <a:solidFill>
                    <a:schemeClr val="accent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one"/>
        <c:crossAx val="1175779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solidFill>
                <a:schemeClr val="accent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производительность, тыс. м3/час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822E-3"/>
                  <c:y val="-6.06254019429525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83E-3"/>
                  <c:y val="-3.3068783068783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77777777777756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77777777777783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1666666666666683E-3"/>
                  <c:y val="3.3068783068783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7777777777777822E-3"/>
                  <c:y val="3.3068783068783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77777777777778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7777777777777822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4.1666666666666683E-3"/>
                  <c:y val="-6.06254019429525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4.16666666666656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6666666666676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chemeClr val="accent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7"/>
                <c:pt idx="0">
                  <c:v>ГРС Боровск</c:v>
                </c:pt>
                <c:pt idx="1">
                  <c:v>ГРС и.т. им. Карпова</c:v>
                </c:pt>
                <c:pt idx="2">
                  <c:v>ГРС Воробьёво</c:v>
                </c:pt>
                <c:pt idx="3">
                  <c:v>ГРС Белоусово-1</c:v>
                </c:pt>
                <c:pt idx="4">
                  <c:v>ГРС Павловский Посад</c:v>
                </c:pt>
                <c:pt idx="5">
                  <c:v>ГРС Монино</c:v>
                </c:pt>
                <c:pt idx="6">
                  <c:v>ГРС Орехово-Зуево</c:v>
                </c:pt>
                <c:pt idx="7">
                  <c:v>ГРС Обухово</c:v>
                </c:pt>
                <c:pt idx="8">
                  <c:v>ГРС Медвенка</c:v>
                </c:pt>
                <c:pt idx="9">
                  <c:v>ГРС Рыльск</c:v>
                </c:pt>
                <c:pt idx="10">
                  <c:v>ГРС Графовка </c:v>
                </c:pt>
                <c:pt idx="11">
                  <c:v>ГРС Прохоровка</c:v>
                </c:pt>
                <c:pt idx="12">
                  <c:v>ГРС Карачев</c:v>
                </c:pt>
                <c:pt idx="13">
                  <c:v>ГРС Воронеж-2А</c:v>
                </c:pt>
                <c:pt idx="14">
                  <c:v>ГРС Новый Оскол</c:v>
                </c:pt>
                <c:pt idx="15">
                  <c:v>ГРС Суворовская</c:v>
                </c:pt>
                <c:pt idx="16">
                  <c:v>ГРС Пушкино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10</c:v>
                </c:pt>
                <c:pt idx="1">
                  <c:v>15</c:v>
                </c:pt>
                <c:pt idx="2">
                  <c:v>1.2</c:v>
                </c:pt>
                <c:pt idx="3">
                  <c:v>1.25</c:v>
                </c:pt>
                <c:pt idx="4">
                  <c:v>30</c:v>
                </c:pt>
                <c:pt idx="5">
                  <c:v>50</c:v>
                </c:pt>
                <c:pt idx="6">
                  <c:v>40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4</c:v>
                </c:pt>
                <c:pt idx="11">
                  <c:v>13.5</c:v>
                </c:pt>
                <c:pt idx="12">
                  <c:v>15</c:v>
                </c:pt>
                <c:pt idx="13">
                  <c:v>30</c:v>
                </c:pt>
                <c:pt idx="14">
                  <c:v>30</c:v>
                </c:pt>
                <c:pt idx="15">
                  <c:v>29.2</c:v>
                </c:pt>
                <c:pt idx="16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Технически-возможная пропускная способность, тыс. м3/ час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666666666666814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83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666666666666683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77777777777778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777777777777782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1666666666666683E-3"/>
                  <c:y val="3.3068783068783071E-3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4.1666666666666683E-3"/>
                  <c:y val="-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777777777777782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5</a:t>
                    </a:r>
                    <a:r>
                      <a:rPr lang="ru-RU" smtClean="0">
                        <a:solidFill>
                          <a:srgbClr val="C00000"/>
                        </a:solidFill>
                      </a:rPr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2.7777777777777822E-3"/>
                  <c:y val="-7.5781752428690614E-18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7"/>
                <c:pt idx="0">
                  <c:v>ГРС Боровск</c:v>
                </c:pt>
                <c:pt idx="1">
                  <c:v>ГРС и.т. им. Карпова</c:v>
                </c:pt>
                <c:pt idx="2">
                  <c:v>ГРС Воробьёво</c:v>
                </c:pt>
                <c:pt idx="3">
                  <c:v>ГРС Белоусово-1</c:v>
                </c:pt>
                <c:pt idx="4">
                  <c:v>ГРС Павловский Посад</c:v>
                </c:pt>
                <c:pt idx="5">
                  <c:v>ГРС Монино</c:v>
                </c:pt>
                <c:pt idx="6">
                  <c:v>ГРС Орехово-Зуево</c:v>
                </c:pt>
                <c:pt idx="7">
                  <c:v>ГРС Обухово</c:v>
                </c:pt>
                <c:pt idx="8">
                  <c:v>ГРС Медвенка</c:v>
                </c:pt>
                <c:pt idx="9">
                  <c:v>ГРС Рыльск</c:v>
                </c:pt>
                <c:pt idx="10">
                  <c:v>ГРС Графовка </c:v>
                </c:pt>
                <c:pt idx="11">
                  <c:v>ГРС Прохоровка</c:v>
                </c:pt>
                <c:pt idx="12">
                  <c:v>ГРС Карачев</c:v>
                </c:pt>
                <c:pt idx="13">
                  <c:v>ГРС Воронеж-2А</c:v>
                </c:pt>
                <c:pt idx="14">
                  <c:v>ГРС Новый Оскол</c:v>
                </c:pt>
                <c:pt idx="15">
                  <c:v>ГРС Суворовская</c:v>
                </c:pt>
                <c:pt idx="16">
                  <c:v>ГРС Пушкино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12.870000000000005</c:v>
                </c:pt>
                <c:pt idx="1">
                  <c:v>24.4</c:v>
                </c:pt>
                <c:pt idx="2">
                  <c:v>2.9670000000000001</c:v>
                </c:pt>
                <c:pt idx="3">
                  <c:v>2.9670000000000001</c:v>
                </c:pt>
                <c:pt idx="4">
                  <c:v>49.56</c:v>
                </c:pt>
                <c:pt idx="5">
                  <c:v>68</c:v>
                </c:pt>
                <c:pt idx="6">
                  <c:v>53.05</c:v>
                </c:pt>
                <c:pt idx="7">
                  <c:v>22.56</c:v>
                </c:pt>
                <c:pt idx="8">
                  <c:v>18.07</c:v>
                </c:pt>
                <c:pt idx="9">
                  <c:v>19.73</c:v>
                </c:pt>
                <c:pt idx="10">
                  <c:v>5.07</c:v>
                </c:pt>
                <c:pt idx="11">
                  <c:v>21.79</c:v>
                </c:pt>
                <c:pt idx="12">
                  <c:v>22.8</c:v>
                </c:pt>
                <c:pt idx="13">
                  <c:v>52.949999999999996</c:v>
                </c:pt>
                <c:pt idx="14">
                  <c:v>42</c:v>
                </c:pt>
                <c:pt idx="15">
                  <c:v>44.3</c:v>
                </c:pt>
                <c:pt idx="16">
                  <c:v>89.4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4"/>
        <c:gapDepth val="130"/>
        <c:shape val="cylinder"/>
        <c:axId val="131670784"/>
        <c:axId val="131673088"/>
        <c:axId val="0"/>
      </c:bar3DChart>
      <c:catAx>
        <c:axId val="13167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1"/>
                </a:solidFill>
              </a:defRPr>
            </a:pPr>
            <a:endParaRPr lang="ru-RU"/>
          </a:p>
        </c:txPr>
        <c:crossAx val="131673088"/>
        <c:crosses val="autoZero"/>
        <c:auto val="1"/>
        <c:lblAlgn val="ctr"/>
        <c:lblOffset val="100"/>
        <c:noMultiLvlLbl val="0"/>
      </c:catAx>
      <c:valAx>
        <c:axId val="131673088"/>
        <c:scaling>
          <c:orientation val="minMax"/>
          <c:max val="100"/>
        </c:scaling>
        <c:delete val="1"/>
        <c:axPos val="l"/>
        <c:title>
          <c:tx>
            <c:rich>
              <a:bodyPr/>
              <a:lstStyle/>
              <a:p>
                <a:pPr>
                  <a:defRPr sz="1000" b="1">
                    <a:solidFill>
                      <a:schemeClr val="accent1"/>
                    </a:solidFill>
                  </a:defRPr>
                </a:pPr>
                <a:r>
                  <a:rPr lang="ru-RU" sz="1000" b="1" dirty="0" smtClean="0">
                    <a:solidFill>
                      <a:schemeClr val="accent1"/>
                    </a:solidFill>
                  </a:rPr>
                  <a:t>Производительность, тыс. куб. м в час</a:t>
                </a:r>
                <a:endParaRPr lang="ru-RU" sz="1000" b="1" dirty="0">
                  <a:solidFill>
                    <a:schemeClr val="accent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one"/>
        <c:crossAx val="1316707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solidFill>
                <a:schemeClr val="accent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производительность, тыс. м3/час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822E-3"/>
                  <c:y val="-6.06254019429525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83E-3"/>
                  <c:y val="-3.3068783068783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5555555555555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5555555555555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94444444444444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5555555555555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33333333333333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7777777777777822E-3"/>
                  <c:y val="3.30687830687830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77777777777778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2.7777777777777822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4.1666666666666683E-3"/>
                  <c:y val="-6.06254019429525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4.16666666666656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6666666666676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chemeClr val="accent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ГРС ТЭЦ</c:v>
                </c:pt>
                <c:pt idx="1">
                  <c:v>ГРС Веневская</c:v>
                </c:pt>
                <c:pt idx="2">
                  <c:v>ГРС Алексеевская</c:v>
                </c:pt>
                <c:pt idx="3">
                  <c:v>ГРС Калиниченково</c:v>
                </c:pt>
                <c:pt idx="4">
                  <c:v>ГРС Суджа</c:v>
                </c:pt>
                <c:pt idx="5">
                  <c:v>ГРС Сосны</c:v>
                </c:pt>
                <c:pt idx="6">
                  <c:v>ГРС Колпна</c:v>
                </c:pt>
                <c:pt idx="7">
                  <c:v>ГРС Любучаны</c:v>
                </c:pt>
                <c:pt idx="8">
                  <c:v>ГРС Клементьево</c:v>
                </c:pt>
                <c:pt idx="9">
                  <c:v>ГРС Айдарово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55</c:v>
                </c:pt>
                <c:pt idx="1">
                  <c:v>10</c:v>
                </c:pt>
                <c:pt idx="2">
                  <c:v>56</c:v>
                </c:pt>
                <c:pt idx="3">
                  <c:v>4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1.2</c:v>
                </c:pt>
                <c:pt idx="9">
                  <c:v>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Технически-возможная пропускная способность, тыс. м3/ час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666666666666814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5555555555555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666666666666683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666666666666683E-3"/>
                  <c:y val="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666666666666683E-3"/>
                  <c:y val="-2.6038411865183554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555555555555558E-3"/>
                  <c:y val="-2.603841186518355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944444444444449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9444444444444493E-3"/>
                  <c:y val="-2.6038411865183554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9444444444444493E-3"/>
                  <c:y val="3.30687830687830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5555555555555558E-3"/>
                  <c:y val="-3.30687830687830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C00000"/>
                        </a:solidFill>
                      </a:rPr>
                      <a:t>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4.1666666666666683E-3"/>
                  <c:y val="-6.0625401942952528E-17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777777777777782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5</a:t>
                    </a:r>
                    <a:r>
                      <a:rPr lang="ru-RU" smtClean="0">
                        <a:solidFill>
                          <a:srgbClr val="C00000"/>
                        </a:solidFill>
                      </a:rPr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6666666666666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16666666666666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2.7777777777777822E-3"/>
                  <c:y val="-7.5781752428690614E-18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C00000"/>
                        </a:solidFill>
                      </a:rPr>
                      <a:t>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ГРС ТЭЦ</c:v>
                </c:pt>
                <c:pt idx="1">
                  <c:v>ГРС Веневская</c:v>
                </c:pt>
                <c:pt idx="2">
                  <c:v>ГРС Алексеевская</c:v>
                </c:pt>
                <c:pt idx="3">
                  <c:v>ГРС Калиниченково</c:v>
                </c:pt>
                <c:pt idx="4">
                  <c:v>ГРС Суджа</c:v>
                </c:pt>
                <c:pt idx="5">
                  <c:v>ГРС Сосны</c:v>
                </c:pt>
                <c:pt idx="6">
                  <c:v>ГРС Колпна</c:v>
                </c:pt>
                <c:pt idx="7">
                  <c:v>ГРС Любучаны</c:v>
                </c:pt>
                <c:pt idx="8">
                  <c:v>ГРС Клементьево</c:v>
                </c:pt>
                <c:pt idx="9">
                  <c:v>ГРС Айдарово</c:v>
                </c:pt>
              </c:strCache>
            </c:strRef>
          </c:cat>
          <c:val>
            <c:numRef>
              <c:f>Лист1!$C$2:$C$11</c:f>
              <c:numCache>
                <c:formatCode>0.00</c:formatCode>
                <c:ptCount val="10"/>
                <c:pt idx="0" formatCode="General">
                  <c:v>69.81</c:v>
                </c:pt>
                <c:pt idx="1">
                  <c:v>16.86</c:v>
                </c:pt>
                <c:pt idx="2">
                  <c:v>92.8</c:v>
                </c:pt>
                <c:pt idx="3">
                  <c:v>7.1499999999999995</c:v>
                </c:pt>
                <c:pt idx="4">
                  <c:v>19.2</c:v>
                </c:pt>
                <c:pt idx="5">
                  <c:v>12.3</c:v>
                </c:pt>
                <c:pt idx="6">
                  <c:v>28.5</c:v>
                </c:pt>
                <c:pt idx="7">
                  <c:v>11.97</c:v>
                </c:pt>
                <c:pt idx="8">
                  <c:v>2.4</c:v>
                </c:pt>
                <c:pt idx="9">
                  <c:v>74.33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4"/>
        <c:gapDepth val="130"/>
        <c:shape val="cylinder"/>
        <c:axId val="182257536"/>
        <c:axId val="182259072"/>
        <c:axId val="0"/>
      </c:bar3DChart>
      <c:catAx>
        <c:axId val="18225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accent1"/>
                </a:solidFill>
              </a:defRPr>
            </a:pPr>
            <a:endParaRPr lang="ru-RU"/>
          </a:p>
        </c:txPr>
        <c:crossAx val="182259072"/>
        <c:crosses val="autoZero"/>
        <c:auto val="1"/>
        <c:lblAlgn val="ctr"/>
        <c:lblOffset val="100"/>
        <c:noMultiLvlLbl val="0"/>
      </c:catAx>
      <c:valAx>
        <c:axId val="182259072"/>
        <c:scaling>
          <c:orientation val="minMax"/>
          <c:max val="100"/>
        </c:scaling>
        <c:delete val="1"/>
        <c:axPos val="l"/>
        <c:title>
          <c:tx>
            <c:rich>
              <a:bodyPr/>
              <a:lstStyle/>
              <a:p>
                <a:pPr>
                  <a:defRPr sz="1000" b="1">
                    <a:solidFill>
                      <a:schemeClr val="accent1"/>
                    </a:solidFill>
                  </a:defRPr>
                </a:pPr>
                <a:r>
                  <a:rPr lang="ru-RU" sz="1000" b="1" dirty="0" smtClean="0">
                    <a:solidFill>
                      <a:schemeClr val="accent1"/>
                    </a:solidFill>
                  </a:rPr>
                  <a:t>Производительность, тыс. куб. м в час</a:t>
                </a:r>
                <a:endParaRPr lang="ru-RU" sz="1000" b="1" dirty="0">
                  <a:solidFill>
                    <a:schemeClr val="accent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one"/>
        <c:crossAx val="1822575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>
              <a:solidFill>
                <a:schemeClr val="accent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8A9BD-7039-463C-BE5C-34CA9CF67598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9A6D2-0867-49FF-B97D-CFE0DF6B9FF7}">
      <dgm:prSet phldrT="[Текст]" custT="1"/>
      <dgm:spPr/>
      <dgm:t>
        <a:bodyPr/>
        <a:lstStyle/>
        <a:p>
          <a:r>
            <a:rPr lang="ru-RU" sz="1400" dirty="0" smtClean="0"/>
            <a:t>Обеспечение компенсирующих мероприятий ЭПБ</a:t>
          </a:r>
          <a:endParaRPr lang="ru-RU" sz="1400" b="0" dirty="0"/>
        </a:p>
      </dgm:t>
    </dgm:pt>
    <dgm:pt modelId="{0F9117BD-3F34-48C1-A41A-7F08488A2DFE}" type="parTrans" cxnId="{FF7896CE-D988-4D7F-92F5-E34293990456}">
      <dgm:prSet/>
      <dgm:spPr/>
      <dgm:t>
        <a:bodyPr/>
        <a:lstStyle/>
        <a:p>
          <a:endParaRPr lang="ru-RU" sz="1400"/>
        </a:p>
      </dgm:t>
    </dgm:pt>
    <dgm:pt modelId="{8B4BF651-308F-48AB-9734-5F7E83C994A3}" type="sibTrans" cxnId="{FF7896CE-D988-4D7F-92F5-E34293990456}">
      <dgm:prSet/>
      <dgm:spPr/>
      <dgm:t>
        <a:bodyPr/>
        <a:lstStyle/>
        <a:p>
          <a:endParaRPr lang="ru-RU" sz="1400"/>
        </a:p>
      </dgm:t>
    </dgm:pt>
    <dgm:pt modelId="{8CFE6C71-7858-45FD-8A69-F39C595FDE0B}">
      <dgm:prSet phldrT="[Текст]" custT="1"/>
      <dgm:spPr/>
      <dgm:t>
        <a:bodyPr/>
        <a:lstStyle/>
        <a:p>
          <a:r>
            <a:rPr lang="ru-RU" sz="1400" dirty="0" smtClean="0"/>
            <a:t>Контроль вибрации состояния оборудования и трубопроводов</a:t>
          </a:r>
          <a:endParaRPr lang="ru-RU" sz="1400" dirty="0"/>
        </a:p>
      </dgm:t>
    </dgm:pt>
    <dgm:pt modelId="{DACF376B-10E6-42BA-A730-8802DD2B3522}" type="parTrans" cxnId="{43C6E3F4-1E74-40A9-9163-9185273DB10F}">
      <dgm:prSet/>
      <dgm:spPr/>
      <dgm:t>
        <a:bodyPr/>
        <a:lstStyle/>
        <a:p>
          <a:endParaRPr lang="ru-RU" sz="1400"/>
        </a:p>
      </dgm:t>
    </dgm:pt>
    <dgm:pt modelId="{CC8084AA-CBED-426D-AE43-50DC3EC94642}" type="sibTrans" cxnId="{43C6E3F4-1E74-40A9-9163-9185273DB10F}">
      <dgm:prSet/>
      <dgm:spPr/>
      <dgm:t>
        <a:bodyPr/>
        <a:lstStyle/>
        <a:p>
          <a:endParaRPr lang="ru-RU" sz="1400"/>
        </a:p>
      </dgm:t>
    </dgm:pt>
    <dgm:pt modelId="{A7829B5F-7461-4B62-8FEB-1F993EDAA976}">
      <dgm:prSet phldrT="[Текст]" custT="1"/>
      <dgm:spPr/>
      <dgm:t>
        <a:bodyPr/>
        <a:lstStyle/>
        <a:p>
          <a:r>
            <a:rPr lang="ru-RU" sz="1400" dirty="0" smtClean="0"/>
            <a:t>Контроль геодезического положения трубопроводов на крупных ГРС и КРП</a:t>
          </a:r>
          <a:endParaRPr lang="ru-RU" sz="1400" dirty="0"/>
        </a:p>
      </dgm:t>
    </dgm:pt>
    <dgm:pt modelId="{A906E99C-330D-4695-8868-9390DC1211B1}" type="parTrans" cxnId="{A44A817F-3598-40B0-914C-73496613CA90}">
      <dgm:prSet/>
      <dgm:spPr/>
      <dgm:t>
        <a:bodyPr/>
        <a:lstStyle/>
        <a:p>
          <a:endParaRPr lang="ru-RU" sz="1400"/>
        </a:p>
      </dgm:t>
    </dgm:pt>
    <dgm:pt modelId="{2F8470F4-FC73-4BA0-A390-BBB43CC26673}" type="sibTrans" cxnId="{A44A817F-3598-40B0-914C-73496613CA90}">
      <dgm:prSet/>
      <dgm:spPr/>
      <dgm:t>
        <a:bodyPr/>
        <a:lstStyle/>
        <a:p>
          <a:endParaRPr lang="ru-RU" sz="1400"/>
        </a:p>
      </dgm:t>
    </dgm:pt>
    <dgm:pt modelId="{6706D20D-E3D9-4799-A556-69FC7F287EA8}">
      <dgm:prSet phldrT="[Текст]" custT="1"/>
      <dgm:spPr/>
      <dgm:t>
        <a:bodyPr/>
        <a:lstStyle/>
        <a:p>
          <a:r>
            <a:rPr lang="ru-RU" sz="1400" dirty="0" smtClean="0"/>
            <a:t>Проведение толщинометрии ТПО 2 раза в год </a:t>
          </a:r>
          <a:endParaRPr lang="ru-RU" sz="1400" b="0" dirty="0"/>
        </a:p>
      </dgm:t>
    </dgm:pt>
    <dgm:pt modelId="{0856EB20-C6E0-4214-B8AE-B36A9123F42D}" type="parTrans" cxnId="{76D4FB92-C93A-4D14-94DF-4F839C9BA199}">
      <dgm:prSet/>
      <dgm:spPr/>
      <dgm:t>
        <a:bodyPr/>
        <a:lstStyle/>
        <a:p>
          <a:endParaRPr lang="ru-RU" sz="1400"/>
        </a:p>
      </dgm:t>
    </dgm:pt>
    <dgm:pt modelId="{BA6388A4-96E1-4566-A555-46B5E7642442}" type="sibTrans" cxnId="{76D4FB92-C93A-4D14-94DF-4F839C9BA199}">
      <dgm:prSet/>
      <dgm:spPr/>
      <dgm:t>
        <a:bodyPr/>
        <a:lstStyle/>
        <a:p>
          <a:endParaRPr lang="ru-RU" sz="1400"/>
        </a:p>
      </dgm:t>
    </dgm:pt>
    <dgm:pt modelId="{4F6CD976-00F8-4998-913B-11D7A64D2ACA}">
      <dgm:prSet phldrT="[Текст]" custT="1"/>
      <dgm:spPr/>
      <dgm:t>
        <a:bodyPr/>
        <a:lstStyle/>
        <a:p>
          <a:r>
            <a:rPr lang="ru-RU" sz="1400" b="0" dirty="0" smtClean="0"/>
            <a:t>Разработка целевой программы ремонта по повышению надежности перегруженных ГРС  и ГРС прошедших ТВПС</a:t>
          </a:r>
          <a:endParaRPr lang="ru-RU" sz="1400" b="0" dirty="0"/>
        </a:p>
      </dgm:t>
    </dgm:pt>
    <dgm:pt modelId="{04AF6937-1183-4F7D-A4B9-3DB5D446263D}" type="parTrans" cxnId="{C5AFDEE8-7F3B-4090-80B4-39EBFCB602CF}">
      <dgm:prSet/>
      <dgm:spPr/>
      <dgm:t>
        <a:bodyPr/>
        <a:lstStyle/>
        <a:p>
          <a:endParaRPr lang="ru-RU" sz="1400"/>
        </a:p>
      </dgm:t>
    </dgm:pt>
    <dgm:pt modelId="{88F94875-89D1-47B9-ADB0-31B67C79BFE9}" type="sibTrans" cxnId="{C5AFDEE8-7F3B-4090-80B4-39EBFCB602CF}">
      <dgm:prSet/>
      <dgm:spPr/>
      <dgm:t>
        <a:bodyPr/>
        <a:lstStyle/>
        <a:p>
          <a:endParaRPr lang="ru-RU" sz="1400"/>
        </a:p>
      </dgm:t>
    </dgm:pt>
    <dgm:pt modelId="{58C6C891-C416-467C-9D14-3B734F21D910}" type="pres">
      <dgm:prSet presAssocID="{4E28A9BD-7039-463C-BE5C-34CA9CF675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3069283-0366-42F8-819A-AAC3BB3B10E0}" type="pres">
      <dgm:prSet presAssocID="{4E28A9BD-7039-463C-BE5C-34CA9CF67598}" presName="Name1" presStyleCnt="0"/>
      <dgm:spPr/>
      <dgm:t>
        <a:bodyPr/>
        <a:lstStyle/>
        <a:p>
          <a:endParaRPr lang="ru-RU"/>
        </a:p>
      </dgm:t>
    </dgm:pt>
    <dgm:pt modelId="{2A4A27E8-BD9B-4108-B840-39C4D0F4C3D7}" type="pres">
      <dgm:prSet presAssocID="{4E28A9BD-7039-463C-BE5C-34CA9CF67598}" presName="cycle" presStyleCnt="0"/>
      <dgm:spPr/>
      <dgm:t>
        <a:bodyPr/>
        <a:lstStyle/>
        <a:p>
          <a:endParaRPr lang="ru-RU"/>
        </a:p>
      </dgm:t>
    </dgm:pt>
    <dgm:pt modelId="{8B32C70D-A200-45D5-9C72-6F5EDF9ADDE6}" type="pres">
      <dgm:prSet presAssocID="{4E28A9BD-7039-463C-BE5C-34CA9CF67598}" presName="srcNode" presStyleLbl="node1" presStyleIdx="0" presStyleCnt="5"/>
      <dgm:spPr/>
      <dgm:t>
        <a:bodyPr/>
        <a:lstStyle/>
        <a:p>
          <a:endParaRPr lang="ru-RU"/>
        </a:p>
      </dgm:t>
    </dgm:pt>
    <dgm:pt modelId="{9E1142CB-C8F8-4A8E-BB01-4608DDCB6479}" type="pres">
      <dgm:prSet presAssocID="{4E28A9BD-7039-463C-BE5C-34CA9CF67598}" presName="conn" presStyleLbl="parChTrans1D2" presStyleIdx="0" presStyleCnt="1"/>
      <dgm:spPr/>
      <dgm:t>
        <a:bodyPr/>
        <a:lstStyle/>
        <a:p>
          <a:endParaRPr lang="ru-RU"/>
        </a:p>
      </dgm:t>
    </dgm:pt>
    <dgm:pt modelId="{E8255DD3-6A51-49D4-921D-0BFC27DDC750}" type="pres">
      <dgm:prSet presAssocID="{4E28A9BD-7039-463C-BE5C-34CA9CF67598}" presName="extraNode" presStyleLbl="node1" presStyleIdx="0" presStyleCnt="5"/>
      <dgm:spPr/>
      <dgm:t>
        <a:bodyPr/>
        <a:lstStyle/>
        <a:p>
          <a:endParaRPr lang="ru-RU"/>
        </a:p>
      </dgm:t>
    </dgm:pt>
    <dgm:pt modelId="{7C6DD378-D81D-4A65-9236-62C50A7C8E7E}" type="pres">
      <dgm:prSet presAssocID="{4E28A9BD-7039-463C-BE5C-34CA9CF67598}" presName="dstNode" presStyleLbl="node1" presStyleIdx="0" presStyleCnt="5"/>
      <dgm:spPr/>
      <dgm:t>
        <a:bodyPr/>
        <a:lstStyle/>
        <a:p>
          <a:endParaRPr lang="ru-RU"/>
        </a:p>
      </dgm:t>
    </dgm:pt>
    <dgm:pt modelId="{2FD32EC4-B83A-4B3B-9B6F-2CDB7E3607B7}" type="pres">
      <dgm:prSet presAssocID="{7429A6D2-0867-49FF-B97D-CFE0DF6B9FF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F19D7-A82A-4BA6-97F4-E220623C9E53}" type="pres">
      <dgm:prSet presAssocID="{7429A6D2-0867-49FF-B97D-CFE0DF6B9FF7}" presName="accent_1" presStyleCnt="0"/>
      <dgm:spPr/>
      <dgm:t>
        <a:bodyPr/>
        <a:lstStyle/>
        <a:p>
          <a:endParaRPr lang="ru-RU"/>
        </a:p>
      </dgm:t>
    </dgm:pt>
    <dgm:pt modelId="{D88CF6E8-0F7A-4A5C-8BAE-BFD46084012E}" type="pres">
      <dgm:prSet presAssocID="{7429A6D2-0867-49FF-B97D-CFE0DF6B9FF7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7AB6301F-3507-4707-9ECA-37B6DC37D7F7}" type="pres">
      <dgm:prSet presAssocID="{8CFE6C71-7858-45FD-8A69-F39C595FDE0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F1AE5-11E6-48DF-9086-9DA8BBC637C7}" type="pres">
      <dgm:prSet presAssocID="{8CFE6C71-7858-45FD-8A69-F39C595FDE0B}" presName="accent_2" presStyleCnt="0"/>
      <dgm:spPr/>
      <dgm:t>
        <a:bodyPr/>
        <a:lstStyle/>
        <a:p>
          <a:endParaRPr lang="ru-RU"/>
        </a:p>
      </dgm:t>
    </dgm:pt>
    <dgm:pt modelId="{289F7614-256F-46CA-A668-AC315DA745A4}" type="pres">
      <dgm:prSet presAssocID="{8CFE6C71-7858-45FD-8A69-F39C595FDE0B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5137A0AD-57C9-4D47-886B-1233A6F15EB4}" type="pres">
      <dgm:prSet presAssocID="{A7829B5F-7461-4B62-8FEB-1F993EDAA97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8F2D8-21EB-41EB-987E-EF6407F25C44}" type="pres">
      <dgm:prSet presAssocID="{A7829B5F-7461-4B62-8FEB-1F993EDAA976}" presName="accent_3" presStyleCnt="0"/>
      <dgm:spPr/>
      <dgm:t>
        <a:bodyPr/>
        <a:lstStyle/>
        <a:p>
          <a:endParaRPr lang="ru-RU"/>
        </a:p>
      </dgm:t>
    </dgm:pt>
    <dgm:pt modelId="{9B52A6EA-BB32-4FA0-BF96-F6970316C5FF}" type="pres">
      <dgm:prSet presAssocID="{A7829B5F-7461-4B62-8FEB-1F993EDAA976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7CA76C4B-A352-4B81-AD34-FB7E6517C4DA}" type="pres">
      <dgm:prSet presAssocID="{6706D20D-E3D9-4799-A556-69FC7F287E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9BA11A-1F28-435A-916B-3223AF6458F4}" type="pres">
      <dgm:prSet presAssocID="{6706D20D-E3D9-4799-A556-69FC7F287EA8}" presName="accent_4" presStyleCnt="0"/>
      <dgm:spPr/>
      <dgm:t>
        <a:bodyPr/>
        <a:lstStyle/>
        <a:p>
          <a:endParaRPr lang="ru-RU"/>
        </a:p>
      </dgm:t>
    </dgm:pt>
    <dgm:pt modelId="{18C387FE-20C5-4986-B059-75AD80EAA4D4}" type="pres">
      <dgm:prSet presAssocID="{6706D20D-E3D9-4799-A556-69FC7F287EA8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C911B6D0-BF31-49FE-8C4F-198A2D7F654E}" type="pres">
      <dgm:prSet presAssocID="{4F6CD976-00F8-4998-913B-11D7A64D2ACA}" presName="text_5" presStyleLbl="node1" presStyleIdx="4" presStyleCnt="5" custScaleY="157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7FB30-4FFA-4C55-8970-05412261787E}" type="pres">
      <dgm:prSet presAssocID="{4F6CD976-00F8-4998-913B-11D7A64D2ACA}" presName="accent_5" presStyleCnt="0"/>
      <dgm:spPr/>
      <dgm:t>
        <a:bodyPr/>
        <a:lstStyle/>
        <a:p>
          <a:endParaRPr lang="ru-RU"/>
        </a:p>
      </dgm:t>
    </dgm:pt>
    <dgm:pt modelId="{3401A03A-7B3B-4E1A-B8D1-402DF365A931}" type="pres">
      <dgm:prSet presAssocID="{4F6CD976-00F8-4998-913B-11D7A64D2ACA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76D4FB92-C93A-4D14-94DF-4F839C9BA199}" srcId="{4E28A9BD-7039-463C-BE5C-34CA9CF67598}" destId="{6706D20D-E3D9-4799-A556-69FC7F287EA8}" srcOrd="3" destOrd="0" parTransId="{0856EB20-C6E0-4214-B8AE-B36A9123F42D}" sibTransId="{BA6388A4-96E1-4566-A555-46B5E7642442}"/>
    <dgm:cxn modelId="{43C6E3F4-1E74-40A9-9163-9185273DB10F}" srcId="{4E28A9BD-7039-463C-BE5C-34CA9CF67598}" destId="{8CFE6C71-7858-45FD-8A69-F39C595FDE0B}" srcOrd="1" destOrd="0" parTransId="{DACF376B-10E6-42BA-A730-8802DD2B3522}" sibTransId="{CC8084AA-CBED-426D-AE43-50DC3EC94642}"/>
    <dgm:cxn modelId="{5F2E658E-7196-4DE8-B68C-0D931D6D4FC4}" type="presOf" srcId="{A7829B5F-7461-4B62-8FEB-1F993EDAA976}" destId="{5137A0AD-57C9-4D47-886B-1233A6F15EB4}" srcOrd="0" destOrd="0" presId="urn:microsoft.com/office/officeart/2008/layout/VerticalCurvedList"/>
    <dgm:cxn modelId="{552FAA7F-EA1D-4543-AD46-47FA2FBE8CE6}" type="presOf" srcId="{4F6CD976-00F8-4998-913B-11D7A64D2ACA}" destId="{C911B6D0-BF31-49FE-8C4F-198A2D7F654E}" srcOrd="0" destOrd="0" presId="urn:microsoft.com/office/officeart/2008/layout/VerticalCurvedList"/>
    <dgm:cxn modelId="{C1C7A105-C57B-470C-9F65-AF1AAF98CB53}" type="presOf" srcId="{7429A6D2-0867-49FF-B97D-CFE0DF6B9FF7}" destId="{2FD32EC4-B83A-4B3B-9B6F-2CDB7E3607B7}" srcOrd="0" destOrd="0" presId="urn:microsoft.com/office/officeart/2008/layout/VerticalCurvedList"/>
    <dgm:cxn modelId="{DDD18D8B-9DD8-4224-B607-9B2AD976664F}" type="presOf" srcId="{8B4BF651-308F-48AB-9734-5F7E83C994A3}" destId="{9E1142CB-C8F8-4A8E-BB01-4608DDCB6479}" srcOrd="0" destOrd="0" presId="urn:microsoft.com/office/officeart/2008/layout/VerticalCurvedList"/>
    <dgm:cxn modelId="{FF7896CE-D988-4D7F-92F5-E34293990456}" srcId="{4E28A9BD-7039-463C-BE5C-34CA9CF67598}" destId="{7429A6D2-0867-49FF-B97D-CFE0DF6B9FF7}" srcOrd="0" destOrd="0" parTransId="{0F9117BD-3F34-48C1-A41A-7F08488A2DFE}" sibTransId="{8B4BF651-308F-48AB-9734-5F7E83C994A3}"/>
    <dgm:cxn modelId="{C5AFDEE8-7F3B-4090-80B4-39EBFCB602CF}" srcId="{4E28A9BD-7039-463C-BE5C-34CA9CF67598}" destId="{4F6CD976-00F8-4998-913B-11D7A64D2ACA}" srcOrd="4" destOrd="0" parTransId="{04AF6937-1183-4F7D-A4B9-3DB5D446263D}" sibTransId="{88F94875-89D1-47B9-ADB0-31B67C79BFE9}"/>
    <dgm:cxn modelId="{D724674B-2ED7-437B-9AB8-DFDA8D0DDDC2}" type="presOf" srcId="{8CFE6C71-7858-45FD-8A69-F39C595FDE0B}" destId="{7AB6301F-3507-4707-9ECA-37B6DC37D7F7}" srcOrd="0" destOrd="0" presId="urn:microsoft.com/office/officeart/2008/layout/VerticalCurvedList"/>
    <dgm:cxn modelId="{A44A817F-3598-40B0-914C-73496613CA90}" srcId="{4E28A9BD-7039-463C-BE5C-34CA9CF67598}" destId="{A7829B5F-7461-4B62-8FEB-1F993EDAA976}" srcOrd="2" destOrd="0" parTransId="{A906E99C-330D-4695-8868-9390DC1211B1}" sibTransId="{2F8470F4-FC73-4BA0-A390-BBB43CC26673}"/>
    <dgm:cxn modelId="{8B486249-F580-47A0-93CD-BAA62F8B2A6D}" type="presOf" srcId="{4E28A9BD-7039-463C-BE5C-34CA9CF67598}" destId="{58C6C891-C416-467C-9D14-3B734F21D910}" srcOrd="0" destOrd="0" presId="urn:microsoft.com/office/officeart/2008/layout/VerticalCurvedList"/>
    <dgm:cxn modelId="{D32FE829-CFC0-4785-98D6-93E9A8CCDF54}" type="presOf" srcId="{6706D20D-E3D9-4799-A556-69FC7F287EA8}" destId="{7CA76C4B-A352-4B81-AD34-FB7E6517C4DA}" srcOrd="0" destOrd="0" presId="urn:microsoft.com/office/officeart/2008/layout/VerticalCurvedList"/>
    <dgm:cxn modelId="{E837FDDC-9C03-4C12-84C2-E352B5C8FAC4}" type="presParOf" srcId="{58C6C891-C416-467C-9D14-3B734F21D910}" destId="{E3069283-0366-42F8-819A-AAC3BB3B10E0}" srcOrd="0" destOrd="0" presId="urn:microsoft.com/office/officeart/2008/layout/VerticalCurvedList"/>
    <dgm:cxn modelId="{8FFFA604-B468-4FD4-BF08-59F3A754C666}" type="presParOf" srcId="{E3069283-0366-42F8-819A-AAC3BB3B10E0}" destId="{2A4A27E8-BD9B-4108-B840-39C4D0F4C3D7}" srcOrd="0" destOrd="0" presId="urn:microsoft.com/office/officeart/2008/layout/VerticalCurvedList"/>
    <dgm:cxn modelId="{84239876-C8A2-47FD-B3B9-60128AD09040}" type="presParOf" srcId="{2A4A27E8-BD9B-4108-B840-39C4D0F4C3D7}" destId="{8B32C70D-A200-45D5-9C72-6F5EDF9ADDE6}" srcOrd="0" destOrd="0" presId="urn:microsoft.com/office/officeart/2008/layout/VerticalCurvedList"/>
    <dgm:cxn modelId="{07889076-DF7C-4C92-9F1A-22A996D6FFFB}" type="presParOf" srcId="{2A4A27E8-BD9B-4108-B840-39C4D0F4C3D7}" destId="{9E1142CB-C8F8-4A8E-BB01-4608DDCB6479}" srcOrd="1" destOrd="0" presId="urn:microsoft.com/office/officeart/2008/layout/VerticalCurvedList"/>
    <dgm:cxn modelId="{FBD8FDEB-261C-496A-9671-541339D01BC1}" type="presParOf" srcId="{2A4A27E8-BD9B-4108-B840-39C4D0F4C3D7}" destId="{E8255DD3-6A51-49D4-921D-0BFC27DDC750}" srcOrd="2" destOrd="0" presId="urn:microsoft.com/office/officeart/2008/layout/VerticalCurvedList"/>
    <dgm:cxn modelId="{587024D0-2D76-41C1-9BBA-7419EF3D6738}" type="presParOf" srcId="{2A4A27E8-BD9B-4108-B840-39C4D0F4C3D7}" destId="{7C6DD378-D81D-4A65-9236-62C50A7C8E7E}" srcOrd="3" destOrd="0" presId="urn:microsoft.com/office/officeart/2008/layout/VerticalCurvedList"/>
    <dgm:cxn modelId="{714D1833-3FCE-4CE7-AC6C-632EA6E18F1F}" type="presParOf" srcId="{E3069283-0366-42F8-819A-AAC3BB3B10E0}" destId="{2FD32EC4-B83A-4B3B-9B6F-2CDB7E3607B7}" srcOrd="1" destOrd="0" presId="urn:microsoft.com/office/officeart/2008/layout/VerticalCurvedList"/>
    <dgm:cxn modelId="{552B8E04-6FF2-4295-AAF8-39347B014005}" type="presParOf" srcId="{E3069283-0366-42F8-819A-AAC3BB3B10E0}" destId="{F71F19D7-A82A-4BA6-97F4-E220623C9E53}" srcOrd="2" destOrd="0" presId="urn:microsoft.com/office/officeart/2008/layout/VerticalCurvedList"/>
    <dgm:cxn modelId="{731FDDCE-7CAC-4A9C-B9BB-3C83932AC91A}" type="presParOf" srcId="{F71F19D7-A82A-4BA6-97F4-E220623C9E53}" destId="{D88CF6E8-0F7A-4A5C-8BAE-BFD46084012E}" srcOrd="0" destOrd="0" presId="urn:microsoft.com/office/officeart/2008/layout/VerticalCurvedList"/>
    <dgm:cxn modelId="{D558ED06-E81A-4099-9592-7B6C26531981}" type="presParOf" srcId="{E3069283-0366-42F8-819A-AAC3BB3B10E0}" destId="{7AB6301F-3507-4707-9ECA-37B6DC37D7F7}" srcOrd="3" destOrd="0" presId="urn:microsoft.com/office/officeart/2008/layout/VerticalCurvedList"/>
    <dgm:cxn modelId="{6A320AD8-260F-429E-B3D7-E8A36780DAEA}" type="presParOf" srcId="{E3069283-0366-42F8-819A-AAC3BB3B10E0}" destId="{84CF1AE5-11E6-48DF-9086-9DA8BBC637C7}" srcOrd="4" destOrd="0" presId="urn:microsoft.com/office/officeart/2008/layout/VerticalCurvedList"/>
    <dgm:cxn modelId="{C1436521-4BFB-419E-9755-5770FF48DA8F}" type="presParOf" srcId="{84CF1AE5-11E6-48DF-9086-9DA8BBC637C7}" destId="{289F7614-256F-46CA-A668-AC315DA745A4}" srcOrd="0" destOrd="0" presId="urn:microsoft.com/office/officeart/2008/layout/VerticalCurvedList"/>
    <dgm:cxn modelId="{74F9841D-B81C-47EE-958E-BA34376B2455}" type="presParOf" srcId="{E3069283-0366-42F8-819A-AAC3BB3B10E0}" destId="{5137A0AD-57C9-4D47-886B-1233A6F15EB4}" srcOrd="5" destOrd="0" presId="urn:microsoft.com/office/officeart/2008/layout/VerticalCurvedList"/>
    <dgm:cxn modelId="{7D3EB4CA-EB0D-4BEE-83DC-9744BA48EAA1}" type="presParOf" srcId="{E3069283-0366-42F8-819A-AAC3BB3B10E0}" destId="{60B8F2D8-21EB-41EB-987E-EF6407F25C44}" srcOrd="6" destOrd="0" presId="urn:microsoft.com/office/officeart/2008/layout/VerticalCurvedList"/>
    <dgm:cxn modelId="{8D3DEF30-D379-45F3-BF78-37B127400608}" type="presParOf" srcId="{60B8F2D8-21EB-41EB-987E-EF6407F25C44}" destId="{9B52A6EA-BB32-4FA0-BF96-F6970316C5FF}" srcOrd="0" destOrd="0" presId="urn:microsoft.com/office/officeart/2008/layout/VerticalCurvedList"/>
    <dgm:cxn modelId="{D54D2787-40C8-43D2-A4C7-6CA7890BCC93}" type="presParOf" srcId="{E3069283-0366-42F8-819A-AAC3BB3B10E0}" destId="{7CA76C4B-A352-4B81-AD34-FB7E6517C4DA}" srcOrd="7" destOrd="0" presId="urn:microsoft.com/office/officeart/2008/layout/VerticalCurvedList"/>
    <dgm:cxn modelId="{47792BE7-63E4-4B01-8A55-4FEE1E9E9615}" type="presParOf" srcId="{E3069283-0366-42F8-819A-AAC3BB3B10E0}" destId="{8C9BA11A-1F28-435A-916B-3223AF6458F4}" srcOrd="8" destOrd="0" presId="urn:microsoft.com/office/officeart/2008/layout/VerticalCurvedList"/>
    <dgm:cxn modelId="{F309CEFC-426D-4BAD-8583-D21AD11CF010}" type="presParOf" srcId="{8C9BA11A-1F28-435A-916B-3223AF6458F4}" destId="{18C387FE-20C5-4986-B059-75AD80EAA4D4}" srcOrd="0" destOrd="0" presId="urn:microsoft.com/office/officeart/2008/layout/VerticalCurvedList"/>
    <dgm:cxn modelId="{ECB51B4F-94E5-4305-B8CD-BB99748BB387}" type="presParOf" srcId="{E3069283-0366-42F8-819A-AAC3BB3B10E0}" destId="{C911B6D0-BF31-49FE-8C4F-198A2D7F654E}" srcOrd="9" destOrd="0" presId="urn:microsoft.com/office/officeart/2008/layout/VerticalCurvedList"/>
    <dgm:cxn modelId="{9C00DAC9-B2CE-4A1E-9EFB-FCA1C70F5F63}" type="presParOf" srcId="{E3069283-0366-42F8-819A-AAC3BB3B10E0}" destId="{5887FB30-4FFA-4C55-8970-05412261787E}" srcOrd="10" destOrd="0" presId="urn:microsoft.com/office/officeart/2008/layout/VerticalCurvedList"/>
    <dgm:cxn modelId="{F1CD4189-7D6D-43A6-8C10-1FFC58C36174}" type="presParOf" srcId="{5887FB30-4FFA-4C55-8970-05412261787E}" destId="{3401A03A-7B3B-4E1A-B8D1-402DF365A93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6C705-AC30-48E1-9E5D-7F36B997FAF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9B9661-37DB-4303-BAC3-5146280A0B1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Регуляторов давления газа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D95B6-A0BD-42FC-A97F-D60490D265F4}" type="parTrans" cxnId="{A3C9D3A8-2405-4EC7-9C99-7C888C5871C9}">
      <dgm:prSet/>
      <dgm:spPr/>
      <dgm:t>
        <a:bodyPr/>
        <a:lstStyle/>
        <a:p>
          <a:endParaRPr lang="ru-RU"/>
        </a:p>
      </dgm:t>
    </dgm:pt>
    <dgm:pt modelId="{411D3DCB-03C3-40F9-BBF7-4BCFA05E8FBC}" type="sibTrans" cxnId="{A3C9D3A8-2405-4EC7-9C99-7C888C5871C9}">
      <dgm:prSet/>
      <dgm:spPr/>
      <dgm:t>
        <a:bodyPr/>
        <a:lstStyle/>
        <a:p>
          <a:endParaRPr lang="ru-RU"/>
        </a:p>
      </dgm:t>
    </dgm:pt>
    <dgm:pt modelId="{9D435D15-563F-41B3-A7FF-C7700BFF1C9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Кранов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22EF6-9F11-4E40-AE74-F152DFA3FDD9}" type="parTrans" cxnId="{E0274BB0-E00D-49BC-8357-6E406B66E326}">
      <dgm:prSet/>
      <dgm:spPr/>
      <dgm:t>
        <a:bodyPr/>
        <a:lstStyle/>
        <a:p>
          <a:endParaRPr lang="ru-RU"/>
        </a:p>
      </dgm:t>
    </dgm:pt>
    <dgm:pt modelId="{A5395AFE-6619-40A9-8645-1751AF3D839C}" type="sibTrans" cxnId="{E0274BB0-E00D-49BC-8357-6E406B66E326}">
      <dgm:prSet/>
      <dgm:spPr/>
      <dgm:t>
        <a:bodyPr/>
        <a:lstStyle/>
        <a:p>
          <a:endParaRPr lang="ru-RU"/>
        </a:p>
      </dgm:t>
    </dgm:pt>
    <dgm:pt modelId="{01BE4832-EEA9-41EA-AAE5-03C57FD428E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Клиновых задвижек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1948F-07CF-44E2-A879-4D177323182F}" type="parTrans" cxnId="{721355D4-2BFF-4F6D-8653-04698AF134A0}">
      <dgm:prSet/>
      <dgm:spPr/>
      <dgm:t>
        <a:bodyPr/>
        <a:lstStyle/>
        <a:p>
          <a:endParaRPr lang="ru-RU"/>
        </a:p>
      </dgm:t>
    </dgm:pt>
    <dgm:pt modelId="{3D344459-9984-4988-8B2A-BD7283BACBAE}" type="sibTrans" cxnId="{721355D4-2BFF-4F6D-8653-04698AF134A0}">
      <dgm:prSet/>
      <dgm:spPr/>
      <dgm:t>
        <a:bodyPr/>
        <a:lstStyle/>
        <a:p>
          <a:endParaRPr lang="ru-RU"/>
        </a:p>
      </dgm:t>
    </dgm:pt>
    <dgm:pt modelId="{D400EBC0-BEA9-4DF5-98D1-C479C69DFB4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Предохранительных клапанов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3DE249-00D9-40EF-8BFA-E5C4DED18A66}" type="parTrans" cxnId="{081C405E-85D7-40B1-A203-76935E9BEA1E}">
      <dgm:prSet/>
      <dgm:spPr/>
      <dgm:t>
        <a:bodyPr/>
        <a:lstStyle/>
        <a:p>
          <a:endParaRPr lang="ru-RU"/>
        </a:p>
      </dgm:t>
    </dgm:pt>
    <dgm:pt modelId="{FBDB1B6C-5BDF-42C2-926F-84AC66496F20}" type="sibTrans" cxnId="{081C405E-85D7-40B1-A203-76935E9BEA1E}">
      <dgm:prSet/>
      <dgm:spPr/>
      <dgm:t>
        <a:bodyPr/>
        <a:lstStyle/>
        <a:p>
          <a:endParaRPr lang="ru-RU"/>
        </a:p>
      </dgm:t>
    </dgm:pt>
    <dgm:pt modelId="{E8E2467F-DB8D-499B-988C-5C67D807784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Отопительных котлов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5B0BA2-0FD0-470F-B8E1-144BF53D68E1}" type="parTrans" cxnId="{604AF694-5C1F-4617-BB59-9132F4357B0B}">
      <dgm:prSet/>
      <dgm:spPr/>
      <dgm:t>
        <a:bodyPr/>
        <a:lstStyle/>
        <a:p>
          <a:endParaRPr lang="ru-RU"/>
        </a:p>
      </dgm:t>
    </dgm:pt>
    <dgm:pt modelId="{6925B68B-AD38-4E62-ABD9-6A5D8081A800}" type="sibTrans" cxnId="{604AF694-5C1F-4617-BB59-9132F4357B0B}">
      <dgm:prSet/>
      <dgm:spPr/>
      <dgm:t>
        <a:bodyPr/>
        <a:lstStyle/>
        <a:p>
          <a:endParaRPr lang="ru-RU"/>
        </a:p>
      </dgm:t>
    </dgm:pt>
    <dgm:pt modelId="{FC88760A-B2D2-4162-9223-5A25D949BA5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 Одоризационных установок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AC4AA3-A5E1-41E7-9E79-62AB58103696}" type="parTrans" cxnId="{3E4078F8-2079-473E-B951-33127A7D8F84}">
      <dgm:prSet/>
      <dgm:spPr/>
      <dgm:t>
        <a:bodyPr/>
        <a:lstStyle/>
        <a:p>
          <a:endParaRPr lang="ru-RU"/>
        </a:p>
      </dgm:t>
    </dgm:pt>
    <dgm:pt modelId="{3C836724-D731-4105-9F84-C03B2DBAC5EA}" type="sibTrans" cxnId="{3E4078F8-2079-473E-B951-33127A7D8F84}">
      <dgm:prSet/>
      <dgm:spPr/>
      <dgm:t>
        <a:bodyPr/>
        <a:lstStyle/>
        <a:p>
          <a:endParaRPr lang="ru-RU"/>
        </a:p>
      </dgm:t>
    </dgm:pt>
    <dgm:pt modelId="{3AAB924A-A744-48FF-B157-90566BAD689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 Подогревателей газа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36F5C-BA51-47C8-ADC7-3B348D9AA834}" type="sibTrans" cxnId="{AC40ADFC-7758-4E2F-91A2-6400D7135678}">
      <dgm:prSet/>
      <dgm:spPr/>
      <dgm:t>
        <a:bodyPr/>
        <a:lstStyle/>
        <a:p>
          <a:endParaRPr lang="ru-RU"/>
        </a:p>
      </dgm:t>
    </dgm:pt>
    <dgm:pt modelId="{0CC7B027-60BA-4E77-ACCE-78E431CBE765}" type="parTrans" cxnId="{AC40ADFC-7758-4E2F-91A2-6400D7135678}">
      <dgm:prSet/>
      <dgm:spPr/>
      <dgm:t>
        <a:bodyPr/>
        <a:lstStyle/>
        <a:p>
          <a:endParaRPr lang="ru-RU"/>
        </a:p>
      </dgm:t>
    </dgm:pt>
    <dgm:pt modelId="{63F530D6-2DB6-46F9-8510-A25D9866233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 Надземных трубопроводов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64750E-E873-435F-A433-FB495AA74107}" type="parTrans" cxnId="{B6017B2D-09F9-455A-A225-98FE5835877D}">
      <dgm:prSet/>
      <dgm:spPr/>
      <dgm:t>
        <a:bodyPr/>
        <a:lstStyle/>
        <a:p>
          <a:endParaRPr lang="ru-RU"/>
        </a:p>
      </dgm:t>
    </dgm:pt>
    <dgm:pt modelId="{1462BB04-5437-498C-94C5-61EDBF4B53F7}" type="sibTrans" cxnId="{B6017B2D-09F9-455A-A225-98FE5835877D}">
      <dgm:prSet/>
      <dgm:spPr/>
      <dgm:t>
        <a:bodyPr/>
        <a:lstStyle/>
        <a:p>
          <a:endParaRPr lang="ru-RU"/>
        </a:p>
      </dgm:t>
    </dgm:pt>
    <dgm:pt modelId="{A1692B66-7595-4703-A310-E6C8B5BE8E01}" type="pres">
      <dgm:prSet presAssocID="{9FC6C705-AC30-48E1-9E5D-7F36B997FA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E06010-DF55-4AC7-8476-16558C8B9398}" type="pres">
      <dgm:prSet presAssocID="{209B9661-37DB-4303-BAC3-5146280A0B1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12E1A-C6A0-44F5-9CC4-50F571A67808}" type="pres">
      <dgm:prSet presAssocID="{411D3DCB-03C3-40F9-BBF7-4BCFA05E8FBC}" presName="spacer" presStyleCnt="0"/>
      <dgm:spPr/>
    </dgm:pt>
    <dgm:pt modelId="{E3CFDD12-A21F-452C-94CF-EF0D4E898980}" type="pres">
      <dgm:prSet presAssocID="{9D435D15-563F-41B3-A7FF-C7700BFF1C9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35638-96B1-40D2-AFEF-E582ADD0707B}" type="pres">
      <dgm:prSet presAssocID="{A5395AFE-6619-40A9-8645-1751AF3D839C}" presName="spacer" presStyleCnt="0"/>
      <dgm:spPr/>
    </dgm:pt>
    <dgm:pt modelId="{57585DA0-EB53-476B-BA9B-A677F6D11599}" type="pres">
      <dgm:prSet presAssocID="{01BE4832-EEA9-41EA-AAE5-03C57FD428EE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F3093-8AEB-4931-AFAA-E749CBFEB7E2}" type="pres">
      <dgm:prSet presAssocID="{3D344459-9984-4988-8B2A-BD7283BACBAE}" presName="spacer" presStyleCnt="0"/>
      <dgm:spPr/>
    </dgm:pt>
    <dgm:pt modelId="{DBD8BF80-A8E9-4EA7-9B59-A143B1087F54}" type="pres">
      <dgm:prSet presAssocID="{D400EBC0-BEA9-4DF5-98D1-C479C69DFB43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33FC0-BB70-4027-8803-14E67E3C92F7}" type="pres">
      <dgm:prSet presAssocID="{FBDB1B6C-5BDF-42C2-926F-84AC66496F20}" presName="spacer" presStyleCnt="0"/>
      <dgm:spPr/>
    </dgm:pt>
    <dgm:pt modelId="{0FE54788-A65E-4B01-A7F0-309D0EFE9EBB}" type="pres">
      <dgm:prSet presAssocID="{E8E2467F-DB8D-499B-988C-5C67D807784A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5806B-E002-4279-ADAE-45E8A9BAD98B}" type="pres">
      <dgm:prSet presAssocID="{6925B68B-AD38-4E62-ABD9-6A5D8081A800}" presName="spacer" presStyleCnt="0"/>
      <dgm:spPr/>
    </dgm:pt>
    <dgm:pt modelId="{B85D0592-AD61-4CC1-8B1A-F73E94F84A81}" type="pres">
      <dgm:prSet presAssocID="{FC88760A-B2D2-4162-9223-5A25D949BA57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6F299-D15A-479A-9A8C-C1A5F5836FCA}" type="pres">
      <dgm:prSet presAssocID="{3C836724-D731-4105-9F84-C03B2DBAC5EA}" presName="spacer" presStyleCnt="0"/>
      <dgm:spPr/>
    </dgm:pt>
    <dgm:pt modelId="{6B341496-DC1F-402F-9548-71D5376A40FA}" type="pres">
      <dgm:prSet presAssocID="{3AAB924A-A744-48FF-B157-90566BAD689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B5D68-DD08-452B-B3C4-0497F705F6CE}" type="pres">
      <dgm:prSet presAssocID="{42436F5C-BA51-47C8-ADC7-3B348D9AA834}" presName="spacer" presStyleCnt="0"/>
      <dgm:spPr/>
    </dgm:pt>
    <dgm:pt modelId="{5788D941-6A1C-4ADB-B89E-4FAF6E562D36}" type="pres">
      <dgm:prSet presAssocID="{63F530D6-2DB6-46F9-8510-A25D9866233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4AF694-5C1F-4617-BB59-9132F4357B0B}" srcId="{9FC6C705-AC30-48E1-9E5D-7F36B997FAF6}" destId="{E8E2467F-DB8D-499B-988C-5C67D807784A}" srcOrd="4" destOrd="0" parTransId="{705B0BA2-0FD0-470F-B8E1-144BF53D68E1}" sibTransId="{6925B68B-AD38-4E62-ABD9-6A5D8081A800}"/>
    <dgm:cxn modelId="{4A89695D-8423-4B8E-AA40-76DFF5A0DA5B}" type="presOf" srcId="{FC88760A-B2D2-4162-9223-5A25D949BA57}" destId="{B85D0592-AD61-4CC1-8B1A-F73E94F84A81}" srcOrd="0" destOrd="0" presId="urn:microsoft.com/office/officeart/2005/8/layout/vList2"/>
    <dgm:cxn modelId="{081C405E-85D7-40B1-A203-76935E9BEA1E}" srcId="{9FC6C705-AC30-48E1-9E5D-7F36B997FAF6}" destId="{D400EBC0-BEA9-4DF5-98D1-C479C69DFB43}" srcOrd="3" destOrd="0" parTransId="{E33DE249-00D9-40EF-8BFA-E5C4DED18A66}" sibTransId="{FBDB1B6C-5BDF-42C2-926F-84AC66496F20}"/>
    <dgm:cxn modelId="{02252CE5-56A3-4604-BE81-20D9026E2832}" type="presOf" srcId="{E8E2467F-DB8D-499B-988C-5C67D807784A}" destId="{0FE54788-A65E-4B01-A7F0-309D0EFE9EBB}" srcOrd="0" destOrd="0" presId="urn:microsoft.com/office/officeart/2005/8/layout/vList2"/>
    <dgm:cxn modelId="{6767E3ED-D49E-4E21-BAEF-780CF2ED786F}" type="presOf" srcId="{01BE4832-EEA9-41EA-AAE5-03C57FD428EE}" destId="{57585DA0-EB53-476B-BA9B-A677F6D11599}" srcOrd="0" destOrd="0" presId="urn:microsoft.com/office/officeart/2005/8/layout/vList2"/>
    <dgm:cxn modelId="{A3C9D3A8-2405-4EC7-9C99-7C888C5871C9}" srcId="{9FC6C705-AC30-48E1-9E5D-7F36B997FAF6}" destId="{209B9661-37DB-4303-BAC3-5146280A0B1E}" srcOrd="0" destOrd="0" parTransId="{5DAD95B6-A0BD-42FC-A97F-D60490D265F4}" sibTransId="{411D3DCB-03C3-40F9-BBF7-4BCFA05E8FBC}"/>
    <dgm:cxn modelId="{721355D4-2BFF-4F6D-8653-04698AF134A0}" srcId="{9FC6C705-AC30-48E1-9E5D-7F36B997FAF6}" destId="{01BE4832-EEA9-41EA-AAE5-03C57FD428EE}" srcOrd="2" destOrd="0" parTransId="{1BB1948F-07CF-44E2-A879-4D177323182F}" sibTransId="{3D344459-9984-4988-8B2A-BD7283BACBAE}"/>
    <dgm:cxn modelId="{E0274BB0-E00D-49BC-8357-6E406B66E326}" srcId="{9FC6C705-AC30-48E1-9E5D-7F36B997FAF6}" destId="{9D435D15-563F-41B3-A7FF-C7700BFF1C97}" srcOrd="1" destOrd="0" parTransId="{AEE22EF6-9F11-4E40-AE74-F152DFA3FDD9}" sibTransId="{A5395AFE-6619-40A9-8645-1751AF3D839C}"/>
    <dgm:cxn modelId="{B6017B2D-09F9-455A-A225-98FE5835877D}" srcId="{9FC6C705-AC30-48E1-9E5D-7F36B997FAF6}" destId="{63F530D6-2DB6-46F9-8510-A25D98662331}" srcOrd="7" destOrd="0" parTransId="{0464750E-E873-435F-A433-FB495AA74107}" sibTransId="{1462BB04-5437-498C-94C5-61EDBF4B53F7}"/>
    <dgm:cxn modelId="{0E8D9F6B-89BA-4A0F-B3ED-D38EDA446C06}" type="presOf" srcId="{D400EBC0-BEA9-4DF5-98D1-C479C69DFB43}" destId="{DBD8BF80-A8E9-4EA7-9B59-A143B1087F54}" srcOrd="0" destOrd="0" presId="urn:microsoft.com/office/officeart/2005/8/layout/vList2"/>
    <dgm:cxn modelId="{3E4078F8-2079-473E-B951-33127A7D8F84}" srcId="{9FC6C705-AC30-48E1-9E5D-7F36B997FAF6}" destId="{FC88760A-B2D2-4162-9223-5A25D949BA57}" srcOrd="5" destOrd="0" parTransId="{79AC4AA3-A5E1-41E7-9E79-62AB58103696}" sibTransId="{3C836724-D731-4105-9F84-C03B2DBAC5EA}"/>
    <dgm:cxn modelId="{AFE57C47-6FD5-4B75-9B72-89FD8B89F255}" type="presOf" srcId="{209B9661-37DB-4303-BAC3-5146280A0B1E}" destId="{B6E06010-DF55-4AC7-8476-16558C8B9398}" srcOrd="0" destOrd="0" presId="urn:microsoft.com/office/officeart/2005/8/layout/vList2"/>
    <dgm:cxn modelId="{AC40ADFC-7758-4E2F-91A2-6400D7135678}" srcId="{9FC6C705-AC30-48E1-9E5D-7F36B997FAF6}" destId="{3AAB924A-A744-48FF-B157-90566BAD689B}" srcOrd="6" destOrd="0" parTransId="{0CC7B027-60BA-4E77-ACCE-78E431CBE765}" sibTransId="{42436F5C-BA51-47C8-ADC7-3B348D9AA834}"/>
    <dgm:cxn modelId="{8BFBAFC2-C336-41DA-B8F0-199A0CDDF695}" type="presOf" srcId="{9D435D15-563F-41B3-A7FF-C7700BFF1C97}" destId="{E3CFDD12-A21F-452C-94CF-EF0D4E898980}" srcOrd="0" destOrd="0" presId="urn:microsoft.com/office/officeart/2005/8/layout/vList2"/>
    <dgm:cxn modelId="{5DF3AFF6-69ED-472D-91B5-631453A7E6B0}" type="presOf" srcId="{63F530D6-2DB6-46F9-8510-A25D98662331}" destId="{5788D941-6A1C-4ADB-B89E-4FAF6E562D36}" srcOrd="0" destOrd="0" presId="urn:microsoft.com/office/officeart/2005/8/layout/vList2"/>
    <dgm:cxn modelId="{CEEDCF4E-95DB-4A07-88EC-9709A4550A6F}" type="presOf" srcId="{3AAB924A-A744-48FF-B157-90566BAD689B}" destId="{6B341496-DC1F-402F-9548-71D5376A40FA}" srcOrd="0" destOrd="0" presId="urn:microsoft.com/office/officeart/2005/8/layout/vList2"/>
    <dgm:cxn modelId="{DF9BCFF2-DB36-4DF3-BDDD-FEE1F935F81E}" type="presOf" srcId="{9FC6C705-AC30-48E1-9E5D-7F36B997FAF6}" destId="{A1692B66-7595-4703-A310-E6C8B5BE8E01}" srcOrd="0" destOrd="0" presId="urn:microsoft.com/office/officeart/2005/8/layout/vList2"/>
    <dgm:cxn modelId="{8A44A555-8124-485A-A2DB-6521F5C90FB8}" type="presParOf" srcId="{A1692B66-7595-4703-A310-E6C8B5BE8E01}" destId="{B6E06010-DF55-4AC7-8476-16558C8B9398}" srcOrd="0" destOrd="0" presId="urn:microsoft.com/office/officeart/2005/8/layout/vList2"/>
    <dgm:cxn modelId="{95B63BA9-EDE2-4FC5-8F74-13A7FB8033B8}" type="presParOf" srcId="{A1692B66-7595-4703-A310-E6C8B5BE8E01}" destId="{E3C12E1A-C6A0-44F5-9CC4-50F571A67808}" srcOrd="1" destOrd="0" presId="urn:microsoft.com/office/officeart/2005/8/layout/vList2"/>
    <dgm:cxn modelId="{A11FCA2B-98B5-43E3-9E87-425CE1144244}" type="presParOf" srcId="{A1692B66-7595-4703-A310-E6C8B5BE8E01}" destId="{E3CFDD12-A21F-452C-94CF-EF0D4E898980}" srcOrd="2" destOrd="0" presId="urn:microsoft.com/office/officeart/2005/8/layout/vList2"/>
    <dgm:cxn modelId="{540C35EB-4EE5-4722-9291-7770C8E6E32B}" type="presParOf" srcId="{A1692B66-7595-4703-A310-E6C8B5BE8E01}" destId="{61335638-96B1-40D2-AFEF-E582ADD0707B}" srcOrd="3" destOrd="0" presId="urn:microsoft.com/office/officeart/2005/8/layout/vList2"/>
    <dgm:cxn modelId="{203D9080-39FD-4FEC-9693-2766807329FF}" type="presParOf" srcId="{A1692B66-7595-4703-A310-E6C8B5BE8E01}" destId="{57585DA0-EB53-476B-BA9B-A677F6D11599}" srcOrd="4" destOrd="0" presId="urn:microsoft.com/office/officeart/2005/8/layout/vList2"/>
    <dgm:cxn modelId="{B0ACC8B4-43A1-449A-99AA-8A0CEDCD2D6F}" type="presParOf" srcId="{A1692B66-7595-4703-A310-E6C8B5BE8E01}" destId="{BE5F3093-8AEB-4931-AFAA-E749CBFEB7E2}" srcOrd="5" destOrd="0" presId="urn:microsoft.com/office/officeart/2005/8/layout/vList2"/>
    <dgm:cxn modelId="{FBEB102C-816E-4AA8-8ABA-FAE6C30B2455}" type="presParOf" srcId="{A1692B66-7595-4703-A310-E6C8B5BE8E01}" destId="{DBD8BF80-A8E9-4EA7-9B59-A143B1087F54}" srcOrd="6" destOrd="0" presId="urn:microsoft.com/office/officeart/2005/8/layout/vList2"/>
    <dgm:cxn modelId="{7C5BE483-05A0-4897-B4E5-0F1229D454D4}" type="presParOf" srcId="{A1692B66-7595-4703-A310-E6C8B5BE8E01}" destId="{9B633FC0-BB70-4027-8803-14E67E3C92F7}" srcOrd="7" destOrd="0" presId="urn:microsoft.com/office/officeart/2005/8/layout/vList2"/>
    <dgm:cxn modelId="{964EB3CA-0D48-4EB8-A3AD-52D69AC41631}" type="presParOf" srcId="{A1692B66-7595-4703-A310-E6C8B5BE8E01}" destId="{0FE54788-A65E-4B01-A7F0-309D0EFE9EBB}" srcOrd="8" destOrd="0" presId="urn:microsoft.com/office/officeart/2005/8/layout/vList2"/>
    <dgm:cxn modelId="{58DF81AB-1C0C-4921-8919-7F2D284B5F1A}" type="presParOf" srcId="{A1692B66-7595-4703-A310-E6C8B5BE8E01}" destId="{D3B5806B-E002-4279-ADAE-45E8A9BAD98B}" srcOrd="9" destOrd="0" presId="urn:microsoft.com/office/officeart/2005/8/layout/vList2"/>
    <dgm:cxn modelId="{5936A2D0-E81F-4715-9D3B-CAA2E314727A}" type="presParOf" srcId="{A1692B66-7595-4703-A310-E6C8B5BE8E01}" destId="{B85D0592-AD61-4CC1-8B1A-F73E94F84A81}" srcOrd="10" destOrd="0" presId="urn:microsoft.com/office/officeart/2005/8/layout/vList2"/>
    <dgm:cxn modelId="{E1913372-4FB1-4CE4-A955-8F211A78C420}" type="presParOf" srcId="{A1692B66-7595-4703-A310-E6C8B5BE8E01}" destId="{75C6F299-D15A-479A-9A8C-C1A5F5836FCA}" srcOrd="11" destOrd="0" presId="urn:microsoft.com/office/officeart/2005/8/layout/vList2"/>
    <dgm:cxn modelId="{9647BEFB-3BBE-4DA5-8920-D2E15139F1C6}" type="presParOf" srcId="{A1692B66-7595-4703-A310-E6C8B5BE8E01}" destId="{6B341496-DC1F-402F-9548-71D5376A40FA}" srcOrd="12" destOrd="0" presId="urn:microsoft.com/office/officeart/2005/8/layout/vList2"/>
    <dgm:cxn modelId="{BFB9D945-8E1C-4FD4-8A98-46A1783541B6}" type="presParOf" srcId="{A1692B66-7595-4703-A310-E6C8B5BE8E01}" destId="{184B5D68-DD08-452B-B3C4-0497F705F6CE}" srcOrd="13" destOrd="0" presId="urn:microsoft.com/office/officeart/2005/8/layout/vList2"/>
    <dgm:cxn modelId="{21134750-ABDD-41BF-B0E2-F17C45AA4CA8}" type="presParOf" srcId="{A1692B66-7595-4703-A310-E6C8B5BE8E01}" destId="{5788D941-6A1C-4ADB-B89E-4FAF6E562D3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01DE50-86E4-40A1-BC2E-E78A429580BD}" type="doc">
      <dgm:prSet loTypeId="urn:microsoft.com/office/officeart/2005/8/layout/hierarchy2" loCatId="hierarchy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C6F196-111E-471C-8C8B-D9F6FABA5278}">
      <dgm:prSet phldrT="[Текст]"/>
      <dgm:spPr/>
      <dgm:t>
        <a:bodyPr/>
        <a:lstStyle/>
        <a:p>
          <a:r>
            <a:rPr lang="ru-RU" dirty="0" smtClean="0"/>
            <a:t>Выделяемый лимит на Службу ЭГРС</a:t>
          </a:r>
          <a:endParaRPr lang="ru-RU" dirty="0"/>
        </a:p>
      </dgm:t>
    </dgm:pt>
    <dgm:pt modelId="{A72750A1-0D57-4B3F-A14B-18C580C0338C}" type="parTrans" cxnId="{EA37A9C4-C144-4157-8D91-DD58A1DE99F9}">
      <dgm:prSet/>
      <dgm:spPr/>
      <dgm:t>
        <a:bodyPr/>
        <a:lstStyle/>
        <a:p>
          <a:endParaRPr lang="ru-RU"/>
        </a:p>
      </dgm:t>
    </dgm:pt>
    <dgm:pt modelId="{5EB12A8D-3F0B-4FBB-90B7-C4D20460D0BE}" type="sibTrans" cxnId="{EA37A9C4-C144-4157-8D91-DD58A1DE99F9}">
      <dgm:prSet/>
      <dgm:spPr/>
      <dgm:t>
        <a:bodyPr/>
        <a:lstStyle/>
        <a:p>
          <a:endParaRPr lang="ru-RU"/>
        </a:p>
      </dgm:t>
    </dgm:pt>
    <dgm:pt modelId="{455991F7-F05C-488F-A201-15706153E113}">
      <dgm:prSet phldrT="[Текст]" custT="1"/>
      <dgm:spPr/>
      <dgm:t>
        <a:bodyPr/>
        <a:lstStyle/>
        <a:p>
          <a:r>
            <a:rPr lang="ru-RU" sz="2400" dirty="0" smtClean="0"/>
            <a:t>5,1 млн. руб</a:t>
          </a:r>
          <a:r>
            <a:rPr lang="ru-RU" sz="1700" dirty="0" smtClean="0"/>
            <a:t>.</a:t>
          </a:r>
          <a:endParaRPr lang="ru-RU" sz="1700" dirty="0"/>
        </a:p>
      </dgm:t>
    </dgm:pt>
    <dgm:pt modelId="{994A2636-66AF-4099-A18D-65694D8BF267}" type="parTrans" cxnId="{54B3450B-6EE0-404A-BCC6-84BA43217945}">
      <dgm:prSet/>
      <dgm:spPr/>
      <dgm:t>
        <a:bodyPr/>
        <a:lstStyle/>
        <a:p>
          <a:endParaRPr lang="ru-RU"/>
        </a:p>
      </dgm:t>
    </dgm:pt>
    <dgm:pt modelId="{FFB39F56-29C2-4227-B486-54906F472893}" type="sibTrans" cxnId="{54B3450B-6EE0-404A-BCC6-84BA43217945}">
      <dgm:prSet/>
      <dgm:spPr/>
      <dgm:t>
        <a:bodyPr/>
        <a:lstStyle/>
        <a:p>
          <a:endParaRPr lang="ru-RU"/>
        </a:p>
      </dgm:t>
    </dgm:pt>
    <dgm:pt modelId="{72A6103F-8BBE-4AB8-809C-BC2C3532296C}">
      <dgm:prSet phldrT="[Текст]" custT="1"/>
      <dgm:spPr/>
      <dgm:t>
        <a:bodyPr/>
        <a:lstStyle/>
        <a:p>
          <a:r>
            <a:rPr lang="ru-RU" sz="2400" dirty="0" smtClean="0"/>
            <a:t>5,3 млн. руб.</a:t>
          </a:r>
          <a:endParaRPr lang="ru-RU" sz="2400" dirty="0"/>
        </a:p>
      </dgm:t>
    </dgm:pt>
    <dgm:pt modelId="{D394FCB1-E3A3-438E-B601-856E5AC76ECC}" type="parTrans" cxnId="{5AC5AE45-7189-41DA-A7FC-FE778960B842}">
      <dgm:prSet/>
      <dgm:spPr/>
      <dgm:t>
        <a:bodyPr/>
        <a:lstStyle/>
        <a:p>
          <a:endParaRPr lang="ru-RU"/>
        </a:p>
      </dgm:t>
    </dgm:pt>
    <dgm:pt modelId="{931546D3-B896-4B6D-B716-62269E9804B6}" type="sibTrans" cxnId="{5AC5AE45-7189-41DA-A7FC-FE778960B842}">
      <dgm:prSet/>
      <dgm:spPr/>
      <dgm:t>
        <a:bodyPr/>
        <a:lstStyle/>
        <a:p>
          <a:endParaRPr lang="ru-RU"/>
        </a:p>
      </dgm:t>
    </dgm:pt>
    <dgm:pt modelId="{28B9E841-7CF4-4DAF-BEBC-96D6E7F70A46}">
      <dgm:prSet phldrT="[Текст]" custT="1"/>
      <dgm:spPr/>
      <dgm:t>
        <a:bodyPr/>
        <a:lstStyle/>
        <a:p>
          <a:r>
            <a:rPr lang="ru-RU" sz="2400" dirty="0" smtClean="0"/>
            <a:t>4,5 млн. руб</a:t>
          </a:r>
          <a:r>
            <a:rPr lang="ru-RU" sz="1700" dirty="0" smtClean="0"/>
            <a:t>.</a:t>
          </a:r>
          <a:endParaRPr lang="ru-RU" sz="1700" dirty="0"/>
        </a:p>
      </dgm:t>
    </dgm:pt>
    <dgm:pt modelId="{0A515F60-B94C-4DF6-8176-1C006DF4C1E3}" type="parTrans" cxnId="{C1DEDB54-6113-44E4-B856-8507EFBD4AA1}">
      <dgm:prSet/>
      <dgm:spPr/>
      <dgm:t>
        <a:bodyPr/>
        <a:lstStyle/>
        <a:p>
          <a:endParaRPr lang="ru-RU"/>
        </a:p>
      </dgm:t>
    </dgm:pt>
    <dgm:pt modelId="{21DEECD9-2D94-4151-859C-853DEDE4B0B1}" type="sibTrans" cxnId="{C1DEDB54-6113-44E4-B856-8507EFBD4AA1}">
      <dgm:prSet/>
      <dgm:spPr/>
      <dgm:t>
        <a:bodyPr/>
        <a:lstStyle/>
        <a:p>
          <a:endParaRPr lang="ru-RU"/>
        </a:p>
      </dgm:t>
    </dgm:pt>
    <dgm:pt modelId="{487B913E-048B-49FE-B81E-113E2BFA34E9}">
      <dgm:prSet custT="1"/>
      <dgm:spPr/>
      <dgm:t>
        <a:bodyPr/>
        <a:lstStyle/>
        <a:p>
          <a:r>
            <a:rPr lang="ru-RU" sz="2800" dirty="0" smtClean="0"/>
            <a:t>2016 год</a:t>
          </a:r>
          <a:endParaRPr lang="ru-RU" sz="2800" dirty="0"/>
        </a:p>
      </dgm:t>
    </dgm:pt>
    <dgm:pt modelId="{171FDC83-A9F8-45E0-8B2C-D2EE98422002}" type="parTrans" cxnId="{362286FF-10B9-40F4-AAF6-F946467CADBC}">
      <dgm:prSet/>
      <dgm:spPr/>
      <dgm:t>
        <a:bodyPr/>
        <a:lstStyle/>
        <a:p>
          <a:endParaRPr lang="ru-RU"/>
        </a:p>
      </dgm:t>
    </dgm:pt>
    <dgm:pt modelId="{4B8BBA64-B608-4B58-B6FC-3ACB294686E8}" type="sibTrans" cxnId="{362286FF-10B9-40F4-AAF6-F946467CADBC}">
      <dgm:prSet/>
      <dgm:spPr/>
      <dgm:t>
        <a:bodyPr/>
        <a:lstStyle/>
        <a:p>
          <a:endParaRPr lang="ru-RU"/>
        </a:p>
      </dgm:t>
    </dgm:pt>
    <dgm:pt modelId="{46421FC3-069A-44D1-8D2E-37A3DDB81150}">
      <dgm:prSet custT="1"/>
      <dgm:spPr/>
      <dgm:t>
        <a:bodyPr/>
        <a:lstStyle/>
        <a:p>
          <a:r>
            <a:rPr lang="ru-RU" sz="2400" dirty="0" smtClean="0"/>
            <a:t>2017 год</a:t>
          </a:r>
          <a:endParaRPr lang="ru-RU" sz="2400" dirty="0"/>
        </a:p>
      </dgm:t>
    </dgm:pt>
    <dgm:pt modelId="{966E9E1B-5678-4B76-814B-1DBFF85A4AC3}" type="parTrans" cxnId="{4B983ABC-EBAE-49F3-B7C0-1B697E2C7E0B}">
      <dgm:prSet/>
      <dgm:spPr/>
      <dgm:t>
        <a:bodyPr/>
        <a:lstStyle/>
        <a:p>
          <a:endParaRPr lang="ru-RU"/>
        </a:p>
      </dgm:t>
    </dgm:pt>
    <dgm:pt modelId="{7E59EBFB-9A73-47C0-A833-61BF4F4F68E4}" type="sibTrans" cxnId="{4B983ABC-EBAE-49F3-B7C0-1B697E2C7E0B}">
      <dgm:prSet/>
      <dgm:spPr/>
      <dgm:t>
        <a:bodyPr/>
        <a:lstStyle/>
        <a:p>
          <a:endParaRPr lang="ru-RU"/>
        </a:p>
      </dgm:t>
    </dgm:pt>
    <dgm:pt modelId="{B6A1018E-4EF1-47E0-80CA-F8A4B682B3DA}">
      <dgm:prSet custT="1"/>
      <dgm:spPr/>
      <dgm:t>
        <a:bodyPr/>
        <a:lstStyle/>
        <a:p>
          <a:r>
            <a:rPr lang="ru-RU" sz="2400" dirty="0" smtClean="0"/>
            <a:t>2018 год</a:t>
          </a:r>
          <a:endParaRPr lang="ru-RU" sz="2400" dirty="0"/>
        </a:p>
      </dgm:t>
    </dgm:pt>
    <dgm:pt modelId="{804544E8-1BD0-424A-89FA-11480ABD62AB}" type="parTrans" cxnId="{8855347F-A3BB-432D-BDAC-18D156B3F0B1}">
      <dgm:prSet/>
      <dgm:spPr/>
      <dgm:t>
        <a:bodyPr/>
        <a:lstStyle/>
        <a:p>
          <a:endParaRPr lang="ru-RU"/>
        </a:p>
      </dgm:t>
    </dgm:pt>
    <dgm:pt modelId="{C876DE2A-1310-4391-B236-711E10EF92ED}" type="sibTrans" cxnId="{8855347F-A3BB-432D-BDAC-18D156B3F0B1}">
      <dgm:prSet/>
      <dgm:spPr/>
      <dgm:t>
        <a:bodyPr/>
        <a:lstStyle/>
        <a:p>
          <a:endParaRPr lang="ru-RU"/>
        </a:p>
      </dgm:t>
    </dgm:pt>
    <dgm:pt modelId="{6AC132B6-544D-4B11-A5C6-EE4E9BFD2A45}" type="pres">
      <dgm:prSet presAssocID="{E201DE50-86E4-40A1-BC2E-E78A429580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8D59ED-D7E2-4CE3-A064-A265BB403860}" type="pres">
      <dgm:prSet presAssocID="{79C6F196-111E-471C-8C8B-D9F6FABA5278}" presName="root1" presStyleCnt="0"/>
      <dgm:spPr/>
    </dgm:pt>
    <dgm:pt modelId="{0AD50D21-8AAA-4794-96E6-03DA12ADA24F}" type="pres">
      <dgm:prSet presAssocID="{79C6F196-111E-471C-8C8B-D9F6FABA527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6AFDA7-681F-49A1-A72C-D38A1F7F4016}" type="pres">
      <dgm:prSet presAssocID="{79C6F196-111E-471C-8C8B-D9F6FABA5278}" presName="level2hierChild" presStyleCnt="0"/>
      <dgm:spPr/>
    </dgm:pt>
    <dgm:pt modelId="{82FF4F41-0045-4D05-807E-6F8A29037BAD}" type="pres">
      <dgm:prSet presAssocID="{171FDC83-A9F8-45E0-8B2C-D2EE9842200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9678203-1452-4F55-BE67-37E0A538DE58}" type="pres">
      <dgm:prSet presAssocID="{171FDC83-A9F8-45E0-8B2C-D2EE9842200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4C8D4C0-FB5B-431D-8566-74EE1CDB7AE6}" type="pres">
      <dgm:prSet presAssocID="{487B913E-048B-49FE-B81E-113E2BFA34E9}" presName="root2" presStyleCnt="0"/>
      <dgm:spPr/>
    </dgm:pt>
    <dgm:pt modelId="{98EA383C-55B4-4AE5-9B97-290103D7ACCB}" type="pres">
      <dgm:prSet presAssocID="{487B913E-048B-49FE-B81E-113E2BFA34E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2B2FD0-9323-4395-B3A1-BA85ADBD891F}" type="pres">
      <dgm:prSet presAssocID="{487B913E-048B-49FE-B81E-113E2BFA34E9}" presName="level3hierChild" presStyleCnt="0"/>
      <dgm:spPr/>
    </dgm:pt>
    <dgm:pt modelId="{1E8A9DCA-7E60-462A-84DD-3E47AEF902B1}" type="pres">
      <dgm:prSet presAssocID="{994A2636-66AF-4099-A18D-65694D8BF267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78E0658-257C-4497-A371-1E70EBDEB62E}" type="pres">
      <dgm:prSet presAssocID="{994A2636-66AF-4099-A18D-65694D8BF267}" presName="connTx" presStyleLbl="parChTrans1D3" presStyleIdx="0" presStyleCnt="3"/>
      <dgm:spPr/>
      <dgm:t>
        <a:bodyPr/>
        <a:lstStyle/>
        <a:p>
          <a:endParaRPr lang="ru-RU"/>
        </a:p>
      </dgm:t>
    </dgm:pt>
    <dgm:pt modelId="{72951F3B-75AF-4B07-99B8-D54A383B5C2D}" type="pres">
      <dgm:prSet presAssocID="{455991F7-F05C-488F-A201-15706153E113}" presName="root2" presStyleCnt="0"/>
      <dgm:spPr/>
    </dgm:pt>
    <dgm:pt modelId="{5F8BA9BE-CB6A-4BA2-A2D5-C7BED1C94B9E}" type="pres">
      <dgm:prSet presAssocID="{455991F7-F05C-488F-A201-15706153E113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AEEBE2-86D0-421A-B4A2-495878FB97AD}" type="pres">
      <dgm:prSet presAssocID="{455991F7-F05C-488F-A201-15706153E113}" presName="level3hierChild" presStyleCnt="0"/>
      <dgm:spPr/>
    </dgm:pt>
    <dgm:pt modelId="{46248C5B-E9F9-4CB6-A239-ECE4BEB3CFD5}" type="pres">
      <dgm:prSet presAssocID="{966E9E1B-5678-4B76-814B-1DBFF85A4AC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56D4C1B-5DC4-47C7-AA97-AE46802807E8}" type="pres">
      <dgm:prSet presAssocID="{966E9E1B-5678-4B76-814B-1DBFF85A4AC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A0553BC-7CD4-4416-99DA-29D270AAAA3E}" type="pres">
      <dgm:prSet presAssocID="{46421FC3-069A-44D1-8D2E-37A3DDB81150}" presName="root2" presStyleCnt="0"/>
      <dgm:spPr/>
    </dgm:pt>
    <dgm:pt modelId="{7DB65666-3B37-4DD1-A272-F16801E22322}" type="pres">
      <dgm:prSet presAssocID="{46421FC3-069A-44D1-8D2E-37A3DDB8115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2AB227-9C45-4DA7-BA0D-9395FCD5DFF3}" type="pres">
      <dgm:prSet presAssocID="{46421FC3-069A-44D1-8D2E-37A3DDB81150}" presName="level3hierChild" presStyleCnt="0"/>
      <dgm:spPr/>
    </dgm:pt>
    <dgm:pt modelId="{D0DDCCAA-B493-415B-926F-6BE653B42DAE}" type="pres">
      <dgm:prSet presAssocID="{D394FCB1-E3A3-438E-B601-856E5AC76ECC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0685901-7B66-4D99-B1EE-2145835647AF}" type="pres">
      <dgm:prSet presAssocID="{D394FCB1-E3A3-438E-B601-856E5AC76ECC}" presName="connTx" presStyleLbl="parChTrans1D3" presStyleIdx="1" presStyleCnt="3"/>
      <dgm:spPr/>
      <dgm:t>
        <a:bodyPr/>
        <a:lstStyle/>
        <a:p>
          <a:endParaRPr lang="ru-RU"/>
        </a:p>
      </dgm:t>
    </dgm:pt>
    <dgm:pt modelId="{74272A4E-6D48-41E7-8EB2-70943A36888E}" type="pres">
      <dgm:prSet presAssocID="{72A6103F-8BBE-4AB8-809C-BC2C3532296C}" presName="root2" presStyleCnt="0"/>
      <dgm:spPr/>
    </dgm:pt>
    <dgm:pt modelId="{BC9F8C4A-6ADD-4FCC-BAC3-01F0E3AD8F31}" type="pres">
      <dgm:prSet presAssocID="{72A6103F-8BBE-4AB8-809C-BC2C3532296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67D396-8E9B-449D-96F6-5D45BCABB9A9}" type="pres">
      <dgm:prSet presAssocID="{72A6103F-8BBE-4AB8-809C-BC2C3532296C}" presName="level3hierChild" presStyleCnt="0"/>
      <dgm:spPr/>
    </dgm:pt>
    <dgm:pt modelId="{096CD1A9-4FBA-446C-BA84-E1A7C1AEB75E}" type="pres">
      <dgm:prSet presAssocID="{804544E8-1BD0-424A-89FA-11480ABD62A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E2B14639-8C98-477B-865C-30E115F09F4A}" type="pres">
      <dgm:prSet presAssocID="{804544E8-1BD0-424A-89FA-11480ABD62A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54AE90D-A3A7-4768-8B97-FC9133A31081}" type="pres">
      <dgm:prSet presAssocID="{B6A1018E-4EF1-47E0-80CA-F8A4B682B3DA}" presName="root2" presStyleCnt="0"/>
      <dgm:spPr/>
    </dgm:pt>
    <dgm:pt modelId="{1732DA5D-956B-4110-A61B-C8A40B4AAF71}" type="pres">
      <dgm:prSet presAssocID="{B6A1018E-4EF1-47E0-80CA-F8A4B682B3D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B93FC1-225E-42A0-9646-4EBE4E9B5917}" type="pres">
      <dgm:prSet presAssocID="{B6A1018E-4EF1-47E0-80CA-F8A4B682B3DA}" presName="level3hierChild" presStyleCnt="0"/>
      <dgm:spPr/>
    </dgm:pt>
    <dgm:pt modelId="{6B8F4A03-31FC-40F3-858B-BADE6D0CB54C}" type="pres">
      <dgm:prSet presAssocID="{0A515F60-B94C-4DF6-8176-1C006DF4C1E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08E2568B-CD2C-4C33-90FB-AAE7DEA2F6F1}" type="pres">
      <dgm:prSet presAssocID="{0A515F60-B94C-4DF6-8176-1C006DF4C1E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1568C120-A794-4101-8170-7145679E9CDF}" type="pres">
      <dgm:prSet presAssocID="{28B9E841-7CF4-4DAF-BEBC-96D6E7F70A46}" presName="root2" presStyleCnt="0"/>
      <dgm:spPr/>
    </dgm:pt>
    <dgm:pt modelId="{E899B6C7-E93D-4B0C-8796-957A680586C8}" type="pres">
      <dgm:prSet presAssocID="{28B9E841-7CF4-4DAF-BEBC-96D6E7F70A46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458E63-2AA5-4325-8B46-C22C51EAC66E}" type="pres">
      <dgm:prSet presAssocID="{28B9E841-7CF4-4DAF-BEBC-96D6E7F70A46}" presName="level3hierChild" presStyleCnt="0"/>
      <dgm:spPr/>
    </dgm:pt>
  </dgm:ptLst>
  <dgm:cxnLst>
    <dgm:cxn modelId="{C1DEDB54-6113-44E4-B856-8507EFBD4AA1}" srcId="{B6A1018E-4EF1-47E0-80CA-F8A4B682B3DA}" destId="{28B9E841-7CF4-4DAF-BEBC-96D6E7F70A46}" srcOrd="0" destOrd="0" parTransId="{0A515F60-B94C-4DF6-8176-1C006DF4C1E3}" sibTransId="{21DEECD9-2D94-4151-859C-853DEDE4B0B1}"/>
    <dgm:cxn modelId="{546C596F-1E7D-414A-87C3-9CDEDA9F72B2}" type="presOf" srcId="{B6A1018E-4EF1-47E0-80CA-F8A4B682B3DA}" destId="{1732DA5D-956B-4110-A61B-C8A40B4AAF71}" srcOrd="0" destOrd="0" presId="urn:microsoft.com/office/officeart/2005/8/layout/hierarchy2"/>
    <dgm:cxn modelId="{513AB7B4-D79C-4E7E-A912-95E24A1BAB12}" type="presOf" srcId="{72A6103F-8BBE-4AB8-809C-BC2C3532296C}" destId="{BC9F8C4A-6ADD-4FCC-BAC3-01F0E3AD8F31}" srcOrd="0" destOrd="0" presId="urn:microsoft.com/office/officeart/2005/8/layout/hierarchy2"/>
    <dgm:cxn modelId="{EA37A9C4-C144-4157-8D91-DD58A1DE99F9}" srcId="{E201DE50-86E4-40A1-BC2E-E78A429580BD}" destId="{79C6F196-111E-471C-8C8B-D9F6FABA5278}" srcOrd="0" destOrd="0" parTransId="{A72750A1-0D57-4B3F-A14B-18C580C0338C}" sibTransId="{5EB12A8D-3F0B-4FBB-90B7-C4D20460D0BE}"/>
    <dgm:cxn modelId="{0A12962D-237F-45A8-8FBB-C2A1EAFC56C4}" type="presOf" srcId="{994A2636-66AF-4099-A18D-65694D8BF267}" destId="{178E0658-257C-4497-A371-1E70EBDEB62E}" srcOrd="1" destOrd="0" presId="urn:microsoft.com/office/officeart/2005/8/layout/hierarchy2"/>
    <dgm:cxn modelId="{59F360C5-8DF2-4DEF-A28E-129956C5E44C}" type="presOf" srcId="{0A515F60-B94C-4DF6-8176-1C006DF4C1E3}" destId="{08E2568B-CD2C-4C33-90FB-AAE7DEA2F6F1}" srcOrd="1" destOrd="0" presId="urn:microsoft.com/office/officeart/2005/8/layout/hierarchy2"/>
    <dgm:cxn modelId="{4B983ABC-EBAE-49F3-B7C0-1B697E2C7E0B}" srcId="{79C6F196-111E-471C-8C8B-D9F6FABA5278}" destId="{46421FC3-069A-44D1-8D2E-37A3DDB81150}" srcOrd="1" destOrd="0" parTransId="{966E9E1B-5678-4B76-814B-1DBFF85A4AC3}" sibTransId="{7E59EBFB-9A73-47C0-A833-61BF4F4F68E4}"/>
    <dgm:cxn modelId="{B9DB74EB-14FA-4E86-880A-2FB55431D785}" type="presOf" srcId="{455991F7-F05C-488F-A201-15706153E113}" destId="{5F8BA9BE-CB6A-4BA2-A2D5-C7BED1C94B9E}" srcOrd="0" destOrd="0" presId="urn:microsoft.com/office/officeart/2005/8/layout/hierarchy2"/>
    <dgm:cxn modelId="{139C496A-17E5-41E0-B95B-75AFB04B9A18}" type="presOf" srcId="{994A2636-66AF-4099-A18D-65694D8BF267}" destId="{1E8A9DCA-7E60-462A-84DD-3E47AEF902B1}" srcOrd="0" destOrd="0" presId="urn:microsoft.com/office/officeart/2005/8/layout/hierarchy2"/>
    <dgm:cxn modelId="{DBB5B946-6B1D-4D5C-AF89-F9C649EF0ABC}" type="presOf" srcId="{D394FCB1-E3A3-438E-B601-856E5AC76ECC}" destId="{10685901-7B66-4D99-B1EE-2145835647AF}" srcOrd="1" destOrd="0" presId="urn:microsoft.com/office/officeart/2005/8/layout/hierarchy2"/>
    <dgm:cxn modelId="{DD29724F-E461-4ABD-BA00-FD1C7D69DCD0}" type="presOf" srcId="{171FDC83-A9F8-45E0-8B2C-D2EE98422002}" destId="{82FF4F41-0045-4D05-807E-6F8A29037BAD}" srcOrd="0" destOrd="0" presId="urn:microsoft.com/office/officeart/2005/8/layout/hierarchy2"/>
    <dgm:cxn modelId="{925096AC-3F7C-4E20-ABF1-4718256E37CD}" type="presOf" srcId="{0A515F60-B94C-4DF6-8176-1C006DF4C1E3}" destId="{6B8F4A03-31FC-40F3-858B-BADE6D0CB54C}" srcOrd="0" destOrd="0" presId="urn:microsoft.com/office/officeart/2005/8/layout/hierarchy2"/>
    <dgm:cxn modelId="{A5A5B665-2E36-4E03-98E3-0B84994B8A1C}" type="presOf" srcId="{171FDC83-A9F8-45E0-8B2C-D2EE98422002}" destId="{79678203-1452-4F55-BE67-37E0A538DE58}" srcOrd="1" destOrd="0" presId="urn:microsoft.com/office/officeart/2005/8/layout/hierarchy2"/>
    <dgm:cxn modelId="{2D4AE64D-C905-4179-8D46-8C43B2CB95BA}" type="presOf" srcId="{966E9E1B-5678-4B76-814B-1DBFF85A4AC3}" destId="{156D4C1B-5DC4-47C7-AA97-AE46802807E8}" srcOrd="1" destOrd="0" presId="urn:microsoft.com/office/officeart/2005/8/layout/hierarchy2"/>
    <dgm:cxn modelId="{AD32FF66-D0D0-4636-82B5-C7DE9D0E4CAE}" type="presOf" srcId="{E201DE50-86E4-40A1-BC2E-E78A429580BD}" destId="{6AC132B6-544D-4B11-A5C6-EE4E9BFD2A45}" srcOrd="0" destOrd="0" presId="urn:microsoft.com/office/officeart/2005/8/layout/hierarchy2"/>
    <dgm:cxn modelId="{FCE81422-C88F-4845-B918-39898ADF97BB}" type="presOf" srcId="{D394FCB1-E3A3-438E-B601-856E5AC76ECC}" destId="{D0DDCCAA-B493-415B-926F-6BE653B42DAE}" srcOrd="0" destOrd="0" presId="urn:microsoft.com/office/officeart/2005/8/layout/hierarchy2"/>
    <dgm:cxn modelId="{AF8B4FDF-04F8-4E3A-BE58-2BF98EF6309C}" type="presOf" srcId="{804544E8-1BD0-424A-89FA-11480ABD62AB}" destId="{E2B14639-8C98-477B-865C-30E115F09F4A}" srcOrd="1" destOrd="0" presId="urn:microsoft.com/office/officeart/2005/8/layout/hierarchy2"/>
    <dgm:cxn modelId="{CDFC8183-A22C-4EC9-89CD-0CDB916B3660}" type="presOf" srcId="{966E9E1B-5678-4B76-814B-1DBFF85A4AC3}" destId="{46248C5B-E9F9-4CB6-A239-ECE4BEB3CFD5}" srcOrd="0" destOrd="0" presId="urn:microsoft.com/office/officeart/2005/8/layout/hierarchy2"/>
    <dgm:cxn modelId="{5AC5AE45-7189-41DA-A7FC-FE778960B842}" srcId="{46421FC3-069A-44D1-8D2E-37A3DDB81150}" destId="{72A6103F-8BBE-4AB8-809C-BC2C3532296C}" srcOrd="0" destOrd="0" parTransId="{D394FCB1-E3A3-438E-B601-856E5AC76ECC}" sibTransId="{931546D3-B896-4B6D-B716-62269E9804B6}"/>
    <dgm:cxn modelId="{362286FF-10B9-40F4-AAF6-F946467CADBC}" srcId="{79C6F196-111E-471C-8C8B-D9F6FABA5278}" destId="{487B913E-048B-49FE-B81E-113E2BFA34E9}" srcOrd="0" destOrd="0" parTransId="{171FDC83-A9F8-45E0-8B2C-D2EE98422002}" sibTransId="{4B8BBA64-B608-4B58-B6FC-3ACB294686E8}"/>
    <dgm:cxn modelId="{54B3450B-6EE0-404A-BCC6-84BA43217945}" srcId="{487B913E-048B-49FE-B81E-113E2BFA34E9}" destId="{455991F7-F05C-488F-A201-15706153E113}" srcOrd="0" destOrd="0" parTransId="{994A2636-66AF-4099-A18D-65694D8BF267}" sibTransId="{FFB39F56-29C2-4227-B486-54906F472893}"/>
    <dgm:cxn modelId="{1B85274F-038C-40BF-A92B-089A2337480F}" type="presOf" srcId="{46421FC3-069A-44D1-8D2E-37A3DDB81150}" destId="{7DB65666-3B37-4DD1-A272-F16801E22322}" srcOrd="0" destOrd="0" presId="urn:microsoft.com/office/officeart/2005/8/layout/hierarchy2"/>
    <dgm:cxn modelId="{8855347F-A3BB-432D-BDAC-18D156B3F0B1}" srcId="{79C6F196-111E-471C-8C8B-D9F6FABA5278}" destId="{B6A1018E-4EF1-47E0-80CA-F8A4B682B3DA}" srcOrd="2" destOrd="0" parTransId="{804544E8-1BD0-424A-89FA-11480ABD62AB}" sibTransId="{C876DE2A-1310-4391-B236-711E10EF92ED}"/>
    <dgm:cxn modelId="{1B01BA1A-02B2-4B44-BC0E-43124AB639D4}" type="presOf" srcId="{28B9E841-7CF4-4DAF-BEBC-96D6E7F70A46}" destId="{E899B6C7-E93D-4B0C-8796-957A680586C8}" srcOrd="0" destOrd="0" presId="urn:microsoft.com/office/officeart/2005/8/layout/hierarchy2"/>
    <dgm:cxn modelId="{3470C4EC-9B5B-4DDC-A032-4D77158C2972}" type="presOf" srcId="{79C6F196-111E-471C-8C8B-D9F6FABA5278}" destId="{0AD50D21-8AAA-4794-96E6-03DA12ADA24F}" srcOrd="0" destOrd="0" presId="urn:microsoft.com/office/officeart/2005/8/layout/hierarchy2"/>
    <dgm:cxn modelId="{B601C879-1851-4F20-8F20-11DECC8246A2}" type="presOf" srcId="{804544E8-1BD0-424A-89FA-11480ABD62AB}" destId="{096CD1A9-4FBA-446C-BA84-E1A7C1AEB75E}" srcOrd="0" destOrd="0" presId="urn:microsoft.com/office/officeart/2005/8/layout/hierarchy2"/>
    <dgm:cxn modelId="{233E22E3-C786-4452-84C2-A756EFA71D37}" type="presOf" srcId="{487B913E-048B-49FE-B81E-113E2BFA34E9}" destId="{98EA383C-55B4-4AE5-9B97-290103D7ACCB}" srcOrd="0" destOrd="0" presId="urn:microsoft.com/office/officeart/2005/8/layout/hierarchy2"/>
    <dgm:cxn modelId="{22696317-B106-4576-9FF7-148E036DDDBB}" type="presParOf" srcId="{6AC132B6-544D-4B11-A5C6-EE4E9BFD2A45}" destId="{BE8D59ED-D7E2-4CE3-A064-A265BB403860}" srcOrd="0" destOrd="0" presId="urn:microsoft.com/office/officeart/2005/8/layout/hierarchy2"/>
    <dgm:cxn modelId="{9CDFA48A-9185-48C3-A49E-A6F0A429529E}" type="presParOf" srcId="{BE8D59ED-D7E2-4CE3-A064-A265BB403860}" destId="{0AD50D21-8AAA-4794-96E6-03DA12ADA24F}" srcOrd="0" destOrd="0" presId="urn:microsoft.com/office/officeart/2005/8/layout/hierarchy2"/>
    <dgm:cxn modelId="{2FB01FB5-5F57-4BC4-870A-2C0245A98C3B}" type="presParOf" srcId="{BE8D59ED-D7E2-4CE3-A064-A265BB403860}" destId="{616AFDA7-681F-49A1-A72C-D38A1F7F4016}" srcOrd="1" destOrd="0" presId="urn:microsoft.com/office/officeart/2005/8/layout/hierarchy2"/>
    <dgm:cxn modelId="{FD594619-32C5-4E7B-9B23-75D0B3A8F15F}" type="presParOf" srcId="{616AFDA7-681F-49A1-A72C-D38A1F7F4016}" destId="{82FF4F41-0045-4D05-807E-6F8A29037BAD}" srcOrd="0" destOrd="0" presId="urn:microsoft.com/office/officeart/2005/8/layout/hierarchy2"/>
    <dgm:cxn modelId="{8DCC184D-480C-40FE-9F19-2FE0B932C2E9}" type="presParOf" srcId="{82FF4F41-0045-4D05-807E-6F8A29037BAD}" destId="{79678203-1452-4F55-BE67-37E0A538DE58}" srcOrd="0" destOrd="0" presId="urn:microsoft.com/office/officeart/2005/8/layout/hierarchy2"/>
    <dgm:cxn modelId="{4105666F-AEC0-436C-A54F-D0F906B96190}" type="presParOf" srcId="{616AFDA7-681F-49A1-A72C-D38A1F7F4016}" destId="{94C8D4C0-FB5B-431D-8566-74EE1CDB7AE6}" srcOrd="1" destOrd="0" presId="urn:microsoft.com/office/officeart/2005/8/layout/hierarchy2"/>
    <dgm:cxn modelId="{1B4C4CD2-8C26-4F49-91C2-6C5CF03EB506}" type="presParOf" srcId="{94C8D4C0-FB5B-431D-8566-74EE1CDB7AE6}" destId="{98EA383C-55B4-4AE5-9B97-290103D7ACCB}" srcOrd="0" destOrd="0" presId="urn:microsoft.com/office/officeart/2005/8/layout/hierarchy2"/>
    <dgm:cxn modelId="{590AD8C6-9A6A-4F12-836B-D8D04ED24482}" type="presParOf" srcId="{94C8D4C0-FB5B-431D-8566-74EE1CDB7AE6}" destId="{FE2B2FD0-9323-4395-B3A1-BA85ADBD891F}" srcOrd="1" destOrd="0" presId="urn:microsoft.com/office/officeart/2005/8/layout/hierarchy2"/>
    <dgm:cxn modelId="{470E6548-893E-44D5-B6FB-1EB575B1E62A}" type="presParOf" srcId="{FE2B2FD0-9323-4395-B3A1-BA85ADBD891F}" destId="{1E8A9DCA-7E60-462A-84DD-3E47AEF902B1}" srcOrd="0" destOrd="0" presId="urn:microsoft.com/office/officeart/2005/8/layout/hierarchy2"/>
    <dgm:cxn modelId="{F9AA81ED-BE67-415B-911F-1701EB210F58}" type="presParOf" srcId="{1E8A9DCA-7E60-462A-84DD-3E47AEF902B1}" destId="{178E0658-257C-4497-A371-1E70EBDEB62E}" srcOrd="0" destOrd="0" presId="urn:microsoft.com/office/officeart/2005/8/layout/hierarchy2"/>
    <dgm:cxn modelId="{3705792D-1EFD-49F8-8E0B-9E12B09A4293}" type="presParOf" srcId="{FE2B2FD0-9323-4395-B3A1-BA85ADBD891F}" destId="{72951F3B-75AF-4B07-99B8-D54A383B5C2D}" srcOrd="1" destOrd="0" presId="urn:microsoft.com/office/officeart/2005/8/layout/hierarchy2"/>
    <dgm:cxn modelId="{498EDB34-18AC-4A51-80F4-4AE40FE56A98}" type="presParOf" srcId="{72951F3B-75AF-4B07-99B8-D54A383B5C2D}" destId="{5F8BA9BE-CB6A-4BA2-A2D5-C7BED1C94B9E}" srcOrd="0" destOrd="0" presId="urn:microsoft.com/office/officeart/2005/8/layout/hierarchy2"/>
    <dgm:cxn modelId="{E56B8B5B-2335-450B-96C5-C4B684CBDAAE}" type="presParOf" srcId="{72951F3B-75AF-4B07-99B8-D54A383B5C2D}" destId="{37AEEBE2-86D0-421A-B4A2-495878FB97AD}" srcOrd="1" destOrd="0" presId="urn:microsoft.com/office/officeart/2005/8/layout/hierarchy2"/>
    <dgm:cxn modelId="{47F529FC-46A4-4F28-B327-E5C408F037ED}" type="presParOf" srcId="{616AFDA7-681F-49A1-A72C-D38A1F7F4016}" destId="{46248C5B-E9F9-4CB6-A239-ECE4BEB3CFD5}" srcOrd="2" destOrd="0" presId="urn:microsoft.com/office/officeart/2005/8/layout/hierarchy2"/>
    <dgm:cxn modelId="{61D156C9-C439-494F-8CEF-ED5D3649921D}" type="presParOf" srcId="{46248C5B-E9F9-4CB6-A239-ECE4BEB3CFD5}" destId="{156D4C1B-5DC4-47C7-AA97-AE46802807E8}" srcOrd="0" destOrd="0" presId="urn:microsoft.com/office/officeart/2005/8/layout/hierarchy2"/>
    <dgm:cxn modelId="{04095046-D5E5-4DCC-B93D-68354FAFB0C4}" type="presParOf" srcId="{616AFDA7-681F-49A1-A72C-D38A1F7F4016}" destId="{CA0553BC-7CD4-4416-99DA-29D270AAAA3E}" srcOrd="3" destOrd="0" presId="urn:microsoft.com/office/officeart/2005/8/layout/hierarchy2"/>
    <dgm:cxn modelId="{1000BFAF-286B-47D5-B071-F192C51D01BB}" type="presParOf" srcId="{CA0553BC-7CD4-4416-99DA-29D270AAAA3E}" destId="{7DB65666-3B37-4DD1-A272-F16801E22322}" srcOrd="0" destOrd="0" presId="urn:microsoft.com/office/officeart/2005/8/layout/hierarchy2"/>
    <dgm:cxn modelId="{C6EF517C-0D91-4256-B5B8-21B989F76864}" type="presParOf" srcId="{CA0553BC-7CD4-4416-99DA-29D270AAAA3E}" destId="{D22AB227-9C45-4DA7-BA0D-9395FCD5DFF3}" srcOrd="1" destOrd="0" presId="urn:microsoft.com/office/officeart/2005/8/layout/hierarchy2"/>
    <dgm:cxn modelId="{F48B5BCF-FD50-4F08-AB19-8AEC98115143}" type="presParOf" srcId="{D22AB227-9C45-4DA7-BA0D-9395FCD5DFF3}" destId="{D0DDCCAA-B493-415B-926F-6BE653B42DAE}" srcOrd="0" destOrd="0" presId="urn:microsoft.com/office/officeart/2005/8/layout/hierarchy2"/>
    <dgm:cxn modelId="{8D5536B1-7A7A-4889-B33C-9EA15977D84A}" type="presParOf" srcId="{D0DDCCAA-B493-415B-926F-6BE653B42DAE}" destId="{10685901-7B66-4D99-B1EE-2145835647AF}" srcOrd="0" destOrd="0" presId="urn:microsoft.com/office/officeart/2005/8/layout/hierarchy2"/>
    <dgm:cxn modelId="{50DEA983-482A-4A42-B94D-4F6AD7A6E6D9}" type="presParOf" srcId="{D22AB227-9C45-4DA7-BA0D-9395FCD5DFF3}" destId="{74272A4E-6D48-41E7-8EB2-70943A36888E}" srcOrd="1" destOrd="0" presId="urn:microsoft.com/office/officeart/2005/8/layout/hierarchy2"/>
    <dgm:cxn modelId="{36A81D3C-EFA0-4637-9B2F-C0DA2DA638FC}" type="presParOf" srcId="{74272A4E-6D48-41E7-8EB2-70943A36888E}" destId="{BC9F8C4A-6ADD-4FCC-BAC3-01F0E3AD8F31}" srcOrd="0" destOrd="0" presId="urn:microsoft.com/office/officeart/2005/8/layout/hierarchy2"/>
    <dgm:cxn modelId="{CDAB9010-B59C-4FAF-B729-2A75A4BE44D2}" type="presParOf" srcId="{74272A4E-6D48-41E7-8EB2-70943A36888E}" destId="{3B67D396-8E9B-449D-96F6-5D45BCABB9A9}" srcOrd="1" destOrd="0" presId="urn:microsoft.com/office/officeart/2005/8/layout/hierarchy2"/>
    <dgm:cxn modelId="{F1D7C214-29C8-42F6-92AD-81644804F3C0}" type="presParOf" srcId="{616AFDA7-681F-49A1-A72C-D38A1F7F4016}" destId="{096CD1A9-4FBA-446C-BA84-E1A7C1AEB75E}" srcOrd="4" destOrd="0" presId="urn:microsoft.com/office/officeart/2005/8/layout/hierarchy2"/>
    <dgm:cxn modelId="{ED3B2E8F-177C-4522-8F78-33D0AB6CDE44}" type="presParOf" srcId="{096CD1A9-4FBA-446C-BA84-E1A7C1AEB75E}" destId="{E2B14639-8C98-477B-865C-30E115F09F4A}" srcOrd="0" destOrd="0" presId="urn:microsoft.com/office/officeart/2005/8/layout/hierarchy2"/>
    <dgm:cxn modelId="{7AD8650C-1EA3-48B2-9B5A-AC097966CBA3}" type="presParOf" srcId="{616AFDA7-681F-49A1-A72C-D38A1F7F4016}" destId="{B54AE90D-A3A7-4768-8B97-FC9133A31081}" srcOrd="5" destOrd="0" presId="urn:microsoft.com/office/officeart/2005/8/layout/hierarchy2"/>
    <dgm:cxn modelId="{FADC845F-4543-4254-A349-6A9641724712}" type="presParOf" srcId="{B54AE90D-A3A7-4768-8B97-FC9133A31081}" destId="{1732DA5D-956B-4110-A61B-C8A40B4AAF71}" srcOrd="0" destOrd="0" presId="urn:microsoft.com/office/officeart/2005/8/layout/hierarchy2"/>
    <dgm:cxn modelId="{8CCA11C2-E400-4AA1-8E14-BB3873504356}" type="presParOf" srcId="{B54AE90D-A3A7-4768-8B97-FC9133A31081}" destId="{4AB93FC1-225E-42A0-9646-4EBE4E9B5917}" srcOrd="1" destOrd="0" presId="urn:microsoft.com/office/officeart/2005/8/layout/hierarchy2"/>
    <dgm:cxn modelId="{F147C1C3-F0C1-4946-9043-86F0231FE08B}" type="presParOf" srcId="{4AB93FC1-225E-42A0-9646-4EBE4E9B5917}" destId="{6B8F4A03-31FC-40F3-858B-BADE6D0CB54C}" srcOrd="0" destOrd="0" presId="urn:microsoft.com/office/officeart/2005/8/layout/hierarchy2"/>
    <dgm:cxn modelId="{497C4560-F60E-4418-B9AB-5E4B40D24945}" type="presParOf" srcId="{6B8F4A03-31FC-40F3-858B-BADE6D0CB54C}" destId="{08E2568B-CD2C-4C33-90FB-AAE7DEA2F6F1}" srcOrd="0" destOrd="0" presId="urn:microsoft.com/office/officeart/2005/8/layout/hierarchy2"/>
    <dgm:cxn modelId="{287A45E8-14CD-4E12-B977-DDAC6572DD08}" type="presParOf" srcId="{4AB93FC1-225E-42A0-9646-4EBE4E9B5917}" destId="{1568C120-A794-4101-8170-7145679E9CDF}" srcOrd="1" destOrd="0" presId="urn:microsoft.com/office/officeart/2005/8/layout/hierarchy2"/>
    <dgm:cxn modelId="{82CE98DC-B72D-4EBA-97F6-DCD8495EC3DA}" type="presParOf" srcId="{1568C120-A794-4101-8170-7145679E9CDF}" destId="{E899B6C7-E93D-4B0C-8796-957A680586C8}" srcOrd="0" destOrd="0" presId="urn:microsoft.com/office/officeart/2005/8/layout/hierarchy2"/>
    <dgm:cxn modelId="{DD7DDFAC-A974-46E9-823F-EC03584FCA1F}" type="presParOf" srcId="{1568C120-A794-4101-8170-7145679E9CDF}" destId="{C8458E63-2AA5-4325-8B46-C22C51EAC6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0.73318</cdr:x>
      <cdr:y>0.18706</cdr:y>
    </cdr:from>
    <cdr:to>
      <cdr:x>0.8183</cdr:x>
      <cdr:y>0.33188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45607" y="646181"/>
          <a:ext cx="725105" cy="500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  <a:latin typeface="Arial Narrow" panose="020B0506020202030204" pitchFamily="34" charset="0"/>
              <a:cs typeface="Times New Roman" pitchFamily="18" charset="0"/>
            </a:rPr>
            <a:t>&gt; 94 %</a:t>
          </a:r>
          <a:endParaRPr lang="ru-RU" sz="1600" b="1" dirty="0">
            <a:solidFill>
              <a:srgbClr val="FF0000"/>
            </a:solidFill>
            <a:latin typeface="Arial Narrow" panose="020B0506020202030204" pitchFamily="34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E8E6C-F314-4671-9DF2-09207E78D636}" type="datetimeFigureOut">
              <a:rPr lang="ru-RU" smtClean="0"/>
              <a:pPr/>
              <a:t>23.10.2018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32992-2ADC-474D-8B97-A3FE205E8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7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7E91A9-1835-4989-AC98-462D6AF554A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616A70-5C1B-4D30-9BA5-8E1FCE6E70BF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62465-5308-4EC3-96D9-6323A015462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616A70-5C1B-4D30-9BA5-8E1FCE6E70BF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616A70-5C1B-4D30-9BA5-8E1FCE6E70BF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7238" y="1591410"/>
            <a:ext cx="6541313" cy="1709403"/>
          </a:xfrm>
          <a:prstGeom prst="rect">
            <a:avLst/>
          </a:prstGeom>
        </p:spPr>
        <p:txBody>
          <a:bodyPr lIns="77925" tIns="38963" rIns="77925" bIns="38963" anchor="ctr"/>
          <a:lstStyle>
            <a:lvl1pPr algn="l"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7239" y="3454637"/>
            <a:ext cx="6542819" cy="774463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buNone/>
              <a:def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26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554" y="1"/>
            <a:ext cx="7215447" cy="810491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640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9" y="4797426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9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89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288758" y="874514"/>
            <a:ext cx="8542506" cy="3759443"/>
          </a:xfrm>
          <a:prstGeom prst="rect">
            <a:avLst/>
          </a:prstGeom>
        </p:spPr>
        <p:txBody>
          <a:bodyPr lIns="77925" tIns="38963" rIns="77925" bIns="38963"/>
          <a:lstStyle>
            <a:lvl1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753316" indent="-194813" algn="just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18158"/>
            <a:ext cx="9144002" cy="39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3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02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1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7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pPr>
              <a:defRPr/>
            </a:pPr>
            <a:fld id="{9B215CF3-F238-4475-B5AB-F1C3274F89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0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/>
            </a:lvl1pPr>
          </a:lstStyle>
          <a:p>
            <a:pPr>
              <a:defRPr/>
            </a:pPr>
            <a:fld id="{5F985D38-2029-4A8C-8099-5F0ED306D5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4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279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4735513"/>
            <a:ext cx="9144000" cy="4079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1029" name="Line 3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0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87313"/>
            <a:ext cx="15954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1032" name="Line 15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3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4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</p:sldLayoutIdLst>
  <p:txStyles>
    <p:titleStyle>
      <a:lvl1pPr algn="ctr" defTabSz="777875" rtl="0" fontAlgn="base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2pPr>
      <a:lvl3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3pPr>
      <a:lvl4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4pPr>
      <a:lvl5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5pPr>
      <a:lvl6pPr marL="4572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6pPr>
      <a:lvl7pPr marL="9144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7pPr>
      <a:lvl8pPr marL="13716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8pPr>
      <a:lvl9pPr marL="18288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4738688"/>
            <a:ext cx="9144000" cy="404812"/>
            <a:chOff x="0" y="3974"/>
            <a:chExt cx="5760" cy="340"/>
          </a:xfrm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5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07950" y="4832350"/>
            <a:ext cx="19431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512D153-FAF5-4339-A05F-B74A93F46D3A}" type="slidenum">
              <a:rPr lang="ru-RU" smtClean="0">
                <a:solidFill>
                  <a:schemeClr val="bg1"/>
                </a:solidFill>
                <a:latin typeface="Arial Narrow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1936750" y="4804946"/>
            <a:ext cx="6646863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Организация работ по определению технически возможной пропускной способности газораспределительных станций в ООО «Газпром трансгаз Москва»</a:t>
            </a:r>
            <a:endParaRPr lang="ru-RU" sz="1100" dirty="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056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2" r:id="rId3"/>
    <p:sldLayoutId id="2147483663" r:id="rId4"/>
    <p:sldLayoutId id="2147483664" r:id="rId5"/>
  </p:sldLayoutIdLst>
  <p:timing>
    <p:tnLst>
      <p:par>
        <p:cTn id="1" dur="indefinite" restart="never" nodeType="tmRoot"/>
      </p:par>
    </p:tnLst>
  </p:timing>
  <p:txStyles>
    <p:titleStyle>
      <a:lvl1pPr algn="l" defTabSz="777875" rtl="0" fontAlgn="base">
        <a:spcBef>
          <a:spcPct val="0"/>
        </a:spcBef>
        <a:spcAft>
          <a:spcPct val="0"/>
        </a:spcAft>
        <a:defRPr sz="3700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  <a:lvl2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2pPr>
      <a:lvl3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3pPr>
      <a:lvl4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4pPr>
      <a:lvl5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5pPr>
      <a:lvl6pPr marL="4572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6pPr>
      <a:lvl7pPr marL="9144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7pPr>
      <a:lvl8pPr marL="13716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8pPr>
      <a:lvl9pPr marL="18288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ctrTitle"/>
          </p:nvPr>
        </p:nvSpPr>
        <p:spPr bwMode="auto">
          <a:xfrm>
            <a:off x="1173893" y="1590675"/>
            <a:ext cx="7487250" cy="170973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dirty="0"/>
              <a:t>Организация работ по </a:t>
            </a:r>
            <a:r>
              <a:rPr lang="ru-RU" dirty="0" smtClean="0"/>
              <a:t>определению технически возможной пропускной способности газораспределительных станций в ООО «Газпром трансгаз Москва»</a:t>
            </a:r>
            <a:r>
              <a:rPr lang="en-US" dirty="0" smtClean="0"/>
              <a:t> 2015-2018 </a:t>
            </a:r>
            <a:r>
              <a:rPr lang="ru-RU" dirty="0" smtClean="0"/>
              <a:t>годы</a:t>
            </a:r>
            <a:endParaRPr lang="ru-RU" altLang="ru-RU" dirty="0" smtClean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10962" y="3454400"/>
            <a:ext cx="7620301" cy="774700"/>
          </a:xfrm>
          <a:ln>
            <a:noFill/>
          </a:ln>
        </p:spPr>
        <p:txBody>
          <a:bodyPr/>
          <a:lstStyle/>
          <a:p>
            <a:pPr defTabSz="779252" fontAlgn="auto">
              <a:spcAft>
                <a:spcPts val="0"/>
              </a:spcAft>
              <a:defRPr/>
            </a:pPr>
            <a:r>
              <a:rPr lang="ru-RU" dirty="0" smtClean="0"/>
              <a:t>С.А. Савин</a:t>
            </a:r>
            <a:endParaRPr lang="ru-RU" dirty="0"/>
          </a:p>
          <a:p>
            <a:pPr defTabSz="779252" fontAlgn="auto">
              <a:spcAft>
                <a:spcPts val="0"/>
              </a:spcAft>
              <a:defRPr/>
            </a:pPr>
            <a:r>
              <a:rPr lang="ru-RU" dirty="0" smtClean="0"/>
              <a:t>Начальник  производственного отдела по </a:t>
            </a:r>
            <a:r>
              <a:rPr lang="ru-RU" dirty="0"/>
              <a:t>эксплуатации </a:t>
            </a:r>
            <a:r>
              <a:rPr lang="ru-RU" dirty="0" smtClean="0"/>
              <a:t>ГРС</a:t>
            </a:r>
          </a:p>
          <a:p>
            <a:pPr defTabSz="779252" fontAlgn="auto">
              <a:spcAft>
                <a:spcPts val="0"/>
              </a:spcAft>
              <a:defRPr/>
            </a:pPr>
            <a:r>
              <a:rPr lang="ru-RU" dirty="0" smtClean="0"/>
              <a:t>ООО «Газпром трансгаз Москва»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>
                <a:solidFill>
                  <a:srgbClr val="FFFFFF"/>
                </a:solidFill>
              </a:rPr>
              <a:t>Премия ПАО «Газпром» </a:t>
            </a:r>
            <a:r>
              <a:rPr lang="ru-RU" sz="2200" dirty="0" smtClean="0">
                <a:solidFill>
                  <a:srgbClr val="FFFFFF"/>
                </a:solidFill>
              </a:rPr>
              <a:t/>
            </a:r>
            <a:br>
              <a:rPr lang="ru-RU" sz="2200" dirty="0" smtClean="0">
                <a:solidFill>
                  <a:srgbClr val="FFFFFF"/>
                </a:solidFill>
              </a:rPr>
            </a:br>
            <a:r>
              <a:rPr lang="ru-RU" sz="2200" dirty="0" smtClean="0">
                <a:solidFill>
                  <a:srgbClr val="FFFFFF"/>
                </a:solidFill>
              </a:rPr>
              <a:t>в </a:t>
            </a:r>
            <a:r>
              <a:rPr lang="ru-RU" sz="2200" dirty="0">
                <a:solidFill>
                  <a:srgbClr val="FFFFFF"/>
                </a:solidFill>
              </a:rPr>
              <a:t>области </a:t>
            </a:r>
            <a:r>
              <a:rPr lang="ru-RU" sz="2200" dirty="0" smtClean="0">
                <a:solidFill>
                  <a:srgbClr val="FFFFFF"/>
                </a:solidFill>
              </a:rPr>
              <a:t>науки и </a:t>
            </a:r>
            <a:r>
              <a:rPr lang="ru-RU" sz="2200" dirty="0">
                <a:solidFill>
                  <a:srgbClr val="FFFFFF"/>
                </a:solidFill>
              </a:rPr>
              <a:t>техники </a:t>
            </a:r>
            <a:r>
              <a:rPr lang="ru-RU" sz="2200" dirty="0" smtClean="0">
                <a:solidFill>
                  <a:srgbClr val="FFFFFF"/>
                </a:solidFill>
              </a:rPr>
              <a:t>за </a:t>
            </a:r>
            <a:r>
              <a:rPr lang="ru-RU" sz="2200" dirty="0">
                <a:solidFill>
                  <a:srgbClr val="FFFFFF"/>
                </a:solidFill>
              </a:rPr>
              <a:t>2016 </a:t>
            </a:r>
            <a:r>
              <a:rPr lang="ru-RU" sz="2200" dirty="0" smtClean="0">
                <a:solidFill>
                  <a:srgbClr val="FFFFFF"/>
                </a:solidFill>
              </a:rPr>
              <a:t>год</a:t>
            </a:r>
            <a:endParaRPr lang="ru-RU" sz="2200" kern="0" dirty="0">
              <a:solidFill>
                <a:srgbClr val="FFFFFF"/>
              </a:solidFill>
            </a:endParaRP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8677275" y="2574727"/>
            <a:ext cx="914400" cy="685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21"/>
          <p:cNvSpPr>
            <a:spLocks noChangeArrowheads="1"/>
          </p:cNvSpPr>
          <p:nvPr/>
        </p:nvSpPr>
        <p:spPr bwMode="auto">
          <a:xfrm>
            <a:off x="842963" y="3393877"/>
            <a:ext cx="7307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+mn-lt"/>
              </a:rPr>
              <a:t>Расчетный блок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6" y="1201263"/>
            <a:ext cx="3942884" cy="2694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763-degtiarev\Desktop\N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85" y="1031563"/>
            <a:ext cx="4783220" cy="3124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3574" y="153889"/>
            <a:ext cx="711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0" rIns="0" bIns="0" anchor="ctr"/>
          <a:lstStyle/>
          <a:p>
            <a:pPr eaLnBrk="0" hangingPunct="0"/>
            <a:r>
              <a:rPr lang="ru-RU" sz="2200" dirty="0">
                <a:solidFill>
                  <a:srgbClr val="FFFFFF"/>
                </a:solidFill>
                <a:effectLst/>
                <a:latin typeface="Arial Narrow" pitchFamily="34" charset="0"/>
              </a:rPr>
              <a:t>СТО ГТМ «Методические рекомендации по определению </a:t>
            </a:r>
            <a:r>
              <a:rPr lang="ru-RU" sz="2200" dirty="0" smtClean="0">
                <a:solidFill>
                  <a:srgbClr val="FFFFFF"/>
                </a:solidFill>
                <a:effectLst/>
                <a:latin typeface="Arial Narrow" pitchFamily="34" charset="0"/>
              </a:rPr>
              <a:t>ТВПС  газораспределительных  </a:t>
            </a:r>
            <a:r>
              <a:rPr lang="ru-RU" sz="2200" dirty="0">
                <a:solidFill>
                  <a:srgbClr val="FFFFFF"/>
                </a:solidFill>
                <a:effectLst/>
                <a:latin typeface="Arial Narrow" pitchFamily="34" charset="0"/>
              </a:rPr>
              <a:t>станций»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63240" y="903968"/>
            <a:ext cx="5993131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effectLst/>
                <a:latin typeface="+mn-lt"/>
              </a:rPr>
              <a:t>Основные разделы СТО </a:t>
            </a:r>
            <a:r>
              <a:rPr lang="ru-RU" sz="1400" b="1" dirty="0">
                <a:solidFill>
                  <a:srgbClr val="0070C0"/>
                </a:solidFill>
                <a:effectLst/>
                <a:latin typeface="+mn-lt"/>
              </a:rPr>
              <a:t>ГТМ 2.4-02-04-048-2015 «Методические</a:t>
            </a:r>
            <a:br>
              <a:rPr lang="ru-RU" sz="1400" b="1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1400" b="1" dirty="0">
                <a:solidFill>
                  <a:srgbClr val="0070C0"/>
                </a:solidFill>
                <a:effectLst/>
                <a:latin typeface="+mn-lt"/>
              </a:rPr>
              <a:t>рекомендации по определению технически возможной пропускной способности </a:t>
            </a:r>
            <a:r>
              <a:rPr lang="ru-RU" sz="1400" b="1" dirty="0" smtClean="0">
                <a:solidFill>
                  <a:srgbClr val="0070C0"/>
                </a:solidFill>
                <a:effectLst/>
                <a:latin typeface="+mn-lt"/>
              </a:rPr>
              <a:t>газораспределительных станций</a:t>
            </a:r>
            <a:r>
              <a:rPr lang="ru-RU" sz="1400" b="1" dirty="0">
                <a:solidFill>
                  <a:srgbClr val="0070C0"/>
                </a:solidFill>
                <a:effectLst/>
                <a:latin typeface="+mn-lt"/>
              </a:rPr>
              <a:t>» </a:t>
            </a:r>
            <a:r>
              <a:rPr lang="ru-RU" sz="1400" b="1" dirty="0" smtClean="0">
                <a:solidFill>
                  <a:srgbClr val="0070C0"/>
                </a:solidFill>
                <a:effectLst/>
                <a:latin typeface="+mn-lt"/>
              </a:rPr>
              <a:t>: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Исходные данные для расчёта ТВПС ГРС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Методы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определения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ТВПС ГРС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Требования к обоснованию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безопасности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ГРС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Требования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к эксплуатации ГРС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при превышении проектной пропускной способности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Приложения:</a:t>
            </a:r>
          </a:p>
          <a:p>
            <a:pPr marL="446088" indent="-17780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Приложение А (справочное)  Перечень исходных данных для определения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ТВПС ГРС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  <a:p>
            <a:pPr marL="446088" indent="-17780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Приложение Б (справочное)  Описание математической модели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ГРС</a:t>
            </a:r>
          </a:p>
          <a:p>
            <a:pPr marL="446088" indent="-17780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Приложение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B (рекомендуемое)  Требования к программно-вычислительному комплексу для моделирования режимов работы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ГРС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  <a:p>
            <a:pPr marL="446088" indent="-17780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Приложение Г (справочное)  Пример расчета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ТВПС ГРС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  <a:p>
            <a:pPr marL="446088" indent="-177800">
              <a:spcAft>
                <a:spcPts val="20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Приложение 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Д (рекомендуемое) Схема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процесса ООО «Газпром трансгаз Москва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»: СТО </a:t>
            </a:r>
            <a:r>
              <a:rPr lang="ru-RU" sz="1200" dirty="0">
                <a:solidFill>
                  <a:srgbClr val="0070C0"/>
                </a:solidFill>
                <a:effectLst/>
                <a:latin typeface="+mn-lt"/>
              </a:rPr>
              <a:t>ГТМ 2.4-02-04-048-2015 «Методические рекомендации по определению технически возможной пропускной способности газораспределительных станций</a:t>
            </a:r>
            <a:r>
              <a:rPr lang="ru-RU" sz="1200" dirty="0" smtClean="0">
                <a:solidFill>
                  <a:srgbClr val="0070C0"/>
                </a:solidFill>
                <a:effectLst/>
                <a:latin typeface="+mn-lt"/>
              </a:rPr>
              <a:t>»</a:t>
            </a:r>
            <a:endParaRPr lang="ru-RU" sz="1200" dirty="0">
              <a:solidFill>
                <a:srgbClr val="0070C0"/>
              </a:solidFill>
              <a:effectLst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9923" r="30208" b="3396"/>
          <a:stretch/>
        </p:blipFill>
        <p:spPr bwMode="auto">
          <a:xfrm>
            <a:off x="223838" y="982663"/>
            <a:ext cx="2635250" cy="36306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28813" y="0"/>
            <a:ext cx="7215187" cy="8108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prstClr val="white"/>
                </a:solidFill>
                <a:latin typeface="Arial Narrow" pitchFamily="34" charset="0"/>
              </a:rPr>
              <a:t>«Дорожная карта» по разработке и реализации ТВПС</a:t>
            </a:r>
            <a:endParaRPr lang="ru-RU" sz="2200" kern="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22" y="869182"/>
            <a:ext cx="3187406" cy="385405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68" y="489574"/>
            <a:ext cx="1867098" cy="27205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9" y="489574"/>
            <a:ext cx="2571420" cy="37061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8" name="Picture 2" descr="X:\Проекты\ТВПС ГРС\1. ДОГОВОРА ПИСЬМА ПРОТОКОЛЫ СЛУЖЕБКИ\2. ПИСЬМА\РТН\Уведомление о регистрации Погар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4025" y="2065379"/>
            <a:ext cx="2008584" cy="28923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5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200" dirty="0">
                <a:solidFill>
                  <a:prstClr val="white"/>
                </a:solidFill>
              </a:rPr>
              <a:t>Итоги работы </a:t>
            </a:r>
            <a:r>
              <a:rPr lang="ru-RU" sz="2200" dirty="0" smtClean="0">
                <a:solidFill>
                  <a:prstClr val="white"/>
                </a:solidFill>
              </a:rPr>
              <a:t>по  расчету </a:t>
            </a:r>
            <a:r>
              <a:rPr lang="ru-RU" sz="2200" dirty="0">
                <a:solidFill>
                  <a:prstClr val="white"/>
                </a:solidFill>
              </a:rPr>
              <a:t>ТВПС </a:t>
            </a:r>
            <a:r>
              <a:rPr lang="ru-RU" sz="2200" dirty="0" smtClean="0">
                <a:solidFill>
                  <a:prstClr val="white"/>
                </a:solidFill>
              </a:rPr>
              <a:t>ГРС в 2016 году</a:t>
            </a:r>
            <a:endParaRPr lang="ru-RU" sz="2200" dirty="0">
              <a:solidFill>
                <a:prstClr val="white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12100"/>
              </p:ext>
            </p:extLst>
          </p:nvPr>
        </p:nvGraphicFramePr>
        <p:xfrm>
          <a:off x="252416" y="879473"/>
          <a:ext cx="8794306" cy="3789013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10813"/>
                <a:gridCol w="2166111"/>
                <a:gridCol w="1373789"/>
                <a:gridCol w="1214531"/>
                <a:gridCol w="1214531"/>
                <a:gridCol w="1214531"/>
              </a:tblGrid>
              <a:tr h="892290"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Филиал</a:t>
                      </a:r>
                    </a:p>
                  </a:txBody>
                  <a:tcPr marL="36870" marR="36870" marT="0" marB="0" anchor="ctr" horzOverflow="overflow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ГРС</a:t>
                      </a:r>
                    </a:p>
                  </a:txBody>
                  <a:tcPr marL="36870" marR="3687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Проектная производительность,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Пиковая производительность (за последние 3 года),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Технически-возможная пропускная способность,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Техническая возможность после ТВПС с учетом пиковой производительности,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Сергиев </a:t>
                      </a:r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Посад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38,2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58,24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20,04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Балашиха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90,4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Крюковское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с/х Дубна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3,21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Крюковское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Павловская Слобода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34,5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43,24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8,74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Брянское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0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Клинцы</a:t>
                      </a:r>
                      <a:endParaRPr lang="ru-RU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44,7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44,08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-0,62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Брянское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Климово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8,051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9,37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1,319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Крюковское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КРП-13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1511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591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Крюковское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Якоть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14,48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1,98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Брянское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Погар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-0,7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6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832,7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1 131,051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1 786,72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655,669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0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>
                <a:solidFill>
                  <a:prstClr val="white"/>
                </a:solidFill>
              </a:rPr>
              <a:t>Итоги работы по  расчету ТВПС ГРС в 2016 году</a:t>
            </a:r>
            <a:endParaRPr lang="ru-RU" altLang="ru-RU" sz="2200" kern="0" dirty="0">
              <a:solidFill>
                <a:srgbClr val="FFFFFF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569951"/>
              </p:ext>
            </p:extLst>
          </p:nvPr>
        </p:nvGraphicFramePr>
        <p:xfrm>
          <a:off x="287338" y="853440"/>
          <a:ext cx="8543925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40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0" hangingPunct="0">
              <a:defRPr/>
            </a:pPr>
            <a:r>
              <a:rPr lang="ru-RU" sz="2200" dirty="0">
                <a:solidFill>
                  <a:srgbClr val="FFFFFF"/>
                </a:solidFill>
                <a:cs typeface="Arial" charset="0"/>
              </a:rPr>
              <a:t>Зоны разгрузки МПУ после выполненной ТВПС  ГРС</a:t>
            </a:r>
            <a:br>
              <a:rPr lang="ru-RU" sz="2200" dirty="0">
                <a:solidFill>
                  <a:srgbClr val="FFFFFF"/>
                </a:solidFill>
                <a:cs typeface="Arial" charset="0"/>
              </a:rPr>
            </a:br>
            <a:r>
              <a:rPr lang="ru-RU" sz="2200" dirty="0">
                <a:solidFill>
                  <a:srgbClr val="FFFFFF"/>
                </a:solidFill>
                <a:cs typeface="Arial" charset="0"/>
              </a:rPr>
              <a:t>ООО «Газпром трансгаз Москва</a:t>
            </a:r>
            <a:r>
              <a:rPr lang="ru-RU" sz="2200" dirty="0" smtClean="0">
                <a:solidFill>
                  <a:srgbClr val="FFFFFF"/>
                </a:solidFill>
                <a:cs typeface="Arial" charset="0"/>
              </a:rPr>
              <a:t>» в 2016 году</a:t>
            </a:r>
            <a:endParaRPr lang="ru-RU" sz="22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" name="Группа 604"/>
          <p:cNvGrpSpPr>
            <a:grpSpLocks/>
          </p:cNvGrpSpPr>
          <p:nvPr/>
        </p:nvGrpSpPr>
        <p:grpSpPr bwMode="auto">
          <a:xfrm>
            <a:off x="2191966" y="869004"/>
            <a:ext cx="4907229" cy="3854721"/>
            <a:chOff x="155643" y="612648"/>
            <a:chExt cx="3858235" cy="4092413"/>
          </a:xfrm>
        </p:grpSpPr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079845" y="1354216"/>
              <a:ext cx="2765949" cy="2636160"/>
            </a:xfrm>
            <a:custGeom>
              <a:avLst/>
              <a:gdLst/>
              <a:ahLst/>
              <a:cxnLst>
                <a:cxn ang="0">
                  <a:pos x="102" y="713"/>
                </a:cxn>
                <a:cxn ang="0">
                  <a:pos x="97" y="821"/>
                </a:cxn>
                <a:cxn ang="0">
                  <a:pos x="3" y="1034"/>
                </a:cxn>
                <a:cxn ang="0">
                  <a:pos x="60" y="1151"/>
                </a:cxn>
                <a:cxn ang="0">
                  <a:pos x="216" y="1391"/>
                </a:cxn>
                <a:cxn ang="0">
                  <a:pos x="324" y="1363"/>
                </a:cxn>
                <a:cxn ang="0">
                  <a:pos x="525" y="1365"/>
                </a:cxn>
                <a:cxn ang="0">
                  <a:pos x="685" y="1451"/>
                </a:cxn>
                <a:cxn ang="0">
                  <a:pos x="928" y="1639"/>
                </a:cxn>
                <a:cxn ang="0">
                  <a:pos x="1177" y="1734"/>
                </a:cxn>
                <a:cxn ang="0">
                  <a:pos x="1316" y="1715"/>
                </a:cxn>
                <a:cxn ang="0">
                  <a:pos x="1408" y="1795"/>
                </a:cxn>
                <a:cxn ang="0">
                  <a:pos x="1558" y="1854"/>
                </a:cxn>
                <a:cxn ang="0">
                  <a:pos x="1664" y="2013"/>
                </a:cxn>
                <a:cxn ang="0">
                  <a:pos x="1752" y="2047"/>
                </a:cxn>
                <a:cxn ang="0">
                  <a:pos x="1837" y="2040"/>
                </a:cxn>
                <a:cxn ang="0">
                  <a:pos x="1873" y="1893"/>
                </a:cxn>
                <a:cxn ang="0">
                  <a:pos x="2071" y="1894"/>
                </a:cxn>
                <a:cxn ang="0">
                  <a:pos x="2173" y="1770"/>
                </a:cxn>
                <a:cxn ang="0">
                  <a:pos x="2322" y="1665"/>
                </a:cxn>
                <a:cxn ang="0">
                  <a:pos x="2436" y="1591"/>
                </a:cxn>
                <a:cxn ang="0">
                  <a:pos x="2458" y="1492"/>
                </a:cxn>
                <a:cxn ang="0">
                  <a:pos x="2230" y="1472"/>
                </a:cxn>
                <a:cxn ang="0">
                  <a:pos x="2097" y="1302"/>
                </a:cxn>
                <a:cxn ang="0">
                  <a:pos x="2235" y="990"/>
                </a:cxn>
                <a:cxn ang="0">
                  <a:pos x="2196" y="884"/>
                </a:cxn>
                <a:cxn ang="0">
                  <a:pos x="2155" y="807"/>
                </a:cxn>
                <a:cxn ang="0">
                  <a:pos x="2128" y="593"/>
                </a:cxn>
                <a:cxn ang="0">
                  <a:pos x="1950" y="465"/>
                </a:cxn>
                <a:cxn ang="0">
                  <a:pos x="1791" y="344"/>
                </a:cxn>
                <a:cxn ang="0">
                  <a:pos x="1687" y="143"/>
                </a:cxn>
                <a:cxn ang="0">
                  <a:pos x="1510" y="27"/>
                </a:cxn>
                <a:cxn ang="0">
                  <a:pos x="1353" y="75"/>
                </a:cxn>
                <a:cxn ang="0">
                  <a:pos x="1300" y="176"/>
                </a:cxn>
                <a:cxn ang="0">
                  <a:pos x="1186" y="251"/>
                </a:cxn>
                <a:cxn ang="0">
                  <a:pos x="1089" y="287"/>
                </a:cxn>
                <a:cxn ang="0">
                  <a:pos x="1021" y="339"/>
                </a:cxn>
                <a:cxn ang="0">
                  <a:pos x="949" y="375"/>
                </a:cxn>
                <a:cxn ang="0">
                  <a:pos x="883" y="396"/>
                </a:cxn>
                <a:cxn ang="0">
                  <a:pos x="808" y="368"/>
                </a:cxn>
                <a:cxn ang="0">
                  <a:pos x="748" y="446"/>
                </a:cxn>
                <a:cxn ang="0">
                  <a:pos x="675" y="527"/>
                </a:cxn>
                <a:cxn ang="0">
                  <a:pos x="456" y="654"/>
                </a:cxn>
                <a:cxn ang="0">
                  <a:pos x="339" y="635"/>
                </a:cxn>
                <a:cxn ang="0">
                  <a:pos x="220" y="659"/>
                </a:cxn>
                <a:cxn ang="0">
                  <a:pos x="169" y="657"/>
                </a:cxn>
              </a:cxnLst>
              <a:rect l="0" t="0" r="r" b="b"/>
              <a:pathLst>
                <a:path w="2493" h="2092">
                  <a:moveTo>
                    <a:pt x="162" y="686"/>
                  </a:moveTo>
                  <a:lnTo>
                    <a:pt x="153" y="699"/>
                  </a:lnTo>
                  <a:lnTo>
                    <a:pt x="102" y="713"/>
                  </a:lnTo>
                  <a:lnTo>
                    <a:pt x="105" y="749"/>
                  </a:lnTo>
                  <a:lnTo>
                    <a:pt x="88" y="765"/>
                  </a:lnTo>
                  <a:lnTo>
                    <a:pt x="97" y="821"/>
                  </a:lnTo>
                  <a:lnTo>
                    <a:pt x="15" y="977"/>
                  </a:lnTo>
                  <a:lnTo>
                    <a:pt x="15" y="1007"/>
                  </a:lnTo>
                  <a:lnTo>
                    <a:pt x="3" y="1034"/>
                  </a:lnTo>
                  <a:lnTo>
                    <a:pt x="0" y="1059"/>
                  </a:lnTo>
                  <a:lnTo>
                    <a:pt x="13" y="1109"/>
                  </a:lnTo>
                  <a:lnTo>
                    <a:pt x="60" y="1151"/>
                  </a:lnTo>
                  <a:lnTo>
                    <a:pt x="57" y="1278"/>
                  </a:lnTo>
                  <a:lnTo>
                    <a:pt x="100" y="1331"/>
                  </a:lnTo>
                  <a:lnTo>
                    <a:pt x="216" y="1391"/>
                  </a:lnTo>
                  <a:lnTo>
                    <a:pt x="264" y="1387"/>
                  </a:lnTo>
                  <a:lnTo>
                    <a:pt x="292" y="1383"/>
                  </a:lnTo>
                  <a:lnTo>
                    <a:pt x="324" y="1363"/>
                  </a:lnTo>
                  <a:lnTo>
                    <a:pt x="385" y="1373"/>
                  </a:lnTo>
                  <a:lnTo>
                    <a:pt x="426" y="1374"/>
                  </a:lnTo>
                  <a:lnTo>
                    <a:pt x="525" y="1365"/>
                  </a:lnTo>
                  <a:lnTo>
                    <a:pt x="601" y="1380"/>
                  </a:lnTo>
                  <a:lnTo>
                    <a:pt x="639" y="1425"/>
                  </a:lnTo>
                  <a:lnTo>
                    <a:pt x="685" y="1451"/>
                  </a:lnTo>
                  <a:lnTo>
                    <a:pt x="772" y="1567"/>
                  </a:lnTo>
                  <a:lnTo>
                    <a:pt x="868" y="1615"/>
                  </a:lnTo>
                  <a:lnTo>
                    <a:pt x="928" y="1639"/>
                  </a:lnTo>
                  <a:lnTo>
                    <a:pt x="983" y="1705"/>
                  </a:lnTo>
                  <a:lnTo>
                    <a:pt x="1064" y="1731"/>
                  </a:lnTo>
                  <a:lnTo>
                    <a:pt x="1177" y="1734"/>
                  </a:lnTo>
                  <a:lnTo>
                    <a:pt x="1257" y="1714"/>
                  </a:lnTo>
                  <a:lnTo>
                    <a:pt x="1284" y="1711"/>
                  </a:lnTo>
                  <a:lnTo>
                    <a:pt x="1316" y="1715"/>
                  </a:lnTo>
                  <a:lnTo>
                    <a:pt x="1368" y="1751"/>
                  </a:lnTo>
                  <a:lnTo>
                    <a:pt x="1400" y="1759"/>
                  </a:lnTo>
                  <a:lnTo>
                    <a:pt x="1408" y="1795"/>
                  </a:lnTo>
                  <a:lnTo>
                    <a:pt x="1436" y="1819"/>
                  </a:lnTo>
                  <a:lnTo>
                    <a:pt x="1500" y="1843"/>
                  </a:lnTo>
                  <a:lnTo>
                    <a:pt x="1558" y="1854"/>
                  </a:lnTo>
                  <a:lnTo>
                    <a:pt x="1594" y="1901"/>
                  </a:lnTo>
                  <a:lnTo>
                    <a:pt x="1647" y="1965"/>
                  </a:lnTo>
                  <a:lnTo>
                    <a:pt x="1664" y="2013"/>
                  </a:lnTo>
                  <a:lnTo>
                    <a:pt x="1701" y="2027"/>
                  </a:lnTo>
                  <a:lnTo>
                    <a:pt x="1724" y="2043"/>
                  </a:lnTo>
                  <a:lnTo>
                    <a:pt x="1752" y="2047"/>
                  </a:lnTo>
                  <a:lnTo>
                    <a:pt x="1782" y="2084"/>
                  </a:lnTo>
                  <a:lnTo>
                    <a:pt x="1826" y="2092"/>
                  </a:lnTo>
                  <a:lnTo>
                    <a:pt x="1837" y="2040"/>
                  </a:lnTo>
                  <a:lnTo>
                    <a:pt x="1867" y="1961"/>
                  </a:lnTo>
                  <a:lnTo>
                    <a:pt x="1852" y="1910"/>
                  </a:lnTo>
                  <a:lnTo>
                    <a:pt x="1873" y="1893"/>
                  </a:lnTo>
                  <a:lnTo>
                    <a:pt x="1951" y="1899"/>
                  </a:lnTo>
                  <a:lnTo>
                    <a:pt x="2014" y="1903"/>
                  </a:lnTo>
                  <a:lnTo>
                    <a:pt x="2071" y="1894"/>
                  </a:lnTo>
                  <a:lnTo>
                    <a:pt x="2118" y="1835"/>
                  </a:lnTo>
                  <a:lnTo>
                    <a:pt x="2111" y="1809"/>
                  </a:lnTo>
                  <a:lnTo>
                    <a:pt x="2173" y="1770"/>
                  </a:lnTo>
                  <a:lnTo>
                    <a:pt x="2288" y="1759"/>
                  </a:lnTo>
                  <a:lnTo>
                    <a:pt x="2314" y="1733"/>
                  </a:lnTo>
                  <a:lnTo>
                    <a:pt x="2322" y="1665"/>
                  </a:lnTo>
                  <a:lnTo>
                    <a:pt x="2347" y="1619"/>
                  </a:lnTo>
                  <a:lnTo>
                    <a:pt x="2376" y="1631"/>
                  </a:lnTo>
                  <a:lnTo>
                    <a:pt x="2436" y="1591"/>
                  </a:lnTo>
                  <a:lnTo>
                    <a:pt x="2476" y="1586"/>
                  </a:lnTo>
                  <a:lnTo>
                    <a:pt x="2493" y="1527"/>
                  </a:lnTo>
                  <a:lnTo>
                    <a:pt x="2458" y="1492"/>
                  </a:lnTo>
                  <a:lnTo>
                    <a:pt x="2376" y="1478"/>
                  </a:lnTo>
                  <a:lnTo>
                    <a:pt x="2349" y="1448"/>
                  </a:lnTo>
                  <a:lnTo>
                    <a:pt x="2230" y="1472"/>
                  </a:lnTo>
                  <a:lnTo>
                    <a:pt x="2139" y="1455"/>
                  </a:lnTo>
                  <a:lnTo>
                    <a:pt x="2103" y="1386"/>
                  </a:lnTo>
                  <a:lnTo>
                    <a:pt x="2097" y="1302"/>
                  </a:lnTo>
                  <a:lnTo>
                    <a:pt x="2128" y="1220"/>
                  </a:lnTo>
                  <a:lnTo>
                    <a:pt x="2167" y="1083"/>
                  </a:lnTo>
                  <a:lnTo>
                    <a:pt x="2235" y="990"/>
                  </a:lnTo>
                  <a:lnTo>
                    <a:pt x="2223" y="948"/>
                  </a:lnTo>
                  <a:lnTo>
                    <a:pt x="2230" y="906"/>
                  </a:lnTo>
                  <a:lnTo>
                    <a:pt x="2196" y="884"/>
                  </a:lnTo>
                  <a:lnTo>
                    <a:pt x="2191" y="852"/>
                  </a:lnTo>
                  <a:lnTo>
                    <a:pt x="2173" y="828"/>
                  </a:lnTo>
                  <a:lnTo>
                    <a:pt x="2155" y="807"/>
                  </a:lnTo>
                  <a:lnTo>
                    <a:pt x="2139" y="755"/>
                  </a:lnTo>
                  <a:lnTo>
                    <a:pt x="2139" y="659"/>
                  </a:lnTo>
                  <a:lnTo>
                    <a:pt x="2128" y="593"/>
                  </a:lnTo>
                  <a:lnTo>
                    <a:pt x="2094" y="476"/>
                  </a:lnTo>
                  <a:lnTo>
                    <a:pt x="1984" y="485"/>
                  </a:lnTo>
                  <a:lnTo>
                    <a:pt x="1950" y="465"/>
                  </a:lnTo>
                  <a:lnTo>
                    <a:pt x="1918" y="420"/>
                  </a:lnTo>
                  <a:lnTo>
                    <a:pt x="1854" y="393"/>
                  </a:lnTo>
                  <a:lnTo>
                    <a:pt x="1791" y="344"/>
                  </a:lnTo>
                  <a:lnTo>
                    <a:pt x="1720" y="327"/>
                  </a:lnTo>
                  <a:lnTo>
                    <a:pt x="1690" y="206"/>
                  </a:lnTo>
                  <a:lnTo>
                    <a:pt x="1687" y="143"/>
                  </a:lnTo>
                  <a:lnTo>
                    <a:pt x="1621" y="62"/>
                  </a:lnTo>
                  <a:lnTo>
                    <a:pt x="1543" y="59"/>
                  </a:lnTo>
                  <a:lnTo>
                    <a:pt x="1510" y="27"/>
                  </a:lnTo>
                  <a:lnTo>
                    <a:pt x="1437" y="0"/>
                  </a:lnTo>
                  <a:lnTo>
                    <a:pt x="1359" y="54"/>
                  </a:lnTo>
                  <a:lnTo>
                    <a:pt x="1353" y="75"/>
                  </a:lnTo>
                  <a:lnTo>
                    <a:pt x="1305" y="134"/>
                  </a:lnTo>
                  <a:lnTo>
                    <a:pt x="1321" y="135"/>
                  </a:lnTo>
                  <a:lnTo>
                    <a:pt x="1300" y="176"/>
                  </a:lnTo>
                  <a:lnTo>
                    <a:pt x="1261" y="185"/>
                  </a:lnTo>
                  <a:lnTo>
                    <a:pt x="1249" y="218"/>
                  </a:lnTo>
                  <a:lnTo>
                    <a:pt x="1186" y="251"/>
                  </a:lnTo>
                  <a:lnTo>
                    <a:pt x="1147" y="252"/>
                  </a:lnTo>
                  <a:lnTo>
                    <a:pt x="1122" y="282"/>
                  </a:lnTo>
                  <a:lnTo>
                    <a:pt x="1089" y="287"/>
                  </a:lnTo>
                  <a:lnTo>
                    <a:pt x="1060" y="311"/>
                  </a:lnTo>
                  <a:lnTo>
                    <a:pt x="1045" y="311"/>
                  </a:lnTo>
                  <a:lnTo>
                    <a:pt x="1021" y="339"/>
                  </a:lnTo>
                  <a:lnTo>
                    <a:pt x="996" y="348"/>
                  </a:lnTo>
                  <a:lnTo>
                    <a:pt x="981" y="383"/>
                  </a:lnTo>
                  <a:lnTo>
                    <a:pt x="949" y="375"/>
                  </a:lnTo>
                  <a:lnTo>
                    <a:pt x="931" y="404"/>
                  </a:lnTo>
                  <a:lnTo>
                    <a:pt x="910" y="380"/>
                  </a:lnTo>
                  <a:lnTo>
                    <a:pt x="883" y="396"/>
                  </a:lnTo>
                  <a:lnTo>
                    <a:pt x="852" y="384"/>
                  </a:lnTo>
                  <a:lnTo>
                    <a:pt x="823" y="396"/>
                  </a:lnTo>
                  <a:lnTo>
                    <a:pt x="808" y="368"/>
                  </a:lnTo>
                  <a:lnTo>
                    <a:pt x="733" y="378"/>
                  </a:lnTo>
                  <a:lnTo>
                    <a:pt x="727" y="414"/>
                  </a:lnTo>
                  <a:lnTo>
                    <a:pt x="748" y="446"/>
                  </a:lnTo>
                  <a:lnTo>
                    <a:pt x="720" y="465"/>
                  </a:lnTo>
                  <a:lnTo>
                    <a:pt x="708" y="503"/>
                  </a:lnTo>
                  <a:lnTo>
                    <a:pt x="675" y="527"/>
                  </a:lnTo>
                  <a:lnTo>
                    <a:pt x="613" y="639"/>
                  </a:lnTo>
                  <a:lnTo>
                    <a:pt x="507" y="633"/>
                  </a:lnTo>
                  <a:lnTo>
                    <a:pt x="456" y="654"/>
                  </a:lnTo>
                  <a:lnTo>
                    <a:pt x="385" y="651"/>
                  </a:lnTo>
                  <a:lnTo>
                    <a:pt x="372" y="645"/>
                  </a:lnTo>
                  <a:lnTo>
                    <a:pt x="339" y="635"/>
                  </a:lnTo>
                  <a:lnTo>
                    <a:pt x="316" y="648"/>
                  </a:lnTo>
                  <a:lnTo>
                    <a:pt x="285" y="627"/>
                  </a:lnTo>
                  <a:lnTo>
                    <a:pt x="220" y="659"/>
                  </a:lnTo>
                  <a:lnTo>
                    <a:pt x="196" y="636"/>
                  </a:lnTo>
                  <a:lnTo>
                    <a:pt x="180" y="635"/>
                  </a:lnTo>
                  <a:lnTo>
                    <a:pt x="169" y="657"/>
                  </a:lnTo>
                  <a:lnTo>
                    <a:pt x="151" y="672"/>
                  </a:lnTo>
                  <a:lnTo>
                    <a:pt x="162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55643" y="612648"/>
              <a:ext cx="2721571" cy="1980657"/>
            </a:xfrm>
            <a:custGeom>
              <a:avLst/>
              <a:gdLst/>
              <a:ahLst/>
              <a:cxnLst>
                <a:cxn ang="0">
                  <a:pos x="2147" y="52"/>
                </a:cxn>
                <a:cxn ang="0">
                  <a:pos x="2084" y="214"/>
                </a:cxn>
                <a:cxn ang="0">
                  <a:pos x="2200" y="310"/>
                </a:cxn>
                <a:cxn ang="0">
                  <a:pos x="2305" y="369"/>
                </a:cxn>
                <a:cxn ang="0">
                  <a:pos x="2424" y="468"/>
                </a:cxn>
                <a:cxn ang="0">
                  <a:pos x="2379" y="647"/>
                </a:cxn>
                <a:cxn ang="0">
                  <a:pos x="2195" y="641"/>
                </a:cxn>
                <a:cxn ang="0">
                  <a:pos x="2154" y="726"/>
                </a:cxn>
                <a:cxn ang="0">
                  <a:pos x="2085" y="806"/>
                </a:cxn>
                <a:cxn ang="0">
                  <a:pos x="1956" y="873"/>
                </a:cxn>
                <a:cxn ang="0">
                  <a:pos x="1878" y="899"/>
                </a:cxn>
                <a:cxn ang="0">
                  <a:pos x="1817" y="969"/>
                </a:cxn>
                <a:cxn ang="0">
                  <a:pos x="1744" y="968"/>
                </a:cxn>
                <a:cxn ang="0">
                  <a:pos x="1658" y="986"/>
                </a:cxn>
                <a:cxn ang="0">
                  <a:pos x="1560" y="1006"/>
                </a:cxn>
                <a:cxn ang="0">
                  <a:pos x="1540" y="1092"/>
                </a:cxn>
                <a:cxn ang="0">
                  <a:pos x="1336" y="1224"/>
                </a:cxn>
                <a:cxn ang="0">
                  <a:pos x="1196" y="1231"/>
                </a:cxn>
                <a:cxn ang="0">
                  <a:pos x="1117" y="1214"/>
                </a:cxn>
                <a:cxn ang="0">
                  <a:pos x="1014" y="1223"/>
                </a:cxn>
                <a:cxn ang="0">
                  <a:pos x="994" y="1275"/>
                </a:cxn>
                <a:cxn ang="0">
                  <a:pos x="936" y="1339"/>
                </a:cxn>
                <a:cxn ang="0">
                  <a:pos x="893" y="1492"/>
                </a:cxn>
                <a:cxn ang="0">
                  <a:pos x="705" y="1560"/>
                </a:cxn>
                <a:cxn ang="0">
                  <a:pos x="521" y="1479"/>
                </a:cxn>
                <a:cxn ang="0">
                  <a:pos x="446" y="1483"/>
                </a:cxn>
                <a:cxn ang="0">
                  <a:pos x="372" y="1493"/>
                </a:cxn>
                <a:cxn ang="0">
                  <a:pos x="300" y="1480"/>
                </a:cxn>
                <a:cxn ang="0">
                  <a:pos x="204" y="1488"/>
                </a:cxn>
                <a:cxn ang="0">
                  <a:pos x="191" y="1415"/>
                </a:cxn>
                <a:cxn ang="0">
                  <a:pos x="203" y="1296"/>
                </a:cxn>
                <a:cxn ang="0">
                  <a:pos x="215" y="1226"/>
                </a:cxn>
                <a:cxn ang="0">
                  <a:pos x="95" y="1142"/>
                </a:cxn>
                <a:cxn ang="0">
                  <a:pos x="76" y="1065"/>
                </a:cxn>
                <a:cxn ang="0">
                  <a:pos x="0" y="1005"/>
                </a:cxn>
                <a:cxn ang="0">
                  <a:pos x="46" y="952"/>
                </a:cxn>
                <a:cxn ang="0">
                  <a:pos x="151" y="952"/>
                </a:cxn>
                <a:cxn ang="0">
                  <a:pos x="236" y="916"/>
                </a:cxn>
                <a:cxn ang="0">
                  <a:pos x="303" y="858"/>
                </a:cxn>
                <a:cxn ang="0">
                  <a:pos x="378" y="800"/>
                </a:cxn>
                <a:cxn ang="0">
                  <a:pos x="455" y="747"/>
                </a:cxn>
                <a:cxn ang="0">
                  <a:pos x="528" y="674"/>
                </a:cxn>
                <a:cxn ang="0">
                  <a:pos x="606" y="650"/>
                </a:cxn>
                <a:cxn ang="0">
                  <a:pos x="691" y="597"/>
                </a:cxn>
                <a:cxn ang="0">
                  <a:pos x="779" y="511"/>
                </a:cxn>
                <a:cxn ang="0">
                  <a:pos x="808" y="409"/>
                </a:cxn>
                <a:cxn ang="0">
                  <a:pos x="805" y="311"/>
                </a:cxn>
                <a:cxn ang="0">
                  <a:pos x="902" y="239"/>
                </a:cxn>
                <a:cxn ang="0">
                  <a:pos x="1016" y="223"/>
                </a:cxn>
                <a:cxn ang="0">
                  <a:pos x="1135" y="254"/>
                </a:cxn>
                <a:cxn ang="0">
                  <a:pos x="1141" y="184"/>
                </a:cxn>
                <a:cxn ang="0">
                  <a:pos x="1240" y="177"/>
                </a:cxn>
                <a:cxn ang="0">
                  <a:pos x="1320" y="73"/>
                </a:cxn>
                <a:cxn ang="0">
                  <a:pos x="1444" y="22"/>
                </a:cxn>
                <a:cxn ang="0">
                  <a:pos x="1560" y="8"/>
                </a:cxn>
              </a:cxnLst>
              <a:rect l="0" t="0" r="r" b="b"/>
              <a:pathLst>
                <a:path w="2453" h="1572">
                  <a:moveTo>
                    <a:pt x="2057" y="0"/>
                  </a:moveTo>
                  <a:lnTo>
                    <a:pt x="2110" y="51"/>
                  </a:lnTo>
                  <a:lnTo>
                    <a:pt x="2147" y="52"/>
                  </a:lnTo>
                  <a:lnTo>
                    <a:pt x="2101" y="143"/>
                  </a:lnTo>
                  <a:lnTo>
                    <a:pt x="2065" y="143"/>
                  </a:lnTo>
                  <a:lnTo>
                    <a:pt x="2084" y="214"/>
                  </a:lnTo>
                  <a:lnTo>
                    <a:pt x="2166" y="240"/>
                  </a:lnTo>
                  <a:lnTo>
                    <a:pt x="2163" y="274"/>
                  </a:lnTo>
                  <a:lnTo>
                    <a:pt x="2200" y="310"/>
                  </a:lnTo>
                  <a:lnTo>
                    <a:pt x="2228" y="312"/>
                  </a:lnTo>
                  <a:lnTo>
                    <a:pt x="2253" y="344"/>
                  </a:lnTo>
                  <a:lnTo>
                    <a:pt x="2305" y="369"/>
                  </a:lnTo>
                  <a:lnTo>
                    <a:pt x="2387" y="374"/>
                  </a:lnTo>
                  <a:lnTo>
                    <a:pt x="2429" y="412"/>
                  </a:lnTo>
                  <a:lnTo>
                    <a:pt x="2424" y="468"/>
                  </a:lnTo>
                  <a:lnTo>
                    <a:pt x="2382" y="532"/>
                  </a:lnTo>
                  <a:lnTo>
                    <a:pt x="2453" y="652"/>
                  </a:lnTo>
                  <a:lnTo>
                    <a:pt x="2379" y="647"/>
                  </a:lnTo>
                  <a:lnTo>
                    <a:pt x="2342" y="617"/>
                  </a:lnTo>
                  <a:lnTo>
                    <a:pt x="2270" y="589"/>
                  </a:lnTo>
                  <a:lnTo>
                    <a:pt x="2195" y="641"/>
                  </a:lnTo>
                  <a:lnTo>
                    <a:pt x="2179" y="674"/>
                  </a:lnTo>
                  <a:lnTo>
                    <a:pt x="2139" y="724"/>
                  </a:lnTo>
                  <a:lnTo>
                    <a:pt x="2154" y="726"/>
                  </a:lnTo>
                  <a:lnTo>
                    <a:pt x="2131" y="768"/>
                  </a:lnTo>
                  <a:lnTo>
                    <a:pt x="2095" y="775"/>
                  </a:lnTo>
                  <a:lnTo>
                    <a:pt x="2085" y="806"/>
                  </a:lnTo>
                  <a:lnTo>
                    <a:pt x="2019" y="840"/>
                  </a:lnTo>
                  <a:lnTo>
                    <a:pt x="1980" y="839"/>
                  </a:lnTo>
                  <a:lnTo>
                    <a:pt x="1956" y="873"/>
                  </a:lnTo>
                  <a:lnTo>
                    <a:pt x="1923" y="875"/>
                  </a:lnTo>
                  <a:lnTo>
                    <a:pt x="1890" y="903"/>
                  </a:lnTo>
                  <a:lnTo>
                    <a:pt x="1878" y="899"/>
                  </a:lnTo>
                  <a:lnTo>
                    <a:pt x="1857" y="930"/>
                  </a:lnTo>
                  <a:lnTo>
                    <a:pt x="1831" y="934"/>
                  </a:lnTo>
                  <a:lnTo>
                    <a:pt x="1817" y="969"/>
                  </a:lnTo>
                  <a:lnTo>
                    <a:pt x="1781" y="967"/>
                  </a:lnTo>
                  <a:lnTo>
                    <a:pt x="1764" y="990"/>
                  </a:lnTo>
                  <a:lnTo>
                    <a:pt x="1744" y="968"/>
                  </a:lnTo>
                  <a:lnTo>
                    <a:pt x="1720" y="984"/>
                  </a:lnTo>
                  <a:lnTo>
                    <a:pt x="1686" y="973"/>
                  </a:lnTo>
                  <a:lnTo>
                    <a:pt x="1658" y="986"/>
                  </a:lnTo>
                  <a:lnTo>
                    <a:pt x="1642" y="958"/>
                  </a:lnTo>
                  <a:lnTo>
                    <a:pt x="1568" y="968"/>
                  </a:lnTo>
                  <a:lnTo>
                    <a:pt x="1560" y="1006"/>
                  </a:lnTo>
                  <a:lnTo>
                    <a:pt x="1584" y="1031"/>
                  </a:lnTo>
                  <a:lnTo>
                    <a:pt x="1555" y="1057"/>
                  </a:lnTo>
                  <a:lnTo>
                    <a:pt x="1540" y="1092"/>
                  </a:lnTo>
                  <a:lnTo>
                    <a:pt x="1518" y="1108"/>
                  </a:lnTo>
                  <a:lnTo>
                    <a:pt x="1443" y="1230"/>
                  </a:lnTo>
                  <a:lnTo>
                    <a:pt x="1336" y="1224"/>
                  </a:lnTo>
                  <a:lnTo>
                    <a:pt x="1283" y="1243"/>
                  </a:lnTo>
                  <a:lnTo>
                    <a:pt x="1213" y="1241"/>
                  </a:lnTo>
                  <a:lnTo>
                    <a:pt x="1196" y="1231"/>
                  </a:lnTo>
                  <a:lnTo>
                    <a:pt x="1170" y="1224"/>
                  </a:lnTo>
                  <a:lnTo>
                    <a:pt x="1146" y="1235"/>
                  </a:lnTo>
                  <a:lnTo>
                    <a:pt x="1117" y="1214"/>
                  </a:lnTo>
                  <a:lnTo>
                    <a:pt x="1056" y="1249"/>
                  </a:lnTo>
                  <a:lnTo>
                    <a:pt x="1030" y="1223"/>
                  </a:lnTo>
                  <a:lnTo>
                    <a:pt x="1014" y="1223"/>
                  </a:lnTo>
                  <a:lnTo>
                    <a:pt x="999" y="1249"/>
                  </a:lnTo>
                  <a:lnTo>
                    <a:pt x="983" y="1258"/>
                  </a:lnTo>
                  <a:lnTo>
                    <a:pt x="994" y="1275"/>
                  </a:lnTo>
                  <a:lnTo>
                    <a:pt x="986" y="1292"/>
                  </a:lnTo>
                  <a:lnTo>
                    <a:pt x="936" y="1299"/>
                  </a:lnTo>
                  <a:lnTo>
                    <a:pt x="936" y="1339"/>
                  </a:lnTo>
                  <a:lnTo>
                    <a:pt x="920" y="1356"/>
                  </a:lnTo>
                  <a:lnTo>
                    <a:pt x="933" y="1408"/>
                  </a:lnTo>
                  <a:lnTo>
                    <a:pt x="893" y="1492"/>
                  </a:lnTo>
                  <a:lnTo>
                    <a:pt x="849" y="1572"/>
                  </a:lnTo>
                  <a:lnTo>
                    <a:pt x="777" y="1552"/>
                  </a:lnTo>
                  <a:lnTo>
                    <a:pt x="705" y="1560"/>
                  </a:lnTo>
                  <a:lnTo>
                    <a:pt x="661" y="1552"/>
                  </a:lnTo>
                  <a:lnTo>
                    <a:pt x="581" y="1520"/>
                  </a:lnTo>
                  <a:lnTo>
                    <a:pt x="521" y="1479"/>
                  </a:lnTo>
                  <a:lnTo>
                    <a:pt x="498" y="1482"/>
                  </a:lnTo>
                  <a:lnTo>
                    <a:pt x="478" y="1478"/>
                  </a:lnTo>
                  <a:lnTo>
                    <a:pt x="446" y="1483"/>
                  </a:lnTo>
                  <a:lnTo>
                    <a:pt x="383" y="1520"/>
                  </a:lnTo>
                  <a:lnTo>
                    <a:pt x="368" y="1514"/>
                  </a:lnTo>
                  <a:lnTo>
                    <a:pt x="372" y="1493"/>
                  </a:lnTo>
                  <a:lnTo>
                    <a:pt x="372" y="1467"/>
                  </a:lnTo>
                  <a:lnTo>
                    <a:pt x="337" y="1468"/>
                  </a:lnTo>
                  <a:lnTo>
                    <a:pt x="300" y="1480"/>
                  </a:lnTo>
                  <a:lnTo>
                    <a:pt x="261" y="1491"/>
                  </a:lnTo>
                  <a:lnTo>
                    <a:pt x="229" y="1483"/>
                  </a:lnTo>
                  <a:lnTo>
                    <a:pt x="204" y="1488"/>
                  </a:lnTo>
                  <a:lnTo>
                    <a:pt x="183" y="1476"/>
                  </a:lnTo>
                  <a:lnTo>
                    <a:pt x="186" y="1431"/>
                  </a:lnTo>
                  <a:lnTo>
                    <a:pt x="191" y="1415"/>
                  </a:lnTo>
                  <a:lnTo>
                    <a:pt x="177" y="1389"/>
                  </a:lnTo>
                  <a:lnTo>
                    <a:pt x="214" y="1341"/>
                  </a:lnTo>
                  <a:lnTo>
                    <a:pt x="203" y="1296"/>
                  </a:lnTo>
                  <a:lnTo>
                    <a:pt x="224" y="1256"/>
                  </a:lnTo>
                  <a:lnTo>
                    <a:pt x="209" y="1246"/>
                  </a:lnTo>
                  <a:lnTo>
                    <a:pt x="215" y="1226"/>
                  </a:lnTo>
                  <a:lnTo>
                    <a:pt x="174" y="1213"/>
                  </a:lnTo>
                  <a:lnTo>
                    <a:pt x="131" y="1187"/>
                  </a:lnTo>
                  <a:lnTo>
                    <a:pt x="95" y="1142"/>
                  </a:lnTo>
                  <a:lnTo>
                    <a:pt x="66" y="1119"/>
                  </a:lnTo>
                  <a:lnTo>
                    <a:pt x="53" y="1105"/>
                  </a:lnTo>
                  <a:lnTo>
                    <a:pt x="76" y="1065"/>
                  </a:lnTo>
                  <a:lnTo>
                    <a:pt x="56" y="1042"/>
                  </a:lnTo>
                  <a:lnTo>
                    <a:pt x="20" y="1043"/>
                  </a:lnTo>
                  <a:lnTo>
                    <a:pt x="0" y="1005"/>
                  </a:lnTo>
                  <a:lnTo>
                    <a:pt x="12" y="983"/>
                  </a:lnTo>
                  <a:lnTo>
                    <a:pt x="27" y="958"/>
                  </a:lnTo>
                  <a:lnTo>
                    <a:pt x="46" y="952"/>
                  </a:lnTo>
                  <a:lnTo>
                    <a:pt x="89" y="958"/>
                  </a:lnTo>
                  <a:lnTo>
                    <a:pt x="105" y="944"/>
                  </a:lnTo>
                  <a:lnTo>
                    <a:pt x="151" y="952"/>
                  </a:lnTo>
                  <a:lnTo>
                    <a:pt x="168" y="944"/>
                  </a:lnTo>
                  <a:lnTo>
                    <a:pt x="192" y="952"/>
                  </a:lnTo>
                  <a:lnTo>
                    <a:pt x="236" y="916"/>
                  </a:lnTo>
                  <a:lnTo>
                    <a:pt x="244" y="890"/>
                  </a:lnTo>
                  <a:lnTo>
                    <a:pt x="261" y="873"/>
                  </a:lnTo>
                  <a:lnTo>
                    <a:pt x="303" y="858"/>
                  </a:lnTo>
                  <a:lnTo>
                    <a:pt x="331" y="833"/>
                  </a:lnTo>
                  <a:lnTo>
                    <a:pt x="367" y="825"/>
                  </a:lnTo>
                  <a:lnTo>
                    <a:pt x="378" y="800"/>
                  </a:lnTo>
                  <a:lnTo>
                    <a:pt x="409" y="790"/>
                  </a:lnTo>
                  <a:lnTo>
                    <a:pt x="445" y="770"/>
                  </a:lnTo>
                  <a:lnTo>
                    <a:pt x="455" y="747"/>
                  </a:lnTo>
                  <a:lnTo>
                    <a:pt x="494" y="733"/>
                  </a:lnTo>
                  <a:lnTo>
                    <a:pt x="521" y="694"/>
                  </a:lnTo>
                  <a:lnTo>
                    <a:pt x="528" y="674"/>
                  </a:lnTo>
                  <a:lnTo>
                    <a:pt x="555" y="666"/>
                  </a:lnTo>
                  <a:lnTo>
                    <a:pt x="580" y="665"/>
                  </a:lnTo>
                  <a:lnTo>
                    <a:pt x="606" y="650"/>
                  </a:lnTo>
                  <a:lnTo>
                    <a:pt x="687" y="657"/>
                  </a:lnTo>
                  <a:lnTo>
                    <a:pt x="706" y="640"/>
                  </a:lnTo>
                  <a:lnTo>
                    <a:pt x="691" y="597"/>
                  </a:lnTo>
                  <a:lnTo>
                    <a:pt x="731" y="568"/>
                  </a:lnTo>
                  <a:lnTo>
                    <a:pt x="729" y="544"/>
                  </a:lnTo>
                  <a:lnTo>
                    <a:pt x="779" y="511"/>
                  </a:lnTo>
                  <a:lnTo>
                    <a:pt x="814" y="474"/>
                  </a:lnTo>
                  <a:lnTo>
                    <a:pt x="824" y="442"/>
                  </a:lnTo>
                  <a:lnTo>
                    <a:pt x="808" y="409"/>
                  </a:lnTo>
                  <a:lnTo>
                    <a:pt x="834" y="389"/>
                  </a:lnTo>
                  <a:lnTo>
                    <a:pt x="766" y="313"/>
                  </a:lnTo>
                  <a:lnTo>
                    <a:pt x="805" y="311"/>
                  </a:lnTo>
                  <a:lnTo>
                    <a:pt x="824" y="275"/>
                  </a:lnTo>
                  <a:lnTo>
                    <a:pt x="886" y="272"/>
                  </a:lnTo>
                  <a:lnTo>
                    <a:pt x="902" y="239"/>
                  </a:lnTo>
                  <a:lnTo>
                    <a:pt x="926" y="234"/>
                  </a:lnTo>
                  <a:lnTo>
                    <a:pt x="982" y="240"/>
                  </a:lnTo>
                  <a:lnTo>
                    <a:pt x="1016" y="223"/>
                  </a:lnTo>
                  <a:lnTo>
                    <a:pt x="1080" y="255"/>
                  </a:lnTo>
                  <a:lnTo>
                    <a:pt x="1108" y="247"/>
                  </a:lnTo>
                  <a:lnTo>
                    <a:pt x="1135" y="254"/>
                  </a:lnTo>
                  <a:lnTo>
                    <a:pt x="1152" y="226"/>
                  </a:lnTo>
                  <a:lnTo>
                    <a:pt x="1138" y="202"/>
                  </a:lnTo>
                  <a:lnTo>
                    <a:pt x="1141" y="184"/>
                  </a:lnTo>
                  <a:lnTo>
                    <a:pt x="1166" y="187"/>
                  </a:lnTo>
                  <a:lnTo>
                    <a:pt x="1200" y="171"/>
                  </a:lnTo>
                  <a:lnTo>
                    <a:pt x="1240" y="177"/>
                  </a:lnTo>
                  <a:lnTo>
                    <a:pt x="1266" y="179"/>
                  </a:lnTo>
                  <a:lnTo>
                    <a:pt x="1319" y="140"/>
                  </a:lnTo>
                  <a:lnTo>
                    <a:pt x="1320" y="73"/>
                  </a:lnTo>
                  <a:lnTo>
                    <a:pt x="1352" y="53"/>
                  </a:lnTo>
                  <a:lnTo>
                    <a:pt x="1395" y="48"/>
                  </a:lnTo>
                  <a:lnTo>
                    <a:pt x="1444" y="22"/>
                  </a:lnTo>
                  <a:lnTo>
                    <a:pt x="1485" y="27"/>
                  </a:lnTo>
                  <a:lnTo>
                    <a:pt x="1495" y="8"/>
                  </a:lnTo>
                  <a:lnTo>
                    <a:pt x="1560" y="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41"/>
            <p:cNvSpPr>
              <a:spLocks noChangeAspect="1"/>
            </p:cNvSpPr>
            <p:nvPr/>
          </p:nvSpPr>
          <p:spPr bwMode="auto">
            <a:xfrm>
              <a:off x="3012938" y="3220808"/>
              <a:ext cx="490408" cy="1484253"/>
            </a:xfrm>
            <a:custGeom>
              <a:avLst/>
              <a:gdLst>
                <a:gd name="T0" fmla="*/ 0 w 980"/>
                <a:gd name="T1" fmla="*/ 0 h 2505"/>
                <a:gd name="T2" fmla="*/ 2147483647 w 980"/>
                <a:gd name="T3" fmla="*/ 2147483647 h 2505"/>
                <a:gd name="T4" fmla="*/ 2147483647 w 980"/>
                <a:gd name="T5" fmla="*/ 2147483647 h 2505"/>
                <a:gd name="T6" fmla="*/ 2147483647 w 980"/>
                <a:gd name="T7" fmla="*/ 2147483647 h 25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2505"/>
                <a:gd name="T14" fmla="*/ 980 w 980"/>
                <a:gd name="T15" fmla="*/ 2505 h 2505"/>
                <a:gd name="connsiteX0" fmla="*/ 0 w 389"/>
                <a:gd name="connsiteY0" fmla="*/ 0 h 1167"/>
                <a:gd name="connsiteX1" fmla="*/ 350 w 389"/>
                <a:gd name="connsiteY1" fmla="*/ 1057 h 1167"/>
                <a:gd name="connsiteX2" fmla="*/ 389 w 389"/>
                <a:gd name="connsiteY2" fmla="*/ 1167 h 1167"/>
                <a:gd name="connsiteX0" fmla="*/ 0 w 466"/>
                <a:gd name="connsiteY0" fmla="*/ 0 h 1360"/>
                <a:gd name="connsiteX1" fmla="*/ 350 w 466"/>
                <a:gd name="connsiteY1" fmla="*/ 1057 h 1360"/>
                <a:gd name="connsiteX2" fmla="*/ 466 w 466"/>
                <a:gd name="connsiteY2" fmla="*/ 1360 h 1360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38"/>
                <a:gd name="connsiteY0" fmla="*/ 0 h 1312"/>
                <a:gd name="connsiteX1" fmla="*/ 350 w 438"/>
                <a:gd name="connsiteY1" fmla="*/ 1057 h 1312"/>
                <a:gd name="connsiteX2" fmla="*/ 438 w 438"/>
                <a:gd name="connsiteY2" fmla="*/ 1312 h 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" h="1312">
                  <a:moveTo>
                    <a:pt x="0" y="0"/>
                  </a:moveTo>
                  <a:cubicBezTo>
                    <a:pt x="117" y="352"/>
                    <a:pt x="233" y="705"/>
                    <a:pt x="350" y="1057"/>
                  </a:cubicBezTo>
                  <a:cubicBezTo>
                    <a:pt x="363" y="1094"/>
                    <a:pt x="425" y="1275"/>
                    <a:pt x="438" y="1312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Freeform 64"/>
            <p:cNvSpPr>
              <a:spLocks/>
            </p:cNvSpPr>
            <p:nvPr/>
          </p:nvSpPr>
          <p:spPr bwMode="auto">
            <a:xfrm>
              <a:off x="2282881" y="3979603"/>
              <a:ext cx="233301" cy="617513"/>
            </a:xfrm>
            <a:custGeom>
              <a:avLst/>
              <a:gdLst>
                <a:gd name="T0" fmla="*/ 0 w 460"/>
                <a:gd name="T1" fmla="*/ 2147483647 h 2282"/>
                <a:gd name="T2" fmla="*/ 2147483647 w 460"/>
                <a:gd name="T3" fmla="*/ 2147483647 h 2282"/>
                <a:gd name="T4" fmla="*/ 2147483647 w 460"/>
                <a:gd name="T5" fmla="*/ 2147483647 h 2282"/>
                <a:gd name="T6" fmla="*/ 2147483647 w 460"/>
                <a:gd name="T7" fmla="*/ 2147483647 h 2282"/>
                <a:gd name="T8" fmla="*/ 2147483647 w 460"/>
                <a:gd name="T9" fmla="*/ 2147483647 h 2282"/>
                <a:gd name="T10" fmla="*/ 2147483647 w 460"/>
                <a:gd name="T11" fmla="*/ 2147483647 h 2282"/>
                <a:gd name="T12" fmla="*/ 2147483647 w 460"/>
                <a:gd name="T13" fmla="*/ 2147483647 h 2282"/>
                <a:gd name="T14" fmla="*/ 2147483647 w 460"/>
                <a:gd name="T15" fmla="*/ 2147483647 h 2282"/>
                <a:gd name="T16" fmla="*/ 2147483647 w 460"/>
                <a:gd name="T17" fmla="*/ 0 h 2282"/>
                <a:gd name="T18" fmla="*/ 2147483647 w 460"/>
                <a:gd name="T19" fmla="*/ 0 h 2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0"/>
                <a:gd name="T31" fmla="*/ 0 h 2282"/>
                <a:gd name="T32" fmla="*/ 460 w 460"/>
                <a:gd name="T33" fmla="*/ 2282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445 w 460"/>
                <a:gd name="connsiteY7" fmla="*/ 394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62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00"/>
                <a:gd name="connsiteY0" fmla="*/ 2282 h 2282"/>
                <a:gd name="connsiteX1" fmla="*/ 55 w 400"/>
                <a:gd name="connsiteY1" fmla="*/ 2097 h 2282"/>
                <a:gd name="connsiteX2" fmla="*/ 22 w 400"/>
                <a:gd name="connsiteY2" fmla="*/ 2088 h 2282"/>
                <a:gd name="connsiteX3" fmla="*/ 111 w 400"/>
                <a:gd name="connsiteY3" fmla="*/ 1771 h 2282"/>
                <a:gd name="connsiteX4" fmla="*/ 109 w 400"/>
                <a:gd name="connsiteY4" fmla="*/ 1293 h 2282"/>
                <a:gd name="connsiteX5" fmla="*/ 157 w 400"/>
                <a:gd name="connsiteY5" fmla="*/ 824 h 2282"/>
                <a:gd name="connsiteX6" fmla="*/ 216 w 400"/>
                <a:gd name="connsiteY6" fmla="*/ 362 h 2282"/>
                <a:gd name="connsiteX7" fmla="*/ 384 w 400"/>
                <a:gd name="connsiteY7" fmla="*/ 238 h 2282"/>
                <a:gd name="connsiteX8" fmla="*/ 385 w 400"/>
                <a:gd name="connsiteY8" fmla="*/ 0 h 2282"/>
                <a:gd name="connsiteX9" fmla="*/ 400 w 400"/>
                <a:gd name="connsiteY9" fmla="*/ 0 h 2282"/>
                <a:gd name="connsiteX0" fmla="*/ 33 w 378"/>
                <a:gd name="connsiteY0" fmla="*/ 2097 h 2097"/>
                <a:gd name="connsiteX1" fmla="*/ 0 w 378"/>
                <a:gd name="connsiteY1" fmla="*/ 2088 h 2097"/>
                <a:gd name="connsiteX2" fmla="*/ 89 w 378"/>
                <a:gd name="connsiteY2" fmla="*/ 1771 h 2097"/>
                <a:gd name="connsiteX3" fmla="*/ 87 w 378"/>
                <a:gd name="connsiteY3" fmla="*/ 1293 h 2097"/>
                <a:gd name="connsiteX4" fmla="*/ 135 w 378"/>
                <a:gd name="connsiteY4" fmla="*/ 824 h 2097"/>
                <a:gd name="connsiteX5" fmla="*/ 194 w 378"/>
                <a:gd name="connsiteY5" fmla="*/ 362 h 2097"/>
                <a:gd name="connsiteX6" fmla="*/ 362 w 378"/>
                <a:gd name="connsiteY6" fmla="*/ 238 h 2097"/>
                <a:gd name="connsiteX7" fmla="*/ 363 w 378"/>
                <a:gd name="connsiteY7" fmla="*/ 0 h 2097"/>
                <a:gd name="connsiteX8" fmla="*/ 378 w 378"/>
                <a:gd name="connsiteY8" fmla="*/ 0 h 2097"/>
                <a:gd name="connsiteX0" fmla="*/ 0 w 378"/>
                <a:gd name="connsiteY0" fmla="*/ 2088 h 2088"/>
                <a:gd name="connsiteX1" fmla="*/ 89 w 378"/>
                <a:gd name="connsiteY1" fmla="*/ 1771 h 2088"/>
                <a:gd name="connsiteX2" fmla="*/ 87 w 378"/>
                <a:gd name="connsiteY2" fmla="*/ 1293 h 2088"/>
                <a:gd name="connsiteX3" fmla="*/ 135 w 378"/>
                <a:gd name="connsiteY3" fmla="*/ 824 h 2088"/>
                <a:gd name="connsiteX4" fmla="*/ 194 w 378"/>
                <a:gd name="connsiteY4" fmla="*/ 362 h 2088"/>
                <a:gd name="connsiteX5" fmla="*/ 362 w 378"/>
                <a:gd name="connsiteY5" fmla="*/ 238 h 2088"/>
                <a:gd name="connsiteX6" fmla="*/ 363 w 378"/>
                <a:gd name="connsiteY6" fmla="*/ 0 h 2088"/>
                <a:gd name="connsiteX7" fmla="*/ 378 w 378"/>
                <a:gd name="connsiteY7" fmla="*/ 0 h 2088"/>
                <a:gd name="connsiteX0" fmla="*/ 2 w 291"/>
                <a:gd name="connsiteY0" fmla="*/ 1771 h 1771"/>
                <a:gd name="connsiteX1" fmla="*/ 0 w 291"/>
                <a:gd name="connsiteY1" fmla="*/ 1293 h 1771"/>
                <a:gd name="connsiteX2" fmla="*/ 48 w 291"/>
                <a:gd name="connsiteY2" fmla="*/ 824 h 1771"/>
                <a:gd name="connsiteX3" fmla="*/ 107 w 291"/>
                <a:gd name="connsiteY3" fmla="*/ 362 h 1771"/>
                <a:gd name="connsiteX4" fmla="*/ 275 w 291"/>
                <a:gd name="connsiteY4" fmla="*/ 238 h 1771"/>
                <a:gd name="connsiteX5" fmla="*/ 276 w 291"/>
                <a:gd name="connsiteY5" fmla="*/ 0 h 1771"/>
                <a:gd name="connsiteX6" fmla="*/ 291 w 291"/>
                <a:gd name="connsiteY6" fmla="*/ 0 h 1771"/>
                <a:gd name="connsiteX0" fmla="*/ 0 w 291"/>
                <a:gd name="connsiteY0" fmla="*/ 1293 h 1293"/>
                <a:gd name="connsiteX1" fmla="*/ 48 w 291"/>
                <a:gd name="connsiteY1" fmla="*/ 824 h 1293"/>
                <a:gd name="connsiteX2" fmla="*/ 107 w 291"/>
                <a:gd name="connsiteY2" fmla="*/ 362 h 1293"/>
                <a:gd name="connsiteX3" fmla="*/ 275 w 291"/>
                <a:gd name="connsiteY3" fmla="*/ 238 h 1293"/>
                <a:gd name="connsiteX4" fmla="*/ 276 w 291"/>
                <a:gd name="connsiteY4" fmla="*/ 0 h 1293"/>
                <a:gd name="connsiteX5" fmla="*/ 291 w 291"/>
                <a:gd name="connsiteY5" fmla="*/ 0 h 1293"/>
                <a:gd name="connsiteX0" fmla="*/ 0 w 243"/>
                <a:gd name="connsiteY0" fmla="*/ 824 h 824"/>
                <a:gd name="connsiteX1" fmla="*/ 59 w 243"/>
                <a:gd name="connsiteY1" fmla="*/ 362 h 824"/>
                <a:gd name="connsiteX2" fmla="*/ 227 w 243"/>
                <a:gd name="connsiteY2" fmla="*/ 238 h 824"/>
                <a:gd name="connsiteX3" fmla="*/ 228 w 243"/>
                <a:gd name="connsiteY3" fmla="*/ 0 h 824"/>
                <a:gd name="connsiteX4" fmla="*/ 243 w 243"/>
                <a:gd name="connsiteY4" fmla="*/ 0 h 824"/>
                <a:gd name="connsiteX0" fmla="*/ 0 w 207"/>
                <a:gd name="connsiteY0" fmla="*/ 546 h 546"/>
                <a:gd name="connsiteX1" fmla="*/ 23 w 207"/>
                <a:gd name="connsiteY1" fmla="*/ 362 h 546"/>
                <a:gd name="connsiteX2" fmla="*/ 191 w 207"/>
                <a:gd name="connsiteY2" fmla="*/ 238 h 546"/>
                <a:gd name="connsiteX3" fmla="*/ 192 w 207"/>
                <a:gd name="connsiteY3" fmla="*/ 0 h 546"/>
                <a:gd name="connsiteX4" fmla="*/ 207 w 207"/>
                <a:gd name="connsiteY4" fmla="*/ 0 h 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" h="546">
                  <a:moveTo>
                    <a:pt x="0" y="546"/>
                  </a:moveTo>
                  <a:cubicBezTo>
                    <a:pt x="20" y="385"/>
                    <a:pt x="3" y="523"/>
                    <a:pt x="23" y="362"/>
                  </a:cubicBezTo>
                  <a:lnTo>
                    <a:pt x="191" y="238"/>
                  </a:lnTo>
                  <a:cubicBezTo>
                    <a:pt x="191" y="159"/>
                    <a:pt x="192" y="79"/>
                    <a:pt x="192" y="0"/>
                  </a:cubicBezTo>
                  <a:lnTo>
                    <a:pt x="207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Freeform 67"/>
            <p:cNvSpPr>
              <a:spLocks/>
            </p:cNvSpPr>
            <p:nvPr/>
          </p:nvSpPr>
          <p:spPr bwMode="auto">
            <a:xfrm>
              <a:off x="1714706" y="3371614"/>
              <a:ext cx="626897" cy="957225"/>
            </a:xfrm>
            <a:custGeom>
              <a:avLst/>
              <a:gdLst>
                <a:gd name="T0" fmla="*/ 0 w 558"/>
                <a:gd name="T1" fmla="*/ 31 h 3175"/>
                <a:gd name="T2" fmla="*/ 33 w 558"/>
                <a:gd name="T3" fmla="*/ 0 h 3175"/>
                <a:gd name="T4" fmla="*/ 505 w 558"/>
                <a:gd name="T5" fmla="*/ 488 h 3175"/>
                <a:gd name="T6" fmla="*/ 480 w 558"/>
                <a:gd name="T7" fmla="*/ 713 h 3175"/>
                <a:gd name="T8" fmla="*/ 558 w 558"/>
                <a:gd name="T9" fmla="*/ 723 h 3175"/>
                <a:gd name="T10" fmla="*/ 545 w 558"/>
                <a:gd name="T11" fmla="*/ 847 h 3175"/>
                <a:gd name="T12" fmla="*/ 506 w 558"/>
                <a:gd name="T13" fmla="*/ 843 h 3175"/>
                <a:gd name="T14" fmla="*/ 404 w 558"/>
                <a:gd name="T15" fmla="*/ 1832 h 3175"/>
                <a:gd name="T16" fmla="*/ 404 w 558"/>
                <a:gd name="T17" fmla="*/ 2310 h 3175"/>
                <a:gd name="T18" fmla="*/ 166 w 558"/>
                <a:gd name="T19" fmla="*/ 3175 h 3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8"/>
                <a:gd name="T31" fmla="*/ 0 h 3175"/>
                <a:gd name="T32" fmla="*/ 558 w 558"/>
                <a:gd name="T33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2310"/>
                <a:gd name="connsiteX1" fmla="*/ 33 w 558"/>
                <a:gd name="connsiteY1" fmla="*/ 0 h 2310"/>
                <a:gd name="connsiteX2" fmla="*/ 505 w 558"/>
                <a:gd name="connsiteY2" fmla="*/ 488 h 2310"/>
                <a:gd name="connsiteX3" fmla="*/ 480 w 558"/>
                <a:gd name="connsiteY3" fmla="*/ 713 h 2310"/>
                <a:gd name="connsiteX4" fmla="*/ 558 w 558"/>
                <a:gd name="connsiteY4" fmla="*/ 723 h 2310"/>
                <a:gd name="connsiteX5" fmla="*/ 545 w 558"/>
                <a:gd name="connsiteY5" fmla="*/ 847 h 2310"/>
                <a:gd name="connsiteX6" fmla="*/ 506 w 558"/>
                <a:gd name="connsiteY6" fmla="*/ 843 h 2310"/>
                <a:gd name="connsiteX7" fmla="*/ 404 w 558"/>
                <a:gd name="connsiteY7" fmla="*/ 1832 h 2310"/>
                <a:gd name="connsiteX8" fmla="*/ 404 w 558"/>
                <a:gd name="connsiteY8" fmla="*/ 2310 h 2310"/>
                <a:gd name="connsiteX0" fmla="*/ 0 w 558"/>
                <a:gd name="connsiteY0" fmla="*/ 31 h 1832"/>
                <a:gd name="connsiteX1" fmla="*/ 33 w 558"/>
                <a:gd name="connsiteY1" fmla="*/ 0 h 1832"/>
                <a:gd name="connsiteX2" fmla="*/ 505 w 558"/>
                <a:gd name="connsiteY2" fmla="*/ 488 h 1832"/>
                <a:gd name="connsiteX3" fmla="*/ 480 w 558"/>
                <a:gd name="connsiteY3" fmla="*/ 713 h 1832"/>
                <a:gd name="connsiteX4" fmla="*/ 558 w 558"/>
                <a:gd name="connsiteY4" fmla="*/ 723 h 1832"/>
                <a:gd name="connsiteX5" fmla="*/ 545 w 558"/>
                <a:gd name="connsiteY5" fmla="*/ 847 h 1832"/>
                <a:gd name="connsiteX6" fmla="*/ 506 w 558"/>
                <a:gd name="connsiteY6" fmla="*/ 843 h 1832"/>
                <a:gd name="connsiteX7" fmla="*/ 404 w 558"/>
                <a:gd name="connsiteY7" fmla="*/ 1832 h 1832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847"/>
                <a:gd name="connsiteX1" fmla="*/ 33 w 558"/>
                <a:gd name="connsiteY1" fmla="*/ 0 h 847"/>
                <a:gd name="connsiteX2" fmla="*/ 505 w 558"/>
                <a:gd name="connsiteY2" fmla="*/ 488 h 847"/>
                <a:gd name="connsiteX3" fmla="*/ 480 w 558"/>
                <a:gd name="connsiteY3" fmla="*/ 713 h 847"/>
                <a:gd name="connsiteX4" fmla="*/ 558 w 558"/>
                <a:gd name="connsiteY4" fmla="*/ 723 h 847"/>
                <a:gd name="connsiteX5" fmla="*/ 545 w 558"/>
                <a:gd name="connsiteY5" fmla="*/ 847 h 847"/>
                <a:gd name="connsiteX6" fmla="*/ 506 w 558"/>
                <a:gd name="connsiteY6" fmla="*/ 843 h 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" h="847">
                  <a:moveTo>
                    <a:pt x="0" y="31"/>
                  </a:moveTo>
                  <a:cubicBezTo>
                    <a:pt x="11" y="21"/>
                    <a:pt x="22" y="10"/>
                    <a:pt x="33" y="0"/>
                  </a:cubicBezTo>
                  <a:lnTo>
                    <a:pt x="505" y="488"/>
                  </a:lnTo>
                  <a:cubicBezTo>
                    <a:pt x="497" y="563"/>
                    <a:pt x="488" y="638"/>
                    <a:pt x="480" y="713"/>
                  </a:cubicBezTo>
                  <a:cubicBezTo>
                    <a:pt x="506" y="716"/>
                    <a:pt x="532" y="720"/>
                    <a:pt x="558" y="723"/>
                  </a:cubicBezTo>
                  <a:cubicBezTo>
                    <a:pt x="554" y="764"/>
                    <a:pt x="549" y="806"/>
                    <a:pt x="545" y="847"/>
                  </a:cubicBezTo>
                  <a:cubicBezTo>
                    <a:pt x="532" y="846"/>
                    <a:pt x="519" y="844"/>
                    <a:pt x="506" y="843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83"/>
            <p:cNvSpPr>
              <a:spLocks/>
            </p:cNvSpPr>
            <p:nvPr/>
          </p:nvSpPr>
          <p:spPr bwMode="auto">
            <a:xfrm>
              <a:off x="2257488" y="3341453"/>
              <a:ext cx="158708" cy="993736"/>
            </a:xfrm>
            <a:custGeom>
              <a:avLst/>
              <a:gdLst>
                <a:gd name="T0" fmla="*/ 0 w 214"/>
                <a:gd name="T1" fmla="*/ 2147483647 h 1951"/>
                <a:gd name="T2" fmla="*/ 0 w 214"/>
                <a:gd name="T3" fmla="*/ 2147483647 h 1951"/>
                <a:gd name="T4" fmla="*/ 2147483647 w 214"/>
                <a:gd name="T5" fmla="*/ 0 h 1951"/>
                <a:gd name="T6" fmla="*/ 2147483647 w 214"/>
                <a:gd name="T7" fmla="*/ 2147483647 h 19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"/>
                <a:gd name="T13" fmla="*/ 0 h 1951"/>
                <a:gd name="T14" fmla="*/ 214 w 214"/>
                <a:gd name="T15" fmla="*/ 1951 h 1951"/>
                <a:gd name="connsiteX0" fmla="*/ 0 w 214"/>
                <a:gd name="connsiteY0" fmla="*/ 2197 h 2197"/>
                <a:gd name="connsiteX1" fmla="*/ 0 w 214"/>
                <a:gd name="connsiteY1" fmla="*/ 1974 h 2197"/>
                <a:gd name="connsiteX2" fmla="*/ 200 w 214"/>
                <a:gd name="connsiteY2" fmla="*/ 0 h 2197"/>
                <a:gd name="connsiteX3" fmla="*/ 214 w 214"/>
                <a:gd name="connsiteY3" fmla="*/ 255 h 2197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459 h 2401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341 h 2401"/>
                <a:gd name="connsiteX0" fmla="*/ 0 w 231"/>
                <a:gd name="connsiteY0" fmla="*/ 2401 h 2401"/>
                <a:gd name="connsiteX1" fmla="*/ 0 w 231"/>
                <a:gd name="connsiteY1" fmla="*/ 2178 h 2401"/>
                <a:gd name="connsiteX2" fmla="*/ 188 w 231"/>
                <a:gd name="connsiteY2" fmla="*/ 329 h 2401"/>
                <a:gd name="connsiteX3" fmla="*/ 200 w 231"/>
                <a:gd name="connsiteY3" fmla="*/ 204 h 2401"/>
                <a:gd name="connsiteX4" fmla="*/ 231 w 231"/>
                <a:gd name="connsiteY4" fmla="*/ 341 h 2401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072 h 2072"/>
                <a:gd name="connsiteX1" fmla="*/ 0 w 231"/>
                <a:gd name="connsiteY1" fmla="*/ 1849 h 2072"/>
                <a:gd name="connsiteX2" fmla="*/ 188 w 231"/>
                <a:gd name="connsiteY2" fmla="*/ 0 h 2072"/>
                <a:gd name="connsiteX3" fmla="*/ 231 w 231"/>
                <a:gd name="connsiteY3" fmla="*/ 12 h 2072"/>
                <a:gd name="connsiteX0" fmla="*/ 0 w 231"/>
                <a:gd name="connsiteY0" fmla="*/ 1849 h 1849"/>
                <a:gd name="connsiteX1" fmla="*/ 188 w 231"/>
                <a:gd name="connsiteY1" fmla="*/ 0 h 1849"/>
                <a:gd name="connsiteX2" fmla="*/ 231 w 231"/>
                <a:gd name="connsiteY2" fmla="*/ 12 h 1849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27"/>
                <a:gd name="connsiteY0" fmla="*/ 872 h 872"/>
                <a:gd name="connsiteX1" fmla="*/ 84 w 127"/>
                <a:gd name="connsiteY1" fmla="*/ 0 h 872"/>
                <a:gd name="connsiteX2" fmla="*/ 127 w 127"/>
                <a:gd name="connsiteY2" fmla="*/ 12 h 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" h="872">
                  <a:moveTo>
                    <a:pt x="0" y="872"/>
                  </a:moveTo>
                  <a:cubicBezTo>
                    <a:pt x="63" y="256"/>
                    <a:pt x="21" y="616"/>
                    <a:pt x="84" y="0"/>
                  </a:cubicBezTo>
                  <a:lnTo>
                    <a:pt x="127" y="12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Freeform 571"/>
            <p:cNvSpPr>
              <a:spLocks noChangeAspect="1"/>
            </p:cNvSpPr>
            <p:nvPr/>
          </p:nvSpPr>
          <p:spPr bwMode="auto">
            <a:xfrm>
              <a:off x="3024048" y="3200171"/>
              <a:ext cx="503104" cy="1501716"/>
            </a:xfrm>
            <a:custGeom>
              <a:avLst/>
              <a:gdLst>
                <a:gd name="T0" fmla="*/ 0 w 988"/>
                <a:gd name="T1" fmla="*/ 0 h 2514"/>
                <a:gd name="T2" fmla="*/ 2147483647 w 988"/>
                <a:gd name="T3" fmla="*/ 2147483647 h 2514"/>
                <a:gd name="T4" fmla="*/ 2147483647 w 988"/>
                <a:gd name="T5" fmla="*/ 2147483647 h 2514"/>
                <a:gd name="T6" fmla="*/ 2147483647 w 988"/>
                <a:gd name="T7" fmla="*/ 2147483647 h 25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8"/>
                <a:gd name="T13" fmla="*/ 0 h 2514"/>
                <a:gd name="T14" fmla="*/ 988 w 988"/>
                <a:gd name="T15" fmla="*/ 2514 h 2514"/>
                <a:gd name="connsiteX0" fmla="*/ 0 w 479"/>
                <a:gd name="connsiteY0" fmla="*/ 0 h 1361"/>
                <a:gd name="connsiteX1" fmla="*/ 357 w 479"/>
                <a:gd name="connsiteY1" fmla="*/ 1067 h 1361"/>
                <a:gd name="connsiteX2" fmla="*/ 397 w 479"/>
                <a:gd name="connsiteY2" fmla="*/ 1180 h 1361"/>
                <a:gd name="connsiteX3" fmla="*/ 479 w 479"/>
                <a:gd name="connsiteY3" fmla="*/ 1361 h 1361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381 w 424"/>
                <a:gd name="connsiteY3" fmla="*/ 1163 h 1240"/>
                <a:gd name="connsiteX0" fmla="*/ 0 w 397"/>
                <a:gd name="connsiteY0" fmla="*/ 0 h 1180"/>
                <a:gd name="connsiteX1" fmla="*/ 357 w 397"/>
                <a:gd name="connsiteY1" fmla="*/ 1067 h 1180"/>
                <a:gd name="connsiteX2" fmla="*/ 397 w 397"/>
                <a:gd name="connsiteY2" fmla="*/ 1180 h 1180"/>
                <a:gd name="connsiteX0" fmla="*/ 0 w 446"/>
                <a:gd name="connsiteY0" fmla="*/ 0 h 1329"/>
                <a:gd name="connsiteX1" fmla="*/ 357 w 446"/>
                <a:gd name="connsiteY1" fmla="*/ 1067 h 1329"/>
                <a:gd name="connsiteX2" fmla="*/ 446 w 446"/>
                <a:gd name="connsiteY2" fmla="*/ 1329 h 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" h="1329">
                  <a:moveTo>
                    <a:pt x="0" y="0"/>
                  </a:moveTo>
                  <a:lnTo>
                    <a:pt x="357" y="1067"/>
                  </a:lnTo>
                  <a:cubicBezTo>
                    <a:pt x="370" y="1105"/>
                    <a:pt x="433" y="1291"/>
                    <a:pt x="446" y="1329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Freeform 40"/>
            <p:cNvSpPr>
              <a:spLocks noChangeAspect="1"/>
            </p:cNvSpPr>
            <p:nvPr/>
          </p:nvSpPr>
          <p:spPr bwMode="auto">
            <a:xfrm>
              <a:off x="3041505" y="3193821"/>
              <a:ext cx="514214" cy="1504891"/>
            </a:xfrm>
            <a:custGeom>
              <a:avLst/>
              <a:gdLst>
                <a:gd name="T0" fmla="*/ 0 w 413"/>
                <a:gd name="T1" fmla="*/ 0 h 1211"/>
                <a:gd name="T2" fmla="*/ 2147483647 w 413"/>
                <a:gd name="T3" fmla="*/ 2147483647 h 1211"/>
                <a:gd name="T4" fmla="*/ 2147483647 w 413"/>
                <a:gd name="T5" fmla="*/ 2147483647 h 1211"/>
                <a:gd name="T6" fmla="*/ 2147483647 w 413"/>
                <a:gd name="T7" fmla="*/ 2147483647 h 1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1211"/>
                <a:gd name="T14" fmla="*/ 413 w 413"/>
                <a:gd name="T15" fmla="*/ 1211 h 1211"/>
                <a:gd name="connsiteX0" fmla="*/ 0 w 465"/>
                <a:gd name="connsiteY0" fmla="*/ 0 h 1357"/>
                <a:gd name="connsiteX1" fmla="*/ 363 w 465"/>
                <a:gd name="connsiteY1" fmla="*/ 1074 h 1357"/>
                <a:gd name="connsiteX2" fmla="*/ 403 w 465"/>
                <a:gd name="connsiteY2" fmla="*/ 1188 h 1357"/>
                <a:gd name="connsiteX3" fmla="*/ 465 w 465"/>
                <a:gd name="connsiteY3" fmla="*/ 1357 h 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" h="1357">
                  <a:moveTo>
                    <a:pt x="0" y="0"/>
                  </a:moveTo>
                  <a:lnTo>
                    <a:pt x="363" y="1074"/>
                  </a:lnTo>
                  <a:cubicBezTo>
                    <a:pt x="376" y="1112"/>
                    <a:pt x="390" y="1150"/>
                    <a:pt x="403" y="1188"/>
                  </a:cubicBezTo>
                  <a:cubicBezTo>
                    <a:pt x="406" y="1196"/>
                    <a:pt x="462" y="1349"/>
                    <a:pt x="465" y="1357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1449664" y="1538124"/>
              <a:ext cx="161882" cy="141281"/>
            </a:xfrm>
            <a:custGeom>
              <a:avLst/>
              <a:gdLst>
                <a:gd name="T0" fmla="*/ 0 w 143"/>
                <a:gd name="T1" fmla="*/ 0 h 123"/>
                <a:gd name="T2" fmla="*/ 143 w 143"/>
                <a:gd name="T3" fmla="*/ 123 h 123"/>
                <a:gd name="T4" fmla="*/ 0 60000 65536"/>
                <a:gd name="T5" fmla="*/ 0 60000 65536"/>
                <a:gd name="T6" fmla="*/ 0 w 143"/>
                <a:gd name="T7" fmla="*/ 0 h 123"/>
                <a:gd name="T8" fmla="*/ 143 w 143"/>
                <a:gd name="T9" fmla="*/ 123 h 1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3" h="123">
                  <a:moveTo>
                    <a:pt x="0" y="0"/>
                  </a:moveTo>
                  <a:lnTo>
                    <a:pt x="143" y="123"/>
                  </a:lnTo>
                </a:path>
              </a:pathLst>
            </a:cu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2503485" y="3908168"/>
              <a:ext cx="15871" cy="341300"/>
            </a:xfrm>
            <a:custGeom>
              <a:avLst/>
              <a:gdLst>
                <a:gd name="T0" fmla="*/ 0 w 15"/>
                <a:gd name="T1" fmla="*/ 2147483647 h 304"/>
                <a:gd name="T2" fmla="*/ 2147483647 w 15"/>
                <a:gd name="T3" fmla="*/ 2147483647 h 304"/>
                <a:gd name="T4" fmla="*/ 2147483647 w 15"/>
                <a:gd name="T5" fmla="*/ 0 h 304"/>
                <a:gd name="T6" fmla="*/ 0 60000 65536"/>
                <a:gd name="T7" fmla="*/ 0 60000 65536"/>
                <a:gd name="T8" fmla="*/ 0 60000 65536"/>
                <a:gd name="T9" fmla="*/ 0 w 15"/>
                <a:gd name="T10" fmla="*/ 0 h 304"/>
                <a:gd name="T11" fmla="*/ 15 w 15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04">
                  <a:moveTo>
                    <a:pt x="0" y="304"/>
                  </a:moveTo>
                  <a:lnTo>
                    <a:pt x="15" y="304"/>
                  </a:lnTo>
                  <a:lnTo>
                    <a:pt x="15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2516182" y="3966903"/>
              <a:ext cx="130141" cy="282564"/>
            </a:xfrm>
            <a:custGeom>
              <a:avLst/>
              <a:gdLst>
                <a:gd name="T0" fmla="*/ 2147483647 w 115"/>
                <a:gd name="T1" fmla="*/ 0 h 250"/>
                <a:gd name="T2" fmla="*/ 2147483647 w 115"/>
                <a:gd name="T3" fmla="*/ 2147483647 h 250"/>
                <a:gd name="T4" fmla="*/ 0 w 115"/>
                <a:gd name="T5" fmla="*/ 2147483647 h 250"/>
                <a:gd name="T6" fmla="*/ 0 60000 65536"/>
                <a:gd name="T7" fmla="*/ 0 60000 65536"/>
                <a:gd name="T8" fmla="*/ 0 60000 65536"/>
                <a:gd name="T9" fmla="*/ 0 w 115"/>
                <a:gd name="T10" fmla="*/ 0 h 250"/>
                <a:gd name="T11" fmla="*/ 115 w 115"/>
                <a:gd name="T12" fmla="*/ 250 h 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250">
                  <a:moveTo>
                    <a:pt x="115" y="0"/>
                  </a:moveTo>
                  <a:lnTo>
                    <a:pt x="115" y="145"/>
                  </a:lnTo>
                  <a:lnTo>
                    <a:pt x="0" y="25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Freeform 69"/>
            <p:cNvSpPr>
              <a:spLocks/>
            </p:cNvSpPr>
            <p:nvPr/>
          </p:nvSpPr>
          <p:spPr bwMode="auto">
            <a:xfrm>
              <a:off x="2303513" y="4249467"/>
              <a:ext cx="198384" cy="0"/>
            </a:xfrm>
            <a:custGeom>
              <a:avLst/>
              <a:gdLst>
                <a:gd name="T0" fmla="*/ 2147483647 w 167"/>
                <a:gd name="T1" fmla="*/ 0 h 1"/>
                <a:gd name="T2" fmla="*/ 0 w 167"/>
                <a:gd name="T3" fmla="*/ 0 h 1"/>
                <a:gd name="T4" fmla="*/ 0 60000 65536"/>
                <a:gd name="T5" fmla="*/ 0 60000 65536"/>
                <a:gd name="T6" fmla="*/ 0 w 167"/>
                <a:gd name="T7" fmla="*/ 0 h 1"/>
                <a:gd name="T8" fmla="*/ 167 w 16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7" h="1">
                  <a:moveTo>
                    <a:pt x="167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Freeform 72"/>
            <p:cNvSpPr>
              <a:spLocks/>
            </p:cNvSpPr>
            <p:nvPr/>
          </p:nvSpPr>
          <p:spPr bwMode="auto">
            <a:xfrm>
              <a:off x="1694075" y="3096988"/>
              <a:ext cx="287261" cy="250815"/>
            </a:xfrm>
            <a:custGeom>
              <a:avLst/>
              <a:gdLst>
                <a:gd name="T0" fmla="*/ 196 w 196"/>
                <a:gd name="T1" fmla="*/ 0 h 169"/>
                <a:gd name="T2" fmla="*/ 0 w 196"/>
                <a:gd name="T3" fmla="*/ 169 h 169"/>
                <a:gd name="T4" fmla="*/ 0 60000 65536"/>
                <a:gd name="T5" fmla="*/ 0 60000 65536"/>
                <a:gd name="T6" fmla="*/ 0 w 196"/>
                <a:gd name="T7" fmla="*/ 0 h 169"/>
                <a:gd name="T8" fmla="*/ 196 w 196"/>
                <a:gd name="T9" fmla="*/ 169 h 169"/>
                <a:gd name="connsiteX0" fmla="*/ 250 w 250"/>
                <a:gd name="connsiteY0" fmla="*/ 0 h 228"/>
                <a:gd name="connsiteX1" fmla="*/ 0 w 250"/>
                <a:gd name="connsiteY1" fmla="*/ 228 h 228"/>
                <a:gd name="connsiteX0" fmla="*/ 250 w 250"/>
                <a:gd name="connsiteY0" fmla="*/ 0 h 228"/>
                <a:gd name="connsiteX1" fmla="*/ 246 w 250"/>
                <a:gd name="connsiteY1" fmla="*/ 2 h 228"/>
                <a:gd name="connsiteX2" fmla="*/ 0 w 250"/>
                <a:gd name="connsiteY2" fmla="*/ 228 h 228"/>
                <a:gd name="connsiteX0" fmla="*/ 250 w 250"/>
                <a:gd name="connsiteY0" fmla="*/ 0 h 228"/>
                <a:gd name="connsiteX1" fmla="*/ 0 w 250"/>
                <a:gd name="connsiteY1" fmla="*/ 22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" h="228">
                  <a:moveTo>
                    <a:pt x="250" y="0"/>
                  </a:moveTo>
                  <a:cubicBezTo>
                    <a:pt x="198" y="48"/>
                    <a:pt x="52" y="180"/>
                    <a:pt x="0" y="228"/>
                  </a:cubicBezTo>
                </a:path>
              </a:pathLst>
            </a:custGeom>
            <a:ln w="10160">
              <a:solidFill>
                <a:schemeClr val="bg1">
                  <a:lumMod val="50000"/>
                </a:schemeClr>
              </a:solidFill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auto">
            <a:xfrm>
              <a:off x="975127" y="2577895"/>
              <a:ext cx="907810" cy="946113"/>
            </a:xfrm>
            <a:custGeom>
              <a:avLst/>
              <a:gdLst>
                <a:gd name="connsiteX0" fmla="*/ 526 w 526"/>
                <a:gd name="connsiteY0" fmla="*/ 529 h 529"/>
                <a:gd name="connsiteX1" fmla="*/ 509 w 526"/>
                <a:gd name="connsiteY1" fmla="*/ 512 h 529"/>
                <a:gd name="connsiteX2" fmla="*/ 0 w 526"/>
                <a:gd name="connsiteY2" fmla="*/ 0 h 529"/>
                <a:gd name="connsiteX0" fmla="*/ 526 w 527"/>
                <a:gd name="connsiteY0" fmla="*/ 529 h 529"/>
                <a:gd name="connsiteX1" fmla="*/ 527 w 527"/>
                <a:gd name="connsiteY1" fmla="*/ 504 h 529"/>
                <a:gd name="connsiteX2" fmla="*/ 509 w 527"/>
                <a:gd name="connsiteY2" fmla="*/ 512 h 529"/>
                <a:gd name="connsiteX3" fmla="*/ 0 w 527"/>
                <a:gd name="connsiteY3" fmla="*/ 0 h 529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24"/>
                <a:gd name="connsiteX1" fmla="*/ 521 w 527"/>
                <a:gd name="connsiteY1" fmla="*/ 524 h 524"/>
                <a:gd name="connsiteX2" fmla="*/ 0 w 527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5"/>
                <a:gd name="connsiteY0" fmla="*/ 517 h 524"/>
                <a:gd name="connsiteX1" fmla="*/ 521 w 535"/>
                <a:gd name="connsiteY1" fmla="*/ 524 h 524"/>
                <a:gd name="connsiteX2" fmla="*/ 0 w 535"/>
                <a:gd name="connsiteY2" fmla="*/ 0 h 524"/>
                <a:gd name="connsiteX0" fmla="*/ 532 w 545"/>
                <a:gd name="connsiteY0" fmla="*/ 517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610"/>
                <a:gd name="connsiteY0" fmla="*/ 517 h 610"/>
                <a:gd name="connsiteX1" fmla="*/ 533 w 610"/>
                <a:gd name="connsiteY1" fmla="*/ 517 h 610"/>
                <a:gd name="connsiteX2" fmla="*/ 521 w 610"/>
                <a:gd name="connsiteY2" fmla="*/ 524 h 610"/>
                <a:gd name="connsiteX3" fmla="*/ 0 w 610"/>
                <a:gd name="connsiteY3" fmla="*/ 0 h 610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609"/>
                <a:gd name="connsiteY0" fmla="*/ 517 h 610"/>
                <a:gd name="connsiteX1" fmla="*/ 521 w 609"/>
                <a:gd name="connsiteY1" fmla="*/ 524 h 610"/>
                <a:gd name="connsiteX2" fmla="*/ 0 w 609"/>
                <a:gd name="connsiteY2" fmla="*/ 0 h 610"/>
                <a:gd name="connsiteX0" fmla="*/ 521 w 521"/>
                <a:gd name="connsiteY0" fmla="*/ 524 h 524"/>
                <a:gd name="connsiteX1" fmla="*/ 0 w 521"/>
                <a:gd name="connsiteY1" fmla="*/ 0 h 524"/>
                <a:gd name="connsiteX0" fmla="*/ 533 w 533"/>
                <a:gd name="connsiteY0" fmla="*/ 512 h 512"/>
                <a:gd name="connsiteX1" fmla="*/ 0 w 533"/>
                <a:gd name="connsiteY1" fmla="*/ 0 h 512"/>
                <a:gd name="connsiteX0" fmla="*/ 533 w 533"/>
                <a:gd name="connsiteY0" fmla="*/ 512 h 525"/>
                <a:gd name="connsiteX1" fmla="*/ 513 w 533"/>
                <a:gd name="connsiteY1" fmla="*/ 522 h 525"/>
                <a:gd name="connsiteX2" fmla="*/ 0 w 533"/>
                <a:gd name="connsiteY2" fmla="*/ 0 h 525"/>
                <a:gd name="connsiteX0" fmla="*/ 533 w 533"/>
                <a:gd name="connsiteY0" fmla="*/ 512 h 529"/>
                <a:gd name="connsiteX1" fmla="*/ 513 w 533"/>
                <a:gd name="connsiteY1" fmla="*/ 522 h 529"/>
                <a:gd name="connsiteX2" fmla="*/ 0 w 533"/>
                <a:gd name="connsiteY2" fmla="*/ 0 h 529"/>
                <a:gd name="connsiteX0" fmla="*/ 533 w 548"/>
                <a:gd name="connsiteY0" fmla="*/ 512 h 549"/>
                <a:gd name="connsiteX1" fmla="*/ 538 w 548"/>
                <a:gd name="connsiteY1" fmla="*/ 542 h 549"/>
                <a:gd name="connsiteX2" fmla="*/ 0 w 548"/>
                <a:gd name="connsiteY2" fmla="*/ 0 h 549"/>
                <a:gd name="connsiteX0" fmla="*/ 553 w 553"/>
                <a:gd name="connsiteY0" fmla="*/ 533 h 549"/>
                <a:gd name="connsiteX1" fmla="*/ 538 w 553"/>
                <a:gd name="connsiteY1" fmla="*/ 542 h 549"/>
                <a:gd name="connsiteX2" fmla="*/ 0 w 553"/>
                <a:gd name="connsiteY2" fmla="*/ 0 h 549"/>
                <a:gd name="connsiteX0" fmla="*/ 553 w 553"/>
                <a:gd name="connsiteY0" fmla="*/ 533 h 542"/>
                <a:gd name="connsiteX1" fmla="*/ 538 w 553"/>
                <a:gd name="connsiteY1" fmla="*/ 542 h 542"/>
                <a:gd name="connsiteX2" fmla="*/ 0 w 553"/>
                <a:gd name="connsiteY2" fmla="*/ 0 h 542"/>
                <a:gd name="connsiteX0" fmla="*/ 553 w 553"/>
                <a:gd name="connsiteY0" fmla="*/ 533 h 533"/>
                <a:gd name="connsiteX1" fmla="*/ 524 w 553"/>
                <a:gd name="connsiteY1" fmla="*/ 527 h 533"/>
                <a:gd name="connsiteX2" fmla="*/ 0 w 553"/>
                <a:gd name="connsiteY2" fmla="*/ 0 h 533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24 w 530"/>
                <a:gd name="connsiteY0" fmla="*/ 521 h 527"/>
                <a:gd name="connsiteX1" fmla="*/ 524 w 530"/>
                <a:gd name="connsiteY1" fmla="*/ 527 h 527"/>
                <a:gd name="connsiteX2" fmla="*/ 0 w 53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84"/>
                <a:gd name="connsiteY0" fmla="*/ 509 h 527"/>
                <a:gd name="connsiteX1" fmla="*/ 524 w 584"/>
                <a:gd name="connsiteY1" fmla="*/ 527 h 527"/>
                <a:gd name="connsiteX2" fmla="*/ 0 w 584"/>
                <a:gd name="connsiteY2" fmla="*/ 0 h 527"/>
                <a:gd name="connsiteX0" fmla="*/ 540 w 614"/>
                <a:gd name="connsiteY0" fmla="*/ 509 h 612"/>
                <a:gd name="connsiteX1" fmla="*/ 531 w 614"/>
                <a:gd name="connsiteY1" fmla="*/ 521 h 612"/>
                <a:gd name="connsiteX2" fmla="*/ 524 w 614"/>
                <a:gd name="connsiteY2" fmla="*/ 527 h 612"/>
                <a:gd name="connsiteX3" fmla="*/ 0 w 614"/>
                <a:gd name="connsiteY3" fmla="*/ 0 h 612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657"/>
                <a:gd name="connsiteY0" fmla="*/ 509 h 612"/>
                <a:gd name="connsiteX1" fmla="*/ 654 w 657"/>
                <a:gd name="connsiteY1" fmla="*/ 531 h 612"/>
                <a:gd name="connsiteX2" fmla="*/ 524 w 657"/>
                <a:gd name="connsiteY2" fmla="*/ 527 h 612"/>
                <a:gd name="connsiteX3" fmla="*/ 0 w 657"/>
                <a:gd name="connsiteY3" fmla="*/ 0 h 612"/>
                <a:gd name="connsiteX0" fmla="*/ 540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77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1"/>
                <a:gd name="connsiteX1" fmla="*/ 539 w 614"/>
                <a:gd name="connsiteY1" fmla="*/ 518 h 611"/>
                <a:gd name="connsiteX2" fmla="*/ 524 w 614"/>
                <a:gd name="connsiteY2" fmla="*/ 527 h 611"/>
                <a:gd name="connsiteX3" fmla="*/ 0 w 614"/>
                <a:gd name="connsiteY3" fmla="*/ 0 h 611"/>
                <a:gd name="connsiteX0" fmla="*/ 536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604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46"/>
                <a:gd name="connsiteY0" fmla="*/ 508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39 w 646"/>
                <a:gd name="connsiteY0" fmla="*/ 520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25 w 632"/>
                <a:gd name="connsiteY0" fmla="*/ 506 h 612"/>
                <a:gd name="connsiteX1" fmla="*/ 524 w 632"/>
                <a:gd name="connsiteY1" fmla="*/ 527 h 612"/>
                <a:gd name="connsiteX2" fmla="*/ 0 w 632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540"/>
                <a:gd name="connsiteY0" fmla="*/ 51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0 w 529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509 w 529"/>
                <a:gd name="connsiteY2" fmla="*/ 512 h 527"/>
                <a:gd name="connsiteX3" fmla="*/ 0 w 529"/>
                <a:gd name="connsiteY3" fmla="*/ 0 h 527"/>
                <a:gd name="connsiteX0" fmla="*/ 527 w 597"/>
                <a:gd name="connsiteY0" fmla="*/ 500 h 595"/>
                <a:gd name="connsiteX1" fmla="*/ 509 w 597"/>
                <a:gd name="connsiteY1" fmla="*/ 512 h 595"/>
                <a:gd name="connsiteX2" fmla="*/ 0 w 597"/>
                <a:gd name="connsiteY2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640"/>
                <a:gd name="connsiteY0" fmla="*/ 500 h 595"/>
                <a:gd name="connsiteX1" fmla="*/ 640 w 640"/>
                <a:gd name="connsiteY1" fmla="*/ 486 h 595"/>
                <a:gd name="connsiteX2" fmla="*/ 509 w 640"/>
                <a:gd name="connsiteY2" fmla="*/ 512 h 595"/>
                <a:gd name="connsiteX3" fmla="*/ 0 w 640"/>
                <a:gd name="connsiteY3" fmla="*/ 0 h 595"/>
                <a:gd name="connsiteX0" fmla="*/ 527 w 640"/>
                <a:gd name="connsiteY0" fmla="*/ 500 h 595"/>
                <a:gd name="connsiteX1" fmla="*/ 580 w 640"/>
                <a:gd name="connsiteY1" fmla="*/ 527 h 595"/>
                <a:gd name="connsiteX2" fmla="*/ 640 w 640"/>
                <a:gd name="connsiteY2" fmla="*/ 486 h 595"/>
                <a:gd name="connsiteX3" fmla="*/ 509 w 640"/>
                <a:gd name="connsiteY3" fmla="*/ 512 h 595"/>
                <a:gd name="connsiteX4" fmla="*/ 0 w 640"/>
                <a:gd name="connsiteY4" fmla="*/ 0 h 595"/>
                <a:gd name="connsiteX0" fmla="*/ 527 w 640"/>
                <a:gd name="connsiteY0" fmla="*/ 50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40"/>
                <a:gd name="connsiteY0" fmla="*/ 52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50"/>
                <a:gd name="connsiteY0" fmla="*/ 520 h 611"/>
                <a:gd name="connsiteX1" fmla="*/ 580 w 650"/>
                <a:gd name="connsiteY1" fmla="*/ 527 h 611"/>
                <a:gd name="connsiteX2" fmla="*/ 640 w 650"/>
                <a:gd name="connsiteY2" fmla="*/ 486 h 611"/>
                <a:gd name="connsiteX3" fmla="*/ 528 w 650"/>
                <a:gd name="connsiteY3" fmla="*/ 530 h 611"/>
                <a:gd name="connsiteX4" fmla="*/ 0 w 650"/>
                <a:gd name="connsiteY4" fmla="*/ 0 h 611"/>
                <a:gd name="connsiteX0" fmla="*/ 540 w 650"/>
                <a:gd name="connsiteY0" fmla="*/ 520 h 611"/>
                <a:gd name="connsiteX1" fmla="*/ 640 w 650"/>
                <a:gd name="connsiteY1" fmla="*/ 486 h 611"/>
                <a:gd name="connsiteX2" fmla="*/ 528 w 650"/>
                <a:gd name="connsiteY2" fmla="*/ 530 h 611"/>
                <a:gd name="connsiteX3" fmla="*/ 0 w 650"/>
                <a:gd name="connsiteY3" fmla="*/ 0 h 611"/>
                <a:gd name="connsiteX0" fmla="*/ 540 w 618"/>
                <a:gd name="connsiteY0" fmla="*/ 520 h 617"/>
                <a:gd name="connsiteX1" fmla="*/ 528 w 618"/>
                <a:gd name="connsiteY1" fmla="*/ 530 h 617"/>
                <a:gd name="connsiteX2" fmla="*/ 0 w 618"/>
                <a:gd name="connsiteY2" fmla="*/ 0 h 617"/>
                <a:gd name="connsiteX0" fmla="*/ 540 w 540"/>
                <a:gd name="connsiteY0" fmla="*/ 520 h 530"/>
                <a:gd name="connsiteX1" fmla="*/ 528 w 540"/>
                <a:gd name="connsiteY1" fmla="*/ 530 h 530"/>
                <a:gd name="connsiteX2" fmla="*/ 0 w 540"/>
                <a:gd name="connsiteY2" fmla="*/ 0 h 530"/>
                <a:gd name="connsiteX0" fmla="*/ 571 w 571"/>
                <a:gd name="connsiteY0" fmla="*/ 542 h 545"/>
                <a:gd name="connsiteX1" fmla="*/ 528 w 571"/>
                <a:gd name="connsiteY1" fmla="*/ 530 h 545"/>
                <a:gd name="connsiteX2" fmla="*/ 0 w 571"/>
                <a:gd name="connsiteY2" fmla="*/ 0 h 545"/>
                <a:gd name="connsiteX0" fmla="*/ 571 w 571"/>
                <a:gd name="connsiteY0" fmla="*/ 542 h 555"/>
                <a:gd name="connsiteX1" fmla="*/ 556 w 571"/>
                <a:gd name="connsiteY1" fmla="*/ 555 h 555"/>
                <a:gd name="connsiteX2" fmla="*/ 0 w 571"/>
                <a:gd name="connsiteY2" fmla="*/ 0 h 555"/>
                <a:gd name="connsiteX0" fmla="*/ 608 w 608"/>
                <a:gd name="connsiteY0" fmla="*/ 509 h 555"/>
                <a:gd name="connsiteX1" fmla="*/ 556 w 608"/>
                <a:gd name="connsiteY1" fmla="*/ 555 h 555"/>
                <a:gd name="connsiteX2" fmla="*/ 0 w 608"/>
                <a:gd name="connsiteY2" fmla="*/ 0 h 555"/>
                <a:gd name="connsiteX0" fmla="*/ 608 w 650"/>
                <a:gd name="connsiteY0" fmla="*/ 509 h 646"/>
                <a:gd name="connsiteX1" fmla="*/ 567 w 650"/>
                <a:gd name="connsiteY1" fmla="*/ 544 h 646"/>
                <a:gd name="connsiteX2" fmla="*/ 556 w 650"/>
                <a:gd name="connsiteY2" fmla="*/ 555 h 646"/>
                <a:gd name="connsiteX3" fmla="*/ 0 w 650"/>
                <a:gd name="connsiteY3" fmla="*/ 0 h 646"/>
                <a:gd name="connsiteX0" fmla="*/ 608 w 608"/>
                <a:gd name="connsiteY0" fmla="*/ 509 h 555"/>
                <a:gd name="connsiteX1" fmla="*/ 567 w 608"/>
                <a:gd name="connsiteY1" fmla="*/ 544 h 555"/>
                <a:gd name="connsiteX2" fmla="*/ 556 w 608"/>
                <a:gd name="connsiteY2" fmla="*/ 555 h 555"/>
                <a:gd name="connsiteX3" fmla="*/ 0 w 608"/>
                <a:gd name="connsiteY3" fmla="*/ 0 h 555"/>
                <a:gd name="connsiteX0" fmla="*/ 567 w 567"/>
                <a:gd name="connsiteY0" fmla="*/ 544 h 555"/>
                <a:gd name="connsiteX1" fmla="*/ 556 w 567"/>
                <a:gd name="connsiteY1" fmla="*/ 555 h 555"/>
                <a:gd name="connsiteX2" fmla="*/ 0 w 567"/>
                <a:gd name="connsiteY2" fmla="*/ 0 h 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" h="555">
                  <a:moveTo>
                    <a:pt x="567" y="544"/>
                  </a:moveTo>
                  <a:lnTo>
                    <a:pt x="556" y="55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Freeform 76"/>
            <p:cNvSpPr>
              <a:spLocks/>
            </p:cNvSpPr>
            <p:nvPr/>
          </p:nvSpPr>
          <p:spPr bwMode="auto">
            <a:xfrm>
              <a:off x="2676477" y="2798550"/>
              <a:ext cx="39677" cy="88896"/>
            </a:xfrm>
            <a:custGeom>
              <a:avLst/>
              <a:gdLst>
                <a:gd name="T0" fmla="*/ 60325 w 38"/>
                <a:gd name="T1" fmla="*/ 129372 h 76"/>
                <a:gd name="T2" fmla="*/ 0 w 38"/>
                <a:gd name="T3" fmla="*/ 0 h 76"/>
                <a:gd name="T4" fmla="*/ 0 60000 65536"/>
                <a:gd name="T5" fmla="*/ 0 60000 65536"/>
                <a:gd name="T6" fmla="*/ 0 w 38"/>
                <a:gd name="T7" fmla="*/ 0 h 76"/>
                <a:gd name="T8" fmla="*/ 38 w 38"/>
                <a:gd name="T9" fmla="*/ 76 h 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" h="76">
                  <a:moveTo>
                    <a:pt x="38" y="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Oval 77"/>
            <p:cNvSpPr>
              <a:spLocks noChangeArrowheads="1"/>
            </p:cNvSpPr>
            <p:nvPr/>
          </p:nvSpPr>
          <p:spPr bwMode="auto">
            <a:xfrm>
              <a:off x="1790886" y="1706393"/>
              <a:ext cx="1556926" cy="1606487"/>
            </a:xfrm>
            <a:prstGeom prst="ellipse">
              <a:avLst/>
            </a:pr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78"/>
            <p:cNvSpPr>
              <a:spLocks/>
            </p:cNvSpPr>
            <p:nvPr/>
          </p:nvSpPr>
          <p:spPr bwMode="auto">
            <a:xfrm>
              <a:off x="2506660" y="1649245"/>
              <a:ext cx="195210" cy="57148"/>
            </a:xfrm>
            <a:custGeom>
              <a:avLst/>
              <a:gdLst>
                <a:gd name="T0" fmla="*/ 11749 w 349"/>
                <a:gd name="T1" fmla="*/ 149275 h 92"/>
                <a:gd name="T2" fmla="*/ 0 w 349"/>
                <a:gd name="T3" fmla="*/ 66525 h 92"/>
                <a:gd name="T4" fmla="*/ 23499 w 349"/>
                <a:gd name="T5" fmla="*/ 63280 h 92"/>
                <a:gd name="T6" fmla="*/ 52033 w 349"/>
                <a:gd name="T7" fmla="*/ 61657 h 92"/>
                <a:gd name="T8" fmla="*/ 80567 w 349"/>
                <a:gd name="T9" fmla="*/ 60035 h 92"/>
                <a:gd name="T10" fmla="*/ 107422 w 349"/>
                <a:gd name="T11" fmla="*/ 60035 h 92"/>
                <a:gd name="T12" fmla="*/ 132600 w 349"/>
                <a:gd name="T13" fmla="*/ 60035 h 92"/>
                <a:gd name="T14" fmla="*/ 154420 w 349"/>
                <a:gd name="T15" fmla="*/ 61657 h 92"/>
                <a:gd name="T16" fmla="*/ 176240 w 349"/>
                <a:gd name="T17" fmla="*/ 63280 h 92"/>
                <a:gd name="T18" fmla="*/ 199739 w 349"/>
                <a:gd name="T19" fmla="*/ 66525 h 92"/>
                <a:gd name="T20" fmla="*/ 219880 w 349"/>
                <a:gd name="T21" fmla="*/ 69770 h 92"/>
                <a:gd name="T22" fmla="*/ 243379 w 349"/>
                <a:gd name="T23" fmla="*/ 74638 h 92"/>
                <a:gd name="T24" fmla="*/ 266878 w 349"/>
                <a:gd name="T25" fmla="*/ 79505 h 92"/>
                <a:gd name="T26" fmla="*/ 585788 w 349"/>
                <a:gd name="T27" fmla="*/ 0 h 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9"/>
                <a:gd name="T43" fmla="*/ 0 h 92"/>
                <a:gd name="T44" fmla="*/ 349 w 349"/>
                <a:gd name="T45" fmla="*/ 92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05 w 349"/>
                <a:gd name="connsiteY8" fmla="*/ 39 h 92"/>
                <a:gd name="connsiteX9" fmla="*/ 119 w 349"/>
                <a:gd name="connsiteY9" fmla="*/ 41 h 92"/>
                <a:gd name="connsiteX10" fmla="*/ 131 w 349"/>
                <a:gd name="connsiteY10" fmla="*/ 43 h 92"/>
                <a:gd name="connsiteX11" fmla="*/ 159 w 349"/>
                <a:gd name="connsiteY11" fmla="*/ 49 h 92"/>
                <a:gd name="connsiteX12" fmla="*/ 349 w 349"/>
                <a:gd name="connsiteY12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19 w 349"/>
                <a:gd name="connsiteY8" fmla="*/ 41 h 92"/>
                <a:gd name="connsiteX9" fmla="*/ 131 w 349"/>
                <a:gd name="connsiteY9" fmla="*/ 43 h 92"/>
                <a:gd name="connsiteX10" fmla="*/ 159 w 349"/>
                <a:gd name="connsiteY10" fmla="*/ 49 h 92"/>
                <a:gd name="connsiteX11" fmla="*/ 349 w 349"/>
                <a:gd name="connsiteY11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119 w 349"/>
                <a:gd name="connsiteY7" fmla="*/ 41 h 92"/>
                <a:gd name="connsiteX8" fmla="*/ 131 w 349"/>
                <a:gd name="connsiteY8" fmla="*/ 43 h 92"/>
                <a:gd name="connsiteX9" fmla="*/ 159 w 349"/>
                <a:gd name="connsiteY9" fmla="*/ 49 h 92"/>
                <a:gd name="connsiteX10" fmla="*/ 349 w 349"/>
                <a:gd name="connsiteY10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119 w 349"/>
                <a:gd name="connsiteY6" fmla="*/ 41 h 92"/>
                <a:gd name="connsiteX7" fmla="*/ 131 w 349"/>
                <a:gd name="connsiteY7" fmla="*/ 43 h 92"/>
                <a:gd name="connsiteX8" fmla="*/ 159 w 349"/>
                <a:gd name="connsiteY8" fmla="*/ 49 h 92"/>
                <a:gd name="connsiteX9" fmla="*/ 349 w 349"/>
                <a:gd name="connsiteY9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119 w 349"/>
                <a:gd name="connsiteY5" fmla="*/ 41 h 92"/>
                <a:gd name="connsiteX6" fmla="*/ 131 w 349"/>
                <a:gd name="connsiteY6" fmla="*/ 43 h 92"/>
                <a:gd name="connsiteX7" fmla="*/ 159 w 349"/>
                <a:gd name="connsiteY7" fmla="*/ 49 h 92"/>
                <a:gd name="connsiteX8" fmla="*/ 349 w 349"/>
                <a:gd name="connsiteY8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119 w 349"/>
                <a:gd name="connsiteY4" fmla="*/ 41 h 92"/>
                <a:gd name="connsiteX5" fmla="*/ 131 w 349"/>
                <a:gd name="connsiteY5" fmla="*/ 43 h 92"/>
                <a:gd name="connsiteX6" fmla="*/ 159 w 349"/>
                <a:gd name="connsiteY6" fmla="*/ 49 h 92"/>
                <a:gd name="connsiteX7" fmla="*/ 349 w 349"/>
                <a:gd name="connsiteY7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119 w 349"/>
                <a:gd name="connsiteY3" fmla="*/ 41 h 92"/>
                <a:gd name="connsiteX4" fmla="*/ 131 w 349"/>
                <a:gd name="connsiteY4" fmla="*/ 43 h 92"/>
                <a:gd name="connsiteX5" fmla="*/ 159 w 349"/>
                <a:gd name="connsiteY5" fmla="*/ 49 h 92"/>
                <a:gd name="connsiteX6" fmla="*/ 349 w 349"/>
                <a:gd name="connsiteY6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19 w 349"/>
                <a:gd name="connsiteY2" fmla="*/ 41 h 92"/>
                <a:gd name="connsiteX3" fmla="*/ 131 w 349"/>
                <a:gd name="connsiteY3" fmla="*/ 43 h 92"/>
                <a:gd name="connsiteX4" fmla="*/ 159 w 349"/>
                <a:gd name="connsiteY4" fmla="*/ 49 h 92"/>
                <a:gd name="connsiteX5" fmla="*/ 349 w 349"/>
                <a:gd name="connsiteY5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31 w 349"/>
                <a:gd name="connsiteY2" fmla="*/ 43 h 92"/>
                <a:gd name="connsiteX3" fmla="*/ 159 w 349"/>
                <a:gd name="connsiteY3" fmla="*/ 49 h 92"/>
                <a:gd name="connsiteX4" fmla="*/ 349 w 349"/>
                <a:gd name="connsiteY4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2 w 362"/>
                <a:gd name="connsiteY0" fmla="*/ 92 h 92"/>
                <a:gd name="connsiteX1" fmla="*/ 13 w 362"/>
                <a:gd name="connsiteY1" fmla="*/ 41 h 92"/>
                <a:gd name="connsiteX2" fmla="*/ 172 w 362"/>
                <a:gd name="connsiteY2" fmla="*/ 49 h 92"/>
                <a:gd name="connsiteX3" fmla="*/ 362 w 362"/>
                <a:gd name="connsiteY3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33 w 393"/>
                <a:gd name="connsiteY0" fmla="*/ 92 h 92"/>
                <a:gd name="connsiteX1" fmla="*/ 27 w 393"/>
                <a:gd name="connsiteY1" fmla="*/ 59 h 92"/>
                <a:gd name="connsiteX2" fmla="*/ 29 w 393"/>
                <a:gd name="connsiteY2" fmla="*/ 39 h 92"/>
                <a:gd name="connsiteX3" fmla="*/ 203 w 393"/>
                <a:gd name="connsiteY3" fmla="*/ 49 h 92"/>
                <a:gd name="connsiteX4" fmla="*/ 393 w 393"/>
                <a:gd name="connsiteY4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7 w 367"/>
                <a:gd name="connsiteY0" fmla="*/ 92 h 92"/>
                <a:gd name="connsiteX1" fmla="*/ 1 w 367"/>
                <a:gd name="connsiteY1" fmla="*/ 59 h 92"/>
                <a:gd name="connsiteX2" fmla="*/ 58 w 367"/>
                <a:gd name="connsiteY2" fmla="*/ 21 h 92"/>
                <a:gd name="connsiteX3" fmla="*/ 177 w 367"/>
                <a:gd name="connsiteY3" fmla="*/ 49 h 92"/>
                <a:gd name="connsiteX4" fmla="*/ 367 w 367"/>
                <a:gd name="connsiteY4" fmla="*/ 0 h 92"/>
                <a:gd name="connsiteX0" fmla="*/ 13 w 373"/>
                <a:gd name="connsiteY0" fmla="*/ 92 h 92"/>
                <a:gd name="connsiteX1" fmla="*/ 7 w 373"/>
                <a:gd name="connsiteY1" fmla="*/ 59 h 92"/>
                <a:gd name="connsiteX2" fmla="*/ 10 w 373"/>
                <a:gd name="connsiteY2" fmla="*/ 27 h 92"/>
                <a:gd name="connsiteX3" fmla="*/ 64 w 373"/>
                <a:gd name="connsiteY3" fmla="*/ 21 h 92"/>
                <a:gd name="connsiteX4" fmla="*/ 183 w 373"/>
                <a:gd name="connsiteY4" fmla="*/ 49 h 92"/>
                <a:gd name="connsiteX5" fmla="*/ 373 w 373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2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2 w 372"/>
                <a:gd name="connsiteY0" fmla="*/ 92 h 92"/>
                <a:gd name="connsiteX1" fmla="*/ 9 w 372"/>
                <a:gd name="connsiteY1" fmla="*/ 27 h 92"/>
                <a:gd name="connsiteX2" fmla="*/ 9 w 372"/>
                <a:gd name="connsiteY2" fmla="*/ 47 h 92"/>
                <a:gd name="connsiteX3" fmla="*/ 63 w 372"/>
                <a:gd name="connsiteY3" fmla="*/ 21 h 92"/>
                <a:gd name="connsiteX4" fmla="*/ 182 w 372"/>
                <a:gd name="connsiteY4" fmla="*/ 49 h 92"/>
                <a:gd name="connsiteX5" fmla="*/ 372 w 372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181 w 371"/>
                <a:gd name="connsiteY2" fmla="*/ 49 h 92"/>
                <a:gd name="connsiteX3" fmla="*/ 371 w 371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175 w 363"/>
                <a:gd name="connsiteY3" fmla="*/ 46 h 92"/>
                <a:gd name="connsiteX4" fmla="*/ 363 w 363"/>
                <a:gd name="connsiteY4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173"/>
                <a:gd name="connsiteY0" fmla="*/ 51 h 51"/>
                <a:gd name="connsiteX1" fmla="*/ 0 w 173"/>
                <a:gd name="connsiteY1" fmla="*/ 6 h 51"/>
                <a:gd name="connsiteX2" fmla="*/ 173 w 173"/>
                <a:gd name="connsiteY2" fmla="*/ 8 h 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51">
                  <a:moveTo>
                    <a:pt x="3" y="51"/>
                  </a:moveTo>
                  <a:cubicBezTo>
                    <a:pt x="1" y="26"/>
                    <a:pt x="2" y="38"/>
                    <a:pt x="0" y="6"/>
                  </a:cubicBezTo>
                  <a:cubicBezTo>
                    <a:pt x="49" y="0"/>
                    <a:pt x="134" y="7"/>
                    <a:pt x="173" y="8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Oval 79"/>
            <p:cNvSpPr>
              <a:spLocks noChangeArrowheads="1"/>
            </p:cNvSpPr>
            <p:nvPr/>
          </p:nvSpPr>
          <p:spPr bwMode="auto">
            <a:xfrm>
              <a:off x="1762319" y="1674644"/>
              <a:ext cx="1615647" cy="1679509"/>
            </a:xfrm>
            <a:prstGeom prst="ellipse">
              <a:avLst/>
            </a:pr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Freeform 80"/>
            <p:cNvSpPr>
              <a:spLocks/>
            </p:cNvSpPr>
            <p:nvPr/>
          </p:nvSpPr>
          <p:spPr bwMode="auto">
            <a:xfrm>
              <a:off x="983063" y="2546147"/>
              <a:ext cx="1407739" cy="1703321"/>
            </a:xfrm>
            <a:custGeom>
              <a:avLst/>
              <a:gdLst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22 w 868"/>
                <a:gd name="connsiteY10" fmla="*/ 524 h 998"/>
                <a:gd name="connsiteX11" fmla="*/ 848 w 868"/>
                <a:gd name="connsiteY11" fmla="*/ 531 h 998"/>
                <a:gd name="connsiteX12" fmla="*/ 868 w 868"/>
                <a:gd name="connsiteY12" fmla="*/ 535 h 998"/>
                <a:gd name="connsiteX13" fmla="*/ 815 w 868"/>
                <a:gd name="connsiteY13" fmla="*/ 998 h 998"/>
                <a:gd name="connsiteX0" fmla="*/ 0 w 869"/>
                <a:gd name="connsiteY0" fmla="*/ 0 h 998"/>
                <a:gd name="connsiteX1" fmla="*/ 466 w 869"/>
                <a:gd name="connsiteY1" fmla="*/ 470 h 998"/>
                <a:gd name="connsiteX2" fmla="*/ 590 w 869"/>
                <a:gd name="connsiteY2" fmla="*/ 370 h 998"/>
                <a:gd name="connsiteX3" fmla="*/ 610 w 869"/>
                <a:gd name="connsiteY3" fmla="*/ 392 h 998"/>
                <a:gd name="connsiteX4" fmla="*/ 657 w 869"/>
                <a:gd name="connsiteY4" fmla="*/ 436 h 998"/>
                <a:gd name="connsiteX5" fmla="*/ 683 w 869"/>
                <a:gd name="connsiteY5" fmla="*/ 456 h 998"/>
                <a:gd name="connsiteX6" fmla="*/ 712 w 869"/>
                <a:gd name="connsiteY6" fmla="*/ 474 h 998"/>
                <a:gd name="connsiteX7" fmla="*/ 741 w 869"/>
                <a:gd name="connsiteY7" fmla="*/ 491 h 998"/>
                <a:gd name="connsiteX8" fmla="*/ 769 w 869"/>
                <a:gd name="connsiteY8" fmla="*/ 505 h 998"/>
                <a:gd name="connsiteX9" fmla="*/ 798 w 869"/>
                <a:gd name="connsiteY9" fmla="*/ 516 h 998"/>
                <a:gd name="connsiteX10" fmla="*/ 822 w 869"/>
                <a:gd name="connsiteY10" fmla="*/ 524 h 998"/>
                <a:gd name="connsiteX11" fmla="*/ 868 w 869"/>
                <a:gd name="connsiteY11" fmla="*/ 535 h 998"/>
                <a:gd name="connsiteX12" fmla="*/ 815 w 869"/>
                <a:gd name="connsiteY12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68 w 868"/>
                <a:gd name="connsiteY10" fmla="*/ 535 h 998"/>
                <a:gd name="connsiteX11" fmla="*/ 815 w 868"/>
                <a:gd name="connsiteY11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868 w 868"/>
                <a:gd name="connsiteY9" fmla="*/ 535 h 998"/>
                <a:gd name="connsiteX10" fmla="*/ 815 w 868"/>
                <a:gd name="connsiteY10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868 w 868"/>
                <a:gd name="connsiteY8" fmla="*/ 535 h 998"/>
                <a:gd name="connsiteX9" fmla="*/ 815 w 868"/>
                <a:gd name="connsiteY9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868 w 868"/>
                <a:gd name="connsiteY7" fmla="*/ 535 h 998"/>
                <a:gd name="connsiteX8" fmla="*/ 815 w 868"/>
                <a:gd name="connsiteY8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868 w 868"/>
                <a:gd name="connsiteY6" fmla="*/ 535 h 998"/>
                <a:gd name="connsiteX7" fmla="*/ 815 w 868"/>
                <a:gd name="connsiteY7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868 w 868"/>
                <a:gd name="connsiteY5" fmla="*/ 535 h 998"/>
                <a:gd name="connsiteX6" fmla="*/ 815 w 868"/>
                <a:gd name="connsiteY6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868 w 868"/>
                <a:gd name="connsiteY4" fmla="*/ 535 h 998"/>
                <a:gd name="connsiteX5" fmla="*/ 815 w 868"/>
                <a:gd name="connsiteY5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590 w 880"/>
                <a:gd name="connsiteY2" fmla="*/ 370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44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713 w 880"/>
                <a:gd name="connsiteY5" fmla="*/ 309 h 998"/>
                <a:gd name="connsiteX6" fmla="*/ 880 w 880"/>
                <a:gd name="connsiteY6" fmla="*/ 449 h 998"/>
                <a:gd name="connsiteX7" fmla="*/ 815 w 880"/>
                <a:gd name="connsiteY7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57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659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" h="998">
                  <a:moveTo>
                    <a:pt x="0" y="0"/>
                  </a:moveTo>
                  <a:lnTo>
                    <a:pt x="466" y="470"/>
                  </a:lnTo>
                  <a:cubicBezTo>
                    <a:pt x="526" y="421"/>
                    <a:pt x="585" y="371"/>
                    <a:pt x="645" y="322"/>
                  </a:cubicBezTo>
                  <a:cubicBezTo>
                    <a:pt x="685" y="368"/>
                    <a:pt x="793" y="432"/>
                    <a:pt x="880" y="449"/>
                  </a:cubicBezTo>
                  <a:cubicBezTo>
                    <a:pt x="862" y="603"/>
                    <a:pt x="833" y="844"/>
                    <a:pt x="815" y="998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Freeform 84"/>
            <p:cNvSpPr>
              <a:spLocks/>
            </p:cNvSpPr>
            <p:nvPr/>
          </p:nvSpPr>
          <p:spPr bwMode="auto">
            <a:xfrm>
              <a:off x="2357474" y="3338278"/>
              <a:ext cx="1596602" cy="469881"/>
            </a:xfrm>
            <a:custGeom>
              <a:avLst/>
              <a:gdLst>
                <a:gd name="T0" fmla="*/ 2147483647 w 1812"/>
                <a:gd name="T1" fmla="*/ 0 h 323"/>
                <a:gd name="T2" fmla="*/ 0 w 1812"/>
                <a:gd name="T3" fmla="*/ 2147483647 h 323"/>
                <a:gd name="T4" fmla="*/ 2147483647 w 1812"/>
                <a:gd name="T5" fmla="*/ 2147483647 h 323"/>
                <a:gd name="T6" fmla="*/ 0 60000 65536"/>
                <a:gd name="T7" fmla="*/ 0 60000 65536"/>
                <a:gd name="T8" fmla="*/ 0 60000 65536"/>
                <a:gd name="T9" fmla="*/ 0 w 1812"/>
                <a:gd name="T10" fmla="*/ 0 h 323"/>
                <a:gd name="T11" fmla="*/ 1812 w 1812"/>
                <a:gd name="T12" fmla="*/ 323 h 323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351 w 2106"/>
                <a:gd name="connsiteY0" fmla="*/ 0 h 526"/>
                <a:gd name="connsiteX1" fmla="*/ 339 w 2106"/>
                <a:gd name="connsiteY1" fmla="*/ 111 h 526"/>
                <a:gd name="connsiteX2" fmla="*/ 294 w 2106"/>
                <a:gd name="connsiteY2" fmla="*/ 526 h 526"/>
                <a:gd name="connsiteX3" fmla="*/ 2106 w 2106"/>
                <a:gd name="connsiteY3" fmla="*/ 526 h 526"/>
                <a:gd name="connsiteX0" fmla="*/ 57 w 1812"/>
                <a:gd name="connsiteY0" fmla="*/ 0 h 526"/>
                <a:gd name="connsiteX1" fmla="*/ 45 w 1812"/>
                <a:gd name="connsiteY1" fmla="*/ 111 h 526"/>
                <a:gd name="connsiteX2" fmla="*/ 0 w 1812"/>
                <a:gd name="connsiteY2" fmla="*/ 526 h 526"/>
                <a:gd name="connsiteX3" fmla="*/ 1812 w 1812"/>
                <a:gd name="connsiteY3" fmla="*/ 526 h 526"/>
                <a:gd name="connsiteX0" fmla="*/ 45 w 1812"/>
                <a:gd name="connsiteY0" fmla="*/ 0 h 415"/>
                <a:gd name="connsiteX1" fmla="*/ 0 w 1812"/>
                <a:gd name="connsiteY1" fmla="*/ 415 h 415"/>
                <a:gd name="connsiteX2" fmla="*/ 1812 w 1812"/>
                <a:gd name="connsiteY2" fmla="*/ 415 h 415"/>
                <a:gd name="connsiteX0" fmla="*/ 45 w 1412"/>
                <a:gd name="connsiteY0" fmla="*/ 0 h 415"/>
                <a:gd name="connsiteX1" fmla="*/ 0 w 1412"/>
                <a:gd name="connsiteY1" fmla="*/ 415 h 415"/>
                <a:gd name="connsiteX2" fmla="*/ 1412 w 1412"/>
                <a:gd name="connsiteY2" fmla="*/ 415 h 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" h="415">
                  <a:moveTo>
                    <a:pt x="45" y="0"/>
                  </a:moveTo>
                  <a:cubicBezTo>
                    <a:pt x="30" y="138"/>
                    <a:pt x="15" y="277"/>
                    <a:pt x="0" y="415"/>
                  </a:cubicBezTo>
                  <a:lnTo>
                    <a:pt x="1412" y="415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Freeform 85"/>
            <p:cNvSpPr>
              <a:spLocks/>
            </p:cNvSpPr>
            <p:nvPr/>
          </p:nvSpPr>
          <p:spPr bwMode="auto">
            <a:xfrm>
              <a:off x="3097053" y="3265256"/>
              <a:ext cx="842739" cy="522266"/>
            </a:xfrm>
            <a:custGeom>
              <a:avLst/>
              <a:gdLst>
                <a:gd name="T0" fmla="*/ 2147483647 w 847"/>
                <a:gd name="T1" fmla="*/ 2147483647 h 841"/>
                <a:gd name="T2" fmla="*/ 2147483647 w 847"/>
                <a:gd name="T3" fmla="*/ 2147483647 h 841"/>
                <a:gd name="T4" fmla="*/ 2147483647 w 847"/>
                <a:gd name="T5" fmla="*/ 2147483647 h 841"/>
                <a:gd name="T6" fmla="*/ 2147483647 w 847"/>
                <a:gd name="T7" fmla="*/ 2147483647 h 841"/>
                <a:gd name="T8" fmla="*/ 2147483647 w 847"/>
                <a:gd name="T9" fmla="*/ 2147483647 h 841"/>
                <a:gd name="T10" fmla="*/ 0 w 847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7"/>
                <a:gd name="T19" fmla="*/ 0 h 841"/>
                <a:gd name="T20" fmla="*/ 847 w 847"/>
                <a:gd name="T21" fmla="*/ 841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54 w 847"/>
                <a:gd name="connsiteY4" fmla="*/ 175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1027 h 1027"/>
                <a:gd name="connsiteX1" fmla="*/ 801 w 891"/>
                <a:gd name="connsiteY1" fmla="*/ 988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91 w 891"/>
                <a:gd name="connsiteY0" fmla="*/ 1027 h 1027"/>
                <a:gd name="connsiteX1" fmla="*/ 801 w 891"/>
                <a:gd name="connsiteY1" fmla="*/ 1027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01 w 801"/>
                <a:gd name="connsiteY0" fmla="*/ 1027 h 1027"/>
                <a:gd name="connsiteX1" fmla="*/ 788 w 801"/>
                <a:gd name="connsiteY1" fmla="*/ 579 h 1027"/>
                <a:gd name="connsiteX2" fmla="*/ 404 w 801"/>
                <a:gd name="connsiteY2" fmla="*/ 579 h 1027"/>
                <a:gd name="connsiteX3" fmla="*/ 115 w 801"/>
                <a:gd name="connsiteY3" fmla="*/ 341 h 1027"/>
                <a:gd name="connsiteX4" fmla="*/ 0 w 801"/>
                <a:gd name="connsiteY4" fmla="*/ 0 h 1027"/>
                <a:gd name="connsiteX0" fmla="*/ 788 w 788"/>
                <a:gd name="connsiteY0" fmla="*/ 579 h 579"/>
                <a:gd name="connsiteX1" fmla="*/ 404 w 788"/>
                <a:gd name="connsiteY1" fmla="*/ 579 h 579"/>
                <a:gd name="connsiteX2" fmla="*/ 115 w 788"/>
                <a:gd name="connsiteY2" fmla="*/ 341 h 579"/>
                <a:gd name="connsiteX3" fmla="*/ 0 w 788"/>
                <a:gd name="connsiteY3" fmla="*/ 0 h 579"/>
                <a:gd name="connsiteX0" fmla="*/ 750 w 750"/>
                <a:gd name="connsiteY0" fmla="*/ 463 h 463"/>
                <a:gd name="connsiteX1" fmla="*/ 366 w 750"/>
                <a:gd name="connsiteY1" fmla="*/ 463 h 463"/>
                <a:gd name="connsiteX2" fmla="*/ 77 w 750"/>
                <a:gd name="connsiteY2" fmla="*/ 225 h 463"/>
                <a:gd name="connsiteX3" fmla="*/ 0 w 750"/>
                <a:gd name="connsiteY3" fmla="*/ 0 h 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" h="463">
                  <a:moveTo>
                    <a:pt x="750" y="463"/>
                  </a:moveTo>
                  <a:lnTo>
                    <a:pt x="366" y="463"/>
                  </a:lnTo>
                  <a:lnTo>
                    <a:pt x="77" y="225"/>
                  </a:lnTo>
                  <a:cubicBezTo>
                    <a:pt x="53" y="160"/>
                    <a:pt x="24" y="65"/>
                    <a:pt x="0" y="0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Freeform 92"/>
            <p:cNvSpPr>
              <a:spLocks/>
            </p:cNvSpPr>
            <p:nvPr/>
          </p:nvSpPr>
          <p:spPr bwMode="auto">
            <a:xfrm>
              <a:off x="1609959" y="1677819"/>
              <a:ext cx="371377" cy="312725"/>
            </a:xfrm>
            <a:custGeom>
              <a:avLst/>
              <a:gdLst>
                <a:gd name="T0" fmla="*/ 0 w 331"/>
                <a:gd name="T1" fmla="*/ 0 h 275"/>
                <a:gd name="T2" fmla="*/ 331 w 331"/>
                <a:gd name="T3" fmla="*/ 275 h 275"/>
                <a:gd name="T4" fmla="*/ 0 60000 65536"/>
                <a:gd name="T5" fmla="*/ 0 60000 65536"/>
                <a:gd name="T6" fmla="*/ 0 w 331"/>
                <a:gd name="T7" fmla="*/ 0 h 275"/>
                <a:gd name="T8" fmla="*/ 331 w 331"/>
                <a:gd name="T9" fmla="*/ 275 h 2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1" h="275">
                  <a:moveTo>
                    <a:pt x="0" y="0"/>
                  </a:moveTo>
                  <a:lnTo>
                    <a:pt x="331" y="275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Freeform 93"/>
            <p:cNvSpPr>
              <a:spLocks/>
            </p:cNvSpPr>
            <p:nvPr/>
          </p:nvSpPr>
          <p:spPr bwMode="auto">
            <a:xfrm>
              <a:off x="1979749" y="1938159"/>
              <a:ext cx="314242" cy="284151"/>
            </a:xfrm>
            <a:custGeom>
              <a:avLst/>
              <a:gdLst>
                <a:gd name="T0" fmla="*/ 0 w 279"/>
                <a:gd name="T1" fmla="*/ 0 h 251"/>
                <a:gd name="T2" fmla="*/ 466725 w 279"/>
                <a:gd name="T3" fmla="*/ 409678 h 251"/>
                <a:gd name="T4" fmla="*/ 0 60000 65536"/>
                <a:gd name="T5" fmla="*/ 0 60000 65536"/>
                <a:gd name="T6" fmla="*/ 0 w 279"/>
                <a:gd name="T7" fmla="*/ 0 h 251"/>
                <a:gd name="T8" fmla="*/ 279 w 279"/>
                <a:gd name="T9" fmla="*/ 251 h 2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9" h="251">
                  <a:moveTo>
                    <a:pt x="0" y="0"/>
                  </a:moveTo>
                  <a:lnTo>
                    <a:pt x="279" y="251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Freeform 94"/>
            <p:cNvSpPr>
              <a:spLocks/>
            </p:cNvSpPr>
            <p:nvPr/>
          </p:nvSpPr>
          <p:spPr bwMode="auto">
            <a:xfrm>
              <a:off x="2387628" y="1700043"/>
              <a:ext cx="96812" cy="406384"/>
            </a:xfrm>
            <a:custGeom>
              <a:avLst/>
              <a:gdLst>
                <a:gd name="T0" fmla="*/ 0 w 86"/>
                <a:gd name="T1" fmla="*/ 0 h 375"/>
                <a:gd name="T2" fmla="*/ 144463 w 86"/>
                <a:gd name="T3" fmla="*/ 607053 h 375"/>
                <a:gd name="T4" fmla="*/ 0 60000 65536"/>
                <a:gd name="T5" fmla="*/ 0 60000 65536"/>
                <a:gd name="T6" fmla="*/ 0 w 86"/>
                <a:gd name="T7" fmla="*/ 0 h 375"/>
                <a:gd name="T8" fmla="*/ 86 w 86"/>
                <a:gd name="T9" fmla="*/ 375 h 3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375">
                  <a:moveTo>
                    <a:pt x="0" y="0"/>
                  </a:moveTo>
                  <a:lnTo>
                    <a:pt x="86" y="375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Freeform 95"/>
            <p:cNvSpPr>
              <a:spLocks/>
            </p:cNvSpPr>
            <p:nvPr/>
          </p:nvSpPr>
          <p:spPr bwMode="auto">
            <a:xfrm>
              <a:off x="2709806" y="2869984"/>
              <a:ext cx="309480" cy="338125"/>
            </a:xfrm>
            <a:custGeom>
              <a:avLst/>
              <a:gdLst>
                <a:gd name="T0" fmla="*/ 776035550 w 275"/>
                <a:gd name="T1" fmla="*/ 800094358 h 298"/>
                <a:gd name="T2" fmla="*/ 697021434 w 275"/>
                <a:gd name="T3" fmla="*/ 630947262 h 298"/>
                <a:gd name="T4" fmla="*/ 651870030 w 275"/>
                <a:gd name="T5" fmla="*/ 663165444 h 298"/>
                <a:gd name="T6" fmla="*/ 581320752 w 275"/>
                <a:gd name="T7" fmla="*/ 711492717 h 298"/>
                <a:gd name="T8" fmla="*/ 499484463 w 275"/>
                <a:gd name="T9" fmla="*/ 762505932 h 298"/>
                <a:gd name="T10" fmla="*/ 440223771 w 275"/>
                <a:gd name="T11" fmla="*/ 794724114 h 298"/>
                <a:gd name="T12" fmla="*/ 0 w 275"/>
                <a:gd name="T13" fmla="*/ 0 h 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298"/>
                <a:gd name="T23" fmla="*/ 275 w 275"/>
                <a:gd name="T24" fmla="*/ 298 h 2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298">
                  <a:moveTo>
                    <a:pt x="275" y="298"/>
                  </a:moveTo>
                  <a:lnTo>
                    <a:pt x="247" y="235"/>
                  </a:lnTo>
                  <a:lnTo>
                    <a:pt x="231" y="247"/>
                  </a:lnTo>
                  <a:lnTo>
                    <a:pt x="206" y="265"/>
                  </a:lnTo>
                  <a:lnTo>
                    <a:pt x="177" y="284"/>
                  </a:lnTo>
                  <a:lnTo>
                    <a:pt x="156" y="296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Freeform 96"/>
            <p:cNvSpPr>
              <a:spLocks/>
            </p:cNvSpPr>
            <p:nvPr/>
          </p:nvSpPr>
          <p:spPr bwMode="auto">
            <a:xfrm>
              <a:off x="1978161" y="2792200"/>
              <a:ext cx="330113" cy="295263"/>
            </a:xfrm>
            <a:custGeom>
              <a:avLst/>
              <a:gdLst>
                <a:gd name="T0" fmla="*/ 0 w 285"/>
                <a:gd name="T1" fmla="*/ 237 h 237"/>
                <a:gd name="T2" fmla="*/ 285 w 285"/>
                <a:gd name="T3" fmla="*/ 0 h 237"/>
                <a:gd name="T4" fmla="*/ 0 60000 65536"/>
                <a:gd name="T5" fmla="*/ 0 60000 65536"/>
                <a:gd name="T6" fmla="*/ 0 w 285"/>
                <a:gd name="T7" fmla="*/ 0 h 237"/>
                <a:gd name="T8" fmla="*/ 285 w 285"/>
                <a:gd name="T9" fmla="*/ 237 h 237"/>
                <a:gd name="connsiteX0" fmla="*/ 0 w 264"/>
                <a:gd name="connsiteY0" fmla="*/ 259 h 259"/>
                <a:gd name="connsiteX1" fmla="*/ 264 w 264"/>
                <a:gd name="connsiteY1" fmla="*/ 0 h 259"/>
                <a:gd name="connsiteX0" fmla="*/ 0 w 290"/>
                <a:gd name="connsiteY0" fmla="*/ 259 h 259"/>
                <a:gd name="connsiteX1" fmla="*/ 290 w 290"/>
                <a:gd name="connsiteY1" fmla="*/ 0 h 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" h="259">
                  <a:moveTo>
                    <a:pt x="0" y="259"/>
                  </a:moveTo>
                  <a:lnTo>
                    <a:pt x="29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Freeform 109"/>
            <p:cNvSpPr>
              <a:spLocks/>
            </p:cNvSpPr>
            <p:nvPr/>
          </p:nvSpPr>
          <p:spPr bwMode="auto">
            <a:xfrm>
              <a:off x="3244651" y="3787523"/>
              <a:ext cx="28567" cy="17462"/>
            </a:xfrm>
            <a:custGeom>
              <a:avLst/>
              <a:gdLst>
                <a:gd name="T0" fmla="*/ 0 w 24"/>
                <a:gd name="T1" fmla="*/ 0 h 16"/>
                <a:gd name="T2" fmla="*/ 2147483647 w 24"/>
                <a:gd name="T3" fmla="*/ 0 h 16"/>
                <a:gd name="T4" fmla="*/ 2147483647 w 24"/>
                <a:gd name="T5" fmla="*/ 2147483647 h 16"/>
                <a:gd name="T6" fmla="*/ 0 60000 65536"/>
                <a:gd name="T7" fmla="*/ 0 60000 65536"/>
                <a:gd name="T8" fmla="*/ 0 60000 65536"/>
                <a:gd name="T9" fmla="*/ 0 w 24"/>
                <a:gd name="T10" fmla="*/ 0 h 16"/>
                <a:gd name="T11" fmla="*/ 24 w 24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6">
                  <a:moveTo>
                    <a:pt x="0" y="0"/>
                  </a:moveTo>
                  <a:lnTo>
                    <a:pt x="16" y="0"/>
                  </a:lnTo>
                  <a:lnTo>
                    <a:pt x="24" y="16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Freeform 110"/>
            <p:cNvSpPr>
              <a:spLocks/>
            </p:cNvSpPr>
            <p:nvPr/>
          </p:nvSpPr>
          <p:spPr bwMode="auto">
            <a:xfrm>
              <a:off x="3181168" y="3811335"/>
              <a:ext cx="28567" cy="14286"/>
            </a:xfrm>
            <a:custGeom>
              <a:avLst/>
              <a:gdLst>
                <a:gd name="T0" fmla="*/ 2147483647 w 24"/>
                <a:gd name="T1" fmla="*/ 2147483647 h 15"/>
                <a:gd name="T2" fmla="*/ 2147483647 w 24"/>
                <a:gd name="T3" fmla="*/ 2147483647 h 15"/>
                <a:gd name="T4" fmla="*/ 0 w 24"/>
                <a:gd name="T5" fmla="*/ 0 h 15"/>
                <a:gd name="T6" fmla="*/ 0 60000 65536"/>
                <a:gd name="T7" fmla="*/ 0 60000 65536"/>
                <a:gd name="T8" fmla="*/ 0 60000 65536"/>
                <a:gd name="T9" fmla="*/ 0 w 24"/>
                <a:gd name="T10" fmla="*/ 0 h 15"/>
                <a:gd name="T11" fmla="*/ 24 w 24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5">
                  <a:moveTo>
                    <a:pt x="24" y="15"/>
                  </a:move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Freeform 144"/>
            <p:cNvSpPr>
              <a:spLocks noChangeAspect="1"/>
            </p:cNvSpPr>
            <p:nvPr/>
          </p:nvSpPr>
          <p:spPr bwMode="auto">
            <a:xfrm>
              <a:off x="3416056" y="3533533"/>
              <a:ext cx="158708" cy="274627"/>
            </a:xfrm>
            <a:custGeom>
              <a:avLst/>
              <a:gdLst>
                <a:gd name="T0" fmla="*/ 0 w 141"/>
                <a:gd name="T1" fmla="*/ 2147483647 h 244"/>
                <a:gd name="T2" fmla="*/ 0 w 141"/>
                <a:gd name="T3" fmla="*/ 2147483647 h 244"/>
                <a:gd name="T4" fmla="*/ 2147483647 w 141"/>
                <a:gd name="T5" fmla="*/ 0 h 244"/>
                <a:gd name="T6" fmla="*/ 0 60000 65536"/>
                <a:gd name="T7" fmla="*/ 0 60000 65536"/>
                <a:gd name="T8" fmla="*/ 0 60000 65536"/>
                <a:gd name="T9" fmla="*/ 0 w 141"/>
                <a:gd name="T10" fmla="*/ 0 h 244"/>
                <a:gd name="T11" fmla="*/ 141 w 14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244">
                  <a:moveTo>
                    <a:pt x="0" y="244"/>
                  </a:moveTo>
                  <a:lnTo>
                    <a:pt x="0" y="173"/>
                  </a:lnTo>
                  <a:lnTo>
                    <a:pt x="141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Freeform 182"/>
            <p:cNvSpPr>
              <a:spLocks noChangeAspect="1"/>
            </p:cNvSpPr>
            <p:nvPr/>
          </p:nvSpPr>
          <p:spPr bwMode="auto">
            <a:xfrm>
              <a:off x="3173233" y="1961970"/>
              <a:ext cx="199972" cy="46036"/>
            </a:xfrm>
            <a:custGeom>
              <a:avLst/>
              <a:gdLst>
                <a:gd name="T0" fmla="*/ 0 w 346"/>
                <a:gd name="T1" fmla="*/ 121078 h 73"/>
                <a:gd name="T2" fmla="*/ 45216 w 346"/>
                <a:gd name="T3" fmla="*/ 82930 h 73"/>
                <a:gd name="T4" fmla="*/ 579438 w 346"/>
                <a:gd name="T5" fmla="*/ 0 h 73"/>
                <a:gd name="T6" fmla="*/ 0 60000 65536"/>
                <a:gd name="T7" fmla="*/ 0 60000 65536"/>
                <a:gd name="T8" fmla="*/ 0 60000 65536"/>
                <a:gd name="T9" fmla="*/ 0 w 346"/>
                <a:gd name="T10" fmla="*/ 0 h 73"/>
                <a:gd name="T11" fmla="*/ 346 w 346"/>
                <a:gd name="T12" fmla="*/ 73 h 73"/>
                <a:gd name="connsiteX0" fmla="*/ 0 w 346"/>
                <a:gd name="connsiteY0" fmla="*/ 73 h 73"/>
                <a:gd name="connsiteX1" fmla="*/ 27 w 346"/>
                <a:gd name="connsiteY1" fmla="*/ 50 h 73"/>
                <a:gd name="connsiteX2" fmla="*/ 346 w 346"/>
                <a:gd name="connsiteY2" fmla="*/ 0 h 73"/>
                <a:gd name="connsiteX0" fmla="*/ 0 w 176"/>
                <a:gd name="connsiteY0" fmla="*/ 39 h 39"/>
                <a:gd name="connsiteX1" fmla="*/ 27 w 176"/>
                <a:gd name="connsiteY1" fmla="*/ 16 h 39"/>
                <a:gd name="connsiteX2" fmla="*/ 176 w 176"/>
                <a:gd name="connsiteY2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" h="39">
                  <a:moveTo>
                    <a:pt x="0" y="39"/>
                  </a:moveTo>
                  <a:cubicBezTo>
                    <a:pt x="9" y="31"/>
                    <a:pt x="18" y="24"/>
                    <a:pt x="27" y="16"/>
                  </a:cubicBezTo>
                  <a:lnTo>
                    <a:pt x="176" y="0"/>
                  </a:lnTo>
                </a:path>
              </a:pathLst>
            </a:cu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316"/>
            <p:cNvSpPr>
              <a:spLocks/>
            </p:cNvSpPr>
            <p:nvPr/>
          </p:nvSpPr>
          <p:spPr bwMode="auto">
            <a:xfrm>
              <a:off x="3046267" y="3295417"/>
              <a:ext cx="907810" cy="471469"/>
            </a:xfrm>
            <a:custGeom>
              <a:avLst/>
              <a:gdLst>
                <a:gd name="T0" fmla="*/ 2147483647 w 923"/>
                <a:gd name="T1" fmla="*/ 2147483647 h 669"/>
                <a:gd name="T2" fmla="*/ 2147483647 w 923"/>
                <a:gd name="T3" fmla="*/ 2147483647 h 669"/>
                <a:gd name="T4" fmla="*/ 2147483647 w 923"/>
                <a:gd name="T5" fmla="*/ 2147483647 h 669"/>
                <a:gd name="T6" fmla="*/ 2147483647 w 923"/>
                <a:gd name="T7" fmla="*/ 2147483647 h 669"/>
                <a:gd name="T8" fmla="*/ 2147483647 w 923"/>
                <a:gd name="T9" fmla="*/ 2147483647 h 669"/>
                <a:gd name="T10" fmla="*/ 2147483647 w 923"/>
                <a:gd name="T11" fmla="*/ 0 h 669"/>
                <a:gd name="T12" fmla="*/ 0 w 923"/>
                <a:gd name="T13" fmla="*/ 2147483647 h 6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3"/>
                <a:gd name="T22" fmla="*/ 0 h 669"/>
                <a:gd name="T23" fmla="*/ 923 w 923"/>
                <a:gd name="T24" fmla="*/ 669 h 669"/>
                <a:gd name="connsiteX0" fmla="*/ 923 w 923"/>
                <a:gd name="connsiteY0" fmla="*/ 669 h 669"/>
                <a:gd name="connsiteX1" fmla="*/ 850 w 923"/>
                <a:gd name="connsiteY1" fmla="*/ 669 h 669"/>
                <a:gd name="connsiteX2" fmla="*/ 832 w 923"/>
                <a:gd name="connsiteY2" fmla="*/ 260 h 669"/>
                <a:gd name="connsiteX3" fmla="*/ 446 w 923"/>
                <a:gd name="connsiteY3" fmla="*/ 260 h 669"/>
                <a:gd name="connsiteX4" fmla="*/ 145 w 923"/>
                <a:gd name="connsiteY4" fmla="*/ 11 h 669"/>
                <a:gd name="connsiteX5" fmla="*/ 67 w 923"/>
                <a:gd name="connsiteY5" fmla="*/ 0 h 669"/>
                <a:gd name="connsiteX6" fmla="*/ 0 w 923"/>
                <a:gd name="connsiteY6" fmla="*/ 34 h 669"/>
                <a:gd name="connsiteX0" fmla="*/ 923 w 923"/>
                <a:gd name="connsiteY0" fmla="*/ 828 h 828"/>
                <a:gd name="connsiteX1" fmla="*/ 850 w 923"/>
                <a:gd name="connsiteY1" fmla="*/ 828 h 828"/>
                <a:gd name="connsiteX2" fmla="*/ 832 w 923"/>
                <a:gd name="connsiteY2" fmla="*/ 419 h 828"/>
                <a:gd name="connsiteX3" fmla="*/ 446 w 923"/>
                <a:gd name="connsiteY3" fmla="*/ 419 h 828"/>
                <a:gd name="connsiteX4" fmla="*/ 145 w 923"/>
                <a:gd name="connsiteY4" fmla="*/ 170 h 828"/>
                <a:gd name="connsiteX5" fmla="*/ 103 w 923"/>
                <a:gd name="connsiteY5" fmla="*/ 0 h 828"/>
                <a:gd name="connsiteX6" fmla="*/ 0 w 923"/>
                <a:gd name="connsiteY6" fmla="*/ 193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6 w 899"/>
                <a:gd name="connsiteY4" fmla="*/ 185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99 w 899"/>
                <a:gd name="connsiteY0" fmla="*/ 867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26 w 826"/>
                <a:gd name="connsiteY0" fmla="*/ 868 h 868"/>
                <a:gd name="connsiteX1" fmla="*/ 808 w 826"/>
                <a:gd name="connsiteY1" fmla="*/ 419 h 868"/>
                <a:gd name="connsiteX2" fmla="*/ 422 w 826"/>
                <a:gd name="connsiteY2" fmla="*/ 419 h 868"/>
                <a:gd name="connsiteX3" fmla="*/ 136 w 826"/>
                <a:gd name="connsiteY3" fmla="*/ 185 h 868"/>
                <a:gd name="connsiteX4" fmla="*/ 79 w 826"/>
                <a:gd name="connsiteY4" fmla="*/ 0 h 868"/>
                <a:gd name="connsiteX5" fmla="*/ 0 w 826"/>
                <a:gd name="connsiteY5" fmla="*/ 30 h 868"/>
                <a:gd name="connsiteX0" fmla="*/ 808 w 808"/>
                <a:gd name="connsiteY0" fmla="*/ 419 h 419"/>
                <a:gd name="connsiteX1" fmla="*/ 422 w 808"/>
                <a:gd name="connsiteY1" fmla="*/ 419 h 419"/>
                <a:gd name="connsiteX2" fmla="*/ 136 w 808"/>
                <a:gd name="connsiteY2" fmla="*/ 185 h 419"/>
                <a:gd name="connsiteX3" fmla="*/ 79 w 808"/>
                <a:gd name="connsiteY3" fmla="*/ 0 h 419"/>
                <a:gd name="connsiteX4" fmla="*/ 0 w 808"/>
                <a:gd name="connsiteY4" fmla="*/ 30 h 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" h="419">
                  <a:moveTo>
                    <a:pt x="808" y="419"/>
                  </a:moveTo>
                  <a:lnTo>
                    <a:pt x="422" y="419"/>
                  </a:lnTo>
                  <a:lnTo>
                    <a:pt x="136" y="185"/>
                  </a:lnTo>
                  <a:cubicBezTo>
                    <a:pt x="132" y="175"/>
                    <a:pt x="83" y="10"/>
                    <a:pt x="79" y="0"/>
                  </a:cubicBezTo>
                  <a:lnTo>
                    <a:pt x="0" y="3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Freeform 370"/>
            <p:cNvSpPr>
              <a:spLocks/>
            </p:cNvSpPr>
            <p:nvPr/>
          </p:nvSpPr>
          <p:spPr bwMode="auto">
            <a:xfrm>
              <a:off x="2508246" y="3908168"/>
              <a:ext cx="9522" cy="341300"/>
            </a:xfrm>
            <a:custGeom>
              <a:avLst/>
              <a:gdLst>
                <a:gd name="T0" fmla="*/ 0 w 9"/>
                <a:gd name="T1" fmla="*/ 2147483647 h 304"/>
                <a:gd name="T2" fmla="*/ 0 w 9"/>
                <a:gd name="T3" fmla="*/ 0 h 304"/>
                <a:gd name="T4" fmla="*/ 2147483647 w 9"/>
                <a:gd name="T5" fmla="*/ 0 h 304"/>
                <a:gd name="T6" fmla="*/ 0 60000 65536"/>
                <a:gd name="T7" fmla="*/ 0 60000 65536"/>
                <a:gd name="T8" fmla="*/ 0 60000 65536"/>
                <a:gd name="T9" fmla="*/ 0 w 9"/>
                <a:gd name="T10" fmla="*/ 0 h 304"/>
                <a:gd name="T11" fmla="*/ 9 w 9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04">
                  <a:moveTo>
                    <a:pt x="0" y="304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Freeform 374"/>
            <p:cNvSpPr>
              <a:spLocks/>
            </p:cNvSpPr>
            <p:nvPr/>
          </p:nvSpPr>
          <p:spPr bwMode="auto">
            <a:xfrm>
              <a:off x="2363822" y="4211369"/>
              <a:ext cx="231714" cy="38098"/>
            </a:xfrm>
            <a:custGeom>
              <a:avLst/>
              <a:gdLst>
                <a:gd name="T0" fmla="*/ 2147483647 w 228"/>
                <a:gd name="T1" fmla="*/ 0 h 34"/>
                <a:gd name="T2" fmla="*/ 0 w 228"/>
                <a:gd name="T3" fmla="*/ 0 h 34"/>
                <a:gd name="T4" fmla="*/ 0 w 228"/>
                <a:gd name="T5" fmla="*/ 2147483647 h 34"/>
                <a:gd name="T6" fmla="*/ 0 60000 65536"/>
                <a:gd name="T7" fmla="*/ 0 60000 65536"/>
                <a:gd name="T8" fmla="*/ 0 60000 65536"/>
                <a:gd name="T9" fmla="*/ 0 w 228"/>
                <a:gd name="T10" fmla="*/ 0 h 34"/>
                <a:gd name="T11" fmla="*/ 228 w 228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" h="34">
                  <a:moveTo>
                    <a:pt x="228" y="0"/>
                  </a:move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Rectangle 408"/>
            <p:cNvSpPr>
              <a:spLocks noChangeArrowheads="1"/>
            </p:cNvSpPr>
            <p:nvPr/>
          </p:nvSpPr>
          <p:spPr bwMode="auto">
            <a:xfrm rot="16472366">
              <a:off x="2261025" y="4249333"/>
              <a:ext cx="61840" cy="30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Freeform 482"/>
            <p:cNvSpPr>
              <a:spLocks/>
            </p:cNvSpPr>
            <p:nvPr/>
          </p:nvSpPr>
          <p:spPr bwMode="auto">
            <a:xfrm>
              <a:off x="1759144" y="2504873"/>
              <a:ext cx="458667" cy="1588"/>
            </a:xfrm>
            <a:custGeom>
              <a:avLst/>
              <a:gdLst>
                <a:gd name="T0" fmla="*/ 0 w 407"/>
                <a:gd name="T1" fmla="*/ 0 h 1"/>
                <a:gd name="T2" fmla="*/ 682625 w 407"/>
                <a:gd name="T3" fmla="*/ 0 h 1"/>
                <a:gd name="T4" fmla="*/ 0 60000 65536"/>
                <a:gd name="T5" fmla="*/ 0 60000 65536"/>
                <a:gd name="T6" fmla="*/ 0 w 407"/>
                <a:gd name="T7" fmla="*/ 0 h 1"/>
                <a:gd name="T8" fmla="*/ 407 w 40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7" h="1">
                  <a:moveTo>
                    <a:pt x="0" y="0"/>
                  </a:moveTo>
                  <a:lnTo>
                    <a:pt x="407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Freeform 483"/>
            <p:cNvSpPr>
              <a:spLocks/>
            </p:cNvSpPr>
            <p:nvPr/>
          </p:nvSpPr>
          <p:spPr bwMode="auto">
            <a:xfrm>
              <a:off x="2949454" y="2485824"/>
              <a:ext cx="433273" cy="1588"/>
            </a:xfrm>
            <a:custGeom>
              <a:avLst/>
              <a:gdLst>
                <a:gd name="T0" fmla="*/ 649287 w 389"/>
                <a:gd name="T1" fmla="*/ 0 h 1"/>
                <a:gd name="T2" fmla="*/ 0 w 389"/>
                <a:gd name="T3" fmla="*/ 0 h 1"/>
                <a:gd name="T4" fmla="*/ 0 60000 65536"/>
                <a:gd name="T5" fmla="*/ 0 60000 65536"/>
                <a:gd name="T6" fmla="*/ 0 w 389"/>
                <a:gd name="T7" fmla="*/ 0 h 1"/>
                <a:gd name="T8" fmla="*/ 389 w 3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9" h="1">
                  <a:moveTo>
                    <a:pt x="389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Freeform 484"/>
            <p:cNvSpPr>
              <a:spLocks/>
            </p:cNvSpPr>
            <p:nvPr/>
          </p:nvSpPr>
          <p:spPr bwMode="auto">
            <a:xfrm>
              <a:off x="2944694" y="2523922"/>
              <a:ext cx="438034" cy="3175"/>
            </a:xfrm>
            <a:custGeom>
              <a:avLst/>
              <a:gdLst>
                <a:gd name="T0" fmla="*/ 654050 w 390"/>
                <a:gd name="T1" fmla="*/ 0 h 1"/>
                <a:gd name="T2" fmla="*/ 0 w 390"/>
                <a:gd name="T3" fmla="*/ 0 h 1"/>
                <a:gd name="T4" fmla="*/ 0 60000 65536"/>
                <a:gd name="T5" fmla="*/ 0 60000 65536"/>
                <a:gd name="T6" fmla="*/ 0 w 390"/>
                <a:gd name="T7" fmla="*/ 0 h 1"/>
                <a:gd name="T8" fmla="*/ 390 w 39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1">
                  <a:moveTo>
                    <a:pt x="3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Freeform 485"/>
            <p:cNvSpPr>
              <a:spLocks/>
            </p:cNvSpPr>
            <p:nvPr/>
          </p:nvSpPr>
          <p:spPr bwMode="auto">
            <a:xfrm>
              <a:off x="3124033" y="2401690"/>
              <a:ext cx="0" cy="80959"/>
            </a:xfrm>
            <a:custGeom>
              <a:avLst/>
              <a:gdLst>
                <a:gd name="T0" fmla="*/ 0 w 1"/>
                <a:gd name="T1" fmla="*/ 0 h 110"/>
                <a:gd name="T2" fmla="*/ 0 w 1"/>
                <a:gd name="T3" fmla="*/ 179130 h 110"/>
                <a:gd name="T4" fmla="*/ 0 60000 65536"/>
                <a:gd name="T5" fmla="*/ 0 60000 65536"/>
                <a:gd name="T6" fmla="*/ 0 w 1"/>
                <a:gd name="T7" fmla="*/ 0 h 110"/>
                <a:gd name="T8" fmla="*/ 1 w 1"/>
                <a:gd name="T9" fmla="*/ 110 h 1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0">
                  <a:moveTo>
                    <a:pt x="0" y="0"/>
                  </a:moveTo>
                  <a:lnTo>
                    <a:pt x="0" y="110"/>
                  </a:lnTo>
                </a:path>
              </a:pathLst>
            </a:custGeom>
            <a:ln w="1016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Freeform 495"/>
            <p:cNvSpPr>
              <a:spLocks/>
            </p:cNvSpPr>
            <p:nvPr/>
          </p:nvSpPr>
          <p:spPr bwMode="auto">
            <a:xfrm>
              <a:off x="965605" y="2608057"/>
              <a:ext cx="752276" cy="798480"/>
            </a:xfrm>
            <a:custGeom>
              <a:avLst/>
              <a:gdLst>
                <a:gd name="connsiteX0" fmla="*/ 522 w 522"/>
                <a:gd name="connsiteY0" fmla="*/ 518 h 518"/>
                <a:gd name="connsiteX1" fmla="*/ 0 w 522"/>
                <a:gd name="connsiteY1" fmla="*/ 0 h 518"/>
                <a:gd name="connsiteX0" fmla="*/ 470 w 470"/>
                <a:gd name="connsiteY0" fmla="*/ 467 h 467"/>
                <a:gd name="connsiteX1" fmla="*/ 0 w 470"/>
                <a:gd name="connsiteY1" fmla="*/ 0 h 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" h="467">
                  <a:moveTo>
                    <a:pt x="470" y="467"/>
                  </a:moveTo>
                  <a:lnTo>
                    <a:pt x="0" y="0"/>
                  </a:lnTo>
                </a:path>
              </a:pathLst>
            </a:custGeom>
            <a:ln w="889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2774876" y="2822361"/>
              <a:ext cx="255520" cy="376223"/>
            </a:xfrm>
            <a:custGeom>
              <a:avLst/>
              <a:gdLst>
                <a:gd name="T0" fmla="*/ 639475809 w 227"/>
                <a:gd name="T1" fmla="*/ 889575713 h 333"/>
                <a:gd name="T2" fmla="*/ 543695456 w 227"/>
                <a:gd name="T3" fmla="*/ 686549087 h 333"/>
                <a:gd name="T4" fmla="*/ 495805279 w 227"/>
                <a:gd name="T5" fmla="*/ 721276903 h 333"/>
                <a:gd name="T6" fmla="*/ 431011694 w 227"/>
                <a:gd name="T7" fmla="*/ 764020341 h 333"/>
                <a:gd name="T8" fmla="*/ 369036270 w 227"/>
                <a:gd name="T9" fmla="*/ 804090269 h 333"/>
                <a:gd name="T10" fmla="*/ 307060846 w 227"/>
                <a:gd name="T11" fmla="*/ 838819721 h 333"/>
                <a:gd name="T12" fmla="*/ 0 w 227"/>
                <a:gd name="T13" fmla="*/ 301867861 h 333"/>
                <a:gd name="T14" fmla="*/ 5634436 w 227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333"/>
                <a:gd name="T26" fmla="*/ 227 w 227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333">
                  <a:moveTo>
                    <a:pt x="227" y="333"/>
                  </a:moveTo>
                  <a:lnTo>
                    <a:pt x="193" y="257"/>
                  </a:lnTo>
                  <a:lnTo>
                    <a:pt x="176" y="270"/>
                  </a:lnTo>
                  <a:lnTo>
                    <a:pt x="153" y="286"/>
                  </a:lnTo>
                  <a:lnTo>
                    <a:pt x="131" y="301"/>
                  </a:lnTo>
                  <a:lnTo>
                    <a:pt x="109" y="314"/>
                  </a:lnTo>
                  <a:lnTo>
                    <a:pt x="0" y="113"/>
                  </a:lnTo>
                  <a:lnTo>
                    <a:pt x="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2776463" y="2741402"/>
              <a:ext cx="1587" cy="98421"/>
            </a:xfrm>
            <a:custGeom>
              <a:avLst/>
              <a:gdLst>
                <a:gd name="T0" fmla="*/ 0 w 1"/>
                <a:gd name="T1" fmla="*/ 142641 h 87"/>
                <a:gd name="T2" fmla="*/ 0 w 1"/>
                <a:gd name="T3" fmla="*/ 0 h 87"/>
                <a:gd name="T4" fmla="*/ 0 60000 65536"/>
                <a:gd name="T5" fmla="*/ 0 60000 65536"/>
                <a:gd name="T6" fmla="*/ 0 w 1"/>
                <a:gd name="T7" fmla="*/ 0 h 87"/>
                <a:gd name="T8" fmla="*/ 1 w 1"/>
                <a:gd name="T9" fmla="*/ 87 h 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7">
                  <a:moveTo>
                    <a:pt x="0" y="8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Freeform 517"/>
            <p:cNvSpPr>
              <a:spLocks/>
            </p:cNvSpPr>
            <p:nvPr/>
          </p:nvSpPr>
          <p:spPr bwMode="auto">
            <a:xfrm>
              <a:off x="2019426" y="2809661"/>
              <a:ext cx="301545" cy="269864"/>
            </a:xfrm>
            <a:custGeom>
              <a:avLst/>
              <a:gdLst>
                <a:gd name="T0" fmla="*/ 0 w 303"/>
                <a:gd name="T1" fmla="*/ 254 h 254"/>
                <a:gd name="T2" fmla="*/ 303 w 303"/>
                <a:gd name="T3" fmla="*/ 0 h 254"/>
                <a:gd name="T4" fmla="*/ 0 60000 65536"/>
                <a:gd name="T5" fmla="*/ 0 60000 65536"/>
                <a:gd name="T6" fmla="*/ 0 w 303"/>
                <a:gd name="T7" fmla="*/ 0 h 254"/>
                <a:gd name="T8" fmla="*/ 303 w 303"/>
                <a:gd name="T9" fmla="*/ 254 h 254"/>
                <a:gd name="connsiteX0" fmla="*/ 0 w 303"/>
                <a:gd name="connsiteY0" fmla="*/ 254 h 254"/>
                <a:gd name="connsiteX1" fmla="*/ 303 w 303"/>
                <a:gd name="connsiteY1" fmla="*/ 0 h 254"/>
                <a:gd name="connsiteX0" fmla="*/ 0 w 275"/>
                <a:gd name="connsiteY0" fmla="*/ 282 h 282"/>
                <a:gd name="connsiteX1" fmla="*/ 275 w 275"/>
                <a:gd name="connsiteY1" fmla="*/ 0 h 282"/>
                <a:gd name="connsiteX0" fmla="*/ 0 w 255"/>
                <a:gd name="connsiteY0" fmla="*/ 249 h 249"/>
                <a:gd name="connsiteX1" fmla="*/ 255 w 255"/>
                <a:gd name="connsiteY1" fmla="*/ 0 h 249"/>
                <a:gd name="connsiteX0" fmla="*/ 0 w 285"/>
                <a:gd name="connsiteY0" fmla="*/ 249 h 249"/>
                <a:gd name="connsiteX1" fmla="*/ 285 w 285"/>
                <a:gd name="connsiteY1" fmla="*/ 0 h 249"/>
                <a:gd name="connsiteX0" fmla="*/ 0 w 265"/>
                <a:gd name="connsiteY0" fmla="*/ 230 h 230"/>
                <a:gd name="connsiteX1" fmla="*/ 265 w 265"/>
                <a:gd name="connsiteY1" fmla="*/ 0 h 230"/>
                <a:gd name="connsiteX0" fmla="*/ 0 w 265"/>
                <a:gd name="connsiteY0" fmla="*/ 230 h 230"/>
                <a:gd name="connsiteX1" fmla="*/ 265 w 265"/>
                <a:gd name="connsiteY1" fmla="*/ 0 h 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" h="230">
                  <a:moveTo>
                    <a:pt x="0" y="230"/>
                  </a:moveTo>
                  <a:lnTo>
                    <a:pt x="265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Freeform 518"/>
            <p:cNvSpPr>
              <a:spLocks/>
            </p:cNvSpPr>
            <p:nvPr/>
          </p:nvSpPr>
          <p:spPr bwMode="auto">
            <a:xfrm>
              <a:off x="2308274" y="2733464"/>
              <a:ext cx="71419" cy="58736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Freeform 519"/>
            <p:cNvSpPr>
              <a:spLocks/>
            </p:cNvSpPr>
            <p:nvPr/>
          </p:nvSpPr>
          <p:spPr bwMode="auto">
            <a:xfrm>
              <a:off x="1759144" y="2527097"/>
              <a:ext cx="458667" cy="0"/>
            </a:xfrm>
            <a:custGeom>
              <a:avLst/>
              <a:gdLst>
                <a:gd name="T0" fmla="*/ 0 w 408"/>
                <a:gd name="T1" fmla="*/ 0 h 1"/>
                <a:gd name="T2" fmla="*/ 685800 w 408"/>
                <a:gd name="T3" fmla="*/ 0 h 1"/>
                <a:gd name="T4" fmla="*/ 0 60000 65536"/>
                <a:gd name="T5" fmla="*/ 0 60000 65536"/>
                <a:gd name="T6" fmla="*/ 0 w 408"/>
                <a:gd name="T7" fmla="*/ 0 h 1"/>
                <a:gd name="T8" fmla="*/ 408 w 40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1">
                  <a:moveTo>
                    <a:pt x="0" y="0"/>
                  </a:moveTo>
                  <a:lnTo>
                    <a:pt x="408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Freeform 521"/>
            <p:cNvSpPr>
              <a:spLocks/>
            </p:cNvSpPr>
            <p:nvPr/>
          </p:nvSpPr>
          <p:spPr bwMode="auto">
            <a:xfrm>
              <a:off x="2216223" y="2527097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Freeform 522"/>
            <p:cNvSpPr>
              <a:spLocks/>
            </p:cNvSpPr>
            <p:nvPr/>
          </p:nvSpPr>
          <p:spPr bwMode="auto">
            <a:xfrm>
              <a:off x="2885971" y="2523922"/>
              <a:ext cx="65071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Freeform 523"/>
            <p:cNvSpPr>
              <a:spLocks/>
            </p:cNvSpPr>
            <p:nvPr/>
          </p:nvSpPr>
          <p:spPr bwMode="auto">
            <a:xfrm>
              <a:off x="2885971" y="2485824"/>
              <a:ext cx="68245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Freeform 524"/>
            <p:cNvSpPr>
              <a:spLocks/>
            </p:cNvSpPr>
            <p:nvPr/>
          </p:nvSpPr>
          <p:spPr bwMode="auto">
            <a:xfrm>
              <a:off x="2481266" y="2103252"/>
              <a:ext cx="26980" cy="103183"/>
            </a:xfrm>
            <a:custGeom>
              <a:avLst/>
              <a:gdLst>
                <a:gd name="T0" fmla="*/ 39688 w 22"/>
                <a:gd name="T1" fmla="*/ 150933 h 92"/>
                <a:gd name="T2" fmla="*/ 0 w 22"/>
                <a:gd name="T3" fmla="*/ 0 h 92"/>
                <a:gd name="T4" fmla="*/ 0 60000 65536"/>
                <a:gd name="T5" fmla="*/ 0 60000 65536"/>
                <a:gd name="T6" fmla="*/ 0 w 22"/>
                <a:gd name="T7" fmla="*/ 0 h 92"/>
                <a:gd name="T8" fmla="*/ 22 w 22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" h="92">
                  <a:moveTo>
                    <a:pt x="22" y="9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Freeform 526"/>
            <p:cNvSpPr>
              <a:spLocks/>
            </p:cNvSpPr>
            <p:nvPr/>
          </p:nvSpPr>
          <p:spPr bwMode="auto">
            <a:xfrm>
              <a:off x="1962291" y="1957208"/>
              <a:ext cx="239650" cy="196842"/>
            </a:xfrm>
            <a:custGeom>
              <a:avLst/>
              <a:gdLst>
                <a:gd name="T0" fmla="*/ 0 w 213"/>
                <a:gd name="T1" fmla="*/ 0 h 178"/>
                <a:gd name="T2" fmla="*/ 335194 w 213"/>
                <a:gd name="T3" fmla="*/ 286940 h 178"/>
                <a:gd name="T4" fmla="*/ 358775 w 213"/>
                <a:gd name="T5" fmla="*/ 261148 h 178"/>
                <a:gd name="T6" fmla="*/ 0 60000 65536"/>
                <a:gd name="T7" fmla="*/ 0 60000 65536"/>
                <a:gd name="T8" fmla="*/ 0 60000 65536"/>
                <a:gd name="T9" fmla="*/ 0 w 213"/>
                <a:gd name="T10" fmla="*/ 0 h 178"/>
                <a:gd name="T11" fmla="*/ 213 w 21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" h="178">
                  <a:moveTo>
                    <a:pt x="0" y="0"/>
                  </a:moveTo>
                  <a:lnTo>
                    <a:pt x="199" y="178"/>
                  </a:lnTo>
                  <a:lnTo>
                    <a:pt x="213" y="162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Freeform 527"/>
            <p:cNvSpPr>
              <a:spLocks/>
            </p:cNvSpPr>
            <p:nvPr/>
          </p:nvSpPr>
          <p:spPr bwMode="auto">
            <a:xfrm>
              <a:off x="2287643" y="2215960"/>
              <a:ext cx="84115" cy="74610"/>
            </a:xfrm>
            <a:custGeom>
              <a:avLst/>
              <a:gdLst>
                <a:gd name="T0" fmla="*/ 125412 w 74"/>
                <a:gd name="T1" fmla="*/ 109469 h 66"/>
                <a:gd name="T2" fmla="*/ 0 w 74"/>
                <a:gd name="T3" fmla="*/ 0 h 66"/>
                <a:gd name="T4" fmla="*/ 0 60000 65536"/>
                <a:gd name="T5" fmla="*/ 0 60000 65536"/>
                <a:gd name="T6" fmla="*/ 0 w 74"/>
                <a:gd name="T7" fmla="*/ 0 h 66"/>
                <a:gd name="T8" fmla="*/ 74 w 74"/>
                <a:gd name="T9" fmla="*/ 66 h 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66">
                  <a:moveTo>
                    <a:pt x="74" y="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Freeform 528"/>
            <p:cNvSpPr>
              <a:spLocks noChangeAspect="1"/>
            </p:cNvSpPr>
            <p:nvPr/>
          </p:nvSpPr>
          <p:spPr bwMode="auto">
            <a:xfrm rot="289765">
              <a:off x="3400185" y="1939746"/>
              <a:ext cx="241236" cy="31749"/>
            </a:xfrm>
            <a:custGeom>
              <a:avLst/>
              <a:gdLst>
                <a:gd name="T0" fmla="*/ 0 w 89"/>
                <a:gd name="T1" fmla="*/ 21563 h 12"/>
                <a:gd name="T2" fmla="*/ 174625 w 89"/>
                <a:gd name="T3" fmla="*/ 0 h 12"/>
                <a:gd name="T4" fmla="*/ 0 60000 65536"/>
                <a:gd name="T5" fmla="*/ 0 60000 65536"/>
                <a:gd name="T6" fmla="*/ 0 w 89"/>
                <a:gd name="T7" fmla="*/ 0 h 12"/>
                <a:gd name="T8" fmla="*/ 89 w 89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" h="12">
                  <a:moveTo>
                    <a:pt x="0" y="12"/>
                  </a:moveTo>
                  <a:lnTo>
                    <a:pt x="89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Freeform 597"/>
            <p:cNvSpPr>
              <a:spLocks noChangeAspect="1"/>
            </p:cNvSpPr>
            <p:nvPr/>
          </p:nvSpPr>
          <p:spPr bwMode="auto">
            <a:xfrm>
              <a:off x="2917713" y="1442878"/>
              <a:ext cx="676096" cy="160331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0" h="122">
                  <a:moveTo>
                    <a:pt x="0" y="122"/>
                  </a:moveTo>
                  <a:lnTo>
                    <a:pt x="520" y="0"/>
                  </a:lnTo>
                </a:path>
              </a:pathLst>
            </a:cu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Freeform 631"/>
            <p:cNvSpPr>
              <a:spLocks/>
            </p:cNvSpPr>
            <p:nvPr/>
          </p:nvSpPr>
          <p:spPr bwMode="auto">
            <a:xfrm>
              <a:off x="3040944" y="2408627"/>
              <a:ext cx="175785" cy="0"/>
            </a:xfrm>
            <a:custGeom>
              <a:avLst/>
              <a:gdLst>
                <a:gd name="T0" fmla="*/ 2147483647 w 74"/>
                <a:gd name="T1" fmla="*/ 0 h 1"/>
                <a:gd name="T2" fmla="*/ 0 w 74"/>
                <a:gd name="T3" fmla="*/ 0 h 1"/>
                <a:gd name="T4" fmla="*/ 0 60000 65536"/>
                <a:gd name="T5" fmla="*/ 0 60000 65536"/>
                <a:gd name="T6" fmla="*/ 0 w 74"/>
                <a:gd name="T7" fmla="*/ 0 h 1"/>
                <a:gd name="T8" fmla="*/ 74 w 74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1">
                  <a:moveTo>
                    <a:pt x="74" y="0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8" name="Freeform 701"/>
            <p:cNvSpPr>
              <a:spLocks/>
            </p:cNvSpPr>
            <p:nvPr/>
          </p:nvSpPr>
          <p:spPr bwMode="auto">
            <a:xfrm>
              <a:off x="3046267" y="2530272"/>
              <a:ext cx="303132" cy="614339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Freeform 734"/>
            <p:cNvSpPr>
              <a:spLocks/>
            </p:cNvSpPr>
            <p:nvPr/>
          </p:nvSpPr>
          <p:spPr bwMode="auto">
            <a:xfrm>
              <a:off x="2757418" y="3327166"/>
              <a:ext cx="687205" cy="844517"/>
            </a:xfrm>
            <a:custGeom>
              <a:avLst/>
              <a:gdLst>
                <a:gd name="T0" fmla="*/ 2147483647 w 614"/>
                <a:gd name="T1" fmla="*/ 2147483647 h 644"/>
                <a:gd name="T2" fmla="*/ 2147483647 w 614"/>
                <a:gd name="T3" fmla="*/ 2147483647 h 644"/>
                <a:gd name="T4" fmla="*/ 2147483647 w 614"/>
                <a:gd name="T5" fmla="*/ 2147483647 h 644"/>
                <a:gd name="T6" fmla="*/ 2147483647 w 614"/>
                <a:gd name="T7" fmla="*/ 2147483647 h 644"/>
                <a:gd name="T8" fmla="*/ 0 w 614"/>
                <a:gd name="T9" fmla="*/ 0 h 6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4"/>
                <a:gd name="T16" fmla="*/ 0 h 644"/>
                <a:gd name="T17" fmla="*/ 614 w 614"/>
                <a:gd name="T18" fmla="*/ 644 h 644"/>
                <a:gd name="connsiteX0" fmla="*/ 529 w 614"/>
                <a:gd name="connsiteY0" fmla="*/ 629 h 629"/>
                <a:gd name="connsiteX1" fmla="*/ 614 w 614"/>
                <a:gd name="connsiteY1" fmla="*/ 606 h 629"/>
                <a:gd name="connsiteX2" fmla="*/ 597 w 614"/>
                <a:gd name="connsiteY2" fmla="*/ 562 h 629"/>
                <a:gd name="connsiteX3" fmla="*/ 234 w 614"/>
                <a:gd name="connsiteY3" fmla="*/ 562 h 629"/>
                <a:gd name="connsiteX4" fmla="*/ 0 w 614"/>
                <a:gd name="connsiteY4" fmla="*/ 0 h 629"/>
                <a:gd name="connsiteX0" fmla="*/ 443 w 614"/>
                <a:gd name="connsiteY0" fmla="*/ 653 h 653"/>
                <a:gd name="connsiteX1" fmla="*/ 614 w 614"/>
                <a:gd name="connsiteY1" fmla="*/ 606 h 653"/>
                <a:gd name="connsiteX2" fmla="*/ 597 w 614"/>
                <a:gd name="connsiteY2" fmla="*/ 562 h 653"/>
                <a:gd name="connsiteX3" fmla="*/ 234 w 614"/>
                <a:gd name="connsiteY3" fmla="*/ 562 h 653"/>
                <a:gd name="connsiteX4" fmla="*/ 0 w 614"/>
                <a:gd name="connsiteY4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521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45 h 645"/>
                <a:gd name="connsiteX1" fmla="*/ 614 w 614"/>
                <a:gd name="connsiteY1" fmla="*/ 606 h 645"/>
                <a:gd name="connsiteX2" fmla="*/ 597 w 614"/>
                <a:gd name="connsiteY2" fmla="*/ 562 h 645"/>
                <a:gd name="connsiteX3" fmla="*/ 234 w 614"/>
                <a:gd name="connsiteY3" fmla="*/ 562 h 645"/>
                <a:gd name="connsiteX4" fmla="*/ 0 w 614"/>
                <a:gd name="connsiteY4" fmla="*/ 0 h 645"/>
                <a:gd name="connsiteX0" fmla="*/ 382 w 614"/>
                <a:gd name="connsiteY0" fmla="*/ 686 h 686"/>
                <a:gd name="connsiteX1" fmla="*/ 614 w 614"/>
                <a:gd name="connsiteY1" fmla="*/ 606 h 686"/>
                <a:gd name="connsiteX2" fmla="*/ 597 w 614"/>
                <a:gd name="connsiteY2" fmla="*/ 562 h 686"/>
                <a:gd name="connsiteX3" fmla="*/ 234 w 614"/>
                <a:gd name="connsiteY3" fmla="*/ 562 h 686"/>
                <a:gd name="connsiteX4" fmla="*/ 0 w 614"/>
                <a:gd name="connsiteY4" fmla="*/ 0 h 686"/>
                <a:gd name="connsiteX0" fmla="*/ 382 w 614"/>
                <a:gd name="connsiteY0" fmla="*/ 686 h 686"/>
                <a:gd name="connsiteX1" fmla="*/ 506 w 614"/>
                <a:gd name="connsiteY1" fmla="*/ 644 h 686"/>
                <a:gd name="connsiteX2" fmla="*/ 614 w 614"/>
                <a:gd name="connsiteY2" fmla="*/ 606 h 686"/>
                <a:gd name="connsiteX3" fmla="*/ 597 w 614"/>
                <a:gd name="connsiteY3" fmla="*/ 562 h 686"/>
                <a:gd name="connsiteX4" fmla="*/ 234 w 614"/>
                <a:gd name="connsiteY4" fmla="*/ 562 h 686"/>
                <a:gd name="connsiteX5" fmla="*/ 0 w 614"/>
                <a:gd name="connsiteY5" fmla="*/ 0 h 686"/>
                <a:gd name="connsiteX0" fmla="*/ 506 w 614"/>
                <a:gd name="connsiteY0" fmla="*/ 644 h 644"/>
                <a:gd name="connsiteX1" fmla="*/ 614 w 614"/>
                <a:gd name="connsiteY1" fmla="*/ 606 h 644"/>
                <a:gd name="connsiteX2" fmla="*/ 597 w 614"/>
                <a:gd name="connsiteY2" fmla="*/ 562 h 644"/>
                <a:gd name="connsiteX3" fmla="*/ 234 w 614"/>
                <a:gd name="connsiteY3" fmla="*/ 562 h 644"/>
                <a:gd name="connsiteX4" fmla="*/ 0 w 614"/>
                <a:gd name="connsiteY4" fmla="*/ 0 h 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" h="644">
                  <a:moveTo>
                    <a:pt x="506" y="644"/>
                  </a:moveTo>
                  <a:lnTo>
                    <a:pt x="614" y="606"/>
                  </a:lnTo>
                  <a:cubicBezTo>
                    <a:pt x="608" y="591"/>
                    <a:pt x="603" y="577"/>
                    <a:pt x="597" y="562"/>
                  </a:cubicBezTo>
                  <a:lnTo>
                    <a:pt x="234" y="562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Rectangle 764"/>
            <p:cNvSpPr>
              <a:spLocks noChangeArrowheads="1"/>
            </p:cNvSpPr>
            <p:nvPr/>
          </p:nvSpPr>
          <p:spPr bwMode="auto">
            <a:xfrm>
              <a:off x="1794244" y="4264776"/>
              <a:ext cx="376028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Пришня</a:t>
              </a:r>
            </a:p>
          </p:txBody>
        </p:sp>
        <p:sp>
          <p:nvSpPr>
            <p:cNvPr id="71" name="Rectangle 769"/>
            <p:cNvSpPr>
              <a:spLocks noChangeArrowheads="1"/>
            </p:cNvSpPr>
            <p:nvPr/>
          </p:nvSpPr>
          <p:spPr bwMode="auto">
            <a:xfrm>
              <a:off x="2700283" y="4100248"/>
              <a:ext cx="361854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Щекино</a:t>
              </a:r>
            </a:p>
          </p:txBody>
        </p:sp>
        <p:sp>
          <p:nvSpPr>
            <p:cNvPr id="72" name="Rectangle 770"/>
            <p:cNvSpPr>
              <a:spLocks noChangeArrowheads="1"/>
            </p:cNvSpPr>
            <p:nvPr/>
          </p:nvSpPr>
          <p:spPr bwMode="auto">
            <a:xfrm>
              <a:off x="3293922" y="2965186"/>
              <a:ext cx="43564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 dirty="0">
                  <a:latin typeface="Calibri" pitchFamily="34" charset="0"/>
                </a:rPr>
                <a:t>Егорьевск</a:t>
              </a:r>
            </a:p>
          </p:txBody>
        </p:sp>
        <p:sp>
          <p:nvSpPr>
            <p:cNvPr id="73" name="Rectangle 771"/>
            <p:cNvSpPr>
              <a:spLocks noChangeArrowheads="1"/>
            </p:cNvSpPr>
            <p:nvPr/>
          </p:nvSpPr>
          <p:spPr bwMode="auto">
            <a:xfrm>
              <a:off x="510113" y="2816011"/>
              <a:ext cx="706250" cy="12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Волоколамск</a:t>
              </a:r>
            </a:p>
          </p:txBody>
        </p:sp>
        <p:sp>
          <p:nvSpPr>
            <p:cNvPr id="74" name="Rectangle 774"/>
            <p:cNvSpPr>
              <a:spLocks noChangeArrowheads="1"/>
            </p:cNvSpPr>
            <p:nvPr/>
          </p:nvSpPr>
          <p:spPr bwMode="auto">
            <a:xfrm>
              <a:off x="1144248" y="3254912"/>
              <a:ext cx="5090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Белоусово</a:t>
              </a:r>
            </a:p>
          </p:txBody>
        </p:sp>
        <p:sp>
          <p:nvSpPr>
            <p:cNvPr id="75" name="Rectangle 775"/>
            <p:cNvSpPr>
              <a:spLocks noChangeArrowheads="1"/>
            </p:cNvSpPr>
            <p:nvPr/>
          </p:nvSpPr>
          <p:spPr bwMode="auto">
            <a:xfrm>
              <a:off x="2344777" y="3987540"/>
              <a:ext cx="234888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Тула</a:t>
              </a:r>
            </a:p>
          </p:txBody>
        </p:sp>
        <p:sp>
          <p:nvSpPr>
            <p:cNvPr id="76" name="Rectangle 776"/>
            <p:cNvSpPr>
              <a:spLocks noChangeArrowheads="1"/>
            </p:cNvSpPr>
            <p:nvPr/>
          </p:nvSpPr>
          <p:spPr bwMode="auto">
            <a:xfrm>
              <a:off x="2665368" y="3916105"/>
              <a:ext cx="690379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Новомосковск</a:t>
              </a:r>
            </a:p>
          </p:txBody>
        </p:sp>
        <p:sp>
          <p:nvSpPr>
            <p:cNvPr id="77" name="Rectangle 779"/>
            <p:cNvSpPr>
              <a:spLocks noChangeArrowheads="1"/>
            </p:cNvSpPr>
            <p:nvPr/>
          </p:nvSpPr>
          <p:spPr bwMode="auto">
            <a:xfrm>
              <a:off x="3463668" y="4036751"/>
              <a:ext cx="345983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Рязань</a:t>
              </a:r>
            </a:p>
          </p:txBody>
        </p:sp>
        <p:sp>
          <p:nvSpPr>
            <p:cNvPr id="78" name="Rectangle 780"/>
            <p:cNvSpPr>
              <a:spLocks noChangeArrowheads="1"/>
            </p:cNvSpPr>
            <p:nvPr/>
          </p:nvSpPr>
          <p:spPr bwMode="auto">
            <a:xfrm>
              <a:off x="3608043" y="3582000"/>
              <a:ext cx="233871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Тума</a:t>
              </a:r>
            </a:p>
          </p:txBody>
        </p:sp>
        <p:sp>
          <p:nvSpPr>
            <p:cNvPr id="79" name="Rectangle 781"/>
            <p:cNvSpPr>
              <a:spLocks noChangeArrowheads="1"/>
            </p:cNvSpPr>
            <p:nvPr/>
          </p:nvSpPr>
          <p:spPr bwMode="auto">
            <a:xfrm>
              <a:off x="3412386" y="2462539"/>
              <a:ext cx="36838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latin typeface="Calibri" pitchFamily="34" charset="0"/>
                </a:rPr>
                <a:t>Ногинск</a:t>
              </a:r>
            </a:p>
          </p:txBody>
        </p:sp>
        <p:sp>
          <p:nvSpPr>
            <p:cNvPr id="80" name="Rectangle 783"/>
            <p:cNvSpPr>
              <a:spLocks noChangeArrowheads="1"/>
            </p:cNvSpPr>
            <p:nvPr/>
          </p:nvSpPr>
          <p:spPr bwMode="auto">
            <a:xfrm>
              <a:off x="2664916" y="3595479"/>
              <a:ext cx="645022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Гавриловская</a:t>
              </a:r>
            </a:p>
          </p:txBody>
        </p:sp>
        <p:sp>
          <p:nvSpPr>
            <p:cNvPr id="81" name="Rectangle 786"/>
            <p:cNvSpPr>
              <a:spLocks noChangeArrowheads="1"/>
            </p:cNvSpPr>
            <p:nvPr/>
          </p:nvSpPr>
          <p:spPr bwMode="auto">
            <a:xfrm>
              <a:off x="3149643" y="4445905"/>
              <a:ext cx="2629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Истье</a:t>
              </a:r>
            </a:p>
          </p:txBody>
        </p:sp>
        <p:sp>
          <p:nvSpPr>
            <p:cNvPr id="82" name="Rectangle 791"/>
            <p:cNvSpPr>
              <a:spLocks noChangeArrowheads="1"/>
            </p:cNvSpPr>
            <p:nvPr/>
          </p:nvSpPr>
          <p:spPr bwMode="auto">
            <a:xfrm>
              <a:off x="1575043" y="3481148"/>
              <a:ext cx="320590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Калуга</a:t>
              </a:r>
            </a:p>
          </p:txBody>
        </p:sp>
        <p:sp>
          <p:nvSpPr>
            <p:cNvPr id="83" name="Rectangle 792"/>
            <p:cNvSpPr>
              <a:spLocks noChangeArrowheads="1"/>
            </p:cNvSpPr>
            <p:nvPr/>
          </p:nvSpPr>
          <p:spPr bwMode="auto">
            <a:xfrm>
              <a:off x="3406271" y="1268551"/>
              <a:ext cx="559456" cy="12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Переславль</a:t>
              </a:r>
            </a:p>
          </p:txBody>
        </p:sp>
        <p:sp>
          <p:nvSpPr>
            <p:cNvPr id="84" name="Rectangle 793"/>
            <p:cNvSpPr>
              <a:spLocks noChangeArrowheads="1"/>
            </p:cNvSpPr>
            <p:nvPr/>
          </p:nvSpPr>
          <p:spPr bwMode="auto">
            <a:xfrm>
              <a:off x="1691218" y="1611050"/>
              <a:ext cx="4264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Конаково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85" name="Rectangle 795"/>
            <p:cNvSpPr>
              <a:spLocks noChangeArrowheads="1"/>
            </p:cNvSpPr>
            <p:nvPr/>
          </p:nvSpPr>
          <p:spPr bwMode="auto">
            <a:xfrm>
              <a:off x="2458559" y="1416016"/>
              <a:ext cx="370366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Яхрома</a:t>
              </a:r>
            </a:p>
          </p:txBody>
        </p:sp>
        <p:sp>
          <p:nvSpPr>
            <p:cNvPr id="86" name="Rectangle 796"/>
            <p:cNvSpPr>
              <a:spLocks noChangeArrowheads="1"/>
            </p:cNvSpPr>
            <p:nvPr/>
          </p:nvSpPr>
          <p:spPr bwMode="auto">
            <a:xfrm>
              <a:off x="618035" y="2074678"/>
              <a:ext cx="352332" cy="12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Торжок</a:t>
              </a:r>
            </a:p>
          </p:txBody>
        </p:sp>
        <p:sp>
          <p:nvSpPr>
            <p:cNvPr id="87" name="Rectangle 797"/>
            <p:cNvSpPr>
              <a:spLocks noChangeArrowheads="1"/>
            </p:cNvSpPr>
            <p:nvPr/>
          </p:nvSpPr>
          <p:spPr bwMode="auto">
            <a:xfrm>
              <a:off x="2452699" y="2469950"/>
              <a:ext cx="379312" cy="12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+mn-cs"/>
                </a:rPr>
                <a:t>Москва</a:t>
              </a:r>
            </a:p>
          </p:txBody>
        </p:sp>
        <p:sp>
          <p:nvSpPr>
            <p:cNvPr id="88" name="Rectangle 805"/>
            <p:cNvSpPr>
              <a:spLocks noChangeArrowheads="1"/>
            </p:cNvSpPr>
            <p:nvPr/>
          </p:nvSpPr>
          <p:spPr bwMode="auto">
            <a:xfrm>
              <a:off x="3358921" y="3414475"/>
              <a:ext cx="347571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Шатура</a:t>
              </a:r>
            </a:p>
          </p:txBody>
        </p:sp>
        <p:sp>
          <p:nvSpPr>
            <p:cNvPr id="89" name="Text Box 811"/>
            <p:cNvSpPr txBox="1">
              <a:spLocks noChangeArrowheads="1"/>
            </p:cNvSpPr>
            <p:nvPr/>
          </p:nvSpPr>
          <p:spPr bwMode="auto">
            <a:xfrm>
              <a:off x="2845287" y="1395403"/>
              <a:ext cx="194128" cy="16807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Ухта</a:t>
              </a:r>
            </a:p>
          </p:txBody>
        </p:sp>
        <p:sp>
          <p:nvSpPr>
            <p:cNvPr id="90" name="Text Box 814"/>
            <p:cNvSpPr txBox="1">
              <a:spLocks noChangeArrowheads="1"/>
            </p:cNvSpPr>
            <p:nvPr/>
          </p:nvSpPr>
          <p:spPr bwMode="auto">
            <a:xfrm>
              <a:off x="719354" y="1680184"/>
              <a:ext cx="957189" cy="16782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Санкт-Петербург</a:t>
              </a:r>
            </a:p>
          </p:txBody>
        </p:sp>
        <p:sp>
          <p:nvSpPr>
            <p:cNvPr id="91" name="Rectangle 842"/>
            <p:cNvSpPr>
              <a:spLocks noChangeArrowheads="1"/>
            </p:cNvSpPr>
            <p:nvPr/>
          </p:nvSpPr>
          <p:spPr bwMode="auto">
            <a:xfrm>
              <a:off x="3132055" y="3165401"/>
              <a:ext cx="573170" cy="12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Воскресенск</a:t>
              </a:r>
            </a:p>
          </p:txBody>
        </p:sp>
        <p:sp>
          <p:nvSpPr>
            <p:cNvPr id="92" name="Rectangle 909"/>
            <p:cNvSpPr>
              <a:spLocks noChangeArrowheads="1"/>
            </p:cNvSpPr>
            <p:nvPr/>
          </p:nvSpPr>
          <p:spPr bwMode="auto">
            <a:xfrm>
              <a:off x="2104285" y="1886984"/>
              <a:ext cx="3943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Крюково</a:t>
              </a:r>
              <a:endParaRPr lang="ru-RU" sz="600">
                <a:latin typeface="Calibri" pitchFamily="34" charset="0"/>
              </a:endParaRPr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 bwMode="auto">
            <a:xfrm>
              <a:off x="640254" y="2261996"/>
              <a:ext cx="328525" cy="350823"/>
            </a:xfrm>
            <a:prstGeom prst="line">
              <a:avLst/>
            </a:pr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 bwMode="auto">
            <a:xfrm>
              <a:off x="646602" y="2230247"/>
              <a:ext cx="328525" cy="34923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 bwMode="auto">
            <a:xfrm>
              <a:off x="656125" y="2195323"/>
              <a:ext cx="328525" cy="349236"/>
            </a:xfrm>
            <a:prstGeom prst="line">
              <a:avLst/>
            </a:pr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/>
            <p:cNvSpPr/>
            <p:nvPr/>
          </p:nvSpPr>
          <p:spPr bwMode="auto">
            <a:xfrm>
              <a:off x="1158837" y="2781086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Овал 96"/>
            <p:cNvSpPr/>
            <p:nvPr/>
          </p:nvSpPr>
          <p:spPr bwMode="auto">
            <a:xfrm>
              <a:off x="654431" y="2229241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98" name="Группа 738"/>
            <p:cNvGrpSpPr>
              <a:grpSpLocks/>
            </p:cNvGrpSpPr>
            <p:nvPr/>
          </p:nvGrpSpPr>
          <p:grpSpPr bwMode="auto">
            <a:xfrm rot="8102674">
              <a:off x="1131338" y="2750431"/>
              <a:ext cx="67907" cy="61839"/>
              <a:chOff x="1782497" y="2559053"/>
              <a:chExt cx="177502" cy="156561"/>
            </a:xfrm>
          </p:grpSpPr>
          <p:sp>
            <p:nvSpPr>
              <p:cNvPr id="380" name="Овал 379"/>
              <p:cNvSpPr/>
              <p:nvPr/>
            </p:nvSpPr>
            <p:spPr>
              <a:xfrm>
                <a:off x="1783476" y="2561768"/>
                <a:ext cx="161789" cy="156741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381" name="Прямая соединительная линия 380"/>
              <p:cNvCxnSpPr/>
              <p:nvPr/>
            </p:nvCxnSpPr>
            <p:spPr>
              <a:xfrm rot="8097326" flipH="1">
                <a:off x="1763767" y="2594072"/>
                <a:ext cx="136647" cy="580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Прямая соединительная линия 381"/>
              <p:cNvCxnSpPr/>
              <p:nvPr/>
            </p:nvCxnSpPr>
            <p:spPr>
              <a:xfrm rot="8097326" flipH="1">
                <a:off x="1867038" y="2570245"/>
                <a:ext cx="56266" cy="1368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Freeform 487"/>
            <p:cNvSpPr>
              <a:spLocks/>
            </p:cNvSpPr>
            <p:nvPr/>
          </p:nvSpPr>
          <p:spPr bwMode="auto">
            <a:xfrm>
              <a:off x="899141" y="1639590"/>
              <a:ext cx="746220" cy="1173071"/>
            </a:xfrm>
            <a:custGeom>
              <a:avLst/>
              <a:gdLst>
                <a:gd name="T0" fmla="*/ 746220 w 465"/>
                <a:gd name="T1" fmla="*/ 0 h 688"/>
                <a:gd name="T2" fmla="*/ 250345 w 465"/>
                <a:gd name="T3" fmla="*/ 467182 h 688"/>
                <a:gd name="T4" fmla="*/ 0 w 465"/>
                <a:gd name="T5" fmla="*/ 1173071 h 688"/>
                <a:gd name="T6" fmla="*/ 0 60000 65536"/>
                <a:gd name="T7" fmla="*/ 0 60000 65536"/>
                <a:gd name="T8" fmla="*/ 0 60000 65536"/>
                <a:gd name="T9" fmla="*/ 0 w 465"/>
                <a:gd name="T10" fmla="*/ 0 h 688"/>
                <a:gd name="T11" fmla="*/ 465 w 465"/>
                <a:gd name="T12" fmla="*/ 688 h 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" h="688">
                  <a:moveTo>
                    <a:pt x="465" y="0"/>
                  </a:moveTo>
                  <a:lnTo>
                    <a:pt x="156" y="274"/>
                  </a:lnTo>
                  <a:cubicBezTo>
                    <a:pt x="49" y="534"/>
                    <a:pt x="107" y="428"/>
                    <a:pt x="0" y="68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0" name="Овал 99"/>
            <p:cNvSpPr/>
            <p:nvPr/>
          </p:nvSpPr>
          <p:spPr bwMode="auto">
            <a:xfrm>
              <a:off x="1618812" y="323466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01" name="Группа 748"/>
            <p:cNvGrpSpPr>
              <a:grpSpLocks/>
            </p:cNvGrpSpPr>
            <p:nvPr/>
          </p:nvGrpSpPr>
          <p:grpSpPr bwMode="auto">
            <a:xfrm rot="10800000">
              <a:off x="1313662" y="3050811"/>
              <a:ext cx="132985" cy="128437"/>
              <a:chOff x="1351757" y="2325690"/>
              <a:chExt cx="198436" cy="177005"/>
            </a:xfrm>
          </p:grpSpPr>
          <p:sp>
            <p:nvSpPr>
              <p:cNvPr id="378" name="Freeform 547"/>
              <p:cNvSpPr>
                <a:spLocks noChangeAspect="1"/>
              </p:cNvSpPr>
              <p:nvPr/>
            </p:nvSpPr>
            <p:spPr bwMode="auto">
              <a:xfrm rot="15817417">
                <a:off x="1358500" y="2352707"/>
                <a:ext cx="129076" cy="170510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Равнобедренный треугольник 378"/>
              <p:cNvSpPr/>
              <p:nvPr/>
            </p:nvSpPr>
            <p:spPr>
              <a:xfrm rot="2808836">
                <a:off x="1458438" y="2312472"/>
                <a:ext cx="83133" cy="7815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02" name="Группа 760"/>
            <p:cNvGrpSpPr>
              <a:grpSpLocks/>
            </p:cNvGrpSpPr>
            <p:nvPr/>
          </p:nvGrpSpPr>
          <p:grpSpPr bwMode="auto">
            <a:xfrm>
              <a:off x="1854775" y="3398066"/>
              <a:ext cx="111585" cy="110995"/>
              <a:chOff x="2497097" y="3432971"/>
              <a:chExt cx="167523" cy="150799"/>
            </a:xfrm>
          </p:grpSpPr>
          <p:sp>
            <p:nvSpPr>
              <p:cNvPr id="376" name="Freeform 547"/>
              <p:cNvSpPr>
                <a:spLocks noChangeAspect="1"/>
              </p:cNvSpPr>
              <p:nvPr/>
            </p:nvSpPr>
            <p:spPr bwMode="auto">
              <a:xfrm rot="15817417">
                <a:off x="2513825" y="3463808"/>
                <a:ext cx="103522" cy="138195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Равнобедренный треугольник 376"/>
              <p:cNvSpPr/>
              <p:nvPr/>
            </p:nvSpPr>
            <p:spPr>
              <a:xfrm rot="2808836">
                <a:off x="2585366" y="3435362"/>
                <a:ext cx="81955" cy="7862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03" name="Группа 762"/>
            <p:cNvGrpSpPr>
              <a:grpSpLocks/>
            </p:cNvGrpSpPr>
            <p:nvPr/>
          </p:nvGrpSpPr>
          <p:grpSpPr bwMode="auto">
            <a:xfrm>
              <a:off x="1015591" y="2537063"/>
              <a:ext cx="131457" cy="128437"/>
              <a:chOff x="1346994" y="2335213"/>
              <a:chExt cx="198437" cy="177005"/>
            </a:xfrm>
          </p:grpSpPr>
          <p:sp>
            <p:nvSpPr>
              <p:cNvPr id="374" name="Freeform 547"/>
              <p:cNvSpPr>
                <a:spLocks noChangeAspect="1"/>
              </p:cNvSpPr>
              <p:nvPr/>
            </p:nvSpPr>
            <p:spPr bwMode="auto">
              <a:xfrm rot="15817417">
                <a:off x="1366315" y="2362226"/>
                <a:ext cx="129076" cy="170096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Равнобедренный треугольник 374"/>
              <p:cNvSpPr/>
              <p:nvPr/>
            </p:nvSpPr>
            <p:spPr>
              <a:xfrm rot="2808836">
                <a:off x="1463555" y="2336643"/>
                <a:ext cx="83133" cy="7905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04" name="Блок-схема: сопоставление 103"/>
            <p:cNvSpPr>
              <a:spLocks noChangeAspect="1"/>
            </p:cNvSpPr>
            <p:nvPr/>
          </p:nvSpPr>
          <p:spPr bwMode="auto">
            <a:xfrm rot="18540000" flipH="1">
              <a:off x="1678201" y="1728620"/>
              <a:ext cx="15874" cy="25393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Равнобедренный треугольник 104"/>
            <p:cNvSpPr/>
            <p:nvPr/>
          </p:nvSpPr>
          <p:spPr bwMode="auto">
            <a:xfrm rot="18525558">
              <a:off x="1617094" y="1681794"/>
              <a:ext cx="60323" cy="52373"/>
            </a:xfrm>
            <a:prstGeom prst="triangl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Freeform 518"/>
            <p:cNvSpPr>
              <a:spLocks/>
            </p:cNvSpPr>
            <p:nvPr/>
          </p:nvSpPr>
          <p:spPr bwMode="auto">
            <a:xfrm>
              <a:off x="2322558" y="2742989"/>
              <a:ext cx="73006" cy="66672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Скругленный прямоугольник 106"/>
            <p:cNvSpPr/>
            <p:nvPr/>
          </p:nvSpPr>
          <p:spPr bwMode="auto">
            <a:xfrm>
              <a:off x="2156743" y="2760134"/>
              <a:ext cx="272131" cy="9736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КРП-10</a:t>
              </a:r>
            </a:p>
          </p:txBody>
        </p:sp>
        <p:grpSp>
          <p:nvGrpSpPr>
            <p:cNvPr id="108" name="Группа 761"/>
            <p:cNvGrpSpPr>
              <a:grpSpLocks/>
            </p:cNvGrpSpPr>
            <p:nvPr/>
          </p:nvGrpSpPr>
          <p:grpSpPr bwMode="auto">
            <a:xfrm>
              <a:off x="2096300" y="2689286"/>
              <a:ext cx="60454" cy="119531"/>
              <a:chOff x="3047918" y="2214829"/>
              <a:chExt cx="90872" cy="173083"/>
            </a:xfrm>
          </p:grpSpPr>
          <p:sp>
            <p:nvSpPr>
              <p:cNvPr id="372" name="Равнобедренный треугольник 371"/>
              <p:cNvSpPr/>
              <p:nvPr/>
            </p:nvSpPr>
            <p:spPr bwMode="auto">
              <a:xfrm>
                <a:off x="3046874" y="2214438"/>
                <a:ext cx="88269" cy="7815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73" name="Прямая соединительная линия 728"/>
              <p:cNvCxnSpPr>
                <a:stCxn id="372" idx="3"/>
              </p:cNvCxnSpPr>
              <p:nvPr/>
            </p:nvCxnSpPr>
            <p:spPr>
              <a:xfrm rot="16200000" flipH="1">
                <a:off x="3068935" y="2315858"/>
                <a:ext cx="94245" cy="47713"/>
              </a:xfrm>
              <a:prstGeom prst="bentConnector2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Oval 34"/>
            <p:cNvSpPr>
              <a:spLocks noChangeArrowheads="1"/>
            </p:cNvSpPr>
            <p:nvPr/>
          </p:nvSpPr>
          <p:spPr bwMode="auto">
            <a:xfrm>
              <a:off x="2282881" y="2198498"/>
              <a:ext cx="599916" cy="619101"/>
            </a:xfrm>
            <a:prstGeom prst="ellipse">
              <a:avLst/>
            </a:prstGeom>
            <a:ln w="1524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Freeform 521"/>
            <p:cNvSpPr>
              <a:spLocks/>
            </p:cNvSpPr>
            <p:nvPr/>
          </p:nvSpPr>
          <p:spPr bwMode="auto">
            <a:xfrm>
              <a:off x="2216223" y="2504873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Скругленный прямоугольник 110"/>
            <p:cNvSpPr/>
            <p:nvPr/>
          </p:nvSpPr>
          <p:spPr bwMode="auto">
            <a:xfrm>
              <a:off x="1988411" y="2456598"/>
              <a:ext cx="269144" cy="11892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КРП-14</a:t>
              </a:r>
            </a:p>
          </p:txBody>
        </p:sp>
        <p:grpSp>
          <p:nvGrpSpPr>
            <p:cNvPr id="112" name="Группа 786"/>
            <p:cNvGrpSpPr>
              <a:grpSpLocks/>
            </p:cNvGrpSpPr>
            <p:nvPr/>
          </p:nvGrpSpPr>
          <p:grpSpPr bwMode="auto">
            <a:xfrm>
              <a:off x="1680518" y="2798694"/>
              <a:ext cx="166613" cy="79282"/>
              <a:chOff x="2332919" y="2372785"/>
              <a:chExt cx="249106" cy="116828"/>
            </a:xfrm>
          </p:grpSpPr>
          <p:sp>
            <p:nvSpPr>
              <p:cNvPr id="370" name="Равнобедренный треугольник 369"/>
              <p:cNvSpPr/>
              <p:nvPr/>
            </p:nvSpPr>
            <p:spPr bwMode="auto">
              <a:xfrm rot="14977445">
                <a:off x="2326538" y="2405936"/>
                <a:ext cx="88890" cy="7830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71" name="Прямая соединительная линия 370"/>
              <p:cNvCxnSpPr>
                <a:stCxn id="370" idx="3"/>
              </p:cNvCxnSpPr>
              <p:nvPr/>
            </p:nvCxnSpPr>
            <p:spPr>
              <a:xfrm flipV="1">
                <a:off x="2407763" y="2372573"/>
                <a:ext cx="173220" cy="58480"/>
              </a:xfrm>
              <a:prstGeom prst="line">
                <a:avLst/>
              </a:prstGeom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Группа 787"/>
            <p:cNvGrpSpPr>
              <a:grpSpLocks/>
            </p:cNvGrpSpPr>
            <p:nvPr/>
          </p:nvGrpSpPr>
          <p:grpSpPr bwMode="auto">
            <a:xfrm rot="2469059">
              <a:off x="1702085" y="2201245"/>
              <a:ext cx="120828" cy="69048"/>
              <a:chOff x="2546376" y="2308663"/>
              <a:chExt cx="180392" cy="99024"/>
            </a:xfrm>
          </p:grpSpPr>
          <p:sp>
            <p:nvSpPr>
              <p:cNvPr id="368" name="Равнобедренный треугольник 367"/>
              <p:cNvSpPr/>
              <p:nvPr/>
            </p:nvSpPr>
            <p:spPr bwMode="auto">
              <a:xfrm rot="14977445">
                <a:off x="2538733" y="2324715"/>
                <a:ext cx="88788" cy="78191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9" name="Прямая соединительная линия 368"/>
              <p:cNvCxnSpPr/>
              <p:nvPr/>
            </p:nvCxnSpPr>
            <p:spPr>
              <a:xfrm rot="19130941">
                <a:off x="2616584" y="2308009"/>
                <a:ext cx="108995" cy="45532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790"/>
            <p:cNvGrpSpPr>
              <a:grpSpLocks/>
            </p:cNvGrpSpPr>
            <p:nvPr/>
          </p:nvGrpSpPr>
          <p:grpSpPr bwMode="auto">
            <a:xfrm rot="-2168610">
              <a:off x="2016803" y="3217303"/>
              <a:ext cx="158971" cy="80867"/>
              <a:chOff x="2333960" y="2365375"/>
              <a:chExt cx="239631" cy="117442"/>
            </a:xfrm>
          </p:grpSpPr>
          <p:sp>
            <p:nvSpPr>
              <p:cNvPr id="366" name="Равнобедренный треугольник 365"/>
              <p:cNvSpPr/>
              <p:nvPr/>
            </p:nvSpPr>
            <p:spPr bwMode="auto">
              <a:xfrm rot="14977445">
                <a:off x="2331062" y="2386624"/>
                <a:ext cx="87606" cy="7655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7" name="Прямая соединительная линия 366"/>
              <p:cNvCxnSpPr>
                <a:stCxn id="366" idx="3"/>
              </p:cNvCxnSpPr>
              <p:nvPr/>
            </p:nvCxnSpPr>
            <p:spPr>
              <a:xfrm flipV="1">
                <a:off x="2403248" y="2351413"/>
                <a:ext cx="160288" cy="59941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Группа 793"/>
            <p:cNvGrpSpPr>
              <a:grpSpLocks/>
            </p:cNvGrpSpPr>
            <p:nvPr/>
          </p:nvGrpSpPr>
          <p:grpSpPr bwMode="auto">
            <a:xfrm rot="6577398">
              <a:off x="1856336" y="2397083"/>
              <a:ext cx="168078" cy="61143"/>
              <a:chOff x="2330793" y="2403172"/>
              <a:chExt cx="243045" cy="91055"/>
            </a:xfrm>
          </p:grpSpPr>
          <p:sp>
            <p:nvSpPr>
              <p:cNvPr id="364" name="Равнобедренный треугольник 363"/>
              <p:cNvSpPr/>
              <p:nvPr/>
            </p:nvSpPr>
            <p:spPr bwMode="auto">
              <a:xfrm rot="15022602">
                <a:off x="2320820" y="2422738"/>
                <a:ext cx="85086" cy="78046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5" name="Прямая соединительная линия 364"/>
              <p:cNvCxnSpPr>
                <a:stCxn id="364" idx="3"/>
              </p:cNvCxnSpPr>
              <p:nvPr/>
            </p:nvCxnSpPr>
            <p:spPr>
              <a:xfrm rot="9622602" flipH="1">
                <a:off x="2393578" y="2433774"/>
                <a:ext cx="174456" cy="23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Скругленный прямоугольник 115"/>
            <p:cNvSpPr/>
            <p:nvPr/>
          </p:nvSpPr>
          <p:spPr bwMode="auto">
            <a:xfrm>
              <a:off x="2876550" y="2460438"/>
              <a:ext cx="281091" cy="11984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КРП-15</a:t>
              </a:r>
            </a:p>
          </p:txBody>
        </p:sp>
        <p:sp>
          <p:nvSpPr>
            <p:cNvPr id="117" name="Цилиндр 116"/>
            <p:cNvSpPr/>
            <p:nvPr/>
          </p:nvSpPr>
          <p:spPr bwMode="auto">
            <a:xfrm>
              <a:off x="2986239" y="2260092"/>
              <a:ext cx="181503" cy="108133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8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8" name="Freeform 523"/>
            <p:cNvSpPr>
              <a:spLocks/>
            </p:cNvSpPr>
            <p:nvPr/>
          </p:nvSpPr>
          <p:spPr bwMode="auto">
            <a:xfrm rot="5400000">
              <a:off x="3086733" y="2369151"/>
              <a:ext cx="39686" cy="31742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Двойная стрелка вверх/вниз 118"/>
            <p:cNvSpPr/>
            <p:nvPr/>
          </p:nvSpPr>
          <p:spPr bwMode="auto">
            <a:xfrm>
              <a:off x="3129421" y="2328704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0" name="Скругленный прямоугольник 119"/>
            <p:cNvSpPr/>
            <p:nvPr/>
          </p:nvSpPr>
          <p:spPr bwMode="auto">
            <a:xfrm>
              <a:off x="2120348" y="2172268"/>
              <a:ext cx="279325" cy="11307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КРП-13</a:t>
              </a:r>
            </a:p>
          </p:txBody>
        </p:sp>
        <p:sp>
          <p:nvSpPr>
            <p:cNvPr id="121" name="Скругленный прямоугольник 120"/>
            <p:cNvSpPr/>
            <p:nvPr/>
          </p:nvSpPr>
          <p:spPr bwMode="auto">
            <a:xfrm>
              <a:off x="2423625" y="2028459"/>
              <a:ext cx="290206" cy="11417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КРП-17</a:t>
              </a:r>
            </a:p>
          </p:txBody>
        </p:sp>
        <p:grpSp>
          <p:nvGrpSpPr>
            <p:cNvPr id="122" name="Группа 848"/>
            <p:cNvGrpSpPr>
              <a:grpSpLocks/>
            </p:cNvGrpSpPr>
            <p:nvPr/>
          </p:nvGrpSpPr>
          <p:grpSpPr bwMode="auto">
            <a:xfrm rot="8910003">
              <a:off x="2090175" y="1975747"/>
              <a:ext cx="93242" cy="88796"/>
              <a:chOff x="2348116" y="2367498"/>
              <a:chExt cx="137688" cy="128550"/>
            </a:xfrm>
          </p:grpSpPr>
          <p:sp>
            <p:nvSpPr>
              <p:cNvPr id="362" name="Равнобедренный треугольник 361"/>
              <p:cNvSpPr/>
              <p:nvPr/>
            </p:nvSpPr>
            <p:spPr bwMode="auto">
              <a:xfrm rot="15022602">
                <a:off x="2332385" y="2419952"/>
                <a:ext cx="87329" cy="7499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3" name="Прямая соединительная линия 362"/>
              <p:cNvCxnSpPr>
                <a:stCxn id="362" idx="3"/>
              </p:cNvCxnSpPr>
              <p:nvPr/>
            </p:nvCxnSpPr>
            <p:spPr>
              <a:xfrm rot="18089997">
                <a:off x="2410835" y="2385323"/>
                <a:ext cx="82732" cy="63276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Группа 853"/>
            <p:cNvGrpSpPr>
              <a:grpSpLocks/>
            </p:cNvGrpSpPr>
            <p:nvPr/>
          </p:nvGrpSpPr>
          <p:grpSpPr bwMode="auto">
            <a:xfrm rot="5017663">
              <a:off x="2143163" y="1666517"/>
              <a:ext cx="149571" cy="68573"/>
              <a:chOff x="2204886" y="2455619"/>
              <a:chExt cx="198923" cy="102755"/>
            </a:xfrm>
          </p:grpSpPr>
          <p:sp>
            <p:nvSpPr>
              <p:cNvPr id="360" name="Равнобедренный треугольник 359"/>
              <p:cNvSpPr/>
              <p:nvPr/>
            </p:nvSpPr>
            <p:spPr bwMode="auto">
              <a:xfrm rot="14977445">
                <a:off x="2197535" y="2480584"/>
                <a:ext cx="87994" cy="7811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1" name="Прямая соединительная линия 360"/>
              <p:cNvCxnSpPr/>
              <p:nvPr/>
            </p:nvCxnSpPr>
            <p:spPr>
              <a:xfrm rot="11182337" flipH="1">
                <a:off x="2280344" y="2457026"/>
                <a:ext cx="122451" cy="57077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Овал 123"/>
            <p:cNvSpPr/>
            <p:nvPr/>
          </p:nvSpPr>
          <p:spPr bwMode="auto">
            <a:xfrm>
              <a:off x="2541784" y="1573709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5" name="Овал 124"/>
            <p:cNvSpPr/>
            <p:nvPr/>
          </p:nvSpPr>
          <p:spPr bwMode="auto">
            <a:xfrm>
              <a:off x="3420153" y="142566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6" name="Стрелка вправо с вырезом 125"/>
            <p:cNvSpPr/>
            <p:nvPr/>
          </p:nvSpPr>
          <p:spPr bwMode="auto">
            <a:xfrm rot="10078884">
              <a:off x="2931412" y="155970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27" name="Группа 864"/>
            <p:cNvGrpSpPr>
              <a:grpSpLocks/>
            </p:cNvGrpSpPr>
            <p:nvPr/>
          </p:nvGrpSpPr>
          <p:grpSpPr bwMode="auto">
            <a:xfrm rot="8745600">
              <a:off x="3001738" y="1763117"/>
              <a:ext cx="100007" cy="77452"/>
              <a:chOff x="2752117" y="2195311"/>
              <a:chExt cx="149291" cy="112935"/>
            </a:xfrm>
          </p:grpSpPr>
          <p:sp>
            <p:nvSpPr>
              <p:cNvPr id="358" name="Равнобедренный треугольник 357"/>
              <p:cNvSpPr/>
              <p:nvPr/>
            </p:nvSpPr>
            <p:spPr bwMode="auto">
              <a:xfrm rot="14977445">
                <a:off x="2747244" y="2224413"/>
                <a:ext cx="87958" cy="78185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9" name="Прямая соединительная линия 358"/>
              <p:cNvCxnSpPr/>
              <p:nvPr/>
            </p:nvCxnSpPr>
            <p:spPr>
              <a:xfrm rot="18254400">
                <a:off x="2829305" y="2208659"/>
                <a:ext cx="87958" cy="5923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Двойная стрелка вверх/вниз 127"/>
            <p:cNvSpPr/>
            <p:nvPr/>
          </p:nvSpPr>
          <p:spPr bwMode="auto">
            <a:xfrm rot="15804659">
              <a:off x="3358001" y="1844066"/>
              <a:ext cx="47754" cy="129343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9" name="Стрелка вправо с вырезом 128"/>
            <p:cNvSpPr/>
            <p:nvPr/>
          </p:nvSpPr>
          <p:spPr bwMode="auto">
            <a:xfrm rot="13631215">
              <a:off x="1502842" y="319525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0" name="Стрелка вправо с вырезом 129"/>
            <p:cNvSpPr/>
            <p:nvPr/>
          </p:nvSpPr>
          <p:spPr bwMode="auto">
            <a:xfrm rot="13631215">
              <a:off x="1025385" y="268477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1" name="Двойная стрелка вверх/вниз 130"/>
            <p:cNvSpPr/>
            <p:nvPr/>
          </p:nvSpPr>
          <p:spPr bwMode="auto">
            <a:xfrm rot="19004527">
              <a:off x="954528" y="2490079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2" name="Стрелка вправо с вырезом 131"/>
            <p:cNvSpPr/>
            <p:nvPr/>
          </p:nvSpPr>
          <p:spPr bwMode="auto">
            <a:xfrm rot="2504279">
              <a:off x="1470945" y="159230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3" name="Стрелка вправо с вырезом 132"/>
            <p:cNvSpPr/>
            <p:nvPr/>
          </p:nvSpPr>
          <p:spPr bwMode="auto">
            <a:xfrm rot="8395274">
              <a:off x="1845137" y="314512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4" name="Freeform 596"/>
            <p:cNvSpPr>
              <a:spLocks/>
            </p:cNvSpPr>
            <p:nvPr/>
          </p:nvSpPr>
          <p:spPr bwMode="auto">
            <a:xfrm>
              <a:off x="2855987" y="1406503"/>
              <a:ext cx="79486" cy="256874"/>
            </a:xfrm>
            <a:custGeom>
              <a:avLst/>
              <a:gdLst>
                <a:gd name="T0" fmla="*/ 0 w 40"/>
                <a:gd name="T1" fmla="*/ 0 h 160"/>
                <a:gd name="T2" fmla="*/ 2147483647 w 40"/>
                <a:gd name="T3" fmla="*/ 2147483647 h 160"/>
                <a:gd name="T4" fmla="*/ 0 60000 65536"/>
                <a:gd name="T5" fmla="*/ 0 60000 65536"/>
                <a:gd name="T6" fmla="*/ 0 w 40"/>
                <a:gd name="T7" fmla="*/ 0 h 160"/>
                <a:gd name="T8" fmla="*/ 40 w 40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" h="160">
                  <a:moveTo>
                    <a:pt x="0" y="0"/>
                  </a:moveTo>
                  <a:lnTo>
                    <a:pt x="40" y="16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" name="Стрелка вправо с вырезом 134"/>
            <p:cNvSpPr/>
            <p:nvPr/>
          </p:nvSpPr>
          <p:spPr bwMode="auto">
            <a:xfrm rot="13447426">
              <a:off x="1738145" y="342012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7" name="Скругленный прямоугольник 136"/>
            <p:cNvSpPr/>
            <p:nvPr/>
          </p:nvSpPr>
          <p:spPr bwMode="auto">
            <a:xfrm>
              <a:off x="2748310" y="2784836"/>
              <a:ext cx="263746" cy="9880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</a:t>
              </a:r>
              <a:r>
                <a:rPr lang="en-US" sz="600" dirty="0"/>
                <a:t>6</a:t>
              </a:r>
              <a:endParaRPr lang="ru-RU" sz="600" dirty="0"/>
            </a:p>
          </p:txBody>
        </p:sp>
        <p:sp>
          <p:nvSpPr>
            <p:cNvPr id="138" name="Овал 137"/>
            <p:cNvSpPr/>
            <p:nvPr/>
          </p:nvSpPr>
          <p:spPr bwMode="auto">
            <a:xfrm>
              <a:off x="3000077" y="319624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39" name="Группа 835"/>
            <p:cNvGrpSpPr>
              <a:grpSpLocks/>
            </p:cNvGrpSpPr>
            <p:nvPr/>
          </p:nvGrpSpPr>
          <p:grpSpPr bwMode="auto">
            <a:xfrm rot="-8107408">
              <a:off x="3309641" y="2861739"/>
              <a:ext cx="115074" cy="67001"/>
              <a:chOff x="2097695" y="2469787"/>
              <a:chExt cx="171008" cy="96388"/>
            </a:xfrm>
          </p:grpSpPr>
          <p:sp>
            <p:nvSpPr>
              <p:cNvPr id="356" name="Равнобедренный треугольник 355"/>
              <p:cNvSpPr/>
              <p:nvPr/>
            </p:nvSpPr>
            <p:spPr bwMode="auto">
              <a:xfrm rot="15022602">
                <a:off x="2094872" y="2481735"/>
                <a:ext cx="93630" cy="77832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7" name="Прямая соединительная линия 356"/>
              <p:cNvCxnSpPr/>
              <p:nvPr/>
            </p:nvCxnSpPr>
            <p:spPr>
              <a:xfrm rot="18907408">
                <a:off x="2179979" y="2469731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Группа 761"/>
            <p:cNvGrpSpPr>
              <a:grpSpLocks/>
            </p:cNvGrpSpPr>
            <p:nvPr/>
          </p:nvGrpSpPr>
          <p:grpSpPr bwMode="auto">
            <a:xfrm rot="-4843486">
              <a:off x="2735245" y="3008588"/>
              <a:ext cx="84039" cy="158971"/>
              <a:chOff x="2400502" y="3154760"/>
              <a:chExt cx="120016" cy="227802"/>
            </a:xfrm>
          </p:grpSpPr>
          <p:sp>
            <p:nvSpPr>
              <p:cNvPr id="354" name="Freeform 547"/>
              <p:cNvSpPr>
                <a:spLocks noChangeAspect="1"/>
              </p:cNvSpPr>
              <p:nvPr/>
            </p:nvSpPr>
            <p:spPr bwMode="auto">
              <a:xfrm rot="12760967">
                <a:off x="2392077" y="3207547"/>
                <a:ext cx="122419" cy="163746"/>
              </a:xfrm>
              <a:custGeom>
                <a:avLst/>
                <a:gdLst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57 w 57"/>
                  <a:gd name="connsiteY0" fmla="*/ 71 h 71"/>
                  <a:gd name="connsiteX1" fmla="*/ 14 w 57"/>
                  <a:gd name="connsiteY1" fmla="*/ 5 h 71"/>
                  <a:gd name="connsiteX2" fmla="*/ 0 w 57"/>
                  <a:gd name="connsiteY2" fmla="*/ 0 h 71"/>
                  <a:gd name="connsiteX0" fmla="*/ 59 w 59"/>
                  <a:gd name="connsiteY0" fmla="*/ 70 h 70"/>
                  <a:gd name="connsiteX1" fmla="*/ 14 w 59"/>
                  <a:gd name="connsiteY1" fmla="*/ 5 h 70"/>
                  <a:gd name="connsiteX2" fmla="*/ 0 w 59"/>
                  <a:gd name="connsiteY2" fmla="*/ 0 h 70"/>
                  <a:gd name="connsiteX0" fmla="*/ 59 w 59"/>
                  <a:gd name="connsiteY0" fmla="*/ 70 h 70"/>
                  <a:gd name="connsiteX1" fmla="*/ 12 w 59"/>
                  <a:gd name="connsiteY1" fmla="*/ 5 h 70"/>
                  <a:gd name="connsiteX2" fmla="*/ 0 w 59"/>
                  <a:gd name="connsiteY2" fmla="*/ 0 h 70"/>
                  <a:gd name="connsiteX0" fmla="*/ 58 w 58"/>
                  <a:gd name="connsiteY0" fmla="*/ 72 h 72"/>
                  <a:gd name="connsiteX1" fmla="*/ 12 w 58"/>
                  <a:gd name="connsiteY1" fmla="*/ 5 h 72"/>
                  <a:gd name="connsiteX2" fmla="*/ 0 w 58"/>
                  <a:gd name="connsiteY2" fmla="*/ 0 h 72"/>
                  <a:gd name="connsiteX0" fmla="*/ 57 w 57"/>
                  <a:gd name="connsiteY0" fmla="*/ 68 h 68"/>
                  <a:gd name="connsiteX1" fmla="*/ 12 w 57"/>
                  <a:gd name="connsiteY1" fmla="*/ 5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" h="70">
                    <a:moveTo>
                      <a:pt x="56" y="70"/>
                    </a:moveTo>
                    <a:cubicBezTo>
                      <a:pt x="41" y="48"/>
                      <a:pt x="27" y="27"/>
                      <a:pt x="12" y="5"/>
                    </a:cubicBezTo>
                    <a:cubicBezTo>
                      <a:pt x="7" y="3"/>
                      <a:pt x="5" y="3"/>
                      <a:pt x="0" y="0"/>
                    </a:cubicBezTo>
                  </a:path>
                </a:pathLst>
              </a:custGeom>
              <a:ln w="3175"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Равнобедренный треугольник 354"/>
              <p:cNvSpPr/>
              <p:nvPr/>
            </p:nvSpPr>
            <p:spPr>
              <a:xfrm rot="165006">
                <a:off x="2408886" y="3147233"/>
                <a:ext cx="86147" cy="7050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41" name="Группа 790"/>
            <p:cNvGrpSpPr>
              <a:grpSpLocks/>
            </p:cNvGrpSpPr>
            <p:nvPr/>
          </p:nvGrpSpPr>
          <p:grpSpPr bwMode="auto">
            <a:xfrm rot="-4413529">
              <a:off x="2597805" y="3359795"/>
              <a:ext cx="161735" cy="73371"/>
              <a:chOff x="2338670" y="2363549"/>
              <a:chExt cx="233625" cy="110222"/>
            </a:xfrm>
          </p:grpSpPr>
          <p:sp>
            <p:nvSpPr>
              <p:cNvPr id="352" name="Равнобедренный треугольник 351"/>
              <p:cNvSpPr/>
              <p:nvPr/>
            </p:nvSpPr>
            <p:spPr bwMode="auto">
              <a:xfrm rot="14977445">
                <a:off x="2339945" y="2379367"/>
                <a:ext cx="81063" cy="77964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3" name="Прямая соединительная линия 352"/>
              <p:cNvCxnSpPr>
                <a:stCxn id="352" idx="3"/>
              </p:cNvCxnSpPr>
              <p:nvPr/>
            </p:nvCxnSpPr>
            <p:spPr>
              <a:xfrm flipV="1">
                <a:off x="2413515" y="2351735"/>
                <a:ext cx="165099" cy="54836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Блок-схема: сопоставление 141"/>
            <p:cNvSpPr>
              <a:spLocks noChangeAspect="1"/>
            </p:cNvSpPr>
            <p:nvPr/>
          </p:nvSpPr>
          <p:spPr bwMode="auto">
            <a:xfrm rot="20580000" flipH="1">
              <a:off x="2759005" y="3339865"/>
              <a:ext cx="15871" cy="26987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3" name="Rectangle 794"/>
            <p:cNvSpPr>
              <a:spLocks noChangeArrowheads="1"/>
            </p:cNvSpPr>
            <p:nvPr/>
          </p:nvSpPr>
          <p:spPr bwMode="auto">
            <a:xfrm>
              <a:off x="2728104" y="3374449"/>
              <a:ext cx="3897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Коломна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144" name="Стрелка вправо с вырезом 143"/>
            <p:cNvSpPr/>
            <p:nvPr/>
          </p:nvSpPr>
          <p:spPr bwMode="auto">
            <a:xfrm rot="9301400">
              <a:off x="2801642" y="324722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5" name="Стрелка вправо с вырезом 144"/>
            <p:cNvSpPr/>
            <p:nvPr/>
          </p:nvSpPr>
          <p:spPr bwMode="auto">
            <a:xfrm rot="10961003">
              <a:off x="2439162" y="3306504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6" name="Стрелка вправо с вырезом 145"/>
            <p:cNvSpPr/>
            <p:nvPr/>
          </p:nvSpPr>
          <p:spPr bwMode="auto">
            <a:xfrm rot="3084174">
              <a:off x="1873312" y="299106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7" name="Стрелка вправо с вырезом 146"/>
            <p:cNvSpPr/>
            <p:nvPr/>
          </p:nvSpPr>
          <p:spPr bwMode="auto">
            <a:xfrm rot="5757733">
              <a:off x="1710430" y="241143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8" name="Стрелка вправо с вырезом 147"/>
            <p:cNvSpPr/>
            <p:nvPr/>
          </p:nvSpPr>
          <p:spPr bwMode="auto">
            <a:xfrm rot="8317303">
              <a:off x="1976076" y="187389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9" name="Стрелка вправо с вырезом 148"/>
            <p:cNvSpPr/>
            <p:nvPr/>
          </p:nvSpPr>
          <p:spPr bwMode="auto">
            <a:xfrm rot="10320000">
              <a:off x="2391253" y="167628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Стрелка вправо с вырезом 149"/>
            <p:cNvSpPr/>
            <p:nvPr/>
          </p:nvSpPr>
          <p:spPr bwMode="auto">
            <a:xfrm rot="18884940">
              <a:off x="3088502" y="303717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Стрелка вправо с вырезом 150"/>
            <p:cNvSpPr/>
            <p:nvPr/>
          </p:nvSpPr>
          <p:spPr bwMode="auto">
            <a:xfrm rot="16493270">
              <a:off x="3286506" y="258927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Стрелка вправо с вырезом 151"/>
            <p:cNvSpPr/>
            <p:nvPr/>
          </p:nvSpPr>
          <p:spPr bwMode="auto">
            <a:xfrm rot="15895595">
              <a:off x="3284910" y="238343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3" name="Стрелка вправо с вырезом 152"/>
            <p:cNvSpPr/>
            <p:nvPr/>
          </p:nvSpPr>
          <p:spPr bwMode="auto">
            <a:xfrm rot="13631857">
              <a:off x="3064548" y="191413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4" name="Стрелка вправо с вырезом 153"/>
            <p:cNvSpPr/>
            <p:nvPr/>
          </p:nvSpPr>
          <p:spPr bwMode="auto">
            <a:xfrm rot="11488281">
              <a:off x="2641958" y="167958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5" name="Равнобедренный треугольник 154"/>
            <p:cNvSpPr/>
            <p:nvPr/>
          </p:nvSpPr>
          <p:spPr bwMode="auto">
            <a:xfrm rot="2251092">
              <a:off x="3541436" y="3509722"/>
              <a:ext cx="58721" cy="52385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6" name="Равнобедренный треугольник 155"/>
            <p:cNvSpPr/>
            <p:nvPr/>
          </p:nvSpPr>
          <p:spPr bwMode="auto">
            <a:xfrm rot="4140191">
              <a:off x="3391450" y="4107398"/>
              <a:ext cx="60323" cy="523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7" name="Овал 156"/>
            <p:cNvSpPr/>
            <p:nvPr/>
          </p:nvSpPr>
          <p:spPr bwMode="auto">
            <a:xfrm>
              <a:off x="3030945" y="3746779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8" name="Овал 157"/>
            <p:cNvSpPr/>
            <p:nvPr/>
          </p:nvSpPr>
          <p:spPr bwMode="auto">
            <a:xfrm>
              <a:off x="3608913" y="373580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59" name="Группа 835"/>
            <p:cNvGrpSpPr>
              <a:grpSpLocks/>
            </p:cNvGrpSpPr>
            <p:nvPr/>
          </p:nvGrpSpPr>
          <p:grpSpPr bwMode="auto">
            <a:xfrm rot="-4195278">
              <a:off x="3310582" y="3831237"/>
              <a:ext cx="93552" cy="58086"/>
              <a:chOff x="2341816" y="2394006"/>
              <a:chExt cx="133883" cy="87314"/>
            </a:xfrm>
          </p:grpSpPr>
          <p:sp>
            <p:nvSpPr>
              <p:cNvPr id="350" name="Равнобедренный треугольник 349"/>
              <p:cNvSpPr/>
              <p:nvPr/>
            </p:nvSpPr>
            <p:spPr bwMode="auto">
              <a:xfrm rot="15022602">
                <a:off x="2335185" y="2392168"/>
                <a:ext cx="83500" cy="772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1" name="Прямая соединительная линия 350"/>
              <p:cNvCxnSpPr>
                <a:stCxn id="350" idx="3"/>
              </p:cNvCxnSpPr>
              <p:nvPr/>
            </p:nvCxnSpPr>
            <p:spPr>
              <a:xfrm rot="20395278" flipV="1">
                <a:off x="2420271" y="2397340"/>
                <a:ext cx="5452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0" name="Группа 790"/>
            <p:cNvGrpSpPr>
              <a:grpSpLocks/>
            </p:cNvGrpSpPr>
            <p:nvPr/>
          </p:nvGrpSpPr>
          <p:grpSpPr bwMode="auto">
            <a:xfrm>
              <a:off x="3005787" y="3577243"/>
              <a:ext cx="160500" cy="79282"/>
              <a:chOff x="2337113" y="2365376"/>
              <a:chExt cx="236478" cy="114275"/>
            </a:xfrm>
          </p:grpSpPr>
          <p:sp>
            <p:nvSpPr>
              <p:cNvPr id="348" name="Равнобедренный треугольник 347"/>
              <p:cNvSpPr/>
              <p:nvPr/>
            </p:nvSpPr>
            <p:spPr bwMode="auto">
              <a:xfrm rot="14977445">
                <a:off x="2332210" y="2397643"/>
                <a:ext cx="84660" cy="77166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9" name="Прямая соединительная линия 348"/>
              <p:cNvCxnSpPr>
                <a:stCxn id="348" idx="3"/>
              </p:cNvCxnSpPr>
              <p:nvPr/>
            </p:nvCxnSpPr>
            <p:spPr>
              <a:xfrm flipV="1">
                <a:off x="2406108" y="2366440"/>
                <a:ext cx="168364" cy="57203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1" name="Группа 597"/>
            <p:cNvGrpSpPr>
              <a:grpSpLocks/>
            </p:cNvGrpSpPr>
            <p:nvPr/>
          </p:nvGrpSpPr>
          <p:grpSpPr bwMode="auto">
            <a:xfrm>
              <a:off x="2674088" y="3689824"/>
              <a:ext cx="61143" cy="112580"/>
              <a:chOff x="2772611" y="3687262"/>
              <a:chExt cx="63500" cy="113214"/>
            </a:xfrm>
          </p:grpSpPr>
          <p:sp>
            <p:nvSpPr>
              <p:cNvPr id="346" name="Равнобедренный треугольник 345"/>
              <p:cNvSpPr/>
              <p:nvPr/>
            </p:nvSpPr>
            <p:spPr bwMode="auto">
              <a:xfrm rot="21544728">
                <a:off x="2771795" y="3686535"/>
                <a:ext cx="64283" cy="542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7" name="Прямая соединительная линия 346"/>
              <p:cNvCxnSpPr/>
              <p:nvPr/>
            </p:nvCxnSpPr>
            <p:spPr bwMode="auto">
              <a:xfrm rot="16200000" flipH="1">
                <a:off x="2774428" y="3769548"/>
                <a:ext cx="6066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2" name="Группа 790"/>
            <p:cNvGrpSpPr>
              <a:grpSpLocks/>
            </p:cNvGrpSpPr>
            <p:nvPr/>
          </p:nvGrpSpPr>
          <p:grpSpPr bwMode="auto">
            <a:xfrm rot="9088175">
              <a:off x="2066981" y="3623472"/>
              <a:ext cx="109348" cy="80581"/>
              <a:chOff x="2337120" y="2381770"/>
              <a:chExt cx="163370" cy="116742"/>
            </a:xfrm>
          </p:grpSpPr>
          <p:sp>
            <p:nvSpPr>
              <p:cNvPr id="344" name="Равнобедренный треугольник 343"/>
              <p:cNvSpPr/>
              <p:nvPr/>
            </p:nvSpPr>
            <p:spPr bwMode="auto">
              <a:xfrm rot="14977445">
                <a:off x="2333482" y="2419134"/>
                <a:ext cx="85094" cy="7824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5" name="Прямая соединительная линия 344"/>
              <p:cNvCxnSpPr>
                <a:stCxn id="344" idx="3"/>
              </p:cNvCxnSpPr>
              <p:nvPr/>
            </p:nvCxnSpPr>
            <p:spPr>
              <a:xfrm rot="17911825">
                <a:off x="2423922" y="2389450"/>
                <a:ext cx="80493" cy="73505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3" name="Стрелка вправо с вырезом 162"/>
            <p:cNvSpPr/>
            <p:nvPr/>
          </p:nvSpPr>
          <p:spPr bwMode="auto">
            <a:xfrm rot="15067717">
              <a:off x="3075194" y="355093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Стрелка вправо с вырезом 163"/>
            <p:cNvSpPr/>
            <p:nvPr/>
          </p:nvSpPr>
          <p:spPr bwMode="auto">
            <a:xfrm rot="13449243">
              <a:off x="3147625" y="3504108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5" name="Стрелка вправо с вырезом 164"/>
            <p:cNvSpPr/>
            <p:nvPr/>
          </p:nvSpPr>
          <p:spPr bwMode="auto">
            <a:xfrm rot="15067717">
              <a:off x="3033676" y="334180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" name="Стрелка вправо с вырезом 165"/>
            <p:cNvSpPr/>
            <p:nvPr/>
          </p:nvSpPr>
          <p:spPr bwMode="auto">
            <a:xfrm rot="10800000">
              <a:off x="3377172" y="378495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7" name="Стрелка вправо с вырезом 166"/>
            <p:cNvSpPr/>
            <p:nvPr/>
          </p:nvSpPr>
          <p:spPr bwMode="auto">
            <a:xfrm rot="10800000">
              <a:off x="3711305" y="376428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8" name="Стрелка вправо с вырезом 167"/>
            <p:cNvSpPr/>
            <p:nvPr/>
          </p:nvSpPr>
          <p:spPr bwMode="auto">
            <a:xfrm rot="10800000">
              <a:off x="2908095" y="378404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9" name="Стрелка вправо с вырезом 168"/>
            <p:cNvSpPr/>
            <p:nvPr/>
          </p:nvSpPr>
          <p:spPr bwMode="auto">
            <a:xfrm rot="10800000">
              <a:off x="2398705" y="378733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0" name="Стрелка вправо с вырезом 169"/>
            <p:cNvSpPr/>
            <p:nvPr/>
          </p:nvSpPr>
          <p:spPr bwMode="auto">
            <a:xfrm rot="15067717">
              <a:off x="3196554" y="388027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1" name="Стрелка вправо с вырезом 170"/>
            <p:cNvSpPr/>
            <p:nvPr/>
          </p:nvSpPr>
          <p:spPr bwMode="auto">
            <a:xfrm rot="15067717">
              <a:off x="3337076" y="4327069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2" name="Овал 171"/>
            <p:cNvSpPr/>
            <p:nvPr/>
          </p:nvSpPr>
          <p:spPr bwMode="auto">
            <a:xfrm>
              <a:off x="3412946" y="4458694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3" name="Прямая соединительная линия 172"/>
            <p:cNvCxnSpPr/>
            <p:nvPr/>
          </p:nvCxnSpPr>
          <p:spPr bwMode="auto">
            <a:xfrm rot="14700000" flipH="1" flipV="1">
              <a:off x="3403358" y="4427260"/>
              <a:ext cx="19049" cy="95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Группа 790"/>
            <p:cNvGrpSpPr>
              <a:grpSpLocks/>
            </p:cNvGrpSpPr>
            <p:nvPr/>
          </p:nvGrpSpPr>
          <p:grpSpPr bwMode="auto">
            <a:xfrm>
              <a:off x="3215201" y="4187715"/>
              <a:ext cx="158971" cy="79282"/>
              <a:chOff x="2337113" y="2365376"/>
              <a:chExt cx="236478" cy="114275"/>
            </a:xfrm>
          </p:grpSpPr>
          <p:sp>
            <p:nvSpPr>
              <p:cNvPr id="342" name="Равнобедренный треугольник 341"/>
              <p:cNvSpPr/>
              <p:nvPr/>
            </p:nvSpPr>
            <p:spPr bwMode="auto">
              <a:xfrm rot="14977445">
                <a:off x="2331546" y="2397125"/>
                <a:ext cx="86948" cy="779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3" name="Прямая соединительная линия 342"/>
              <p:cNvCxnSpPr>
                <a:stCxn id="342" idx="3"/>
              </p:cNvCxnSpPr>
              <p:nvPr/>
            </p:nvCxnSpPr>
            <p:spPr>
              <a:xfrm flipV="1">
                <a:off x="2406892" y="2365148"/>
                <a:ext cx="167621" cy="5949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790"/>
            <p:cNvGrpSpPr>
              <a:grpSpLocks/>
            </p:cNvGrpSpPr>
            <p:nvPr/>
          </p:nvGrpSpPr>
          <p:grpSpPr bwMode="auto">
            <a:xfrm rot="15032717" flipV="1">
              <a:off x="2556558" y="3865965"/>
              <a:ext cx="148232" cy="53499"/>
              <a:chOff x="2346804" y="2407659"/>
              <a:chExt cx="214991" cy="80402"/>
            </a:xfrm>
          </p:grpSpPr>
          <p:sp>
            <p:nvSpPr>
              <p:cNvPr id="340" name="Равнобедренный треугольник 339"/>
              <p:cNvSpPr/>
              <p:nvPr/>
            </p:nvSpPr>
            <p:spPr bwMode="auto">
              <a:xfrm rot="15032717">
                <a:off x="2344577" y="2411620"/>
                <a:ext cx="81096" cy="78280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1" name="Прямая соединительная линия 340"/>
              <p:cNvCxnSpPr/>
              <p:nvPr/>
            </p:nvCxnSpPr>
            <p:spPr>
              <a:xfrm rot="9632717" flipH="1">
                <a:off x="2412267" y="2408461"/>
                <a:ext cx="149653" cy="2384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6" name="Равнобедренный треугольник 175"/>
            <p:cNvSpPr/>
            <p:nvPr/>
          </p:nvSpPr>
          <p:spPr bwMode="auto">
            <a:xfrm>
              <a:off x="2617755" y="3962141"/>
              <a:ext cx="55547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Равнобедренный треугольник 176"/>
            <p:cNvSpPr/>
            <p:nvPr/>
          </p:nvSpPr>
          <p:spPr bwMode="auto">
            <a:xfrm>
              <a:off x="2479679" y="4051037"/>
              <a:ext cx="57135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Freeform 212"/>
            <p:cNvSpPr>
              <a:spLocks/>
            </p:cNvSpPr>
            <p:nvPr/>
          </p:nvSpPr>
          <p:spPr bwMode="auto">
            <a:xfrm>
              <a:off x="2595536" y="4211369"/>
              <a:ext cx="122205" cy="0"/>
            </a:xfrm>
            <a:custGeom>
              <a:avLst/>
              <a:gdLst>
                <a:gd name="T0" fmla="*/ 0 w 55"/>
                <a:gd name="T1" fmla="*/ 2147483647 h 37"/>
                <a:gd name="T2" fmla="*/ 2147483647 w 55"/>
                <a:gd name="T3" fmla="*/ 0 h 37"/>
                <a:gd name="T4" fmla="*/ 0 60000 65536"/>
                <a:gd name="T5" fmla="*/ 0 60000 65536"/>
                <a:gd name="T6" fmla="*/ 0 w 55"/>
                <a:gd name="T7" fmla="*/ 0 h 37"/>
                <a:gd name="T8" fmla="*/ 55 w 55"/>
                <a:gd name="T9" fmla="*/ 37 h 37"/>
                <a:gd name="connsiteX0" fmla="*/ 0 w 63"/>
                <a:gd name="connsiteY0" fmla="*/ 45 h 45"/>
                <a:gd name="connsiteX1" fmla="*/ 63 w 63"/>
                <a:gd name="connsiteY1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" h="45">
                  <a:moveTo>
                    <a:pt x="0" y="45"/>
                  </a:moveTo>
                  <a:lnTo>
                    <a:pt x="63" y="0"/>
                  </a:lnTo>
                </a:path>
              </a:pathLst>
            </a:cu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79" name="Группа 1100"/>
            <p:cNvGrpSpPr>
              <a:grpSpLocks/>
            </p:cNvGrpSpPr>
            <p:nvPr/>
          </p:nvGrpSpPr>
          <p:grpSpPr bwMode="auto">
            <a:xfrm>
              <a:off x="2583902" y="4194057"/>
              <a:ext cx="36686" cy="36469"/>
              <a:chOff x="299244" y="3536158"/>
              <a:chExt cx="315121" cy="300035"/>
            </a:xfrm>
          </p:grpSpPr>
          <p:sp>
            <p:nvSpPr>
              <p:cNvPr id="337" name="Овал 336"/>
              <p:cNvSpPr/>
              <p:nvPr/>
            </p:nvSpPr>
            <p:spPr bwMode="auto">
              <a:xfrm rot="16200000">
                <a:off x="310324" y="3528335"/>
                <a:ext cx="300389" cy="31355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8" name="Прямая соединительная линия 337"/>
              <p:cNvCxnSpPr>
                <a:stCxn id="337" idx="3"/>
                <a:endCxn id="337" idx="0"/>
              </p:cNvCxnSpPr>
              <p:nvPr/>
            </p:nvCxnSpPr>
            <p:spPr bwMode="auto">
              <a:xfrm flipH="1" flipV="1">
                <a:off x="303744" y="3678582"/>
                <a:ext cx="259020" cy="11753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9" name="Прямая соединительная линия 338"/>
              <p:cNvCxnSpPr>
                <a:stCxn id="337" idx="5"/>
                <a:endCxn id="337" idx="0"/>
              </p:cNvCxnSpPr>
              <p:nvPr/>
            </p:nvCxnSpPr>
            <p:spPr bwMode="auto">
              <a:xfrm flipH="1">
                <a:off x="303744" y="3574100"/>
                <a:ext cx="259020" cy="104482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0" name="Равнобедренный треугольник 179"/>
            <p:cNvSpPr/>
            <p:nvPr/>
          </p:nvSpPr>
          <p:spPr bwMode="auto">
            <a:xfrm rot="5400000">
              <a:off x="2665360" y="4187563"/>
              <a:ext cx="60323" cy="50787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81" name="Группа 790"/>
            <p:cNvGrpSpPr>
              <a:grpSpLocks/>
            </p:cNvGrpSpPr>
            <p:nvPr/>
          </p:nvGrpSpPr>
          <p:grpSpPr bwMode="auto">
            <a:xfrm rot="9618278" flipH="1">
              <a:off x="2145203" y="3965725"/>
              <a:ext cx="162028" cy="76111"/>
              <a:chOff x="2336288" y="2377253"/>
              <a:chExt cx="241790" cy="111051"/>
            </a:xfrm>
          </p:grpSpPr>
          <p:sp>
            <p:nvSpPr>
              <p:cNvPr id="335" name="Равнобедренный треугольник 334"/>
              <p:cNvSpPr/>
              <p:nvPr/>
            </p:nvSpPr>
            <p:spPr bwMode="auto">
              <a:xfrm rot="14977445">
                <a:off x="2326658" y="2432294"/>
                <a:ext cx="85698" cy="7578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6" name="Прямая соединительная линия 335"/>
              <p:cNvCxnSpPr>
                <a:stCxn id="335" idx="3"/>
              </p:cNvCxnSpPr>
              <p:nvPr/>
            </p:nvCxnSpPr>
            <p:spPr>
              <a:xfrm flipV="1">
                <a:off x="2405828" y="2396970"/>
                <a:ext cx="165785" cy="5558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2" name="Стрелка вправо с вырезом 181"/>
            <p:cNvSpPr/>
            <p:nvPr/>
          </p:nvSpPr>
          <p:spPr bwMode="auto">
            <a:xfrm rot="16576328">
              <a:off x="2215565" y="407677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3" name="Стрелка вправо с вырезом 182"/>
            <p:cNvSpPr/>
            <p:nvPr/>
          </p:nvSpPr>
          <p:spPr bwMode="auto">
            <a:xfrm rot="16576328">
              <a:off x="2262158" y="384898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4" name="Стрелка вправо с вырезом 183"/>
            <p:cNvSpPr/>
            <p:nvPr/>
          </p:nvSpPr>
          <p:spPr bwMode="auto">
            <a:xfrm rot="13516757">
              <a:off x="2169258" y="385776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5" name="Стрелка вправо с вырезом 184"/>
            <p:cNvSpPr/>
            <p:nvPr/>
          </p:nvSpPr>
          <p:spPr bwMode="auto">
            <a:xfrm rot="19502562">
              <a:off x="2376353" y="426322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86" name="Группа 567"/>
            <p:cNvGrpSpPr>
              <a:grpSpLocks/>
            </p:cNvGrpSpPr>
            <p:nvPr/>
          </p:nvGrpSpPr>
          <p:grpSpPr bwMode="auto">
            <a:xfrm>
              <a:off x="3406776" y="2694044"/>
              <a:ext cx="607102" cy="328228"/>
              <a:chOff x="3708130" y="2764633"/>
              <a:chExt cx="630508" cy="328613"/>
            </a:xfrm>
          </p:grpSpPr>
          <p:cxnSp>
            <p:nvCxnSpPr>
              <p:cNvPr id="329" name="Прямая соединительная линия 328"/>
              <p:cNvCxnSpPr/>
              <p:nvPr/>
            </p:nvCxnSpPr>
            <p:spPr bwMode="auto">
              <a:xfrm rot="10800000" flipV="1">
                <a:off x="3707878" y="2874029"/>
                <a:ext cx="534038" cy="12555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 bwMode="auto">
              <a:xfrm rot="10800000">
                <a:off x="4245213" y="2870850"/>
                <a:ext cx="93952" cy="5244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 bwMode="auto">
              <a:xfrm rot="10800000" flipV="1">
                <a:off x="4243565" y="281522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Прямая соединительная линия 331"/>
              <p:cNvCxnSpPr/>
              <p:nvPr/>
            </p:nvCxnSpPr>
            <p:spPr bwMode="auto">
              <a:xfrm rot="5400000">
                <a:off x="3956566" y="2804127"/>
                <a:ext cx="166876" cy="8735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единительная линия 332"/>
              <p:cNvCxnSpPr/>
              <p:nvPr/>
            </p:nvCxnSpPr>
            <p:spPr bwMode="auto">
              <a:xfrm rot="10800000">
                <a:off x="3902373" y="2950315"/>
                <a:ext cx="143400" cy="8264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Прямая соединительная линия 333"/>
              <p:cNvCxnSpPr/>
              <p:nvPr/>
            </p:nvCxnSpPr>
            <p:spPr bwMode="auto">
              <a:xfrm rot="16200000" flipH="1">
                <a:off x="3935636" y="3024423"/>
                <a:ext cx="104894" cy="3296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Прямая соединительная линия 186"/>
            <p:cNvCxnSpPr>
              <a:stCxn id="360" idx="0"/>
            </p:cNvCxnSpPr>
            <p:nvPr/>
          </p:nvCxnSpPr>
          <p:spPr bwMode="auto">
            <a:xfrm rot="16200000" flipV="1">
              <a:off x="2166225" y="1600829"/>
              <a:ext cx="47623" cy="1111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>
              <a:stCxn id="18" idx="6"/>
            </p:cNvCxnSpPr>
            <p:nvPr/>
          </p:nvCxnSpPr>
          <p:spPr>
            <a:xfrm flipH="1">
              <a:off x="2251139" y="4324076"/>
              <a:ext cx="33329" cy="2698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flipH="1">
              <a:off x="2222572" y="4322489"/>
              <a:ext cx="36503" cy="26986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Стрелка вправо с вырезом 189"/>
            <p:cNvSpPr/>
            <p:nvPr/>
          </p:nvSpPr>
          <p:spPr bwMode="auto">
            <a:xfrm rot="16576328">
              <a:off x="2167517" y="4452462"/>
              <a:ext cx="143264" cy="4667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1" name="Овал 190"/>
            <p:cNvSpPr/>
            <p:nvPr/>
          </p:nvSpPr>
          <p:spPr bwMode="auto">
            <a:xfrm>
              <a:off x="2168652" y="424737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Freeform 71"/>
            <p:cNvSpPr>
              <a:spLocks/>
            </p:cNvSpPr>
            <p:nvPr/>
          </p:nvSpPr>
          <p:spPr bwMode="auto">
            <a:xfrm>
              <a:off x="1395704" y="3339865"/>
              <a:ext cx="299958" cy="353999"/>
            </a:xfrm>
            <a:custGeom>
              <a:avLst/>
              <a:gdLst>
                <a:gd name="T0" fmla="*/ 403225 w 240"/>
                <a:gd name="T1" fmla="*/ 0 h 267"/>
                <a:gd name="T2" fmla="*/ 0 w 240"/>
                <a:gd name="T3" fmla="*/ 336555 h 267"/>
                <a:gd name="T4" fmla="*/ 85685 w 240"/>
                <a:gd name="T5" fmla="*/ 436215 h 267"/>
                <a:gd name="T6" fmla="*/ 178091 w 240"/>
                <a:gd name="T7" fmla="*/ 436215 h 2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67"/>
                <a:gd name="T14" fmla="*/ 240 w 240"/>
                <a:gd name="T15" fmla="*/ 267 h 2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67">
                  <a:moveTo>
                    <a:pt x="240" y="0"/>
                  </a:moveTo>
                  <a:lnTo>
                    <a:pt x="0" y="206"/>
                  </a:lnTo>
                  <a:lnTo>
                    <a:pt x="51" y="267"/>
                  </a:lnTo>
                  <a:lnTo>
                    <a:pt x="106" y="267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3" name="Freeform 496"/>
            <p:cNvSpPr>
              <a:spLocks/>
            </p:cNvSpPr>
            <p:nvPr/>
          </p:nvSpPr>
          <p:spPr bwMode="auto">
            <a:xfrm>
              <a:off x="1429032" y="3358914"/>
              <a:ext cx="280914" cy="312726"/>
            </a:xfrm>
            <a:custGeom>
              <a:avLst/>
              <a:gdLst>
                <a:gd name="T0" fmla="*/ 374650 w 223"/>
                <a:gd name="T1" fmla="*/ 0 h 234"/>
                <a:gd name="T2" fmla="*/ 0 w 223"/>
                <a:gd name="T3" fmla="*/ 312444 h 234"/>
                <a:gd name="T4" fmla="*/ 60482 w 223"/>
                <a:gd name="T5" fmla="*/ 384799 h 234"/>
                <a:gd name="T6" fmla="*/ 126003 w 223"/>
                <a:gd name="T7" fmla="*/ 383155 h 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3"/>
                <a:gd name="T13" fmla="*/ 0 h 234"/>
                <a:gd name="T14" fmla="*/ 223 w 223"/>
                <a:gd name="T15" fmla="*/ 234 h 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3" h="234">
                  <a:moveTo>
                    <a:pt x="223" y="0"/>
                  </a:moveTo>
                  <a:lnTo>
                    <a:pt x="0" y="190"/>
                  </a:lnTo>
                  <a:lnTo>
                    <a:pt x="36" y="234"/>
                  </a:lnTo>
                  <a:lnTo>
                    <a:pt x="75" y="233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Freeform 499"/>
            <p:cNvSpPr>
              <a:spLocks noChangeAspect="1"/>
            </p:cNvSpPr>
            <p:nvPr/>
          </p:nvSpPr>
          <p:spPr bwMode="auto">
            <a:xfrm>
              <a:off x="1446490" y="3604968"/>
              <a:ext cx="171405" cy="60323"/>
            </a:xfrm>
            <a:custGeom>
              <a:avLst/>
              <a:gdLst>
                <a:gd name="T0" fmla="*/ 0 w 158"/>
                <a:gd name="T1" fmla="*/ 76296 h 46"/>
                <a:gd name="T2" fmla="*/ 100676 w 158"/>
                <a:gd name="T3" fmla="*/ 0 h 46"/>
                <a:gd name="T4" fmla="*/ 265113 w 158"/>
                <a:gd name="T5" fmla="*/ 0 h 46"/>
                <a:gd name="T6" fmla="*/ 0 60000 65536"/>
                <a:gd name="T7" fmla="*/ 0 60000 65536"/>
                <a:gd name="T8" fmla="*/ 0 60000 65536"/>
                <a:gd name="T9" fmla="*/ 0 w 158"/>
                <a:gd name="T10" fmla="*/ 0 h 46"/>
                <a:gd name="T11" fmla="*/ 158 w 15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46">
                  <a:moveTo>
                    <a:pt x="0" y="46"/>
                  </a:moveTo>
                  <a:lnTo>
                    <a:pt x="60" y="0"/>
                  </a:lnTo>
                  <a:lnTo>
                    <a:pt x="158" y="0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Oval 500"/>
            <p:cNvSpPr>
              <a:spLocks noChangeArrowheads="1"/>
            </p:cNvSpPr>
            <p:nvPr/>
          </p:nvSpPr>
          <p:spPr bwMode="auto">
            <a:xfrm>
              <a:off x="1651223" y="3581156"/>
              <a:ext cx="52374" cy="49211"/>
            </a:xfrm>
            <a:prstGeom prst="ellips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Freeform 501"/>
            <p:cNvSpPr>
              <a:spLocks noChangeAspect="1"/>
            </p:cNvSpPr>
            <p:nvPr/>
          </p:nvSpPr>
          <p:spPr bwMode="auto">
            <a:xfrm>
              <a:off x="1727403" y="3508134"/>
              <a:ext cx="163470" cy="98421"/>
            </a:xfrm>
            <a:custGeom>
              <a:avLst/>
              <a:gdLst>
                <a:gd name="T0" fmla="*/ 287337 w 170"/>
                <a:gd name="T1" fmla="*/ 0 h 52"/>
                <a:gd name="T2" fmla="*/ 190995 w 170"/>
                <a:gd name="T3" fmla="*/ 84590 h 52"/>
                <a:gd name="T4" fmla="*/ 0 w 170"/>
                <a:gd name="T5" fmla="*/ 84590 h 52"/>
                <a:gd name="T6" fmla="*/ 0 60000 65536"/>
                <a:gd name="T7" fmla="*/ 0 60000 65536"/>
                <a:gd name="T8" fmla="*/ 0 60000 65536"/>
                <a:gd name="T9" fmla="*/ 0 w 170"/>
                <a:gd name="T10" fmla="*/ 0 h 52"/>
                <a:gd name="T11" fmla="*/ 170 w 170"/>
                <a:gd name="T12" fmla="*/ 52 h 5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21"/>
                <a:gd name="connsiteY0" fmla="*/ 141 h 193"/>
                <a:gd name="connsiteX1" fmla="*/ 117 w 121"/>
                <a:gd name="connsiteY1" fmla="*/ 20 h 193"/>
                <a:gd name="connsiteX2" fmla="*/ 111 w 121"/>
                <a:gd name="connsiteY2" fmla="*/ 20 h 193"/>
                <a:gd name="connsiteX3" fmla="*/ 56 w 121"/>
                <a:gd name="connsiteY3" fmla="*/ 193 h 193"/>
                <a:gd name="connsiteX4" fmla="*/ 0 w 121"/>
                <a:gd name="connsiteY4" fmla="*/ 193 h 193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2"/>
                <a:gd name="connsiteY0" fmla="*/ 148 h 200"/>
                <a:gd name="connsiteX1" fmla="*/ 113 w 122"/>
                <a:gd name="connsiteY1" fmla="*/ 9 h 200"/>
                <a:gd name="connsiteX2" fmla="*/ 56 w 122"/>
                <a:gd name="connsiteY2" fmla="*/ 200 h 200"/>
                <a:gd name="connsiteX3" fmla="*/ 0 w 122"/>
                <a:gd name="connsiteY3" fmla="*/ 200 h 200"/>
                <a:gd name="connsiteX0" fmla="*/ 113 w 113"/>
                <a:gd name="connsiteY0" fmla="*/ 0 h 191"/>
                <a:gd name="connsiteX1" fmla="*/ 56 w 113"/>
                <a:gd name="connsiteY1" fmla="*/ 191 h 191"/>
                <a:gd name="connsiteX2" fmla="*/ 0 w 113"/>
                <a:gd name="connsiteY2" fmla="*/ 191 h 191"/>
                <a:gd name="connsiteX0" fmla="*/ 113 w 159"/>
                <a:gd name="connsiteY0" fmla="*/ 32 h 223"/>
                <a:gd name="connsiteX1" fmla="*/ 150 w 159"/>
                <a:gd name="connsiteY1" fmla="*/ 32 h 223"/>
                <a:gd name="connsiteX2" fmla="*/ 56 w 159"/>
                <a:gd name="connsiteY2" fmla="*/ 223 h 223"/>
                <a:gd name="connsiteX3" fmla="*/ 0 w 159"/>
                <a:gd name="connsiteY3" fmla="*/ 223 h 223"/>
                <a:gd name="connsiteX0" fmla="*/ 150 w 150"/>
                <a:gd name="connsiteY0" fmla="*/ 0 h 191"/>
                <a:gd name="connsiteX1" fmla="*/ 56 w 150"/>
                <a:gd name="connsiteY1" fmla="*/ 191 h 191"/>
                <a:gd name="connsiteX2" fmla="*/ 0 w 150"/>
                <a:gd name="connsiteY2" fmla="*/ 191 h 191"/>
                <a:gd name="connsiteX0" fmla="*/ 150 w 157"/>
                <a:gd name="connsiteY0" fmla="*/ 4 h 195"/>
                <a:gd name="connsiteX1" fmla="*/ 141 w 157"/>
                <a:gd name="connsiteY1" fmla="*/ 32 h 195"/>
                <a:gd name="connsiteX2" fmla="*/ 56 w 157"/>
                <a:gd name="connsiteY2" fmla="*/ 195 h 195"/>
                <a:gd name="connsiteX3" fmla="*/ 0 w 157"/>
                <a:gd name="connsiteY3" fmla="*/ 195 h 195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" h="163">
                  <a:moveTo>
                    <a:pt x="141" y="0"/>
                  </a:moveTo>
                  <a:cubicBezTo>
                    <a:pt x="113" y="54"/>
                    <a:pt x="84" y="109"/>
                    <a:pt x="56" y="163"/>
                  </a:cubicBezTo>
                  <a:lnTo>
                    <a:pt x="0" y="163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Равнобедренный треугольник 196"/>
            <p:cNvSpPr/>
            <p:nvPr/>
          </p:nvSpPr>
          <p:spPr bwMode="auto">
            <a:xfrm rot="16200000">
              <a:off x="1700416" y="3577987"/>
              <a:ext cx="60323" cy="53961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Равнобедренный треугольник 197"/>
            <p:cNvSpPr/>
            <p:nvPr/>
          </p:nvSpPr>
          <p:spPr bwMode="auto">
            <a:xfrm rot="5400000">
              <a:off x="1594082" y="3577987"/>
              <a:ext cx="58736" cy="52374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Цилиндр 198"/>
            <p:cNvSpPr/>
            <p:nvPr/>
          </p:nvSpPr>
          <p:spPr bwMode="auto">
            <a:xfrm>
              <a:off x="1570821" y="3649039"/>
              <a:ext cx="182935" cy="108133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0" name="Двойная стрелка вверх/вниз 199"/>
            <p:cNvSpPr/>
            <p:nvPr/>
          </p:nvSpPr>
          <p:spPr bwMode="auto">
            <a:xfrm rot="5400000">
              <a:off x="1531512" y="3607068"/>
              <a:ext cx="47754" cy="167382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1" name="Равнобедренный треугольник 200"/>
            <p:cNvSpPr/>
            <p:nvPr/>
          </p:nvSpPr>
          <p:spPr bwMode="auto">
            <a:xfrm rot="21544728">
              <a:off x="1790886" y="3087463"/>
              <a:ext cx="61897" cy="539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02" name="Прямая соединительная линия 201"/>
            <p:cNvCxnSpPr/>
            <p:nvPr/>
          </p:nvCxnSpPr>
          <p:spPr bwMode="auto">
            <a:xfrm rot="16200000" flipH="1">
              <a:off x="1763893" y="3200171"/>
              <a:ext cx="119057" cy="1588"/>
            </a:xfrm>
            <a:prstGeom prst="lin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202"/>
            <p:cNvCxnSpPr/>
            <p:nvPr/>
          </p:nvCxnSpPr>
          <p:spPr bwMode="auto">
            <a:xfrm rot="10800000">
              <a:off x="2159089" y="2358829"/>
              <a:ext cx="139663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 bwMode="auto">
            <a:xfrm flipV="1">
              <a:off x="2344777" y="2274695"/>
              <a:ext cx="241236" cy="14445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>
              <a:endCxn id="109" idx="0"/>
            </p:cNvCxnSpPr>
            <p:nvPr/>
          </p:nvCxnSpPr>
          <p:spPr bwMode="auto">
            <a:xfrm rot="16200000" flipV="1">
              <a:off x="2506642" y="2274696"/>
              <a:ext cx="155569" cy="31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 bwMode="auto">
            <a:xfrm rot="16200000" flipH="1">
              <a:off x="2401904" y="2350897"/>
              <a:ext cx="76197" cy="476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 bwMode="auto">
            <a:xfrm rot="21146520" flipV="1">
              <a:off x="2168611" y="2628693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/>
            <p:nvPr/>
          </p:nvCxnSpPr>
          <p:spPr bwMode="auto">
            <a:xfrm rot="21146520" flipV="1">
              <a:off x="2689173" y="2341368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 bwMode="auto">
            <a:xfrm>
              <a:off x="2454285" y="2400102"/>
              <a:ext cx="80942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/>
            <p:nvPr/>
          </p:nvCxnSpPr>
          <p:spPr bwMode="auto">
            <a:xfrm>
              <a:off x="2679651" y="2346130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1" name="Группа 599"/>
            <p:cNvGrpSpPr>
              <a:grpSpLocks/>
            </p:cNvGrpSpPr>
            <p:nvPr/>
          </p:nvGrpSpPr>
          <p:grpSpPr bwMode="auto">
            <a:xfrm>
              <a:off x="2557917" y="2652816"/>
              <a:ext cx="230812" cy="149050"/>
              <a:chOff x="2652713" y="2649539"/>
              <a:chExt cx="239711" cy="149225"/>
            </a:xfrm>
          </p:grpSpPr>
          <p:cxnSp>
            <p:nvCxnSpPr>
              <p:cNvPr id="326" name="Прямая соединительная линия 325"/>
              <p:cNvCxnSpPr/>
              <p:nvPr/>
            </p:nvCxnSpPr>
            <p:spPr bwMode="auto">
              <a:xfrm rot="21146520" flipV="1">
                <a:off x="2741231" y="2679424"/>
                <a:ext cx="151641" cy="4450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Прямая соединительная линия 326"/>
              <p:cNvCxnSpPr/>
              <p:nvPr/>
            </p:nvCxnSpPr>
            <p:spPr bwMode="auto">
              <a:xfrm rot="15746520" flipV="1">
                <a:off x="2665709" y="2696729"/>
                <a:ext cx="149394" cy="543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Прямая соединительная линия 327"/>
              <p:cNvCxnSpPr/>
              <p:nvPr/>
            </p:nvCxnSpPr>
            <p:spPr bwMode="auto">
              <a:xfrm>
                <a:off x="2652224" y="2685781"/>
                <a:ext cx="79117" cy="158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2" name="Прямая соединительная линия 211"/>
            <p:cNvCxnSpPr/>
            <p:nvPr/>
          </p:nvCxnSpPr>
          <p:spPr bwMode="auto">
            <a:xfrm flipV="1">
              <a:off x="2127347" y="2360417"/>
              <a:ext cx="33329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 bwMode="auto">
            <a:xfrm>
              <a:off x="2144805" y="2638218"/>
              <a:ext cx="80941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 bwMode="auto">
            <a:xfrm rot="5400000" flipH="1" flipV="1">
              <a:off x="2145763" y="3686698"/>
              <a:ext cx="79372" cy="222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 bwMode="auto">
            <a:xfrm>
              <a:off x="3151014" y="2635043"/>
              <a:ext cx="76180" cy="15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 bwMode="auto">
            <a:xfrm flipV="1">
              <a:off x="1954356" y="2301681"/>
              <a:ext cx="34916" cy="333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 bwMode="auto">
            <a:xfrm rot="16200000" flipH="1">
              <a:off x="1905150" y="2265176"/>
              <a:ext cx="63497" cy="6030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 bwMode="auto">
            <a:xfrm>
              <a:off x="2046406" y="2246121"/>
              <a:ext cx="112682" cy="10953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9" name="Группа 835"/>
            <p:cNvGrpSpPr>
              <a:grpSpLocks/>
            </p:cNvGrpSpPr>
            <p:nvPr/>
          </p:nvGrpSpPr>
          <p:grpSpPr bwMode="auto">
            <a:xfrm rot="10643978">
              <a:off x="3330276" y="2150580"/>
              <a:ext cx="115074" cy="67001"/>
              <a:chOff x="2097695" y="2469787"/>
              <a:chExt cx="171008" cy="96388"/>
            </a:xfrm>
          </p:grpSpPr>
          <p:sp>
            <p:nvSpPr>
              <p:cNvPr id="324" name="Равнобедренный треугольник 323"/>
              <p:cNvSpPr/>
              <p:nvPr/>
            </p:nvSpPr>
            <p:spPr bwMode="auto">
              <a:xfrm rot="15022602">
                <a:off x="2095375" y="2482790"/>
                <a:ext cx="93630" cy="77830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25" name="Прямая соединительная линия 324"/>
              <p:cNvCxnSpPr/>
              <p:nvPr/>
            </p:nvCxnSpPr>
            <p:spPr>
              <a:xfrm rot="18907408">
                <a:off x="2178876" y="2472786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" name="Группа 572"/>
            <p:cNvGrpSpPr>
              <a:grpSpLocks/>
            </p:cNvGrpSpPr>
            <p:nvPr/>
          </p:nvGrpSpPr>
          <p:grpSpPr bwMode="auto">
            <a:xfrm>
              <a:off x="3429705" y="2031836"/>
              <a:ext cx="538317" cy="210298"/>
              <a:chOff x="3672412" y="2856504"/>
              <a:chExt cx="559071" cy="210545"/>
            </a:xfrm>
          </p:grpSpPr>
          <p:cxnSp>
            <p:nvCxnSpPr>
              <p:cNvPr id="318" name="Прямая соединительная линия 317"/>
              <p:cNvCxnSpPr/>
              <p:nvPr/>
            </p:nvCxnSpPr>
            <p:spPr bwMode="auto">
              <a:xfrm rot="10800000" flipV="1">
                <a:off x="3673071" y="2932772"/>
                <a:ext cx="558762" cy="65162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 bwMode="auto">
              <a:xfrm rot="10800000">
                <a:off x="3808229" y="2856485"/>
                <a:ext cx="92303" cy="5244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 bwMode="auto">
              <a:xfrm rot="10800000" flipV="1">
                <a:off x="4062062" y="290257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Прямая соединительная линия 320"/>
              <p:cNvCxnSpPr/>
              <p:nvPr/>
            </p:nvCxnSpPr>
            <p:spPr bwMode="auto">
              <a:xfrm rot="5400000">
                <a:off x="3843229" y="2900307"/>
                <a:ext cx="109661" cy="37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Прямая соединительная линия 321"/>
              <p:cNvCxnSpPr/>
              <p:nvPr/>
            </p:nvCxnSpPr>
            <p:spPr bwMode="auto">
              <a:xfrm rot="10800000">
                <a:off x="3943387" y="2970915"/>
                <a:ext cx="143399" cy="8423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 bwMode="auto">
              <a:xfrm rot="5400000">
                <a:off x="3921756" y="3014973"/>
                <a:ext cx="77875" cy="2472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Группа 609"/>
            <p:cNvGrpSpPr>
              <a:grpSpLocks/>
            </p:cNvGrpSpPr>
            <p:nvPr/>
          </p:nvGrpSpPr>
          <p:grpSpPr bwMode="auto">
            <a:xfrm>
              <a:off x="1558234" y="2185054"/>
              <a:ext cx="155913" cy="88001"/>
              <a:chOff x="2645570" y="2688434"/>
              <a:chExt cx="161924" cy="88104"/>
            </a:xfrm>
          </p:grpSpPr>
          <p:cxnSp>
            <p:nvCxnSpPr>
              <p:cNvPr id="315" name="Прямая соединительная линия 314"/>
              <p:cNvCxnSpPr/>
              <p:nvPr/>
            </p:nvCxnSpPr>
            <p:spPr bwMode="auto">
              <a:xfrm flipV="1">
                <a:off x="2745441" y="2705073"/>
                <a:ext cx="62634" cy="3019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 bwMode="auto">
              <a:xfrm rot="10800000">
                <a:off x="2644897" y="2689180"/>
                <a:ext cx="98896" cy="42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 bwMode="auto">
              <a:xfrm rot="5400000">
                <a:off x="2719866" y="2752663"/>
                <a:ext cx="42911" cy="494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2" name="Прямая соединительная линия 221"/>
            <p:cNvCxnSpPr/>
            <p:nvPr/>
          </p:nvCxnSpPr>
          <p:spPr bwMode="auto">
            <a:xfrm>
              <a:off x="2122586" y="1590509"/>
              <a:ext cx="66657" cy="206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 bwMode="auto">
            <a:xfrm rot="21146520" flipV="1">
              <a:off x="2336842" y="2619169"/>
              <a:ext cx="144425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 bwMode="auto">
            <a:xfrm>
              <a:off x="2428892" y="2631868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 bwMode="auto">
            <a:xfrm>
              <a:off x="2832010" y="2682666"/>
              <a:ext cx="80942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 bwMode="auto">
            <a:xfrm flipV="1">
              <a:off x="2736786" y="2655680"/>
              <a:ext cx="34916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7" name="Группа 619"/>
            <p:cNvGrpSpPr>
              <a:grpSpLocks/>
            </p:cNvGrpSpPr>
            <p:nvPr/>
          </p:nvGrpSpPr>
          <p:grpSpPr bwMode="auto">
            <a:xfrm rot="-8313852">
              <a:off x="1297878" y="2600562"/>
              <a:ext cx="392659" cy="248331"/>
              <a:chOff x="3711298" y="2848299"/>
              <a:chExt cx="407797" cy="248623"/>
            </a:xfrm>
          </p:grpSpPr>
          <p:cxnSp>
            <p:nvCxnSpPr>
              <p:cNvPr id="309" name="Прямая соединительная линия 308"/>
              <p:cNvCxnSpPr/>
              <p:nvPr/>
            </p:nvCxnSpPr>
            <p:spPr bwMode="auto">
              <a:xfrm rot="8313852">
                <a:off x="3711499" y="2847850"/>
                <a:ext cx="372508" cy="24952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 bwMode="auto">
              <a:xfrm rot="10800000">
                <a:off x="3807645" y="2854049"/>
                <a:ext cx="93952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Прямая соединительная линия 310"/>
              <p:cNvCxnSpPr/>
              <p:nvPr/>
            </p:nvCxnSpPr>
            <p:spPr bwMode="auto">
              <a:xfrm rot="8313852" flipV="1">
                <a:off x="4033621" y="2881448"/>
                <a:ext cx="85710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Прямая соединительная линия 311"/>
              <p:cNvCxnSpPr/>
              <p:nvPr/>
            </p:nvCxnSpPr>
            <p:spPr bwMode="auto">
              <a:xfrm rot="5400000">
                <a:off x="3845927" y="2898100"/>
                <a:ext cx="109662" cy="3791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Прямая соединительная линия 312"/>
              <p:cNvCxnSpPr/>
              <p:nvPr/>
            </p:nvCxnSpPr>
            <p:spPr bwMode="auto">
              <a:xfrm rot="2913852" flipH="1">
                <a:off x="3960144" y="2992243"/>
                <a:ext cx="127144" cy="19779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Прямая соединительная линия 313"/>
              <p:cNvCxnSpPr/>
              <p:nvPr/>
            </p:nvCxnSpPr>
            <p:spPr bwMode="auto">
              <a:xfrm rot="8313852" flipV="1">
                <a:off x="3933452" y="3024140"/>
                <a:ext cx="93951" cy="1271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8" name="Rectangle 804"/>
            <p:cNvSpPr>
              <a:spLocks noChangeArrowheads="1"/>
            </p:cNvSpPr>
            <p:nvPr/>
          </p:nvSpPr>
          <p:spPr bwMode="auto">
            <a:xfrm>
              <a:off x="2760592" y="2087378"/>
              <a:ext cx="558652" cy="246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Щелковская СПХГ</a:t>
              </a:r>
            </a:p>
          </p:txBody>
        </p:sp>
        <p:sp>
          <p:nvSpPr>
            <p:cNvPr id="229" name="Freeform 701"/>
            <p:cNvSpPr>
              <a:spLocks/>
            </p:cNvSpPr>
            <p:nvPr/>
          </p:nvSpPr>
          <p:spPr bwMode="auto">
            <a:xfrm rot="5995421">
              <a:off x="2109873" y="2997021"/>
              <a:ext cx="144456" cy="376138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0" name="Freeform 579"/>
            <p:cNvSpPr>
              <a:spLocks/>
            </p:cNvSpPr>
            <p:nvPr/>
          </p:nvSpPr>
          <p:spPr bwMode="auto">
            <a:xfrm>
              <a:off x="2260662" y="3012853"/>
              <a:ext cx="95225" cy="320662"/>
            </a:xfrm>
            <a:custGeom>
              <a:avLst/>
              <a:gdLst>
                <a:gd name="T0" fmla="*/ 2147483647 w 83"/>
                <a:gd name="T1" fmla="*/ 2147483647 h 284"/>
                <a:gd name="T2" fmla="*/ 0 w 83"/>
                <a:gd name="T3" fmla="*/ 2147483647 h 284"/>
                <a:gd name="T4" fmla="*/ 2147483647 w 83"/>
                <a:gd name="T5" fmla="*/ 0 h 284"/>
                <a:gd name="T6" fmla="*/ 0 60000 65536"/>
                <a:gd name="T7" fmla="*/ 0 60000 65536"/>
                <a:gd name="T8" fmla="*/ 0 60000 65536"/>
                <a:gd name="T9" fmla="*/ 0 w 83"/>
                <a:gd name="T10" fmla="*/ 0 h 284"/>
                <a:gd name="T11" fmla="*/ 83 w 83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284">
                  <a:moveTo>
                    <a:pt x="22" y="284"/>
                  </a:moveTo>
                  <a:lnTo>
                    <a:pt x="0" y="284"/>
                  </a:lnTo>
                  <a:lnTo>
                    <a:pt x="83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1" name="Freeform 578"/>
            <p:cNvSpPr>
              <a:spLocks/>
            </p:cNvSpPr>
            <p:nvPr/>
          </p:nvSpPr>
          <p:spPr bwMode="auto">
            <a:xfrm>
              <a:off x="2268598" y="3014441"/>
              <a:ext cx="96811" cy="319074"/>
            </a:xfrm>
            <a:custGeom>
              <a:avLst/>
              <a:gdLst>
                <a:gd name="T0" fmla="*/ 0 w 84"/>
                <a:gd name="T1" fmla="*/ 2147483647 h 283"/>
                <a:gd name="T2" fmla="*/ 2147483647 w 84"/>
                <a:gd name="T3" fmla="*/ 0 h 283"/>
                <a:gd name="T4" fmla="*/ 2147483647 w 84"/>
                <a:gd name="T5" fmla="*/ 2147483647 h 283"/>
                <a:gd name="T6" fmla="*/ 0 60000 65536"/>
                <a:gd name="T7" fmla="*/ 0 60000 65536"/>
                <a:gd name="T8" fmla="*/ 0 60000 65536"/>
                <a:gd name="T9" fmla="*/ 0 w 84"/>
                <a:gd name="T10" fmla="*/ 0 h 283"/>
                <a:gd name="T11" fmla="*/ 84 w 84"/>
                <a:gd name="T12" fmla="*/ 283 h 2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283">
                  <a:moveTo>
                    <a:pt x="0" y="283"/>
                  </a:moveTo>
                  <a:lnTo>
                    <a:pt x="84" y="0"/>
                  </a:lnTo>
                  <a:lnTo>
                    <a:pt x="74" y="1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2" name="Freeform 97"/>
            <p:cNvSpPr>
              <a:spLocks/>
            </p:cNvSpPr>
            <p:nvPr/>
          </p:nvSpPr>
          <p:spPr bwMode="auto">
            <a:xfrm>
              <a:off x="2279707" y="2949356"/>
              <a:ext cx="498343" cy="384160"/>
            </a:xfrm>
            <a:custGeom>
              <a:avLst/>
              <a:gdLst>
                <a:gd name="T0" fmla="*/ 2147483647 w 442"/>
                <a:gd name="T1" fmla="*/ 2147483647 h 340"/>
                <a:gd name="T2" fmla="*/ 0 w 442"/>
                <a:gd name="T3" fmla="*/ 2147483647 h 340"/>
                <a:gd name="T4" fmla="*/ 2147483647 w 442"/>
                <a:gd name="T5" fmla="*/ 2147483647 h 340"/>
                <a:gd name="T6" fmla="*/ 2147483647 w 442"/>
                <a:gd name="T7" fmla="*/ 0 h 3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2"/>
                <a:gd name="T13" fmla="*/ 0 h 340"/>
                <a:gd name="T14" fmla="*/ 442 w 442"/>
                <a:gd name="T15" fmla="*/ 34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83 w 442"/>
                <a:gd name="connsiteY1" fmla="*/ 340 h 340"/>
                <a:gd name="connsiteX2" fmla="*/ 0 w 442"/>
                <a:gd name="connsiteY2" fmla="*/ 339 h 340"/>
                <a:gd name="connsiteX3" fmla="*/ 56 w 442"/>
                <a:gd name="connsiteY3" fmla="*/ 148 h 340"/>
                <a:gd name="connsiteX4" fmla="*/ 442 w 442"/>
                <a:gd name="connsiteY4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9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" h="340">
                  <a:moveTo>
                    <a:pt x="96" y="340"/>
                  </a:moveTo>
                  <a:cubicBezTo>
                    <a:pt x="71" y="340"/>
                    <a:pt x="25" y="339"/>
                    <a:pt x="0" y="339"/>
                  </a:cubicBezTo>
                  <a:cubicBezTo>
                    <a:pt x="19" y="275"/>
                    <a:pt x="37" y="212"/>
                    <a:pt x="56" y="148"/>
                  </a:cubicBezTo>
                  <a:lnTo>
                    <a:pt x="442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3" name="Стрелка вправо с вырезом 232"/>
            <p:cNvSpPr/>
            <p:nvPr/>
          </p:nvSpPr>
          <p:spPr bwMode="auto">
            <a:xfrm rot="12199604">
              <a:off x="2196442" y="324063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4" name="Freeform 597"/>
            <p:cNvSpPr>
              <a:spLocks noChangeAspect="1"/>
            </p:cNvSpPr>
            <p:nvPr/>
          </p:nvSpPr>
          <p:spPr bwMode="auto">
            <a:xfrm>
              <a:off x="2700283" y="1606384"/>
              <a:ext cx="220604" cy="50798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  <a:gd name="connsiteX0" fmla="*/ 0 w 169"/>
                <a:gd name="connsiteY0" fmla="*/ 39 h 39"/>
                <a:gd name="connsiteX1" fmla="*/ 169 w 169"/>
                <a:gd name="connsiteY1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" h="39">
                  <a:moveTo>
                    <a:pt x="0" y="39"/>
                  </a:moveTo>
                  <a:lnTo>
                    <a:pt x="169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35" name="Группа 829"/>
            <p:cNvGrpSpPr>
              <a:grpSpLocks noChangeAspect="1"/>
            </p:cNvGrpSpPr>
            <p:nvPr/>
          </p:nvGrpSpPr>
          <p:grpSpPr bwMode="auto">
            <a:xfrm>
              <a:off x="2391096" y="2359936"/>
              <a:ext cx="59086" cy="212387"/>
              <a:chOff x="3505199" y="1588294"/>
              <a:chExt cx="224787" cy="809625"/>
            </a:xfrm>
          </p:grpSpPr>
          <p:sp>
            <p:nvSpPr>
              <p:cNvPr id="301" name="5-конечная звезда 300"/>
              <p:cNvSpPr/>
              <p:nvPr/>
            </p:nvSpPr>
            <p:spPr>
              <a:xfrm>
                <a:off x="3519487" y="1588294"/>
                <a:ext cx="195263" cy="201542"/>
              </a:xfrm>
              <a:prstGeom prst="star5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2" name="Равнобедренный треугольник 301"/>
              <p:cNvSpPr/>
              <p:nvPr/>
            </p:nvSpPr>
            <p:spPr>
              <a:xfrm flipH="1">
                <a:off x="3512344" y="1738656"/>
                <a:ext cx="209550" cy="437808"/>
              </a:xfrm>
              <a:prstGeom prst="triangle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3" name="Равнобедренный треугольник 302"/>
              <p:cNvSpPr/>
              <p:nvPr/>
            </p:nvSpPr>
            <p:spPr>
              <a:xfrm flipH="1">
                <a:off x="3505199" y="1936300"/>
                <a:ext cx="114301" cy="316798"/>
              </a:xfrm>
              <a:prstGeom prst="triangle">
                <a:avLst>
                  <a:gd name="adj" fmla="val 100000"/>
                </a:avLst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4" name="Равнобедренный треугольник 303"/>
              <p:cNvSpPr/>
              <p:nvPr/>
            </p:nvSpPr>
            <p:spPr>
              <a:xfrm flipH="1">
                <a:off x="3617118" y="1931537"/>
                <a:ext cx="112868" cy="316798"/>
              </a:xfrm>
              <a:prstGeom prst="triangle">
                <a:avLst>
                  <a:gd name="adj" fmla="val 0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5" name="Прямоугольник с двумя вырезанными соседними углами 304"/>
              <p:cNvSpPr/>
              <p:nvPr/>
            </p:nvSpPr>
            <p:spPr>
              <a:xfrm>
                <a:off x="3506239" y="2048672"/>
                <a:ext cx="222800" cy="349247"/>
              </a:xfrm>
              <a:prstGeom prst="snip2Same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9050" h="25400" prst="relaxedInse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3564459" y="1916901"/>
                <a:ext cx="72454" cy="78666"/>
              </a:xfrm>
              <a:prstGeom prst="ellipse">
                <a:avLst/>
              </a:prstGeom>
              <a:ln w="0" cmpd="sng">
                <a:prstDash val="sysDot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07" name="Прямая соединительная линия 306"/>
              <p:cNvCxnSpPr>
                <a:endCxn id="306" idx="0"/>
              </p:cNvCxnSpPr>
              <p:nvPr/>
            </p:nvCxnSpPr>
            <p:spPr>
              <a:xfrm rot="16200000" flipV="1">
                <a:off x="3576481" y="1941107"/>
                <a:ext cx="48411" cy="0"/>
              </a:xfrm>
              <a:prstGeom prst="line">
                <a:avLst/>
              </a:prstGeom>
              <a:ln w="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>
                <a:endCxn id="306" idx="1"/>
              </p:cNvCxnSpPr>
              <p:nvPr/>
            </p:nvCxnSpPr>
            <p:spPr>
              <a:xfrm rot="16200000" flipV="1">
                <a:off x="3573481" y="1932058"/>
                <a:ext cx="30255" cy="24151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6" name="Овал 235"/>
            <p:cNvSpPr/>
            <p:nvPr/>
          </p:nvSpPr>
          <p:spPr bwMode="auto">
            <a:xfrm>
              <a:off x="2334196" y="322588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37" name="Группа 1100"/>
            <p:cNvGrpSpPr>
              <a:grpSpLocks/>
            </p:cNvGrpSpPr>
            <p:nvPr/>
          </p:nvGrpSpPr>
          <p:grpSpPr bwMode="auto">
            <a:xfrm rot="-6787169">
              <a:off x="3439612" y="4408347"/>
              <a:ext cx="36000" cy="36000"/>
              <a:chOff x="299244" y="3536158"/>
              <a:chExt cx="315121" cy="300035"/>
            </a:xfrm>
          </p:grpSpPr>
          <p:sp>
            <p:nvSpPr>
              <p:cNvPr id="298" name="Овал 297"/>
              <p:cNvSpPr/>
              <p:nvPr/>
            </p:nvSpPr>
            <p:spPr bwMode="auto">
              <a:xfrm rot="16200000">
                <a:off x="302014" y="3529832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9" name="Прямая соединительная линия 298"/>
              <p:cNvCxnSpPr>
                <a:stCxn id="298" idx="3"/>
                <a:endCxn id="298" idx="0"/>
              </p:cNvCxnSpPr>
              <p:nvPr/>
            </p:nvCxnSpPr>
            <p:spPr bwMode="auto">
              <a:xfrm flipH="1" flipV="1">
                <a:off x="286951" y="3676167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Прямая соединительная линия 299"/>
              <p:cNvCxnSpPr>
                <a:stCxn id="298" idx="5"/>
                <a:endCxn id="298" idx="0"/>
              </p:cNvCxnSpPr>
              <p:nvPr/>
            </p:nvCxnSpPr>
            <p:spPr bwMode="auto">
              <a:xfrm flipH="1">
                <a:off x="289536" y="357596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Группа 1100"/>
            <p:cNvGrpSpPr>
              <a:grpSpLocks/>
            </p:cNvGrpSpPr>
            <p:nvPr/>
          </p:nvGrpSpPr>
          <p:grpSpPr bwMode="auto">
            <a:xfrm rot="10800000">
              <a:off x="3569769" y="3796323"/>
              <a:ext cx="36000" cy="36000"/>
              <a:chOff x="299244" y="3536158"/>
              <a:chExt cx="315121" cy="300035"/>
            </a:xfrm>
          </p:grpSpPr>
          <p:sp>
            <p:nvSpPr>
              <p:cNvPr id="295" name="Овал 294"/>
              <p:cNvSpPr/>
              <p:nvPr/>
            </p:nvSpPr>
            <p:spPr bwMode="auto">
              <a:xfrm rot="16200000">
                <a:off x="307031" y="3524864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6" name="Прямая соединительная линия 295"/>
              <p:cNvCxnSpPr>
                <a:stCxn id="295" idx="3"/>
                <a:endCxn id="295" idx="0"/>
              </p:cNvCxnSpPr>
              <p:nvPr/>
            </p:nvCxnSpPr>
            <p:spPr bwMode="auto">
              <a:xfrm flipH="1" flipV="1">
                <a:off x="292803" y="368462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Прямая соединительная линия 296"/>
              <p:cNvCxnSpPr>
                <a:stCxn id="295" idx="5"/>
                <a:endCxn id="295" idx="0"/>
              </p:cNvCxnSpPr>
              <p:nvPr/>
            </p:nvCxnSpPr>
            <p:spPr bwMode="auto">
              <a:xfrm flipH="1">
                <a:off x="292803" y="3578778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9" name="Группа 1100"/>
            <p:cNvGrpSpPr>
              <a:grpSpLocks/>
            </p:cNvGrpSpPr>
            <p:nvPr/>
          </p:nvGrpSpPr>
          <p:grpSpPr bwMode="auto">
            <a:xfrm rot="-6787169">
              <a:off x="3420562" y="4417873"/>
              <a:ext cx="36000" cy="36000"/>
              <a:chOff x="299244" y="3536158"/>
              <a:chExt cx="315121" cy="300035"/>
            </a:xfrm>
          </p:grpSpPr>
          <p:sp>
            <p:nvSpPr>
              <p:cNvPr id="292" name="Овал 291"/>
              <p:cNvSpPr/>
              <p:nvPr/>
            </p:nvSpPr>
            <p:spPr bwMode="auto">
              <a:xfrm rot="16200000">
                <a:off x="302002" y="3529881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3" name="Прямая соединительная линия 292"/>
              <p:cNvCxnSpPr>
                <a:stCxn id="292" idx="3"/>
                <a:endCxn id="292" idx="0"/>
              </p:cNvCxnSpPr>
              <p:nvPr/>
            </p:nvCxnSpPr>
            <p:spPr bwMode="auto">
              <a:xfrm flipH="1" flipV="1">
                <a:off x="286938" y="3676216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>
                <a:stCxn id="292" idx="5"/>
                <a:endCxn id="292" idx="0"/>
              </p:cNvCxnSpPr>
              <p:nvPr/>
            </p:nvCxnSpPr>
            <p:spPr bwMode="auto">
              <a:xfrm flipH="1">
                <a:off x="289524" y="357601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Группа 1100"/>
            <p:cNvGrpSpPr>
              <a:grpSpLocks/>
            </p:cNvGrpSpPr>
            <p:nvPr/>
          </p:nvGrpSpPr>
          <p:grpSpPr bwMode="auto">
            <a:xfrm rot="-6787169">
              <a:off x="3399130" y="4429778"/>
              <a:ext cx="36000" cy="36000"/>
              <a:chOff x="299244" y="3536158"/>
              <a:chExt cx="315121" cy="300035"/>
            </a:xfrm>
          </p:grpSpPr>
          <p:sp>
            <p:nvSpPr>
              <p:cNvPr id="289" name="Овал 288"/>
              <p:cNvSpPr/>
              <p:nvPr/>
            </p:nvSpPr>
            <p:spPr bwMode="auto">
              <a:xfrm rot="16200000">
                <a:off x="304706" y="3530787"/>
                <a:ext cx="304218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0" name="Прямая соединительная линия 289"/>
              <p:cNvCxnSpPr>
                <a:stCxn id="289" idx="3"/>
                <a:endCxn id="289" idx="0"/>
              </p:cNvCxnSpPr>
              <p:nvPr/>
            </p:nvCxnSpPr>
            <p:spPr bwMode="auto">
              <a:xfrm flipH="1" flipV="1">
                <a:off x="322156" y="3680565"/>
                <a:ext cx="264012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>
                <a:stCxn id="289" idx="5"/>
                <a:endCxn id="289" idx="0"/>
              </p:cNvCxnSpPr>
              <p:nvPr/>
            </p:nvCxnSpPr>
            <p:spPr bwMode="auto">
              <a:xfrm flipH="1">
                <a:off x="330188" y="3568192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Группа 1100"/>
            <p:cNvGrpSpPr>
              <a:grpSpLocks/>
            </p:cNvGrpSpPr>
            <p:nvPr/>
          </p:nvGrpSpPr>
          <p:grpSpPr bwMode="auto">
            <a:xfrm rot="10800000">
              <a:off x="3567388" y="3767748"/>
              <a:ext cx="36000" cy="36000"/>
              <a:chOff x="299244" y="3536158"/>
              <a:chExt cx="315121" cy="300035"/>
            </a:xfrm>
          </p:grpSpPr>
          <p:sp>
            <p:nvSpPr>
              <p:cNvPr id="286" name="Овал 285"/>
              <p:cNvSpPr/>
              <p:nvPr/>
            </p:nvSpPr>
            <p:spPr bwMode="auto">
              <a:xfrm rot="16200000">
                <a:off x="313970" y="3524856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7" name="Прямая соединительная линия 286"/>
              <p:cNvCxnSpPr>
                <a:stCxn id="286" idx="3"/>
                <a:endCxn id="286" idx="0"/>
              </p:cNvCxnSpPr>
              <p:nvPr/>
            </p:nvCxnSpPr>
            <p:spPr bwMode="auto">
              <a:xfrm flipH="1" flipV="1">
                <a:off x="299743" y="368461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>
                <a:stCxn id="286" idx="5"/>
                <a:endCxn id="286" idx="0"/>
              </p:cNvCxnSpPr>
              <p:nvPr/>
            </p:nvCxnSpPr>
            <p:spPr bwMode="auto">
              <a:xfrm flipH="1">
                <a:off x="299743" y="3578770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Группа 1100"/>
            <p:cNvGrpSpPr>
              <a:grpSpLocks/>
            </p:cNvGrpSpPr>
            <p:nvPr/>
          </p:nvGrpSpPr>
          <p:grpSpPr bwMode="auto">
            <a:xfrm rot="10800000">
              <a:off x="3569770" y="3743935"/>
              <a:ext cx="36000" cy="36000"/>
              <a:chOff x="299244" y="3536158"/>
              <a:chExt cx="315121" cy="300035"/>
            </a:xfrm>
          </p:grpSpPr>
          <p:sp>
            <p:nvSpPr>
              <p:cNvPr id="283" name="Овал 282"/>
              <p:cNvSpPr/>
              <p:nvPr/>
            </p:nvSpPr>
            <p:spPr bwMode="auto">
              <a:xfrm rot="16200000">
                <a:off x="307040" y="3524839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4" name="Прямая соединительная линия 283"/>
              <p:cNvCxnSpPr>
                <a:stCxn id="283" idx="3"/>
                <a:endCxn id="283" idx="0"/>
              </p:cNvCxnSpPr>
              <p:nvPr/>
            </p:nvCxnSpPr>
            <p:spPr bwMode="auto">
              <a:xfrm flipH="1" flipV="1">
                <a:off x="292812" y="368460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>
                <a:stCxn id="283" idx="5"/>
                <a:endCxn id="283" idx="0"/>
              </p:cNvCxnSpPr>
              <p:nvPr/>
            </p:nvCxnSpPr>
            <p:spPr bwMode="auto">
              <a:xfrm flipH="1">
                <a:off x="292812" y="357876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Группа 1100"/>
            <p:cNvGrpSpPr>
              <a:grpSpLocks/>
            </p:cNvGrpSpPr>
            <p:nvPr/>
          </p:nvGrpSpPr>
          <p:grpSpPr bwMode="auto">
            <a:xfrm rot="-5029230">
              <a:off x="2278622" y="4193953"/>
              <a:ext cx="36000" cy="36000"/>
              <a:chOff x="299244" y="3536158"/>
              <a:chExt cx="315121" cy="300035"/>
            </a:xfrm>
          </p:grpSpPr>
          <p:sp>
            <p:nvSpPr>
              <p:cNvPr id="280" name="Овал 279"/>
              <p:cNvSpPr/>
              <p:nvPr/>
            </p:nvSpPr>
            <p:spPr bwMode="auto">
              <a:xfrm rot="16200000">
                <a:off x="302637" y="3524487"/>
                <a:ext cx="304218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1" name="Прямая соединительная линия 280"/>
              <p:cNvCxnSpPr>
                <a:stCxn id="280" idx="3"/>
                <a:endCxn id="280" idx="0"/>
              </p:cNvCxnSpPr>
              <p:nvPr/>
            </p:nvCxnSpPr>
            <p:spPr bwMode="auto">
              <a:xfrm flipH="1" flipV="1">
                <a:off x="285747" y="3667782"/>
                <a:ext cx="277911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/>
              <p:cNvCxnSpPr>
                <a:stCxn id="280" idx="5"/>
                <a:endCxn id="280" idx="0"/>
              </p:cNvCxnSpPr>
              <p:nvPr/>
            </p:nvCxnSpPr>
            <p:spPr bwMode="auto">
              <a:xfrm flipH="1">
                <a:off x="286839" y="3561192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Группа 1100"/>
            <p:cNvGrpSpPr>
              <a:grpSpLocks/>
            </p:cNvGrpSpPr>
            <p:nvPr/>
          </p:nvGrpSpPr>
          <p:grpSpPr bwMode="auto">
            <a:xfrm rot="8376757">
              <a:off x="2922946" y="3192476"/>
              <a:ext cx="36000" cy="36000"/>
              <a:chOff x="299244" y="3536158"/>
              <a:chExt cx="315121" cy="300035"/>
            </a:xfrm>
          </p:grpSpPr>
          <p:sp>
            <p:nvSpPr>
              <p:cNvPr id="277" name="Овал 276"/>
              <p:cNvSpPr/>
              <p:nvPr/>
            </p:nvSpPr>
            <p:spPr bwMode="auto">
              <a:xfrm rot="16200000">
                <a:off x="306207" y="3527526"/>
                <a:ext cx="304294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8" name="Прямая соединительная линия 277"/>
              <p:cNvCxnSpPr>
                <a:stCxn id="277" idx="3"/>
                <a:endCxn id="277" idx="0"/>
              </p:cNvCxnSpPr>
              <p:nvPr/>
            </p:nvCxnSpPr>
            <p:spPr bwMode="auto">
              <a:xfrm flipH="1" flipV="1">
                <a:off x="290296" y="3690993"/>
                <a:ext cx="277842" cy="119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>
                <a:stCxn id="277" idx="5"/>
                <a:endCxn id="277" idx="0"/>
              </p:cNvCxnSpPr>
              <p:nvPr/>
            </p:nvCxnSpPr>
            <p:spPr bwMode="auto">
              <a:xfrm flipH="1">
                <a:off x="294320" y="357058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Группа 1100"/>
            <p:cNvGrpSpPr>
              <a:grpSpLocks/>
            </p:cNvGrpSpPr>
            <p:nvPr/>
          </p:nvGrpSpPr>
          <p:grpSpPr bwMode="auto">
            <a:xfrm rot="8376757">
              <a:off x="2941996" y="3228195"/>
              <a:ext cx="36000" cy="36000"/>
              <a:chOff x="299244" y="3536158"/>
              <a:chExt cx="315121" cy="300035"/>
            </a:xfrm>
          </p:grpSpPr>
          <p:sp>
            <p:nvSpPr>
              <p:cNvPr id="274" name="Овал 273"/>
              <p:cNvSpPr/>
              <p:nvPr/>
            </p:nvSpPr>
            <p:spPr bwMode="auto">
              <a:xfrm rot="16200000">
                <a:off x="312851" y="3527562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5" name="Прямая соединительная линия 274"/>
              <p:cNvCxnSpPr>
                <a:stCxn id="274" idx="3"/>
                <a:endCxn id="274" idx="0"/>
              </p:cNvCxnSpPr>
              <p:nvPr/>
            </p:nvCxnSpPr>
            <p:spPr bwMode="auto">
              <a:xfrm flipH="1" flipV="1">
                <a:off x="290321" y="369764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>
                <a:stCxn id="274" idx="5"/>
                <a:endCxn id="274" idx="0"/>
              </p:cNvCxnSpPr>
              <p:nvPr/>
            </p:nvCxnSpPr>
            <p:spPr bwMode="auto">
              <a:xfrm flipH="1">
                <a:off x="280842" y="358574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Группа 1100"/>
            <p:cNvGrpSpPr>
              <a:grpSpLocks/>
            </p:cNvGrpSpPr>
            <p:nvPr/>
          </p:nvGrpSpPr>
          <p:grpSpPr bwMode="auto">
            <a:xfrm rot="-2886976">
              <a:off x="3067343" y="3090005"/>
              <a:ext cx="36000" cy="36000"/>
              <a:chOff x="299244" y="3536158"/>
              <a:chExt cx="315121" cy="300035"/>
            </a:xfrm>
          </p:grpSpPr>
          <p:sp>
            <p:nvSpPr>
              <p:cNvPr id="271" name="Овал 270"/>
              <p:cNvSpPr/>
              <p:nvPr/>
            </p:nvSpPr>
            <p:spPr bwMode="auto">
              <a:xfrm rot="16200000">
                <a:off x="302948" y="353265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2" name="Прямая соединительная линия 271"/>
              <p:cNvCxnSpPr>
                <a:stCxn id="271" idx="3"/>
                <a:endCxn id="271" idx="0"/>
              </p:cNvCxnSpPr>
              <p:nvPr/>
            </p:nvCxnSpPr>
            <p:spPr bwMode="auto">
              <a:xfrm flipH="1" flipV="1">
                <a:off x="315754" y="3667755"/>
                <a:ext cx="264012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>
                <a:stCxn id="271" idx="5"/>
                <a:endCxn id="271" idx="0"/>
              </p:cNvCxnSpPr>
              <p:nvPr/>
            </p:nvCxnSpPr>
            <p:spPr bwMode="auto">
              <a:xfrm flipH="1">
                <a:off x="317520" y="3557375"/>
                <a:ext cx="264012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Группа 1100"/>
            <p:cNvGrpSpPr>
              <a:grpSpLocks/>
            </p:cNvGrpSpPr>
            <p:nvPr/>
          </p:nvGrpSpPr>
          <p:grpSpPr bwMode="auto">
            <a:xfrm rot="-2886976">
              <a:off x="3095918" y="3120961"/>
              <a:ext cx="36000" cy="36000"/>
              <a:chOff x="299244" y="3536158"/>
              <a:chExt cx="315121" cy="300035"/>
            </a:xfrm>
          </p:grpSpPr>
          <p:sp>
            <p:nvSpPr>
              <p:cNvPr id="268" name="Овал 267"/>
              <p:cNvSpPr/>
              <p:nvPr/>
            </p:nvSpPr>
            <p:spPr bwMode="auto">
              <a:xfrm rot="16200000">
                <a:off x="302908" y="3525647"/>
                <a:ext cx="304226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9" name="Прямая соединительная линия 268"/>
              <p:cNvCxnSpPr>
                <a:stCxn id="268" idx="3"/>
                <a:endCxn id="268" idx="0"/>
              </p:cNvCxnSpPr>
              <p:nvPr/>
            </p:nvCxnSpPr>
            <p:spPr bwMode="auto">
              <a:xfrm flipH="1" flipV="1">
                <a:off x="278790" y="3675509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>
                <a:stCxn id="268" idx="5"/>
                <a:endCxn id="268" idx="0"/>
              </p:cNvCxnSpPr>
              <p:nvPr/>
            </p:nvCxnSpPr>
            <p:spPr bwMode="auto">
              <a:xfrm flipH="1">
                <a:off x="280560" y="3565130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8" name="Блок-схема: сопоставление 247"/>
            <p:cNvSpPr>
              <a:spLocks noChangeAspect="1"/>
            </p:cNvSpPr>
            <p:nvPr/>
          </p:nvSpPr>
          <p:spPr bwMode="auto">
            <a:xfrm rot="15060000" flipH="1">
              <a:off x="2722499" y="2954122"/>
              <a:ext cx="17462" cy="26981"/>
            </a:xfrm>
            <a:prstGeom prst="flowChartCollate">
              <a:avLst/>
            </a:prstGeom>
            <a:solidFill>
              <a:srgbClr val="FF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9" name="Равнобедренный треугольник 248"/>
            <p:cNvSpPr/>
            <p:nvPr/>
          </p:nvSpPr>
          <p:spPr bwMode="auto">
            <a:xfrm rot="4223182">
              <a:off x="2477292" y="3027941"/>
              <a:ext cx="57148" cy="55547"/>
            </a:xfrm>
            <a:prstGeom prst="triangl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80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50" name="Группа 1100"/>
            <p:cNvGrpSpPr>
              <a:grpSpLocks/>
            </p:cNvGrpSpPr>
            <p:nvPr/>
          </p:nvGrpSpPr>
          <p:grpSpPr bwMode="auto">
            <a:xfrm rot="5400000">
              <a:off x="3104869" y="2393400"/>
              <a:ext cx="36000" cy="36000"/>
              <a:chOff x="299244" y="3536158"/>
              <a:chExt cx="315121" cy="300035"/>
            </a:xfrm>
          </p:grpSpPr>
          <p:sp>
            <p:nvSpPr>
              <p:cNvPr id="265" name="Овал 264"/>
              <p:cNvSpPr/>
              <p:nvPr/>
            </p:nvSpPr>
            <p:spPr bwMode="auto">
              <a:xfrm rot="16200000">
                <a:off x="303068" y="353023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6" name="Прямая соединительная линия 265"/>
              <p:cNvCxnSpPr>
                <a:stCxn id="265" idx="3"/>
                <a:endCxn id="265" idx="0"/>
              </p:cNvCxnSpPr>
              <p:nvPr/>
            </p:nvCxnSpPr>
            <p:spPr bwMode="auto">
              <a:xfrm flipH="1" flipV="1">
                <a:off x="302329" y="3676473"/>
                <a:ext cx="264020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Прямая соединительная линия 266"/>
              <p:cNvCxnSpPr>
                <a:stCxn id="265" idx="5"/>
                <a:endCxn id="265" idx="0"/>
              </p:cNvCxnSpPr>
              <p:nvPr/>
            </p:nvCxnSpPr>
            <p:spPr bwMode="auto">
              <a:xfrm flipH="1">
                <a:off x="302334" y="3557430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Группа 1100"/>
            <p:cNvGrpSpPr>
              <a:grpSpLocks/>
            </p:cNvGrpSpPr>
            <p:nvPr/>
          </p:nvGrpSpPr>
          <p:grpSpPr bwMode="auto">
            <a:xfrm rot="-684045">
              <a:off x="3362140" y="1943588"/>
              <a:ext cx="36000" cy="36000"/>
              <a:chOff x="299244" y="3536158"/>
              <a:chExt cx="315121" cy="300035"/>
            </a:xfrm>
          </p:grpSpPr>
          <p:sp>
            <p:nvSpPr>
              <p:cNvPr id="262" name="Овал 261"/>
              <p:cNvSpPr/>
              <p:nvPr/>
            </p:nvSpPr>
            <p:spPr bwMode="auto">
              <a:xfrm rot="16200000">
                <a:off x="307138" y="3523388"/>
                <a:ext cx="304302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3" name="Прямая соединительная линия 262"/>
              <p:cNvCxnSpPr>
                <a:stCxn id="262" idx="3"/>
                <a:endCxn id="262" idx="0"/>
              </p:cNvCxnSpPr>
              <p:nvPr/>
            </p:nvCxnSpPr>
            <p:spPr bwMode="auto">
              <a:xfrm flipH="1" flipV="1">
                <a:off x="287582" y="368466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>
                <a:stCxn id="262" idx="5"/>
                <a:endCxn id="262" idx="0"/>
              </p:cNvCxnSpPr>
              <p:nvPr/>
            </p:nvCxnSpPr>
            <p:spPr bwMode="auto">
              <a:xfrm flipH="1">
                <a:off x="298682" y="356533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Группа 835"/>
            <p:cNvGrpSpPr>
              <a:grpSpLocks/>
            </p:cNvGrpSpPr>
            <p:nvPr/>
          </p:nvGrpSpPr>
          <p:grpSpPr bwMode="auto">
            <a:xfrm rot="-4359324">
              <a:off x="3185816" y="2516457"/>
              <a:ext cx="115074" cy="67001"/>
              <a:chOff x="2097695" y="2469787"/>
              <a:chExt cx="171008" cy="96388"/>
            </a:xfrm>
          </p:grpSpPr>
          <p:sp>
            <p:nvSpPr>
              <p:cNvPr id="260" name="Равнобедренный треугольник 259"/>
              <p:cNvSpPr/>
              <p:nvPr/>
            </p:nvSpPr>
            <p:spPr bwMode="auto">
              <a:xfrm rot="15022602">
                <a:off x="2088687" y="2477495"/>
                <a:ext cx="93611" cy="77847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18907408">
                <a:off x="2177663" y="2468132"/>
                <a:ext cx="92002" cy="456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Группа 1100"/>
            <p:cNvGrpSpPr>
              <a:grpSpLocks/>
            </p:cNvGrpSpPr>
            <p:nvPr/>
          </p:nvGrpSpPr>
          <p:grpSpPr bwMode="auto">
            <a:xfrm rot="10800000">
              <a:off x="2514520" y="1633072"/>
              <a:ext cx="36000" cy="36000"/>
              <a:chOff x="299244" y="3536158"/>
              <a:chExt cx="315121" cy="300035"/>
            </a:xfrm>
          </p:grpSpPr>
          <p:sp>
            <p:nvSpPr>
              <p:cNvPr id="257" name="Овал 256"/>
              <p:cNvSpPr/>
              <p:nvPr/>
            </p:nvSpPr>
            <p:spPr bwMode="auto">
              <a:xfrm rot="16200000">
                <a:off x="308422" y="3528406"/>
                <a:ext cx="291068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58" name="Прямая соединительная линия 257"/>
              <p:cNvCxnSpPr>
                <a:stCxn id="257" idx="3"/>
                <a:endCxn id="257" idx="0"/>
              </p:cNvCxnSpPr>
              <p:nvPr/>
            </p:nvCxnSpPr>
            <p:spPr bwMode="auto">
              <a:xfrm flipH="1" flipV="1">
                <a:off x="294195" y="368817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>
                <a:stCxn id="257" idx="5"/>
                <a:endCxn id="257" idx="0"/>
              </p:cNvCxnSpPr>
              <p:nvPr/>
            </p:nvCxnSpPr>
            <p:spPr bwMode="auto">
              <a:xfrm flipH="1">
                <a:off x="294195" y="358232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4" name="Прямая соединительная линия 253"/>
            <p:cNvCxnSpPr/>
            <p:nvPr/>
          </p:nvCxnSpPr>
          <p:spPr bwMode="auto">
            <a:xfrm>
              <a:off x="2620929" y="3054127"/>
              <a:ext cx="80941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Стрелка вправо с вырезом 254"/>
            <p:cNvSpPr/>
            <p:nvPr/>
          </p:nvSpPr>
          <p:spPr bwMode="auto">
            <a:xfrm rot="8395274">
              <a:off x="1331126" y="364832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6" name="Rectangle 784"/>
            <p:cNvSpPr>
              <a:spLocks noChangeArrowheads="1"/>
            </p:cNvSpPr>
            <p:nvPr/>
          </p:nvSpPr>
          <p:spPr bwMode="auto">
            <a:xfrm>
              <a:off x="2328631" y="3113097"/>
              <a:ext cx="44314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Серпухов</a:t>
              </a:r>
            </a:p>
          </p:txBody>
        </p:sp>
      </p:grpSp>
      <p:sp>
        <p:nvSpPr>
          <p:cNvPr id="2" name="Овал 1"/>
          <p:cNvSpPr/>
          <p:nvPr/>
        </p:nvSpPr>
        <p:spPr>
          <a:xfrm rot="1247588">
            <a:off x="4048311" y="1641016"/>
            <a:ext cx="1432499" cy="1419539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333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200" dirty="0">
                <a:solidFill>
                  <a:prstClr val="white"/>
                </a:solidFill>
              </a:rPr>
              <a:t>Итоги работы </a:t>
            </a:r>
            <a:r>
              <a:rPr lang="ru-RU" sz="2200" dirty="0" smtClean="0">
                <a:solidFill>
                  <a:prstClr val="white"/>
                </a:solidFill>
              </a:rPr>
              <a:t>по  расчету </a:t>
            </a:r>
            <a:r>
              <a:rPr lang="ru-RU" sz="2200" dirty="0">
                <a:solidFill>
                  <a:prstClr val="white"/>
                </a:solidFill>
              </a:rPr>
              <a:t>ТВПС </a:t>
            </a:r>
            <a:r>
              <a:rPr lang="ru-RU" sz="2200" dirty="0" smtClean="0">
                <a:solidFill>
                  <a:prstClr val="white"/>
                </a:solidFill>
              </a:rPr>
              <a:t>ГРС в 2017 году</a:t>
            </a:r>
            <a:endParaRPr lang="ru-RU" sz="2200" dirty="0">
              <a:solidFill>
                <a:prstClr val="white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630380"/>
              </p:ext>
            </p:extLst>
          </p:nvPr>
        </p:nvGraphicFramePr>
        <p:xfrm>
          <a:off x="161624" y="843591"/>
          <a:ext cx="8794306" cy="3903663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10813"/>
                <a:gridCol w="2166111"/>
                <a:gridCol w="1373789"/>
                <a:gridCol w="1214531"/>
                <a:gridCol w="1214531"/>
                <a:gridCol w="1214531"/>
              </a:tblGrid>
              <a:tr h="711933"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Филиал</a:t>
                      </a:r>
                    </a:p>
                  </a:txBody>
                  <a:tcPr marL="36870" marR="36870" marT="0" marB="0" anchor="ctr" horzOverflow="overflow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ГРС</a:t>
                      </a:r>
                    </a:p>
                  </a:txBody>
                  <a:tcPr marL="36870" marR="3687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+mn-lt"/>
                        </a:rPr>
                        <a:t>Проектная производительность,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+mn-lt"/>
                        </a:rPr>
                        <a:t>Пиковая производительность (за последние 3 года),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+mn-lt"/>
                        </a:rPr>
                        <a:t>Технически-возможная пропускная способность,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+mn-lt"/>
                        </a:rPr>
                        <a:t>Техническая возможность после ТВПС с учетом пиковой производительности,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Белоусовское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Боровск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10,84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12,87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2,03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Белоусовское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9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и.т</a:t>
                      </a:r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 им. Карпова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24,4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Белоусовское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Воробьёво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2,967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1,847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Белоусовское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Белоусово-1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2,967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0,497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Павловский Посад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49,56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18,06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Монино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-1,2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Орехово-Зуево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53,05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Обухово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22,56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Курское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Медвенка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18,07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7,57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Курское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Рыльск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13,63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19,73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Белгородское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9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Графовка</a:t>
                      </a:r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5,12</a:t>
                      </a:r>
                      <a:endParaRPr lang="ru-RU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Белгородское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Прохоровка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21,79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9,59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Брянское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Карачев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15,95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22,8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6,85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Воронежское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Воронеж-2А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13,45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52,95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Острогожское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Новый Оскол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11,9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Тульское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Суворовская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35,8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Московское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Пушкино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79,4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89,4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Острогожск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Бобров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17,99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64,92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46,93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Елецкое</a:t>
                      </a:r>
                      <a:r>
                        <a:rPr lang="ru-RU" sz="7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Усмань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439,15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400,55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660,904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260,354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0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>
                <a:solidFill>
                  <a:prstClr val="white"/>
                </a:solidFill>
              </a:rPr>
              <a:t>Итоги работы по  расчету ТВПС ГРС в </a:t>
            </a:r>
            <a:r>
              <a:rPr lang="ru-RU" sz="2200" dirty="0" smtClean="0">
                <a:solidFill>
                  <a:prstClr val="white"/>
                </a:solidFill>
              </a:rPr>
              <a:t>2017 </a:t>
            </a:r>
            <a:r>
              <a:rPr lang="ru-RU" sz="2200" dirty="0">
                <a:solidFill>
                  <a:prstClr val="white"/>
                </a:solidFill>
              </a:rPr>
              <a:t>году</a:t>
            </a:r>
            <a:endParaRPr lang="ru-RU" altLang="ru-RU" sz="2200" kern="0" dirty="0">
              <a:solidFill>
                <a:srgbClr val="FFFFFF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077069"/>
              </p:ext>
            </p:extLst>
          </p:nvPr>
        </p:nvGraphicFramePr>
        <p:xfrm>
          <a:off x="0" y="853440"/>
          <a:ext cx="914400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4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0" hangingPunct="0">
              <a:defRPr/>
            </a:pPr>
            <a:r>
              <a:rPr lang="ru-RU" sz="2200" dirty="0">
                <a:solidFill>
                  <a:srgbClr val="FFFFFF"/>
                </a:solidFill>
                <a:cs typeface="Arial" charset="0"/>
              </a:rPr>
              <a:t>Зоны разгрузки </a:t>
            </a:r>
            <a:r>
              <a:rPr lang="ru-RU" sz="2200" dirty="0" smtClean="0">
                <a:solidFill>
                  <a:srgbClr val="FFFFFF"/>
                </a:solidFill>
                <a:cs typeface="Arial" charset="0"/>
              </a:rPr>
              <a:t>МПУ после </a:t>
            </a:r>
            <a:r>
              <a:rPr lang="ru-RU" sz="2200" dirty="0">
                <a:solidFill>
                  <a:srgbClr val="FFFFFF"/>
                </a:solidFill>
                <a:cs typeface="Arial" charset="0"/>
              </a:rPr>
              <a:t>выполненной ТВПС  ГРС</a:t>
            </a:r>
            <a:br>
              <a:rPr lang="ru-RU" sz="2200" dirty="0">
                <a:solidFill>
                  <a:srgbClr val="FFFFFF"/>
                </a:solidFill>
                <a:cs typeface="Arial" charset="0"/>
              </a:rPr>
            </a:br>
            <a:r>
              <a:rPr lang="ru-RU" sz="2200" dirty="0">
                <a:solidFill>
                  <a:srgbClr val="FFFFFF"/>
                </a:solidFill>
                <a:cs typeface="Arial" charset="0"/>
              </a:rPr>
              <a:t>ООО «Газпром трансгаз Москва</a:t>
            </a:r>
            <a:r>
              <a:rPr lang="ru-RU" sz="2200" dirty="0" smtClean="0">
                <a:solidFill>
                  <a:srgbClr val="FFFFFF"/>
                </a:solidFill>
                <a:cs typeface="Arial" charset="0"/>
              </a:rPr>
              <a:t>» в 2017 году</a:t>
            </a:r>
            <a:endParaRPr lang="ru-RU" sz="22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Группа 604"/>
          <p:cNvGrpSpPr>
            <a:grpSpLocks/>
          </p:cNvGrpSpPr>
          <p:nvPr/>
        </p:nvGrpSpPr>
        <p:grpSpPr bwMode="auto">
          <a:xfrm>
            <a:off x="1738336" y="837436"/>
            <a:ext cx="4682809" cy="3859454"/>
            <a:chOff x="510113" y="1268551"/>
            <a:chExt cx="3503765" cy="3436510"/>
          </a:xfrm>
        </p:grpSpPr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1079845" y="1354216"/>
              <a:ext cx="2765949" cy="2636160"/>
            </a:xfrm>
            <a:custGeom>
              <a:avLst/>
              <a:gdLst/>
              <a:ahLst/>
              <a:cxnLst>
                <a:cxn ang="0">
                  <a:pos x="102" y="713"/>
                </a:cxn>
                <a:cxn ang="0">
                  <a:pos x="97" y="821"/>
                </a:cxn>
                <a:cxn ang="0">
                  <a:pos x="3" y="1034"/>
                </a:cxn>
                <a:cxn ang="0">
                  <a:pos x="60" y="1151"/>
                </a:cxn>
                <a:cxn ang="0">
                  <a:pos x="216" y="1391"/>
                </a:cxn>
                <a:cxn ang="0">
                  <a:pos x="324" y="1363"/>
                </a:cxn>
                <a:cxn ang="0">
                  <a:pos x="525" y="1365"/>
                </a:cxn>
                <a:cxn ang="0">
                  <a:pos x="685" y="1451"/>
                </a:cxn>
                <a:cxn ang="0">
                  <a:pos x="928" y="1639"/>
                </a:cxn>
                <a:cxn ang="0">
                  <a:pos x="1177" y="1734"/>
                </a:cxn>
                <a:cxn ang="0">
                  <a:pos x="1316" y="1715"/>
                </a:cxn>
                <a:cxn ang="0">
                  <a:pos x="1408" y="1795"/>
                </a:cxn>
                <a:cxn ang="0">
                  <a:pos x="1558" y="1854"/>
                </a:cxn>
                <a:cxn ang="0">
                  <a:pos x="1664" y="2013"/>
                </a:cxn>
                <a:cxn ang="0">
                  <a:pos x="1752" y="2047"/>
                </a:cxn>
                <a:cxn ang="0">
                  <a:pos x="1837" y="2040"/>
                </a:cxn>
                <a:cxn ang="0">
                  <a:pos x="1873" y="1893"/>
                </a:cxn>
                <a:cxn ang="0">
                  <a:pos x="2071" y="1894"/>
                </a:cxn>
                <a:cxn ang="0">
                  <a:pos x="2173" y="1770"/>
                </a:cxn>
                <a:cxn ang="0">
                  <a:pos x="2322" y="1665"/>
                </a:cxn>
                <a:cxn ang="0">
                  <a:pos x="2436" y="1591"/>
                </a:cxn>
                <a:cxn ang="0">
                  <a:pos x="2458" y="1492"/>
                </a:cxn>
                <a:cxn ang="0">
                  <a:pos x="2230" y="1472"/>
                </a:cxn>
                <a:cxn ang="0">
                  <a:pos x="2097" y="1302"/>
                </a:cxn>
                <a:cxn ang="0">
                  <a:pos x="2235" y="990"/>
                </a:cxn>
                <a:cxn ang="0">
                  <a:pos x="2196" y="884"/>
                </a:cxn>
                <a:cxn ang="0">
                  <a:pos x="2155" y="807"/>
                </a:cxn>
                <a:cxn ang="0">
                  <a:pos x="2128" y="593"/>
                </a:cxn>
                <a:cxn ang="0">
                  <a:pos x="1950" y="465"/>
                </a:cxn>
                <a:cxn ang="0">
                  <a:pos x="1791" y="344"/>
                </a:cxn>
                <a:cxn ang="0">
                  <a:pos x="1687" y="143"/>
                </a:cxn>
                <a:cxn ang="0">
                  <a:pos x="1510" y="27"/>
                </a:cxn>
                <a:cxn ang="0">
                  <a:pos x="1353" y="75"/>
                </a:cxn>
                <a:cxn ang="0">
                  <a:pos x="1300" y="176"/>
                </a:cxn>
                <a:cxn ang="0">
                  <a:pos x="1186" y="251"/>
                </a:cxn>
                <a:cxn ang="0">
                  <a:pos x="1089" y="287"/>
                </a:cxn>
                <a:cxn ang="0">
                  <a:pos x="1021" y="339"/>
                </a:cxn>
                <a:cxn ang="0">
                  <a:pos x="949" y="375"/>
                </a:cxn>
                <a:cxn ang="0">
                  <a:pos x="883" y="396"/>
                </a:cxn>
                <a:cxn ang="0">
                  <a:pos x="808" y="368"/>
                </a:cxn>
                <a:cxn ang="0">
                  <a:pos x="748" y="446"/>
                </a:cxn>
                <a:cxn ang="0">
                  <a:pos x="675" y="527"/>
                </a:cxn>
                <a:cxn ang="0">
                  <a:pos x="456" y="654"/>
                </a:cxn>
                <a:cxn ang="0">
                  <a:pos x="339" y="635"/>
                </a:cxn>
                <a:cxn ang="0">
                  <a:pos x="220" y="659"/>
                </a:cxn>
                <a:cxn ang="0">
                  <a:pos x="169" y="657"/>
                </a:cxn>
              </a:cxnLst>
              <a:rect l="0" t="0" r="r" b="b"/>
              <a:pathLst>
                <a:path w="2493" h="2092">
                  <a:moveTo>
                    <a:pt x="162" y="686"/>
                  </a:moveTo>
                  <a:lnTo>
                    <a:pt x="153" y="699"/>
                  </a:lnTo>
                  <a:lnTo>
                    <a:pt x="102" y="713"/>
                  </a:lnTo>
                  <a:lnTo>
                    <a:pt x="105" y="749"/>
                  </a:lnTo>
                  <a:lnTo>
                    <a:pt x="88" y="765"/>
                  </a:lnTo>
                  <a:lnTo>
                    <a:pt x="97" y="821"/>
                  </a:lnTo>
                  <a:lnTo>
                    <a:pt x="15" y="977"/>
                  </a:lnTo>
                  <a:lnTo>
                    <a:pt x="15" y="1007"/>
                  </a:lnTo>
                  <a:lnTo>
                    <a:pt x="3" y="1034"/>
                  </a:lnTo>
                  <a:lnTo>
                    <a:pt x="0" y="1059"/>
                  </a:lnTo>
                  <a:lnTo>
                    <a:pt x="13" y="1109"/>
                  </a:lnTo>
                  <a:lnTo>
                    <a:pt x="60" y="1151"/>
                  </a:lnTo>
                  <a:lnTo>
                    <a:pt x="57" y="1278"/>
                  </a:lnTo>
                  <a:lnTo>
                    <a:pt x="100" y="1331"/>
                  </a:lnTo>
                  <a:lnTo>
                    <a:pt x="216" y="1391"/>
                  </a:lnTo>
                  <a:lnTo>
                    <a:pt x="264" y="1387"/>
                  </a:lnTo>
                  <a:lnTo>
                    <a:pt x="292" y="1383"/>
                  </a:lnTo>
                  <a:lnTo>
                    <a:pt x="324" y="1363"/>
                  </a:lnTo>
                  <a:lnTo>
                    <a:pt x="385" y="1373"/>
                  </a:lnTo>
                  <a:lnTo>
                    <a:pt x="426" y="1374"/>
                  </a:lnTo>
                  <a:lnTo>
                    <a:pt x="525" y="1365"/>
                  </a:lnTo>
                  <a:lnTo>
                    <a:pt x="601" y="1380"/>
                  </a:lnTo>
                  <a:lnTo>
                    <a:pt x="639" y="1425"/>
                  </a:lnTo>
                  <a:lnTo>
                    <a:pt x="685" y="1451"/>
                  </a:lnTo>
                  <a:lnTo>
                    <a:pt x="772" y="1567"/>
                  </a:lnTo>
                  <a:lnTo>
                    <a:pt x="868" y="1615"/>
                  </a:lnTo>
                  <a:lnTo>
                    <a:pt x="928" y="1639"/>
                  </a:lnTo>
                  <a:lnTo>
                    <a:pt x="983" y="1705"/>
                  </a:lnTo>
                  <a:lnTo>
                    <a:pt x="1064" y="1731"/>
                  </a:lnTo>
                  <a:lnTo>
                    <a:pt x="1177" y="1734"/>
                  </a:lnTo>
                  <a:lnTo>
                    <a:pt x="1257" y="1714"/>
                  </a:lnTo>
                  <a:lnTo>
                    <a:pt x="1284" y="1711"/>
                  </a:lnTo>
                  <a:lnTo>
                    <a:pt x="1316" y="1715"/>
                  </a:lnTo>
                  <a:lnTo>
                    <a:pt x="1368" y="1751"/>
                  </a:lnTo>
                  <a:lnTo>
                    <a:pt x="1400" y="1759"/>
                  </a:lnTo>
                  <a:lnTo>
                    <a:pt x="1408" y="1795"/>
                  </a:lnTo>
                  <a:lnTo>
                    <a:pt x="1436" y="1819"/>
                  </a:lnTo>
                  <a:lnTo>
                    <a:pt x="1500" y="1843"/>
                  </a:lnTo>
                  <a:lnTo>
                    <a:pt x="1558" y="1854"/>
                  </a:lnTo>
                  <a:lnTo>
                    <a:pt x="1594" y="1901"/>
                  </a:lnTo>
                  <a:lnTo>
                    <a:pt x="1647" y="1965"/>
                  </a:lnTo>
                  <a:lnTo>
                    <a:pt x="1664" y="2013"/>
                  </a:lnTo>
                  <a:lnTo>
                    <a:pt x="1701" y="2027"/>
                  </a:lnTo>
                  <a:lnTo>
                    <a:pt x="1724" y="2043"/>
                  </a:lnTo>
                  <a:lnTo>
                    <a:pt x="1752" y="2047"/>
                  </a:lnTo>
                  <a:lnTo>
                    <a:pt x="1782" y="2084"/>
                  </a:lnTo>
                  <a:lnTo>
                    <a:pt x="1826" y="2092"/>
                  </a:lnTo>
                  <a:lnTo>
                    <a:pt x="1837" y="2040"/>
                  </a:lnTo>
                  <a:lnTo>
                    <a:pt x="1867" y="1961"/>
                  </a:lnTo>
                  <a:lnTo>
                    <a:pt x="1852" y="1910"/>
                  </a:lnTo>
                  <a:lnTo>
                    <a:pt x="1873" y="1893"/>
                  </a:lnTo>
                  <a:lnTo>
                    <a:pt x="1951" y="1899"/>
                  </a:lnTo>
                  <a:lnTo>
                    <a:pt x="2014" y="1903"/>
                  </a:lnTo>
                  <a:lnTo>
                    <a:pt x="2071" y="1894"/>
                  </a:lnTo>
                  <a:lnTo>
                    <a:pt x="2118" y="1835"/>
                  </a:lnTo>
                  <a:lnTo>
                    <a:pt x="2111" y="1809"/>
                  </a:lnTo>
                  <a:lnTo>
                    <a:pt x="2173" y="1770"/>
                  </a:lnTo>
                  <a:lnTo>
                    <a:pt x="2288" y="1759"/>
                  </a:lnTo>
                  <a:lnTo>
                    <a:pt x="2314" y="1733"/>
                  </a:lnTo>
                  <a:lnTo>
                    <a:pt x="2322" y="1665"/>
                  </a:lnTo>
                  <a:lnTo>
                    <a:pt x="2347" y="1619"/>
                  </a:lnTo>
                  <a:lnTo>
                    <a:pt x="2376" y="1631"/>
                  </a:lnTo>
                  <a:lnTo>
                    <a:pt x="2436" y="1591"/>
                  </a:lnTo>
                  <a:lnTo>
                    <a:pt x="2476" y="1586"/>
                  </a:lnTo>
                  <a:lnTo>
                    <a:pt x="2493" y="1527"/>
                  </a:lnTo>
                  <a:lnTo>
                    <a:pt x="2458" y="1492"/>
                  </a:lnTo>
                  <a:lnTo>
                    <a:pt x="2376" y="1478"/>
                  </a:lnTo>
                  <a:lnTo>
                    <a:pt x="2349" y="1448"/>
                  </a:lnTo>
                  <a:lnTo>
                    <a:pt x="2230" y="1472"/>
                  </a:lnTo>
                  <a:lnTo>
                    <a:pt x="2139" y="1455"/>
                  </a:lnTo>
                  <a:lnTo>
                    <a:pt x="2103" y="1386"/>
                  </a:lnTo>
                  <a:lnTo>
                    <a:pt x="2097" y="1302"/>
                  </a:lnTo>
                  <a:lnTo>
                    <a:pt x="2128" y="1220"/>
                  </a:lnTo>
                  <a:lnTo>
                    <a:pt x="2167" y="1083"/>
                  </a:lnTo>
                  <a:lnTo>
                    <a:pt x="2235" y="990"/>
                  </a:lnTo>
                  <a:lnTo>
                    <a:pt x="2223" y="948"/>
                  </a:lnTo>
                  <a:lnTo>
                    <a:pt x="2230" y="906"/>
                  </a:lnTo>
                  <a:lnTo>
                    <a:pt x="2196" y="884"/>
                  </a:lnTo>
                  <a:lnTo>
                    <a:pt x="2191" y="852"/>
                  </a:lnTo>
                  <a:lnTo>
                    <a:pt x="2173" y="828"/>
                  </a:lnTo>
                  <a:lnTo>
                    <a:pt x="2155" y="807"/>
                  </a:lnTo>
                  <a:lnTo>
                    <a:pt x="2139" y="755"/>
                  </a:lnTo>
                  <a:lnTo>
                    <a:pt x="2139" y="659"/>
                  </a:lnTo>
                  <a:lnTo>
                    <a:pt x="2128" y="593"/>
                  </a:lnTo>
                  <a:lnTo>
                    <a:pt x="2094" y="476"/>
                  </a:lnTo>
                  <a:lnTo>
                    <a:pt x="1984" y="485"/>
                  </a:lnTo>
                  <a:lnTo>
                    <a:pt x="1950" y="465"/>
                  </a:lnTo>
                  <a:lnTo>
                    <a:pt x="1918" y="420"/>
                  </a:lnTo>
                  <a:lnTo>
                    <a:pt x="1854" y="393"/>
                  </a:lnTo>
                  <a:lnTo>
                    <a:pt x="1791" y="344"/>
                  </a:lnTo>
                  <a:lnTo>
                    <a:pt x="1720" y="327"/>
                  </a:lnTo>
                  <a:lnTo>
                    <a:pt x="1690" y="206"/>
                  </a:lnTo>
                  <a:lnTo>
                    <a:pt x="1687" y="143"/>
                  </a:lnTo>
                  <a:lnTo>
                    <a:pt x="1621" y="62"/>
                  </a:lnTo>
                  <a:lnTo>
                    <a:pt x="1543" y="59"/>
                  </a:lnTo>
                  <a:lnTo>
                    <a:pt x="1510" y="27"/>
                  </a:lnTo>
                  <a:lnTo>
                    <a:pt x="1437" y="0"/>
                  </a:lnTo>
                  <a:lnTo>
                    <a:pt x="1359" y="54"/>
                  </a:lnTo>
                  <a:lnTo>
                    <a:pt x="1353" y="75"/>
                  </a:lnTo>
                  <a:lnTo>
                    <a:pt x="1305" y="134"/>
                  </a:lnTo>
                  <a:lnTo>
                    <a:pt x="1321" y="135"/>
                  </a:lnTo>
                  <a:lnTo>
                    <a:pt x="1300" y="176"/>
                  </a:lnTo>
                  <a:lnTo>
                    <a:pt x="1261" y="185"/>
                  </a:lnTo>
                  <a:lnTo>
                    <a:pt x="1249" y="218"/>
                  </a:lnTo>
                  <a:lnTo>
                    <a:pt x="1186" y="251"/>
                  </a:lnTo>
                  <a:lnTo>
                    <a:pt x="1147" y="252"/>
                  </a:lnTo>
                  <a:lnTo>
                    <a:pt x="1122" y="282"/>
                  </a:lnTo>
                  <a:lnTo>
                    <a:pt x="1089" y="287"/>
                  </a:lnTo>
                  <a:lnTo>
                    <a:pt x="1060" y="311"/>
                  </a:lnTo>
                  <a:lnTo>
                    <a:pt x="1045" y="311"/>
                  </a:lnTo>
                  <a:lnTo>
                    <a:pt x="1021" y="339"/>
                  </a:lnTo>
                  <a:lnTo>
                    <a:pt x="996" y="348"/>
                  </a:lnTo>
                  <a:lnTo>
                    <a:pt x="981" y="383"/>
                  </a:lnTo>
                  <a:lnTo>
                    <a:pt x="949" y="375"/>
                  </a:lnTo>
                  <a:lnTo>
                    <a:pt x="931" y="404"/>
                  </a:lnTo>
                  <a:lnTo>
                    <a:pt x="910" y="380"/>
                  </a:lnTo>
                  <a:lnTo>
                    <a:pt x="883" y="396"/>
                  </a:lnTo>
                  <a:lnTo>
                    <a:pt x="852" y="384"/>
                  </a:lnTo>
                  <a:lnTo>
                    <a:pt x="823" y="396"/>
                  </a:lnTo>
                  <a:lnTo>
                    <a:pt x="808" y="368"/>
                  </a:lnTo>
                  <a:lnTo>
                    <a:pt x="733" y="378"/>
                  </a:lnTo>
                  <a:lnTo>
                    <a:pt x="727" y="414"/>
                  </a:lnTo>
                  <a:lnTo>
                    <a:pt x="748" y="446"/>
                  </a:lnTo>
                  <a:lnTo>
                    <a:pt x="720" y="465"/>
                  </a:lnTo>
                  <a:lnTo>
                    <a:pt x="708" y="503"/>
                  </a:lnTo>
                  <a:lnTo>
                    <a:pt x="675" y="527"/>
                  </a:lnTo>
                  <a:lnTo>
                    <a:pt x="613" y="639"/>
                  </a:lnTo>
                  <a:lnTo>
                    <a:pt x="507" y="633"/>
                  </a:lnTo>
                  <a:lnTo>
                    <a:pt x="456" y="654"/>
                  </a:lnTo>
                  <a:lnTo>
                    <a:pt x="385" y="651"/>
                  </a:lnTo>
                  <a:lnTo>
                    <a:pt x="372" y="645"/>
                  </a:lnTo>
                  <a:lnTo>
                    <a:pt x="339" y="635"/>
                  </a:lnTo>
                  <a:lnTo>
                    <a:pt x="316" y="648"/>
                  </a:lnTo>
                  <a:lnTo>
                    <a:pt x="285" y="627"/>
                  </a:lnTo>
                  <a:lnTo>
                    <a:pt x="220" y="659"/>
                  </a:lnTo>
                  <a:lnTo>
                    <a:pt x="196" y="636"/>
                  </a:lnTo>
                  <a:lnTo>
                    <a:pt x="180" y="635"/>
                  </a:lnTo>
                  <a:lnTo>
                    <a:pt x="169" y="657"/>
                  </a:lnTo>
                  <a:lnTo>
                    <a:pt x="151" y="672"/>
                  </a:lnTo>
                  <a:lnTo>
                    <a:pt x="162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897889" y="2963499"/>
              <a:ext cx="1143880" cy="1298038"/>
            </a:xfrm>
            <a:custGeom>
              <a:avLst/>
              <a:gdLst/>
              <a:ahLst/>
              <a:cxnLst>
                <a:cxn ang="0">
                  <a:pos x="458" y="106"/>
                </a:cxn>
                <a:cxn ang="0">
                  <a:pos x="380" y="115"/>
                </a:cxn>
                <a:cxn ang="0">
                  <a:pos x="264" y="54"/>
                </a:cxn>
                <a:cxn ang="0">
                  <a:pos x="221" y="0"/>
                </a:cxn>
                <a:cxn ang="0">
                  <a:pos x="172" y="26"/>
                </a:cxn>
                <a:cxn ang="0">
                  <a:pos x="128" y="42"/>
                </a:cxn>
                <a:cxn ang="0">
                  <a:pos x="100" y="70"/>
                </a:cxn>
                <a:cxn ang="0">
                  <a:pos x="64" y="102"/>
                </a:cxn>
                <a:cxn ang="0">
                  <a:pos x="45" y="157"/>
                </a:cxn>
                <a:cxn ang="0">
                  <a:pos x="21" y="231"/>
                </a:cxn>
                <a:cxn ang="0">
                  <a:pos x="8" y="342"/>
                </a:cxn>
                <a:cxn ang="0">
                  <a:pos x="0" y="438"/>
                </a:cxn>
                <a:cxn ang="0">
                  <a:pos x="24" y="462"/>
                </a:cxn>
                <a:cxn ang="0">
                  <a:pos x="144" y="517"/>
                </a:cxn>
                <a:cxn ang="0">
                  <a:pos x="168" y="546"/>
                </a:cxn>
                <a:cxn ang="0">
                  <a:pos x="248" y="624"/>
                </a:cxn>
                <a:cxn ang="0">
                  <a:pos x="278" y="762"/>
                </a:cxn>
                <a:cxn ang="0">
                  <a:pos x="302" y="805"/>
                </a:cxn>
                <a:cxn ang="0">
                  <a:pos x="336" y="820"/>
                </a:cxn>
                <a:cxn ang="0">
                  <a:pos x="383" y="851"/>
                </a:cxn>
                <a:cxn ang="0">
                  <a:pos x="431" y="894"/>
                </a:cxn>
                <a:cxn ang="0">
                  <a:pos x="477" y="959"/>
                </a:cxn>
                <a:cxn ang="0">
                  <a:pos x="530" y="994"/>
                </a:cxn>
                <a:cxn ang="0">
                  <a:pos x="614" y="1030"/>
                </a:cxn>
                <a:cxn ang="0">
                  <a:pos x="726" y="937"/>
                </a:cxn>
                <a:cxn ang="0">
                  <a:pos x="725" y="895"/>
                </a:cxn>
                <a:cxn ang="0">
                  <a:pos x="690" y="883"/>
                </a:cxn>
                <a:cxn ang="0">
                  <a:pos x="672" y="826"/>
                </a:cxn>
                <a:cxn ang="0">
                  <a:pos x="675" y="757"/>
                </a:cxn>
                <a:cxn ang="0">
                  <a:pos x="692" y="691"/>
                </a:cxn>
                <a:cxn ang="0">
                  <a:pos x="768" y="651"/>
                </a:cxn>
                <a:cxn ang="0">
                  <a:pos x="809" y="609"/>
                </a:cxn>
                <a:cxn ang="0">
                  <a:pos x="845" y="584"/>
                </a:cxn>
                <a:cxn ang="0">
                  <a:pos x="852" y="582"/>
                </a:cxn>
                <a:cxn ang="0">
                  <a:pos x="888" y="582"/>
                </a:cxn>
                <a:cxn ang="0">
                  <a:pos x="948" y="526"/>
                </a:cxn>
                <a:cxn ang="0">
                  <a:pos x="972" y="466"/>
                </a:cxn>
                <a:cxn ang="0">
                  <a:pos x="1031" y="339"/>
                </a:cxn>
                <a:cxn ang="0">
                  <a:pos x="939" y="291"/>
                </a:cxn>
                <a:cxn ang="0">
                  <a:pos x="848" y="175"/>
                </a:cxn>
                <a:cxn ang="0">
                  <a:pos x="801" y="144"/>
                </a:cxn>
                <a:cxn ang="0">
                  <a:pos x="767" y="106"/>
                </a:cxn>
                <a:cxn ang="0">
                  <a:pos x="690" y="90"/>
                </a:cxn>
                <a:cxn ang="0">
                  <a:pos x="585" y="97"/>
                </a:cxn>
                <a:cxn ang="0">
                  <a:pos x="483" y="87"/>
                </a:cxn>
              </a:cxnLst>
              <a:rect l="0" t="0" r="r" b="b"/>
              <a:pathLst>
                <a:path w="1031" h="1030">
                  <a:moveTo>
                    <a:pt x="458" y="106"/>
                  </a:moveTo>
                  <a:lnTo>
                    <a:pt x="380" y="115"/>
                  </a:lnTo>
                  <a:lnTo>
                    <a:pt x="264" y="54"/>
                  </a:lnTo>
                  <a:lnTo>
                    <a:pt x="221" y="0"/>
                  </a:lnTo>
                  <a:lnTo>
                    <a:pt x="172" y="26"/>
                  </a:lnTo>
                  <a:lnTo>
                    <a:pt x="128" y="42"/>
                  </a:lnTo>
                  <a:lnTo>
                    <a:pt x="100" y="70"/>
                  </a:lnTo>
                  <a:lnTo>
                    <a:pt x="64" y="102"/>
                  </a:lnTo>
                  <a:lnTo>
                    <a:pt x="45" y="157"/>
                  </a:lnTo>
                  <a:lnTo>
                    <a:pt x="21" y="231"/>
                  </a:lnTo>
                  <a:lnTo>
                    <a:pt x="8" y="342"/>
                  </a:lnTo>
                  <a:lnTo>
                    <a:pt x="0" y="438"/>
                  </a:lnTo>
                  <a:lnTo>
                    <a:pt x="24" y="462"/>
                  </a:lnTo>
                  <a:lnTo>
                    <a:pt x="144" y="517"/>
                  </a:lnTo>
                  <a:lnTo>
                    <a:pt x="168" y="546"/>
                  </a:lnTo>
                  <a:lnTo>
                    <a:pt x="248" y="624"/>
                  </a:lnTo>
                  <a:lnTo>
                    <a:pt x="278" y="762"/>
                  </a:lnTo>
                  <a:lnTo>
                    <a:pt x="302" y="805"/>
                  </a:lnTo>
                  <a:lnTo>
                    <a:pt x="336" y="820"/>
                  </a:lnTo>
                  <a:lnTo>
                    <a:pt x="383" y="851"/>
                  </a:lnTo>
                  <a:lnTo>
                    <a:pt x="431" y="894"/>
                  </a:lnTo>
                  <a:lnTo>
                    <a:pt x="477" y="959"/>
                  </a:lnTo>
                  <a:lnTo>
                    <a:pt x="530" y="994"/>
                  </a:lnTo>
                  <a:lnTo>
                    <a:pt x="614" y="1030"/>
                  </a:lnTo>
                  <a:lnTo>
                    <a:pt x="726" y="937"/>
                  </a:lnTo>
                  <a:lnTo>
                    <a:pt x="725" y="895"/>
                  </a:lnTo>
                  <a:lnTo>
                    <a:pt x="690" y="883"/>
                  </a:lnTo>
                  <a:lnTo>
                    <a:pt x="672" y="826"/>
                  </a:lnTo>
                  <a:lnTo>
                    <a:pt x="675" y="757"/>
                  </a:lnTo>
                  <a:lnTo>
                    <a:pt x="692" y="691"/>
                  </a:lnTo>
                  <a:lnTo>
                    <a:pt x="768" y="651"/>
                  </a:lnTo>
                  <a:lnTo>
                    <a:pt x="809" y="609"/>
                  </a:lnTo>
                  <a:lnTo>
                    <a:pt x="845" y="584"/>
                  </a:lnTo>
                  <a:lnTo>
                    <a:pt x="852" y="582"/>
                  </a:lnTo>
                  <a:lnTo>
                    <a:pt x="888" y="582"/>
                  </a:lnTo>
                  <a:lnTo>
                    <a:pt x="948" y="526"/>
                  </a:lnTo>
                  <a:lnTo>
                    <a:pt x="972" y="466"/>
                  </a:lnTo>
                  <a:lnTo>
                    <a:pt x="1031" y="339"/>
                  </a:lnTo>
                  <a:lnTo>
                    <a:pt x="939" y="291"/>
                  </a:lnTo>
                  <a:lnTo>
                    <a:pt x="848" y="175"/>
                  </a:lnTo>
                  <a:lnTo>
                    <a:pt x="801" y="144"/>
                  </a:lnTo>
                  <a:lnTo>
                    <a:pt x="767" y="106"/>
                  </a:lnTo>
                  <a:lnTo>
                    <a:pt x="690" y="90"/>
                  </a:lnTo>
                  <a:lnTo>
                    <a:pt x="585" y="97"/>
                  </a:lnTo>
                  <a:lnTo>
                    <a:pt x="483" y="87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41"/>
            <p:cNvSpPr>
              <a:spLocks noChangeAspect="1"/>
            </p:cNvSpPr>
            <p:nvPr/>
          </p:nvSpPr>
          <p:spPr bwMode="auto">
            <a:xfrm>
              <a:off x="3012938" y="3220808"/>
              <a:ext cx="490408" cy="1484253"/>
            </a:xfrm>
            <a:custGeom>
              <a:avLst/>
              <a:gdLst>
                <a:gd name="T0" fmla="*/ 0 w 980"/>
                <a:gd name="T1" fmla="*/ 0 h 2505"/>
                <a:gd name="T2" fmla="*/ 2147483647 w 980"/>
                <a:gd name="T3" fmla="*/ 2147483647 h 2505"/>
                <a:gd name="T4" fmla="*/ 2147483647 w 980"/>
                <a:gd name="T5" fmla="*/ 2147483647 h 2505"/>
                <a:gd name="T6" fmla="*/ 2147483647 w 980"/>
                <a:gd name="T7" fmla="*/ 2147483647 h 25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2505"/>
                <a:gd name="T14" fmla="*/ 980 w 980"/>
                <a:gd name="T15" fmla="*/ 2505 h 2505"/>
                <a:gd name="connsiteX0" fmla="*/ 0 w 389"/>
                <a:gd name="connsiteY0" fmla="*/ 0 h 1167"/>
                <a:gd name="connsiteX1" fmla="*/ 350 w 389"/>
                <a:gd name="connsiteY1" fmla="*/ 1057 h 1167"/>
                <a:gd name="connsiteX2" fmla="*/ 389 w 389"/>
                <a:gd name="connsiteY2" fmla="*/ 1167 h 1167"/>
                <a:gd name="connsiteX0" fmla="*/ 0 w 466"/>
                <a:gd name="connsiteY0" fmla="*/ 0 h 1360"/>
                <a:gd name="connsiteX1" fmla="*/ 350 w 466"/>
                <a:gd name="connsiteY1" fmla="*/ 1057 h 1360"/>
                <a:gd name="connsiteX2" fmla="*/ 466 w 466"/>
                <a:gd name="connsiteY2" fmla="*/ 1360 h 1360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38"/>
                <a:gd name="connsiteY0" fmla="*/ 0 h 1312"/>
                <a:gd name="connsiteX1" fmla="*/ 350 w 438"/>
                <a:gd name="connsiteY1" fmla="*/ 1057 h 1312"/>
                <a:gd name="connsiteX2" fmla="*/ 438 w 438"/>
                <a:gd name="connsiteY2" fmla="*/ 1312 h 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" h="1312">
                  <a:moveTo>
                    <a:pt x="0" y="0"/>
                  </a:moveTo>
                  <a:cubicBezTo>
                    <a:pt x="117" y="352"/>
                    <a:pt x="233" y="705"/>
                    <a:pt x="350" y="1057"/>
                  </a:cubicBezTo>
                  <a:cubicBezTo>
                    <a:pt x="363" y="1094"/>
                    <a:pt x="425" y="1275"/>
                    <a:pt x="438" y="1312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Freeform 64"/>
            <p:cNvSpPr>
              <a:spLocks/>
            </p:cNvSpPr>
            <p:nvPr/>
          </p:nvSpPr>
          <p:spPr bwMode="auto">
            <a:xfrm>
              <a:off x="2282881" y="3979603"/>
              <a:ext cx="233301" cy="617513"/>
            </a:xfrm>
            <a:custGeom>
              <a:avLst/>
              <a:gdLst>
                <a:gd name="T0" fmla="*/ 0 w 460"/>
                <a:gd name="T1" fmla="*/ 2147483647 h 2282"/>
                <a:gd name="T2" fmla="*/ 2147483647 w 460"/>
                <a:gd name="T3" fmla="*/ 2147483647 h 2282"/>
                <a:gd name="T4" fmla="*/ 2147483647 w 460"/>
                <a:gd name="T5" fmla="*/ 2147483647 h 2282"/>
                <a:gd name="T6" fmla="*/ 2147483647 w 460"/>
                <a:gd name="T7" fmla="*/ 2147483647 h 2282"/>
                <a:gd name="T8" fmla="*/ 2147483647 w 460"/>
                <a:gd name="T9" fmla="*/ 2147483647 h 2282"/>
                <a:gd name="T10" fmla="*/ 2147483647 w 460"/>
                <a:gd name="T11" fmla="*/ 2147483647 h 2282"/>
                <a:gd name="T12" fmla="*/ 2147483647 w 460"/>
                <a:gd name="T13" fmla="*/ 2147483647 h 2282"/>
                <a:gd name="T14" fmla="*/ 2147483647 w 460"/>
                <a:gd name="T15" fmla="*/ 2147483647 h 2282"/>
                <a:gd name="T16" fmla="*/ 2147483647 w 460"/>
                <a:gd name="T17" fmla="*/ 0 h 2282"/>
                <a:gd name="T18" fmla="*/ 2147483647 w 460"/>
                <a:gd name="T19" fmla="*/ 0 h 2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0"/>
                <a:gd name="T31" fmla="*/ 0 h 2282"/>
                <a:gd name="T32" fmla="*/ 460 w 460"/>
                <a:gd name="T33" fmla="*/ 2282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445 w 460"/>
                <a:gd name="connsiteY7" fmla="*/ 394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62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00"/>
                <a:gd name="connsiteY0" fmla="*/ 2282 h 2282"/>
                <a:gd name="connsiteX1" fmla="*/ 55 w 400"/>
                <a:gd name="connsiteY1" fmla="*/ 2097 h 2282"/>
                <a:gd name="connsiteX2" fmla="*/ 22 w 400"/>
                <a:gd name="connsiteY2" fmla="*/ 2088 h 2282"/>
                <a:gd name="connsiteX3" fmla="*/ 111 w 400"/>
                <a:gd name="connsiteY3" fmla="*/ 1771 h 2282"/>
                <a:gd name="connsiteX4" fmla="*/ 109 w 400"/>
                <a:gd name="connsiteY4" fmla="*/ 1293 h 2282"/>
                <a:gd name="connsiteX5" fmla="*/ 157 w 400"/>
                <a:gd name="connsiteY5" fmla="*/ 824 h 2282"/>
                <a:gd name="connsiteX6" fmla="*/ 216 w 400"/>
                <a:gd name="connsiteY6" fmla="*/ 362 h 2282"/>
                <a:gd name="connsiteX7" fmla="*/ 384 w 400"/>
                <a:gd name="connsiteY7" fmla="*/ 238 h 2282"/>
                <a:gd name="connsiteX8" fmla="*/ 385 w 400"/>
                <a:gd name="connsiteY8" fmla="*/ 0 h 2282"/>
                <a:gd name="connsiteX9" fmla="*/ 400 w 400"/>
                <a:gd name="connsiteY9" fmla="*/ 0 h 2282"/>
                <a:gd name="connsiteX0" fmla="*/ 33 w 378"/>
                <a:gd name="connsiteY0" fmla="*/ 2097 h 2097"/>
                <a:gd name="connsiteX1" fmla="*/ 0 w 378"/>
                <a:gd name="connsiteY1" fmla="*/ 2088 h 2097"/>
                <a:gd name="connsiteX2" fmla="*/ 89 w 378"/>
                <a:gd name="connsiteY2" fmla="*/ 1771 h 2097"/>
                <a:gd name="connsiteX3" fmla="*/ 87 w 378"/>
                <a:gd name="connsiteY3" fmla="*/ 1293 h 2097"/>
                <a:gd name="connsiteX4" fmla="*/ 135 w 378"/>
                <a:gd name="connsiteY4" fmla="*/ 824 h 2097"/>
                <a:gd name="connsiteX5" fmla="*/ 194 w 378"/>
                <a:gd name="connsiteY5" fmla="*/ 362 h 2097"/>
                <a:gd name="connsiteX6" fmla="*/ 362 w 378"/>
                <a:gd name="connsiteY6" fmla="*/ 238 h 2097"/>
                <a:gd name="connsiteX7" fmla="*/ 363 w 378"/>
                <a:gd name="connsiteY7" fmla="*/ 0 h 2097"/>
                <a:gd name="connsiteX8" fmla="*/ 378 w 378"/>
                <a:gd name="connsiteY8" fmla="*/ 0 h 2097"/>
                <a:gd name="connsiteX0" fmla="*/ 0 w 378"/>
                <a:gd name="connsiteY0" fmla="*/ 2088 h 2088"/>
                <a:gd name="connsiteX1" fmla="*/ 89 w 378"/>
                <a:gd name="connsiteY1" fmla="*/ 1771 h 2088"/>
                <a:gd name="connsiteX2" fmla="*/ 87 w 378"/>
                <a:gd name="connsiteY2" fmla="*/ 1293 h 2088"/>
                <a:gd name="connsiteX3" fmla="*/ 135 w 378"/>
                <a:gd name="connsiteY3" fmla="*/ 824 h 2088"/>
                <a:gd name="connsiteX4" fmla="*/ 194 w 378"/>
                <a:gd name="connsiteY4" fmla="*/ 362 h 2088"/>
                <a:gd name="connsiteX5" fmla="*/ 362 w 378"/>
                <a:gd name="connsiteY5" fmla="*/ 238 h 2088"/>
                <a:gd name="connsiteX6" fmla="*/ 363 w 378"/>
                <a:gd name="connsiteY6" fmla="*/ 0 h 2088"/>
                <a:gd name="connsiteX7" fmla="*/ 378 w 378"/>
                <a:gd name="connsiteY7" fmla="*/ 0 h 2088"/>
                <a:gd name="connsiteX0" fmla="*/ 2 w 291"/>
                <a:gd name="connsiteY0" fmla="*/ 1771 h 1771"/>
                <a:gd name="connsiteX1" fmla="*/ 0 w 291"/>
                <a:gd name="connsiteY1" fmla="*/ 1293 h 1771"/>
                <a:gd name="connsiteX2" fmla="*/ 48 w 291"/>
                <a:gd name="connsiteY2" fmla="*/ 824 h 1771"/>
                <a:gd name="connsiteX3" fmla="*/ 107 w 291"/>
                <a:gd name="connsiteY3" fmla="*/ 362 h 1771"/>
                <a:gd name="connsiteX4" fmla="*/ 275 w 291"/>
                <a:gd name="connsiteY4" fmla="*/ 238 h 1771"/>
                <a:gd name="connsiteX5" fmla="*/ 276 w 291"/>
                <a:gd name="connsiteY5" fmla="*/ 0 h 1771"/>
                <a:gd name="connsiteX6" fmla="*/ 291 w 291"/>
                <a:gd name="connsiteY6" fmla="*/ 0 h 1771"/>
                <a:gd name="connsiteX0" fmla="*/ 0 w 291"/>
                <a:gd name="connsiteY0" fmla="*/ 1293 h 1293"/>
                <a:gd name="connsiteX1" fmla="*/ 48 w 291"/>
                <a:gd name="connsiteY1" fmla="*/ 824 h 1293"/>
                <a:gd name="connsiteX2" fmla="*/ 107 w 291"/>
                <a:gd name="connsiteY2" fmla="*/ 362 h 1293"/>
                <a:gd name="connsiteX3" fmla="*/ 275 w 291"/>
                <a:gd name="connsiteY3" fmla="*/ 238 h 1293"/>
                <a:gd name="connsiteX4" fmla="*/ 276 w 291"/>
                <a:gd name="connsiteY4" fmla="*/ 0 h 1293"/>
                <a:gd name="connsiteX5" fmla="*/ 291 w 291"/>
                <a:gd name="connsiteY5" fmla="*/ 0 h 1293"/>
                <a:gd name="connsiteX0" fmla="*/ 0 w 243"/>
                <a:gd name="connsiteY0" fmla="*/ 824 h 824"/>
                <a:gd name="connsiteX1" fmla="*/ 59 w 243"/>
                <a:gd name="connsiteY1" fmla="*/ 362 h 824"/>
                <a:gd name="connsiteX2" fmla="*/ 227 w 243"/>
                <a:gd name="connsiteY2" fmla="*/ 238 h 824"/>
                <a:gd name="connsiteX3" fmla="*/ 228 w 243"/>
                <a:gd name="connsiteY3" fmla="*/ 0 h 824"/>
                <a:gd name="connsiteX4" fmla="*/ 243 w 243"/>
                <a:gd name="connsiteY4" fmla="*/ 0 h 824"/>
                <a:gd name="connsiteX0" fmla="*/ 0 w 207"/>
                <a:gd name="connsiteY0" fmla="*/ 546 h 546"/>
                <a:gd name="connsiteX1" fmla="*/ 23 w 207"/>
                <a:gd name="connsiteY1" fmla="*/ 362 h 546"/>
                <a:gd name="connsiteX2" fmla="*/ 191 w 207"/>
                <a:gd name="connsiteY2" fmla="*/ 238 h 546"/>
                <a:gd name="connsiteX3" fmla="*/ 192 w 207"/>
                <a:gd name="connsiteY3" fmla="*/ 0 h 546"/>
                <a:gd name="connsiteX4" fmla="*/ 207 w 207"/>
                <a:gd name="connsiteY4" fmla="*/ 0 h 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" h="546">
                  <a:moveTo>
                    <a:pt x="0" y="546"/>
                  </a:moveTo>
                  <a:cubicBezTo>
                    <a:pt x="20" y="385"/>
                    <a:pt x="3" y="523"/>
                    <a:pt x="23" y="362"/>
                  </a:cubicBezTo>
                  <a:lnTo>
                    <a:pt x="191" y="238"/>
                  </a:lnTo>
                  <a:cubicBezTo>
                    <a:pt x="191" y="159"/>
                    <a:pt x="192" y="79"/>
                    <a:pt x="192" y="0"/>
                  </a:cubicBezTo>
                  <a:lnTo>
                    <a:pt x="207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auto">
            <a:xfrm>
              <a:off x="1714706" y="3371614"/>
              <a:ext cx="626897" cy="957225"/>
            </a:xfrm>
            <a:custGeom>
              <a:avLst/>
              <a:gdLst>
                <a:gd name="T0" fmla="*/ 0 w 558"/>
                <a:gd name="T1" fmla="*/ 31 h 3175"/>
                <a:gd name="T2" fmla="*/ 33 w 558"/>
                <a:gd name="T3" fmla="*/ 0 h 3175"/>
                <a:gd name="T4" fmla="*/ 505 w 558"/>
                <a:gd name="T5" fmla="*/ 488 h 3175"/>
                <a:gd name="T6" fmla="*/ 480 w 558"/>
                <a:gd name="T7" fmla="*/ 713 h 3175"/>
                <a:gd name="T8" fmla="*/ 558 w 558"/>
                <a:gd name="T9" fmla="*/ 723 h 3175"/>
                <a:gd name="T10" fmla="*/ 545 w 558"/>
                <a:gd name="T11" fmla="*/ 847 h 3175"/>
                <a:gd name="T12" fmla="*/ 506 w 558"/>
                <a:gd name="T13" fmla="*/ 843 h 3175"/>
                <a:gd name="T14" fmla="*/ 404 w 558"/>
                <a:gd name="T15" fmla="*/ 1832 h 3175"/>
                <a:gd name="T16" fmla="*/ 404 w 558"/>
                <a:gd name="T17" fmla="*/ 2310 h 3175"/>
                <a:gd name="T18" fmla="*/ 166 w 558"/>
                <a:gd name="T19" fmla="*/ 3175 h 3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8"/>
                <a:gd name="T31" fmla="*/ 0 h 3175"/>
                <a:gd name="T32" fmla="*/ 558 w 558"/>
                <a:gd name="T33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2310"/>
                <a:gd name="connsiteX1" fmla="*/ 33 w 558"/>
                <a:gd name="connsiteY1" fmla="*/ 0 h 2310"/>
                <a:gd name="connsiteX2" fmla="*/ 505 w 558"/>
                <a:gd name="connsiteY2" fmla="*/ 488 h 2310"/>
                <a:gd name="connsiteX3" fmla="*/ 480 w 558"/>
                <a:gd name="connsiteY3" fmla="*/ 713 h 2310"/>
                <a:gd name="connsiteX4" fmla="*/ 558 w 558"/>
                <a:gd name="connsiteY4" fmla="*/ 723 h 2310"/>
                <a:gd name="connsiteX5" fmla="*/ 545 w 558"/>
                <a:gd name="connsiteY5" fmla="*/ 847 h 2310"/>
                <a:gd name="connsiteX6" fmla="*/ 506 w 558"/>
                <a:gd name="connsiteY6" fmla="*/ 843 h 2310"/>
                <a:gd name="connsiteX7" fmla="*/ 404 w 558"/>
                <a:gd name="connsiteY7" fmla="*/ 1832 h 2310"/>
                <a:gd name="connsiteX8" fmla="*/ 404 w 558"/>
                <a:gd name="connsiteY8" fmla="*/ 2310 h 2310"/>
                <a:gd name="connsiteX0" fmla="*/ 0 w 558"/>
                <a:gd name="connsiteY0" fmla="*/ 31 h 1832"/>
                <a:gd name="connsiteX1" fmla="*/ 33 w 558"/>
                <a:gd name="connsiteY1" fmla="*/ 0 h 1832"/>
                <a:gd name="connsiteX2" fmla="*/ 505 w 558"/>
                <a:gd name="connsiteY2" fmla="*/ 488 h 1832"/>
                <a:gd name="connsiteX3" fmla="*/ 480 w 558"/>
                <a:gd name="connsiteY3" fmla="*/ 713 h 1832"/>
                <a:gd name="connsiteX4" fmla="*/ 558 w 558"/>
                <a:gd name="connsiteY4" fmla="*/ 723 h 1832"/>
                <a:gd name="connsiteX5" fmla="*/ 545 w 558"/>
                <a:gd name="connsiteY5" fmla="*/ 847 h 1832"/>
                <a:gd name="connsiteX6" fmla="*/ 506 w 558"/>
                <a:gd name="connsiteY6" fmla="*/ 843 h 1832"/>
                <a:gd name="connsiteX7" fmla="*/ 404 w 558"/>
                <a:gd name="connsiteY7" fmla="*/ 1832 h 1832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847"/>
                <a:gd name="connsiteX1" fmla="*/ 33 w 558"/>
                <a:gd name="connsiteY1" fmla="*/ 0 h 847"/>
                <a:gd name="connsiteX2" fmla="*/ 505 w 558"/>
                <a:gd name="connsiteY2" fmla="*/ 488 h 847"/>
                <a:gd name="connsiteX3" fmla="*/ 480 w 558"/>
                <a:gd name="connsiteY3" fmla="*/ 713 h 847"/>
                <a:gd name="connsiteX4" fmla="*/ 558 w 558"/>
                <a:gd name="connsiteY4" fmla="*/ 723 h 847"/>
                <a:gd name="connsiteX5" fmla="*/ 545 w 558"/>
                <a:gd name="connsiteY5" fmla="*/ 847 h 847"/>
                <a:gd name="connsiteX6" fmla="*/ 506 w 558"/>
                <a:gd name="connsiteY6" fmla="*/ 843 h 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" h="847">
                  <a:moveTo>
                    <a:pt x="0" y="31"/>
                  </a:moveTo>
                  <a:cubicBezTo>
                    <a:pt x="11" y="21"/>
                    <a:pt x="22" y="10"/>
                    <a:pt x="33" y="0"/>
                  </a:cubicBezTo>
                  <a:lnTo>
                    <a:pt x="505" y="488"/>
                  </a:lnTo>
                  <a:cubicBezTo>
                    <a:pt x="497" y="563"/>
                    <a:pt x="488" y="638"/>
                    <a:pt x="480" y="713"/>
                  </a:cubicBezTo>
                  <a:cubicBezTo>
                    <a:pt x="506" y="716"/>
                    <a:pt x="532" y="720"/>
                    <a:pt x="558" y="723"/>
                  </a:cubicBezTo>
                  <a:cubicBezTo>
                    <a:pt x="554" y="764"/>
                    <a:pt x="549" y="806"/>
                    <a:pt x="545" y="847"/>
                  </a:cubicBezTo>
                  <a:cubicBezTo>
                    <a:pt x="532" y="846"/>
                    <a:pt x="519" y="844"/>
                    <a:pt x="506" y="843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83"/>
            <p:cNvSpPr>
              <a:spLocks/>
            </p:cNvSpPr>
            <p:nvPr/>
          </p:nvSpPr>
          <p:spPr bwMode="auto">
            <a:xfrm>
              <a:off x="2257488" y="3341453"/>
              <a:ext cx="158708" cy="993736"/>
            </a:xfrm>
            <a:custGeom>
              <a:avLst/>
              <a:gdLst>
                <a:gd name="T0" fmla="*/ 0 w 214"/>
                <a:gd name="T1" fmla="*/ 2147483647 h 1951"/>
                <a:gd name="T2" fmla="*/ 0 w 214"/>
                <a:gd name="T3" fmla="*/ 2147483647 h 1951"/>
                <a:gd name="T4" fmla="*/ 2147483647 w 214"/>
                <a:gd name="T5" fmla="*/ 0 h 1951"/>
                <a:gd name="T6" fmla="*/ 2147483647 w 214"/>
                <a:gd name="T7" fmla="*/ 2147483647 h 19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"/>
                <a:gd name="T13" fmla="*/ 0 h 1951"/>
                <a:gd name="T14" fmla="*/ 214 w 214"/>
                <a:gd name="T15" fmla="*/ 1951 h 1951"/>
                <a:gd name="connsiteX0" fmla="*/ 0 w 214"/>
                <a:gd name="connsiteY0" fmla="*/ 2197 h 2197"/>
                <a:gd name="connsiteX1" fmla="*/ 0 w 214"/>
                <a:gd name="connsiteY1" fmla="*/ 1974 h 2197"/>
                <a:gd name="connsiteX2" fmla="*/ 200 w 214"/>
                <a:gd name="connsiteY2" fmla="*/ 0 h 2197"/>
                <a:gd name="connsiteX3" fmla="*/ 214 w 214"/>
                <a:gd name="connsiteY3" fmla="*/ 255 h 2197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459 h 2401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341 h 2401"/>
                <a:gd name="connsiteX0" fmla="*/ 0 w 231"/>
                <a:gd name="connsiteY0" fmla="*/ 2401 h 2401"/>
                <a:gd name="connsiteX1" fmla="*/ 0 w 231"/>
                <a:gd name="connsiteY1" fmla="*/ 2178 h 2401"/>
                <a:gd name="connsiteX2" fmla="*/ 188 w 231"/>
                <a:gd name="connsiteY2" fmla="*/ 329 h 2401"/>
                <a:gd name="connsiteX3" fmla="*/ 200 w 231"/>
                <a:gd name="connsiteY3" fmla="*/ 204 h 2401"/>
                <a:gd name="connsiteX4" fmla="*/ 231 w 231"/>
                <a:gd name="connsiteY4" fmla="*/ 341 h 2401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072 h 2072"/>
                <a:gd name="connsiteX1" fmla="*/ 0 w 231"/>
                <a:gd name="connsiteY1" fmla="*/ 1849 h 2072"/>
                <a:gd name="connsiteX2" fmla="*/ 188 w 231"/>
                <a:gd name="connsiteY2" fmla="*/ 0 h 2072"/>
                <a:gd name="connsiteX3" fmla="*/ 231 w 231"/>
                <a:gd name="connsiteY3" fmla="*/ 12 h 2072"/>
                <a:gd name="connsiteX0" fmla="*/ 0 w 231"/>
                <a:gd name="connsiteY0" fmla="*/ 1849 h 1849"/>
                <a:gd name="connsiteX1" fmla="*/ 188 w 231"/>
                <a:gd name="connsiteY1" fmla="*/ 0 h 1849"/>
                <a:gd name="connsiteX2" fmla="*/ 231 w 231"/>
                <a:gd name="connsiteY2" fmla="*/ 12 h 1849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27"/>
                <a:gd name="connsiteY0" fmla="*/ 872 h 872"/>
                <a:gd name="connsiteX1" fmla="*/ 84 w 127"/>
                <a:gd name="connsiteY1" fmla="*/ 0 h 872"/>
                <a:gd name="connsiteX2" fmla="*/ 127 w 127"/>
                <a:gd name="connsiteY2" fmla="*/ 12 h 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" h="872">
                  <a:moveTo>
                    <a:pt x="0" y="872"/>
                  </a:moveTo>
                  <a:cubicBezTo>
                    <a:pt x="63" y="256"/>
                    <a:pt x="21" y="616"/>
                    <a:pt x="84" y="0"/>
                  </a:cubicBezTo>
                  <a:lnTo>
                    <a:pt x="127" y="12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Freeform 571"/>
            <p:cNvSpPr>
              <a:spLocks noChangeAspect="1"/>
            </p:cNvSpPr>
            <p:nvPr/>
          </p:nvSpPr>
          <p:spPr bwMode="auto">
            <a:xfrm>
              <a:off x="3024048" y="3200171"/>
              <a:ext cx="503104" cy="1501716"/>
            </a:xfrm>
            <a:custGeom>
              <a:avLst/>
              <a:gdLst>
                <a:gd name="T0" fmla="*/ 0 w 988"/>
                <a:gd name="T1" fmla="*/ 0 h 2514"/>
                <a:gd name="T2" fmla="*/ 2147483647 w 988"/>
                <a:gd name="T3" fmla="*/ 2147483647 h 2514"/>
                <a:gd name="T4" fmla="*/ 2147483647 w 988"/>
                <a:gd name="T5" fmla="*/ 2147483647 h 2514"/>
                <a:gd name="T6" fmla="*/ 2147483647 w 988"/>
                <a:gd name="T7" fmla="*/ 2147483647 h 25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8"/>
                <a:gd name="T13" fmla="*/ 0 h 2514"/>
                <a:gd name="T14" fmla="*/ 988 w 988"/>
                <a:gd name="T15" fmla="*/ 2514 h 2514"/>
                <a:gd name="connsiteX0" fmla="*/ 0 w 479"/>
                <a:gd name="connsiteY0" fmla="*/ 0 h 1361"/>
                <a:gd name="connsiteX1" fmla="*/ 357 w 479"/>
                <a:gd name="connsiteY1" fmla="*/ 1067 h 1361"/>
                <a:gd name="connsiteX2" fmla="*/ 397 w 479"/>
                <a:gd name="connsiteY2" fmla="*/ 1180 h 1361"/>
                <a:gd name="connsiteX3" fmla="*/ 479 w 479"/>
                <a:gd name="connsiteY3" fmla="*/ 1361 h 1361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381 w 424"/>
                <a:gd name="connsiteY3" fmla="*/ 1163 h 1240"/>
                <a:gd name="connsiteX0" fmla="*/ 0 w 397"/>
                <a:gd name="connsiteY0" fmla="*/ 0 h 1180"/>
                <a:gd name="connsiteX1" fmla="*/ 357 w 397"/>
                <a:gd name="connsiteY1" fmla="*/ 1067 h 1180"/>
                <a:gd name="connsiteX2" fmla="*/ 397 w 397"/>
                <a:gd name="connsiteY2" fmla="*/ 1180 h 1180"/>
                <a:gd name="connsiteX0" fmla="*/ 0 w 446"/>
                <a:gd name="connsiteY0" fmla="*/ 0 h 1329"/>
                <a:gd name="connsiteX1" fmla="*/ 357 w 446"/>
                <a:gd name="connsiteY1" fmla="*/ 1067 h 1329"/>
                <a:gd name="connsiteX2" fmla="*/ 446 w 446"/>
                <a:gd name="connsiteY2" fmla="*/ 1329 h 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" h="1329">
                  <a:moveTo>
                    <a:pt x="0" y="0"/>
                  </a:moveTo>
                  <a:lnTo>
                    <a:pt x="357" y="1067"/>
                  </a:lnTo>
                  <a:cubicBezTo>
                    <a:pt x="370" y="1105"/>
                    <a:pt x="433" y="1291"/>
                    <a:pt x="446" y="1329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Freeform 40"/>
            <p:cNvSpPr>
              <a:spLocks noChangeAspect="1"/>
            </p:cNvSpPr>
            <p:nvPr/>
          </p:nvSpPr>
          <p:spPr bwMode="auto">
            <a:xfrm>
              <a:off x="3041505" y="3193821"/>
              <a:ext cx="514214" cy="1504891"/>
            </a:xfrm>
            <a:custGeom>
              <a:avLst/>
              <a:gdLst>
                <a:gd name="T0" fmla="*/ 0 w 413"/>
                <a:gd name="T1" fmla="*/ 0 h 1211"/>
                <a:gd name="T2" fmla="*/ 2147483647 w 413"/>
                <a:gd name="T3" fmla="*/ 2147483647 h 1211"/>
                <a:gd name="T4" fmla="*/ 2147483647 w 413"/>
                <a:gd name="T5" fmla="*/ 2147483647 h 1211"/>
                <a:gd name="T6" fmla="*/ 2147483647 w 413"/>
                <a:gd name="T7" fmla="*/ 2147483647 h 1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1211"/>
                <a:gd name="T14" fmla="*/ 413 w 413"/>
                <a:gd name="T15" fmla="*/ 1211 h 1211"/>
                <a:gd name="connsiteX0" fmla="*/ 0 w 465"/>
                <a:gd name="connsiteY0" fmla="*/ 0 h 1357"/>
                <a:gd name="connsiteX1" fmla="*/ 363 w 465"/>
                <a:gd name="connsiteY1" fmla="*/ 1074 h 1357"/>
                <a:gd name="connsiteX2" fmla="*/ 403 w 465"/>
                <a:gd name="connsiteY2" fmla="*/ 1188 h 1357"/>
                <a:gd name="connsiteX3" fmla="*/ 465 w 465"/>
                <a:gd name="connsiteY3" fmla="*/ 1357 h 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" h="1357">
                  <a:moveTo>
                    <a:pt x="0" y="0"/>
                  </a:moveTo>
                  <a:lnTo>
                    <a:pt x="363" y="1074"/>
                  </a:lnTo>
                  <a:cubicBezTo>
                    <a:pt x="376" y="1112"/>
                    <a:pt x="390" y="1150"/>
                    <a:pt x="403" y="1188"/>
                  </a:cubicBezTo>
                  <a:cubicBezTo>
                    <a:pt x="406" y="1196"/>
                    <a:pt x="462" y="1349"/>
                    <a:pt x="465" y="1357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Freeform 51"/>
            <p:cNvSpPr>
              <a:spLocks/>
            </p:cNvSpPr>
            <p:nvPr/>
          </p:nvSpPr>
          <p:spPr bwMode="auto">
            <a:xfrm>
              <a:off x="1449664" y="1538124"/>
              <a:ext cx="161882" cy="141281"/>
            </a:xfrm>
            <a:custGeom>
              <a:avLst/>
              <a:gdLst>
                <a:gd name="T0" fmla="*/ 0 w 143"/>
                <a:gd name="T1" fmla="*/ 0 h 123"/>
                <a:gd name="T2" fmla="*/ 143 w 143"/>
                <a:gd name="T3" fmla="*/ 123 h 123"/>
                <a:gd name="T4" fmla="*/ 0 60000 65536"/>
                <a:gd name="T5" fmla="*/ 0 60000 65536"/>
                <a:gd name="T6" fmla="*/ 0 w 143"/>
                <a:gd name="T7" fmla="*/ 0 h 123"/>
                <a:gd name="T8" fmla="*/ 143 w 143"/>
                <a:gd name="T9" fmla="*/ 123 h 1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3" h="123">
                  <a:moveTo>
                    <a:pt x="0" y="0"/>
                  </a:moveTo>
                  <a:lnTo>
                    <a:pt x="143" y="123"/>
                  </a:lnTo>
                </a:path>
              </a:pathLst>
            </a:cu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62"/>
            <p:cNvSpPr>
              <a:spLocks/>
            </p:cNvSpPr>
            <p:nvPr/>
          </p:nvSpPr>
          <p:spPr bwMode="auto">
            <a:xfrm>
              <a:off x="2503485" y="3908168"/>
              <a:ext cx="15871" cy="341300"/>
            </a:xfrm>
            <a:custGeom>
              <a:avLst/>
              <a:gdLst>
                <a:gd name="T0" fmla="*/ 0 w 15"/>
                <a:gd name="T1" fmla="*/ 2147483647 h 304"/>
                <a:gd name="T2" fmla="*/ 2147483647 w 15"/>
                <a:gd name="T3" fmla="*/ 2147483647 h 304"/>
                <a:gd name="T4" fmla="*/ 2147483647 w 15"/>
                <a:gd name="T5" fmla="*/ 0 h 304"/>
                <a:gd name="T6" fmla="*/ 0 60000 65536"/>
                <a:gd name="T7" fmla="*/ 0 60000 65536"/>
                <a:gd name="T8" fmla="*/ 0 60000 65536"/>
                <a:gd name="T9" fmla="*/ 0 w 15"/>
                <a:gd name="T10" fmla="*/ 0 h 304"/>
                <a:gd name="T11" fmla="*/ 15 w 15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04">
                  <a:moveTo>
                    <a:pt x="0" y="304"/>
                  </a:moveTo>
                  <a:lnTo>
                    <a:pt x="15" y="304"/>
                  </a:lnTo>
                  <a:lnTo>
                    <a:pt x="15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Freeform 63"/>
            <p:cNvSpPr>
              <a:spLocks/>
            </p:cNvSpPr>
            <p:nvPr/>
          </p:nvSpPr>
          <p:spPr bwMode="auto">
            <a:xfrm>
              <a:off x="2516182" y="3966903"/>
              <a:ext cx="130141" cy="282564"/>
            </a:xfrm>
            <a:custGeom>
              <a:avLst/>
              <a:gdLst>
                <a:gd name="T0" fmla="*/ 2147483647 w 115"/>
                <a:gd name="T1" fmla="*/ 0 h 250"/>
                <a:gd name="T2" fmla="*/ 2147483647 w 115"/>
                <a:gd name="T3" fmla="*/ 2147483647 h 250"/>
                <a:gd name="T4" fmla="*/ 0 w 115"/>
                <a:gd name="T5" fmla="*/ 2147483647 h 250"/>
                <a:gd name="T6" fmla="*/ 0 60000 65536"/>
                <a:gd name="T7" fmla="*/ 0 60000 65536"/>
                <a:gd name="T8" fmla="*/ 0 60000 65536"/>
                <a:gd name="T9" fmla="*/ 0 w 115"/>
                <a:gd name="T10" fmla="*/ 0 h 250"/>
                <a:gd name="T11" fmla="*/ 115 w 115"/>
                <a:gd name="T12" fmla="*/ 250 h 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250">
                  <a:moveTo>
                    <a:pt x="115" y="0"/>
                  </a:moveTo>
                  <a:lnTo>
                    <a:pt x="115" y="145"/>
                  </a:lnTo>
                  <a:lnTo>
                    <a:pt x="0" y="25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Freeform 69"/>
            <p:cNvSpPr>
              <a:spLocks/>
            </p:cNvSpPr>
            <p:nvPr/>
          </p:nvSpPr>
          <p:spPr bwMode="auto">
            <a:xfrm>
              <a:off x="2303513" y="4249467"/>
              <a:ext cx="198384" cy="0"/>
            </a:xfrm>
            <a:custGeom>
              <a:avLst/>
              <a:gdLst>
                <a:gd name="T0" fmla="*/ 2147483647 w 167"/>
                <a:gd name="T1" fmla="*/ 0 h 1"/>
                <a:gd name="T2" fmla="*/ 0 w 167"/>
                <a:gd name="T3" fmla="*/ 0 h 1"/>
                <a:gd name="T4" fmla="*/ 0 60000 65536"/>
                <a:gd name="T5" fmla="*/ 0 60000 65536"/>
                <a:gd name="T6" fmla="*/ 0 w 167"/>
                <a:gd name="T7" fmla="*/ 0 h 1"/>
                <a:gd name="T8" fmla="*/ 167 w 16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7" h="1">
                  <a:moveTo>
                    <a:pt x="167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Freeform 72"/>
            <p:cNvSpPr>
              <a:spLocks/>
            </p:cNvSpPr>
            <p:nvPr/>
          </p:nvSpPr>
          <p:spPr bwMode="auto">
            <a:xfrm>
              <a:off x="1694075" y="3096988"/>
              <a:ext cx="287261" cy="250815"/>
            </a:xfrm>
            <a:custGeom>
              <a:avLst/>
              <a:gdLst>
                <a:gd name="T0" fmla="*/ 196 w 196"/>
                <a:gd name="T1" fmla="*/ 0 h 169"/>
                <a:gd name="T2" fmla="*/ 0 w 196"/>
                <a:gd name="T3" fmla="*/ 169 h 169"/>
                <a:gd name="T4" fmla="*/ 0 60000 65536"/>
                <a:gd name="T5" fmla="*/ 0 60000 65536"/>
                <a:gd name="T6" fmla="*/ 0 w 196"/>
                <a:gd name="T7" fmla="*/ 0 h 169"/>
                <a:gd name="T8" fmla="*/ 196 w 196"/>
                <a:gd name="T9" fmla="*/ 169 h 169"/>
                <a:gd name="connsiteX0" fmla="*/ 250 w 250"/>
                <a:gd name="connsiteY0" fmla="*/ 0 h 228"/>
                <a:gd name="connsiteX1" fmla="*/ 0 w 250"/>
                <a:gd name="connsiteY1" fmla="*/ 228 h 228"/>
                <a:gd name="connsiteX0" fmla="*/ 250 w 250"/>
                <a:gd name="connsiteY0" fmla="*/ 0 h 228"/>
                <a:gd name="connsiteX1" fmla="*/ 246 w 250"/>
                <a:gd name="connsiteY1" fmla="*/ 2 h 228"/>
                <a:gd name="connsiteX2" fmla="*/ 0 w 250"/>
                <a:gd name="connsiteY2" fmla="*/ 228 h 228"/>
                <a:gd name="connsiteX0" fmla="*/ 250 w 250"/>
                <a:gd name="connsiteY0" fmla="*/ 0 h 228"/>
                <a:gd name="connsiteX1" fmla="*/ 0 w 250"/>
                <a:gd name="connsiteY1" fmla="*/ 22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" h="228">
                  <a:moveTo>
                    <a:pt x="250" y="0"/>
                  </a:moveTo>
                  <a:cubicBezTo>
                    <a:pt x="198" y="48"/>
                    <a:pt x="52" y="180"/>
                    <a:pt x="0" y="228"/>
                  </a:cubicBezTo>
                </a:path>
              </a:pathLst>
            </a:custGeom>
            <a:ln w="10160">
              <a:solidFill>
                <a:schemeClr val="bg1">
                  <a:lumMod val="50000"/>
                </a:schemeClr>
              </a:solidFill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73"/>
            <p:cNvSpPr>
              <a:spLocks/>
            </p:cNvSpPr>
            <p:nvPr/>
          </p:nvSpPr>
          <p:spPr bwMode="auto">
            <a:xfrm>
              <a:off x="975127" y="2577895"/>
              <a:ext cx="907810" cy="946113"/>
            </a:xfrm>
            <a:custGeom>
              <a:avLst/>
              <a:gdLst>
                <a:gd name="connsiteX0" fmla="*/ 526 w 526"/>
                <a:gd name="connsiteY0" fmla="*/ 529 h 529"/>
                <a:gd name="connsiteX1" fmla="*/ 509 w 526"/>
                <a:gd name="connsiteY1" fmla="*/ 512 h 529"/>
                <a:gd name="connsiteX2" fmla="*/ 0 w 526"/>
                <a:gd name="connsiteY2" fmla="*/ 0 h 529"/>
                <a:gd name="connsiteX0" fmla="*/ 526 w 527"/>
                <a:gd name="connsiteY0" fmla="*/ 529 h 529"/>
                <a:gd name="connsiteX1" fmla="*/ 527 w 527"/>
                <a:gd name="connsiteY1" fmla="*/ 504 h 529"/>
                <a:gd name="connsiteX2" fmla="*/ 509 w 527"/>
                <a:gd name="connsiteY2" fmla="*/ 512 h 529"/>
                <a:gd name="connsiteX3" fmla="*/ 0 w 527"/>
                <a:gd name="connsiteY3" fmla="*/ 0 h 529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24"/>
                <a:gd name="connsiteX1" fmla="*/ 521 w 527"/>
                <a:gd name="connsiteY1" fmla="*/ 524 h 524"/>
                <a:gd name="connsiteX2" fmla="*/ 0 w 527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5"/>
                <a:gd name="connsiteY0" fmla="*/ 517 h 524"/>
                <a:gd name="connsiteX1" fmla="*/ 521 w 535"/>
                <a:gd name="connsiteY1" fmla="*/ 524 h 524"/>
                <a:gd name="connsiteX2" fmla="*/ 0 w 535"/>
                <a:gd name="connsiteY2" fmla="*/ 0 h 524"/>
                <a:gd name="connsiteX0" fmla="*/ 532 w 545"/>
                <a:gd name="connsiteY0" fmla="*/ 517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610"/>
                <a:gd name="connsiteY0" fmla="*/ 517 h 610"/>
                <a:gd name="connsiteX1" fmla="*/ 533 w 610"/>
                <a:gd name="connsiteY1" fmla="*/ 517 h 610"/>
                <a:gd name="connsiteX2" fmla="*/ 521 w 610"/>
                <a:gd name="connsiteY2" fmla="*/ 524 h 610"/>
                <a:gd name="connsiteX3" fmla="*/ 0 w 610"/>
                <a:gd name="connsiteY3" fmla="*/ 0 h 610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609"/>
                <a:gd name="connsiteY0" fmla="*/ 517 h 610"/>
                <a:gd name="connsiteX1" fmla="*/ 521 w 609"/>
                <a:gd name="connsiteY1" fmla="*/ 524 h 610"/>
                <a:gd name="connsiteX2" fmla="*/ 0 w 609"/>
                <a:gd name="connsiteY2" fmla="*/ 0 h 610"/>
                <a:gd name="connsiteX0" fmla="*/ 521 w 521"/>
                <a:gd name="connsiteY0" fmla="*/ 524 h 524"/>
                <a:gd name="connsiteX1" fmla="*/ 0 w 521"/>
                <a:gd name="connsiteY1" fmla="*/ 0 h 524"/>
                <a:gd name="connsiteX0" fmla="*/ 533 w 533"/>
                <a:gd name="connsiteY0" fmla="*/ 512 h 512"/>
                <a:gd name="connsiteX1" fmla="*/ 0 w 533"/>
                <a:gd name="connsiteY1" fmla="*/ 0 h 512"/>
                <a:gd name="connsiteX0" fmla="*/ 533 w 533"/>
                <a:gd name="connsiteY0" fmla="*/ 512 h 525"/>
                <a:gd name="connsiteX1" fmla="*/ 513 w 533"/>
                <a:gd name="connsiteY1" fmla="*/ 522 h 525"/>
                <a:gd name="connsiteX2" fmla="*/ 0 w 533"/>
                <a:gd name="connsiteY2" fmla="*/ 0 h 525"/>
                <a:gd name="connsiteX0" fmla="*/ 533 w 533"/>
                <a:gd name="connsiteY0" fmla="*/ 512 h 529"/>
                <a:gd name="connsiteX1" fmla="*/ 513 w 533"/>
                <a:gd name="connsiteY1" fmla="*/ 522 h 529"/>
                <a:gd name="connsiteX2" fmla="*/ 0 w 533"/>
                <a:gd name="connsiteY2" fmla="*/ 0 h 529"/>
                <a:gd name="connsiteX0" fmla="*/ 533 w 548"/>
                <a:gd name="connsiteY0" fmla="*/ 512 h 549"/>
                <a:gd name="connsiteX1" fmla="*/ 538 w 548"/>
                <a:gd name="connsiteY1" fmla="*/ 542 h 549"/>
                <a:gd name="connsiteX2" fmla="*/ 0 w 548"/>
                <a:gd name="connsiteY2" fmla="*/ 0 h 549"/>
                <a:gd name="connsiteX0" fmla="*/ 553 w 553"/>
                <a:gd name="connsiteY0" fmla="*/ 533 h 549"/>
                <a:gd name="connsiteX1" fmla="*/ 538 w 553"/>
                <a:gd name="connsiteY1" fmla="*/ 542 h 549"/>
                <a:gd name="connsiteX2" fmla="*/ 0 w 553"/>
                <a:gd name="connsiteY2" fmla="*/ 0 h 549"/>
                <a:gd name="connsiteX0" fmla="*/ 553 w 553"/>
                <a:gd name="connsiteY0" fmla="*/ 533 h 542"/>
                <a:gd name="connsiteX1" fmla="*/ 538 w 553"/>
                <a:gd name="connsiteY1" fmla="*/ 542 h 542"/>
                <a:gd name="connsiteX2" fmla="*/ 0 w 553"/>
                <a:gd name="connsiteY2" fmla="*/ 0 h 542"/>
                <a:gd name="connsiteX0" fmla="*/ 553 w 553"/>
                <a:gd name="connsiteY0" fmla="*/ 533 h 533"/>
                <a:gd name="connsiteX1" fmla="*/ 524 w 553"/>
                <a:gd name="connsiteY1" fmla="*/ 527 h 533"/>
                <a:gd name="connsiteX2" fmla="*/ 0 w 553"/>
                <a:gd name="connsiteY2" fmla="*/ 0 h 533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24 w 530"/>
                <a:gd name="connsiteY0" fmla="*/ 521 h 527"/>
                <a:gd name="connsiteX1" fmla="*/ 524 w 530"/>
                <a:gd name="connsiteY1" fmla="*/ 527 h 527"/>
                <a:gd name="connsiteX2" fmla="*/ 0 w 53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84"/>
                <a:gd name="connsiteY0" fmla="*/ 509 h 527"/>
                <a:gd name="connsiteX1" fmla="*/ 524 w 584"/>
                <a:gd name="connsiteY1" fmla="*/ 527 h 527"/>
                <a:gd name="connsiteX2" fmla="*/ 0 w 584"/>
                <a:gd name="connsiteY2" fmla="*/ 0 h 527"/>
                <a:gd name="connsiteX0" fmla="*/ 540 w 614"/>
                <a:gd name="connsiteY0" fmla="*/ 509 h 612"/>
                <a:gd name="connsiteX1" fmla="*/ 531 w 614"/>
                <a:gd name="connsiteY1" fmla="*/ 521 h 612"/>
                <a:gd name="connsiteX2" fmla="*/ 524 w 614"/>
                <a:gd name="connsiteY2" fmla="*/ 527 h 612"/>
                <a:gd name="connsiteX3" fmla="*/ 0 w 614"/>
                <a:gd name="connsiteY3" fmla="*/ 0 h 612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657"/>
                <a:gd name="connsiteY0" fmla="*/ 509 h 612"/>
                <a:gd name="connsiteX1" fmla="*/ 654 w 657"/>
                <a:gd name="connsiteY1" fmla="*/ 531 h 612"/>
                <a:gd name="connsiteX2" fmla="*/ 524 w 657"/>
                <a:gd name="connsiteY2" fmla="*/ 527 h 612"/>
                <a:gd name="connsiteX3" fmla="*/ 0 w 657"/>
                <a:gd name="connsiteY3" fmla="*/ 0 h 612"/>
                <a:gd name="connsiteX0" fmla="*/ 540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77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1"/>
                <a:gd name="connsiteX1" fmla="*/ 539 w 614"/>
                <a:gd name="connsiteY1" fmla="*/ 518 h 611"/>
                <a:gd name="connsiteX2" fmla="*/ 524 w 614"/>
                <a:gd name="connsiteY2" fmla="*/ 527 h 611"/>
                <a:gd name="connsiteX3" fmla="*/ 0 w 614"/>
                <a:gd name="connsiteY3" fmla="*/ 0 h 611"/>
                <a:gd name="connsiteX0" fmla="*/ 536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604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46"/>
                <a:gd name="connsiteY0" fmla="*/ 508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39 w 646"/>
                <a:gd name="connsiteY0" fmla="*/ 520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25 w 632"/>
                <a:gd name="connsiteY0" fmla="*/ 506 h 612"/>
                <a:gd name="connsiteX1" fmla="*/ 524 w 632"/>
                <a:gd name="connsiteY1" fmla="*/ 527 h 612"/>
                <a:gd name="connsiteX2" fmla="*/ 0 w 632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540"/>
                <a:gd name="connsiteY0" fmla="*/ 51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0 w 529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509 w 529"/>
                <a:gd name="connsiteY2" fmla="*/ 512 h 527"/>
                <a:gd name="connsiteX3" fmla="*/ 0 w 529"/>
                <a:gd name="connsiteY3" fmla="*/ 0 h 527"/>
                <a:gd name="connsiteX0" fmla="*/ 527 w 597"/>
                <a:gd name="connsiteY0" fmla="*/ 500 h 595"/>
                <a:gd name="connsiteX1" fmla="*/ 509 w 597"/>
                <a:gd name="connsiteY1" fmla="*/ 512 h 595"/>
                <a:gd name="connsiteX2" fmla="*/ 0 w 597"/>
                <a:gd name="connsiteY2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640"/>
                <a:gd name="connsiteY0" fmla="*/ 500 h 595"/>
                <a:gd name="connsiteX1" fmla="*/ 640 w 640"/>
                <a:gd name="connsiteY1" fmla="*/ 486 h 595"/>
                <a:gd name="connsiteX2" fmla="*/ 509 w 640"/>
                <a:gd name="connsiteY2" fmla="*/ 512 h 595"/>
                <a:gd name="connsiteX3" fmla="*/ 0 w 640"/>
                <a:gd name="connsiteY3" fmla="*/ 0 h 595"/>
                <a:gd name="connsiteX0" fmla="*/ 527 w 640"/>
                <a:gd name="connsiteY0" fmla="*/ 500 h 595"/>
                <a:gd name="connsiteX1" fmla="*/ 580 w 640"/>
                <a:gd name="connsiteY1" fmla="*/ 527 h 595"/>
                <a:gd name="connsiteX2" fmla="*/ 640 w 640"/>
                <a:gd name="connsiteY2" fmla="*/ 486 h 595"/>
                <a:gd name="connsiteX3" fmla="*/ 509 w 640"/>
                <a:gd name="connsiteY3" fmla="*/ 512 h 595"/>
                <a:gd name="connsiteX4" fmla="*/ 0 w 640"/>
                <a:gd name="connsiteY4" fmla="*/ 0 h 595"/>
                <a:gd name="connsiteX0" fmla="*/ 527 w 640"/>
                <a:gd name="connsiteY0" fmla="*/ 50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40"/>
                <a:gd name="connsiteY0" fmla="*/ 52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50"/>
                <a:gd name="connsiteY0" fmla="*/ 520 h 611"/>
                <a:gd name="connsiteX1" fmla="*/ 580 w 650"/>
                <a:gd name="connsiteY1" fmla="*/ 527 h 611"/>
                <a:gd name="connsiteX2" fmla="*/ 640 w 650"/>
                <a:gd name="connsiteY2" fmla="*/ 486 h 611"/>
                <a:gd name="connsiteX3" fmla="*/ 528 w 650"/>
                <a:gd name="connsiteY3" fmla="*/ 530 h 611"/>
                <a:gd name="connsiteX4" fmla="*/ 0 w 650"/>
                <a:gd name="connsiteY4" fmla="*/ 0 h 611"/>
                <a:gd name="connsiteX0" fmla="*/ 540 w 650"/>
                <a:gd name="connsiteY0" fmla="*/ 520 h 611"/>
                <a:gd name="connsiteX1" fmla="*/ 640 w 650"/>
                <a:gd name="connsiteY1" fmla="*/ 486 h 611"/>
                <a:gd name="connsiteX2" fmla="*/ 528 w 650"/>
                <a:gd name="connsiteY2" fmla="*/ 530 h 611"/>
                <a:gd name="connsiteX3" fmla="*/ 0 w 650"/>
                <a:gd name="connsiteY3" fmla="*/ 0 h 611"/>
                <a:gd name="connsiteX0" fmla="*/ 540 w 618"/>
                <a:gd name="connsiteY0" fmla="*/ 520 h 617"/>
                <a:gd name="connsiteX1" fmla="*/ 528 w 618"/>
                <a:gd name="connsiteY1" fmla="*/ 530 h 617"/>
                <a:gd name="connsiteX2" fmla="*/ 0 w 618"/>
                <a:gd name="connsiteY2" fmla="*/ 0 h 617"/>
                <a:gd name="connsiteX0" fmla="*/ 540 w 540"/>
                <a:gd name="connsiteY0" fmla="*/ 520 h 530"/>
                <a:gd name="connsiteX1" fmla="*/ 528 w 540"/>
                <a:gd name="connsiteY1" fmla="*/ 530 h 530"/>
                <a:gd name="connsiteX2" fmla="*/ 0 w 540"/>
                <a:gd name="connsiteY2" fmla="*/ 0 h 530"/>
                <a:gd name="connsiteX0" fmla="*/ 571 w 571"/>
                <a:gd name="connsiteY0" fmla="*/ 542 h 545"/>
                <a:gd name="connsiteX1" fmla="*/ 528 w 571"/>
                <a:gd name="connsiteY1" fmla="*/ 530 h 545"/>
                <a:gd name="connsiteX2" fmla="*/ 0 w 571"/>
                <a:gd name="connsiteY2" fmla="*/ 0 h 545"/>
                <a:gd name="connsiteX0" fmla="*/ 571 w 571"/>
                <a:gd name="connsiteY0" fmla="*/ 542 h 555"/>
                <a:gd name="connsiteX1" fmla="*/ 556 w 571"/>
                <a:gd name="connsiteY1" fmla="*/ 555 h 555"/>
                <a:gd name="connsiteX2" fmla="*/ 0 w 571"/>
                <a:gd name="connsiteY2" fmla="*/ 0 h 555"/>
                <a:gd name="connsiteX0" fmla="*/ 608 w 608"/>
                <a:gd name="connsiteY0" fmla="*/ 509 h 555"/>
                <a:gd name="connsiteX1" fmla="*/ 556 w 608"/>
                <a:gd name="connsiteY1" fmla="*/ 555 h 555"/>
                <a:gd name="connsiteX2" fmla="*/ 0 w 608"/>
                <a:gd name="connsiteY2" fmla="*/ 0 h 555"/>
                <a:gd name="connsiteX0" fmla="*/ 608 w 650"/>
                <a:gd name="connsiteY0" fmla="*/ 509 h 646"/>
                <a:gd name="connsiteX1" fmla="*/ 567 w 650"/>
                <a:gd name="connsiteY1" fmla="*/ 544 h 646"/>
                <a:gd name="connsiteX2" fmla="*/ 556 w 650"/>
                <a:gd name="connsiteY2" fmla="*/ 555 h 646"/>
                <a:gd name="connsiteX3" fmla="*/ 0 w 650"/>
                <a:gd name="connsiteY3" fmla="*/ 0 h 646"/>
                <a:gd name="connsiteX0" fmla="*/ 608 w 608"/>
                <a:gd name="connsiteY0" fmla="*/ 509 h 555"/>
                <a:gd name="connsiteX1" fmla="*/ 567 w 608"/>
                <a:gd name="connsiteY1" fmla="*/ 544 h 555"/>
                <a:gd name="connsiteX2" fmla="*/ 556 w 608"/>
                <a:gd name="connsiteY2" fmla="*/ 555 h 555"/>
                <a:gd name="connsiteX3" fmla="*/ 0 w 608"/>
                <a:gd name="connsiteY3" fmla="*/ 0 h 555"/>
                <a:gd name="connsiteX0" fmla="*/ 567 w 567"/>
                <a:gd name="connsiteY0" fmla="*/ 544 h 555"/>
                <a:gd name="connsiteX1" fmla="*/ 556 w 567"/>
                <a:gd name="connsiteY1" fmla="*/ 555 h 555"/>
                <a:gd name="connsiteX2" fmla="*/ 0 w 567"/>
                <a:gd name="connsiteY2" fmla="*/ 0 h 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" h="555">
                  <a:moveTo>
                    <a:pt x="567" y="544"/>
                  </a:moveTo>
                  <a:lnTo>
                    <a:pt x="556" y="55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2676477" y="2798550"/>
              <a:ext cx="39677" cy="88896"/>
            </a:xfrm>
            <a:custGeom>
              <a:avLst/>
              <a:gdLst>
                <a:gd name="T0" fmla="*/ 60325 w 38"/>
                <a:gd name="T1" fmla="*/ 129372 h 76"/>
                <a:gd name="T2" fmla="*/ 0 w 38"/>
                <a:gd name="T3" fmla="*/ 0 h 76"/>
                <a:gd name="T4" fmla="*/ 0 60000 65536"/>
                <a:gd name="T5" fmla="*/ 0 60000 65536"/>
                <a:gd name="T6" fmla="*/ 0 w 38"/>
                <a:gd name="T7" fmla="*/ 0 h 76"/>
                <a:gd name="T8" fmla="*/ 38 w 38"/>
                <a:gd name="T9" fmla="*/ 76 h 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" h="76">
                  <a:moveTo>
                    <a:pt x="38" y="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Oval 77"/>
            <p:cNvSpPr>
              <a:spLocks noChangeArrowheads="1"/>
            </p:cNvSpPr>
            <p:nvPr/>
          </p:nvSpPr>
          <p:spPr bwMode="auto">
            <a:xfrm>
              <a:off x="1790886" y="1706393"/>
              <a:ext cx="1556926" cy="1606487"/>
            </a:xfrm>
            <a:prstGeom prst="ellipse">
              <a:avLst/>
            </a:pr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78"/>
            <p:cNvSpPr>
              <a:spLocks/>
            </p:cNvSpPr>
            <p:nvPr/>
          </p:nvSpPr>
          <p:spPr bwMode="auto">
            <a:xfrm>
              <a:off x="2506660" y="1649245"/>
              <a:ext cx="195210" cy="57148"/>
            </a:xfrm>
            <a:custGeom>
              <a:avLst/>
              <a:gdLst>
                <a:gd name="T0" fmla="*/ 11749 w 349"/>
                <a:gd name="T1" fmla="*/ 149275 h 92"/>
                <a:gd name="T2" fmla="*/ 0 w 349"/>
                <a:gd name="T3" fmla="*/ 66525 h 92"/>
                <a:gd name="T4" fmla="*/ 23499 w 349"/>
                <a:gd name="T5" fmla="*/ 63280 h 92"/>
                <a:gd name="T6" fmla="*/ 52033 w 349"/>
                <a:gd name="T7" fmla="*/ 61657 h 92"/>
                <a:gd name="T8" fmla="*/ 80567 w 349"/>
                <a:gd name="T9" fmla="*/ 60035 h 92"/>
                <a:gd name="T10" fmla="*/ 107422 w 349"/>
                <a:gd name="T11" fmla="*/ 60035 h 92"/>
                <a:gd name="T12" fmla="*/ 132600 w 349"/>
                <a:gd name="T13" fmla="*/ 60035 h 92"/>
                <a:gd name="T14" fmla="*/ 154420 w 349"/>
                <a:gd name="T15" fmla="*/ 61657 h 92"/>
                <a:gd name="T16" fmla="*/ 176240 w 349"/>
                <a:gd name="T17" fmla="*/ 63280 h 92"/>
                <a:gd name="T18" fmla="*/ 199739 w 349"/>
                <a:gd name="T19" fmla="*/ 66525 h 92"/>
                <a:gd name="T20" fmla="*/ 219880 w 349"/>
                <a:gd name="T21" fmla="*/ 69770 h 92"/>
                <a:gd name="T22" fmla="*/ 243379 w 349"/>
                <a:gd name="T23" fmla="*/ 74638 h 92"/>
                <a:gd name="T24" fmla="*/ 266878 w 349"/>
                <a:gd name="T25" fmla="*/ 79505 h 92"/>
                <a:gd name="T26" fmla="*/ 585788 w 349"/>
                <a:gd name="T27" fmla="*/ 0 h 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9"/>
                <a:gd name="T43" fmla="*/ 0 h 92"/>
                <a:gd name="T44" fmla="*/ 349 w 349"/>
                <a:gd name="T45" fmla="*/ 92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05 w 349"/>
                <a:gd name="connsiteY8" fmla="*/ 39 h 92"/>
                <a:gd name="connsiteX9" fmla="*/ 119 w 349"/>
                <a:gd name="connsiteY9" fmla="*/ 41 h 92"/>
                <a:gd name="connsiteX10" fmla="*/ 131 w 349"/>
                <a:gd name="connsiteY10" fmla="*/ 43 h 92"/>
                <a:gd name="connsiteX11" fmla="*/ 159 w 349"/>
                <a:gd name="connsiteY11" fmla="*/ 49 h 92"/>
                <a:gd name="connsiteX12" fmla="*/ 349 w 349"/>
                <a:gd name="connsiteY12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19 w 349"/>
                <a:gd name="connsiteY8" fmla="*/ 41 h 92"/>
                <a:gd name="connsiteX9" fmla="*/ 131 w 349"/>
                <a:gd name="connsiteY9" fmla="*/ 43 h 92"/>
                <a:gd name="connsiteX10" fmla="*/ 159 w 349"/>
                <a:gd name="connsiteY10" fmla="*/ 49 h 92"/>
                <a:gd name="connsiteX11" fmla="*/ 349 w 349"/>
                <a:gd name="connsiteY11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119 w 349"/>
                <a:gd name="connsiteY7" fmla="*/ 41 h 92"/>
                <a:gd name="connsiteX8" fmla="*/ 131 w 349"/>
                <a:gd name="connsiteY8" fmla="*/ 43 h 92"/>
                <a:gd name="connsiteX9" fmla="*/ 159 w 349"/>
                <a:gd name="connsiteY9" fmla="*/ 49 h 92"/>
                <a:gd name="connsiteX10" fmla="*/ 349 w 349"/>
                <a:gd name="connsiteY10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119 w 349"/>
                <a:gd name="connsiteY6" fmla="*/ 41 h 92"/>
                <a:gd name="connsiteX7" fmla="*/ 131 w 349"/>
                <a:gd name="connsiteY7" fmla="*/ 43 h 92"/>
                <a:gd name="connsiteX8" fmla="*/ 159 w 349"/>
                <a:gd name="connsiteY8" fmla="*/ 49 h 92"/>
                <a:gd name="connsiteX9" fmla="*/ 349 w 349"/>
                <a:gd name="connsiteY9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119 w 349"/>
                <a:gd name="connsiteY5" fmla="*/ 41 h 92"/>
                <a:gd name="connsiteX6" fmla="*/ 131 w 349"/>
                <a:gd name="connsiteY6" fmla="*/ 43 h 92"/>
                <a:gd name="connsiteX7" fmla="*/ 159 w 349"/>
                <a:gd name="connsiteY7" fmla="*/ 49 h 92"/>
                <a:gd name="connsiteX8" fmla="*/ 349 w 349"/>
                <a:gd name="connsiteY8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119 w 349"/>
                <a:gd name="connsiteY4" fmla="*/ 41 h 92"/>
                <a:gd name="connsiteX5" fmla="*/ 131 w 349"/>
                <a:gd name="connsiteY5" fmla="*/ 43 h 92"/>
                <a:gd name="connsiteX6" fmla="*/ 159 w 349"/>
                <a:gd name="connsiteY6" fmla="*/ 49 h 92"/>
                <a:gd name="connsiteX7" fmla="*/ 349 w 349"/>
                <a:gd name="connsiteY7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119 w 349"/>
                <a:gd name="connsiteY3" fmla="*/ 41 h 92"/>
                <a:gd name="connsiteX4" fmla="*/ 131 w 349"/>
                <a:gd name="connsiteY4" fmla="*/ 43 h 92"/>
                <a:gd name="connsiteX5" fmla="*/ 159 w 349"/>
                <a:gd name="connsiteY5" fmla="*/ 49 h 92"/>
                <a:gd name="connsiteX6" fmla="*/ 349 w 349"/>
                <a:gd name="connsiteY6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19 w 349"/>
                <a:gd name="connsiteY2" fmla="*/ 41 h 92"/>
                <a:gd name="connsiteX3" fmla="*/ 131 w 349"/>
                <a:gd name="connsiteY3" fmla="*/ 43 h 92"/>
                <a:gd name="connsiteX4" fmla="*/ 159 w 349"/>
                <a:gd name="connsiteY4" fmla="*/ 49 h 92"/>
                <a:gd name="connsiteX5" fmla="*/ 349 w 349"/>
                <a:gd name="connsiteY5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31 w 349"/>
                <a:gd name="connsiteY2" fmla="*/ 43 h 92"/>
                <a:gd name="connsiteX3" fmla="*/ 159 w 349"/>
                <a:gd name="connsiteY3" fmla="*/ 49 h 92"/>
                <a:gd name="connsiteX4" fmla="*/ 349 w 349"/>
                <a:gd name="connsiteY4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2 w 362"/>
                <a:gd name="connsiteY0" fmla="*/ 92 h 92"/>
                <a:gd name="connsiteX1" fmla="*/ 13 w 362"/>
                <a:gd name="connsiteY1" fmla="*/ 41 h 92"/>
                <a:gd name="connsiteX2" fmla="*/ 172 w 362"/>
                <a:gd name="connsiteY2" fmla="*/ 49 h 92"/>
                <a:gd name="connsiteX3" fmla="*/ 362 w 362"/>
                <a:gd name="connsiteY3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33 w 393"/>
                <a:gd name="connsiteY0" fmla="*/ 92 h 92"/>
                <a:gd name="connsiteX1" fmla="*/ 27 w 393"/>
                <a:gd name="connsiteY1" fmla="*/ 59 h 92"/>
                <a:gd name="connsiteX2" fmla="*/ 29 w 393"/>
                <a:gd name="connsiteY2" fmla="*/ 39 h 92"/>
                <a:gd name="connsiteX3" fmla="*/ 203 w 393"/>
                <a:gd name="connsiteY3" fmla="*/ 49 h 92"/>
                <a:gd name="connsiteX4" fmla="*/ 393 w 393"/>
                <a:gd name="connsiteY4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7 w 367"/>
                <a:gd name="connsiteY0" fmla="*/ 92 h 92"/>
                <a:gd name="connsiteX1" fmla="*/ 1 w 367"/>
                <a:gd name="connsiteY1" fmla="*/ 59 h 92"/>
                <a:gd name="connsiteX2" fmla="*/ 58 w 367"/>
                <a:gd name="connsiteY2" fmla="*/ 21 h 92"/>
                <a:gd name="connsiteX3" fmla="*/ 177 w 367"/>
                <a:gd name="connsiteY3" fmla="*/ 49 h 92"/>
                <a:gd name="connsiteX4" fmla="*/ 367 w 367"/>
                <a:gd name="connsiteY4" fmla="*/ 0 h 92"/>
                <a:gd name="connsiteX0" fmla="*/ 13 w 373"/>
                <a:gd name="connsiteY0" fmla="*/ 92 h 92"/>
                <a:gd name="connsiteX1" fmla="*/ 7 w 373"/>
                <a:gd name="connsiteY1" fmla="*/ 59 h 92"/>
                <a:gd name="connsiteX2" fmla="*/ 10 w 373"/>
                <a:gd name="connsiteY2" fmla="*/ 27 h 92"/>
                <a:gd name="connsiteX3" fmla="*/ 64 w 373"/>
                <a:gd name="connsiteY3" fmla="*/ 21 h 92"/>
                <a:gd name="connsiteX4" fmla="*/ 183 w 373"/>
                <a:gd name="connsiteY4" fmla="*/ 49 h 92"/>
                <a:gd name="connsiteX5" fmla="*/ 373 w 373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2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2 w 372"/>
                <a:gd name="connsiteY0" fmla="*/ 92 h 92"/>
                <a:gd name="connsiteX1" fmla="*/ 9 w 372"/>
                <a:gd name="connsiteY1" fmla="*/ 27 h 92"/>
                <a:gd name="connsiteX2" fmla="*/ 9 w 372"/>
                <a:gd name="connsiteY2" fmla="*/ 47 h 92"/>
                <a:gd name="connsiteX3" fmla="*/ 63 w 372"/>
                <a:gd name="connsiteY3" fmla="*/ 21 h 92"/>
                <a:gd name="connsiteX4" fmla="*/ 182 w 372"/>
                <a:gd name="connsiteY4" fmla="*/ 49 h 92"/>
                <a:gd name="connsiteX5" fmla="*/ 372 w 372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181 w 371"/>
                <a:gd name="connsiteY2" fmla="*/ 49 h 92"/>
                <a:gd name="connsiteX3" fmla="*/ 371 w 371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175 w 363"/>
                <a:gd name="connsiteY3" fmla="*/ 46 h 92"/>
                <a:gd name="connsiteX4" fmla="*/ 363 w 363"/>
                <a:gd name="connsiteY4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173"/>
                <a:gd name="connsiteY0" fmla="*/ 51 h 51"/>
                <a:gd name="connsiteX1" fmla="*/ 0 w 173"/>
                <a:gd name="connsiteY1" fmla="*/ 6 h 51"/>
                <a:gd name="connsiteX2" fmla="*/ 173 w 173"/>
                <a:gd name="connsiteY2" fmla="*/ 8 h 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51">
                  <a:moveTo>
                    <a:pt x="3" y="51"/>
                  </a:moveTo>
                  <a:cubicBezTo>
                    <a:pt x="1" y="26"/>
                    <a:pt x="2" y="38"/>
                    <a:pt x="0" y="6"/>
                  </a:cubicBezTo>
                  <a:cubicBezTo>
                    <a:pt x="49" y="0"/>
                    <a:pt x="134" y="7"/>
                    <a:pt x="173" y="8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Oval 79"/>
            <p:cNvSpPr>
              <a:spLocks noChangeArrowheads="1"/>
            </p:cNvSpPr>
            <p:nvPr/>
          </p:nvSpPr>
          <p:spPr bwMode="auto">
            <a:xfrm>
              <a:off x="1762319" y="1674644"/>
              <a:ext cx="1615647" cy="1679509"/>
            </a:xfrm>
            <a:prstGeom prst="ellipse">
              <a:avLst/>
            </a:pr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Freeform 80"/>
            <p:cNvSpPr>
              <a:spLocks/>
            </p:cNvSpPr>
            <p:nvPr/>
          </p:nvSpPr>
          <p:spPr bwMode="auto">
            <a:xfrm>
              <a:off x="983063" y="2546147"/>
              <a:ext cx="1407739" cy="1703321"/>
            </a:xfrm>
            <a:custGeom>
              <a:avLst/>
              <a:gdLst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22 w 868"/>
                <a:gd name="connsiteY10" fmla="*/ 524 h 998"/>
                <a:gd name="connsiteX11" fmla="*/ 848 w 868"/>
                <a:gd name="connsiteY11" fmla="*/ 531 h 998"/>
                <a:gd name="connsiteX12" fmla="*/ 868 w 868"/>
                <a:gd name="connsiteY12" fmla="*/ 535 h 998"/>
                <a:gd name="connsiteX13" fmla="*/ 815 w 868"/>
                <a:gd name="connsiteY13" fmla="*/ 998 h 998"/>
                <a:gd name="connsiteX0" fmla="*/ 0 w 869"/>
                <a:gd name="connsiteY0" fmla="*/ 0 h 998"/>
                <a:gd name="connsiteX1" fmla="*/ 466 w 869"/>
                <a:gd name="connsiteY1" fmla="*/ 470 h 998"/>
                <a:gd name="connsiteX2" fmla="*/ 590 w 869"/>
                <a:gd name="connsiteY2" fmla="*/ 370 h 998"/>
                <a:gd name="connsiteX3" fmla="*/ 610 w 869"/>
                <a:gd name="connsiteY3" fmla="*/ 392 h 998"/>
                <a:gd name="connsiteX4" fmla="*/ 657 w 869"/>
                <a:gd name="connsiteY4" fmla="*/ 436 h 998"/>
                <a:gd name="connsiteX5" fmla="*/ 683 w 869"/>
                <a:gd name="connsiteY5" fmla="*/ 456 h 998"/>
                <a:gd name="connsiteX6" fmla="*/ 712 w 869"/>
                <a:gd name="connsiteY6" fmla="*/ 474 h 998"/>
                <a:gd name="connsiteX7" fmla="*/ 741 w 869"/>
                <a:gd name="connsiteY7" fmla="*/ 491 h 998"/>
                <a:gd name="connsiteX8" fmla="*/ 769 w 869"/>
                <a:gd name="connsiteY8" fmla="*/ 505 h 998"/>
                <a:gd name="connsiteX9" fmla="*/ 798 w 869"/>
                <a:gd name="connsiteY9" fmla="*/ 516 h 998"/>
                <a:gd name="connsiteX10" fmla="*/ 822 w 869"/>
                <a:gd name="connsiteY10" fmla="*/ 524 h 998"/>
                <a:gd name="connsiteX11" fmla="*/ 868 w 869"/>
                <a:gd name="connsiteY11" fmla="*/ 535 h 998"/>
                <a:gd name="connsiteX12" fmla="*/ 815 w 869"/>
                <a:gd name="connsiteY12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68 w 868"/>
                <a:gd name="connsiteY10" fmla="*/ 535 h 998"/>
                <a:gd name="connsiteX11" fmla="*/ 815 w 868"/>
                <a:gd name="connsiteY11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868 w 868"/>
                <a:gd name="connsiteY9" fmla="*/ 535 h 998"/>
                <a:gd name="connsiteX10" fmla="*/ 815 w 868"/>
                <a:gd name="connsiteY10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868 w 868"/>
                <a:gd name="connsiteY8" fmla="*/ 535 h 998"/>
                <a:gd name="connsiteX9" fmla="*/ 815 w 868"/>
                <a:gd name="connsiteY9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868 w 868"/>
                <a:gd name="connsiteY7" fmla="*/ 535 h 998"/>
                <a:gd name="connsiteX8" fmla="*/ 815 w 868"/>
                <a:gd name="connsiteY8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868 w 868"/>
                <a:gd name="connsiteY6" fmla="*/ 535 h 998"/>
                <a:gd name="connsiteX7" fmla="*/ 815 w 868"/>
                <a:gd name="connsiteY7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868 w 868"/>
                <a:gd name="connsiteY5" fmla="*/ 535 h 998"/>
                <a:gd name="connsiteX6" fmla="*/ 815 w 868"/>
                <a:gd name="connsiteY6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868 w 868"/>
                <a:gd name="connsiteY4" fmla="*/ 535 h 998"/>
                <a:gd name="connsiteX5" fmla="*/ 815 w 868"/>
                <a:gd name="connsiteY5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590 w 880"/>
                <a:gd name="connsiteY2" fmla="*/ 370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44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713 w 880"/>
                <a:gd name="connsiteY5" fmla="*/ 309 h 998"/>
                <a:gd name="connsiteX6" fmla="*/ 880 w 880"/>
                <a:gd name="connsiteY6" fmla="*/ 449 h 998"/>
                <a:gd name="connsiteX7" fmla="*/ 815 w 880"/>
                <a:gd name="connsiteY7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57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659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" h="998">
                  <a:moveTo>
                    <a:pt x="0" y="0"/>
                  </a:moveTo>
                  <a:lnTo>
                    <a:pt x="466" y="470"/>
                  </a:lnTo>
                  <a:cubicBezTo>
                    <a:pt x="526" y="421"/>
                    <a:pt x="585" y="371"/>
                    <a:pt x="645" y="322"/>
                  </a:cubicBezTo>
                  <a:cubicBezTo>
                    <a:pt x="685" y="368"/>
                    <a:pt x="793" y="432"/>
                    <a:pt x="880" y="449"/>
                  </a:cubicBezTo>
                  <a:cubicBezTo>
                    <a:pt x="862" y="603"/>
                    <a:pt x="833" y="844"/>
                    <a:pt x="815" y="998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Freeform 84"/>
            <p:cNvSpPr>
              <a:spLocks/>
            </p:cNvSpPr>
            <p:nvPr/>
          </p:nvSpPr>
          <p:spPr bwMode="auto">
            <a:xfrm>
              <a:off x="2357474" y="3338278"/>
              <a:ext cx="1596602" cy="469881"/>
            </a:xfrm>
            <a:custGeom>
              <a:avLst/>
              <a:gdLst>
                <a:gd name="T0" fmla="*/ 2147483647 w 1812"/>
                <a:gd name="T1" fmla="*/ 0 h 323"/>
                <a:gd name="T2" fmla="*/ 0 w 1812"/>
                <a:gd name="T3" fmla="*/ 2147483647 h 323"/>
                <a:gd name="T4" fmla="*/ 2147483647 w 1812"/>
                <a:gd name="T5" fmla="*/ 2147483647 h 323"/>
                <a:gd name="T6" fmla="*/ 0 60000 65536"/>
                <a:gd name="T7" fmla="*/ 0 60000 65536"/>
                <a:gd name="T8" fmla="*/ 0 60000 65536"/>
                <a:gd name="T9" fmla="*/ 0 w 1812"/>
                <a:gd name="T10" fmla="*/ 0 h 323"/>
                <a:gd name="T11" fmla="*/ 1812 w 1812"/>
                <a:gd name="T12" fmla="*/ 323 h 323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351 w 2106"/>
                <a:gd name="connsiteY0" fmla="*/ 0 h 526"/>
                <a:gd name="connsiteX1" fmla="*/ 339 w 2106"/>
                <a:gd name="connsiteY1" fmla="*/ 111 h 526"/>
                <a:gd name="connsiteX2" fmla="*/ 294 w 2106"/>
                <a:gd name="connsiteY2" fmla="*/ 526 h 526"/>
                <a:gd name="connsiteX3" fmla="*/ 2106 w 2106"/>
                <a:gd name="connsiteY3" fmla="*/ 526 h 526"/>
                <a:gd name="connsiteX0" fmla="*/ 57 w 1812"/>
                <a:gd name="connsiteY0" fmla="*/ 0 h 526"/>
                <a:gd name="connsiteX1" fmla="*/ 45 w 1812"/>
                <a:gd name="connsiteY1" fmla="*/ 111 h 526"/>
                <a:gd name="connsiteX2" fmla="*/ 0 w 1812"/>
                <a:gd name="connsiteY2" fmla="*/ 526 h 526"/>
                <a:gd name="connsiteX3" fmla="*/ 1812 w 1812"/>
                <a:gd name="connsiteY3" fmla="*/ 526 h 526"/>
                <a:gd name="connsiteX0" fmla="*/ 45 w 1812"/>
                <a:gd name="connsiteY0" fmla="*/ 0 h 415"/>
                <a:gd name="connsiteX1" fmla="*/ 0 w 1812"/>
                <a:gd name="connsiteY1" fmla="*/ 415 h 415"/>
                <a:gd name="connsiteX2" fmla="*/ 1812 w 1812"/>
                <a:gd name="connsiteY2" fmla="*/ 415 h 415"/>
                <a:gd name="connsiteX0" fmla="*/ 45 w 1412"/>
                <a:gd name="connsiteY0" fmla="*/ 0 h 415"/>
                <a:gd name="connsiteX1" fmla="*/ 0 w 1412"/>
                <a:gd name="connsiteY1" fmla="*/ 415 h 415"/>
                <a:gd name="connsiteX2" fmla="*/ 1412 w 1412"/>
                <a:gd name="connsiteY2" fmla="*/ 415 h 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" h="415">
                  <a:moveTo>
                    <a:pt x="45" y="0"/>
                  </a:moveTo>
                  <a:cubicBezTo>
                    <a:pt x="30" y="138"/>
                    <a:pt x="15" y="277"/>
                    <a:pt x="0" y="415"/>
                  </a:cubicBezTo>
                  <a:lnTo>
                    <a:pt x="1412" y="415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Freeform 85"/>
            <p:cNvSpPr>
              <a:spLocks/>
            </p:cNvSpPr>
            <p:nvPr/>
          </p:nvSpPr>
          <p:spPr bwMode="auto">
            <a:xfrm>
              <a:off x="3097053" y="3265256"/>
              <a:ext cx="842739" cy="522266"/>
            </a:xfrm>
            <a:custGeom>
              <a:avLst/>
              <a:gdLst>
                <a:gd name="T0" fmla="*/ 2147483647 w 847"/>
                <a:gd name="T1" fmla="*/ 2147483647 h 841"/>
                <a:gd name="T2" fmla="*/ 2147483647 w 847"/>
                <a:gd name="T3" fmla="*/ 2147483647 h 841"/>
                <a:gd name="T4" fmla="*/ 2147483647 w 847"/>
                <a:gd name="T5" fmla="*/ 2147483647 h 841"/>
                <a:gd name="T6" fmla="*/ 2147483647 w 847"/>
                <a:gd name="T7" fmla="*/ 2147483647 h 841"/>
                <a:gd name="T8" fmla="*/ 2147483647 w 847"/>
                <a:gd name="T9" fmla="*/ 2147483647 h 841"/>
                <a:gd name="T10" fmla="*/ 0 w 847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7"/>
                <a:gd name="T19" fmla="*/ 0 h 841"/>
                <a:gd name="T20" fmla="*/ 847 w 847"/>
                <a:gd name="T21" fmla="*/ 841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54 w 847"/>
                <a:gd name="connsiteY4" fmla="*/ 175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1027 h 1027"/>
                <a:gd name="connsiteX1" fmla="*/ 801 w 891"/>
                <a:gd name="connsiteY1" fmla="*/ 988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91 w 891"/>
                <a:gd name="connsiteY0" fmla="*/ 1027 h 1027"/>
                <a:gd name="connsiteX1" fmla="*/ 801 w 891"/>
                <a:gd name="connsiteY1" fmla="*/ 1027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01 w 801"/>
                <a:gd name="connsiteY0" fmla="*/ 1027 h 1027"/>
                <a:gd name="connsiteX1" fmla="*/ 788 w 801"/>
                <a:gd name="connsiteY1" fmla="*/ 579 h 1027"/>
                <a:gd name="connsiteX2" fmla="*/ 404 w 801"/>
                <a:gd name="connsiteY2" fmla="*/ 579 h 1027"/>
                <a:gd name="connsiteX3" fmla="*/ 115 w 801"/>
                <a:gd name="connsiteY3" fmla="*/ 341 h 1027"/>
                <a:gd name="connsiteX4" fmla="*/ 0 w 801"/>
                <a:gd name="connsiteY4" fmla="*/ 0 h 1027"/>
                <a:gd name="connsiteX0" fmla="*/ 788 w 788"/>
                <a:gd name="connsiteY0" fmla="*/ 579 h 579"/>
                <a:gd name="connsiteX1" fmla="*/ 404 w 788"/>
                <a:gd name="connsiteY1" fmla="*/ 579 h 579"/>
                <a:gd name="connsiteX2" fmla="*/ 115 w 788"/>
                <a:gd name="connsiteY2" fmla="*/ 341 h 579"/>
                <a:gd name="connsiteX3" fmla="*/ 0 w 788"/>
                <a:gd name="connsiteY3" fmla="*/ 0 h 579"/>
                <a:gd name="connsiteX0" fmla="*/ 750 w 750"/>
                <a:gd name="connsiteY0" fmla="*/ 463 h 463"/>
                <a:gd name="connsiteX1" fmla="*/ 366 w 750"/>
                <a:gd name="connsiteY1" fmla="*/ 463 h 463"/>
                <a:gd name="connsiteX2" fmla="*/ 77 w 750"/>
                <a:gd name="connsiteY2" fmla="*/ 225 h 463"/>
                <a:gd name="connsiteX3" fmla="*/ 0 w 750"/>
                <a:gd name="connsiteY3" fmla="*/ 0 h 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" h="463">
                  <a:moveTo>
                    <a:pt x="750" y="463"/>
                  </a:moveTo>
                  <a:lnTo>
                    <a:pt x="366" y="463"/>
                  </a:lnTo>
                  <a:lnTo>
                    <a:pt x="77" y="225"/>
                  </a:lnTo>
                  <a:cubicBezTo>
                    <a:pt x="53" y="160"/>
                    <a:pt x="24" y="65"/>
                    <a:pt x="0" y="0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Freeform 92"/>
            <p:cNvSpPr>
              <a:spLocks/>
            </p:cNvSpPr>
            <p:nvPr/>
          </p:nvSpPr>
          <p:spPr bwMode="auto">
            <a:xfrm>
              <a:off x="1609959" y="1677819"/>
              <a:ext cx="371377" cy="312725"/>
            </a:xfrm>
            <a:custGeom>
              <a:avLst/>
              <a:gdLst>
                <a:gd name="T0" fmla="*/ 0 w 331"/>
                <a:gd name="T1" fmla="*/ 0 h 275"/>
                <a:gd name="T2" fmla="*/ 331 w 331"/>
                <a:gd name="T3" fmla="*/ 275 h 275"/>
                <a:gd name="T4" fmla="*/ 0 60000 65536"/>
                <a:gd name="T5" fmla="*/ 0 60000 65536"/>
                <a:gd name="T6" fmla="*/ 0 w 331"/>
                <a:gd name="T7" fmla="*/ 0 h 275"/>
                <a:gd name="T8" fmla="*/ 331 w 331"/>
                <a:gd name="T9" fmla="*/ 275 h 2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1" h="275">
                  <a:moveTo>
                    <a:pt x="0" y="0"/>
                  </a:moveTo>
                  <a:lnTo>
                    <a:pt x="331" y="275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Freeform 93"/>
            <p:cNvSpPr>
              <a:spLocks/>
            </p:cNvSpPr>
            <p:nvPr/>
          </p:nvSpPr>
          <p:spPr bwMode="auto">
            <a:xfrm>
              <a:off x="1979749" y="1938159"/>
              <a:ext cx="314242" cy="284151"/>
            </a:xfrm>
            <a:custGeom>
              <a:avLst/>
              <a:gdLst>
                <a:gd name="T0" fmla="*/ 0 w 279"/>
                <a:gd name="T1" fmla="*/ 0 h 251"/>
                <a:gd name="T2" fmla="*/ 466725 w 279"/>
                <a:gd name="T3" fmla="*/ 409678 h 251"/>
                <a:gd name="T4" fmla="*/ 0 60000 65536"/>
                <a:gd name="T5" fmla="*/ 0 60000 65536"/>
                <a:gd name="T6" fmla="*/ 0 w 279"/>
                <a:gd name="T7" fmla="*/ 0 h 251"/>
                <a:gd name="T8" fmla="*/ 279 w 279"/>
                <a:gd name="T9" fmla="*/ 251 h 2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9" h="251">
                  <a:moveTo>
                    <a:pt x="0" y="0"/>
                  </a:moveTo>
                  <a:lnTo>
                    <a:pt x="279" y="251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Freeform 94"/>
            <p:cNvSpPr>
              <a:spLocks/>
            </p:cNvSpPr>
            <p:nvPr/>
          </p:nvSpPr>
          <p:spPr bwMode="auto">
            <a:xfrm>
              <a:off x="2387628" y="1700043"/>
              <a:ext cx="96812" cy="406384"/>
            </a:xfrm>
            <a:custGeom>
              <a:avLst/>
              <a:gdLst>
                <a:gd name="T0" fmla="*/ 0 w 86"/>
                <a:gd name="T1" fmla="*/ 0 h 375"/>
                <a:gd name="T2" fmla="*/ 144463 w 86"/>
                <a:gd name="T3" fmla="*/ 607053 h 375"/>
                <a:gd name="T4" fmla="*/ 0 60000 65536"/>
                <a:gd name="T5" fmla="*/ 0 60000 65536"/>
                <a:gd name="T6" fmla="*/ 0 w 86"/>
                <a:gd name="T7" fmla="*/ 0 h 375"/>
                <a:gd name="T8" fmla="*/ 86 w 86"/>
                <a:gd name="T9" fmla="*/ 375 h 3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375">
                  <a:moveTo>
                    <a:pt x="0" y="0"/>
                  </a:moveTo>
                  <a:lnTo>
                    <a:pt x="86" y="375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Freeform 95"/>
            <p:cNvSpPr>
              <a:spLocks/>
            </p:cNvSpPr>
            <p:nvPr/>
          </p:nvSpPr>
          <p:spPr bwMode="auto">
            <a:xfrm>
              <a:off x="2709806" y="2869984"/>
              <a:ext cx="309480" cy="338125"/>
            </a:xfrm>
            <a:custGeom>
              <a:avLst/>
              <a:gdLst>
                <a:gd name="T0" fmla="*/ 776035550 w 275"/>
                <a:gd name="T1" fmla="*/ 800094358 h 298"/>
                <a:gd name="T2" fmla="*/ 697021434 w 275"/>
                <a:gd name="T3" fmla="*/ 630947262 h 298"/>
                <a:gd name="T4" fmla="*/ 651870030 w 275"/>
                <a:gd name="T5" fmla="*/ 663165444 h 298"/>
                <a:gd name="T6" fmla="*/ 581320752 w 275"/>
                <a:gd name="T7" fmla="*/ 711492717 h 298"/>
                <a:gd name="T8" fmla="*/ 499484463 w 275"/>
                <a:gd name="T9" fmla="*/ 762505932 h 298"/>
                <a:gd name="T10" fmla="*/ 440223771 w 275"/>
                <a:gd name="T11" fmla="*/ 794724114 h 298"/>
                <a:gd name="T12" fmla="*/ 0 w 275"/>
                <a:gd name="T13" fmla="*/ 0 h 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298"/>
                <a:gd name="T23" fmla="*/ 275 w 275"/>
                <a:gd name="T24" fmla="*/ 298 h 2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298">
                  <a:moveTo>
                    <a:pt x="275" y="298"/>
                  </a:moveTo>
                  <a:lnTo>
                    <a:pt x="247" y="235"/>
                  </a:lnTo>
                  <a:lnTo>
                    <a:pt x="231" y="247"/>
                  </a:lnTo>
                  <a:lnTo>
                    <a:pt x="206" y="265"/>
                  </a:lnTo>
                  <a:lnTo>
                    <a:pt x="177" y="284"/>
                  </a:lnTo>
                  <a:lnTo>
                    <a:pt x="156" y="296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Freeform 96"/>
            <p:cNvSpPr>
              <a:spLocks/>
            </p:cNvSpPr>
            <p:nvPr/>
          </p:nvSpPr>
          <p:spPr bwMode="auto">
            <a:xfrm>
              <a:off x="1978161" y="2792200"/>
              <a:ext cx="330113" cy="295263"/>
            </a:xfrm>
            <a:custGeom>
              <a:avLst/>
              <a:gdLst>
                <a:gd name="T0" fmla="*/ 0 w 285"/>
                <a:gd name="T1" fmla="*/ 237 h 237"/>
                <a:gd name="T2" fmla="*/ 285 w 285"/>
                <a:gd name="T3" fmla="*/ 0 h 237"/>
                <a:gd name="T4" fmla="*/ 0 60000 65536"/>
                <a:gd name="T5" fmla="*/ 0 60000 65536"/>
                <a:gd name="T6" fmla="*/ 0 w 285"/>
                <a:gd name="T7" fmla="*/ 0 h 237"/>
                <a:gd name="T8" fmla="*/ 285 w 285"/>
                <a:gd name="T9" fmla="*/ 237 h 237"/>
                <a:gd name="connsiteX0" fmla="*/ 0 w 264"/>
                <a:gd name="connsiteY0" fmla="*/ 259 h 259"/>
                <a:gd name="connsiteX1" fmla="*/ 264 w 264"/>
                <a:gd name="connsiteY1" fmla="*/ 0 h 259"/>
                <a:gd name="connsiteX0" fmla="*/ 0 w 290"/>
                <a:gd name="connsiteY0" fmla="*/ 259 h 259"/>
                <a:gd name="connsiteX1" fmla="*/ 290 w 290"/>
                <a:gd name="connsiteY1" fmla="*/ 0 h 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" h="259">
                  <a:moveTo>
                    <a:pt x="0" y="259"/>
                  </a:moveTo>
                  <a:lnTo>
                    <a:pt x="29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Freeform 109"/>
            <p:cNvSpPr>
              <a:spLocks/>
            </p:cNvSpPr>
            <p:nvPr/>
          </p:nvSpPr>
          <p:spPr bwMode="auto">
            <a:xfrm>
              <a:off x="3244651" y="3787523"/>
              <a:ext cx="28567" cy="17462"/>
            </a:xfrm>
            <a:custGeom>
              <a:avLst/>
              <a:gdLst>
                <a:gd name="T0" fmla="*/ 0 w 24"/>
                <a:gd name="T1" fmla="*/ 0 h 16"/>
                <a:gd name="T2" fmla="*/ 2147483647 w 24"/>
                <a:gd name="T3" fmla="*/ 0 h 16"/>
                <a:gd name="T4" fmla="*/ 2147483647 w 24"/>
                <a:gd name="T5" fmla="*/ 2147483647 h 16"/>
                <a:gd name="T6" fmla="*/ 0 60000 65536"/>
                <a:gd name="T7" fmla="*/ 0 60000 65536"/>
                <a:gd name="T8" fmla="*/ 0 60000 65536"/>
                <a:gd name="T9" fmla="*/ 0 w 24"/>
                <a:gd name="T10" fmla="*/ 0 h 16"/>
                <a:gd name="T11" fmla="*/ 24 w 24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6">
                  <a:moveTo>
                    <a:pt x="0" y="0"/>
                  </a:moveTo>
                  <a:lnTo>
                    <a:pt x="16" y="0"/>
                  </a:lnTo>
                  <a:lnTo>
                    <a:pt x="24" y="16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Freeform 110"/>
            <p:cNvSpPr>
              <a:spLocks/>
            </p:cNvSpPr>
            <p:nvPr/>
          </p:nvSpPr>
          <p:spPr bwMode="auto">
            <a:xfrm>
              <a:off x="3181168" y="3811335"/>
              <a:ext cx="28567" cy="14286"/>
            </a:xfrm>
            <a:custGeom>
              <a:avLst/>
              <a:gdLst>
                <a:gd name="T0" fmla="*/ 2147483647 w 24"/>
                <a:gd name="T1" fmla="*/ 2147483647 h 15"/>
                <a:gd name="T2" fmla="*/ 2147483647 w 24"/>
                <a:gd name="T3" fmla="*/ 2147483647 h 15"/>
                <a:gd name="T4" fmla="*/ 0 w 24"/>
                <a:gd name="T5" fmla="*/ 0 h 15"/>
                <a:gd name="T6" fmla="*/ 0 60000 65536"/>
                <a:gd name="T7" fmla="*/ 0 60000 65536"/>
                <a:gd name="T8" fmla="*/ 0 60000 65536"/>
                <a:gd name="T9" fmla="*/ 0 w 24"/>
                <a:gd name="T10" fmla="*/ 0 h 15"/>
                <a:gd name="T11" fmla="*/ 24 w 24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5">
                  <a:moveTo>
                    <a:pt x="24" y="15"/>
                  </a:move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Freeform 144"/>
            <p:cNvSpPr>
              <a:spLocks noChangeAspect="1"/>
            </p:cNvSpPr>
            <p:nvPr/>
          </p:nvSpPr>
          <p:spPr bwMode="auto">
            <a:xfrm>
              <a:off x="3416056" y="3533533"/>
              <a:ext cx="158708" cy="274627"/>
            </a:xfrm>
            <a:custGeom>
              <a:avLst/>
              <a:gdLst>
                <a:gd name="T0" fmla="*/ 0 w 141"/>
                <a:gd name="T1" fmla="*/ 2147483647 h 244"/>
                <a:gd name="T2" fmla="*/ 0 w 141"/>
                <a:gd name="T3" fmla="*/ 2147483647 h 244"/>
                <a:gd name="T4" fmla="*/ 2147483647 w 141"/>
                <a:gd name="T5" fmla="*/ 0 h 244"/>
                <a:gd name="T6" fmla="*/ 0 60000 65536"/>
                <a:gd name="T7" fmla="*/ 0 60000 65536"/>
                <a:gd name="T8" fmla="*/ 0 60000 65536"/>
                <a:gd name="T9" fmla="*/ 0 w 141"/>
                <a:gd name="T10" fmla="*/ 0 h 244"/>
                <a:gd name="T11" fmla="*/ 141 w 14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244">
                  <a:moveTo>
                    <a:pt x="0" y="244"/>
                  </a:moveTo>
                  <a:lnTo>
                    <a:pt x="0" y="173"/>
                  </a:lnTo>
                  <a:lnTo>
                    <a:pt x="141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Freeform 182"/>
            <p:cNvSpPr>
              <a:spLocks noChangeAspect="1"/>
            </p:cNvSpPr>
            <p:nvPr/>
          </p:nvSpPr>
          <p:spPr bwMode="auto">
            <a:xfrm>
              <a:off x="3173233" y="1961970"/>
              <a:ext cx="199972" cy="46036"/>
            </a:xfrm>
            <a:custGeom>
              <a:avLst/>
              <a:gdLst>
                <a:gd name="T0" fmla="*/ 0 w 346"/>
                <a:gd name="T1" fmla="*/ 121078 h 73"/>
                <a:gd name="T2" fmla="*/ 45216 w 346"/>
                <a:gd name="T3" fmla="*/ 82930 h 73"/>
                <a:gd name="T4" fmla="*/ 579438 w 346"/>
                <a:gd name="T5" fmla="*/ 0 h 73"/>
                <a:gd name="T6" fmla="*/ 0 60000 65536"/>
                <a:gd name="T7" fmla="*/ 0 60000 65536"/>
                <a:gd name="T8" fmla="*/ 0 60000 65536"/>
                <a:gd name="T9" fmla="*/ 0 w 346"/>
                <a:gd name="T10" fmla="*/ 0 h 73"/>
                <a:gd name="T11" fmla="*/ 346 w 346"/>
                <a:gd name="T12" fmla="*/ 73 h 73"/>
                <a:gd name="connsiteX0" fmla="*/ 0 w 346"/>
                <a:gd name="connsiteY0" fmla="*/ 73 h 73"/>
                <a:gd name="connsiteX1" fmla="*/ 27 w 346"/>
                <a:gd name="connsiteY1" fmla="*/ 50 h 73"/>
                <a:gd name="connsiteX2" fmla="*/ 346 w 346"/>
                <a:gd name="connsiteY2" fmla="*/ 0 h 73"/>
                <a:gd name="connsiteX0" fmla="*/ 0 w 176"/>
                <a:gd name="connsiteY0" fmla="*/ 39 h 39"/>
                <a:gd name="connsiteX1" fmla="*/ 27 w 176"/>
                <a:gd name="connsiteY1" fmla="*/ 16 h 39"/>
                <a:gd name="connsiteX2" fmla="*/ 176 w 176"/>
                <a:gd name="connsiteY2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" h="39">
                  <a:moveTo>
                    <a:pt x="0" y="39"/>
                  </a:moveTo>
                  <a:cubicBezTo>
                    <a:pt x="9" y="31"/>
                    <a:pt x="18" y="24"/>
                    <a:pt x="27" y="16"/>
                  </a:cubicBezTo>
                  <a:lnTo>
                    <a:pt x="176" y="0"/>
                  </a:lnTo>
                </a:path>
              </a:pathLst>
            </a:cu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Freeform 316"/>
            <p:cNvSpPr>
              <a:spLocks/>
            </p:cNvSpPr>
            <p:nvPr/>
          </p:nvSpPr>
          <p:spPr bwMode="auto">
            <a:xfrm>
              <a:off x="3046267" y="3295417"/>
              <a:ext cx="907810" cy="471469"/>
            </a:xfrm>
            <a:custGeom>
              <a:avLst/>
              <a:gdLst>
                <a:gd name="T0" fmla="*/ 2147483647 w 923"/>
                <a:gd name="T1" fmla="*/ 2147483647 h 669"/>
                <a:gd name="T2" fmla="*/ 2147483647 w 923"/>
                <a:gd name="T3" fmla="*/ 2147483647 h 669"/>
                <a:gd name="T4" fmla="*/ 2147483647 w 923"/>
                <a:gd name="T5" fmla="*/ 2147483647 h 669"/>
                <a:gd name="T6" fmla="*/ 2147483647 w 923"/>
                <a:gd name="T7" fmla="*/ 2147483647 h 669"/>
                <a:gd name="T8" fmla="*/ 2147483647 w 923"/>
                <a:gd name="T9" fmla="*/ 2147483647 h 669"/>
                <a:gd name="T10" fmla="*/ 2147483647 w 923"/>
                <a:gd name="T11" fmla="*/ 0 h 669"/>
                <a:gd name="T12" fmla="*/ 0 w 923"/>
                <a:gd name="T13" fmla="*/ 2147483647 h 6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3"/>
                <a:gd name="T22" fmla="*/ 0 h 669"/>
                <a:gd name="T23" fmla="*/ 923 w 923"/>
                <a:gd name="T24" fmla="*/ 669 h 669"/>
                <a:gd name="connsiteX0" fmla="*/ 923 w 923"/>
                <a:gd name="connsiteY0" fmla="*/ 669 h 669"/>
                <a:gd name="connsiteX1" fmla="*/ 850 w 923"/>
                <a:gd name="connsiteY1" fmla="*/ 669 h 669"/>
                <a:gd name="connsiteX2" fmla="*/ 832 w 923"/>
                <a:gd name="connsiteY2" fmla="*/ 260 h 669"/>
                <a:gd name="connsiteX3" fmla="*/ 446 w 923"/>
                <a:gd name="connsiteY3" fmla="*/ 260 h 669"/>
                <a:gd name="connsiteX4" fmla="*/ 145 w 923"/>
                <a:gd name="connsiteY4" fmla="*/ 11 h 669"/>
                <a:gd name="connsiteX5" fmla="*/ 67 w 923"/>
                <a:gd name="connsiteY5" fmla="*/ 0 h 669"/>
                <a:gd name="connsiteX6" fmla="*/ 0 w 923"/>
                <a:gd name="connsiteY6" fmla="*/ 34 h 669"/>
                <a:gd name="connsiteX0" fmla="*/ 923 w 923"/>
                <a:gd name="connsiteY0" fmla="*/ 828 h 828"/>
                <a:gd name="connsiteX1" fmla="*/ 850 w 923"/>
                <a:gd name="connsiteY1" fmla="*/ 828 h 828"/>
                <a:gd name="connsiteX2" fmla="*/ 832 w 923"/>
                <a:gd name="connsiteY2" fmla="*/ 419 h 828"/>
                <a:gd name="connsiteX3" fmla="*/ 446 w 923"/>
                <a:gd name="connsiteY3" fmla="*/ 419 h 828"/>
                <a:gd name="connsiteX4" fmla="*/ 145 w 923"/>
                <a:gd name="connsiteY4" fmla="*/ 170 h 828"/>
                <a:gd name="connsiteX5" fmla="*/ 103 w 923"/>
                <a:gd name="connsiteY5" fmla="*/ 0 h 828"/>
                <a:gd name="connsiteX6" fmla="*/ 0 w 923"/>
                <a:gd name="connsiteY6" fmla="*/ 193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6 w 899"/>
                <a:gd name="connsiteY4" fmla="*/ 185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99 w 899"/>
                <a:gd name="connsiteY0" fmla="*/ 867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26 w 826"/>
                <a:gd name="connsiteY0" fmla="*/ 868 h 868"/>
                <a:gd name="connsiteX1" fmla="*/ 808 w 826"/>
                <a:gd name="connsiteY1" fmla="*/ 419 h 868"/>
                <a:gd name="connsiteX2" fmla="*/ 422 w 826"/>
                <a:gd name="connsiteY2" fmla="*/ 419 h 868"/>
                <a:gd name="connsiteX3" fmla="*/ 136 w 826"/>
                <a:gd name="connsiteY3" fmla="*/ 185 h 868"/>
                <a:gd name="connsiteX4" fmla="*/ 79 w 826"/>
                <a:gd name="connsiteY4" fmla="*/ 0 h 868"/>
                <a:gd name="connsiteX5" fmla="*/ 0 w 826"/>
                <a:gd name="connsiteY5" fmla="*/ 30 h 868"/>
                <a:gd name="connsiteX0" fmla="*/ 808 w 808"/>
                <a:gd name="connsiteY0" fmla="*/ 419 h 419"/>
                <a:gd name="connsiteX1" fmla="*/ 422 w 808"/>
                <a:gd name="connsiteY1" fmla="*/ 419 h 419"/>
                <a:gd name="connsiteX2" fmla="*/ 136 w 808"/>
                <a:gd name="connsiteY2" fmla="*/ 185 h 419"/>
                <a:gd name="connsiteX3" fmla="*/ 79 w 808"/>
                <a:gd name="connsiteY3" fmla="*/ 0 h 419"/>
                <a:gd name="connsiteX4" fmla="*/ 0 w 808"/>
                <a:gd name="connsiteY4" fmla="*/ 30 h 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" h="419">
                  <a:moveTo>
                    <a:pt x="808" y="419"/>
                  </a:moveTo>
                  <a:lnTo>
                    <a:pt x="422" y="419"/>
                  </a:lnTo>
                  <a:lnTo>
                    <a:pt x="136" y="185"/>
                  </a:lnTo>
                  <a:cubicBezTo>
                    <a:pt x="132" y="175"/>
                    <a:pt x="83" y="10"/>
                    <a:pt x="79" y="0"/>
                  </a:cubicBezTo>
                  <a:lnTo>
                    <a:pt x="0" y="3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Freeform 370"/>
            <p:cNvSpPr>
              <a:spLocks/>
            </p:cNvSpPr>
            <p:nvPr/>
          </p:nvSpPr>
          <p:spPr bwMode="auto">
            <a:xfrm>
              <a:off x="2508246" y="3908168"/>
              <a:ext cx="9522" cy="341300"/>
            </a:xfrm>
            <a:custGeom>
              <a:avLst/>
              <a:gdLst>
                <a:gd name="T0" fmla="*/ 0 w 9"/>
                <a:gd name="T1" fmla="*/ 2147483647 h 304"/>
                <a:gd name="T2" fmla="*/ 0 w 9"/>
                <a:gd name="T3" fmla="*/ 0 h 304"/>
                <a:gd name="T4" fmla="*/ 2147483647 w 9"/>
                <a:gd name="T5" fmla="*/ 0 h 304"/>
                <a:gd name="T6" fmla="*/ 0 60000 65536"/>
                <a:gd name="T7" fmla="*/ 0 60000 65536"/>
                <a:gd name="T8" fmla="*/ 0 60000 65536"/>
                <a:gd name="T9" fmla="*/ 0 w 9"/>
                <a:gd name="T10" fmla="*/ 0 h 304"/>
                <a:gd name="T11" fmla="*/ 9 w 9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04">
                  <a:moveTo>
                    <a:pt x="0" y="304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Freeform 374"/>
            <p:cNvSpPr>
              <a:spLocks/>
            </p:cNvSpPr>
            <p:nvPr/>
          </p:nvSpPr>
          <p:spPr bwMode="auto">
            <a:xfrm>
              <a:off x="2363822" y="4211369"/>
              <a:ext cx="231714" cy="38098"/>
            </a:xfrm>
            <a:custGeom>
              <a:avLst/>
              <a:gdLst>
                <a:gd name="T0" fmla="*/ 2147483647 w 228"/>
                <a:gd name="T1" fmla="*/ 0 h 34"/>
                <a:gd name="T2" fmla="*/ 0 w 228"/>
                <a:gd name="T3" fmla="*/ 0 h 34"/>
                <a:gd name="T4" fmla="*/ 0 w 228"/>
                <a:gd name="T5" fmla="*/ 2147483647 h 34"/>
                <a:gd name="T6" fmla="*/ 0 60000 65536"/>
                <a:gd name="T7" fmla="*/ 0 60000 65536"/>
                <a:gd name="T8" fmla="*/ 0 60000 65536"/>
                <a:gd name="T9" fmla="*/ 0 w 228"/>
                <a:gd name="T10" fmla="*/ 0 h 34"/>
                <a:gd name="T11" fmla="*/ 228 w 228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" h="34">
                  <a:moveTo>
                    <a:pt x="228" y="0"/>
                  </a:move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Rectangle 408"/>
            <p:cNvSpPr>
              <a:spLocks noChangeArrowheads="1"/>
            </p:cNvSpPr>
            <p:nvPr/>
          </p:nvSpPr>
          <p:spPr bwMode="auto">
            <a:xfrm rot="16472366">
              <a:off x="2261025" y="4249333"/>
              <a:ext cx="61840" cy="30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Freeform 482"/>
            <p:cNvSpPr>
              <a:spLocks/>
            </p:cNvSpPr>
            <p:nvPr/>
          </p:nvSpPr>
          <p:spPr bwMode="auto">
            <a:xfrm>
              <a:off x="1759144" y="2504873"/>
              <a:ext cx="458667" cy="1588"/>
            </a:xfrm>
            <a:custGeom>
              <a:avLst/>
              <a:gdLst>
                <a:gd name="T0" fmla="*/ 0 w 407"/>
                <a:gd name="T1" fmla="*/ 0 h 1"/>
                <a:gd name="T2" fmla="*/ 682625 w 407"/>
                <a:gd name="T3" fmla="*/ 0 h 1"/>
                <a:gd name="T4" fmla="*/ 0 60000 65536"/>
                <a:gd name="T5" fmla="*/ 0 60000 65536"/>
                <a:gd name="T6" fmla="*/ 0 w 407"/>
                <a:gd name="T7" fmla="*/ 0 h 1"/>
                <a:gd name="T8" fmla="*/ 407 w 40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7" h="1">
                  <a:moveTo>
                    <a:pt x="0" y="0"/>
                  </a:moveTo>
                  <a:lnTo>
                    <a:pt x="407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Freeform 483"/>
            <p:cNvSpPr>
              <a:spLocks/>
            </p:cNvSpPr>
            <p:nvPr/>
          </p:nvSpPr>
          <p:spPr bwMode="auto">
            <a:xfrm>
              <a:off x="2949454" y="2485824"/>
              <a:ext cx="433273" cy="1588"/>
            </a:xfrm>
            <a:custGeom>
              <a:avLst/>
              <a:gdLst>
                <a:gd name="T0" fmla="*/ 649287 w 389"/>
                <a:gd name="T1" fmla="*/ 0 h 1"/>
                <a:gd name="T2" fmla="*/ 0 w 389"/>
                <a:gd name="T3" fmla="*/ 0 h 1"/>
                <a:gd name="T4" fmla="*/ 0 60000 65536"/>
                <a:gd name="T5" fmla="*/ 0 60000 65536"/>
                <a:gd name="T6" fmla="*/ 0 w 389"/>
                <a:gd name="T7" fmla="*/ 0 h 1"/>
                <a:gd name="T8" fmla="*/ 389 w 3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9" h="1">
                  <a:moveTo>
                    <a:pt x="389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Freeform 484"/>
            <p:cNvSpPr>
              <a:spLocks/>
            </p:cNvSpPr>
            <p:nvPr/>
          </p:nvSpPr>
          <p:spPr bwMode="auto">
            <a:xfrm>
              <a:off x="2944694" y="2523922"/>
              <a:ext cx="438034" cy="3175"/>
            </a:xfrm>
            <a:custGeom>
              <a:avLst/>
              <a:gdLst>
                <a:gd name="T0" fmla="*/ 654050 w 390"/>
                <a:gd name="T1" fmla="*/ 0 h 1"/>
                <a:gd name="T2" fmla="*/ 0 w 390"/>
                <a:gd name="T3" fmla="*/ 0 h 1"/>
                <a:gd name="T4" fmla="*/ 0 60000 65536"/>
                <a:gd name="T5" fmla="*/ 0 60000 65536"/>
                <a:gd name="T6" fmla="*/ 0 w 390"/>
                <a:gd name="T7" fmla="*/ 0 h 1"/>
                <a:gd name="T8" fmla="*/ 390 w 39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1">
                  <a:moveTo>
                    <a:pt x="3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Freeform 485"/>
            <p:cNvSpPr>
              <a:spLocks/>
            </p:cNvSpPr>
            <p:nvPr/>
          </p:nvSpPr>
          <p:spPr bwMode="auto">
            <a:xfrm>
              <a:off x="3124033" y="2401690"/>
              <a:ext cx="0" cy="80959"/>
            </a:xfrm>
            <a:custGeom>
              <a:avLst/>
              <a:gdLst>
                <a:gd name="T0" fmla="*/ 0 w 1"/>
                <a:gd name="T1" fmla="*/ 0 h 110"/>
                <a:gd name="T2" fmla="*/ 0 w 1"/>
                <a:gd name="T3" fmla="*/ 179130 h 110"/>
                <a:gd name="T4" fmla="*/ 0 60000 65536"/>
                <a:gd name="T5" fmla="*/ 0 60000 65536"/>
                <a:gd name="T6" fmla="*/ 0 w 1"/>
                <a:gd name="T7" fmla="*/ 0 h 110"/>
                <a:gd name="T8" fmla="*/ 1 w 1"/>
                <a:gd name="T9" fmla="*/ 110 h 1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0">
                  <a:moveTo>
                    <a:pt x="0" y="0"/>
                  </a:moveTo>
                  <a:lnTo>
                    <a:pt x="0" y="110"/>
                  </a:lnTo>
                </a:path>
              </a:pathLst>
            </a:custGeom>
            <a:ln w="1016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Freeform 495"/>
            <p:cNvSpPr>
              <a:spLocks/>
            </p:cNvSpPr>
            <p:nvPr/>
          </p:nvSpPr>
          <p:spPr bwMode="auto">
            <a:xfrm>
              <a:off x="965605" y="2608057"/>
              <a:ext cx="752276" cy="798480"/>
            </a:xfrm>
            <a:custGeom>
              <a:avLst/>
              <a:gdLst>
                <a:gd name="connsiteX0" fmla="*/ 522 w 522"/>
                <a:gd name="connsiteY0" fmla="*/ 518 h 518"/>
                <a:gd name="connsiteX1" fmla="*/ 0 w 522"/>
                <a:gd name="connsiteY1" fmla="*/ 0 h 518"/>
                <a:gd name="connsiteX0" fmla="*/ 470 w 470"/>
                <a:gd name="connsiteY0" fmla="*/ 467 h 467"/>
                <a:gd name="connsiteX1" fmla="*/ 0 w 470"/>
                <a:gd name="connsiteY1" fmla="*/ 0 h 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" h="467">
                  <a:moveTo>
                    <a:pt x="470" y="467"/>
                  </a:moveTo>
                  <a:lnTo>
                    <a:pt x="0" y="0"/>
                  </a:lnTo>
                </a:path>
              </a:pathLst>
            </a:custGeom>
            <a:ln w="889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Freeform 512"/>
            <p:cNvSpPr>
              <a:spLocks/>
            </p:cNvSpPr>
            <p:nvPr/>
          </p:nvSpPr>
          <p:spPr bwMode="auto">
            <a:xfrm>
              <a:off x="2774876" y="2822361"/>
              <a:ext cx="255520" cy="376223"/>
            </a:xfrm>
            <a:custGeom>
              <a:avLst/>
              <a:gdLst>
                <a:gd name="T0" fmla="*/ 639475809 w 227"/>
                <a:gd name="T1" fmla="*/ 889575713 h 333"/>
                <a:gd name="T2" fmla="*/ 543695456 w 227"/>
                <a:gd name="T3" fmla="*/ 686549087 h 333"/>
                <a:gd name="T4" fmla="*/ 495805279 w 227"/>
                <a:gd name="T5" fmla="*/ 721276903 h 333"/>
                <a:gd name="T6" fmla="*/ 431011694 w 227"/>
                <a:gd name="T7" fmla="*/ 764020341 h 333"/>
                <a:gd name="T8" fmla="*/ 369036270 w 227"/>
                <a:gd name="T9" fmla="*/ 804090269 h 333"/>
                <a:gd name="T10" fmla="*/ 307060846 w 227"/>
                <a:gd name="T11" fmla="*/ 838819721 h 333"/>
                <a:gd name="T12" fmla="*/ 0 w 227"/>
                <a:gd name="T13" fmla="*/ 301867861 h 333"/>
                <a:gd name="T14" fmla="*/ 5634436 w 227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333"/>
                <a:gd name="T26" fmla="*/ 227 w 227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333">
                  <a:moveTo>
                    <a:pt x="227" y="333"/>
                  </a:moveTo>
                  <a:lnTo>
                    <a:pt x="193" y="257"/>
                  </a:lnTo>
                  <a:lnTo>
                    <a:pt x="176" y="270"/>
                  </a:lnTo>
                  <a:lnTo>
                    <a:pt x="153" y="286"/>
                  </a:lnTo>
                  <a:lnTo>
                    <a:pt x="131" y="301"/>
                  </a:lnTo>
                  <a:lnTo>
                    <a:pt x="109" y="314"/>
                  </a:lnTo>
                  <a:lnTo>
                    <a:pt x="0" y="113"/>
                  </a:lnTo>
                  <a:lnTo>
                    <a:pt x="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Freeform 513"/>
            <p:cNvSpPr>
              <a:spLocks/>
            </p:cNvSpPr>
            <p:nvPr/>
          </p:nvSpPr>
          <p:spPr bwMode="auto">
            <a:xfrm>
              <a:off x="2776463" y="2741402"/>
              <a:ext cx="1587" cy="98421"/>
            </a:xfrm>
            <a:custGeom>
              <a:avLst/>
              <a:gdLst>
                <a:gd name="T0" fmla="*/ 0 w 1"/>
                <a:gd name="T1" fmla="*/ 142641 h 87"/>
                <a:gd name="T2" fmla="*/ 0 w 1"/>
                <a:gd name="T3" fmla="*/ 0 h 87"/>
                <a:gd name="T4" fmla="*/ 0 60000 65536"/>
                <a:gd name="T5" fmla="*/ 0 60000 65536"/>
                <a:gd name="T6" fmla="*/ 0 w 1"/>
                <a:gd name="T7" fmla="*/ 0 h 87"/>
                <a:gd name="T8" fmla="*/ 1 w 1"/>
                <a:gd name="T9" fmla="*/ 87 h 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7">
                  <a:moveTo>
                    <a:pt x="0" y="8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Freeform 517"/>
            <p:cNvSpPr>
              <a:spLocks/>
            </p:cNvSpPr>
            <p:nvPr/>
          </p:nvSpPr>
          <p:spPr bwMode="auto">
            <a:xfrm>
              <a:off x="2019426" y="2809661"/>
              <a:ext cx="301545" cy="269864"/>
            </a:xfrm>
            <a:custGeom>
              <a:avLst/>
              <a:gdLst>
                <a:gd name="T0" fmla="*/ 0 w 303"/>
                <a:gd name="T1" fmla="*/ 254 h 254"/>
                <a:gd name="T2" fmla="*/ 303 w 303"/>
                <a:gd name="T3" fmla="*/ 0 h 254"/>
                <a:gd name="T4" fmla="*/ 0 60000 65536"/>
                <a:gd name="T5" fmla="*/ 0 60000 65536"/>
                <a:gd name="T6" fmla="*/ 0 w 303"/>
                <a:gd name="T7" fmla="*/ 0 h 254"/>
                <a:gd name="T8" fmla="*/ 303 w 303"/>
                <a:gd name="T9" fmla="*/ 254 h 254"/>
                <a:gd name="connsiteX0" fmla="*/ 0 w 303"/>
                <a:gd name="connsiteY0" fmla="*/ 254 h 254"/>
                <a:gd name="connsiteX1" fmla="*/ 303 w 303"/>
                <a:gd name="connsiteY1" fmla="*/ 0 h 254"/>
                <a:gd name="connsiteX0" fmla="*/ 0 w 275"/>
                <a:gd name="connsiteY0" fmla="*/ 282 h 282"/>
                <a:gd name="connsiteX1" fmla="*/ 275 w 275"/>
                <a:gd name="connsiteY1" fmla="*/ 0 h 282"/>
                <a:gd name="connsiteX0" fmla="*/ 0 w 255"/>
                <a:gd name="connsiteY0" fmla="*/ 249 h 249"/>
                <a:gd name="connsiteX1" fmla="*/ 255 w 255"/>
                <a:gd name="connsiteY1" fmla="*/ 0 h 249"/>
                <a:gd name="connsiteX0" fmla="*/ 0 w 285"/>
                <a:gd name="connsiteY0" fmla="*/ 249 h 249"/>
                <a:gd name="connsiteX1" fmla="*/ 285 w 285"/>
                <a:gd name="connsiteY1" fmla="*/ 0 h 249"/>
                <a:gd name="connsiteX0" fmla="*/ 0 w 265"/>
                <a:gd name="connsiteY0" fmla="*/ 230 h 230"/>
                <a:gd name="connsiteX1" fmla="*/ 265 w 265"/>
                <a:gd name="connsiteY1" fmla="*/ 0 h 230"/>
                <a:gd name="connsiteX0" fmla="*/ 0 w 265"/>
                <a:gd name="connsiteY0" fmla="*/ 230 h 230"/>
                <a:gd name="connsiteX1" fmla="*/ 265 w 265"/>
                <a:gd name="connsiteY1" fmla="*/ 0 h 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" h="230">
                  <a:moveTo>
                    <a:pt x="0" y="230"/>
                  </a:moveTo>
                  <a:lnTo>
                    <a:pt x="265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Freeform 518"/>
            <p:cNvSpPr>
              <a:spLocks/>
            </p:cNvSpPr>
            <p:nvPr/>
          </p:nvSpPr>
          <p:spPr bwMode="auto">
            <a:xfrm>
              <a:off x="2308274" y="2733464"/>
              <a:ext cx="71419" cy="58736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Freeform 519"/>
            <p:cNvSpPr>
              <a:spLocks/>
            </p:cNvSpPr>
            <p:nvPr/>
          </p:nvSpPr>
          <p:spPr bwMode="auto">
            <a:xfrm>
              <a:off x="1759144" y="2527097"/>
              <a:ext cx="458667" cy="0"/>
            </a:xfrm>
            <a:custGeom>
              <a:avLst/>
              <a:gdLst>
                <a:gd name="T0" fmla="*/ 0 w 408"/>
                <a:gd name="T1" fmla="*/ 0 h 1"/>
                <a:gd name="T2" fmla="*/ 685800 w 408"/>
                <a:gd name="T3" fmla="*/ 0 h 1"/>
                <a:gd name="T4" fmla="*/ 0 60000 65536"/>
                <a:gd name="T5" fmla="*/ 0 60000 65536"/>
                <a:gd name="T6" fmla="*/ 0 w 408"/>
                <a:gd name="T7" fmla="*/ 0 h 1"/>
                <a:gd name="T8" fmla="*/ 408 w 40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1">
                  <a:moveTo>
                    <a:pt x="0" y="0"/>
                  </a:moveTo>
                  <a:lnTo>
                    <a:pt x="408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Freeform 521"/>
            <p:cNvSpPr>
              <a:spLocks/>
            </p:cNvSpPr>
            <p:nvPr/>
          </p:nvSpPr>
          <p:spPr bwMode="auto">
            <a:xfrm>
              <a:off x="2216223" y="2527097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Freeform 522"/>
            <p:cNvSpPr>
              <a:spLocks/>
            </p:cNvSpPr>
            <p:nvPr/>
          </p:nvSpPr>
          <p:spPr bwMode="auto">
            <a:xfrm>
              <a:off x="2885971" y="2523922"/>
              <a:ext cx="65071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Freeform 523"/>
            <p:cNvSpPr>
              <a:spLocks/>
            </p:cNvSpPr>
            <p:nvPr/>
          </p:nvSpPr>
          <p:spPr bwMode="auto">
            <a:xfrm>
              <a:off x="2885971" y="2485824"/>
              <a:ext cx="68245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Freeform 524"/>
            <p:cNvSpPr>
              <a:spLocks/>
            </p:cNvSpPr>
            <p:nvPr/>
          </p:nvSpPr>
          <p:spPr bwMode="auto">
            <a:xfrm>
              <a:off x="2481266" y="2103252"/>
              <a:ext cx="26980" cy="103183"/>
            </a:xfrm>
            <a:custGeom>
              <a:avLst/>
              <a:gdLst>
                <a:gd name="T0" fmla="*/ 39688 w 22"/>
                <a:gd name="T1" fmla="*/ 150933 h 92"/>
                <a:gd name="T2" fmla="*/ 0 w 22"/>
                <a:gd name="T3" fmla="*/ 0 h 92"/>
                <a:gd name="T4" fmla="*/ 0 60000 65536"/>
                <a:gd name="T5" fmla="*/ 0 60000 65536"/>
                <a:gd name="T6" fmla="*/ 0 w 22"/>
                <a:gd name="T7" fmla="*/ 0 h 92"/>
                <a:gd name="T8" fmla="*/ 22 w 22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" h="92">
                  <a:moveTo>
                    <a:pt x="22" y="9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Freeform 526"/>
            <p:cNvSpPr>
              <a:spLocks/>
            </p:cNvSpPr>
            <p:nvPr/>
          </p:nvSpPr>
          <p:spPr bwMode="auto">
            <a:xfrm>
              <a:off x="1962291" y="1957208"/>
              <a:ext cx="239650" cy="196842"/>
            </a:xfrm>
            <a:custGeom>
              <a:avLst/>
              <a:gdLst>
                <a:gd name="T0" fmla="*/ 0 w 213"/>
                <a:gd name="T1" fmla="*/ 0 h 178"/>
                <a:gd name="T2" fmla="*/ 335194 w 213"/>
                <a:gd name="T3" fmla="*/ 286940 h 178"/>
                <a:gd name="T4" fmla="*/ 358775 w 213"/>
                <a:gd name="T5" fmla="*/ 261148 h 178"/>
                <a:gd name="T6" fmla="*/ 0 60000 65536"/>
                <a:gd name="T7" fmla="*/ 0 60000 65536"/>
                <a:gd name="T8" fmla="*/ 0 60000 65536"/>
                <a:gd name="T9" fmla="*/ 0 w 213"/>
                <a:gd name="T10" fmla="*/ 0 h 178"/>
                <a:gd name="T11" fmla="*/ 213 w 21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" h="178">
                  <a:moveTo>
                    <a:pt x="0" y="0"/>
                  </a:moveTo>
                  <a:lnTo>
                    <a:pt x="199" y="178"/>
                  </a:lnTo>
                  <a:lnTo>
                    <a:pt x="213" y="162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Freeform 527"/>
            <p:cNvSpPr>
              <a:spLocks/>
            </p:cNvSpPr>
            <p:nvPr/>
          </p:nvSpPr>
          <p:spPr bwMode="auto">
            <a:xfrm>
              <a:off x="2287643" y="2215960"/>
              <a:ext cx="84115" cy="74610"/>
            </a:xfrm>
            <a:custGeom>
              <a:avLst/>
              <a:gdLst>
                <a:gd name="T0" fmla="*/ 125412 w 74"/>
                <a:gd name="T1" fmla="*/ 109469 h 66"/>
                <a:gd name="T2" fmla="*/ 0 w 74"/>
                <a:gd name="T3" fmla="*/ 0 h 66"/>
                <a:gd name="T4" fmla="*/ 0 60000 65536"/>
                <a:gd name="T5" fmla="*/ 0 60000 65536"/>
                <a:gd name="T6" fmla="*/ 0 w 74"/>
                <a:gd name="T7" fmla="*/ 0 h 66"/>
                <a:gd name="T8" fmla="*/ 74 w 74"/>
                <a:gd name="T9" fmla="*/ 66 h 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66">
                  <a:moveTo>
                    <a:pt x="74" y="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Freeform 528"/>
            <p:cNvSpPr>
              <a:spLocks noChangeAspect="1"/>
            </p:cNvSpPr>
            <p:nvPr/>
          </p:nvSpPr>
          <p:spPr bwMode="auto">
            <a:xfrm rot="289765">
              <a:off x="3400185" y="1939746"/>
              <a:ext cx="241236" cy="31749"/>
            </a:xfrm>
            <a:custGeom>
              <a:avLst/>
              <a:gdLst>
                <a:gd name="T0" fmla="*/ 0 w 89"/>
                <a:gd name="T1" fmla="*/ 21563 h 12"/>
                <a:gd name="T2" fmla="*/ 174625 w 89"/>
                <a:gd name="T3" fmla="*/ 0 h 12"/>
                <a:gd name="T4" fmla="*/ 0 60000 65536"/>
                <a:gd name="T5" fmla="*/ 0 60000 65536"/>
                <a:gd name="T6" fmla="*/ 0 w 89"/>
                <a:gd name="T7" fmla="*/ 0 h 12"/>
                <a:gd name="T8" fmla="*/ 89 w 89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" h="12">
                  <a:moveTo>
                    <a:pt x="0" y="12"/>
                  </a:moveTo>
                  <a:lnTo>
                    <a:pt x="89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Freeform 597"/>
            <p:cNvSpPr>
              <a:spLocks noChangeAspect="1"/>
            </p:cNvSpPr>
            <p:nvPr/>
          </p:nvSpPr>
          <p:spPr bwMode="auto">
            <a:xfrm>
              <a:off x="2917713" y="1442878"/>
              <a:ext cx="676096" cy="160331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0" h="122">
                  <a:moveTo>
                    <a:pt x="0" y="122"/>
                  </a:moveTo>
                  <a:lnTo>
                    <a:pt x="520" y="0"/>
                  </a:lnTo>
                </a:path>
              </a:pathLst>
            </a:cu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Freeform 631"/>
            <p:cNvSpPr>
              <a:spLocks/>
            </p:cNvSpPr>
            <p:nvPr/>
          </p:nvSpPr>
          <p:spPr bwMode="auto">
            <a:xfrm>
              <a:off x="3040944" y="2408627"/>
              <a:ext cx="175785" cy="0"/>
            </a:xfrm>
            <a:custGeom>
              <a:avLst/>
              <a:gdLst>
                <a:gd name="T0" fmla="*/ 2147483647 w 74"/>
                <a:gd name="T1" fmla="*/ 0 h 1"/>
                <a:gd name="T2" fmla="*/ 0 w 74"/>
                <a:gd name="T3" fmla="*/ 0 h 1"/>
                <a:gd name="T4" fmla="*/ 0 60000 65536"/>
                <a:gd name="T5" fmla="*/ 0 60000 65536"/>
                <a:gd name="T6" fmla="*/ 0 w 74"/>
                <a:gd name="T7" fmla="*/ 0 h 1"/>
                <a:gd name="T8" fmla="*/ 74 w 74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1">
                  <a:moveTo>
                    <a:pt x="74" y="0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" name="Freeform 701"/>
            <p:cNvSpPr>
              <a:spLocks/>
            </p:cNvSpPr>
            <p:nvPr/>
          </p:nvSpPr>
          <p:spPr bwMode="auto">
            <a:xfrm>
              <a:off x="3046267" y="2530272"/>
              <a:ext cx="303132" cy="614339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" name="Freeform 734"/>
            <p:cNvSpPr>
              <a:spLocks/>
            </p:cNvSpPr>
            <p:nvPr/>
          </p:nvSpPr>
          <p:spPr bwMode="auto">
            <a:xfrm>
              <a:off x="2757418" y="3327166"/>
              <a:ext cx="687205" cy="844517"/>
            </a:xfrm>
            <a:custGeom>
              <a:avLst/>
              <a:gdLst>
                <a:gd name="T0" fmla="*/ 2147483647 w 614"/>
                <a:gd name="T1" fmla="*/ 2147483647 h 644"/>
                <a:gd name="T2" fmla="*/ 2147483647 w 614"/>
                <a:gd name="T3" fmla="*/ 2147483647 h 644"/>
                <a:gd name="T4" fmla="*/ 2147483647 w 614"/>
                <a:gd name="T5" fmla="*/ 2147483647 h 644"/>
                <a:gd name="T6" fmla="*/ 2147483647 w 614"/>
                <a:gd name="T7" fmla="*/ 2147483647 h 644"/>
                <a:gd name="T8" fmla="*/ 0 w 614"/>
                <a:gd name="T9" fmla="*/ 0 h 6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4"/>
                <a:gd name="T16" fmla="*/ 0 h 644"/>
                <a:gd name="T17" fmla="*/ 614 w 614"/>
                <a:gd name="T18" fmla="*/ 644 h 644"/>
                <a:gd name="connsiteX0" fmla="*/ 529 w 614"/>
                <a:gd name="connsiteY0" fmla="*/ 629 h 629"/>
                <a:gd name="connsiteX1" fmla="*/ 614 w 614"/>
                <a:gd name="connsiteY1" fmla="*/ 606 h 629"/>
                <a:gd name="connsiteX2" fmla="*/ 597 w 614"/>
                <a:gd name="connsiteY2" fmla="*/ 562 h 629"/>
                <a:gd name="connsiteX3" fmla="*/ 234 w 614"/>
                <a:gd name="connsiteY3" fmla="*/ 562 h 629"/>
                <a:gd name="connsiteX4" fmla="*/ 0 w 614"/>
                <a:gd name="connsiteY4" fmla="*/ 0 h 629"/>
                <a:gd name="connsiteX0" fmla="*/ 443 w 614"/>
                <a:gd name="connsiteY0" fmla="*/ 653 h 653"/>
                <a:gd name="connsiteX1" fmla="*/ 614 w 614"/>
                <a:gd name="connsiteY1" fmla="*/ 606 h 653"/>
                <a:gd name="connsiteX2" fmla="*/ 597 w 614"/>
                <a:gd name="connsiteY2" fmla="*/ 562 h 653"/>
                <a:gd name="connsiteX3" fmla="*/ 234 w 614"/>
                <a:gd name="connsiteY3" fmla="*/ 562 h 653"/>
                <a:gd name="connsiteX4" fmla="*/ 0 w 614"/>
                <a:gd name="connsiteY4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521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45 h 645"/>
                <a:gd name="connsiteX1" fmla="*/ 614 w 614"/>
                <a:gd name="connsiteY1" fmla="*/ 606 h 645"/>
                <a:gd name="connsiteX2" fmla="*/ 597 w 614"/>
                <a:gd name="connsiteY2" fmla="*/ 562 h 645"/>
                <a:gd name="connsiteX3" fmla="*/ 234 w 614"/>
                <a:gd name="connsiteY3" fmla="*/ 562 h 645"/>
                <a:gd name="connsiteX4" fmla="*/ 0 w 614"/>
                <a:gd name="connsiteY4" fmla="*/ 0 h 645"/>
                <a:gd name="connsiteX0" fmla="*/ 382 w 614"/>
                <a:gd name="connsiteY0" fmla="*/ 686 h 686"/>
                <a:gd name="connsiteX1" fmla="*/ 614 w 614"/>
                <a:gd name="connsiteY1" fmla="*/ 606 h 686"/>
                <a:gd name="connsiteX2" fmla="*/ 597 w 614"/>
                <a:gd name="connsiteY2" fmla="*/ 562 h 686"/>
                <a:gd name="connsiteX3" fmla="*/ 234 w 614"/>
                <a:gd name="connsiteY3" fmla="*/ 562 h 686"/>
                <a:gd name="connsiteX4" fmla="*/ 0 w 614"/>
                <a:gd name="connsiteY4" fmla="*/ 0 h 686"/>
                <a:gd name="connsiteX0" fmla="*/ 382 w 614"/>
                <a:gd name="connsiteY0" fmla="*/ 686 h 686"/>
                <a:gd name="connsiteX1" fmla="*/ 506 w 614"/>
                <a:gd name="connsiteY1" fmla="*/ 644 h 686"/>
                <a:gd name="connsiteX2" fmla="*/ 614 w 614"/>
                <a:gd name="connsiteY2" fmla="*/ 606 h 686"/>
                <a:gd name="connsiteX3" fmla="*/ 597 w 614"/>
                <a:gd name="connsiteY3" fmla="*/ 562 h 686"/>
                <a:gd name="connsiteX4" fmla="*/ 234 w 614"/>
                <a:gd name="connsiteY4" fmla="*/ 562 h 686"/>
                <a:gd name="connsiteX5" fmla="*/ 0 w 614"/>
                <a:gd name="connsiteY5" fmla="*/ 0 h 686"/>
                <a:gd name="connsiteX0" fmla="*/ 506 w 614"/>
                <a:gd name="connsiteY0" fmla="*/ 644 h 644"/>
                <a:gd name="connsiteX1" fmla="*/ 614 w 614"/>
                <a:gd name="connsiteY1" fmla="*/ 606 h 644"/>
                <a:gd name="connsiteX2" fmla="*/ 597 w 614"/>
                <a:gd name="connsiteY2" fmla="*/ 562 h 644"/>
                <a:gd name="connsiteX3" fmla="*/ 234 w 614"/>
                <a:gd name="connsiteY3" fmla="*/ 562 h 644"/>
                <a:gd name="connsiteX4" fmla="*/ 0 w 614"/>
                <a:gd name="connsiteY4" fmla="*/ 0 h 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" h="644">
                  <a:moveTo>
                    <a:pt x="506" y="644"/>
                  </a:moveTo>
                  <a:lnTo>
                    <a:pt x="614" y="606"/>
                  </a:lnTo>
                  <a:cubicBezTo>
                    <a:pt x="608" y="591"/>
                    <a:pt x="603" y="577"/>
                    <a:pt x="597" y="562"/>
                  </a:cubicBezTo>
                  <a:lnTo>
                    <a:pt x="234" y="562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" name="Rectangle 764"/>
            <p:cNvSpPr>
              <a:spLocks noChangeArrowheads="1"/>
            </p:cNvSpPr>
            <p:nvPr/>
          </p:nvSpPr>
          <p:spPr bwMode="auto">
            <a:xfrm>
              <a:off x="1794244" y="4264776"/>
              <a:ext cx="376028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Пришня</a:t>
              </a:r>
            </a:p>
          </p:txBody>
        </p:sp>
        <p:sp>
          <p:nvSpPr>
            <p:cNvPr id="68" name="Rectangle 769"/>
            <p:cNvSpPr>
              <a:spLocks noChangeArrowheads="1"/>
            </p:cNvSpPr>
            <p:nvPr/>
          </p:nvSpPr>
          <p:spPr bwMode="auto">
            <a:xfrm>
              <a:off x="2700283" y="4100248"/>
              <a:ext cx="361854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Щекино</a:t>
              </a:r>
            </a:p>
          </p:txBody>
        </p:sp>
        <p:sp>
          <p:nvSpPr>
            <p:cNvPr id="69" name="Rectangle 770"/>
            <p:cNvSpPr>
              <a:spLocks noChangeArrowheads="1"/>
            </p:cNvSpPr>
            <p:nvPr/>
          </p:nvSpPr>
          <p:spPr bwMode="auto">
            <a:xfrm>
              <a:off x="3293922" y="2965186"/>
              <a:ext cx="43564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latin typeface="Calibri" pitchFamily="34" charset="0"/>
                </a:rPr>
                <a:t>Егорьевск</a:t>
              </a:r>
            </a:p>
          </p:txBody>
        </p:sp>
        <p:sp>
          <p:nvSpPr>
            <p:cNvPr id="70" name="Rectangle 771"/>
            <p:cNvSpPr>
              <a:spLocks noChangeArrowheads="1"/>
            </p:cNvSpPr>
            <p:nvPr/>
          </p:nvSpPr>
          <p:spPr bwMode="auto">
            <a:xfrm>
              <a:off x="510113" y="2816011"/>
              <a:ext cx="706250" cy="12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Волоколамск</a:t>
              </a:r>
            </a:p>
          </p:txBody>
        </p:sp>
        <p:sp>
          <p:nvSpPr>
            <p:cNvPr id="71" name="Rectangle 774"/>
            <p:cNvSpPr>
              <a:spLocks noChangeArrowheads="1"/>
            </p:cNvSpPr>
            <p:nvPr/>
          </p:nvSpPr>
          <p:spPr bwMode="auto">
            <a:xfrm>
              <a:off x="1144248" y="3254912"/>
              <a:ext cx="5090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Белоусово</a:t>
              </a:r>
            </a:p>
          </p:txBody>
        </p:sp>
        <p:sp>
          <p:nvSpPr>
            <p:cNvPr id="72" name="Rectangle 775"/>
            <p:cNvSpPr>
              <a:spLocks noChangeArrowheads="1"/>
            </p:cNvSpPr>
            <p:nvPr/>
          </p:nvSpPr>
          <p:spPr bwMode="auto">
            <a:xfrm>
              <a:off x="2344777" y="3987540"/>
              <a:ext cx="234888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Тула</a:t>
              </a:r>
            </a:p>
          </p:txBody>
        </p:sp>
        <p:sp>
          <p:nvSpPr>
            <p:cNvPr id="73" name="Rectangle 776"/>
            <p:cNvSpPr>
              <a:spLocks noChangeArrowheads="1"/>
            </p:cNvSpPr>
            <p:nvPr/>
          </p:nvSpPr>
          <p:spPr bwMode="auto">
            <a:xfrm>
              <a:off x="2665368" y="3916105"/>
              <a:ext cx="690379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Новомосковск</a:t>
              </a:r>
            </a:p>
          </p:txBody>
        </p:sp>
        <p:sp>
          <p:nvSpPr>
            <p:cNvPr id="74" name="Rectangle 779"/>
            <p:cNvSpPr>
              <a:spLocks noChangeArrowheads="1"/>
            </p:cNvSpPr>
            <p:nvPr/>
          </p:nvSpPr>
          <p:spPr bwMode="auto">
            <a:xfrm>
              <a:off x="3463668" y="4036751"/>
              <a:ext cx="345983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Рязань</a:t>
              </a:r>
            </a:p>
          </p:txBody>
        </p:sp>
        <p:sp>
          <p:nvSpPr>
            <p:cNvPr id="75" name="Rectangle 780"/>
            <p:cNvSpPr>
              <a:spLocks noChangeArrowheads="1"/>
            </p:cNvSpPr>
            <p:nvPr/>
          </p:nvSpPr>
          <p:spPr bwMode="auto">
            <a:xfrm>
              <a:off x="3608043" y="3582000"/>
              <a:ext cx="233871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Тума</a:t>
              </a:r>
            </a:p>
          </p:txBody>
        </p:sp>
        <p:sp>
          <p:nvSpPr>
            <p:cNvPr id="76" name="Rectangle 781"/>
            <p:cNvSpPr>
              <a:spLocks noChangeArrowheads="1"/>
            </p:cNvSpPr>
            <p:nvPr/>
          </p:nvSpPr>
          <p:spPr bwMode="auto">
            <a:xfrm>
              <a:off x="3412386" y="2462539"/>
              <a:ext cx="36838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latin typeface="Calibri" pitchFamily="34" charset="0"/>
                </a:rPr>
                <a:t>Ногинск</a:t>
              </a:r>
            </a:p>
          </p:txBody>
        </p:sp>
        <p:sp>
          <p:nvSpPr>
            <p:cNvPr id="77" name="Rectangle 783"/>
            <p:cNvSpPr>
              <a:spLocks noChangeArrowheads="1"/>
            </p:cNvSpPr>
            <p:nvPr/>
          </p:nvSpPr>
          <p:spPr bwMode="auto">
            <a:xfrm>
              <a:off x="2664916" y="3595479"/>
              <a:ext cx="645022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Гавриловская</a:t>
              </a:r>
            </a:p>
          </p:txBody>
        </p:sp>
        <p:sp>
          <p:nvSpPr>
            <p:cNvPr id="78" name="Rectangle 786"/>
            <p:cNvSpPr>
              <a:spLocks noChangeArrowheads="1"/>
            </p:cNvSpPr>
            <p:nvPr/>
          </p:nvSpPr>
          <p:spPr bwMode="auto">
            <a:xfrm>
              <a:off x="3149643" y="4445905"/>
              <a:ext cx="2629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Истье</a:t>
              </a:r>
            </a:p>
          </p:txBody>
        </p:sp>
        <p:sp>
          <p:nvSpPr>
            <p:cNvPr id="79" name="Rectangle 791"/>
            <p:cNvSpPr>
              <a:spLocks noChangeArrowheads="1"/>
            </p:cNvSpPr>
            <p:nvPr/>
          </p:nvSpPr>
          <p:spPr bwMode="auto">
            <a:xfrm>
              <a:off x="1575043" y="3481148"/>
              <a:ext cx="320590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Калуга</a:t>
              </a:r>
            </a:p>
          </p:txBody>
        </p:sp>
        <p:sp>
          <p:nvSpPr>
            <p:cNvPr id="80" name="Rectangle 792"/>
            <p:cNvSpPr>
              <a:spLocks noChangeArrowheads="1"/>
            </p:cNvSpPr>
            <p:nvPr/>
          </p:nvSpPr>
          <p:spPr bwMode="auto">
            <a:xfrm>
              <a:off x="3406271" y="1268551"/>
              <a:ext cx="559456" cy="12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Переславль</a:t>
              </a:r>
            </a:p>
          </p:txBody>
        </p:sp>
        <p:sp>
          <p:nvSpPr>
            <p:cNvPr id="81" name="Rectangle 793"/>
            <p:cNvSpPr>
              <a:spLocks noChangeArrowheads="1"/>
            </p:cNvSpPr>
            <p:nvPr/>
          </p:nvSpPr>
          <p:spPr bwMode="auto">
            <a:xfrm>
              <a:off x="1691218" y="1611050"/>
              <a:ext cx="4264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Конаково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82" name="Rectangle 795"/>
            <p:cNvSpPr>
              <a:spLocks noChangeArrowheads="1"/>
            </p:cNvSpPr>
            <p:nvPr/>
          </p:nvSpPr>
          <p:spPr bwMode="auto">
            <a:xfrm>
              <a:off x="2458559" y="1416016"/>
              <a:ext cx="370366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Яхрома</a:t>
              </a:r>
            </a:p>
          </p:txBody>
        </p:sp>
        <p:sp>
          <p:nvSpPr>
            <p:cNvPr id="83" name="Rectangle 796"/>
            <p:cNvSpPr>
              <a:spLocks noChangeArrowheads="1"/>
            </p:cNvSpPr>
            <p:nvPr/>
          </p:nvSpPr>
          <p:spPr bwMode="auto">
            <a:xfrm>
              <a:off x="618035" y="2074678"/>
              <a:ext cx="352332" cy="12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Торжок</a:t>
              </a:r>
            </a:p>
          </p:txBody>
        </p:sp>
        <p:sp>
          <p:nvSpPr>
            <p:cNvPr id="84" name="Rectangle 797"/>
            <p:cNvSpPr>
              <a:spLocks noChangeArrowheads="1"/>
            </p:cNvSpPr>
            <p:nvPr/>
          </p:nvSpPr>
          <p:spPr bwMode="auto">
            <a:xfrm>
              <a:off x="2452699" y="2469950"/>
              <a:ext cx="379312" cy="12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+mn-cs"/>
                </a:rPr>
                <a:t>Москва</a:t>
              </a:r>
            </a:p>
          </p:txBody>
        </p:sp>
        <p:sp>
          <p:nvSpPr>
            <p:cNvPr id="85" name="Rectangle 805"/>
            <p:cNvSpPr>
              <a:spLocks noChangeArrowheads="1"/>
            </p:cNvSpPr>
            <p:nvPr/>
          </p:nvSpPr>
          <p:spPr bwMode="auto">
            <a:xfrm>
              <a:off x="3358921" y="3414475"/>
              <a:ext cx="347571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Шатура</a:t>
              </a:r>
            </a:p>
          </p:txBody>
        </p:sp>
        <p:sp>
          <p:nvSpPr>
            <p:cNvPr id="86" name="Text Box 811"/>
            <p:cNvSpPr txBox="1">
              <a:spLocks noChangeArrowheads="1"/>
            </p:cNvSpPr>
            <p:nvPr/>
          </p:nvSpPr>
          <p:spPr bwMode="auto">
            <a:xfrm>
              <a:off x="2845287" y="1395403"/>
              <a:ext cx="194128" cy="16807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Ухта</a:t>
              </a:r>
            </a:p>
          </p:txBody>
        </p:sp>
        <p:sp>
          <p:nvSpPr>
            <p:cNvPr id="87" name="Text Box 814"/>
            <p:cNvSpPr txBox="1">
              <a:spLocks noChangeArrowheads="1"/>
            </p:cNvSpPr>
            <p:nvPr/>
          </p:nvSpPr>
          <p:spPr bwMode="auto">
            <a:xfrm>
              <a:off x="719354" y="1680184"/>
              <a:ext cx="957189" cy="16782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Санкт-Петербург</a:t>
              </a:r>
            </a:p>
          </p:txBody>
        </p:sp>
        <p:sp>
          <p:nvSpPr>
            <p:cNvPr id="88" name="Rectangle 842"/>
            <p:cNvSpPr>
              <a:spLocks noChangeArrowheads="1"/>
            </p:cNvSpPr>
            <p:nvPr/>
          </p:nvSpPr>
          <p:spPr bwMode="auto">
            <a:xfrm>
              <a:off x="3132055" y="3165401"/>
              <a:ext cx="573170" cy="12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Воскресенск</a:t>
              </a:r>
            </a:p>
          </p:txBody>
        </p:sp>
        <p:sp>
          <p:nvSpPr>
            <p:cNvPr id="89" name="Rectangle 909"/>
            <p:cNvSpPr>
              <a:spLocks noChangeArrowheads="1"/>
            </p:cNvSpPr>
            <p:nvPr/>
          </p:nvSpPr>
          <p:spPr bwMode="auto">
            <a:xfrm>
              <a:off x="2104285" y="1886984"/>
              <a:ext cx="3943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Крюково</a:t>
              </a:r>
              <a:endParaRPr lang="ru-RU" sz="600">
                <a:latin typeface="Calibri" pitchFamily="34" charset="0"/>
              </a:endParaRPr>
            </a:p>
          </p:txBody>
        </p:sp>
        <p:cxnSp>
          <p:nvCxnSpPr>
            <p:cNvPr id="90" name="Прямая соединительная линия 89"/>
            <p:cNvCxnSpPr/>
            <p:nvPr/>
          </p:nvCxnSpPr>
          <p:spPr bwMode="auto">
            <a:xfrm>
              <a:off x="640254" y="2261996"/>
              <a:ext cx="328525" cy="350823"/>
            </a:xfrm>
            <a:prstGeom prst="line">
              <a:avLst/>
            </a:pr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 bwMode="auto">
            <a:xfrm>
              <a:off x="646602" y="2230247"/>
              <a:ext cx="328525" cy="34923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 bwMode="auto">
            <a:xfrm>
              <a:off x="656125" y="2195323"/>
              <a:ext cx="328525" cy="349236"/>
            </a:xfrm>
            <a:prstGeom prst="line">
              <a:avLst/>
            </a:pr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Овал 92"/>
            <p:cNvSpPr/>
            <p:nvPr/>
          </p:nvSpPr>
          <p:spPr bwMode="auto">
            <a:xfrm>
              <a:off x="1158837" y="2781086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Овал 93"/>
            <p:cNvSpPr/>
            <p:nvPr/>
          </p:nvSpPr>
          <p:spPr bwMode="auto">
            <a:xfrm>
              <a:off x="654431" y="2229241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95" name="Группа 738"/>
            <p:cNvGrpSpPr>
              <a:grpSpLocks/>
            </p:cNvGrpSpPr>
            <p:nvPr/>
          </p:nvGrpSpPr>
          <p:grpSpPr bwMode="auto">
            <a:xfrm rot="8102674">
              <a:off x="1131338" y="2750431"/>
              <a:ext cx="67907" cy="61839"/>
              <a:chOff x="1782497" y="2559053"/>
              <a:chExt cx="177502" cy="156561"/>
            </a:xfrm>
          </p:grpSpPr>
          <p:sp>
            <p:nvSpPr>
              <p:cNvPr id="377" name="Овал 376"/>
              <p:cNvSpPr/>
              <p:nvPr/>
            </p:nvSpPr>
            <p:spPr>
              <a:xfrm>
                <a:off x="1783476" y="2561768"/>
                <a:ext cx="161789" cy="156741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378" name="Прямая соединительная линия 377"/>
              <p:cNvCxnSpPr/>
              <p:nvPr/>
            </p:nvCxnSpPr>
            <p:spPr>
              <a:xfrm rot="8097326" flipH="1">
                <a:off x="1763767" y="2594072"/>
                <a:ext cx="136647" cy="580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8097326" flipH="1">
                <a:off x="1867038" y="2570245"/>
                <a:ext cx="56266" cy="1368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Freeform 487"/>
            <p:cNvSpPr>
              <a:spLocks/>
            </p:cNvSpPr>
            <p:nvPr/>
          </p:nvSpPr>
          <p:spPr bwMode="auto">
            <a:xfrm>
              <a:off x="899141" y="1639590"/>
              <a:ext cx="746220" cy="1173071"/>
            </a:xfrm>
            <a:custGeom>
              <a:avLst/>
              <a:gdLst>
                <a:gd name="T0" fmla="*/ 746220 w 465"/>
                <a:gd name="T1" fmla="*/ 0 h 688"/>
                <a:gd name="T2" fmla="*/ 250345 w 465"/>
                <a:gd name="T3" fmla="*/ 467182 h 688"/>
                <a:gd name="T4" fmla="*/ 0 w 465"/>
                <a:gd name="T5" fmla="*/ 1173071 h 688"/>
                <a:gd name="T6" fmla="*/ 0 60000 65536"/>
                <a:gd name="T7" fmla="*/ 0 60000 65536"/>
                <a:gd name="T8" fmla="*/ 0 60000 65536"/>
                <a:gd name="T9" fmla="*/ 0 w 465"/>
                <a:gd name="T10" fmla="*/ 0 h 688"/>
                <a:gd name="T11" fmla="*/ 465 w 465"/>
                <a:gd name="T12" fmla="*/ 688 h 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" h="688">
                  <a:moveTo>
                    <a:pt x="465" y="0"/>
                  </a:moveTo>
                  <a:lnTo>
                    <a:pt x="156" y="274"/>
                  </a:lnTo>
                  <a:cubicBezTo>
                    <a:pt x="49" y="534"/>
                    <a:pt x="107" y="428"/>
                    <a:pt x="0" y="68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7" name="Овал 96"/>
            <p:cNvSpPr/>
            <p:nvPr/>
          </p:nvSpPr>
          <p:spPr bwMode="auto">
            <a:xfrm>
              <a:off x="1618812" y="323466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98" name="Группа 748"/>
            <p:cNvGrpSpPr>
              <a:grpSpLocks/>
            </p:cNvGrpSpPr>
            <p:nvPr/>
          </p:nvGrpSpPr>
          <p:grpSpPr bwMode="auto">
            <a:xfrm rot="10800000">
              <a:off x="1313662" y="3050811"/>
              <a:ext cx="132985" cy="128437"/>
              <a:chOff x="1351757" y="2325690"/>
              <a:chExt cx="198436" cy="177005"/>
            </a:xfrm>
          </p:grpSpPr>
          <p:sp>
            <p:nvSpPr>
              <p:cNvPr id="375" name="Freeform 547"/>
              <p:cNvSpPr>
                <a:spLocks noChangeAspect="1"/>
              </p:cNvSpPr>
              <p:nvPr/>
            </p:nvSpPr>
            <p:spPr bwMode="auto">
              <a:xfrm rot="15817417">
                <a:off x="1358500" y="2352707"/>
                <a:ext cx="129076" cy="170510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Равнобедренный треугольник 375"/>
              <p:cNvSpPr/>
              <p:nvPr/>
            </p:nvSpPr>
            <p:spPr>
              <a:xfrm rot="2808836">
                <a:off x="1458438" y="2312472"/>
                <a:ext cx="83133" cy="7815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99" name="Группа 760"/>
            <p:cNvGrpSpPr>
              <a:grpSpLocks/>
            </p:cNvGrpSpPr>
            <p:nvPr/>
          </p:nvGrpSpPr>
          <p:grpSpPr bwMode="auto">
            <a:xfrm>
              <a:off x="1854775" y="3398066"/>
              <a:ext cx="111585" cy="110995"/>
              <a:chOff x="2497097" y="3432971"/>
              <a:chExt cx="167523" cy="150799"/>
            </a:xfrm>
          </p:grpSpPr>
          <p:sp>
            <p:nvSpPr>
              <p:cNvPr id="373" name="Freeform 547"/>
              <p:cNvSpPr>
                <a:spLocks noChangeAspect="1"/>
              </p:cNvSpPr>
              <p:nvPr/>
            </p:nvSpPr>
            <p:spPr bwMode="auto">
              <a:xfrm rot="15817417">
                <a:off x="2513825" y="3463808"/>
                <a:ext cx="103522" cy="138195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Равнобедренный треугольник 373"/>
              <p:cNvSpPr/>
              <p:nvPr/>
            </p:nvSpPr>
            <p:spPr>
              <a:xfrm rot="2808836">
                <a:off x="2585366" y="3435362"/>
                <a:ext cx="81955" cy="7862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00" name="Группа 762"/>
            <p:cNvGrpSpPr>
              <a:grpSpLocks/>
            </p:cNvGrpSpPr>
            <p:nvPr/>
          </p:nvGrpSpPr>
          <p:grpSpPr bwMode="auto">
            <a:xfrm>
              <a:off x="1015591" y="2537063"/>
              <a:ext cx="131457" cy="128437"/>
              <a:chOff x="1346994" y="2335213"/>
              <a:chExt cx="198437" cy="177005"/>
            </a:xfrm>
          </p:grpSpPr>
          <p:sp>
            <p:nvSpPr>
              <p:cNvPr id="371" name="Freeform 547"/>
              <p:cNvSpPr>
                <a:spLocks noChangeAspect="1"/>
              </p:cNvSpPr>
              <p:nvPr/>
            </p:nvSpPr>
            <p:spPr bwMode="auto">
              <a:xfrm rot="15817417">
                <a:off x="1366315" y="2362226"/>
                <a:ext cx="129076" cy="170096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Равнобедренный треугольник 371"/>
              <p:cNvSpPr/>
              <p:nvPr/>
            </p:nvSpPr>
            <p:spPr>
              <a:xfrm rot="2808836">
                <a:off x="1463555" y="2336643"/>
                <a:ext cx="83133" cy="7905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01" name="Блок-схема: сопоставление 100"/>
            <p:cNvSpPr>
              <a:spLocks noChangeAspect="1"/>
            </p:cNvSpPr>
            <p:nvPr/>
          </p:nvSpPr>
          <p:spPr bwMode="auto">
            <a:xfrm rot="18540000" flipH="1">
              <a:off x="1678201" y="1728620"/>
              <a:ext cx="15874" cy="25393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Равнобедренный треугольник 101"/>
            <p:cNvSpPr/>
            <p:nvPr/>
          </p:nvSpPr>
          <p:spPr bwMode="auto">
            <a:xfrm rot="18525558">
              <a:off x="1617094" y="1681794"/>
              <a:ext cx="60323" cy="52373"/>
            </a:xfrm>
            <a:prstGeom prst="triangl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" name="Freeform 518"/>
            <p:cNvSpPr>
              <a:spLocks/>
            </p:cNvSpPr>
            <p:nvPr/>
          </p:nvSpPr>
          <p:spPr bwMode="auto">
            <a:xfrm>
              <a:off x="2322558" y="2742989"/>
              <a:ext cx="73006" cy="66672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 bwMode="auto">
            <a:xfrm>
              <a:off x="2156743" y="2760134"/>
              <a:ext cx="272131" cy="9736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КРП-10</a:t>
              </a:r>
            </a:p>
          </p:txBody>
        </p:sp>
        <p:grpSp>
          <p:nvGrpSpPr>
            <p:cNvPr id="105" name="Группа 761"/>
            <p:cNvGrpSpPr>
              <a:grpSpLocks/>
            </p:cNvGrpSpPr>
            <p:nvPr/>
          </p:nvGrpSpPr>
          <p:grpSpPr bwMode="auto">
            <a:xfrm>
              <a:off x="2096300" y="2689286"/>
              <a:ext cx="60454" cy="119531"/>
              <a:chOff x="3047918" y="2214829"/>
              <a:chExt cx="90872" cy="173083"/>
            </a:xfrm>
          </p:grpSpPr>
          <p:sp>
            <p:nvSpPr>
              <p:cNvPr id="369" name="Равнобедренный треугольник 368"/>
              <p:cNvSpPr/>
              <p:nvPr/>
            </p:nvSpPr>
            <p:spPr bwMode="auto">
              <a:xfrm>
                <a:off x="3046874" y="2214438"/>
                <a:ext cx="88269" cy="7815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70" name="Прямая соединительная линия 728"/>
              <p:cNvCxnSpPr>
                <a:stCxn id="369" idx="3"/>
              </p:cNvCxnSpPr>
              <p:nvPr/>
            </p:nvCxnSpPr>
            <p:spPr>
              <a:xfrm rot="16200000" flipH="1">
                <a:off x="3068935" y="2315858"/>
                <a:ext cx="94245" cy="47713"/>
              </a:xfrm>
              <a:prstGeom prst="bentConnector2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Oval 34"/>
            <p:cNvSpPr>
              <a:spLocks noChangeArrowheads="1"/>
            </p:cNvSpPr>
            <p:nvPr/>
          </p:nvSpPr>
          <p:spPr bwMode="auto">
            <a:xfrm>
              <a:off x="2282881" y="2198498"/>
              <a:ext cx="599916" cy="619101"/>
            </a:xfrm>
            <a:prstGeom prst="ellipse">
              <a:avLst/>
            </a:prstGeom>
            <a:ln w="1524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Freeform 521"/>
            <p:cNvSpPr>
              <a:spLocks/>
            </p:cNvSpPr>
            <p:nvPr/>
          </p:nvSpPr>
          <p:spPr bwMode="auto">
            <a:xfrm>
              <a:off x="2216223" y="2504873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Скругленный прямоугольник 107"/>
            <p:cNvSpPr/>
            <p:nvPr/>
          </p:nvSpPr>
          <p:spPr bwMode="auto">
            <a:xfrm>
              <a:off x="1988411" y="2456598"/>
              <a:ext cx="269144" cy="11892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КРП-14</a:t>
              </a:r>
            </a:p>
          </p:txBody>
        </p:sp>
        <p:grpSp>
          <p:nvGrpSpPr>
            <p:cNvPr id="109" name="Группа 786"/>
            <p:cNvGrpSpPr>
              <a:grpSpLocks/>
            </p:cNvGrpSpPr>
            <p:nvPr/>
          </p:nvGrpSpPr>
          <p:grpSpPr bwMode="auto">
            <a:xfrm>
              <a:off x="1680518" y="2798694"/>
              <a:ext cx="166613" cy="79282"/>
              <a:chOff x="2332919" y="2372785"/>
              <a:chExt cx="249106" cy="116828"/>
            </a:xfrm>
          </p:grpSpPr>
          <p:sp>
            <p:nvSpPr>
              <p:cNvPr id="367" name="Равнобедренный треугольник 366"/>
              <p:cNvSpPr/>
              <p:nvPr/>
            </p:nvSpPr>
            <p:spPr bwMode="auto">
              <a:xfrm rot="14977445">
                <a:off x="2326538" y="2405936"/>
                <a:ext cx="88890" cy="7830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8" name="Прямая соединительная линия 367"/>
              <p:cNvCxnSpPr>
                <a:stCxn id="367" idx="3"/>
              </p:cNvCxnSpPr>
              <p:nvPr/>
            </p:nvCxnSpPr>
            <p:spPr>
              <a:xfrm flipV="1">
                <a:off x="2407763" y="2372573"/>
                <a:ext cx="173220" cy="58480"/>
              </a:xfrm>
              <a:prstGeom prst="line">
                <a:avLst/>
              </a:prstGeom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Группа 787"/>
            <p:cNvGrpSpPr>
              <a:grpSpLocks/>
            </p:cNvGrpSpPr>
            <p:nvPr/>
          </p:nvGrpSpPr>
          <p:grpSpPr bwMode="auto">
            <a:xfrm rot="2469059">
              <a:off x="1702085" y="2201245"/>
              <a:ext cx="120828" cy="69048"/>
              <a:chOff x="2546376" y="2308663"/>
              <a:chExt cx="180392" cy="99024"/>
            </a:xfrm>
          </p:grpSpPr>
          <p:sp>
            <p:nvSpPr>
              <p:cNvPr id="365" name="Равнобедренный треугольник 364"/>
              <p:cNvSpPr/>
              <p:nvPr/>
            </p:nvSpPr>
            <p:spPr bwMode="auto">
              <a:xfrm rot="14977445">
                <a:off x="2538733" y="2324715"/>
                <a:ext cx="88788" cy="78191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6" name="Прямая соединительная линия 365"/>
              <p:cNvCxnSpPr/>
              <p:nvPr/>
            </p:nvCxnSpPr>
            <p:spPr>
              <a:xfrm rot="19130941">
                <a:off x="2616584" y="2308009"/>
                <a:ext cx="108995" cy="45532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Группа 790"/>
            <p:cNvGrpSpPr>
              <a:grpSpLocks/>
            </p:cNvGrpSpPr>
            <p:nvPr/>
          </p:nvGrpSpPr>
          <p:grpSpPr bwMode="auto">
            <a:xfrm rot="-2168610">
              <a:off x="2016803" y="3217303"/>
              <a:ext cx="158971" cy="80867"/>
              <a:chOff x="2333960" y="2365375"/>
              <a:chExt cx="239631" cy="117442"/>
            </a:xfrm>
          </p:grpSpPr>
          <p:sp>
            <p:nvSpPr>
              <p:cNvPr id="363" name="Равнобедренный треугольник 362"/>
              <p:cNvSpPr/>
              <p:nvPr/>
            </p:nvSpPr>
            <p:spPr bwMode="auto">
              <a:xfrm rot="14977445">
                <a:off x="2331062" y="2386624"/>
                <a:ext cx="87606" cy="7655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4" name="Прямая соединительная линия 363"/>
              <p:cNvCxnSpPr>
                <a:stCxn id="363" idx="3"/>
              </p:cNvCxnSpPr>
              <p:nvPr/>
            </p:nvCxnSpPr>
            <p:spPr>
              <a:xfrm flipV="1">
                <a:off x="2403248" y="2351413"/>
                <a:ext cx="160288" cy="59941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Группа 793"/>
            <p:cNvGrpSpPr>
              <a:grpSpLocks/>
            </p:cNvGrpSpPr>
            <p:nvPr/>
          </p:nvGrpSpPr>
          <p:grpSpPr bwMode="auto">
            <a:xfrm rot="6577398">
              <a:off x="1856336" y="2397083"/>
              <a:ext cx="168078" cy="61143"/>
              <a:chOff x="2330793" y="2403172"/>
              <a:chExt cx="243045" cy="91055"/>
            </a:xfrm>
          </p:grpSpPr>
          <p:sp>
            <p:nvSpPr>
              <p:cNvPr id="361" name="Равнобедренный треугольник 360"/>
              <p:cNvSpPr/>
              <p:nvPr/>
            </p:nvSpPr>
            <p:spPr bwMode="auto">
              <a:xfrm rot="15022602">
                <a:off x="2320820" y="2422738"/>
                <a:ext cx="85086" cy="78046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2" name="Прямая соединительная линия 361"/>
              <p:cNvCxnSpPr>
                <a:stCxn id="361" idx="3"/>
              </p:cNvCxnSpPr>
              <p:nvPr/>
            </p:nvCxnSpPr>
            <p:spPr>
              <a:xfrm rot="9622602" flipH="1">
                <a:off x="2393578" y="2433774"/>
                <a:ext cx="174456" cy="23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Скругленный прямоугольник 112"/>
            <p:cNvSpPr/>
            <p:nvPr/>
          </p:nvSpPr>
          <p:spPr bwMode="auto">
            <a:xfrm>
              <a:off x="2876550" y="2460438"/>
              <a:ext cx="281091" cy="11984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КРП-15</a:t>
              </a:r>
            </a:p>
          </p:txBody>
        </p:sp>
        <p:sp>
          <p:nvSpPr>
            <p:cNvPr id="114" name="Цилиндр 113"/>
            <p:cNvSpPr/>
            <p:nvPr/>
          </p:nvSpPr>
          <p:spPr bwMode="auto">
            <a:xfrm>
              <a:off x="2986239" y="2260092"/>
              <a:ext cx="181503" cy="108133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8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5" name="Freeform 523"/>
            <p:cNvSpPr>
              <a:spLocks/>
            </p:cNvSpPr>
            <p:nvPr/>
          </p:nvSpPr>
          <p:spPr bwMode="auto">
            <a:xfrm rot="5400000">
              <a:off x="3086733" y="2369151"/>
              <a:ext cx="39686" cy="31742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Двойная стрелка вверх/вниз 115"/>
            <p:cNvSpPr/>
            <p:nvPr/>
          </p:nvSpPr>
          <p:spPr bwMode="auto">
            <a:xfrm>
              <a:off x="3129421" y="2328704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7" name="Скругленный прямоугольник 116"/>
            <p:cNvSpPr/>
            <p:nvPr/>
          </p:nvSpPr>
          <p:spPr bwMode="auto">
            <a:xfrm>
              <a:off x="2120348" y="2172268"/>
              <a:ext cx="279325" cy="11307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КРП-13</a:t>
              </a:r>
            </a:p>
          </p:txBody>
        </p:sp>
        <p:sp>
          <p:nvSpPr>
            <p:cNvPr id="118" name="Скругленный прямоугольник 117"/>
            <p:cNvSpPr/>
            <p:nvPr/>
          </p:nvSpPr>
          <p:spPr bwMode="auto">
            <a:xfrm>
              <a:off x="2423625" y="2028459"/>
              <a:ext cx="290206" cy="11417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КРП-17</a:t>
              </a:r>
            </a:p>
          </p:txBody>
        </p:sp>
        <p:grpSp>
          <p:nvGrpSpPr>
            <p:cNvPr id="119" name="Группа 848"/>
            <p:cNvGrpSpPr>
              <a:grpSpLocks/>
            </p:cNvGrpSpPr>
            <p:nvPr/>
          </p:nvGrpSpPr>
          <p:grpSpPr bwMode="auto">
            <a:xfrm rot="8910003">
              <a:off x="2090175" y="1975747"/>
              <a:ext cx="93242" cy="88796"/>
              <a:chOff x="2348116" y="2367498"/>
              <a:chExt cx="137688" cy="128550"/>
            </a:xfrm>
          </p:grpSpPr>
          <p:sp>
            <p:nvSpPr>
              <p:cNvPr id="359" name="Равнобедренный треугольник 358"/>
              <p:cNvSpPr/>
              <p:nvPr/>
            </p:nvSpPr>
            <p:spPr bwMode="auto">
              <a:xfrm rot="15022602">
                <a:off x="2332385" y="2419952"/>
                <a:ext cx="87329" cy="7499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0" name="Прямая соединительная линия 359"/>
              <p:cNvCxnSpPr>
                <a:stCxn id="359" idx="3"/>
              </p:cNvCxnSpPr>
              <p:nvPr/>
            </p:nvCxnSpPr>
            <p:spPr>
              <a:xfrm rot="18089997">
                <a:off x="2410835" y="2385323"/>
                <a:ext cx="82732" cy="63276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Группа 853"/>
            <p:cNvGrpSpPr>
              <a:grpSpLocks/>
            </p:cNvGrpSpPr>
            <p:nvPr/>
          </p:nvGrpSpPr>
          <p:grpSpPr bwMode="auto">
            <a:xfrm rot="5017663">
              <a:off x="2143163" y="1666517"/>
              <a:ext cx="149571" cy="68573"/>
              <a:chOff x="2204886" y="2455619"/>
              <a:chExt cx="198923" cy="102755"/>
            </a:xfrm>
          </p:grpSpPr>
          <p:sp>
            <p:nvSpPr>
              <p:cNvPr id="357" name="Равнобедренный треугольник 356"/>
              <p:cNvSpPr/>
              <p:nvPr/>
            </p:nvSpPr>
            <p:spPr bwMode="auto">
              <a:xfrm rot="14977445">
                <a:off x="2197535" y="2480584"/>
                <a:ext cx="87994" cy="7811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8" name="Прямая соединительная линия 357"/>
              <p:cNvCxnSpPr/>
              <p:nvPr/>
            </p:nvCxnSpPr>
            <p:spPr>
              <a:xfrm rot="11182337" flipH="1">
                <a:off x="2280344" y="2457026"/>
                <a:ext cx="122451" cy="57077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Овал 120"/>
            <p:cNvSpPr/>
            <p:nvPr/>
          </p:nvSpPr>
          <p:spPr bwMode="auto">
            <a:xfrm>
              <a:off x="2541784" y="1573709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2" name="Овал 121"/>
            <p:cNvSpPr/>
            <p:nvPr/>
          </p:nvSpPr>
          <p:spPr bwMode="auto">
            <a:xfrm>
              <a:off x="3420153" y="142566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3" name="Стрелка вправо с вырезом 122"/>
            <p:cNvSpPr/>
            <p:nvPr/>
          </p:nvSpPr>
          <p:spPr bwMode="auto">
            <a:xfrm rot="10078884">
              <a:off x="2931412" y="155970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24" name="Группа 864"/>
            <p:cNvGrpSpPr>
              <a:grpSpLocks/>
            </p:cNvGrpSpPr>
            <p:nvPr/>
          </p:nvGrpSpPr>
          <p:grpSpPr bwMode="auto">
            <a:xfrm rot="8745600">
              <a:off x="3001738" y="1763117"/>
              <a:ext cx="100007" cy="77452"/>
              <a:chOff x="2752117" y="2195311"/>
              <a:chExt cx="149291" cy="112935"/>
            </a:xfrm>
          </p:grpSpPr>
          <p:sp>
            <p:nvSpPr>
              <p:cNvPr id="355" name="Равнобедренный треугольник 354"/>
              <p:cNvSpPr/>
              <p:nvPr/>
            </p:nvSpPr>
            <p:spPr bwMode="auto">
              <a:xfrm rot="14977445">
                <a:off x="2747244" y="2224413"/>
                <a:ext cx="87958" cy="78185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6" name="Прямая соединительная линия 355"/>
              <p:cNvCxnSpPr/>
              <p:nvPr/>
            </p:nvCxnSpPr>
            <p:spPr>
              <a:xfrm rot="18254400">
                <a:off x="2829305" y="2208659"/>
                <a:ext cx="87958" cy="5923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Двойная стрелка вверх/вниз 124"/>
            <p:cNvSpPr/>
            <p:nvPr/>
          </p:nvSpPr>
          <p:spPr bwMode="auto">
            <a:xfrm rot="15804659">
              <a:off x="3358001" y="1844066"/>
              <a:ext cx="47754" cy="129343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6" name="Стрелка вправо с вырезом 125"/>
            <p:cNvSpPr/>
            <p:nvPr/>
          </p:nvSpPr>
          <p:spPr bwMode="auto">
            <a:xfrm rot="13631215">
              <a:off x="1502842" y="319525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7" name="Стрелка вправо с вырезом 126"/>
            <p:cNvSpPr/>
            <p:nvPr/>
          </p:nvSpPr>
          <p:spPr bwMode="auto">
            <a:xfrm rot="13631215">
              <a:off x="1025385" y="268477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8" name="Двойная стрелка вверх/вниз 127"/>
            <p:cNvSpPr/>
            <p:nvPr/>
          </p:nvSpPr>
          <p:spPr bwMode="auto">
            <a:xfrm rot="19004527">
              <a:off x="954528" y="2490079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9" name="Стрелка вправо с вырезом 128"/>
            <p:cNvSpPr/>
            <p:nvPr/>
          </p:nvSpPr>
          <p:spPr bwMode="auto">
            <a:xfrm rot="2504279">
              <a:off x="1470945" y="159230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0" name="Стрелка вправо с вырезом 129"/>
            <p:cNvSpPr/>
            <p:nvPr/>
          </p:nvSpPr>
          <p:spPr bwMode="auto">
            <a:xfrm rot="8395274">
              <a:off x="1845137" y="314512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1" name="Freeform 596"/>
            <p:cNvSpPr>
              <a:spLocks/>
            </p:cNvSpPr>
            <p:nvPr/>
          </p:nvSpPr>
          <p:spPr bwMode="auto">
            <a:xfrm>
              <a:off x="2855987" y="1406503"/>
              <a:ext cx="79486" cy="256874"/>
            </a:xfrm>
            <a:custGeom>
              <a:avLst/>
              <a:gdLst>
                <a:gd name="T0" fmla="*/ 0 w 40"/>
                <a:gd name="T1" fmla="*/ 0 h 160"/>
                <a:gd name="T2" fmla="*/ 2147483647 w 40"/>
                <a:gd name="T3" fmla="*/ 2147483647 h 160"/>
                <a:gd name="T4" fmla="*/ 0 60000 65536"/>
                <a:gd name="T5" fmla="*/ 0 60000 65536"/>
                <a:gd name="T6" fmla="*/ 0 w 40"/>
                <a:gd name="T7" fmla="*/ 0 h 160"/>
                <a:gd name="T8" fmla="*/ 40 w 40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" h="160">
                  <a:moveTo>
                    <a:pt x="0" y="0"/>
                  </a:moveTo>
                  <a:lnTo>
                    <a:pt x="40" y="16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" name="Стрелка вправо с вырезом 131"/>
            <p:cNvSpPr/>
            <p:nvPr/>
          </p:nvSpPr>
          <p:spPr bwMode="auto">
            <a:xfrm rot="13447426">
              <a:off x="1738145" y="342012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3" name="Скругленный прямоугольник 132"/>
            <p:cNvSpPr/>
            <p:nvPr/>
          </p:nvSpPr>
          <p:spPr bwMode="auto">
            <a:xfrm>
              <a:off x="2475212" y="2851433"/>
              <a:ext cx="278421" cy="82700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</a:t>
              </a:r>
              <a:r>
                <a:rPr lang="en-US" sz="600" dirty="0"/>
                <a:t>1</a:t>
              </a:r>
              <a:endParaRPr lang="ru-RU" sz="600" dirty="0"/>
            </a:p>
          </p:txBody>
        </p:sp>
        <p:sp>
          <p:nvSpPr>
            <p:cNvPr id="134" name="Скругленный прямоугольник 133"/>
            <p:cNvSpPr/>
            <p:nvPr/>
          </p:nvSpPr>
          <p:spPr bwMode="auto">
            <a:xfrm>
              <a:off x="2748310" y="2784836"/>
              <a:ext cx="263746" cy="9880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</a:t>
              </a:r>
              <a:r>
                <a:rPr lang="en-US" sz="600" dirty="0"/>
                <a:t>6</a:t>
              </a:r>
              <a:endParaRPr lang="ru-RU" sz="600" dirty="0"/>
            </a:p>
          </p:txBody>
        </p:sp>
        <p:sp>
          <p:nvSpPr>
            <p:cNvPr id="135" name="Овал 134"/>
            <p:cNvSpPr/>
            <p:nvPr/>
          </p:nvSpPr>
          <p:spPr bwMode="auto">
            <a:xfrm>
              <a:off x="3000077" y="319624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36" name="Группа 835"/>
            <p:cNvGrpSpPr>
              <a:grpSpLocks/>
            </p:cNvGrpSpPr>
            <p:nvPr/>
          </p:nvGrpSpPr>
          <p:grpSpPr bwMode="auto">
            <a:xfrm rot="-8107408">
              <a:off x="3309641" y="2861739"/>
              <a:ext cx="115074" cy="67001"/>
              <a:chOff x="2097695" y="2469787"/>
              <a:chExt cx="171008" cy="96388"/>
            </a:xfrm>
          </p:grpSpPr>
          <p:sp>
            <p:nvSpPr>
              <p:cNvPr id="353" name="Равнобедренный треугольник 352"/>
              <p:cNvSpPr/>
              <p:nvPr/>
            </p:nvSpPr>
            <p:spPr bwMode="auto">
              <a:xfrm rot="15022602">
                <a:off x="2094872" y="2481735"/>
                <a:ext cx="93630" cy="77832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4" name="Прямая соединительная линия 353"/>
              <p:cNvCxnSpPr/>
              <p:nvPr/>
            </p:nvCxnSpPr>
            <p:spPr>
              <a:xfrm rot="18907408">
                <a:off x="2179979" y="2469731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Группа 761"/>
            <p:cNvGrpSpPr>
              <a:grpSpLocks/>
            </p:cNvGrpSpPr>
            <p:nvPr/>
          </p:nvGrpSpPr>
          <p:grpSpPr bwMode="auto">
            <a:xfrm rot="-4843486">
              <a:off x="2735245" y="3008588"/>
              <a:ext cx="84039" cy="158971"/>
              <a:chOff x="2400502" y="3154760"/>
              <a:chExt cx="120016" cy="227802"/>
            </a:xfrm>
          </p:grpSpPr>
          <p:sp>
            <p:nvSpPr>
              <p:cNvPr id="351" name="Freeform 547"/>
              <p:cNvSpPr>
                <a:spLocks noChangeAspect="1"/>
              </p:cNvSpPr>
              <p:nvPr/>
            </p:nvSpPr>
            <p:spPr bwMode="auto">
              <a:xfrm rot="12760967">
                <a:off x="2392077" y="3207547"/>
                <a:ext cx="122419" cy="163746"/>
              </a:xfrm>
              <a:custGeom>
                <a:avLst/>
                <a:gdLst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57 w 57"/>
                  <a:gd name="connsiteY0" fmla="*/ 71 h 71"/>
                  <a:gd name="connsiteX1" fmla="*/ 14 w 57"/>
                  <a:gd name="connsiteY1" fmla="*/ 5 h 71"/>
                  <a:gd name="connsiteX2" fmla="*/ 0 w 57"/>
                  <a:gd name="connsiteY2" fmla="*/ 0 h 71"/>
                  <a:gd name="connsiteX0" fmla="*/ 59 w 59"/>
                  <a:gd name="connsiteY0" fmla="*/ 70 h 70"/>
                  <a:gd name="connsiteX1" fmla="*/ 14 w 59"/>
                  <a:gd name="connsiteY1" fmla="*/ 5 h 70"/>
                  <a:gd name="connsiteX2" fmla="*/ 0 w 59"/>
                  <a:gd name="connsiteY2" fmla="*/ 0 h 70"/>
                  <a:gd name="connsiteX0" fmla="*/ 59 w 59"/>
                  <a:gd name="connsiteY0" fmla="*/ 70 h 70"/>
                  <a:gd name="connsiteX1" fmla="*/ 12 w 59"/>
                  <a:gd name="connsiteY1" fmla="*/ 5 h 70"/>
                  <a:gd name="connsiteX2" fmla="*/ 0 w 59"/>
                  <a:gd name="connsiteY2" fmla="*/ 0 h 70"/>
                  <a:gd name="connsiteX0" fmla="*/ 58 w 58"/>
                  <a:gd name="connsiteY0" fmla="*/ 72 h 72"/>
                  <a:gd name="connsiteX1" fmla="*/ 12 w 58"/>
                  <a:gd name="connsiteY1" fmla="*/ 5 h 72"/>
                  <a:gd name="connsiteX2" fmla="*/ 0 w 58"/>
                  <a:gd name="connsiteY2" fmla="*/ 0 h 72"/>
                  <a:gd name="connsiteX0" fmla="*/ 57 w 57"/>
                  <a:gd name="connsiteY0" fmla="*/ 68 h 68"/>
                  <a:gd name="connsiteX1" fmla="*/ 12 w 57"/>
                  <a:gd name="connsiteY1" fmla="*/ 5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" h="70">
                    <a:moveTo>
                      <a:pt x="56" y="70"/>
                    </a:moveTo>
                    <a:cubicBezTo>
                      <a:pt x="41" y="48"/>
                      <a:pt x="27" y="27"/>
                      <a:pt x="12" y="5"/>
                    </a:cubicBezTo>
                    <a:cubicBezTo>
                      <a:pt x="7" y="3"/>
                      <a:pt x="5" y="3"/>
                      <a:pt x="0" y="0"/>
                    </a:cubicBezTo>
                  </a:path>
                </a:pathLst>
              </a:custGeom>
              <a:ln w="3175"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Равнобедренный треугольник 351"/>
              <p:cNvSpPr/>
              <p:nvPr/>
            </p:nvSpPr>
            <p:spPr>
              <a:xfrm rot="165006">
                <a:off x="2408886" y="3147233"/>
                <a:ext cx="86147" cy="7050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38" name="Группа 790"/>
            <p:cNvGrpSpPr>
              <a:grpSpLocks/>
            </p:cNvGrpSpPr>
            <p:nvPr/>
          </p:nvGrpSpPr>
          <p:grpSpPr bwMode="auto">
            <a:xfrm rot="-4413529">
              <a:off x="2597805" y="3359795"/>
              <a:ext cx="161735" cy="73371"/>
              <a:chOff x="2338670" y="2363549"/>
              <a:chExt cx="233625" cy="110222"/>
            </a:xfrm>
          </p:grpSpPr>
          <p:sp>
            <p:nvSpPr>
              <p:cNvPr id="349" name="Равнобедренный треугольник 348"/>
              <p:cNvSpPr/>
              <p:nvPr/>
            </p:nvSpPr>
            <p:spPr bwMode="auto">
              <a:xfrm rot="14977445">
                <a:off x="2339945" y="2379367"/>
                <a:ext cx="81063" cy="77964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0" name="Прямая соединительная линия 349"/>
              <p:cNvCxnSpPr>
                <a:stCxn id="349" idx="3"/>
              </p:cNvCxnSpPr>
              <p:nvPr/>
            </p:nvCxnSpPr>
            <p:spPr>
              <a:xfrm flipV="1">
                <a:off x="2413515" y="2351735"/>
                <a:ext cx="165099" cy="54836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Блок-схема: сопоставление 138"/>
            <p:cNvSpPr>
              <a:spLocks noChangeAspect="1"/>
            </p:cNvSpPr>
            <p:nvPr/>
          </p:nvSpPr>
          <p:spPr bwMode="auto">
            <a:xfrm rot="20580000" flipH="1">
              <a:off x="2759005" y="3339865"/>
              <a:ext cx="15871" cy="26987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0" name="Rectangle 794"/>
            <p:cNvSpPr>
              <a:spLocks noChangeArrowheads="1"/>
            </p:cNvSpPr>
            <p:nvPr/>
          </p:nvSpPr>
          <p:spPr bwMode="auto">
            <a:xfrm>
              <a:off x="2728104" y="3374449"/>
              <a:ext cx="3897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Коломна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141" name="Стрелка вправо с вырезом 140"/>
            <p:cNvSpPr/>
            <p:nvPr/>
          </p:nvSpPr>
          <p:spPr bwMode="auto">
            <a:xfrm rot="9301400">
              <a:off x="2801642" y="324722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2" name="Стрелка вправо с вырезом 141"/>
            <p:cNvSpPr/>
            <p:nvPr/>
          </p:nvSpPr>
          <p:spPr bwMode="auto">
            <a:xfrm rot="10961003">
              <a:off x="2439162" y="3306504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" name="Стрелка вправо с вырезом 142"/>
            <p:cNvSpPr/>
            <p:nvPr/>
          </p:nvSpPr>
          <p:spPr bwMode="auto">
            <a:xfrm rot="3084174">
              <a:off x="1873312" y="299106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4" name="Стрелка вправо с вырезом 143"/>
            <p:cNvSpPr/>
            <p:nvPr/>
          </p:nvSpPr>
          <p:spPr bwMode="auto">
            <a:xfrm rot="5757733">
              <a:off x="1710430" y="241143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5" name="Стрелка вправо с вырезом 144"/>
            <p:cNvSpPr/>
            <p:nvPr/>
          </p:nvSpPr>
          <p:spPr bwMode="auto">
            <a:xfrm rot="8317303">
              <a:off x="1976076" y="187389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6" name="Стрелка вправо с вырезом 145"/>
            <p:cNvSpPr/>
            <p:nvPr/>
          </p:nvSpPr>
          <p:spPr bwMode="auto">
            <a:xfrm rot="10320000">
              <a:off x="2391253" y="167628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7" name="Стрелка вправо с вырезом 146"/>
            <p:cNvSpPr/>
            <p:nvPr/>
          </p:nvSpPr>
          <p:spPr bwMode="auto">
            <a:xfrm rot="18884940">
              <a:off x="3088502" y="303717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8" name="Стрелка вправо с вырезом 147"/>
            <p:cNvSpPr/>
            <p:nvPr/>
          </p:nvSpPr>
          <p:spPr bwMode="auto">
            <a:xfrm rot="16493270">
              <a:off x="3286506" y="258927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9" name="Стрелка вправо с вырезом 148"/>
            <p:cNvSpPr/>
            <p:nvPr/>
          </p:nvSpPr>
          <p:spPr bwMode="auto">
            <a:xfrm rot="15895595">
              <a:off x="3284910" y="238343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Стрелка вправо с вырезом 149"/>
            <p:cNvSpPr/>
            <p:nvPr/>
          </p:nvSpPr>
          <p:spPr bwMode="auto">
            <a:xfrm rot="13631857">
              <a:off x="3064548" y="191413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Стрелка вправо с вырезом 150"/>
            <p:cNvSpPr/>
            <p:nvPr/>
          </p:nvSpPr>
          <p:spPr bwMode="auto">
            <a:xfrm rot="11488281">
              <a:off x="2641958" y="167958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Равнобедренный треугольник 151"/>
            <p:cNvSpPr/>
            <p:nvPr/>
          </p:nvSpPr>
          <p:spPr bwMode="auto">
            <a:xfrm rot="2251092">
              <a:off x="3541436" y="3509722"/>
              <a:ext cx="58721" cy="52385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3" name="Равнобедренный треугольник 152"/>
            <p:cNvSpPr/>
            <p:nvPr/>
          </p:nvSpPr>
          <p:spPr bwMode="auto">
            <a:xfrm rot="4140191">
              <a:off x="3391450" y="4107398"/>
              <a:ext cx="60323" cy="523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4" name="Овал 153"/>
            <p:cNvSpPr/>
            <p:nvPr/>
          </p:nvSpPr>
          <p:spPr bwMode="auto">
            <a:xfrm>
              <a:off x="3030945" y="3746779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" name="Овал 154"/>
            <p:cNvSpPr/>
            <p:nvPr/>
          </p:nvSpPr>
          <p:spPr bwMode="auto">
            <a:xfrm>
              <a:off x="3608913" y="373580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56" name="Группа 835"/>
            <p:cNvGrpSpPr>
              <a:grpSpLocks/>
            </p:cNvGrpSpPr>
            <p:nvPr/>
          </p:nvGrpSpPr>
          <p:grpSpPr bwMode="auto">
            <a:xfrm rot="-4195278">
              <a:off x="3310582" y="3831237"/>
              <a:ext cx="93552" cy="58086"/>
              <a:chOff x="2341816" y="2394006"/>
              <a:chExt cx="133883" cy="87314"/>
            </a:xfrm>
          </p:grpSpPr>
          <p:sp>
            <p:nvSpPr>
              <p:cNvPr id="347" name="Равнобедренный треугольник 346"/>
              <p:cNvSpPr/>
              <p:nvPr/>
            </p:nvSpPr>
            <p:spPr bwMode="auto">
              <a:xfrm rot="15022602">
                <a:off x="2335185" y="2392168"/>
                <a:ext cx="83500" cy="772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8" name="Прямая соединительная линия 347"/>
              <p:cNvCxnSpPr>
                <a:stCxn id="347" idx="3"/>
              </p:cNvCxnSpPr>
              <p:nvPr/>
            </p:nvCxnSpPr>
            <p:spPr>
              <a:xfrm rot="20395278" flipV="1">
                <a:off x="2420271" y="2397340"/>
                <a:ext cx="5452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57" name="Группа 790"/>
            <p:cNvGrpSpPr>
              <a:grpSpLocks/>
            </p:cNvGrpSpPr>
            <p:nvPr/>
          </p:nvGrpSpPr>
          <p:grpSpPr bwMode="auto">
            <a:xfrm>
              <a:off x="3005787" y="3577243"/>
              <a:ext cx="160500" cy="79282"/>
              <a:chOff x="2337113" y="2365376"/>
              <a:chExt cx="236478" cy="114275"/>
            </a:xfrm>
          </p:grpSpPr>
          <p:sp>
            <p:nvSpPr>
              <p:cNvPr id="345" name="Равнобедренный треугольник 344"/>
              <p:cNvSpPr/>
              <p:nvPr/>
            </p:nvSpPr>
            <p:spPr bwMode="auto">
              <a:xfrm rot="14977445">
                <a:off x="2332210" y="2397643"/>
                <a:ext cx="84660" cy="77166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6" name="Прямая соединительная линия 345"/>
              <p:cNvCxnSpPr>
                <a:stCxn id="345" idx="3"/>
              </p:cNvCxnSpPr>
              <p:nvPr/>
            </p:nvCxnSpPr>
            <p:spPr>
              <a:xfrm flipV="1">
                <a:off x="2406108" y="2366440"/>
                <a:ext cx="168364" cy="57203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58" name="Группа 597"/>
            <p:cNvGrpSpPr>
              <a:grpSpLocks/>
            </p:cNvGrpSpPr>
            <p:nvPr/>
          </p:nvGrpSpPr>
          <p:grpSpPr bwMode="auto">
            <a:xfrm>
              <a:off x="2674088" y="3689824"/>
              <a:ext cx="61143" cy="112580"/>
              <a:chOff x="2772611" y="3687262"/>
              <a:chExt cx="63500" cy="113214"/>
            </a:xfrm>
          </p:grpSpPr>
          <p:sp>
            <p:nvSpPr>
              <p:cNvPr id="343" name="Равнобедренный треугольник 342"/>
              <p:cNvSpPr/>
              <p:nvPr/>
            </p:nvSpPr>
            <p:spPr bwMode="auto">
              <a:xfrm rot="21544728">
                <a:off x="2771795" y="3686535"/>
                <a:ext cx="64283" cy="542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4" name="Прямая соединительная линия 343"/>
              <p:cNvCxnSpPr/>
              <p:nvPr/>
            </p:nvCxnSpPr>
            <p:spPr bwMode="auto">
              <a:xfrm rot="16200000" flipH="1">
                <a:off x="2774428" y="3769548"/>
                <a:ext cx="6066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59" name="Группа 790"/>
            <p:cNvGrpSpPr>
              <a:grpSpLocks/>
            </p:cNvGrpSpPr>
            <p:nvPr/>
          </p:nvGrpSpPr>
          <p:grpSpPr bwMode="auto">
            <a:xfrm rot="9088175">
              <a:off x="2066981" y="3623472"/>
              <a:ext cx="109348" cy="80581"/>
              <a:chOff x="2337120" y="2381770"/>
              <a:chExt cx="163370" cy="116742"/>
            </a:xfrm>
          </p:grpSpPr>
          <p:sp>
            <p:nvSpPr>
              <p:cNvPr id="341" name="Равнобедренный треугольник 340"/>
              <p:cNvSpPr/>
              <p:nvPr/>
            </p:nvSpPr>
            <p:spPr bwMode="auto">
              <a:xfrm rot="14977445">
                <a:off x="2333482" y="2419134"/>
                <a:ext cx="85094" cy="7824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2" name="Прямая соединительная линия 341"/>
              <p:cNvCxnSpPr>
                <a:stCxn id="341" idx="3"/>
              </p:cNvCxnSpPr>
              <p:nvPr/>
            </p:nvCxnSpPr>
            <p:spPr>
              <a:xfrm rot="17911825">
                <a:off x="2423922" y="2389450"/>
                <a:ext cx="80493" cy="73505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0" name="Стрелка вправо с вырезом 159"/>
            <p:cNvSpPr/>
            <p:nvPr/>
          </p:nvSpPr>
          <p:spPr bwMode="auto">
            <a:xfrm rot="15067717">
              <a:off x="3075194" y="355093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1" name="Стрелка вправо с вырезом 160"/>
            <p:cNvSpPr/>
            <p:nvPr/>
          </p:nvSpPr>
          <p:spPr bwMode="auto">
            <a:xfrm rot="13449243">
              <a:off x="3147625" y="3504108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2" name="Стрелка вправо с вырезом 161"/>
            <p:cNvSpPr/>
            <p:nvPr/>
          </p:nvSpPr>
          <p:spPr bwMode="auto">
            <a:xfrm rot="15067717">
              <a:off x="3033676" y="334180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3" name="Стрелка вправо с вырезом 162"/>
            <p:cNvSpPr/>
            <p:nvPr/>
          </p:nvSpPr>
          <p:spPr bwMode="auto">
            <a:xfrm rot="10800000">
              <a:off x="3377172" y="378495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Стрелка вправо с вырезом 163"/>
            <p:cNvSpPr/>
            <p:nvPr/>
          </p:nvSpPr>
          <p:spPr bwMode="auto">
            <a:xfrm rot="10800000">
              <a:off x="3711305" y="376428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5" name="Стрелка вправо с вырезом 164"/>
            <p:cNvSpPr/>
            <p:nvPr/>
          </p:nvSpPr>
          <p:spPr bwMode="auto">
            <a:xfrm rot="10800000">
              <a:off x="2908095" y="378404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" name="Стрелка вправо с вырезом 165"/>
            <p:cNvSpPr/>
            <p:nvPr/>
          </p:nvSpPr>
          <p:spPr bwMode="auto">
            <a:xfrm rot="10800000">
              <a:off x="2398705" y="378733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7" name="Стрелка вправо с вырезом 166"/>
            <p:cNvSpPr/>
            <p:nvPr/>
          </p:nvSpPr>
          <p:spPr bwMode="auto">
            <a:xfrm rot="15067717">
              <a:off x="3196554" y="388027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8" name="Стрелка вправо с вырезом 167"/>
            <p:cNvSpPr/>
            <p:nvPr/>
          </p:nvSpPr>
          <p:spPr bwMode="auto">
            <a:xfrm rot="15067717">
              <a:off x="3337076" y="4327069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9" name="Овал 168"/>
            <p:cNvSpPr/>
            <p:nvPr/>
          </p:nvSpPr>
          <p:spPr bwMode="auto">
            <a:xfrm>
              <a:off x="3412946" y="4458694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0" name="Прямая соединительная линия 169"/>
            <p:cNvCxnSpPr/>
            <p:nvPr/>
          </p:nvCxnSpPr>
          <p:spPr bwMode="auto">
            <a:xfrm rot="14700000" flipH="1" flipV="1">
              <a:off x="3403358" y="4427260"/>
              <a:ext cx="19049" cy="95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1" name="Группа 790"/>
            <p:cNvGrpSpPr>
              <a:grpSpLocks/>
            </p:cNvGrpSpPr>
            <p:nvPr/>
          </p:nvGrpSpPr>
          <p:grpSpPr bwMode="auto">
            <a:xfrm>
              <a:off x="3215201" y="4187715"/>
              <a:ext cx="158971" cy="79282"/>
              <a:chOff x="2337113" y="2365376"/>
              <a:chExt cx="236478" cy="114275"/>
            </a:xfrm>
          </p:grpSpPr>
          <p:sp>
            <p:nvSpPr>
              <p:cNvPr id="339" name="Равнобедренный треугольник 338"/>
              <p:cNvSpPr/>
              <p:nvPr/>
            </p:nvSpPr>
            <p:spPr bwMode="auto">
              <a:xfrm rot="14977445">
                <a:off x="2331546" y="2397125"/>
                <a:ext cx="86948" cy="779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0" name="Прямая соединительная линия 339"/>
              <p:cNvCxnSpPr>
                <a:stCxn id="339" idx="3"/>
              </p:cNvCxnSpPr>
              <p:nvPr/>
            </p:nvCxnSpPr>
            <p:spPr>
              <a:xfrm flipV="1">
                <a:off x="2406892" y="2365148"/>
                <a:ext cx="167621" cy="5949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Группа 790"/>
            <p:cNvGrpSpPr>
              <a:grpSpLocks/>
            </p:cNvGrpSpPr>
            <p:nvPr/>
          </p:nvGrpSpPr>
          <p:grpSpPr bwMode="auto">
            <a:xfrm rot="15032717" flipV="1">
              <a:off x="2556558" y="3865965"/>
              <a:ext cx="148232" cy="53499"/>
              <a:chOff x="2346804" y="2407659"/>
              <a:chExt cx="214991" cy="80402"/>
            </a:xfrm>
          </p:grpSpPr>
          <p:sp>
            <p:nvSpPr>
              <p:cNvPr id="337" name="Равнобедренный треугольник 336"/>
              <p:cNvSpPr/>
              <p:nvPr/>
            </p:nvSpPr>
            <p:spPr bwMode="auto">
              <a:xfrm rot="15032717">
                <a:off x="2344577" y="2411620"/>
                <a:ext cx="81096" cy="78280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8" name="Прямая соединительная линия 337"/>
              <p:cNvCxnSpPr/>
              <p:nvPr/>
            </p:nvCxnSpPr>
            <p:spPr>
              <a:xfrm rot="9632717" flipH="1">
                <a:off x="2412267" y="2408461"/>
                <a:ext cx="149653" cy="2384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3" name="Равнобедренный треугольник 172"/>
            <p:cNvSpPr/>
            <p:nvPr/>
          </p:nvSpPr>
          <p:spPr bwMode="auto">
            <a:xfrm>
              <a:off x="2617755" y="3962141"/>
              <a:ext cx="55547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" name="Равнобедренный треугольник 173"/>
            <p:cNvSpPr/>
            <p:nvPr/>
          </p:nvSpPr>
          <p:spPr bwMode="auto">
            <a:xfrm>
              <a:off x="2479679" y="4051037"/>
              <a:ext cx="57135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5" name="Freeform 212"/>
            <p:cNvSpPr>
              <a:spLocks/>
            </p:cNvSpPr>
            <p:nvPr/>
          </p:nvSpPr>
          <p:spPr bwMode="auto">
            <a:xfrm>
              <a:off x="2595536" y="4211369"/>
              <a:ext cx="122205" cy="0"/>
            </a:xfrm>
            <a:custGeom>
              <a:avLst/>
              <a:gdLst>
                <a:gd name="T0" fmla="*/ 0 w 55"/>
                <a:gd name="T1" fmla="*/ 2147483647 h 37"/>
                <a:gd name="T2" fmla="*/ 2147483647 w 55"/>
                <a:gd name="T3" fmla="*/ 0 h 37"/>
                <a:gd name="T4" fmla="*/ 0 60000 65536"/>
                <a:gd name="T5" fmla="*/ 0 60000 65536"/>
                <a:gd name="T6" fmla="*/ 0 w 55"/>
                <a:gd name="T7" fmla="*/ 0 h 37"/>
                <a:gd name="T8" fmla="*/ 55 w 55"/>
                <a:gd name="T9" fmla="*/ 37 h 37"/>
                <a:gd name="connsiteX0" fmla="*/ 0 w 63"/>
                <a:gd name="connsiteY0" fmla="*/ 45 h 45"/>
                <a:gd name="connsiteX1" fmla="*/ 63 w 63"/>
                <a:gd name="connsiteY1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" h="45">
                  <a:moveTo>
                    <a:pt x="0" y="45"/>
                  </a:moveTo>
                  <a:lnTo>
                    <a:pt x="63" y="0"/>
                  </a:lnTo>
                </a:path>
              </a:pathLst>
            </a:cu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76" name="Группа 1100"/>
            <p:cNvGrpSpPr>
              <a:grpSpLocks/>
            </p:cNvGrpSpPr>
            <p:nvPr/>
          </p:nvGrpSpPr>
          <p:grpSpPr bwMode="auto">
            <a:xfrm>
              <a:off x="2583902" y="4194057"/>
              <a:ext cx="36686" cy="36469"/>
              <a:chOff x="299244" y="3536158"/>
              <a:chExt cx="315121" cy="300035"/>
            </a:xfrm>
          </p:grpSpPr>
          <p:sp>
            <p:nvSpPr>
              <p:cNvPr id="334" name="Овал 333"/>
              <p:cNvSpPr/>
              <p:nvPr/>
            </p:nvSpPr>
            <p:spPr bwMode="auto">
              <a:xfrm rot="16200000">
                <a:off x="310324" y="3528335"/>
                <a:ext cx="300389" cy="31355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5" name="Прямая соединительная линия 334"/>
              <p:cNvCxnSpPr>
                <a:stCxn id="334" idx="3"/>
                <a:endCxn id="334" idx="0"/>
              </p:cNvCxnSpPr>
              <p:nvPr/>
            </p:nvCxnSpPr>
            <p:spPr bwMode="auto">
              <a:xfrm flipH="1" flipV="1">
                <a:off x="303744" y="3678582"/>
                <a:ext cx="259020" cy="11753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6" name="Прямая соединительная линия 335"/>
              <p:cNvCxnSpPr>
                <a:stCxn id="334" idx="5"/>
                <a:endCxn id="334" idx="0"/>
              </p:cNvCxnSpPr>
              <p:nvPr/>
            </p:nvCxnSpPr>
            <p:spPr bwMode="auto">
              <a:xfrm flipH="1">
                <a:off x="303744" y="3574100"/>
                <a:ext cx="259020" cy="104482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7" name="Равнобедренный треугольник 176"/>
            <p:cNvSpPr/>
            <p:nvPr/>
          </p:nvSpPr>
          <p:spPr bwMode="auto">
            <a:xfrm rot="5400000">
              <a:off x="2665360" y="4187563"/>
              <a:ext cx="60323" cy="50787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78" name="Группа 790"/>
            <p:cNvGrpSpPr>
              <a:grpSpLocks/>
            </p:cNvGrpSpPr>
            <p:nvPr/>
          </p:nvGrpSpPr>
          <p:grpSpPr bwMode="auto">
            <a:xfrm rot="9618278" flipH="1">
              <a:off x="2145203" y="3965725"/>
              <a:ext cx="162028" cy="76111"/>
              <a:chOff x="2336288" y="2377253"/>
              <a:chExt cx="241790" cy="111051"/>
            </a:xfrm>
          </p:grpSpPr>
          <p:sp>
            <p:nvSpPr>
              <p:cNvPr id="332" name="Равнобедренный треугольник 331"/>
              <p:cNvSpPr/>
              <p:nvPr/>
            </p:nvSpPr>
            <p:spPr bwMode="auto">
              <a:xfrm rot="14977445">
                <a:off x="2326658" y="2432294"/>
                <a:ext cx="85698" cy="7578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3" name="Прямая соединительная линия 332"/>
              <p:cNvCxnSpPr>
                <a:stCxn id="332" idx="3"/>
              </p:cNvCxnSpPr>
              <p:nvPr/>
            </p:nvCxnSpPr>
            <p:spPr>
              <a:xfrm flipV="1">
                <a:off x="2405828" y="2396970"/>
                <a:ext cx="165785" cy="5558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9" name="Стрелка вправо с вырезом 178"/>
            <p:cNvSpPr/>
            <p:nvPr/>
          </p:nvSpPr>
          <p:spPr bwMode="auto">
            <a:xfrm rot="16576328">
              <a:off x="2215565" y="407677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0" name="Стрелка вправо с вырезом 179"/>
            <p:cNvSpPr/>
            <p:nvPr/>
          </p:nvSpPr>
          <p:spPr bwMode="auto">
            <a:xfrm rot="16576328">
              <a:off x="2262158" y="384898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1" name="Стрелка вправо с вырезом 180"/>
            <p:cNvSpPr/>
            <p:nvPr/>
          </p:nvSpPr>
          <p:spPr bwMode="auto">
            <a:xfrm rot="13516757">
              <a:off x="2169258" y="385776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2" name="Стрелка вправо с вырезом 181"/>
            <p:cNvSpPr/>
            <p:nvPr/>
          </p:nvSpPr>
          <p:spPr bwMode="auto">
            <a:xfrm rot="19502562">
              <a:off x="2376353" y="426322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83" name="Группа 567"/>
            <p:cNvGrpSpPr>
              <a:grpSpLocks/>
            </p:cNvGrpSpPr>
            <p:nvPr/>
          </p:nvGrpSpPr>
          <p:grpSpPr bwMode="auto">
            <a:xfrm>
              <a:off x="3406776" y="2694044"/>
              <a:ext cx="607102" cy="328228"/>
              <a:chOff x="3708130" y="2764633"/>
              <a:chExt cx="630508" cy="328613"/>
            </a:xfrm>
          </p:grpSpPr>
          <p:cxnSp>
            <p:nvCxnSpPr>
              <p:cNvPr id="326" name="Прямая соединительная линия 325"/>
              <p:cNvCxnSpPr/>
              <p:nvPr/>
            </p:nvCxnSpPr>
            <p:spPr bwMode="auto">
              <a:xfrm rot="10800000" flipV="1">
                <a:off x="3707878" y="2874029"/>
                <a:ext cx="534038" cy="12555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Прямая соединительная линия 326"/>
              <p:cNvCxnSpPr/>
              <p:nvPr/>
            </p:nvCxnSpPr>
            <p:spPr bwMode="auto">
              <a:xfrm rot="10800000">
                <a:off x="4245213" y="2870850"/>
                <a:ext cx="93952" cy="5244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Прямая соединительная линия 327"/>
              <p:cNvCxnSpPr/>
              <p:nvPr/>
            </p:nvCxnSpPr>
            <p:spPr bwMode="auto">
              <a:xfrm rot="10800000" flipV="1">
                <a:off x="4243565" y="281522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Прямая соединительная линия 328"/>
              <p:cNvCxnSpPr/>
              <p:nvPr/>
            </p:nvCxnSpPr>
            <p:spPr bwMode="auto">
              <a:xfrm rot="5400000">
                <a:off x="3956566" y="2804127"/>
                <a:ext cx="166876" cy="8735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 bwMode="auto">
              <a:xfrm rot="10800000">
                <a:off x="3902373" y="2950315"/>
                <a:ext cx="143400" cy="8264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 bwMode="auto">
              <a:xfrm rot="16200000" flipH="1">
                <a:off x="3935636" y="3024423"/>
                <a:ext cx="104894" cy="3296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4" name="Прямая соединительная линия 183"/>
            <p:cNvCxnSpPr>
              <a:stCxn id="357" idx="0"/>
            </p:cNvCxnSpPr>
            <p:nvPr/>
          </p:nvCxnSpPr>
          <p:spPr bwMode="auto">
            <a:xfrm rot="16200000" flipV="1">
              <a:off x="2166225" y="1600829"/>
              <a:ext cx="47623" cy="1111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>
              <a:stCxn id="16" idx="6"/>
            </p:cNvCxnSpPr>
            <p:nvPr/>
          </p:nvCxnSpPr>
          <p:spPr>
            <a:xfrm flipH="1">
              <a:off x="2251139" y="4324076"/>
              <a:ext cx="33329" cy="2698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 flipH="1">
              <a:off x="2222572" y="4322489"/>
              <a:ext cx="36503" cy="26986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Стрелка вправо с вырезом 186"/>
            <p:cNvSpPr/>
            <p:nvPr/>
          </p:nvSpPr>
          <p:spPr bwMode="auto">
            <a:xfrm rot="16576328">
              <a:off x="2167517" y="4452462"/>
              <a:ext cx="143264" cy="4667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8" name="Овал 187"/>
            <p:cNvSpPr/>
            <p:nvPr/>
          </p:nvSpPr>
          <p:spPr bwMode="auto">
            <a:xfrm>
              <a:off x="2168652" y="424737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9" name="Freeform 71"/>
            <p:cNvSpPr>
              <a:spLocks/>
            </p:cNvSpPr>
            <p:nvPr/>
          </p:nvSpPr>
          <p:spPr bwMode="auto">
            <a:xfrm>
              <a:off x="1395704" y="3339865"/>
              <a:ext cx="299958" cy="353999"/>
            </a:xfrm>
            <a:custGeom>
              <a:avLst/>
              <a:gdLst>
                <a:gd name="T0" fmla="*/ 403225 w 240"/>
                <a:gd name="T1" fmla="*/ 0 h 267"/>
                <a:gd name="T2" fmla="*/ 0 w 240"/>
                <a:gd name="T3" fmla="*/ 336555 h 267"/>
                <a:gd name="T4" fmla="*/ 85685 w 240"/>
                <a:gd name="T5" fmla="*/ 436215 h 267"/>
                <a:gd name="T6" fmla="*/ 178091 w 240"/>
                <a:gd name="T7" fmla="*/ 436215 h 2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67"/>
                <a:gd name="T14" fmla="*/ 240 w 240"/>
                <a:gd name="T15" fmla="*/ 267 h 2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67">
                  <a:moveTo>
                    <a:pt x="240" y="0"/>
                  </a:moveTo>
                  <a:lnTo>
                    <a:pt x="0" y="206"/>
                  </a:lnTo>
                  <a:lnTo>
                    <a:pt x="51" y="267"/>
                  </a:lnTo>
                  <a:lnTo>
                    <a:pt x="106" y="267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0" name="Freeform 496"/>
            <p:cNvSpPr>
              <a:spLocks/>
            </p:cNvSpPr>
            <p:nvPr/>
          </p:nvSpPr>
          <p:spPr bwMode="auto">
            <a:xfrm>
              <a:off x="1429032" y="3358914"/>
              <a:ext cx="280914" cy="312726"/>
            </a:xfrm>
            <a:custGeom>
              <a:avLst/>
              <a:gdLst>
                <a:gd name="T0" fmla="*/ 374650 w 223"/>
                <a:gd name="T1" fmla="*/ 0 h 234"/>
                <a:gd name="T2" fmla="*/ 0 w 223"/>
                <a:gd name="T3" fmla="*/ 312444 h 234"/>
                <a:gd name="T4" fmla="*/ 60482 w 223"/>
                <a:gd name="T5" fmla="*/ 384799 h 234"/>
                <a:gd name="T6" fmla="*/ 126003 w 223"/>
                <a:gd name="T7" fmla="*/ 383155 h 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3"/>
                <a:gd name="T13" fmla="*/ 0 h 234"/>
                <a:gd name="T14" fmla="*/ 223 w 223"/>
                <a:gd name="T15" fmla="*/ 234 h 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3" h="234">
                  <a:moveTo>
                    <a:pt x="223" y="0"/>
                  </a:moveTo>
                  <a:lnTo>
                    <a:pt x="0" y="190"/>
                  </a:lnTo>
                  <a:lnTo>
                    <a:pt x="36" y="234"/>
                  </a:lnTo>
                  <a:lnTo>
                    <a:pt x="75" y="233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1" name="Freeform 499"/>
            <p:cNvSpPr>
              <a:spLocks noChangeAspect="1"/>
            </p:cNvSpPr>
            <p:nvPr/>
          </p:nvSpPr>
          <p:spPr bwMode="auto">
            <a:xfrm>
              <a:off x="1446490" y="3604968"/>
              <a:ext cx="171405" cy="60323"/>
            </a:xfrm>
            <a:custGeom>
              <a:avLst/>
              <a:gdLst>
                <a:gd name="T0" fmla="*/ 0 w 158"/>
                <a:gd name="T1" fmla="*/ 76296 h 46"/>
                <a:gd name="T2" fmla="*/ 100676 w 158"/>
                <a:gd name="T3" fmla="*/ 0 h 46"/>
                <a:gd name="T4" fmla="*/ 265113 w 158"/>
                <a:gd name="T5" fmla="*/ 0 h 46"/>
                <a:gd name="T6" fmla="*/ 0 60000 65536"/>
                <a:gd name="T7" fmla="*/ 0 60000 65536"/>
                <a:gd name="T8" fmla="*/ 0 60000 65536"/>
                <a:gd name="T9" fmla="*/ 0 w 158"/>
                <a:gd name="T10" fmla="*/ 0 h 46"/>
                <a:gd name="T11" fmla="*/ 158 w 15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46">
                  <a:moveTo>
                    <a:pt x="0" y="46"/>
                  </a:moveTo>
                  <a:lnTo>
                    <a:pt x="60" y="0"/>
                  </a:lnTo>
                  <a:lnTo>
                    <a:pt x="158" y="0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Oval 500"/>
            <p:cNvSpPr>
              <a:spLocks noChangeArrowheads="1"/>
            </p:cNvSpPr>
            <p:nvPr/>
          </p:nvSpPr>
          <p:spPr bwMode="auto">
            <a:xfrm>
              <a:off x="1651223" y="3581156"/>
              <a:ext cx="52374" cy="49211"/>
            </a:xfrm>
            <a:prstGeom prst="ellips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Freeform 501"/>
            <p:cNvSpPr>
              <a:spLocks noChangeAspect="1"/>
            </p:cNvSpPr>
            <p:nvPr/>
          </p:nvSpPr>
          <p:spPr bwMode="auto">
            <a:xfrm>
              <a:off x="1727403" y="3508134"/>
              <a:ext cx="163470" cy="98421"/>
            </a:xfrm>
            <a:custGeom>
              <a:avLst/>
              <a:gdLst>
                <a:gd name="T0" fmla="*/ 287337 w 170"/>
                <a:gd name="T1" fmla="*/ 0 h 52"/>
                <a:gd name="T2" fmla="*/ 190995 w 170"/>
                <a:gd name="T3" fmla="*/ 84590 h 52"/>
                <a:gd name="T4" fmla="*/ 0 w 170"/>
                <a:gd name="T5" fmla="*/ 84590 h 52"/>
                <a:gd name="T6" fmla="*/ 0 60000 65536"/>
                <a:gd name="T7" fmla="*/ 0 60000 65536"/>
                <a:gd name="T8" fmla="*/ 0 60000 65536"/>
                <a:gd name="T9" fmla="*/ 0 w 170"/>
                <a:gd name="T10" fmla="*/ 0 h 52"/>
                <a:gd name="T11" fmla="*/ 170 w 170"/>
                <a:gd name="T12" fmla="*/ 52 h 5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21"/>
                <a:gd name="connsiteY0" fmla="*/ 141 h 193"/>
                <a:gd name="connsiteX1" fmla="*/ 117 w 121"/>
                <a:gd name="connsiteY1" fmla="*/ 20 h 193"/>
                <a:gd name="connsiteX2" fmla="*/ 111 w 121"/>
                <a:gd name="connsiteY2" fmla="*/ 20 h 193"/>
                <a:gd name="connsiteX3" fmla="*/ 56 w 121"/>
                <a:gd name="connsiteY3" fmla="*/ 193 h 193"/>
                <a:gd name="connsiteX4" fmla="*/ 0 w 121"/>
                <a:gd name="connsiteY4" fmla="*/ 193 h 193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2"/>
                <a:gd name="connsiteY0" fmla="*/ 148 h 200"/>
                <a:gd name="connsiteX1" fmla="*/ 113 w 122"/>
                <a:gd name="connsiteY1" fmla="*/ 9 h 200"/>
                <a:gd name="connsiteX2" fmla="*/ 56 w 122"/>
                <a:gd name="connsiteY2" fmla="*/ 200 h 200"/>
                <a:gd name="connsiteX3" fmla="*/ 0 w 122"/>
                <a:gd name="connsiteY3" fmla="*/ 200 h 200"/>
                <a:gd name="connsiteX0" fmla="*/ 113 w 113"/>
                <a:gd name="connsiteY0" fmla="*/ 0 h 191"/>
                <a:gd name="connsiteX1" fmla="*/ 56 w 113"/>
                <a:gd name="connsiteY1" fmla="*/ 191 h 191"/>
                <a:gd name="connsiteX2" fmla="*/ 0 w 113"/>
                <a:gd name="connsiteY2" fmla="*/ 191 h 191"/>
                <a:gd name="connsiteX0" fmla="*/ 113 w 159"/>
                <a:gd name="connsiteY0" fmla="*/ 32 h 223"/>
                <a:gd name="connsiteX1" fmla="*/ 150 w 159"/>
                <a:gd name="connsiteY1" fmla="*/ 32 h 223"/>
                <a:gd name="connsiteX2" fmla="*/ 56 w 159"/>
                <a:gd name="connsiteY2" fmla="*/ 223 h 223"/>
                <a:gd name="connsiteX3" fmla="*/ 0 w 159"/>
                <a:gd name="connsiteY3" fmla="*/ 223 h 223"/>
                <a:gd name="connsiteX0" fmla="*/ 150 w 150"/>
                <a:gd name="connsiteY0" fmla="*/ 0 h 191"/>
                <a:gd name="connsiteX1" fmla="*/ 56 w 150"/>
                <a:gd name="connsiteY1" fmla="*/ 191 h 191"/>
                <a:gd name="connsiteX2" fmla="*/ 0 w 150"/>
                <a:gd name="connsiteY2" fmla="*/ 191 h 191"/>
                <a:gd name="connsiteX0" fmla="*/ 150 w 157"/>
                <a:gd name="connsiteY0" fmla="*/ 4 h 195"/>
                <a:gd name="connsiteX1" fmla="*/ 141 w 157"/>
                <a:gd name="connsiteY1" fmla="*/ 32 h 195"/>
                <a:gd name="connsiteX2" fmla="*/ 56 w 157"/>
                <a:gd name="connsiteY2" fmla="*/ 195 h 195"/>
                <a:gd name="connsiteX3" fmla="*/ 0 w 157"/>
                <a:gd name="connsiteY3" fmla="*/ 195 h 195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" h="163">
                  <a:moveTo>
                    <a:pt x="141" y="0"/>
                  </a:moveTo>
                  <a:cubicBezTo>
                    <a:pt x="113" y="54"/>
                    <a:pt x="84" y="109"/>
                    <a:pt x="56" y="163"/>
                  </a:cubicBezTo>
                  <a:lnTo>
                    <a:pt x="0" y="163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Равнобедренный треугольник 193"/>
            <p:cNvSpPr/>
            <p:nvPr/>
          </p:nvSpPr>
          <p:spPr bwMode="auto">
            <a:xfrm rot="16200000">
              <a:off x="1700416" y="3577987"/>
              <a:ext cx="60323" cy="53961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Равнобедренный треугольник 194"/>
            <p:cNvSpPr/>
            <p:nvPr/>
          </p:nvSpPr>
          <p:spPr bwMode="auto">
            <a:xfrm rot="5400000">
              <a:off x="1594082" y="3577987"/>
              <a:ext cx="58736" cy="52374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6" name="Цилиндр 195"/>
            <p:cNvSpPr/>
            <p:nvPr/>
          </p:nvSpPr>
          <p:spPr bwMode="auto">
            <a:xfrm>
              <a:off x="1570821" y="3649039"/>
              <a:ext cx="182935" cy="108133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7" name="Двойная стрелка вверх/вниз 196"/>
            <p:cNvSpPr/>
            <p:nvPr/>
          </p:nvSpPr>
          <p:spPr bwMode="auto">
            <a:xfrm rot="5400000">
              <a:off x="1531512" y="3607068"/>
              <a:ext cx="47754" cy="167382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8" name="Равнобедренный треугольник 197"/>
            <p:cNvSpPr/>
            <p:nvPr/>
          </p:nvSpPr>
          <p:spPr bwMode="auto">
            <a:xfrm rot="21544728">
              <a:off x="1790886" y="3087463"/>
              <a:ext cx="61897" cy="539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99" name="Прямая соединительная линия 198"/>
            <p:cNvCxnSpPr/>
            <p:nvPr/>
          </p:nvCxnSpPr>
          <p:spPr bwMode="auto">
            <a:xfrm rot="16200000" flipH="1">
              <a:off x="1763893" y="3200171"/>
              <a:ext cx="119057" cy="1588"/>
            </a:xfrm>
            <a:prstGeom prst="lin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Прямая соединительная линия 199"/>
            <p:cNvCxnSpPr/>
            <p:nvPr/>
          </p:nvCxnSpPr>
          <p:spPr bwMode="auto">
            <a:xfrm rot="10800000">
              <a:off x="2159089" y="2358829"/>
              <a:ext cx="139663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/>
            <p:cNvCxnSpPr/>
            <p:nvPr/>
          </p:nvCxnSpPr>
          <p:spPr bwMode="auto">
            <a:xfrm flipV="1">
              <a:off x="2344777" y="2274695"/>
              <a:ext cx="241236" cy="14445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/>
            <p:cNvCxnSpPr>
              <a:endCxn id="106" idx="0"/>
            </p:cNvCxnSpPr>
            <p:nvPr/>
          </p:nvCxnSpPr>
          <p:spPr bwMode="auto">
            <a:xfrm rot="16200000" flipV="1">
              <a:off x="2506642" y="2274696"/>
              <a:ext cx="155569" cy="31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Прямая соединительная линия 202"/>
            <p:cNvCxnSpPr/>
            <p:nvPr/>
          </p:nvCxnSpPr>
          <p:spPr bwMode="auto">
            <a:xfrm rot="16200000" flipH="1">
              <a:off x="2401904" y="2350897"/>
              <a:ext cx="76197" cy="476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 bwMode="auto">
            <a:xfrm rot="21146520" flipV="1">
              <a:off x="2168611" y="2628693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/>
            <p:nvPr/>
          </p:nvCxnSpPr>
          <p:spPr bwMode="auto">
            <a:xfrm rot="21146520" flipV="1">
              <a:off x="2689173" y="2341368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 bwMode="auto">
            <a:xfrm>
              <a:off x="2454285" y="2400102"/>
              <a:ext cx="80942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 bwMode="auto">
            <a:xfrm>
              <a:off x="2679651" y="2346130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8" name="Группа 599"/>
            <p:cNvGrpSpPr>
              <a:grpSpLocks/>
            </p:cNvGrpSpPr>
            <p:nvPr/>
          </p:nvGrpSpPr>
          <p:grpSpPr bwMode="auto">
            <a:xfrm>
              <a:off x="2557917" y="2652816"/>
              <a:ext cx="230812" cy="149050"/>
              <a:chOff x="2652713" y="2649539"/>
              <a:chExt cx="239711" cy="149225"/>
            </a:xfrm>
          </p:grpSpPr>
          <p:cxnSp>
            <p:nvCxnSpPr>
              <p:cNvPr id="323" name="Прямая соединительная линия 322"/>
              <p:cNvCxnSpPr/>
              <p:nvPr/>
            </p:nvCxnSpPr>
            <p:spPr bwMode="auto">
              <a:xfrm rot="21146520" flipV="1">
                <a:off x="2741231" y="2679424"/>
                <a:ext cx="151641" cy="4450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 bwMode="auto">
              <a:xfrm rot="15746520" flipV="1">
                <a:off x="2665709" y="2696729"/>
                <a:ext cx="149394" cy="543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 bwMode="auto">
              <a:xfrm>
                <a:off x="2652224" y="2685781"/>
                <a:ext cx="79117" cy="158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9" name="Прямая соединительная линия 208"/>
            <p:cNvCxnSpPr/>
            <p:nvPr/>
          </p:nvCxnSpPr>
          <p:spPr bwMode="auto">
            <a:xfrm flipV="1">
              <a:off x="2127347" y="2360417"/>
              <a:ext cx="33329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/>
            <p:nvPr/>
          </p:nvCxnSpPr>
          <p:spPr bwMode="auto">
            <a:xfrm>
              <a:off x="2144805" y="2638218"/>
              <a:ext cx="80941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Прямая соединительная линия 210"/>
            <p:cNvCxnSpPr/>
            <p:nvPr/>
          </p:nvCxnSpPr>
          <p:spPr bwMode="auto">
            <a:xfrm rot="5400000" flipH="1" flipV="1">
              <a:off x="2145763" y="3686698"/>
              <a:ext cx="79372" cy="222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 bwMode="auto">
            <a:xfrm>
              <a:off x="3151014" y="2635043"/>
              <a:ext cx="76180" cy="15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 bwMode="auto">
            <a:xfrm flipV="1">
              <a:off x="1954356" y="2301681"/>
              <a:ext cx="34916" cy="333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 bwMode="auto">
            <a:xfrm rot="16200000" flipH="1">
              <a:off x="1905150" y="2265176"/>
              <a:ext cx="63497" cy="6030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 bwMode="auto">
            <a:xfrm>
              <a:off x="2046406" y="2246121"/>
              <a:ext cx="112682" cy="10953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6" name="Группа 835"/>
            <p:cNvGrpSpPr>
              <a:grpSpLocks/>
            </p:cNvGrpSpPr>
            <p:nvPr/>
          </p:nvGrpSpPr>
          <p:grpSpPr bwMode="auto">
            <a:xfrm rot="10643978">
              <a:off x="3330276" y="2150580"/>
              <a:ext cx="115074" cy="67001"/>
              <a:chOff x="2097695" y="2469787"/>
              <a:chExt cx="171008" cy="96388"/>
            </a:xfrm>
          </p:grpSpPr>
          <p:sp>
            <p:nvSpPr>
              <p:cNvPr id="321" name="Равнобедренный треугольник 320"/>
              <p:cNvSpPr/>
              <p:nvPr/>
            </p:nvSpPr>
            <p:spPr bwMode="auto">
              <a:xfrm rot="15022602">
                <a:off x="2095375" y="2482790"/>
                <a:ext cx="93630" cy="77830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22" name="Прямая соединительная линия 321"/>
              <p:cNvCxnSpPr/>
              <p:nvPr/>
            </p:nvCxnSpPr>
            <p:spPr>
              <a:xfrm rot="18907408">
                <a:off x="2178876" y="2472786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Группа 572"/>
            <p:cNvGrpSpPr>
              <a:grpSpLocks/>
            </p:cNvGrpSpPr>
            <p:nvPr/>
          </p:nvGrpSpPr>
          <p:grpSpPr bwMode="auto">
            <a:xfrm>
              <a:off x="3429705" y="2031836"/>
              <a:ext cx="538317" cy="210298"/>
              <a:chOff x="3672412" y="2856504"/>
              <a:chExt cx="559071" cy="210545"/>
            </a:xfrm>
          </p:grpSpPr>
          <p:cxnSp>
            <p:nvCxnSpPr>
              <p:cNvPr id="315" name="Прямая соединительная линия 314"/>
              <p:cNvCxnSpPr/>
              <p:nvPr/>
            </p:nvCxnSpPr>
            <p:spPr bwMode="auto">
              <a:xfrm rot="10800000" flipV="1">
                <a:off x="3673071" y="2932772"/>
                <a:ext cx="558762" cy="65162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 bwMode="auto">
              <a:xfrm rot="10800000">
                <a:off x="3808229" y="2856485"/>
                <a:ext cx="92303" cy="5244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 bwMode="auto">
              <a:xfrm rot="10800000" flipV="1">
                <a:off x="4062062" y="290257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 bwMode="auto">
              <a:xfrm rot="5400000">
                <a:off x="3843229" y="2900307"/>
                <a:ext cx="109661" cy="37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 bwMode="auto">
              <a:xfrm rot="10800000">
                <a:off x="3943387" y="2970915"/>
                <a:ext cx="143399" cy="8423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 bwMode="auto">
              <a:xfrm rot="5400000">
                <a:off x="3921756" y="3014973"/>
                <a:ext cx="77875" cy="2472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Группа 609"/>
            <p:cNvGrpSpPr>
              <a:grpSpLocks/>
            </p:cNvGrpSpPr>
            <p:nvPr/>
          </p:nvGrpSpPr>
          <p:grpSpPr bwMode="auto">
            <a:xfrm>
              <a:off x="1558234" y="2185054"/>
              <a:ext cx="155913" cy="88001"/>
              <a:chOff x="2645570" y="2688434"/>
              <a:chExt cx="161924" cy="88104"/>
            </a:xfrm>
          </p:grpSpPr>
          <p:cxnSp>
            <p:nvCxnSpPr>
              <p:cNvPr id="312" name="Прямая соединительная линия 311"/>
              <p:cNvCxnSpPr/>
              <p:nvPr/>
            </p:nvCxnSpPr>
            <p:spPr bwMode="auto">
              <a:xfrm flipV="1">
                <a:off x="2745441" y="2705073"/>
                <a:ext cx="62634" cy="3019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Прямая соединительная линия 312"/>
              <p:cNvCxnSpPr/>
              <p:nvPr/>
            </p:nvCxnSpPr>
            <p:spPr bwMode="auto">
              <a:xfrm rot="10800000">
                <a:off x="2644897" y="2689180"/>
                <a:ext cx="98896" cy="42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Прямая соединительная линия 313"/>
              <p:cNvCxnSpPr/>
              <p:nvPr/>
            </p:nvCxnSpPr>
            <p:spPr bwMode="auto">
              <a:xfrm rot="5400000">
                <a:off x="2719866" y="2752663"/>
                <a:ext cx="42911" cy="494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9" name="Прямая соединительная линия 218"/>
            <p:cNvCxnSpPr/>
            <p:nvPr/>
          </p:nvCxnSpPr>
          <p:spPr bwMode="auto">
            <a:xfrm>
              <a:off x="2122586" y="1590509"/>
              <a:ext cx="66657" cy="206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/>
            <p:cNvCxnSpPr/>
            <p:nvPr/>
          </p:nvCxnSpPr>
          <p:spPr bwMode="auto">
            <a:xfrm rot="21146520" flipV="1">
              <a:off x="2336842" y="2619169"/>
              <a:ext cx="144425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 bwMode="auto">
            <a:xfrm>
              <a:off x="2428892" y="2631868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 bwMode="auto">
            <a:xfrm>
              <a:off x="2832010" y="2682666"/>
              <a:ext cx="80942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 bwMode="auto">
            <a:xfrm flipV="1">
              <a:off x="2736786" y="2655680"/>
              <a:ext cx="34916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Группа 619"/>
            <p:cNvGrpSpPr>
              <a:grpSpLocks/>
            </p:cNvGrpSpPr>
            <p:nvPr/>
          </p:nvGrpSpPr>
          <p:grpSpPr bwMode="auto">
            <a:xfrm rot="-8313852">
              <a:off x="1297878" y="2600562"/>
              <a:ext cx="392659" cy="248331"/>
              <a:chOff x="3711298" y="2848299"/>
              <a:chExt cx="407797" cy="248623"/>
            </a:xfrm>
          </p:grpSpPr>
          <p:cxnSp>
            <p:nvCxnSpPr>
              <p:cNvPr id="306" name="Прямая соединительная линия 305"/>
              <p:cNvCxnSpPr/>
              <p:nvPr/>
            </p:nvCxnSpPr>
            <p:spPr bwMode="auto">
              <a:xfrm rot="8313852">
                <a:off x="3711499" y="2847850"/>
                <a:ext cx="372508" cy="24952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Прямая соединительная линия 306"/>
              <p:cNvCxnSpPr/>
              <p:nvPr/>
            </p:nvCxnSpPr>
            <p:spPr bwMode="auto">
              <a:xfrm rot="10800000">
                <a:off x="3807645" y="2854049"/>
                <a:ext cx="93952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/>
              <p:nvPr/>
            </p:nvCxnSpPr>
            <p:spPr bwMode="auto">
              <a:xfrm rot="8313852" flipV="1">
                <a:off x="4033621" y="2881448"/>
                <a:ext cx="85710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Прямая соединительная линия 308"/>
              <p:cNvCxnSpPr/>
              <p:nvPr/>
            </p:nvCxnSpPr>
            <p:spPr bwMode="auto">
              <a:xfrm rot="5400000">
                <a:off x="3845927" y="2898100"/>
                <a:ext cx="109662" cy="3791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 bwMode="auto">
              <a:xfrm rot="2913852" flipH="1">
                <a:off x="3960144" y="2992243"/>
                <a:ext cx="127144" cy="19779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Прямая соединительная линия 310"/>
              <p:cNvCxnSpPr/>
              <p:nvPr/>
            </p:nvCxnSpPr>
            <p:spPr bwMode="auto">
              <a:xfrm rot="8313852" flipV="1">
                <a:off x="3933452" y="3024140"/>
                <a:ext cx="93951" cy="1271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5" name="Rectangle 804"/>
            <p:cNvSpPr>
              <a:spLocks noChangeArrowheads="1"/>
            </p:cNvSpPr>
            <p:nvPr/>
          </p:nvSpPr>
          <p:spPr bwMode="auto">
            <a:xfrm>
              <a:off x="2760592" y="2087378"/>
              <a:ext cx="558652" cy="246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Щелковская СПХГ</a:t>
              </a:r>
            </a:p>
          </p:txBody>
        </p:sp>
        <p:sp>
          <p:nvSpPr>
            <p:cNvPr id="226" name="Freeform 701"/>
            <p:cNvSpPr>
              <a:spLocks/>
            </p:cNvSpPr>
            <p:nvPr/>
          </p:nvSpPr>
          <p:spPr bwMode="auto">
            <a:xfrm rot="5995421">
              <a:off x="2109873" y="2997021"/>
              <a:ext cx="144456" cy="376138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7" name="Freeform 579"/>
            <p:cNvSpPr>
              <a:spLocks/>
            </p:cNvSpPr>
            <p:nvPr/>
          </p:nvSpPr>
          <p:spPr bwMode="auto">
            <a:xfrm>
              <a:off x="2260662" y="3012853"/>
              <a:ext cx="95225" cy="320662"/>
            </a:xfrm>
            <a:custGeom>
              <a:avLst/>
              <a:gdLst>
                <a:gd name="T0" fmla="*/ 2147483647 w 83"/>
                <a:gd name="T1" fmla="*/ 2147483647 h 284"/>
                <a:gd name="T2" fmla="*/ 0 w 83"/>
                <a:gd name="T3" fmla="*/ 2147483647 h 284"/>
                <a:gd name="T4" fmla="*/ 2147483647 w 83"/>
                <a:gd name="T5" fmla="*/ 0 h 284"/>
                <a:gd name="T6" fmla="*/ 0 60000 65536"/>
                <a:gd name="T7" fmla="*/ 0 60000 65536"/>
                <a:gd name="T8" fmla="*/ 0 60000 65536"/>
                <a:gd name="T9" fmla="*/ 0 w 83"/>
                <a:gd name="T10" fmla="*/ 0 h 284"/>
                <a:gd name="T11" fmla="*/ 83 w 83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284">
                  <a:moveTo>
                    <a:pt x="22" y="284"/>
                  </a:moveTo>
                  <a:lnTo>
                    <a:pt x="0" y="284"/>
                  </a:lnTo>
                  <a:lnTo>
                    <a:pt x="83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8" name="Freeform 578"/>
            <p:cNvSpPr>
              <a:spLocks/>
            </p:cNvSpPr>
            <p:nvPr/>
          </p:nvSpPr>
          <p:spPr bwMode="auto">
            <a:xfrm>
              <a:off x="2268598" y="3014441"/>
              <a:ext cx="96811" cy="319074"/>
            </a:xfrm>
            <a:custGeom>
              <a:avLst/>
              <a:gdLst>
                <a:gd name="T0" fmla="*/ 0 w 84"/>
                <a:gd name="T1" fmla="*/ 2147483647 h 283"/>
                <a:gd name="T2" fmla="*/ 2147483647 w 84"/>
                <a:gd name="T3" fmla="*/ 0 h 283"/>
                <a:gd name="T4" fmla="*/ 2147483647 w 84"/>
                <a:gd name="T5" fmla="*/ 2147483647 h 283"/>
                <a:gd name="T6" fmla="*/ 0 60000 65536"/>
                <a:gd name="T7" fmla="*/ 0 60000 65536"/>
                <a:gd name="T8" fmla="*/ 0 60000 65536"/>
                <a:gd name="T9" fmla="*/ 0 w 84"/>
                <a:gd name="T10" fmla="*/ 0 h 283"/>
                <a:gd name="T11" fmla="*/ 84 w 84"/>
                <a:gd name="T12" fmla="*/ 283 h 2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283">
                  <a:moveTo>
                    <a:pt x="0" y="283"/>
                  </a:moveTo>
                  <a:lnTo>
                    <a:pt x="84" y="0"/>
                  </a:lnTo>
                  <a:lnTo>
                    <a:pt x="74" y="1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9" name="Freeform 97"/>
            <p:cNvSpPr>
              <a:spLocks/>
            </p:cNvSpPr>
            <p:nvPr/>
          </p:nvSpPr>
          <p:spPr bwMode="auto">
            <a:xfrm>
              <a:off x="2279707" y="2949356"/>
              <a:ext cx="498343" cy="384160"/>
            </a:xfrm>
            <a:custGeom>
              <a:avLst/>
              <a:gdLst>
                <a:gd name="T0" fmla="*/ 2147483647 w 442"/>
                <a:gd name="T1" fmla="*/ 2147483647 h 340"/>
                <a:gd name="T2" fmla="*/ 0 w 442"/>
                <a:gd name="T3" fmla="*/ 2147483647 h 340"/>
                <a:gd name="T4" fmla="*/ 2147483647 w 442"/>
                <a:gd name="T5" fmla="*/ 2147483647 h 340"/>
                <a:gd name="T6" fmla="*/ 2147483647 w 442"/>
                <a:gd name="T7" fmla="*/ 0 h 3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2"/>
                <a:gd name="T13" fmla="*/ 0 h 340"/>
                <a:gd name="T14" fmla="*/ 442 w 442"/>
                <a:gd name="T15" fmla="*/ 34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83 w 442"/>
                <a:gd name="connsiteY1" fmla="*/ 340 h 340"/>
                <a:gd name="connsiteX2" fmla="*/ 0 w 442"/>
                <a:gd name="connsiteY2" fmla="*/ 339 h 340"/>
                <a:gd name="connsiteX3" fmla="*/ 56 w 442"/>
                <a:gd name="connsiteY3" fmla="*/ 148 h 340"/>
                <a:gd name="connsiteX4" fmla="*/ 442 w 442"/>
                <a:gd name="connsiteY4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9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" h="340">
                  <a:moveTo>
                    <a:pt x="96" y="340"/>
                  </a:moveTo>
                  <a:cubicBezTo>
                    <a:pt x="71" y="340"/>
                    <a:pt x="25" y="339"/>
                    <a:pt x="0" y="339"/>
                  </a:cubicBezTo>
                  <a:cubicBezTo>
                    <a:pt x="19" y="275"/>
                    <a:pt x="37" y="212"/>
                    <a:pt x="56" y="148"/>
                  </a:cubicBezTo>
                  <a:lnTo>
                    <a:pt x="442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0" name="Стрелка вправо с вырезом 229"/>
            <p:cNvSpPr/>
            <p:nvPr/>
          </p:nvSpPr>
          <p:spPr bwMode="auto">
            <a:xfrm rot="12199604">
              <a:off x="2196442" y="324063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1" name="Freeform 597"/>
            <p:cNvSpPr>
              <a:spLocks noChangeAspect="1"/>
            </p:cNvSpPr>
            <p:nvPr/>
          </p:nvSpPr>
          <p:spPr bwMode="auto">
            <a:xfrm>
              <a:off x="2700283" y="1606384"/>
              <a:ext cx="220604" cy="50798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  <a:gd name="connsiteX0" fmla="*/ 0 w 169"/>
                <a:gd name="connsiteY0" fmla="*/ 39 h 39"/>
                <a:gd name="connsiteX1" fmla="*/ 169 w 169"/>
                <a:gd name="connsiteY1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" h="39">
                  <a:moveTo>
                    <a:pt x="0" y="39"/>
                  </a:moveTo>
                  <a:lnTo>
                    <a:pt x="169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32" name="Группа 829"/>
            <p:cNvGrpSpPr>
              <a:grpSpLocks noChangeAspect="1"/>
            </p:cNvGrpSpPr>
            <p:nvPr/>
          </p:nvGrpSpPr>
          <p:grpSpPr bwMode="auto">
            <a:xfrm>
              <a:off x="2391096" y="2359936"/>
              <a:ext cx="59086" cy="212387"/>
              <a:chOff x="3505199" y="1588294"/>
              <a:chExt cx="224787" cy="809625"/>
            </a:xfrm>
          </p:grpSpPr>
          <p:sp>
            <p:nvSpPr>
              <p:cNvPr id="298" name="5-конечная звезда 297"/>
              <p:cNvSpPr/>
              <p:nvPr/>
            </p:nvSpPr>
            <p:spPr>
              <a:xfrm>
                <a:off x="3519487" y="1588294"/>
                <a:ext cx="195263" cy="201542"/>
              </a:xfrm>
              <a:prstGeom prst="star5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9" name="Равнобедренный треугольник 298"/>
              <p:cNvSpPr/>
              <p:nvPr/>
            </p:nvSpPr>
            <p:spPr>
              <a:xfrm flipH="1">
                <a:off x="3512344" y="1738656"/>
                <a:ext cx="209550" cy="437808"/>
              </a:xfrm>
              <a:prstGeom prst="triangle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0" name="Равнобедренный треугольник 299"/>
              <p:cNvSpPr/>
              <p:nvPr/>
            </p:nvSpPr>
            <p:spPr>
              <a:xfrm flipH="1">
                <a:off x="3505199" y="1936300"/>
                <a:ext cx="114301" cy="316798"/>
              </a:xfrm>
              <a:prstGeom prst="triangle">
                <a:avLst>
                  <a:gd name="adj" fmla="val 100000"/>
                </a:avLst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1" name="Равнобедренный треугольник 300"/>
              <p:cNvSpPr/>
              <p:nvPr/>
            </p:nvSpPr>
            <p:spPr>
              <a:xfrm flipH="1">
                <a:off x="3617118" y="1931537"/>
                <a:ext cx="112868" cy="316798"/>
              </a:xfrm>
              <a:prstGeom prst="triangle">
                <a:avLst>
                  <a:gd name="adj" fmla="val 0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2" name="Прямоугольник с двумя вырезанными соседними углами 301"/>
              <p:cNvSpPr/>
              <p:nvPr/>
            </p:nvSpPr>
            <p:spPr>
              <a:xfrm>
                <a:off x="3506239" y="2048672"/>
                <a:ext cx="222800" cy="349247"/>
              </a:xfrm>
              <a:prstGeom prst="snip2Same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9050" h="25400" prst="relaxedInse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>
                <a:off x="3564459" y="1916901"/>
                <a:ext cx="72454" cy="78666"/>
              </a:xfrm>
              <a:prstGeom prst="ellipse">
                <a:avLst/>
              </a:prstGeom>
              <a:ln w="0" cmpd="sng">
                <a:prstDash val="sysDot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04" name="Прямая соединительная линия 303"/>
              <p:cNvCxnSpPr>
                <a:endCxn id="303" idx="0"/>
              </p:cNvCxnSpPr>
              <p:nvPr/>
            </p:nvCxnSpPr>
            <p:spPr>
              <a:xfrm rot="16200000" flipV="1">
                <a:off x="3576481" y="1941107"/>
                <a:ext cx="48411" cy="0"/>
              </a:xfrm>
              <a:prstGeom prst="line">
                <a:avLst/>
              </a:prstGeom>
              <a:ln w="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5" name="Прямая соединительная линия 304"/>
              <p:cNvCxnSpPr>
                <a:endCxn id="303" idx="1"/>
              </p:cNvCxnSpPr>
              <p:nvPr/>
            </p:nvCxnSpPr>
            <p:spPr>
              <a:xfrm rot="16200000" flipV="1">
                <a:off x="3573481" y="1932058"/>
                <a:ext cx="30255" cy="24151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3" name="Овал 232"/>
            <p:cNvSpPr/>
            <p:nvPr/>
          </p:nvSpPr>
          <p:spPr bwMode="auto">
            <a:xfrm>
              <a:off x="2334196" y="322588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34" name="Группа 1100"/>
            <p:cNvGrpSpPr>
              <a:grpSpLocks/>
            </p:cNvGrpSpPr>
            <p:nvPr/>
          </p:nvGrpSpPr>
          <p:grpSpPr bwMode="auto">
            <a:xfrm rot="-6787169">
              <a:off x="3439612" y="4408347"/>
              <a:ext cx="36000" cy="36000"/>
              <a:chOff x="299244" y="3536158"/>
              <a:chExt cx="315121" cy="300035"/>
            </a:xfrm>
          </p:grpSpPr>
          <p:sp>
            <p:nvSpPr>
              <p:cNvPr id="295" name="Овал 294"/>
              <p:cNvSpPr/>
              <p:nvPr/>
            </p:nvSpPr>
            <p:spPr bwMode="auto">
              <a:xfrm rot="16200000">
                <a:off x="302014" y="3529832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6" name="Прямая соединительная линия 295"/>
              <p:cNvCxnSpPr>
                <a:stCxn id="295" idx="3"/>
                <a:endCxn id="295" idx="0"/>
              </p:cNvCxnSpPr>
              <p:nvPr/>
            </p:nvCxnSpPr>
            <p:spPr bwMode="auto">
              <a:xfrm flipH="1" flipV="1">
                <a:off x="286951" y="3676167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Прямая соединительная линия 296"/>
              <p:cNvCxnSpPr>
                <a:stCxn id="295" idx="5"/>
                <a:endCxn id="295" idx="0"/>
              </p:cNvCxnSpPr>
              <p:nvPr/>
            </p:nvCxnSpPr>
            <p:spPr bwMode="auto">
              <a:xfrm flipH="1">
                <a:off x="289536" y="357596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Группа 1100"/>
            <p:cNvGrpSpPr>
              <a:grpSpLocks/>
            </p:cNvGrpSpPr>
            <p:nvPr/>
          </p:nvGrpSpPr>
          <p:grpSpPr bwMode="auto">
            <a:xfrm rot="10800000">
              <a:off x="3569769" y="3796323"/>
              <a:ext cx="36000" cy="36000"/>
              <a:chOff x="299244" y="3536158"/>
              <a:chExt cx="315121" cy="300035"/>
            </a:xfrm>
          </p:grpSpPr>
          <p:sp>
            <p:nvSpPr>
              <p:cNvPr id="292" name="Овал 291"/>
              <p:cNvSpPr/>
              <p:nvPr/>
            </p:nvSpPr>
            <p:spPr bwMode="auto">
              <a:xfrm rot="16200000">
                <a:off x="307031" y="3524864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3" name="Прямая соединительная линия 292"/>
              <p:cNvCxnSpPr>
                <a:stCxn id="292" idx="3"/>
                <a:endCxn id="292" idx="0"/>
              </p:cNvCxnSpPr>
              <p:nvPr/>
            </p:nvCxnSpPr>
            <p:spPr bwMode="auto">
              <a:xfrm flipH="1" flipV="1">
                <a:off x="292803" y="368462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>
                <a:stCxn id="292" idx="5"/>
                <a:endCxn id="292" idx="0"/>
              </p:cNvCxnSpPr>
              <p:nvPr/>
            </p:nvCxnSpPr>
            <p:spPr bwMode="auto">
              <a:xfrm flipH="1">
                <a:off x="292803" y="3578778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Группа 1100"/>
            <p:cNvGrpSpPr>
              <a:grpSpLocks/>
            </p:cNvGrpSpPr>
            <p:nvPr/>
          </p:nvGrpSpPr>
          <p:grpSpPr bwMode="auto">
            <a:xfrm rot="-6787169">
              <a:off x="3420562" y="4417873"/>
              <a:ext cx="36000" cy="36000"/>
              <a:chOff x="299244" y="3536158"/>
              <a:chExt cx="315121" cy="300035"/>
            </a:xfrm>
          </p:grpSpPr>
          <p:sp>
            <p:nvSpPr>
              <p:cNvPr id="289" name="Овал 288"/>
              <p:cNvSpPr/>
              <p:nvPr/>
            </p:nvSpPr>
            <p:spPr bwMode="auto">
              <a:xfrm rot="16200000">
                <a:off x="302002" y="3529881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0" name="Прямая соединительная линия 289"/>
              <p:cNvCxnSpPr>
                <a:stCxn id="289" idx="3"/>
                <a:endCxn id="289" idx="0"/>
              </p:cNvCxnSpPr>
              <p:nvPr/>
            </p:nvCxnSpPr>
            <p:spPr bwMode="auto">
              <a:xfrm flipH="1" flipV="1">
                <a:off x="286938" y="3676216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>
                <a:stCxn id="289" idx="5"/>
                <a:endCxn id="289" idx="0"/>
              </p:cNvCxnSpPr>
              <p:nvPr/>
            </p:nvCxnSpPr>
            <p:spPr bwMode="auto">
              <a:xfrm flipH="1">
                <a:off x="289524" y="357601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7" name="Группа 1100"/>
            <p:cNvGrpSpPr>
              <a:grpSpLocks/>
            </p:cNvGrpSpPr>
            <p:nvPr/>
          </p:nvGrpSpPr>
          <p:grpSpPr bwMode="auto">
            <a:xfrm rot="-6787169">
              <a:off x="3399130" y="4429778"/>
              <a:ext cx="36000" cy="36000"/>
              <a:chOff x="299244" y="3536158"/>
              <a:chExt cx="315121" cy="300035"/>
            </a:xfrm>
          </p:grpSpPr>
          <p:sp>
            <p:nvSpPr>
              <p:cNvPr id="286" name="Овал 285"/>
              <p:cNvSpPr/>
              <p:nvPr/>
            </p:nvSpPr>
            <p:spPr bwMode="auto">
              <a:xfrm rot="16200000">
                <a:off x="304706" y="3530787"/>
                <a:ext cx="304218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7" name="Прямая соединительная линия 286"/>
              <p:cNvCxnSpPr>
                <a:stCxn id="286" idx="3"/>
                <a:endCxn id="286" idx="0"/>
              </p:cNvCxnSpPr>
              <p:nvPr/>
            </p:nvCxnSpPr>
            <p:spPr bwMode="auto">
              <a:xfrm flipH="1" flipV="1">
                <a:off x="322156" y="3680565"/>
                <a:ext cx="264012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>
                <a:stCxn id="286" idx="5"/>
                <a:endCxn id="286" idx="0"/>
              </p:cNvCxnSpPr>
              <p:nvPr/>
            </p:nvCxnSpPr>
            <p:spPr bwMode="auto">
              <a:xfrm flipH="1">
                <a:off x="330188" y="3568192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Группа 1100"/>
            <p:cNvGrpSpPr>
              <a:grpSpLocks/>
            </p:cNvGrpSpPr>
            <p:nvPr/>
          </p:nvGrpSpPr>
          <p:grpSpPr bwMode="auto">
            <a:xfrm rot="10800000">
              <a:off x="3567388" y="3767748"/>
              <a:ext cx="36000" cy="36000"/>
              <a:chOff x="299244" y="3536158"/>
              <a:chExt cx="315121" cy="300035"/>
            </a:xfrm>
          </p:grpSpPr>
          <p:sp>
            <p:nvSpPr>
              <p:cNvPr id="283" name="Овал 282"/>
              <p:cNvSpPr/>
              <p:nvPr/>
            </p:nvSpPr>
            <p:spPr bwMode="auto">
              <a:xfrm rot="16200000">
                <a:off x="313970" y="3524856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4" name="Прямая соединительная линия 283"/>
              <p:cNvCxnSpPr>
                <a:stCxn id="283" idx="3"/>
                <a:endCxn id="283" idx="0"/>
              </p:cNvCxnSpPr>
              <p:nvPr/>
            </p:nvCxnSpPr>
            <p:spPr bwMode="auto">
              <a:xfrm flipH="1" flipV="1">
                <a:off x="299743" y="368461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>
                <a:stCxn id="283" idx="5"/>
                <a:endCxn id="283" idx="0"/>
              </p:cNvCxnSpPr>
              <p:nvPr/>
            </p:nvCxnSpPr>
            <p:spPr bwMode="auto">
              <a:xfrm flipH="1">
                <a:off x="299743" y="3578770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9" name="Группа 1100"/>
            <p:cNvGrpSpPr>
              <a:grpSpLocks/>
            </p:cNvGrpSpPr>
            <p:nvPr/>
          </p:nvGrpSpPr>
          <p:grpSpPr bwMode="auto">
            <a:xfrm rot="10800000">
              <a:off x="3569770" y="3743935"/>
              <a:ext cx="36000" cy="36000"/>
              <a:chOff x="299244" y="3536158"/>
              <a:chExt cx="315121" cy="300035"/>
            </a:xfrm>
          </p:grpSpPr>
          <p:sp>
            <p:nvSpPr>
              <p:cNvPr id="280" name="Овал 279"/>
              <p:cNvSpPr/>
              <p:nvPr/>
            </p:nvSpPr>
            <p:spPr bwMode="auto">
              <a:xfrm rot="16200000">
                <a:off x="307040" y="3524839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1" name="Прямая соединительная линия 280"/>
              <p:cNvCxnSpPr>
                <a:stCxn id="280" idx="3"/>
                <a:endCxn id="280" idx="0"/>
              </p:cNvCxnSpPr>
              <p:nvPr/>
            </p:nvCxnSpPr>
            <p:spPr bwMode="auto">
              <a:xfrm flipH="1" flipV="1">
                <a:off x="292812" y="368460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/>
              <p:cNvCxnSpPr>
                <a:stCxn id="280" idx="5"/>
                <a:endCxn id="280" idx="0"/>
              </p:cNvCxnSpPr>
              <p:nvPr/>
            </p:nvCxnSpPr>
            <p:spPr bwMode="auto">
              <a:xfrm flipH="1">
                <a:off x="292812" y="357876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Группа 1100"/>
            <p:cNvGrpSpPr>
              <a:grpSpLocks/>
            </p:cNvGrpSpPr>
            <p:nvPr/>
          </p:nvGrpSpPr>
          <p:grpSpPr bwMode="auto">
            <a:xfrm rot="-5029230">
              <a:off x="2278622" y="4193953"/>
              <a:ext cx="36000" cy="36000"/>
              <a:chOff x="299244" y="3536158"/>
              <a:chExt cx="315121" cy="300035"/>
            </a:xfrm>
          </p:grpSpPr>
          <p:sp>
            <p:nvSpPr>
              <p:cNvPr id="277" name="Овал 276"/>
              <p:cNvSpPr/>
              <p:nvPr/>
            </p:nvSpPr>
            <p:spPr bwMode="auto">
              <a:xfrm rot="16200000">
                <a:off x="302637" y="3524487"/>
                <a:ext cx="304218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8" name="Прямая соединительная линия 277"/>
              <p:cNvCxnSpPr>
                <a:stCxn id="277" idx="3"/>
                <a:endCxn id="277" idx="0"/>
              </p:cNvCxnSpPr>
              <p:nvPr/>
            </p:nvCxnSpPr>
            <p:spPr bwMode="auto">
              <a:xfrm flipH="1" flipV="1">
                <a:off x="285747" y="3667782"/>
                <a:ext cx="277911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>
                <a:stCxn id="277" idx="5"/>
                <a:endCxn id="277" idx="0"/>
              </p:cNvCxnSpPr>
              <p:nvPr/>
            </p:nvCxnSpPr>
            <p:spPr bwMode="auto">
              <a:xfrm flipH="1">
                <a:off x="286839" y="3561192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Группа 1100"/>
            <p:cNvGrpSpPr>
              <a:grpSpLocks/>
            </p:cNvGrpSpPr>
            <p:nvPr/>
          </p:nvGrpSpPr>
          <p:grpSpPr bwMode="auto">
            <a:xfrm rot="8376757">
              <a:off x="2922946" y="3192476"/>
              <a:ext cx="36000" cy="36000"/>
              <a:chOff x="299244" y="3536158"/>
              <a:chExt cx="315121" cy="300035"/>
            </a:xfrm>
          </p:grpSpPr>
          <p:sp>
            <p:nvSpPr>
              <p:cNvPr id="274" name="Овал 273"/>
              <p:cNvSpPr/>
              <p:nvPr/>
            </p:nvSpPr>
            <p:spPr bwMode="auto">
              <a:xfrm rot="16200000">
                <a:off x="306207" y="3527526"/>
                <a:ext cx="304294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5" name="Прямая соединительная линия 274"/>
              <p:cNvCxnSpPr>
                <a:stCxn id="274" idx="3"/>
                <a:endCxn id="274" idx="0"/>
              </p:cNvCxnSpPr>
              <p:nvPr/>
            </p:nvCxnSpPr>
            <p:spPr bwMode="auto">
              <a:xfrm flipH="1" flipV="1">
                <a:off x="290296" y="3690993"/>
                <a:ext cx="277842" cy="119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>
                <a:stCxn id="274" idx="5"/>
                <a:endCxn id="274" idx="0"/>
              </p:cNvCxnSpPr>
              <p:nvPr/>
            </p:nvCxnSpPr>
            <p:spPr bwMode="auto">
              <a:xfrm flipH="1">
                <a:off x="294320" y="357058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Группа 1100"/>
            <p:cNvGrpSpPr>
              <a:grpSpLocks/>
            </p:cNvGrpSpPr>
            <p:nvPr/>
          </p:nvGrpSpPr>
          <p:grpSpPr bwMode="auto">
            <a:xfrm rot="8376757">
              <a:off x="2941996" y="3228195"/>
              <a:ext cx="36000" cy="36000"/>
              <a:chOff x="299244" y="3536158"/>
              <a:chExt cx="315121" cy="300035"/>
            </a:xfrm>
          </p:grpSpPr>
          <p:sp>
            <p:nvSpPr>
              <p:cNvPr id="271" name="Овал 270"/>
              <p:cNvSpPr/>
              <p:nvPr/>
            </p:nvSpPr>
            <p:spPr bwMode="auto">
              <a:xfrm rot="16200000">
                <a:off x="312851" y="3527562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2" name="Прямая соединительная линия 271"/>
              <p:cNvCxnSpPr>
                <a:stCxn id="271" idx="3"/>
                <a:endCxn id="271" idx="0"/>
              </p:cNvCxnSpPr>
              <p:nvPr/>
            </p:nvCxnSpPr>
            <p:spPr bwMode="auto">
              <a:xfrm flipH="1" flipV="1">
                <a:off x="290321" y="369764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>
                <a:stCxn id="271" idx="5"/>
                <a:endCxn id="271" idx="0"/>
              </p:cNvCxnSpPr>
              <p:nvPr/>
            </p:nvCxnSpPr>
            <p:spPr bwMode="auto">
              <a:xfrm flipH="1">
                <a:off x="280842" y="358574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Группа 1100"/>
            <p:cNvGrpSpPr>
              <a:grpSpLocks/>
            </p:cNvGrpSpPr>
            <p:nvPr/>
          </p:nvGrpSpPr>
          <p:grpSpPr bwMode="auto">
            <a:xfrm rot="-2886976">
              <a:off x="3067343" y="3090005"/>
              <a:ext cx="36000" cy="36000"/>
              <a:chOff x="299244" y="3536158"/>
              <a:chExt cx="315121" cy="300035"/>
            </a:xfrm>
          </p:grpSpPr>
          <p:sp>
            <p:nvSpPr>
              <p:cNvPr id="268" name="Овал 267"/>
              <p:cNvSpPr/>
              <p:nvPr/>
            </p:nvSpPr>
            <p:spPr bwMode="auto">
              <a:xfrm rot="16200000">
                <a:off x="302948" y="353265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9" name="Прямая соединительная линия 268"/>
              <p:cNvCxnSpPr>
                <a:stCxn id="268" idx="3"/>
                <a:endCxn id="268" idx="0"/>
              </p:cNvCxnSpPr>
              <p:nvPr/>
            </p:nvCxnSpPr>
            <p:spPr bwMode="auto">
              <a:xfrm flipH="1" flipV="1">
                <a:off x="315754" y="3667755"/>
                <a:ext cx="264012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>
                <a:stCxn id="268" idx="5"/>
                <a:endCxn id="268" idx="0"/>
              </p:cNvCxnSpPr>
              <p:nvPr/>
            </p:nvCxnSpPr>
            <p:spPr bwMode="auto">
              <a:xfrm flipH="1">
                <a:off x="317520" y="3557375"/>
                <a:ext cx="264012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Группа 1100"/>
            <p:cNvGrpSpPr>
              <a:grpSpLocks/>
            </p:cNvGrpSpPr>
            <p:nvPr/>
          </p:nvGrpSpPr>
          <p:grpSpPr bwMode="auto">
            <a:xfrm rot="-2886976">
              <a:off x="3095918" y="3120961"/>
              <a:ext cx="36000" cy="36000"/>
              <a:chOff x="299244" y="3536158"/>
              <a:chExt cx="315121" cy="300035"/>
            </a:xfrm>
          </p:grpSpPr>
          <p:sp>
            <p:nvSpPr>
              <p:cNvPr id="265" name="Овал 264"/>
              <p:cNvSpPr/>
              <p:nvPr/>
            </p:nvSpPr>
            <p:spPr bwMode="auto">
              <a:xfrm rot="16200000">
                <a:off x="302908" y="3525647"/>
                <a:ext cx="304226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6" name="Прямая соединительная линия 265"/>
              <p:cNvCxnSpPr>
                <a:stCxn id="265" idx="3"/>
                <a:endCxn id="265" idx="0"/>
              </p:cNvCxnSpPr>
              <p:nvPr/>
            </p:nvCxnSpPr>
            <p:spPr bwMode="auto">
              <a:xfrm flipH="1" flipV="1">
                <a:off x="278790" y="3675509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Прямая соединительная линия 266"/>
              <p:cNvCxnSpPr>
                <a:stCxn id="265" idx="5"/>
                <a:endCxn id="265" idx="0"/>
              </p:cNvCxnSpPr>
              <p:nvPr/>
            </p:nvCxnSpPr>
            <p:spPr bwMode="auto">
              <a:xfrm flipH="1">
                <a:off x="280560" y="3565130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" name="Блок-схема: сопоставление 244"/>
            <p:cNvSpPr>
              <a:spLocks noChangeAspect="1"/>
            </p:cNvSpPr>
            <p:nvPr/>
          </p:nvSpPr>
          <p:spPr bwMode="auto">
            <a:xfrm rot="15060000" flipH="1">
              <a:off x="2722499" y="2954122"/>
              <a:ext cx="17462" cy="26981"/>
            </a:xfrm>
            <a:prstGeom prst="flowChartCollate">
              <a:avLst/>
            </a:prstGeom>
            <a:solidFill>
              <a:srgbClr val="FF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6" name="Равнобедренный треугольник 245"/>
            <p:cNvSpPr/>
            <p:nvPr/>
          </p:nvSpPr>
          <p:spPr bwMode="auto">
            <a:xfrm rot="4223182">
              <a:off x="2477292" y="3027941"/>
              <a:ext cx="57148" cy="55547"/>
            </a:xfrm>
            <a:prstGeom prst="triangl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80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47" name="Группа 1100"/>
            <p:cNvGrpSpPr>
              <a:grpSpLocks/>
            </p:cNvGrpSpPr>
            <p:nvPr/>
          </p:nvGrpSpPr>
          <p:grpSpPr bwMode="auto">
            <a:xfrm rot="5400000">
              <a:off x="3104869" y="2393400"/>
              <a:ext cx="36000" cy="36000"/>
              <a:chOff x="299244" y="3536158"/>
              <a:chExt cx="315121" cy="300035"/>
            </a:xfrm>
          </p:grpSpPr>
          <p:sp>
            <p:nvSpPr>
              <p:cNvPr id="262" name="Овал 261"/>
              <p:cNvSpPr/>
              <p:nvPr/>
            </p:nvSpPr>
            <p:spPr bwMode="auto">
              <a:xfrm rot="16200000">
                <a:off x="303068" y="353023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3" name="Прямая соединительная линия 262"/>
              <p:cNvCxnSpPr>
                <a:stCxn id="262" idx="3"/>
                <a:endCxn id="262" idx="0"/>
              </p:cNvCxnSpPr>
              <p:nvPr/>
            </p:nvCxnSpPr>
            <p:spPr bwMode="auto">
              <a:xfrm flipH="1" flipV="1">
                <a:off x="302329" y="3676473"/>
                <a:ext cx="264020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>
                <a:stCxn id="262" idx="5"/>
                <a:endCxn id="262" idx="0"/>
              </p:cNvCxnSpPr>
              <p:nvPr/>
            </p:nvCxnSpPr>
            <p:spPr bwMode="auto">
              <a:xfrm flipH="1">
                <a:off x="302334" y="3557430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Группа 1100"/>
            <p:cNvGrpSpPr>
              <a:grpSpLocks/>
            </p:cNvGrpSpPr>
            <p:nvPr/>
          </p:nvGrpSpPr>
          <p:grpSpPr bwMode="auto">
            <a:xfrm rot="-684045">
              <a:off x="3362140" y="1943588"/>
              <a:ext cx="36000" cy="36000"/>
              <a:chOff x="299244" y="3536158"/>
              <a:chExt cx="315121" cy="300035"/>
            </a:xfrm>
          </p:grpSpPr>
          <p:sp>
            <p:nvSpPr>
              <p:cNvPr id="259" name="Овал 258"/>
              <p:cNvSpPr/>
              <p:nvPr/>
            </p:nvSpPr>
            <p:spPr bwMode="auto">
              <a:xfrm rot="16200000">
                <a:off x="307138" y="3523388"/>
                <a:ext cx="304302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0" name="Прямая соединительная линия 259"/>
              <p:cNvCxnSpPr>
                <a:stCxn id="259" idx="3"/>
                <a:endCxn id="259" idx="0"/>
              </p:cNvCxnSpPr>
              <p:nvPr/>
            </p:nvCxnSpPr>
            <p:spPr bwMode="auto">
              <a:xfrm flipH="1" flipV="1">
                <a:off x="287582" y="368466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Прямая соединительная линия 260"/>
              <p:cNvCxnSpPr>
                <a:stCxn id="259" idx="5"/>
                <a:endCxn id="259" idx="0"/>
              </p:cNvCxnSpPr>
              <p:nvPr/>
            </p:nvCxnSpPr>
            <p:spPr bwMode="auto">
              <a:xfrm flipH="1">
                <a:off x="298682" y="356533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Группа 835"/>
            <p:cNvGrpSpPr>
              <a:grpSpLocks/>
            </p:cNvGrpSpPr>
            <p:nvPr/>
          </p:nvGrpSpPr>
          <p:grpSpPr bwMode="auto">
            <a:xfrm rot="-4359324">
              <a:off x="3185816" y="2516457"/>
              <a:ext cx="115074" cy="67001"/>
              <a:chOff x="2097695" y="2469787"/>
              <a:chExt cx="171008" cy="96388"/>
            </a:xfrm>
          </p:grpSpPr>
          <p:sp>
            <p:nvSpPr>
              <p:cNvPr id="257" name="Равнобедренный треугольник 256"/>
              <p:cNvSpPr/>
              <p:nvPr/>
            </p:nvSpPr>
            <p:spPr bwMode="auto">
              <a:xfrm rot="15022602">
                <a:off x="2088687" y="2477495"/>
                <a:ext cx="93611" cy="77847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58" name="Прямая соединительная линия 257"/>
              <p:cNvCxnSpPr/>
              <p:nvPr/>
            </p:nvCxnSpPr>
            <p:spPr>
              <a:xfrm rot="18907408">
                <a:off x="2177663" y="2468132"/>
                <a:ext cx="92002" cy="456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Группа 1100"/>
            <p:cNvGrpSpPr>
              <a:grpSpLocks/>
            </p:cNvGrpSpPr>
            <p:nvPr/>
          </p:nvGrpSpPr>
          <p:grpSpPr bwMode="auto">
            <a:xfrm rot="10800000">
              <a:off x="2514520" y="1633072"/>
              <a:ext cx="36000" cy="36000"/>
              <a:chOff x="299244" y="3536158"/>
              <a:chExt cx="315121" cy="300035"/>
            </a:xfrm>
          </p:grpSpPr>
          <p:sp>
            <p:nvSpPr>
              <p:cNvPr id="254" name="Овал 253"/>
              <p:cNvSpPr/>
              <p:nvPr/>
            </p:nvSpPr>
            <p:spPr bwMode="auto">
              <a:xfrm rot="16200000">
                <a:off x="308422" y="3528406"/>
                <a:ext cx="291068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55" name="Прямая соединительная линия 254"/>
              <p:cNvCxnSpPr>
                <a:stCxn id="254" idx="3"/>
                <a:endCxn id="254" idx="0"/>
              </p:cNvCxnSpPr>
              <p:nvPr/>
            </p:nvCxnSpPr>
            <p:spPr bwMode="auto">
              <a:xfrm flipH="1" flipV="1">
                <a:off x="294195" y="368817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>
                <a:stCxn id="254" idx="5"/>
                <a:endCxn id="254" idx="0"/>
              </p:cNvCxnSpPr>
              <p:nvPr/>
            </p:nvCxnSpPr>
            <p:spPr bwMode="auto">
              <a:xfrm flipH="1">
                <a:off x="294195" y="358232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1" name="Прямая соединительная линия 250"/>
            <p:cNvCxnSpPr/>
            <p:nvPr/>
          </p:nvCxnSpPr>
          <p:spPr bwMode="auto">
            <a:xfrm>
              <a:off x="2620929" y="3054127"/>
              <a:ext cx="80941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Стрелка вправо с вырезом 251"/>
            <p:cNvSpPr/>
            <p:nvPr/>
          </p:nvSpPr>
          <p:spPr bwMode="auto">
            <a:xfrm rot="8395274">
              <a:off x="1331126" y="364832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3" name="Rectangle 784"/>
            <p:cNvSpPr>
              <a:spLocks noChangeArrowheads="1"/>
            </p:cNvSpPr>
            <p:nvPr/>
          </p:nvSpPr>
          <p:spPr bwMode="auto">
            <a:xfrm>
              <a:off x="2328631" y="3113097"/>
              <a:ext cx="44314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Серпухов</a:t>
              </a:r>
            </a:p>
          </p:txBody>
        </p:sp>
      </p:grpSp>
      <p:sp>
        <p:nvSpPr>
          <p:cNvPr id="380" name="Овал 379"/>
          <p:cNvSpPr/>
          <p:nvPr/>
        </p:nvSpPr>
        <p:spPr>
          <a:xfrm>
            <a:off x="2663871" y="2126699"/>
            <a:ext cx="1926076" cy="1783404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052514"/>
            <a:ext cx="7552394" cy="35746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939" y="1052514"/>
            <a:ext cx="6976330" cy="3561415"/>
          </a:xfrm>
          <a:prstGeom prst="rect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49263" y="134679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Оптимизация работы</a:t>
            </a: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объектов</a:t>
            </a: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газотранспортной</a:t>
            </a:r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системы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626" y="3003798"/>
            <a:ext cx="1524000" cy="307975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r"/>
            <a:r>
              <a:rPr lang="ru-RU" dirty="0">
                <a:latin typeface="Arial Narrow" panose="020B0506020202030204" pitchFamily="34" charset="0"/>
              </a:rPr>
              <a:t>ГРС Белоусово-1</a:t>
            </a: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546082" y="3845013"/>
            <a:ext cx="133002" cy="201414"/>
          </a:xfrm>
          <a:prstGeom prst="triangle">
            <a:avLst/>
          </a:prstGeom>
          <a:solidFill>
            <a:srgbClr val="FF0000"/>
          </a:solidFill>
          <a:ln w="31750"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239660" y="2751772"/>
            <a:ext cx="1144208" cy="756082"/>
          </a:xfrm>
          <a:prstGeom prst="line">
            <a:avLst/>
          </a:prstGeom>
          <a:ln w="34925">
            <a:solidFill>
              <a:srgbClr val="7030A0"/>
            </a:solidFill>
            <a:prstDash val="lgDash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727684" y="3507855"/>
            <a:ext cx="487944" cy="648071"/>
          </a:xfrm>
          <a:prstGeom prst="line">
            <a:avLst/>
          </a:prstGeom>
          <a:ln w="34925">
            <a:solidFill>
              <a:srgbClr val="7030A0"/>
            </a:solidFill>
            <a:prstDash val="lgDash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/>
          <p:cNvSpPr/>
          <p:nvPr/>
        </p:nvSpPr>
        <p:spPr>
          <a:xfrm>
            <a:off x="3188196" y="2363402"/>
            <a:ext cx="133002" cy="201414"/>
          </a:xfrm>
          <a:prstGeom prst="triangle">
            <a:avLst/>
          </a:prstGeom>
          <a:solidFill>
            <a:srgbClr val="FF0000"/>
          </a:solidFill>
          <a:ln w="31750"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930244" y="2299779"/>
            <a:ext cx="1216025" cy="307975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</a:rPr>
              <a:t>ГРС Воробьи</a:t>
            </a: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082626" y="3157785"/>
            <a:ext cx="133002" cy="201414"/>
          </a:xfrm>
          <a:prstGeom prst="triangle">
            <a:avLst/>
          </a:prstGeom>
          <a:solidFill>
            <a:srgbClr val="FF0000"/>
          </a:solidFill>
          <a:ln w="31750"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15516" y="3723878"/>
            <a:ext cx="1330566" cy="307975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r"/>
            <a:r>
              <a:rPr lang="ru-RU" dirty="0" smtClean="0">
                <a:latin typeface="Arial Narrow" panose="020B0506020202030204" pitchFamily="34" charset="0"/>
              </a:rPr>
              <a:t>ГРС Карпово</a:t>
            </a:r>
            <a:endParaRPr lang="ru-RU" dirty="0">
              <a:latin typeface="Arial Narrow" panose="020B05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2565" y="2335867"/>
            <a:ext cx="4500563" cy="233910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</a:rPr>
              <a:t>Реконструкция ГРС Белоусово-1 составляет               126 млн. рублей.</a:t>
            </a:r>
          </a:p>
          <a:p>
            <a:pPr marL="342900" indent="-342900">
              <a:buFontTx/>
              <a:buAutoNum type="arabicPeriod"/>
              <a:defRPr/>
            </a:pPr>
            <a:endParaRPr lang="ru-RU" sz="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50602020203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</a:rPr>
              <a:t>Реконструкция ГРС и-т им. Карпова составляет 202 млн. рублей.</a:t>
            </a:r>
          </a:p>
          <a:p>
            <a:pPr marL="342900" indent="-342900">
              <a:buFontTx/>
              <a:buAutoNum type="arabicPeriod"/>
              <a:defRPr/>
            </a:pPr>
            <a:endParaRPr lang="ru-RU" sz="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50602020203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</a:rPr>
              <a:t>Строительство распределительного газопровода составляет 48 млн. рублей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</a:rPr>
              <a:t>.</a:t>
            </a:r>
          </a:p>
          <a:p>
            <a:pPr>
              <a:defRPr/>
            </a:pP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50602020203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Arial Narrow" panose="020B0506020202030204" pitchFamily="34" charset="0"/>
              </a:rPr>
              <a:t>Суммарная оптимизация 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506020202030204" pitchFamily="34" charset="0"/>
              </a:rPr>
              <a:t>затрат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 Narrow" panose="020B0506020202030204" pitchFamily="34" charset="0"/>
              </a:rPr>
              <a:t>может составить 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506020202030204" pitchFamily="34" charset="0"/>
              </a:rPr>
              <a:t>280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50602020203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 Narrow" panose="020B0506020202030204" pitchFamily="34" charset="0"/>
              </a:rPr>
              <a:t>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2474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200" dirty="0" smtClean="0"/>
              <a:t>Общая информация о ГРС ООО </a:t>
            </a:r>
            <a:r>
              <a:rPr lang="ru-RU" sz="2200" dirty="0"/>
              <a:t>«Газпром трансгаз Москва»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1940376" y="108264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pPr>
              <a:tabLst>
                <a:tab pos="271463" algn="l"/>
              </a:tabLst>
            </a:pPr>
            <a:endParaRPr lang="ru-RU" sz="1900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004457999"/>
              </p:ext>
            </p:extLst>
          </p:nvPr>
        </p:nvGraphicFramePr>
        <p:xfrm>
          <a:off x="-1037968" y="1995885"/>
          <a:ext cx="8674443" cy="245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17542" y="878858"/>
            <a:ext cx="8690389" cy="189456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зоне ответственности 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ООО «Газпром трансгаз Москва» находятся </a:t>
            </a:r>
            <a:r>
              <a:rPr lang="en-US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7</a:t>
            </a: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19</a:t>
            </a:r>
            <a:r>
              <a:rPr lang="en-US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ГРС и КРП или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18 % от общего числа ГРС ПАО «Газпром».</a:t>
            </a:r>
            <a:br>
              <a:rPr lang="ru-RU" sz="1600" b="1" dirty="0">
                <a:solidFill>
                  <a:srgbClr val="0070C0"/>
                </a:solidFill>
                <a:latin typeface="+mn-lt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- в эксплуатации </a:t>
            </a: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687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ГРС, которые принадлежат ПАО «Газпром»;</a:t>
            </a:r>
            <a:b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-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на техническом обслуживании находятся </a:t>
            </a:r>
            <a:r>
              <a:rPr lang="ru-RU" sz="1800" b="1" dirty="0">
                <a:solidFill>
                  <a:srgbClr val="0070C0"/>
                </a:solidFill>
                <a:latin typeface="+mn-lt"/>
              </a:rPr>
              <a:t>32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ГРС сторонних собственников </a:t>
            </a:r>
          </a:p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</a:rPr>
            </a:b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200" dirty="0" smtClean="0">
                <a:solidFill>
                  <a:prstClr val="white"/>
                </a:solidFill>
              </a:rPr>
              <a:t>Предварительные результаты по расчету </a:t>
            </a:r>
            <a:r>
              <a:rPr lang="ru-RU" sz="2200" dirty="0">
                <a:solidFill>
                  <a:prstClr val="white"/>
                </a:solidFill>
              </a:rPr>
              <a:t>ТВПС </a:t>
            </a:r>
            <a:r>
              <a:rPr lang="ru-RU" sz="2200" dirty="0" smtClean="0">
                <a:solidFill>
                  <a:prstClr val="white"/>
                </a:solidFill>
              </a:rPr>
              <a:t>ГРС в 2018 году</a:t>
            </a:r>
            <a:endParaRPr lang="ru-RU" sz="2200" dirty="0">
              <a:solidFill>
                <a:prstClr val="white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29749"/>
              </p:ext>
            </p:extLst>
          </p:nvPr>
        </p:nvGraphicFramePr>
        <p:xfrm>
          <a:off x="161624" y="865056"/>
          <a:ext cx="8794306" cy="385934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10813"/>
                <a:gridCol w="2166111"/>
                <a:gridCol w="1373789"/>
                <a:gridCol w="1214531"/>
                <a:gridCol w="1214531"/>
                <a:gridCol w="1214531"/>
              </a:tblGrid>
              <a:tr h="1179721"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Филиал</a:t>
                      </a:r>
                    </a:p>
                  </a:txBody>
                  <a:tcPr marL="36870" marR="36870" marT="0" marB="0" anchor="ctr" horzOverflow="overflow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ГРС</a:t>
                      </a:r>
                    </a:p>
                  </a:txBody>
                  <a:tcPr marL="36870" marR="36870" marT="0" marB="0" anchor="ctr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Проектная производительность,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Пиковая производительность (за последние 3 года), тыс. м3/час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Технически-возможная пропускная способность,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Техническая возможность после ТВПС с учетом пиковой производительности, тыс. м3/ час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Тульское ЛПУМГ</a:t>
                      </a:r>
                    </a:p>
                  </a:txBody>
                  <a:tcPr marL="9525" marR="9525" marT="9525" marB="0" anchor="b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ТЭЦ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62,9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69,81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6,91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Тульское ЛПУМГ</a:t>
                      </a:r>
                    </a:p>
                  </a:txBody>
                  <a:tcPr marL="9525" marR="9525" marT="9525" marB="0" anchor="b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Веневская</a:t>
                      </a:r>
                      <a:endParaRPr lang="ru-RU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16,86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9,66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Острогожское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Алексеевская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92,8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45,4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Острогожское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Калиниченково</a:t>
                      </a:r>
                      <a:endParaRPr lang="ru-RU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7,15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4,55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Курское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Суджа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Крюковское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Сосны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11,4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Орловское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Колпна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Серпуховское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Любучаны</a:t>
                      </a:r>
                      <a:endParaRPr lang="ru-RU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11,97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-2,33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Белоусовское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Клементьево</a:t>
                      </a:r>
                      <a:endParaRPr lang="ru-RU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5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Воронежское ЛПУМГ</a:t>
                      </a: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ГРС </a:t>
                      </a:r>
                      <a:r>
                        <a:rPr lang="ru-RU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Айдарово</a:t>
                      </a:r>
                      <a:endParaRPr lang="ru-RU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14,6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74,33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59,73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217,2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195,5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335,32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139,82</a:t>
                      </a:r>
                      <a:endParaRPr lang="ru-RU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>
                <a:solidFill>
                  <a:prstClr val="white"/>
                </a:solidFill>
              </a:rPr>
              <a:t>Предварительные результаты по расчету ТВПС ГРС в 2018 году</a:t>
            </a:r>
            <a:endParaRPr lang="ru-RU" altLang="ru-RU" sz="2200" kern="0" dirty="0">
              <a:solidFill>
                <a:srgbClr val="FFFFFF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305588"/>
              </p:ext>
            </p:extLst>
          </p:nvPr>
        </p:nvGraphicFramePr>
        <p:xfrm>
          <a:off x="0" y="853440"/>
          <a:ext cx="9144000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53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49263" y="134679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Повышению </a:t>
            </a:r>
            <a:r>
              <a:rPr lang="ru-RU" sz="2200" dirty="0">
                <a:solidFill>
                  <a:schemeClr val="bg1"/>
                </a:solidFill>
                <a:latin typeface="Arial Narrow" pitchFamily="34" charset="0"/>
              </a:rPr>
              <a:t>надежности </a:t>
            </a:r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подачи газа через КРП-13</a:t>
            </a:r>
            <a:endParaRPr lang="ru-RU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75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21387" r="7129" b="15671"/>
          <a:stretch/>
        </p:blipFill>
        <p:spPr bwMode="auto">
          <a:xfrm>
            <a:off x="4750029" y="914400"/>
            <a:ext cx="4393971" cy="278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9" t="26254" r="9830" b="32274"/>
          <a:stretch/>
        </p:blipFill>
        <p:spPr bwMode="auto">
          <a:xfrm>
            <a:off x="114299" y="914400"/>
            <a:ext cx="6099009" cy="278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5" b="13644"/>
          <a:stretch/>
        </p:blipFill>
        <p:spPr bwMode="auto">
          <a:xfrm>
            <a:off x="2485430" y="2835762"/>
            <a:ext cx="4230798" cy="187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8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49263" y="134679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Реконструкция КРП-16</a:t>
            </a:r>
            <a:endParaRPr lang="ru-RU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12" y="1190625"/>
            <a:ext cx="4485824" cy="299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1763-degtiarev\Documents\Дегтярев\Фото\Фото ГРС\КРП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6" y="1182902"/>
            <a:ext cx="4527285" cy="299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49263" y="134679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Narrow" pitchFamily="34" charset="0"/>
              </a:rPr>
              <a:t>Повышению надежности подачи газа через КРП-14</a:t>
            </a:r>
            <a:endParaRPr lang="ru-RU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Picture 2" descr="C:\Users\1763-degtiarev\AppData\Local\Microsoft\Windows\Temporary Internet Files\Content.Outlook\Y0VTLQY0\КРП-14 печат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9871"/>
          <a:stretch/>
        </p:blipFill>
        <p:spPr bwMode="auto">
          <a:xfrm>
            <a:off x="690445" y="900687"/>
            <a:ext cx="7972429" cy="373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49263" y="134679"/>
            <a:ext cx="7180882" cy="677108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Повышению </a:t>
            </a:r>
            <a:r>
              <a:rPr lang="ru-RU" sz="2200" dirty="0">
                <a:solidFill>
                  <a:schemeClr val="bg1"/>
                </a:solidFill>
                <a:latin typeface="Arial Narrow" pitchFamily="34" charset="0"/>
              </a:rPr>
              <a:t>надежности </a:t>
            </a:r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КРП-15 (задачи 2019-2020 гг.)</a:t>
            </a:r>
            <a:endParaRPr lang="ru-RU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4" name="Picture 2" descr="https://tiis.gtm.gazprom.ru/US/OXSGESWUJIHYFMHXGUQ/cache/3993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14485" r="22951" b="26862"/>
          <a:stretch/>
        </p:blipFill>
        <p:spPr bwMode="auto">
          <a:xfrm>
            <a:off x="4247539" y="1092531"/>
            <a:ext cx="4688939" cy="3410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8100" r="23265" b="29315"/>
          <a:stretch/>
        </p:blipFill>
        <p:spPr bwMode="auto">
          <a:xfrm>
            <a:off x="142875" y="1092531"/>
            <a:ext cx="4270621" cy="3410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0" hangingPunct="0">
              <a:defRPr/>
            </a:pPr>
            <a:r>
              <a:rPr lang="ru-RU" sz="2200" dirty="0">
                <a:solidFill>
                  <a:srgbClr val="FFFFFF"/>
                </a:solidFill>
                <a:cs typeface="Arial" charset="0"/>
              </a:rPr>
              <a:t>Зоны </a:t>
            </a:r>
            <a:r>
              <a:rPr lang="ru-RU" sz="2200" dirty="0" smtClean="0">
                <a:solidFill>
                  <a:srgbClr val="FFFFFF"/>
                </a:solidFill>
                <a:cs typeface="Arial" charset="0"/>
              </a:rPr>
              <a:t>выполнения работ по повышению надежности МПУ</a:t>
            </a:r>
            <a:r>
              <a:rPr lang="ru-RU" sz="2200" dirty="0">
                <a:solidFill>
                  <a:srgbClr val="FFFFFF"/>
                </a:solidFill>
                <a:cs typeface="Arial" charset="0"/>
              </a:rPr>
              <a:t/>
            </a:r>
            <a:br>
              <a:rPr lang="ru-RU" sz="2200" dirty="0">
                <a:solidFill>
                  <a:srgbClr val="FFFFFF"/>
                </a:solidFill>
                <a:cs typeface="Arial" charset="0"/>
              </a:rPr>
            </a:br>
            <a:r>
              <a:rPr lang="ru-RU" sz="2200" dirty="0">
                <a:solidFill>
                  <a:srgbClr val="FFFFFF"/>
                </a:solidFill>
                <a:cs typeface="Arial" charset="0"/>
              </a:rPr>
              <a:t>ООО «Газпром трансгаз Москва»</a:t>
            </a:r>
          </a:p>
        </p:txBody>
      </p:sp>
      <p:grpSp>
        <p:nvGrpSpPr>
          <p:cNvPr id="7" name="Группа 604"/>
          <p:cNvGrpSpPr>
            <a:grpSpLocks/>
          </p:cNvGrpSpPr>
          <p:nvPr/>
        </p:nvGrpSpPr>
        <p:grpSpPr bwMode="auto">
          <a:xfrm>
            <a:off x="2191966" y="869004"/>
            <a:ext cx="4907229" cy="3854721"/>
            <a:chOff x="155643" y="612648"/>
            <a:chExt cx="3858235" cy="4092413"/>
          </a:xfrm>
        </p:grpSpPr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1079845" y="1354216"/>
              <a:ext cx="2765949" cy="2636160"/>
            </a:xfrm>
            <a:custGeom>
              <a:avLst/>
              <a:gdLst/>
              <a:ahLst/>
              <a:cxnLst>
                <a:cxn ang="0">
                  <a:pos x="102" y="713"/>
                </a:cxn>
                <a:cxn ang="0">
                  <a:pos x="97" y="821"/>
                </a:cxn>
                <a:cxn ang="0">
                  <a:pos x="3" y="1034"/>
                </a:cxn>
                <a:cxn ang="0">
                  <a:pos x="60" y="1151"/>
                </a:cxn>
                <a:cxn ang="0">
                  <a:pos x="216" y="1391"/>
                </a:cxn>
                <a:cxn ang="0">
                  <a:pos x="324" y="1363"/>
                </a:cxn>
                <a:cxn ang="0">
                  <a:pos x="525" y="1365"/>
                </a:cxn>
                <a:cxn ang="0">
                  <a:pos x="685" y="1451"/>
                </a:cxn>
                <a:cxn ang="0">
                  <a:pos x="928" y="1639"/>
                </a:cxn>
                <a:cxn ang="0">
                  <a:pos x="1177" y="1734"/>
                </a:cxn>
                <a:cxn ang="0">
                  <a:pos x="1316" y="1715"/>
                </a:cxn>
                <a:cxn ang="0">
                  <a:pos x="1408" y="1795"/>
                </a:cxn>
                <a:cxn ang="0">
                  <a:pos x="1558" y="1854"/>
                </a:cxn>
                <a:cxn ang="0">
                  <a:pos x="1664" y="2013"/>
                </a:cxn>
                <a:cxn ang="0">
                  <a:pos x="1752" y="2047"/>
                </a:cxn>
                <a:cxn ang="0">
                  <a:pos x="1837" y="2040"/>
                </a:cxn>
                <a:cxn ang="0">
                  <a:pos x="1873" y="1893"/>
                </a:cxn>
                <a:cxn ang="0">
                  <a:pos x="2071" y="1894"/>
                </a:cxn>
                <a:cxn ang="0">
                  <a:pos x="2173" y="1770"/>
                </a:cxn>
                <a:cxn ang="0">
                  <a:pos x="2322" y="1665"/>
                </a:cxn>
                <a:cxn ang="0">
                  <a:pos x="2436" y="1591"/>
                </a:cxn>
                <a:cxn ang="0">
                  <a:pos x="2458" y="1492"/>
                </a:cxn>
                <a:cxn ang="0">
                  <a:pos x="2230" y="1472"/>
                </a:cxn>
                <a:cxn ang="0">
                  <a:pos x="2097" y="1302"/>
                </a:cxn>
                <a:cxn ang="0">
                  <a:pos x="2235" y="990"/>
                </a:cxn>
                <a:cxn ang="0">
                  <a:pos x="2196" y="884"/>
                </a:cxn>
                <a:cxn ang="0">
                  <a:pos x="2155" y="807"/>
                </a:cxn>
                <a:cxn ang="0">
                  <a:pos x="2128" y="593"/>
                </a:cxn>
                <a:cxn ang="0">
                  <a:pos x="1950" y="465"/>
                </a:cxn>
                <a:cxn ang="0">
                  <a:pos x="1791" y="344"/>
                </a:cxn>
                <a:cxn ang="0">
                  <a:pos x="1687" y="143"/>
                </a:cxn>
                <a:cxn ang="0">
                  <a:pos x="1510" y="27"/>
                </a:cxn>
                <a:cxn ang="0">
                  <a:pos x="1353" y="75"/>
                </a:cxn>
                <a:cxn ang="0">
                  <a:pos x="1300" y="176"/>
                </a:cxn>
                <a:cxn ang="0">
                  <a:pos x="1186" y="251"/>
                </a:cxn>
                <a:cxn ang="0">
                  <a:pos x="1089" y="287"/>
                </a:cxn>
                <a:cxn ang="0">
                  <a:pos x="1021" y="339"/>
                </a:cxn>
                <a:cxn ang="0">
                  <a:pos x="949" y="375"/>
                </a:cxn>
                <a:cxn ang="0">
                  <a:pos x="883" y="396"/>
                </a:cxn>
                <a:cxn ang="0">
                  <a:pos x="808" y="368"/>
                </a:cxn>
                <a:cxn ang="0">
                  <a:pos x="748" y="446"/>
                </a:cxn>
                <a:cxn ang="0">
                  <a:pos x="675" y="527"/>
                </a:cxn>
                <a:cxn ang="0">
                  <a:pos x="456" y="654"/>
                </a:cxn>
                <a:cxn ang="0">
                  <a:pos x="339" y="635"/>
                </a:cxn>
                <a:cxn ang="0">
                  <a:pos x="220" y="659"/>
                </a:cxn>
                <a:cxn ang="0">
                  <a:pos x="169" y="657"/>
                </a:cxn>
              </a:cxnLst>
              <a:rect l="0" t="0" r="r" b="b"/>
              <a:pathLst>
                <a:path w="2493" h="2092">
                  <a:moveTo>
                    <a:pt x="162" y="686"/>
                  </a:moveTo>
                  <a:lnTo>
                    <a:pt x="153" y="699"/>
                  </a:lnTo>
                  <a:lnTo>
                    <a:pt x="102" y="713"/>
                  </a:lnTo>
                  <a:lnTo>
                    <a:pt x="105" y="749"/>
                  </a:lnTo>
                  <a:lnTo>
                    <a:pt x="88" y="765"/>
                  </a:lnTo>
                  <a:lnTo>
                    <a:pt x="97" y="821"/>
                  </a:lnTo>
                  <a:lnTo>
                    <a:pt x="15" y="977"/>
                  </a:lnTo>
                  <a:lnTo>
                    <a:pt x="15" y="1007"/>
                  </a:lnTo>
                  <a:lnTo>
                    <a:pt x="3" y="1034"/>
                  </a:lnTo>
                  <a:lnTo>
                    <a:pt x="0" y="1059"/>
                  </a:lnTo>
                  <a:lnTo>
                    <a:pt x="13" y="1109"/>
                  </a:lnTo>
                  <a:lnTo>
                    <a:pt x="60" y="1151"/>
                  </a:lnTo>
                  <a:lnTo>
                    <a:pt x="57" y="1278"/>
                  </a:lnTo>
                  <a:lnTo>
                    <a:pt x="100" y="1331"/>
                  </a:lnTo>
                  <a:lnTo>
                    <a:pt x="216" y="1391"/>
                  </a:lnTo>
                  <a:lnTo>
                    <a:pt x="264" y="1387"/>
                  </a:lnTo>
                  <a:lnTo>
                    <a:pt x="292" y="1383"/>
                  </a:lnTo>
                  <a:lnTo>
                    <a:pt x="324" y="1363"/>
                  </a:lnTo>
                  <a:lnTo>
                    <a:pt x="385" y="1373"/>
                  </a:lnTo>
                  <a:lnTo>
                    <a:pt x="426" y="1374"/>
                  </a:lnTo>
                  <a:lnTo>
                    <a:pt x="525" y="1365"/>
                  </a:lnTo>
                  <a:lnTo>
                    <a:pt x="601" y="1380"/>
                  </a:lnTo>
                  <a:lnTo>
                    <a:pt x="639" y="1425"/>
                  </a:lnTo>
                  <a:lnTo>
                    <a:pt x="685" y="1451"/>
                  </a:lnTo>
                  <a:lnTo>
                    <a:pt x="772" y="1567"/>
                  </a:lnTo>
                  <a:lnTo>
                    <a:pt x="868" y="1615"/>
                  </a:lnTo>
                  <a:lnTo>
                    <a:pt x="928" y="1639"/>
                  </a:lnTo>
                  <a:lnTo>
                    <a:pt x="983" y="1705"/>
                  </a:lnTo>
                  <a:lnTo>
                    <a:pt x="1064" y="1731"/>
                  </a:lnTo>
                  <a:lnTo>
                    <a:pt x="1177" y="1734"/>
                  </a:lnTo>
                  <a:lnTo>
                    <a:pt x="1257" y="1714"/>
                  </a:lnTo>
                  <a:lnTo>
                    <a:pt x="1284" y="1711"/>
                  </a:lnTo>
                  <a:lnTo>
                    <a:pt x="1316" y="1715"/>
                  </a:lnTo>
                  <a:lnTo>
                    <a:pt x="1368" y="1751"/>
                  </a:lnTo>
                  <a:lnTo>
                    <a:pt x="1400" y="1759"/>
                  </a:lnTo>
                  <a:lnTo>
                    <a:pt x="1408" y="1795"/>
                  </a:lnTo>
                  <a:lnTo>
                    <a:pt x="1436" y="1819"/>
                  </a:lnTo>
                  <a:lnTo>
                    <a:pt x="1500" y="1843"/>
                  </a:lnTo>
                  <a:lnTo>
                    <a:pt x="1558" y="1854"/>
                  </a:lnTo>
                  <a:lnTo>
                    <a:pt x="1594" y="1901"/>
                  </a:lnTo>
                  <a:lnTo>
                    <a:pt x="1647" y="1965"/>
                  </a:lnTo>
                  <a:lnTo>
                    <a:pt x="1664" y="2013"/>
                  </a:lnTo>
                  <a:lnTo>
                    <a:pt x="1701" y="2027"/>
                  </a:lnTo>
                  <a:lnTo>
                    <a:pt x="1724" y="2043"/>
                  </a:lnTo>
                  <a:lnTo>
                    <a:pt x="1752" y="2047"/>
                  </a:lnTo>
                  <a:lnTo>
                    <a:pt x="1782" y="2084"/>
                  </a:lnTo>
                  <a:lnTo>
                    <a:pt x="1826" y="2092"/>
                  </a:lnTo>
                  <a:lnTo>
                    <a:pt x="1837" y="2040"/>
                  </a:lnTo>
                  <a:lnTo>
                    <a:pt x="1867" y="1961"/>
                  </a:lnTo>
                  <a:lnTo>
                    <a:pt x="1852" y="1910"/>
                  </a:lnTo>
                  <a:lnTo>
                    <a:pt x="1873" y="1893"/>
                  </a:lnTo>
                  <a:lnTo>
                    <a:pt x="1951" y="1899"/>
                  </a:lnTo>
                  <a:lnTo>
                    <a:pt x="2014" y="1903"/>
                  </a:lnTo>
                  <a:lnTo>
                    <a:pt x="2071" y="1894"/>
                  </a:lnTo>
                  <a:lnTo>
                    <a:pt x="2118" y="1835"/>
                  </a:lnTo>
                  <a:lnTo>
                    <a:pt x="2111" y="1809"/>
                  </a:lnTo>
                  <a:lnTo>
                    <a:pt x="2173" y="1770"/>
                  </a:lnTo>
                  <a:lnTo>
                    <a:pt x="2288" y="1759"/>
                  </a:lnTo>
                  <a:lnTo>
                    <a:pt x="2314" y="1733"/>
                  </a:lnTo>
                  <a:lnTo>
                    <a:pt x="2322" y="1665"/>
                  </a:lnTo>
                  <a:lnTo>
                    <a:pt x="2347" y="1619"/>
                  </a:lnTo>
                  <a:lnTo>
                    <a:pt x="2376" y="1631"/>
                  </a:lnTo>
                  <a:lnTo>
                    <a:pt x="2436" y="1591"/>
                  </a:lnTo>
                  <a:lnTo>
                    <a:pt x="2476" y="1586"/>
                  </a:lnTo>
                  <a:lnTo>
                    <a:pt x="2493" y="1527"/>
                  </a:lnTo>
                  <a:lnTo>
                    <a:pt x="2458" y="1492"/>
                  </a:lnTo>
                  <a:lnTo>
                    <a:pt x="2376" y="1478"/>
                  </a:lnTo>
                  <a:lnTo>
                    <a:pt x="2349" y="1448"/>
                  </a:lnTo>
                  <a:lnTo>
                    <a:pt x="2230" y="1472"/>
                  </a:lnTo>
                  <a:lnTo>
                    <a:pt x="2139" y="1455"/>
                  </a:lnTo>
                  <a:lnTo>
                    <a:pt x="2103" y="1386"/>
                  </a:lnTo>
                  <a:lnTo>
                    <a:pt x="2097" y="1302"/>
                  </a:lnTo>
                  <a:lnTo>
                    <a:pt x="2128" y="1220"/>
                  </a:lnTo>
                  <a:lnTo>
                    <a:pt x="2167" y="1083"/>
                  </a:lnTo>
                  <a:lnTo>
                    <a:pt x="2235" y="990"/>
                  </a:lnTo>
                  <a:lnTo>
                    <a:pt x="2223" y="948"/>
                  </a:lnTo>
                  <a:lnTo>
                    <a:pt x="2230" y="906"/>
                  </a:lnTo>
                  <a:lnTo>
                    <a:pt x="2196" y="884"/>
                  </a:lnTo>
                  <a:lnTo>
                    <a:pt x="2191" y="852"/>
                  </a:lnTo>
                  <a:lnTo>
                    <a:pt x="2173" y="828"/>
                  </a:lnTo>
                  <a:lnTo>
                    <a:pt x="2155" y="807"/>
                  </a:lnTo>
                  <a:lnTo>
                    <a:pt x="2139" y="755"/>
                  </a:lnTo>
                  <a:lnTo>
                    <a:pt x="2139" y="659"/>
                  </a:lnTo>
                  <a:lnTo>
                    <a:pt x="2128" y="593"/>
                  </a:lnTo>
                  <a:lnTo>
                    <a:pt x="2094" y="476"/>
                  </a:lnTo>
                  <a:lnTo>
                    <a:pt x="1984" y="485"/>
                  </a:lnTo>
                  <a:lnTo>
                    <a:pt x="1950" y="465"/>
                  </a:lnTo>
                  <a:lnTo>
                    <a:pt x="1918" y="420"/>
                  </a:lnTo>
                  <a:lnTo>
                    <a:pt x="1854" y="393"/>
                  </a:lnTo>
                  <a:lnTo>
                    <a:pt x="1791" y="344"/>
                  </a:lnTo>
                  <a:lnTo>
                    <a:pt x="1720" y="327"/>
                  </a:lnTo>
                  <a:lnTo>
                    <a:pt x="1690" y="206"/>
                  </a:lnTo>
                  <a:lnTo>
                    <a:pt x="1687" y="143"/>
                  </a:lnTo>
                  <a:lnTo>
                    <a:pt x="1621" y="62"/>
                  </a:lnTo>
                  <a:lnTo>
                    <a:pt x="1543" y="59"/>
                  </a:lnTo>
                  <a:lnTo>
                    <a:pt x="1510" y="27"/>
                  </a:lnTo>
                  <a:lnTo>
                    <a:pt x="1437" y="0"/>
                  </a:lnTo>
                  <a:lnTo>
                    <a:pt x="1359" y="54"/>
                  </a:lnTo>
                  <a:lnTo>
                    <a:pt x="1353" y="75"/>
                  </a:lnTo>
                  <a:lnTo>
                    <a:pt x="1305" y="134"/>
                  </a:lnTo>
                  <a:lnTo>
                    <a:pt x="1321" y="135"/>
                  </a:lnTo>
                  <a:lnTo>
                    <a:pt x="1300" y="176"/>
                  </a:lnTo>
                  <a:lnTo>
                    <a:pt x="1261" y="185"/>
                  </a:lnTo>
                  <a:lnTo>
                    <a:pt x="1249" y="218"/>
                  </a:lnTo>
                  <a:lnTo>
                    <a:pt x="1186" y="251"/>
                  </a:lnTo>
                  <a:lnTo>
                    <a:pt x="1147" y="252"/>
                  </a:lnTo>
                  <a:lnTo>
                    <a:pt x="1122" y="282"/>
                  </a:lnTo>
                  <a:lnTo>
                    <a:pt x="1089" y="287"/>
                  </a:lnTo>
                  <a:lnTo>
                    <a:pt x="1060" y="311"/>
                  </a:lnTo>
                  <a:lnTo>
                    <a:pt x="1045" y="311"/>
                  </a:lnTo>
                  <a:lnTo>
                    <a:pt x="1021" y="339"/>
                  </a:lnTo>
                  <a:lnTo>
                    <a:pt x="996" y="348"/>
                  </a:lnTo>
                  <a:lnTo>
                    <a:pt x="981" y="383"/>
                  </a:lnTo>
                  <a:lnTo>
                    <a:pt x="949" y="375"/>
                  </a:lnTo>
                  <a:lnTo>
                    <a:pt x="931" y="404"/>
                  </a:lnTo>
                  <a:lnTo>
                    <a:pt x="910" y="380"/>
                  </a:lnTo>
                  <a:lnTo>
                    <a:pt x="883" y="396"/>
                  </a:lnTo>
                  <a:lnTo>
                    <a:pt x="852" y="384"/>
                  </a:lnTo>
                  <a:lnTo>
                    <a:pt x="823" y="396"/>
                  </a:lnTo>
                  <a:lnTo>
                    <a:pt x="808" y="368"/>
                  </a:lnTo>
                  <a:lnTo>
                    <a:pt x="733" y="378"/>
                  </a:lnTo>
                  <a:lnTo>
                    <a:pt x="727" y="414"/>
                  </a:lnTo>
                  <a:lnTo>
                    <a:pt x="748" y="446"/>
                  </a:lnTo>
                  <a:lnTo>
                    <a:pt x="720" y="465"/>
                  </a:lnTo>
                  <a:lnTo>
                    <a:pt x="708" y="503"/>
                  </a:lnTo>
                  <a:lnTo>
                    <a:pt x="675" y="527"/>
                  </a:lnTo>
                  <a:lnTo>
                    <a:pt x="613" y="639"/>
                  </a:lnTo>
                  <a:lnTo>
                    <a:pt x="507" y="633"/>
                  </a:lnTo>
                  <a:lnTo>
                    <a:pt x="456" y="654"/>
                  </a:lnTo>
                  <a:lnTo>
                    <a:pt x="385" y="651"/>
                  </a:lnTo>
                  <a:lnTo>
                    <a:pt x="372" y="645"/>
                  </a:lnTo>
                  <a:lnTo>
                    <a:pt x="339" y="635"/>
                  </a:lnTo>
                  <a:lnTo>
                    <a:pt x="316" y="648"/>
                  </a:lnTo>
                  <a:lnTo>
                    <a:pt x="285" y="627"/>
                  </a:lnTo>
                  <a:lnTo>
                    <a:pt x="220" y="659"/>
                  </a:lnTo>
                  <a:lnTo>
                    <a:pt x="196" y="636"/>
                  </a:lnTo>
                  <a:lnTo>
                    <a:pt x="180" y="635"/>
                  </a:lnTo>
                  <a:lnTo>
                    <a:pt x="169" y="657"/>
                  </a:lnTo>
                  <a:lnTo>
                    <a:pt x="151" y="672"/>
                  </a:lnTo>
                  <a:lnTo>
                    <a:pt x="162" y="6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55643" y="612648"/>
              <a:ext cx="2721571" cy="1980657"/>
            </a:xfrm>
            <a:custGeom>
              <a:avLst/>
              <a:gdLst/>
              <a:ahLst/>
              <a:cxnLst>
                <a:cxn ang="0">
                  <a:pos x="2147" y="52"/>
                </a:cxn>
                <a:cxn ang="0">
                  <a:pos x="2084" y="214"/>
                </a:cxn>
                <a:cxn ang="0">
                  <a:pos x="2200" y="310"/>
                </a:cxn>
                <a:cxn ang="0">
                  <a:pos x="2305" y="369"/>
                </a:cxn>
                <a:cxn ang="0">
                  <a:pos x="2424" y="468"/>
                </a:cxn>
                <a:cxn ang="0">
                  <a:pos x="2379" y="647"/>
                </a:cxn>
                <a:cxn ang="0">
                  <a:pos x="2195" y="641"/>
                </a:cxn>
                <a:cxn ang="0">
                  <a:pos x="2154" y="726"/>
                </a:cxn>
                <a:cxn ang="0">
                  <a:pos x="2085" y="806"/>
                </a:cxn>
                <a:cxn ang="0">
                  <a:pos x="1956" y="873"/>
                </a:cxn>
                <a:cxn ang="0">
                  <a:pos x="1878" y="899"/>
                </a:cxn>
                <a:cxn ang="0">
                  <a:pos x="1817" y="969"/>
                </a:cxn>
                <a:cxn ang="0">
                  <a:pos x="1744" y="968"/>
                </a:cxn>
                <a:cxn ang="0">
                  <a:pos x="1658" y="986"/>
                </a:cxn>
                <a:cxn ang="0">
                  <a:pos x="1560" y="1006"/>
                </a:cxn>
                <a:cxn ang="0">
                  <a:pos x="1540" y="1092"/>
                </a:cxn>
                <a:cxn ang="0">
                  <a:pos x="1336" y="1224"/>
                </a:cxn>
                <a:cxn ang="0">
                  <a:pos x="1196" y="1231"/>
                </a:cxn>
                <a:cxn ang="0">
                  <a:pos x="1117" y="1214"/>
                </a:cxn>
                <a:cxn ang="0">
                  <a:pos x="1014" y="1223"/>
                </a:cxn>
                <a:cxn ang="0">
                  <a:pos x="994" y="1275"/>
                </a:cxn>
                <a:cxn ang="0">
                  <a:pos x="936" y="1339"/>
                </a:cxn>
                <a:cxn ang="0">
                  <a:pos x="893" y="1492"/>
                </a:cxn>
                <a:cxn ang="0">
                  <a:pos x="705" y="1560"/>
                </a:cxn>
                <a:cxn ang="0">
                  <a:pos x="521" y="1479"/>
                </a:cxn>
                <a:cxn ang="0">
                  <a:pos x="446" y="1483"/>
                </a:cxn>
                <a:cxn ang="0">
                  <a:pos x="372" y="1493"/>
                </a:cxn>
                <a:cxn ang="0">
                  <a:pos x="300" y="1480"/>
                </a:cxn>
                <a:cxn ang="0">
                  <a:pos x="204" y="1488"/>
                </a:cxn>
                <a:cxn ang="0">
                  <a:pos x="191" y="1415"/>
                </a:cxn>
                <a:cxn ang="0">
                  <a:pos x="203" y="1296"/>
                </a:cxn>
                <a:cxn ang="0">
                  <a:pos x="215" y="1226"/>
                </a:cxn>
                <a:cxn ang="0">
                  <a:pos x="95" y="1142"/>
                </a:cxn>
                <a:cxn ang="0">
                  <a:pos x="76" y="1065"/>
                </a:cxn>
                <a:cxn ang="0">
                  <a:pos x="0" y="1005"/>
                </a:cxn>
                <a:cxn ang="0">
                  <a:pos x="46" y="952"/>
                </a:cxn>
                <a:cxn ang="0">
                  <a:pos x="151" y="952"/>
                </a:cxn>
                <a:cxn ang="0">
                  <a:pos x="236" y="916"/>
                </a:cxn>
                <a:cxn ang="0">
                  <a:pos x="303" y="858"/>
                </a:cxn>
                <a:cxn ang="0">
                  <a:pos x="378" y="800"/>
                </a:cxn>
                <a:cxn ang="0">
                  <a:pos x="455" y="747"/>
                </a:cxn>
                <a:cxn ang="0">
                  <a:pos x="528" y="674"/>
                </a:cxn>
                <a:cxn ang="0">
                  <a:pos x="606" y="650"/>
                </a:cxn>
                <a:cxn ang="0">
                  <a:pos x="691" y="597"/>
                </a:cxn>
                <a:cxn ang="0">
                  <a:pos x="779" y="511"/>
                </a:cxn>
                <a:cxn ang="0">
                  <a:pos x="808" y="409"/>
                </a:cxn>
                <a:cxn ang="0">
                  <a:pos x="805" y="311"/>
                </a:cxn>
                <a:cxn ang="0">
                  <a:pos x="902" y="239"/>
                </a:cxn>
                <a:cxn ang="0">
                  <a:pos x="1016" y="223"/>
                </a:cxn>
                <a:cxn ang="0">
                  <a:pos x="1135" y="254"/>
                </a:cxn>
                <a:cxn ang="0">
                  <a:pos x="1141" y="184"/>
                </a:cxn>
                <a:cxn ang="0">
                  <a:pos x="1240" y="177"/>
                </a:cxn>
                <a:cxn ang="0">
                  <a:pos x="1320" y="73"/>
                </a:cxn>
                <a:cxn ang="0">
                  <a:pos x="1444" y="22"/>
                </a:cxn>
                <a:cxn ang="0">
                  <a:pos x="1560" y="8"/>
                </a:cxn>
              </a:cxnLst>
              <a:rect l="0" t="0" r="r" b="b"/>
              <a:pathLst>
                <a:path w="2453" h="1572">
                  <a:moveTo>
                    <a:pt x="2057" y="0"/>
                  </a:moveTo>
                  <a:lnTo>
                    <a:pt x="2110" y="51"/>
                  </a:lnTo>
                  <a:lnTo>
                    <a:pt x="2147" y="52"/>
                  </a:lnTo>
                  <a:lnTo>
                    <a:pt x="2101" y="143"/>
                  </a:lnTo>
                  <a:lnTo>
                    <a:pt x="2065" y="143"/>
                  </a:lnTo>
                  <a:lnTo>
                    <a:pt x="2084" y="214"/>
                  </a:lnTo>
                  <a:lnTo>
                    <a:pt x="2166" y="240"/>
                  </a:lnTo>
                  <a:lnTo>
                    <a:pt x="2163" y="274"/>
                  </a:lnTo>
                  <a:lnTo>
                    <a:pt x="2200" y="310"/>
                  </a:lnTo>
                  <a:lnTo>
                    <a:pt x="2228" y="312"/>
                  </a:lnTo>
                  <a:lnTo>
                    <a:pt x="2253" y="344"/>
                  </a:lnTo>
                  <a:lnTo>
                    <a:pt x="2305" y="369"/>
                  </a:lnTo>
                  <a:lnTo>
                    <a:pt x="2387" y="374"/>
                  </a:lnTo>
                  <a:lnTo>
                    <a:pt x="2429" y="412"/>
                  </a:lnTo>
                  <a:lnTo>
                    <a:pt x="2424" y="468"/>
                  </a:lnTo>
                  <a:lnTo>
                    <a:pt x="2382" y="532"/>
                  </a:lnTo>
                  <a:lnTo>
                    <a:pt x="2453" y="652"/>
                  </a:lnTo>
                  <a:lnTo>
                    <a:pt x="2379" y="647"/>
                  </a:lnTo>
                  <a:lnTo>
                    <a:pt x="2342" y="617"/>
                  </a:lnTo>
                  <a:lnTo>
                    <a:pt x="2270" y="589"/>
                  </a:lnTo>
                  <a:lnTo>
                    <a:pt x="2195" y="641"/>
                  </a:lnTo>
                  <a:lnTo>
                    <a:pt x="2179" y="674"/>
                  </a:lnTo>
                  <a:lnTo>
                    <a:pt x="2139" y="724"/>
                  </a:lnTo>
                  <a:lnTo>
                    <a:pt x="2154" y="726"/>
                  </a:lnTo>
                  <a:lnTo>
                    <a:pt x="2131" y="768"/>
                  </a:lnTo>
                  <a:lnTo>
                    <a:pt x="2095" y="775"/>
                  </a:lnTo>
                  <a:lnTo>
                    <a:pt x="2085" y="806"/>
                  </a:lnTo>
                  <a:lnTo>
                    <a:pt x="2019" y="840"/>
                  </a:lnTo>
                  <a:lnTo>
                    <a:pt x="1980" y="839"/>
                  </a:lnTo>
                  <a:lnTo>
                    <a:pt x="1956" y="873"/>
                  </a:lnTo>
                  <a:lnTo>
                    <a:pt x="1923" y="875"/>
                  </a:lnTo>
                  <a:lnTo>
                    <a:pt x="1890" y="903"/>
                  </a:lnTo>
                  <a:lnTo>
                    <a:pt x="1878" y="899"/>
                  </a:lnTo>
                  <a:lnTo>
                    <a:pt x="1857" y="930"/>
                  </a:lnTo>
                  <a:lnTo>
                    <a:pt x="1831" y="934"/>
                  </a:lnTo>
                  <a:lnTo>
                    <a:pt x="1817" y="969"/>
                  </a:lnTo>
                  <a:lnTo>
                    <a:pt x="1781" y="967"/>
                  </a:lnTo>
                  <a:lnTo>
                    <a:pt x="1764" y="990"/>
                  </a:lnTo>
                  <a:lnTo>
                    <a:pt x="1744" y="968"/>
                  </a:lnTo>
                  <a:lnTo>
                    <a:pt x="1720" y="984"/>
                  </a:lnTo>
                  <a:lnTo>
                    <a:pt x="1686" y="973"/>
                  </a:lnTo>
                  <a:lnTo>
                    <a:pt x="1658" y="986"/>
                  </a:lnTo>
                  <a:lnTo>
                    <a:pt x="1642" y="958"/>
                  </a:lnTo>
                  <a:lnTo>
                    <a:pt x="1568" y="968"/>
                  </a:lnTo>
                  <a:lnTo>
                    <a:pt x="1560" y="1006"/>
                  </a:lnTo>
                  <a:lnTo>
                    <a:pt x="1584" y="1031"/>
                  </a:lnTo>
                  <a:lnTo>
                    <a:pt x="1555" y="1057"/>
                  </a:lnTo>
                  <a:lnTo>
                    <a:pt x="1540" y="1092"/>
                  </a:lnTo>
                  <a:lnTo>
                    <a:pt x="1518" y="1108"/>
                  </a:lnTo>
                  <a:lnTo>
                    <a:pt x="1443" y="1230"/>
                  </a:lnTo>
                  <a:lnTo>
                    <a:pt x="1336" y="1224"/>
                  </a:lnTo>
                  <a:lnTo>
                    <a:pt x="1283" y="1243"/>
                  </a:lnTo>
                  <a:lnTo>
                    <a:pt x="1213" y="1241"/>
                  </a:lnTo>
                  <a:lnTo>
                    <a:pt x="1196" y="1231"/>
                  </a:lnTo>
                  <a:lnTo>
                    <a:pt x="1170" y="1224"/>
                  </a:lnTo>
                  <a:lnTo>
                    <a:pt x="1146" y="1235"/>
                  </a:lnTo>
                  <a:lnTo>
                    <a:pt x="1117" y="1214"/>
                  </a:lnTo>
                  <a:lnTo>
                    <a:pt x="1056" y="1249"/>
                  </a:lnTo>
                  <a:lnTo>
                    <a:pt x="1030" y="1223"/>
                  </a:lnTo>
                  <a:lnTo>
                    <a:pt x="1014" y="1223"/>
                  </a:lnTo>
                  <a:lnTo>
                    <a:pt x="999" y="1249"/>
                  </a:lnTo>
                  <a:lnTo>
                    <a:pt x="983" y="1258"/>
                  </a:lnTo>
                  <a:lnTo>
                    <a:pt x="994" y="1275"/>
                  </a:lnTo>
                  <a:lnTo>
                    <a:pt x="986" y="1292"/>
                  </a:lnTo>
                  <a:lnTo>
                    <a:pt x="936" y="1299"/>
                  </a:lnTo>
                  <a:lnTo>
                    <a:pt x="936" y="1339"/>
                  </a:lnTo>
                  <a:lnTo>
                    <a:pt x="920" y="1356"/>
                  </a:lnTo>
                  <a:lnTo>
                    <a:pt x="933" y="1408"/>
                  </a:lnTo>
                  <a:lnTo>
                    <a:pt x="893" y="1492"/>
                  </a:lnTo>
                  <a:lnTo>
                    <a:pt x="849" y="1572"/>
                  </a:lnTo>
                  <a:lnTo>
                    <a:pt x="777" y="1552"/>
                  </a:lnTo>
                  <a:lnTo>
                    <a:pt x="705" y="1560"/>
                  </a:lnTo>
                  <a:lnTo>
                    <a:pt x="661" y="1552"/>
                  </a:lnTo>
                  <a:lnTo>
                    <a:pt x="581" y="1520"/>
                  </a:lnTo>
                  <a:lnTo>
                    <a:pt x="521" y="1479"/>
                  </a:lnTo>
                  <a:lnTo>
                    <a:pt x="498" y="1482"/>
                  </a:lnTo>
                  <a:lnTo>
                    <a:pt x="478" y="1478"/>
                  </a:lnTo>
                  <a:lnTo>
                    <a:pt x="446" y="1483"/>
                  </a:lnTo>
                  <a:lnTo>
                    <a:pt x="383" y="1520"/>
                  </a:lnTo>
                  <a:lnTo>
                    <a:pt x="368" y="1514"/>
                  </a:lnTo>
                  <a:lnTo>
                    <a:pt x="372" y="1493"/>
                  </a:lnTo>
                  <a:lnTo>
                    <a:pt x="372" y="1467"/>
                  </a:lnTo>
                  <a:lnTo>
                    <a:pt x="337" y="1468"/>
                  </a:lnTo>
                  <a:lnTo>
                    <a:pt x="300" y="1480"/>
                  </a:lnTo>
                  <a:lnTo>
                    <a:pt x="261" y="1491"/>
                  </a:lnTo>
                  <a:lnTo>
                    <a:pt x="229" y="1483"/>
                  </a:lnTo>
                  <a:lnTo>
                    <a:pt x="204" y="1488"/>
                  </a:lnTo>
                  <a:lnTo>
                    <a:pt x="183" y="1476"/>
                  </a:lnTo>
                  <a:lnTo>
                    <a:pt x="186" y="1431"/>
                  </a:lnTo>
                  <a:lnTo>
                    <a:pt x="191" y="1415"/>
                  </a:lnTo>
                  <a:lnTo>
                    <a:pt x="177" y="1389"/>
                  </a:lnTo>
                  <a:lnTo>
                    <a:pt x="214" y="1341"/>
                  </a:lnTo>
                  <a:lnTo>
                    <a:pt x="203" y="1296"/>
                  </a:lnTo>
                  <a:lnTo>
                    <a:pt x="224" y="1256"/>
                  </a:lnTo>
                  <a:lnTo>
                    <a:pt x="209" y="1246"/>
                  </a:lnTo>
                  <a:lnTo>
                    <a:pt x="215" y="1226"/>
                  </a:lnTo>
                  <a:lnTo>
                    <a:pt x="174" y="1213"/>
                  </a:lnTo>
                  <a:lnTo>
                    <a:pt x="131" y="1187"/>
                  </a:lnTo>
                  <a:lnTo>
                    <a:pt x="95" y="1142"/>
                  </a:lnTo>
                  <a:lnTo>
                    <a:pt x="66" y="1119"/>
                  </a:lnTo>
                  <a:lnTo>
                    <a:pt x="53" y="1105"/>
                  </a:lnTo>
                  <a:lnTo>
                    <a:pt x="76" y="1065"/>
                  </a:lnTo>
                  <a:lnTo>
                    <a:pt x="56" y="1042"/>
                  </a:lnTo>
                  <a:lnTo>
                    <a:pt x="20" y="1043"/>
                  </a:lnTo>
                  <a:lnTo>
                    <a:pt x="0" y="1005"/>
                  </a:lnTo>
                  <a:lnTo>
                    <a:pt x="12" y="983"/>
                  </a:lnTo>
                  <a:lnTo>
                    <a:pt x="27" y="958"/>
                  </a:lnTo>
                  <a:lnTo>
                    <a:pt x="46" y="952"/>
                  </a:lnTo>
                  <a:lnTo>
                    <a:pt x="89" y="958"/>
                  </a:lnTo>
                  <a:lnTo>
                    <a:pt x="105" y="944"/>
                  </a:lnTo>
                  <a:lnTo>
                    <a:pt x="151" y="952"/>
                  </a:lnTo>
                  <a:lnTo>
                    <a:pt x="168" y="944"/>
                  </a:lnTo>
                  <a:lnTo>
                    <a:pt x="192" y="952"/>
                  </a:lnTo>
                  <a:lnTo>
                    <a:pt x="236" y="916"/>
                  </a:lnTo>
                  <a:lnTo>
                    <a:pt x="244" y="890"/>
                  </a:lnTo>
                  <a:lnTo>
                    <a:pt x="261" y="873"/>
                  </a:lnTo>
                  <a:lnTo>
                    <a:pt x="303" y="858"/>
                  </a:lnTo>
                  <a:lnTo>
                    <a:pt x="331" y="833"/>
                  </a:lnTo>
                  <a:lnTo>
                    <a:pt x="367" y="825"/>
                  </a:lnTo>
                  <a:lnTo>
                    <a:pt x="378" y="800"/>
                  </a:lnTo>
                  <a:lnTo>
                    <a:pt x="409" y="790"/>
                  </a:lnTo>
                  <a:lnTo>
                    <a:pt x="445" y="770"/>
                  </a:lnTo>
                  <a:lnTo>
                    <a:pt x="455" y="747"/>
                  </a:lnTo>
                  <a:lnTo>
                    <a:pt x="494" y="733"/>
                  </a:lnTo>
                  <a:lnTo>
                    <a:pt x="521" y="694"/>
                  </a:lnTo>
                  <a:lnTo>
                    <a:pt x="528" y="674"/>
                  </a:lnTo>
                  <a:lnTo>
                    <a:pt x="555" y="666"/>
                  </a:lnTo>
                  <a:lnTo>
                    <a:pt x="580" y="665"/>
                  </a:lnTo>
                  <a:lnTo>
                    <a:pt x="606" y="650"/>
                  </a:lnTo>
                  <a:lnTo>
                    <a:pt x="687" y="657"/>
                  </a:lnTo>
                  <a:lnTo>
                    <a:pt x="706" y="640"/>
                  </a:lnTo>
                  <a:lnTo>
                    <a:pt x="691" y="597"/>
                  </a:lnTo>
                  <a:lnTo>
                    <a:pt x="731" y="568"/>
                  </a:lnTo>
                  <a:lnTo>
                    <a:pt x="729" y="544"/>
                  </a:lnTo>
                  <a:lnTo>
                    <a:pt x="779" y="511"/>
                  </a:lnTo>
                  <a:lnTo>
                    <a:pt x="814" y="474"/>
                  </a:lnTo>
                  <a:lnTo>
                    <a:pt x="824" y="442"/>
                  </a:lnTo>
                  <a:lnTo>
                    <a:pt x="808" y="409"/>
                  </a:lnTo>
                  <a:lnTo>
                    <a:pt x="834" y="389"/>
                  </a:lnTo>
                  <a:lnTo>
                    <a:pt x="766" y="313"/>
                  </a:lnTo>
                  <a:lnTo>
                    <a:pt x="805" y="311"/>
                  </a:lnTo>
                  <a:lnTo>
                    <a:pt x="824" y="275"/>
                  </a:lnTo>
                  <a:lnTo>
                    <a:pt x="886" y="272"/>
                  </a:lnTo>
                  <a:lnTo>
                    <a:pt x="902" y="239"/>
                  </a:lnTo>
                  <a:lnTo>
                    <a:pt x="926" y="234"/>
                  </a:lnTo>
                  <a:lnTo>
                    <a:pt x="982" y="240"/>
                  </a:lnTo>
                  <a:lnTo>
                    <a:pt x="1016" y="223"/>
                  </a:lnTo>
                  <a:lnTo>
                    <a:pt x="1080" y="255"/>
                  </a:lnTo>
                  <a:lnTo>
                    <a:pt x="1108" y="247"/>
                  </a:lnTo>
                  <a:lnTo>
                    <a:pt x="1135" y="254"/>
                  </a:lnTo>
                  <a:lnTo>
                    <a:pt x="1152" y="226"/>
                  </a:lnTo>
                  <a:lnTo>
                    <a:pt x="1138" y="202"/>
                  </a:lnTo>
                  <a:lnTo>
                    <a:pt x="1141" y="184"/>
                  </a:lnTo>
                  <a:lnTo>
                    <a:pt x="1166" y="187"/>
                  </a:lnTo>
                  <a:lnTo>
                    <a:pt x="1200" y="171"/>
                  </a:lnTo>
                  <a:lnTo>
                    <a:pt x="1240" y="177"/>
                  </a:lnTo>
                  <a:lnTo>
                    <a:pt x="1266" y="179"/>
                  </a:lnTo>
                  <a:lnTo>
                    <a:pt x="1319" y="140"/>
                  </a:lnTo>
                  <a:lnTo>
                    <a:pt x="1320" y="73"/>
                  </a:lnTo>
                  <a:lnTo>
                    <a:pt x="1352" y="53"/>
                  </a:lnTo>
                  <a:lnTo>
                    <a:pt x="1395" y="48"/>
                  </a:lnTo>
                  <a:lnTo>
                    <a:pt x="1444" y="22"/>
                  </a:lnTo>
                  <a:lnTo>
                    <a:pt x="1485" y="27"/>
                  </a:lnTo>
                  <a:lnTo>
                    <a:pt x="1495" y="8"/>
                  </a:lnTo>
                  <a:lnTo>
                    <a:pt x="1560" y="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41"/>
            <p:cNvSpPr>
              <a:spLocks noChangeAspect="1"/>
            </p:cNvSpPr>
            <p:nvPr/>
          </p:nvSpPr>
          <p:spPr bwMode="auto">
            <a:xfrm>
              <a:off x="3012938" y="3220808"/>
              <a:ext cx="490408" cy="1484253"/>
            </a:xfrm>
            <a:custGeom>
              <a:avLst/>
              <a:gdLst>
                <a:gd name="T0" fmla="*/ 0 w 980"/>
                <a:gd name="T1" fmla="*/ 0 h 2505"/>
                <a:gd name="T2" fmla="*/ 2147483647 w 980"/>
                <a:gd name="T3" fmla="*/ 2147483647 h 2505"/>
                <a:gd name="T4" fmla="*/ 2147483647 w 980"/>
                <a:gd name="T5" fmla="*/ 2147483647 h 2505"/>
                <a:gd name="T6" fmla="*/ 2147483647 w 980"/>
                <a:gd name="T7" fmla="*/ 2147483647 h 25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2505"/>
                <a:gd name="T14" fmla="*/ 980 w 980"/>
                <a:gd name="T15" fmla="*/ 2505 h 2505"/>
                <a:gd name="connsiteX0" fmla="*/ 0 w 389"/>
                <a:gd name="connsiteY0" fmla="*/ 0 h 1167"/>
                <a:gd name="connsiteX1" fmla="*/ 350 w 389"/>
                <a:gd name="connsiteY1" fmla="*/ 1057 h 1167"/>
                <a:gd name="connsiteX2" fmla="*/ 389 w 389"/>
                <a:gd name="connsiteY2" fmla="*/ 1167 h 1167"/>
                <a:gd name="connsiteX0" fmla="*/ 0 w 466"/>
                <a:gd name="connsiteY0" fmla="*/ 0 h 1360"/>
                <a:gd name="connsiteX1" fmla="*/ 350 w 466"/>
                <a:gd name="connsiteY1" fmla="*/ 1057 h 1360"/>
                <a:gd name="connsiteX2" fmla="*/ 466 w 466"/>
                <a:gd name="connsiteY2" fmla="*/ 1360 h 1360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01"/>
                <a:gd name="connsiteY0" fmla="*/ 0 h 1213"/>
                <a:gd name="connsiteX1" fmla="*/ 350 w 401"/>
                <a:gd name="connsiteY1" fmla="*/ 1057 h 1213"/>
                <a:gd name="connsiteX2" fmla="*/ 401 w 401"/>
                <a:gd name="connsiteY2" fmla="*/ 1213 h 1213"/>
                <a:gd name="connsiteX0" fmla="*/ 0 w 438"/>
                <a:gd name="connsiteY0" fmla="*/ 0 h 1312"/>
                <a:gd name="connsiteX1" fmla="*/ 350 w 438"/>
                <a:gd name="connsiteY1" fmla="*/ 1057 h 1312"/>
                <a:gd name="connsiteX2" fmla="*/ 438 w 438"/>
                <a:gd name="connsiteY2" fmla="*/ 1312 h 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" h="1312">
                  <a:moveTo>
                    <a:pt x="0" y="0"/>
                  </a:moveTo>
                  <a:cubicBezTo>
                    <a:pt x="117" y="352"/>
                    <a:pt x="233" y="705"/>
                    <a:pt x="350" y="1057"/>
                  </a:cubicBezTo>
                  <a:cubicBezTo>
                    <a:pt x="363" y="1094"/>
                    <a:pt x="425" y="1275"/>
                    <a:pt x="438" y="1312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Freeform 64"/>
            <p:cNvSpPr>
              <a:spLocks/>
            </p:cNvSpPr>
            <p:nvPr/>
          </p:nvSpPr>
          <p:spPr bwMode="auto">
            <a:xfrm>
              <a:off x="2282881" y="3979603"/>
              <a:ext cx="233301" cy="617513"/>
            </a:xfrm>
            <a:custGeom>
              <a:avLst/>
              <a:gdLst>
                <a:gd name="T0" fmla="*/ 0 w 460"/>
                <a:gd name="T1" fmla="*/ 2147483647 h 2282"/>
                <a:gd name="T2" fmla="*/ 2147483647 w 460"/>
                <a:gd name="T3" fmla="*/ 2147483647 h 2282"/>
                <a:gd name="T4" fmla="*/ 2147483647 w 460"/>
                <a:gd name="T5" fmla="*/ 2147483647 h 2282"/>
                <a:gd name="T6" fmla="*/ 2147483647 w 460"/>
                <a:gd name="T7" fmla="*/ 2147483647 h 2282"/>
                <a:gd name="T8" fmla="*/ 2147483647 w 460"/>
                <a:gd name="T9" fmla="*/ 2147483647 h 2282"/>
                <a:gd name="T10" fmla="*/ 2147483647 w 460"/>
                <a:gd name="T11" fmla="*/ 2147483647 h 2282"/>
                <a:gd name="T12" fmla="*/ 2147483647 w 460"/>
                <a:gd name="T13" fmla="*/ 2147483647 h 2282"/>
                <a:gd name="T14" fmla="*/ 2147483647 w 460"/>
                <a:gd name="T15" fmla="*/ 2147483647 h 2282"/>
                <a:gd name="T16" fmla="*/ 2147483647 w 460"/>
                <a:gd name="T17" fmla="*/ 0 h 2282"/>
                <a:gd name="T18" fmla="*/ 2147483647 w 460"/>
                <a:gd name="T19" fmla="*/ 0 h 2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0"/>
                <a:gd name="T31" fmla="*/ 0 h 2282"/>
                <a:gd name="T32" fmla="*/ 460 w 460"/>
                <a:gd name="T33" fmla="*/ 2282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445 w 460"/>
                <a:gd name="connsiteY7" fmla="*/ 394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40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60"/>
                <a:gd name="connsiteY0" fmla="*/ 2265 h 2282"/>
                <a:gd name="connsiteX1" fmla="*/ 60 w 460"/>
                <a:gd name="connsiteY1" fmla="*/ 2282 h 2282"/>
                <a:gd name="connsiteX2" fmla="*/ 115 w 460"/>
                <a:gd name="connsiteY2" fmla="*/ 2097 h 2282"/>
                <a:gd name="connsiteX3" fmla="*/ 82 w 460"/>
                <a:gd name="connsiteY3" fmla="*/ 2088 h 2282"/>
                <a:gd name="connsiteX4" fmla="*/ 171 w 460"/>
                <a:gd name="connsiteY4" fmla="*/ 1771 h 2282"/>
                <a:gd name="connsiteX5" fmla="*/ 169 w 460"/>
                <a:gd name="connsiteY5" fmla="*/ 1293 h 2282"/>
                <a:gd name="connsiteX6" fmla="*/ 217 w 460"/>
                <a:gd name="connsiteY6" fmla="*/ 824 h 2282"/>
                <a:gd name="connsiteX7" fmla="*/ 276 w 460"/>
                <a:gd name="connsiteY7" fmla="*/ 362 h 2282"/>
                <a:gd name="connsiteX8" fmla="*/ 444 w 460"/>
                <a:gd name="connsiteY8" fmla="*/ 238 h 2282"/>
                <a:gd name="connsiteX9" fmla="*/ 445 w 460"/>
                <a:gd name="connsiteY9" fmla="*/ 0 h 2282"/>
                <a:gd name="connsiteX10" fmla="*/ 460 w 460"/>
                <a:gd name="connsiteY10" fmla="*/ 0 h 2282"/>
                <a:gd name="connsiteX0" fmla="*/ 0 w 400"/>
                <a:gd name="connsiteY0" fmla="*/ 2282 h 2282"/>
                <a:gd name="connsiteX1" fmla="*/ 55 w 400"/>
                <a:gd name="connsiteY1" fmla="*/ 2097 h 2282"/>
                <a:gd name="connsiteX2" fmla="*/ 22 w 400"/>
                <a:gd name="connsiteY2" fmla="*/ 2088 h 2282"/>
                <a:gd name="connsiteX3" fmla="*/ 111 w 400"/>
                <a:gd name="connsiteY3" fmla="*/ 1771 h 2282"/>
                <a:gd name="connsiteX4" fmla="*/ 109 w 400"/>
                <a:gd name="connsiteY4" fmla="*/ 1293 h 2282"/>
                <a:gd name="connsiteX5" fmla="*/ 157 w 400"/>
                <a:gd name="connsiteY5" fmla="*/ 824 h 2282"/>
                <a:gd name="connsiteX6" fmla="*/ 216 w 400"/>
                <a:gd name="connsiteY6" fmla="*/ 362 h 2282"/>
                <a:gd name="connsiteX7" fmla="*/ 384 w 400"/>
                <a:gd name="connsiteY7" fmla="*/ 238 h 2282"/>
                <a:gd name="connsiteX8" fmla="*/ 385 w 400"/>
                <a:gd name="connsiteY8" fmla="*/ 0 h 2282"/>
                <a:gd name="connsiteX9" fmla="*/ 400 w 400"/>
                <a:gd name="connsiteY9" fmla="*/ 0 h 2282"/>
                <a:gd name="connsiteX0" fmla="*/ 33 w 378"/>
                <a:gd name="connsiteY0" fmla="*/ 2097 h 2097"/>
                <a:gd name="connsiteX1" fmla="*/ 0 w 378"/>
                <a:gd name="connsiteY1" fmla="*/ 2088 h 2097"/>
                <a:gd name="connsiteX2" fmla="*/ 89 w 378"/>
                <a:gd name="connsiteY2" fmla="*/ 1771 h 2097"/>
                <a:gd name="connsiteX3" fmla="*/ 87 w 378"/>
                <a:gd name="connsiteY3" fmla="*/ 1293 h 2097"/>
                <a:gd name="connsiteX4" fmla="*/ 135 w 378"/>
                <a:gd name="connsiteY4" fmla="*/ 824 h 2097"/>
                <a:gd name="connsiteX5" fmla="*/ 194 w 378"/>
                <a:gd name="connsiteY5" fmla="*/ 362 h 2097"/>
                <a:gd name="connsiteX6" fmla="*/ 362 w 378"/>
                <a:gd name="connsiteY6" fmla="*/ 238 h 2097"/>
                <a:gd name="connsiteX7" fmla="*/ 363 w 378"/>
                <a:gd name="connsiteY7" fmla="*/ 0 h 2097"/>
                <a:gd name="connsiteX8" fmla="*/ 378 w 378"/>
                <a:gd name="connsiteY8" fmla="*/ 0 h 2097"/>
                <a:gd name="connsiteX0" fmla="*/ 0 w 378"/>
                <a:gd name="connsiteY0" fmla="*/ 2088 h 2088"/>
                <a:gd name="connsiteX1" fmla="*/ 89 w 378"/>
                <a:gd name="connsiteY1" fmla="*/ 1771 h 2088"/>
                <a:gd name="connsiteX2" fmla="*/ 87 w 378"/>
                <a:gd name="connsiteY2" fmla="*/ 1293 h 2088"/>
                <a:gd name="connsiteX3" fmla="*/ 135 w 378"/>
                <a:gd name="connsiteY3" fmla="*/ 824 h 2088"/>
                <a:gd name="connsiteX4" fmla="*/ 194 w 378"/>
                <a:gd name="connsiteY4" fmla="*/ 362 h 2088"/>
                <a:gd name="connsiteX5" fmla="*/ 362 w 378"/>
                <a:gd name="connsiteY5" fmla="*/ 238 h 2088"/>
                <a:gd name="connsiteX6" fmla="*/ 363 w 378"/>
                <a:gd name="connsiteY6" fmla="*/ 0 h 2088"/>
                <a:gd name="connsiteX7" fmla="*/ 378 w 378"/>
                <a:gd name="connsiteY7" fmla="*/ 0 h 2088"/>
                <a:gd name="connsiteX0" fmla="*/ 2 w 291"/>
                <a:gd name="connsiteY0" fmla="*/ 1771 h 1771"/>
                <a:gd name="connsiteX1" fmla="*/ 0 w 291"/>
                <a:gd name="connsiteY1" fmla="*/ 1293 h 1771"/>
                <a:gd name="connsiteX2" fmla="*/ 48 w 291"/>
                <a:gd name="connsiteY2" fmla="*/ 824 h 1771"/>
                <a:gd name="connsiteX3" fmla="*/ 107 w 291"/>
                <a:gd name="connsiteY3" fmla="*/ 362 h 1771"/>
                <a:gd name="connsiteX4" fmla="*/ 275 w 291"/>
                <a:gd name="connsiteY4" fmla="*/ 238 h 1771"/>
                <a:gd name="connsiteX5" fmla="*/ 276 w 291"/>
                <a:gd name="connsiteY5" fmla="*/ 0 h 1771"/>
                <a:gd name="connsiteX6" fmla="*/ 291 w 291"/>
                <a:gd name="connsiteY6" fmla="*/ 0 h 1771"/>
                <a:gd name="connsiteX0" fmla="*/ 0 w 291"/>
                <a:gd name="connsiteY0" fmla="*/ 1293 h 1293"/>
                <a:gd name="connsiteX1" fmla="*/ 48 w 291"/>
                <a:gd name="connsiteY1" fmla="*/ 824 h 1293"/>
                <a:gd name="connsiteX2" fmla="*/ 107 w 291"/>
                <a:gd name="connsiteY2" fmla="*/ 362 h 1293"/>
                <a:gd name="connsiteX3" fmla="*/ 275 w 291"/>
                <a:gd name="connsiteY3" fmla="*/ 238 h 1293"/>
                <a:gd name="connsiteX4" fmla="*/ 276 w 291"/>
                <a:gd name="connsiteY4" fmla="*/ 0 h 1293"/>
                <a:gd name="connsiteX5" fmla="*/ 291 w 291"/>
                <a:gd name="connsiteY5" fmla="*/ 0 h 1293"/>
                <a:gd name="connsiteX0" fmla="*/ 0 w 243"/>
                <a:gd name="connsiteY0" fmla="*/ 824 h 824"/>
                <a:gd name="connsiteX1" fmla="*/ 59 w 243"/>
                <a:gd name="connsiteY1" fmla="*/ 362 h 824"/>
                <a:gd name="connsiteX2" fmla="*/ 227 w 243"/>
                <a:gd name="connsiteY2" fmla="*/ 238 h 824"/>
                <a:gd name="connsiteX3" fmla="*/ 228 w 243"/>
                <a:gd name="connsiteY3" fmla="*/ 0 h 824"/>
                <a:gd name="connsiteX4" fmla="*/ 243 w 243"/>
                <a:gd name="connsiteY4" fmla="*/ 0 h 824"/>
                <a:gd name="connsiteX0" fmla="*/ 0 w 207"/>
                <a:gd name="connsiteY0" fmla="*/ 546 h 546"/>
                <a:gd name="connsiteX1" fmla="*/ 23 w 207"/>
                <a:gd name="connsiteY1" fmla="*/ 362 h 546"/>
                <a:gd name="connsiteX2" fmla="*/ 191 w 207"/>
                <a:gd name="connsiteY2" fmla="*/ 238 h 546"/>
                <a:gd name="connsiteX3" fmla="*/ 192 w 207"/>
                <a:gd name="connsiteY3" fmla="*/ 0 h 546"/>
                <a:gd name="connsiteX4" fmla="*/ 207 w 207"/>
                <a:gd name="connsiteY4" fmla="*/ 0 h 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" h="546">
                  <a:moveTo>
                    <a:pt x="0" y="546"/>
                  </a:moveTo>
                  <a:cubicBezTo>
                    <a:pt x="20" y="385"/>
                    <a:pt x="3" y="523"/>
                    <a:pt x="23" y="362"/>
                  </a:cubicBezTo>
                  <a:lnTo>
                    <a:pt x="191" y="238"/>
                  </a:lnTo>
                  <a:cubicBezTo>
                    <a:pt x="191" y="159"/>
                    <a:pt x="192" y="79"/>
                    <a:pt x="192" y="0"/>
                  </a:cubicBezTo>
                  <a:lnTo>
                    <a:pt x="207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Freeform 67"/>
            <p:cNvSpPr>
              <a:spLocks/>
            </p:cNvSpPr>
            <p:nvPr/>
          </p:nvSpPr>
          <p:spPr bwMode="auto">
            <a:xfrm>
              <a:off x="1714706" y="3371614"/>
              <a:ext cx="626897" cy="957225"/>
            </a:xfrm>
            <a:custGeom>
              <a:avLst/>
              <a:gdLst>
                <a:gd name="T0" fmla="*/ 0 w 558"/>
                <a:gd name="T1" fmla="*/ 31 h 3175"/>
                <a:gd name="T2" fmla="*/ 33 w 558"/>
                <a:gd name="T3" fmla="*/ 0 h 3175"/>
                <a:gd name="T4" fmla="*/ 505 w 558"/>
                <a:gd name="T5" fmla="*/ 488 h 3175"/>
                <a:gd name="T6" fmla="*/ 480 w 558"/>
                <a:gd name="T7" fmla="*/ 713 h 3175"/>
                <a:gd name="T8" fmla="*/ 558 w 558"/>
                <a:gd name="T9" fmla="*/ 723 h 3175"/>
                <a:gd name="T10" fmla="*/ 545 w 558"/>
                <a:gd name="T11" fmla="*/ 847 h 3175"/>
                <a:gd name="T12" fmla="*/ 506 w 558"/>
                <a:gd name="T13" fmla="*/ 843 h 3175"/>
                <a:gd name="T14" fmla="*/ 404 w 558"/>
                <a:gd name="T15" fmla="*/ 1832 h 3175"/>
                <a:gd name="T16" fmla="*/ 404 w 558"/>
                <a:gd name="T17" fmla="*/ 2310 h 3175"/>
                <a:gd name="T18" fmla="*/ 166 w 558"/>
                <a:gd name="T19" fmla="*/ 3175 h 3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8"/>
                <a:gd name="T31" fmla="*/ 0 h 3175"/>
                <a:gd name="T32" fmla="*/ 558 w 558"/>
                <a:gd name="T33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3175"/>
                <a:gd name="connsiteX1" fmla="*/ 33 w 558"/>
                <a:gd name="connsiteY1" fmla="*/ 0 h 3175"/>
                <a:gd name="connsiteX2" fmla="*/ 505 w 558"/>
                <a:gd name="connsiteY2" fmla="*/ 488 h 3175"/>
                <a:gd name="connsiteX3" fmla="*/ 480 w 558"/>
                <a:gd name="connsiteY3" fmla="*/ 713 h 3175"/>
                <a:gd name="connsiteX4" fmla="*/ 558 w 558"/>
                <a:gd name="connsiteY4" fmla="*/ 723 h 3175"/>
                <a:gd name="connsiteX5" fmla="*/ 545 w 558"/>
                <a:gd name="connsiteY5" fmla="*/ 847 h 3175"/>
                <a:gd name="connsiteX6" fmla="*/ 506 w 558"/>
                <a:gd name="connsiteY6" fmla="*/ 843 h 3175"/>
                <a:gd name="connsiteX7" fmla="*/ 404 w 558"/>
                <a:gd name="connsiteY7" fmla="*/ 1832 h 3175"/>
                <a:gd name="connsiteX8" fmla="*/ 404 w 558"/>
                <a:gd name="connsiteY8" fmla="*/ 2310 h 3175"/>
                <a:gd name="connsiteX9" fmla="*/ 166 w 558"/>
                <a:gd name="connsiteY9" fmla="*/ 3175 h 3175"/>
                <a:gd name="connsiteX0" fmla="*/ 0 w 558"/>
                <a:gd name="connsiteY0" fmla="*/ 31 h 2310"/>
                <a:gd name="connsiteX1" fmla="*/ 33 w 558"/>
                <a:gd name="connsiteY1" fmla="*/ 0 h 2310"/>
                <a:gd name="connsiteX2" fmla="*/ 505 w 558"/>
                <a:gd name="connsiteY2" fmla="*/ 488 h 2310"/>
                <a:gd name="connsiteX3" fmla="*/ 480 w 558"/>
                <a:gd name="connsiteY3" fmla="*/ 713 h 2310"/>
                <a:gd name="connsiteX4" fmla="*/ 558 w 558"/>
                <a:gd name="connsiteY4" fmla="*/ 723 h 2310"/>
                <a:gd name="connsiteX5" fmla="*/ 545 w 558"/>
                <a:gd name="connsiteY5" fmla="*/ 847 h 2310"/>
                <a:gd name="connsiteX6" fmla="*/ 506 w 558"/>
                <a:gd name="connsiteY6" fmla="*/ 843 h 2310"/>
                <a:gd name="connsiteX7" fmla="*/ 404 w 558"/>
                <a:gd name="connsiteY7" fmla="*/ 1832 h 2310"/>
                <a:gd name="connsiteX8" fmla="*/ 404 w 558"/>
                <a:gd name="connsiteY8" fmla="*/ 2310 h 2310"/>
                <a:gd name="connsiteX0" fmla="*/ 0 w 558"/>
                <a:gd name="connsiteY0" fmla="*/ 31 h 1832"/>
                <a:gd name="connsiteX1" fmla="*/ 33 w 558"/>
                <a:gd name="connsiteY1" fmla="*/ 0 h 1832"/>
                <a:gd name="connsiteX2" fmla="*/ 505 w 558"/>
                <a:gd name="connsiteY2" fmla="*/ 488 h 1832"/>
                <a:gd name="connsiteX3" fmla="*/ 480 w 558"/>
                <a:gd name="connsiteY3" fmla="*/ 713 h 1832"/>
                <a:gd name="connsiteX4" fmla="*/ 558 w 558"/>
                <a:gd name="connsiteY4" fmla="*/ 723 h 1832"/>
                <a:gd name="connsiteX5" fmla="*/ 545 w 558"/>
                <a:gd name="connsiteY5" fmla="*/ 847 h 1832"/>
                <a:gd name="connsiteX6" fmla="*/ 506 w 558"/>
                <a:gd name="connsiteY6" fmla="*/ 843 h 1832"/>
                <a:gd name="connsiteX7" fmla="*/ 404 w 558"/>
                <a:gd name="connsiteY7" fmla="*/ 1832 h 1832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1083"/>
                <a:gd name="connsiteX1" fmla="*/ 33 w 558"/>
                <a:gd name="connsiteY1" fmla="*/ 0 h 1083"/>
                <a:gd name="connsiteX2" fmla="*/ 505 w 558"/>
                <a:gd name="connsiteY2" fmla="*/ 488 h 1083"/>
                <a:gd name="connsiteX3" fmla="*/ 480 w 558"/>
                <a:gd name="connsiteY3" fmla="*/ 713 h 1083"/>
                <a:gd name="connsiteX4" fmla="*/ 558 w 558"/>
                <a:gd name="connsiteY4" fmla="*/ 723 h 1083"/>
                <a:gd name="connsiteX5" fmla="*/ 545 w 558"/>
                <a:gd name="connsiteY5" fmla="*/ 847 h 1083"/>
                <a:gd name="connsiteX6" fmla="*/ 506 w 558"/>
                <a:gd name="connsiteY6" fmla="*/ 843 h 1083"/>
                <a:gd name="connsiteX7" fmla="*/ 481 w 558"/>
                <a:gd name="connsiteY7" fmla="*/ 1083 h 1083"/>
                <a:gd name="connsiteX0" fmla="*/ 0 w 558"/>
                <a:gd name="connsiteY0" fmla="*/ 31 h 847"/>
                <a:gd name="connsiteX1" fmla="*/ 33 w 558"/>
                <a:gd name="connsiteY1" fmla="*/ 0 h 847"/>
                <a:gd name="connsiteX2" fmla="*/ 505 w 558"/>
                <a:gd name="connsiteY2" fmla="*/ 488 h 847"/>
                <a:gd name="connsiteX3" fmla="*/ 480 w 558"/>
                <a:gd name="connsiteY3" fmla="*/ 713 h 847"/>
                <a:gd name="connsiteX4" fmla="*/ 558 w 558"/>
                <a:gd name="connsiteY4" fmla="*/ 723 h 847"/>
                <a:gd name="connsiteX5" fmla="*/ 545 w 558"/>
                <a:gd name="connsiteY5" fmla="*/ 847 h 847"/>
                <a:gd name="connsiteX6" fmla="*/ 506 w 558"/>
                <a:gd name="connsiteY6" fmla="*/ 843 h 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" h="847">
                  <a:moveTo>
                    <a:pt x="0" y="31"/>
                  </a:moveTo>
                  <a:cubicBezTo>
                    <a:pt x="11" y="21"/>
                    <a:pt x="22" y="10"/>
                    <a:pt x="33" y="0"/>
                  </a:cubicBezTo>
                  <a:lnTo>
                    <a:pt x="505" y="488"/>
                  </a:lnTo>
                  <a:cubicBezTo>
                    <a:pt x="497" y="563"/>
                    <a:pt x="488" y="638"/>
                    <a:pt x="480" y="713"/>
                  </a:cubicBezTo>
                  <a:cubicBezTo>
                    <a:pt x="506" y="716"/>
                    <a:pt x="532" y="720"/>
                    <a:pt x="558" y="723"/>
                  </a:cubicBezTo>
                  <a:cubicBezTo>
                    <a:pt x="554" y="764"/>
                    <a:pt x="549" y="806"/>
                    <a:pt x="545" y="847"/>
                  </a:cubicBezTo>
                  <a:cubicBezTo>
                    <a:pt x="532" y="846"/>
                    <a:pt x="519" y="844"/>
                    <a:pt x="506" y="843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83"/>
            <p:cNvSpPr>
              <a:spLocks/>
            </p:cNvSpPr>
            <p:nvPr/>
          </p:nvSpPr>
          <p:spPr bwMode="auto">
            <a:xfrm>
              <a:off x="2257488" y="3341453"/>
              <a:ext cx="158708" cy="993736"/>
            </a:xfrm>
            <a:custGeom>
              <a:avLst/>
              <a:gdLst>
                <a:gd name="T0" fmla="*/ 0 w 214"/>
                <a:gd name="T1" fmla="*/ 2147483647 h 1951"/>
                <a:gd name="T2" fmla="*/ 0 w 214"/>
                <a:gd name="T3" fmla="*/ 2147483647 h 1951"/>
                <a:gd name="T4" fmla="*/ 2147483647 w 214"/>
                <a:gd name="T5" fmla="*/ 0 h 1951"/>
                <a:gd name="T6" fmla="*/ 2147483647 w 214"/>
                <a:gd name="T7" fmla="*/ 2147483647 h 19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"/>
                <a:gd name="T13" fmla="*/ 0 h 1951"/>
                <a:gd name="T14" fmla="*/ 214 w 214"/>
                <a:gd name="T15" fmla="*/ 1951 h 1951"/>
                <a:gd name="connsiteX0" fmla="*/ 0 w 214"/>
                <a:gd name="connsiteY0" fmla="*/ 2197 h 2197"/>
                <a:gd name="connsiteX1" fmla="*/ 0 w 214"/>
                <a:gd name="connsiteY1" fmla="*/ 1974 h 2197"/>
                <a:gd name="connsiteX2" fmla="*/ 200 w 214"/>
                <a:gd name="connsiteY2" fmla="*/ 0 h 2197"/>
                <a:gd name="connsiteX3" fmla="*/ 214 w 214"/>
                <a:gd name="connsiteY3" fmla="*/ 255 h 2197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459 h 2401"/>
                <a:gd name="connsiteX0" fmla="*/ 0 w 221"/>
                <a:gd name="connsiteY0" fmla="*/ 2401 h 2401"/>
                <a:gd name="connsiteX1" fmla="*/ 0 w 221"/>
                <a:gd name="connsiteY1" fmla="*/ 2178 h 2401"/>
                <a:gd name="connsiteX2" fmla="*/ 188 w 221"/>
                <a:gd name="connsiteY2" fmla="*/ 329 h 2401"/>
                <a:gd name="connsiteX3" fmla="*/ 200 w 221"/>
                <a:gd name="connsiteY3" fmla="*/ 204 h 2401"/>
                <a:gd name="connsiteX4" fmla="*/ 214 w 221"/>
                <a:gd name="connsiteY4" fmla="*/ 341 h 2401"/>
                <a:gd name="connsiteX0" fmla="*/ 0 w 231"/>
                <a:gd name="connsiteY0" fmla="*/ 2401 h 2401"/>
                <a:gd name="connsiteX1" fmla="*/ 0 w 231"/>
                <a:gd name="connsiteY1" fmla="*/ 2178 h 2401"/>
                <a:gd name="connsiteX2" fmla="*/ 188 w 231"/>
                <a:gd name="connsiteY2" fmla="*/ 329 h 2401"/>
                <a:gd name="connsiteX3" fmla="*/ 200 w 231"/>
                <a:gd name="connsiteY3" fmla="*/ 204 h 2401"/>
                <a:gd name="connsiteX4" fmla="*/ 231 w 231"/>
                <a:gd name="connsiteY4" fmla="*/ 341 h 2401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378 h 2378"/>
                <a:gd name="connsiteX1" fmla="*/ 0 w 231"/>
                <a:gd name="connsiteY1" fmla="*/ 2155 h 2378"/>
                <a:gd name="connsiteX2" fmla="*/ 188 w 231"/>
                <a:gd name="connsiteY2" fmla="*/ 306 h 2378"/>
                <a:gd name="connsiteX3" fmla="*/ 231 w 231"/>
                <a:gd name="connsiteY3" fmla="*/ 318 h 2378"/>
                <a:gd name="connsiteX0" fmla="*/ 0 w 231"/>
                <a:gd name="connsiteY0" fmla="*/ 2072 h 2072"/>
                <a:gd name="connsiteX1" fmla="*/ 0 w 231"/>
                <a:gd name="connsiteY1" fmla="*/ 1849 h 2072"/>
                <a:gd name="connsiteX2" fmla="*/ 188 w 231"/>
                <a:gd name="connsiteY2" fmla="*/ 0 h 2072"/>
                <a:gd name="connsiteX3" fmla="*/ 231 w 231"/>
                <a:gd name="connsiteY3" fmla="*/ 12 h 2072"/>
                <a:gd name="connsiteX0" fmla="*/ 0 w 231"/>
                <a:gd name="connsiteY0" fmla="*/ 1849 h 1849"/>
                <a:gd name="connsiteX1" fmla="*/ 188 w 231"/>
                <a:gd name="connsiteY1" fmla="*/ 0 h 1849"/>
                <a:gd name="connsiteX2" fmla="*/ 231 w 231"/>
                <a:gd name="connsiteY2" fmla="*/ 12 h 1849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54"/>
                <a:gd name="connsiteY0" fmla="*/ 1101 h 1101"/>
                <a:gd name="connsiteX1" fmla="*/ 111 w 154"/>
                <a:gd name="connsiteY1" fmla="*/ 0 h 1101"/>
                <a:gd name="connsiteX2" fmla="*/ 154 w 154"/>
                <a:gd name="connsiteY2" fmla="*/ 12 h 1101"/>
                <a:gd name="connsiteX0" fmla="*/ 0 w 127"/>
                <a:gd name="connsiteY0" fmla="*/ 872 h 872"/>
                <a:gd name="connsiteX1" fmla="*/ 84 w 127"/>
                <a:gd name="connsiteY1" fmla="*/ 0 h 872"/>
                <a:gd name="connsiteX2" fmla="*/ 127 w 127"/>
                <a:gd name="connsiteY2" fmla="*/ 12 h 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" h="872">
                  <a:moveTo>
                    <a:pt x="0" y="872"/>
                  </a:moveTo>
                  <a:cubicBezTo>
                    <a:pt x="63" y="256"/>
                    <a:pt x="21" y="616"/>
                    <a:pt x="84" y="0"/>
                  </a:cubicBezTo>
                  <a:lnTo>
                    <a:pt x="127" y="12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Freeform 571"/>
            <p:cNvSpPr>
              <a:spLocks noChangeAspect="1"/>
            </p:cNvSpPr>
            <p:nvPr/>
          </p:nvSpPr>
          <p:spPr bwMode="auto">
            <a:xfrm>
              <a:off x="3024048" y="3200171"/>
              <a:ext cx="503104" cy="1501716"/>
            </a:xfrm>
            <a:custGeom>
              <a:avLst/>
              <a:gdLst>
                <a:gd name="T0" fmla="*/ 0 w 988"/>
                <a:gd name="T1" fmla="*/ 0 h 2514"/>
                <a:gd name="T2" fmla="*/ 2147483647 w 988"/>
                <a:gd name="T3" fmla="*/ 2147483647 h 2514"/>
                <a:gd name="T4" fmla="*/ 2147483647 w 988"/>
                <a:gd name="T5" fmla="*/ 2147483647 h 2514"/>
                <a:gd name="T6" fmla="*/ 2147483647 w 988"/>
                <a:gd name="T7" fmla="*/ 2147483647 h 25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8"/>
                <a:gd name="T13" fmla="*/ 0 h 2514"/>
                <a:gd name="T14" fmla="*/ 988 w 988"/>
                <a:gd name="T15" fmla="*/ 2514 h 2514"/>
                <a:gd name="connsiteX0" fmla="*/ 0 w 479"/>
                <a:gd name="connsiteY0" fmla="*/ 0 h 1361"/>
                <a:gd name="connsiteX1" fmla="*/ 357 w 479"/>
                <a:gd name="connsiteY1" fmla="*/ 1067 h 1361"/>
                <a:gd name="connsiteX2" fmla="*/ 397 w 479"/>
                <a:gd name="connsiteY2" fmla="*/ 1180 h 1361"/>
                <a:gd name="connsiteX3" fmla="*/ 479 w 479"/>
                <a:gd name="connsiteY3" fmla="*/ 1361 h 1361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418 w 424"/>
                <a:gd name="connsiteY3" fmla="*/ 1222 h 1240"/>
                <a:gd name="connsiteX0" fmla="*/ 0 w 424"/>
                <a:gd name="connsiteY0" fmla="*/ 0 h 1240"/>
                <a:gd name="connsiteX1" fmla="*/ 357 w 424"/>
                <a:gd name="connsiteY1" fmla="*/ 1067 h 1240"/>
                <a:gd name="connsiteX2" fmla="*/ 397 w 424"/>
                <a:gd name="connsiteY2" fmla="*/ 1180 h 1240"/>
                <a:gd name="connsiteX3" fmla="*/ 381 w 424"/>
                <a:gd name="connsiteY3" fmla="*/ 1163 h 1240"/>
                <a:gd name="connsiteX0" fmla="*/ 0 w 397"/>
                <a:gd name="connsiteY0" fmla="*/ 0 h 1180"/>
                <a:gd name="connsiteX1" fmla="*/ 357 w 397"/>
                <a:gd name="connsiteY1" fmla="*/ 1067 h 1180"/>
                <a:gd name="connsiteX2" fmla="*/ 397 w 397"/>
                <a:gd name="connsiteY2" fmla="*/ 1180 h 1180"/>
                <a:gd name="connsiteX0" fmla="*/ 0 w 446"/>
                <a:gd name="connsiteY0" fmla="*/ 0 h 1329"/>
                <a:gd name="connsiteX1" fmla="*/ 357 w 446"/>
                <a:gd name="connsiteY1" fmla="*/ 1067 h 1329"/>
                <a:gd name="connsiteX2" fmla="*/ 446 w 446"/>
                <a:gd name="connsiteY2" fmla="*/ 1329 h 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" h="1329">
                  <a:moveTo>
                    <a:pt x="0" y="0"/>
                  </a:moveTo>
                  <a:lnTo>
                    <a:pt x="357" y="1067"/>
                  </a:lnTo>
                  <a:cubicBezTo>
                    <a:pt x="370" y="1105"/>
                    <a:pt x="433" y="1291"/>
                    <a:pt x="446" y="1329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Freeform 40"/>
            <p:cNvSpPr>
              <a:spLocks noChangeAspect="1"/>
            </p:cNvSpPr>
            <p:nvPr/>
          </p:nvSpPr>
          <p:spPr bwMode="auto">
            <a:xfrm>
              <a:off x="3041505" y="3193821"/>
              <a:ext cx="514214" cy="1504891"/>
            </a:xfrm>
            <a:custGeom>
              <a:avLst/>
              <a:gdLst>
                <a:gd name="T0" fmla="*/ 0 w 413"/>
                <a:gd name="T1" fmla="*/ 0 h 1211"/>
                <a:gd name="T2" fmla="*/ 2147483647 w 413"/>
                <a:gd name="T3" fmla="*/ 2147483647 h 1211"/>
                <a:gd name="T4" fmla="*/ 2147483647 w 413"/>
                <a:gd name="T5" fmla="*/ 2147483647 h 1211"/>
                <a:gd name="T6" fmla="*/ 2147483647 w 413"/>
                <a:gd name="T7" fmla="*/ 2147483647 h 1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1211"/>
                <a:gd name="T14" fmla="*/ 413 w 413"/>
                <a:gd name="T15" fmla="*/ 1211 h 1211"/>
                <a:gd name="connsiteX0" fmla="*/ 0 w 465"/>
                <a:gd name="connsiteY0" fmla="*/ 0 h 1357"/>
                <a:gd name="connsiteX1" fmla="*/ 363 w 465"/>
                <a:gd name="connsiteY1" fmla="*/ 1074 h 1357"/>
                <a:gd name="connsiteX2" fmla="*/ 403 w 465"/>
                <a:gd name="connsiteY2" fmla="*/ 1188 h 1357"/>
                <a:gd name="connsiteX3" fmla="*/ 465 w 465"/>
                <a:gd name="connsiteY3" fmla="*/ 1357 h 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" h="1357">
                  <a:moveTo>
                    <a:pt x="0" y="0"/>
                  </a:moveTo>
                  <a:lnTo>
                    <a:pt x="363" y="1074"/>
                  </a:lnTo>
                  <a:cubicBezTo>
                    <a:pt x="376" y="1112"/>
                    <a:pt x="390" y="1150"/>
                    <a:pt x="403" y="1188"/>
                  </a:cubicBezTo>
                  <a:cubicBezTo>
                    <a:pt x="406" y="1196"/>
                    <a:pt x="462" y="1349"/>
                    <a:pt x="465" y="1357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1449664" y="1538124"/>
              <a:ext cx="161882" cy="141281"/>
            </a:xfrm>
            <a:custGeom>
              <a:avLst/>
              <a:gdLst>
                <a:gd name="T0" fmla="*/ 0 w 143"/>
                <a:gd name="T1" fmla="*/ 0 h 123"/>
                <a:gd name="T2" fmla="*/ 143 w 143"/>
                <a:gd name="T3" fmla="*/ 123 h 123"/>
                <a:gd name="T4" fmla="*/ 0 60000 65536"/>
                <a:gd name="T5" fmla="*/ 0 60000 65536"/>
                <a:gd name="T6" fmla="*/ 0 w 143"/>
                <a:gd name="T7" fmla="*/ 0 h 123"/>
                <a:gd name="T8" fmla="*/ 143 w 143"/>
                <a:gd name="T9" fmla="*/ 123 h 12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3" h="123">
                  <a:moveTo>
                    <a:pt x="0" y="0"/>
                  </a:moveTo>
                  <a:lnTo>
                    <a:pt x="143" y="123"/>
                  </a:lnTo>
                </a:path>
              </a:pathLst>
            </a:cu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2503485" y="3908168"/>
              <a:ext cx="15871" cy="341300"/>
            </a:xfrm>
            <a:custGeom>
              <a:avLst/>
              <a:gdLst>
                <a:gd name="T0" fmla="*/ 0 w 15"/>
                <a:gd name="T1" fmla="*/ 2147483647 h 304"/>
                <a:gd name="T2" fmla="*/ 2147483647 w 15"/>
                <a:gd name="T3" fmla="*/ 2147483647 h 304"/>
                <a:gd name="T4" fmla="*/ 2147483647 w 15"/>
                <a:gd name="T5" fmla="*/ 0 h 304"/>
                <a:gd name="T6" fmla="*/ 0 60000 65536"/>
                <a:gd name="T7" fmla="*/ 0 60000 65536"/>
                <a:gd name="T8" fmla="*/ 0 60000 65536"/>
                <a:gd name="T9" fmla="*/ 0 w 15"/>
                <a:gd name="T10" fmla="*/ 0 h 304"/>
                <a:gd name="T11" fmla="*/ 15 w 15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304">
                  <a:moveTo>
                    <a:pt x="0" y="304"/>
                  </a:moveTo>
                  <a:lnTo>
                    <a:pt x="15" y="304"/>
                  </a:lnTo>
                  <a:lnTo>
                    <a:pt x="15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2516182" y="3966903"/>
              <a:ext cx="130141" cy="282564"/>
            </a:xfrm>
            <a:custGeom>
              <a:avLst/>
              <a:gdLst>
                <a:gd name="T0" fmla="*/ 2147483647 w 115"/>
                <a:gd name="T1" fmla="*/ 0 h 250"/>
                <a:gd name="T2" fmla="*/ 2147483647 w 115"/>
                <a:gd name="T3" fmla="*/ 2147483647 h 250"/>
                <a:gd name="T4" fmla="*/ 0 w 115"/>
                <a:gd name="T5" fmla="*/ 2147483647 h 250"/>
                <a:gd name="T6" fmla="*/ 0 60000 65536"/>
                <a:gd name="T7" fmla="*/ 0 60000 65536"/>
                <a:gd name="T8" fmla="*/ 0 60000 65536"/>
                <a:gd name="T9" fmla="*/ 0 w 115"/>
                <a:gd name="T10" fmla="*/ 0 h 250"/>
                <a:gd name="T11" fmla="*/ 115 w 115"/>
                <a:gd name="T12" fmla="*/ 250 h 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250">
                  <a:moveTo>
                    <a:pt x="115" y="0"/>
                  </a:moveTo>
                  <a:lnTo>
                    <a:pt x="115" y="145"/>
                  </a:lnTo>
                  <a:lnTo>
                    <a:pt x="0" y="25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Freeform 69"/>
            <p:cNvSpPr>
              <a:spLocks/>
            </p:cNvSpPr>
            <p:nvPr/>
          </p:nvSpPr>
          <p:spPr bwMode="auto">
            <a:xfrm>
              <a:off x="2303513" y="4249467"/>
              <a:ext cx="198384" cy="0"/>
            </a:xfrm>
            <a:custGeom>
              <a:avLst/>
              <a:gdLst>
                <a:gd name="T0" fmla="*/ 2147483647 w 167"/>
                <a:gd name="T1" fmla="*/ 0 h 1"/>
                <a:gd name="T2" fmla="*/ 0 w 167"/>
                <a:gd name="T3" fmla="*/ 0 h 1"/>
                <a:gd name="T4" fmla="*/ 0 60000 65536"/>
                <a:gd name="T5" fmla="*/ 0 60000 65536"/>
                <a:gd name="T6" fmla="*/ 0 w 167"/>
                <a:gd name="T7" fmla="*/ 0 h 1"/>
                <a:gd name="T8" fmla="*/ 167 w 16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7" h="1">
                  <a:moveTo>
                    <a:pt x="167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Freeform 72"/>
            <p:cNvSpPr>
              <a:spLocks/>
            </p:cNvSpPr>
            <p:nvPr/>
          </p:nvSpPr>
          <p:spPr bwMode="auto">
            <a:xfrm>
              <a:off x="1694075" y="3096988"/>
              <a:ext cx="287261" cy="250815"/>
            </a:xfrm>
            <a:custGeom>
              <a:avLst/>
              <a:gdLst>
                <a:gd name="T0" fmla="*/ 196 w 196"/>
                <a:gd name="T1" fmla="*/ 0 h 169"/>
                <a:gd name="T2" fmla="*/ 0 w 196"/>
                <a:gd name="T3" fmla="*/ 169 h 169"/>
                <a:gd name="T4" fmla="*/ 0 60000 65536"/>
                <a:gd name="T5" fmla="*/ 0 60000 65536"/>
                <a:gd name="T6" fmla="*/ 0 w 196"/>
                <a:gd name="T7" fmla="*/ 0 h 169"/>
                <a:gd name="T8" fmla="*/ 196 w 196"/>
                <a:gd name="T9" fmla="*/ 169 h 169"/>
                <a:gd name="connsiteX0" fmla="*/ 250 w 250"/>
                <a:gd name="connsiteY0" fmla="*/ 0 h 228"/>
                <a:gd name="connsiteX1" fmla="*/ 0 w 250"/>
                <a:gd name="connsiteY1" fmla="*/ 228 h 228"/>
                <a:gd name="connsiteX0" fmla="*/ 250 w 250"/>
                <a:gd name="connsiteY0" fmla="*/ 0 h 228"/>
                <a:gd name="connsiteX1" fmla="*/ 246 w 250"/>
                <a:gd name="connsiteY1" fmla="*/ 2 h 228"/>
                <a:gd name="connsiteX2" fmla="*/ 0 w 250"/>
                <a:gd name="connsiteY2" fmla="*/ 228 h 228"/>
                <a:gd name="connsiteX0" fmla="*/ 250 w 250"/>
                <a:gd name="connsiteY0" fmla="*/ 0 h 228"/>
                <a:gd name="connsiteX1" fmla="*/ 0 w 250"/>
                <a:gd name="connsiteY1" fmla="*/ 228 h 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" h="228">
                  <a:moveTo>
                    <a:pt x="250" y="0"/>
                  </a:moveTo>
                  <a:cubicBezTo>
                    <a:pt x="198" y="48"/>
                    <a:pt x="52" y="180"/>
                    <a:pt x="0" y="228"/>
                  </a:cubicBezTo>
                </a:path>
              </a:pathLst>
            </a:custGeom>
            <a:ln w="10160">
              <a:solidFill>
                <a:schemeClr val="bg1">
                  <a:lumMod val="50000"/>
                </a:schemeClr>
              </a:solidFill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auto">
            <a:xfrm>
              <a:off x="975127" y="2577895"/>
              <a:ext cx="907810" cy="946113"/>
            </a:xfrm>
            <a:custGeom>
              <a:avLst/>
              <a:gdLst>
                <a:gd name="connsiteX0" fmla="*/ 526 w 526"/>
                <a:gd name="connsiteY0" fmla="*/ 529 h 529"/>
                <a:gd name="connsiteX1" fmla="*/ 509 w 526"/>
                <a:gd name="connsiteY1" fmla="*/ 512 h 529"/>
                <a:gd name="connsiteX2" fmla="*/ 0 w 526"/>
                <a:gd name="connsiteY2" fmla="*/ 0 h 529"/>
                <a:gd name="connsiteX0" fmla="*/ 526 w 527"/>
                <a:gd name="connsiteY0" fmla="*/ 529 h 529"/>
                <a:gd name="connsiteX1" fmla="*/ 527 w 527"/>
                <a:gd name="connsiteY1" fmla="*/ 504 h 529"/>
                <a:gd name="connsiteX2" fmla="*/ 509 w 527"/>
                <a:gd name="connsiteY2" fmla="*/ 512 h 529"/>
                <a:gd name="connsiteX3" fmla="*/ 0 w 527"/>
                <a:gd name="connsiteY3" fmla="*/ 0 h 529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7"/>
                <a:gd name="connsiteX1" fmla="*/ 509 w 527"/>
                <a:gd name="connsiteY1" fmla="*/ 512 h 517"/>
                <a:gd name="connsiteX2" fmla="*/ 0 w 527"/>
                <a:gd name="connsiteY2" fmla="*/ 0 h 517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12"/>
                <a:gd name="connsiteX1" fmla="*/ 509 w 527"/>
                <a:gd name="connsiteY1" fmla="*/ 512 h 512"/>
                <a:gd name="connsiteX2" fmla="*/ 0 w 527"/>
                <a:gd name="connsiteY2" fmla="*/ 0 h 512"/>
                <a:gd name="connsiteX0" fmla="*/ 527 w 527"/>
                <a:gd name="connsiteY0" fmla="*/ 504 h 524"/>
                <a:gd name="connsiteX1" fmla="*/ 521 w 527"/>
                <a:gd name="connsiteY1" fmla="*/ 524 h 524"/>
                <a:gd name="connsiteX2" fmla="*/ 0 w 527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45 w 545"/>
                <a:gd name="connsiteY0" fmla="*/ 504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2"/>
                <a:gd name="connsiteY0" fmla="*/ 517 h 524"/>
                <a:gd name="connsiteX1" fmla="*/ 521 w 532"/>
                <a:gd name="connsiteY1" fmla="*/ 524 h 524"/>
                <a:gd name="connsiteX2" fmla="*/ 0 w 532"/>
                <a:gd name="connsiteY2" fmla="*/ 0 h 524"/>
                <a:gd name="connsiteX0" fmla="*/ 532 w 535"/>
                <a:gd name="connsiteY0" fmla="*/ 517 h 524"/>
                <a:gd name="connsiteX1" fmla="*/ 521 w 535"/>
                <a:gd name="connsiteY1" fmla="*/ 524 h 524"/>
                <a:gd name="connsiteX2" fmla="*/ 0 w 535"/>
                <a:gd name="connsiteY2" fmla="*/ 0 h 524"/>
                <a:gd name="connsiteX0" fmla="*/ 532 w 545"/>
                <a:gd name="connsiteY0" fmla="*/ 517 h 524"/>
                <a:gd name="connsiteX1" fmla="*/ 521 w 545"/>
                <a:gd name="connsiteY1" fmla="*/ 524 h 524"/>
                <a:gd name="connsiteX2" fmla="*/ 0 w 545"/>
                <a:gd name="connsiteY2" fmla="*/ 0 h 524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562"/>
                <a:gd name="connsiteY0" fmla="*/ 517 h 575"/>
                <a:gd name="connsiteX1" fmla="*/ 521 w 562"/>
                <a:gd name="connsiteY1" fmla="*/ 524 h 575"/>
                <a:gd name="connsiteX2" fmla="*/ 0 w 562"/>
                <a:gd name="connsiteY2" fmla="*/ 0 h 575"/>
                <a:gd name="connsiteX0" fmla="*/ 532 w 610"/>
                <a:gd name="connsiteY0" fmla="*/ 517 h 610"/>
                <a:gd name="connsiteX1" fmla="*/ 533 w 610"/>
                <a:gd name="connsiteY1" fmla="*/ 517 h 610"/>
                <a:gd name="connsiteX2" fmla="*/ 521 w 610"/>
                <a:gd name="connsiteY2" fmla="*/ 524 h 610"/>
                <a:gd name="connsiteX3" fmla="*/ 0 w 610"/>
                <a:gd name="connsiteY3" fmla="*/ 0 h 610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535"/>
                <a:gd name="connsiteY0" fmla="*/ 517 h 524"/>
                <a:gd name="connsiteX1" fmla="*/ 533 w 535"/>
                <a:gd name="connsiteY1" fmla="*/ 517 h 524"/>
                <a:gd name="connsiteX2" fmla="*/ 521 w 535"/>
                <a:gd name="connsiteY2" fmla="*/ 524 h 524"/>
                <a:gd name="connsiteX3" fmla="*/ 0 w 535"/>
                <a:gd name="connsiteY3" fmla="*/ 0 h 524"/>
                <a:gd name="connsiteX0" fmla="*/ 532 w 609"/>
                <a:gd name="connsiteY0" fmla="*/ 517 h 610"/>
                <a:gd name="connsiteX1" fmla="*/ 521 w 609"/>
                <a:gd name="connsiteY1" fmla="*/ 524 h 610"/>
                <a:gd name="connsiteX2" fmla="*/ 0 w 609"/>
                <a:gd name="connsiteY2" fmla="*/ 0 h 610"/>
                <a:gd name="connsiteX0" fmla="*/ 521 w 521"/>
                <a:gd name="connsiteY0" fmla="*/ 524 h 524"/>
                <a:gd name="connsiteX1" fmla="*/ 0 w 521"/>
                <a:gd name="connsiteY1" fmla="*/ 0 h 524"/>
                <a:gd name="connsiteX0" fmla="*/ 533 w 533"/>
                <a:gd name="connsiteY0" fmla="*/ 512 h 512"/>
                <a:gd name="connsiteX1" fmla="*/ 0 w 533"/>
                <a:gd name="connsiteY1" fmla="*/ 0 h 512"/>
                <a:gd name="connsiteX0" fmla="*/ 533 w 533"/>
                <a:gd name="connsiteY0" fmla="*/ 512 h 525"/>
                <a:gd name="connsiteX1" fmla="*/ 513 w 533"/>
                <a:gd name="connsiteY1" fmla="*/ 522 h 525"/>
                <a:gd name="connsiteX2" fmla="*/ 0 w 533"/>
                <a:gd name="connsiteY2" fmla="*/ 0 h 525"/>
                <a:gd name="connsiteX0" fmla="*/ 533 w 533"/>
                <a:gd name="connsiteY0" fmla="*/ 512 h 529"/>
                <a:gd name="connsiteX1" fmla="*/ 513 w 533"/>
                <a:gd name="connsiteY1" fmla="*/ 522 h 529"/>
                <a:gd name="connsiteX2" fmla="*/ 0 w 533"/>
                <a:gd name="connsiteY2" fmla="*/ 0 h 529"/>
                <a:gd name="connsiteX0" fmla="*/ 533 w 548"/>
                <a:gd name="connsiteY0" fmla="*/ 512 h 549"/>
                <a:gd name="connsiteX1" fmla="*/ 538 w 548"/>
                <a:gd name="connsiteY1" fmla="*/ 542 h 549"/>
                <a:gd name="connsiteX2" fmla="*/ 0 w 548"/>
                <a:gd name="connsiteY2" fmla="*/ 0 h 549"/>
                <a:gd name="connsiteX0" fmla="*/ 553 w 553"/>
                <a:gd name="connsiteY0" fmla="*/ 533 h 549"/>
                <a:gd name="connsiteX1" fmla="*/ 538 w 553"/>
                <a:gd name="connsiteY1" fmla="*/ 542 h 549"/>
                <a:gd name="connsiteX2" fmla="*/ 0 w 553"/>
                <a:gd name="connsiteY2" fmla="*/ 0 h 549"/>
                <a:gd name="connsiteX0" fmla="*/ 553 w 553"/>
                <a:gd name="connsiteY0" fmla="*/ 533 h 542"/>
                <a:gd name="connsiteX1" fmla="*/ 538 w 553"/>
                <a:gd name="connsiteY1" fmla="*/ 542 h 542"/>
                <a:gd name="connsiteX2" fmla="*/ 0 w 553"/>
                <a:gd name="connsiteY2" fmla="*/ 0 h 542"/>
                <a:gd name="connsiteX0" fmla="*/ 553 w 553"/>
                <a:gd name="connsiteY0" fmla="*/ 533 h 533"/>
                <a:gd name="connsiteX1" fmla="*/ 524 w 553"/>
                <a:gd name="connsiteY1" fmla="*/ 527 h 533"/>
                <a:gd name="connsiteX2" fmla="*/ 0 w 553"/>
                <a:gd name="connsiteY2" fmla="*/ 0 h 533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41 w 541"/>
                <a:gd name="connsiteY0" fmla="*/ 511 h 527"/>
                <a:gd name="connsiteX1" fmla="*/ 524 w 541"/>
                <a:gd name="connsiteY1" fmla="*/ 527 h 527"/>
                <a:gd name="connsiteX2" fmla="*/ 0 w 541"/>
                <a:gd name="connsiteY2" fmla="*/ 0 h 527"/>
                <a:gd name="connsiteX0" fmla="*/ 524 w 530"/>
                <a:gd name="connsiteY0" fmla="*/ 521 h 527"/>
                <a:gd name="connsiteX1" fmla="*/ 524 w 530"/>
                <a:gd name="connsiteY1" fmla="*/ 527 h 527"/>
                <a:gd name="connsiteX2" fmla="*/ 0 w 53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84"/>
                <a:gd name="connsiteY0" fmla="*/ 509 h 527"/>
                <a:gd name="connsiteX1" fmla="*/ 524 w 584"/>
                <a:gd name="connsiteY1" fmla="*/ 527 h 527"/>
                <a:gd name="connsiteX2" fmla="*/ 0 w 584"/>
                <a:gd name="connsiteY2" fmla="*/ 0 h 527"/>
                <a:gd name="connsiteX0" fmla="*/ 540 w 614"/>
                <a:gd name="connsiteY0" fmla="*/ 509 h 612"/>
                <a:gd name="connsiteX1" fmla="*/ 531 w 614"/>
                <a:gd name="connsiteY1" fmla="*/ 521 h 612"/>
                <a:gd name="connsiteX2" fmla="*/ 524 w 614"/>
                <a:gd name="connsiteY2" fmla="*/ 527 h 612"/>
                <a:gd name="connsiteX3" fmla="*/ 0 w 614"/>
                <a:gd name="connsiteY3" fmla="*/ 0 h 612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540"/>
                <a:gd name="connsiteY0" fmla="*/ 50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40 w 657"/>
                <a:gd name="connsiteY0" fmla="*/ 509 h 612"/>
                <a:gd name="connsiteX1" fmla="*/ 654 w 657"/>
                <a:gd name="connsiteY1" fmla="*/ 531 h 612"/>
                <a:gd name="connsiteX2" fmla="*/ 524 w 657"/>
                <a:gd name="connsiteY2" fmla="*/ 527 h 612"/>
                <a:gd name="connsiteX3" fmla="*/ 0 w 657"/>
                <a:gd name="connsiteY3" fmla="*/ 0 h 612"/>
                <a:gd name="connsiteX0" fmla="*/ 540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77 w 614"/>
                <a:gd name="connsiteY0" fmla="*/ 509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21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2"/>
                <a:gd name="connsiteX1" fmla="*/ 524 w 614"/>
                <a:gd name="connsiteY1" fmla="*/ 527 h 612"/>
                <a:gd name="connsiteX2" fmla="*/ 0 w 614"/>
                <a:gd name="connsiteY2" fmla="*/ 0 h 612"/>
                <a:gd name="connsiteX0" fmla="*/ 536 w 614"/>
                <a:gd name="connsiteY0" fmla="*/ 508 h 611"/>
                <a:gd name="connsiteX1" fmla="*/ 539 w 614"/>
                <a:gd name="connsiteY1" fmla="*/ 518 h 611"/>
                <a:gd name="connsiteX2" fmla="*/ 524 w 614"/>
                <a:gd name="connsiteY2" fmla="*/ 527 h 611"/>
                <a:gd name="connsiteX3" fmla="*/ 0 w 614"/>
                <a:gd name="connsiteY3" fmla="*/ 0 h 611"/>
                <a:gd name="connsiteX0" fmla="*/ 536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604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13"/>
                <a:gd name="connsiteY0" fmla="*/ 508 h 612"/>
                <a:gd name="connsiteX1" fmla="*/ 524 w 613"/>
                <a:gd name="connsiteY1" fmla="*/ 527 h 612"/>
                <a:gd name="connsiteX2" fmla="*/ 0 w 613"/>
                <a:gd name="connsiteY2" fmla="*/ 0 h 612"/>
                <a:gd name="connsiteX0" fmla="*/ 539 w 646"/>
                <a:gd name="connsiteY0" fmla="*/ 508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39 w 646"/>
                <a:gd name="connsiteY0" fmla="*/ 520 h 612"/>
                <a:gd name="connsiteX1" fmla="*/ 524 w 646"/>
                <a:gd name="connsiteY1" fmla="*/ 527 h 612"/>
                <a:gd name="connsiteX2" fmla="*/ 0 w 646"/>
                <a:gd name="connsiteY2" fmla="*/ 0 h 612"/>
                <a:gd name="connsiteX0" fmla="*/ 525 w 632"/>
                <a:gd name="connsiteY0" fmla="*/ 506 h 612"/>
                <a:gd name="connsiteX1" fmla="*/ 524 w 632"/>
                <a:gd name="connsiteY1" fmla="*/ 527 h 612"/>
                <a:gd name="connsiteX2" fmla="*/ 0 w 632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647"/>
                <a:gd name="connsiteY0" fmla="*/ 519 h 612"/>
                <a:gd name="connsiteX1" fmla="*/ 524 w 647"/>
                <a:gd name="connsiteY1" fmla="*/ 527 h 612"/>
                <a:gd name="connsiteX2" fmla="*/ 0 w 647"/>
                <a:gd name="connsiteY2" fmla="*/ 0 h 612"/>
                <a:gd name="connsiteX0" fmla="*/ 540 w 540"/>
                <a:gd name="connsiteY0" fmla="*/ 519 h 527"/>
                <a:gd name="connsiteX1" fmla="*/ 524 w 540"/>
                <a:gd name="connsiteY1" fmla="*/ 527 h 527"/>
                <a:gd name="connsiteX2" fmla="*/ 0 w 540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0 w 529"/>
                <a:gd name="connsiteY2" fmla="*/ 0 h 527"/>
                <a:gd name="connsiteX0" fmla="*/ 527 w 529"/>
                <a:gd name="connsiteY0" fmla="*/ 500 h 527"/>
                <a:gd name="connsiteX1" fmla="*/ 524 w 529"/>
                <a:gd name="connsiteY1" fmla="*/ 527 h 527"/>
                <a:gd name="connsiteX2" fmla="*/ 509 w 529"/>
                <a:gd name="connsiteY2" fmla="*/ 512 h 527"/>
                <a:gd name="connsiteX3" fmla="*/ 0 w 529"/>
                <a:gd name="connsiteY3" fmla="*/ 0 h 527"/>
                <a:gd name="connsiteX0" fmla="*/ 527 w 597"/>
                <a:gd name="connsiteY0" fmla="*/ 500 h 595"/>
                <a:gd name="connsiteX1" fmla="*/ 509 w 597"/>
                <a:gd name="connsiteY1" fmla="*/ 512 h 595"/>
                <a:gd name="connsiteX2" fmla="*/ 0 w 597"/>
                <a:gd name="connsiteY2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597"/>
                <a:gd name="connsiteY0" fmla="*/ 500 h 595"/>
                <a:gd name="connsiteX1" fmla="*/ 527 w 597"/>
                <a:gd name="connsiteY1" fmla="*/ 500 h 595"/>
                <a:gd name="connsiteX2" fmla="*/ 509 w 597"/>
                <a:gd name="connsiteY2" fmla="*/ 512 h 595"/>
                <a:gd name="connsiteX3" fmla="*/ 0 w 597"/>
                <a:gd name="connsiteY3" fmla="*/ 0 h 595"/>
                <a:gd name="connsiteX0" fmla="*/ 527 w 640"/>
                <a:gd name="connsiteY0" fmla="*/ 500 h 595"/>
                <a:gd name="connsiteX1" fmla="*/ 640 w 640"/>
                <a:gd name="connsiteY1" fmla="*/ 486 h 595"/>
                <a:gd name="connsiteX2" fmla="*/ 509 w 640"/>
                <a:gd name="connsiteY2" fmla="*/ 512 h 595"/>
                <a:gd name="connsiteX3" fmla="*/ 0 w 640"/>
                <a:gd name="connsiteY3" fmla="*/ 0 h 595"/>
                <a:gd name="connsiteX0" fmla="*/ 527 w 640"/>
                <a:gd name="connsiteY0" fmla="*/ 500 h 595"/>
                <a:gd name="connsiteX1" fmla="*/ 580 w 640"/>
                <a:gd name="connsiteY1" fmla="*/ 527 h 595"/>
                <a:gd name="connsiteX2" fmla="*/ 640 w 640"/>
                <a:gd name="connsiteY2" fmla="*/ 486 h 595"/>
                <a:gd name="connsiteX3" fmla="*/ 509 w 640"/>
                <a:gd name="connsiteY3" fmla="*/ 512 h 595"/>
                <a:gd name="connsiteX4" fmla="*/ 0 w 640"/>
                <a:gd name="connsiteY4" fmla="*/ 0 h 595"/>
                <a:gd name="connsiteX0" fmla="*/ 527 w 640"/>
                <a:gd name="connsiteY0" fmla="*/ 50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40"/>
                <a:gd name="connsiteY0" fmla="*/ 520 h 527"/>
                <a:gd name="connsiteX1" fmla="*/ 580 w 640"/>
                <a:gd name="connsiteY1" fmla="*/ 527 h 527"/>
                <a:gd name="connsiteX2" fmla="*/ 640 w 640"/>
                <a:gd name="connsiteY2" fmla="*/ 486 h 527"/>
                <a:gd name="connsiteX3" fmla="*/ 0 w 640"/>
                <a:gd name="connsiteY3" fmla="*/ 0 h 527"/>
                <a:gd name="connsiteX0" fmla="*/ 540 w 650"/>
                <a:gd name="connsiteY0" fmla="*/ 520 h 611"/>
                <a:gd name="connsiteX1" fmla="*/ 580 w 650"/>
                <a:gd name="connsiteY1" fmla="*/ 527 h 611"/>
                <a:gd name="connsiteX2" fmla="*/ 640 w 650"/>
                <a:gd name="connsiteY2" fmla="*/ 486 h 611"/>
                <a:gd name="connsiteX3" fmla="*/ 528 w 650"/>
                <a:gd name="connsiteY3" fmla="*/ 530 h 611"/>
                <a:gd name="connsiteX4" fmla="*/ 0 w 650"/>
                <a:gd name="connsiteY4" fmla="*/ 0 h 611"/>
                <a:gd name="connsiteX0" fmla="*/ 540 w 650"/>
                <a:gd name="connsiteY0" fmla="*/ 520 h 611"/>
                <a:gd name="connsiteX1" fmla="*/ 640 w 650"/>
                <a:gd name="connsiteY1" fmla="*/ 486 h 611"/>
                <a:gd name="connsiteX2" fmla="*/ 528 w 650"/>
                <a:gd name="connsiteY2" fmla="*/ 530 h 611"/>
                <a:gd name="connsiteX3" fmla="*/ 0 w 650"/>
                <a:gd name="connsiteY3" fmla="*/ 0 h 611"/>
                <a:gd name="connsiteX0" fmla="*/ 540 w 618"/>
                <a:gd name="connsiteY0" fmla="*/ 520 h 617"/>
                <a:gd name="connsiteX1" fmla="*/ 528 w 618"/>
                <a:gd name="connsiteY1" fmla="*/ 530 h 617"/>
                <a:gd name="connsiteX2" fmla="*/ 0 w 618"/>
                <a:gd name="connsiteY2" fmla="*/ 0 h 617"/>
                <a:gd name="connsiteX0" fmla="*/ 540 w 540"/>
                <a:gd name="connsiteY0" fmla="*/ 520 h 530"/>
                <a:gd name="connsiteX1" fmla="*/ 528 w 540"/>
                <a:gd name="connsiteY1" fmla="*/ 530 h 530"/>
                <a:gd name="connsiteX2" fmla="*/ 0 w 540"/>
                <a:gd name="connsiteY2" fmla="*/ 0 h 530"/>
                <a:gd name="connsiteX0" fmla="*/ 571 w 571"/>
                <a:gd name="connsiteY0" fmla="*/ 542 h 545"/>
                <a:gd name="connsiteX1" fmla="*/ 528 w 571"/>
                <a:gd name="connsiteY1" fmla="*/ 530 h 545"/>
                <a:gd name="connsiteX2" fmla="*/ 0 w 571"/>
                <a:gd name="connsiteY2" fmla="*/ 0 h 545"/>
                <a:gd name="connsiteX0" fmla="*/ 571 w 571"/>
                <a:gd name="connsiteY0" fmla="*/ 542 h 555"/>
                <a:gd name="connsiteX1" fmla="*/ 556 w 571"/>
                <a:gd name="connsiteY1" fmla="*/ 555 h 555"/>
                <a:gd name="connsiteX2" fmla="*/ 0 w 571"/>
                <a:gd name="connsiteY2" fmla="*/ 0 h 555"/>
                <a:gd name="connsiteX0" fmla="*/ 608 w 608"/>
                <a:gd name="connsiteY0" fmla="*/ 509 h 555"/>
                <a:gd name="connsiteX1" fmla="*/ 556 w 608"/>
                <a:gd name="connsiteY1" fmla="*/ 555 h 555"/>
                <a:gd name="connsiteX2" fmla="*/ 0 w 608"/>
                <a:gd name="connsiteY2" fmla="*/ 0 h 555"/>
                <a:gd name="connsiteX0" fmla="*/ 608 w 650"/>
                <a:gd name="connsiteY0" fmla="*/ 509 h 646"/>
                <a:gd name="connsiteX1" fmla="*/ 567 w 650"/>
                <a:gd name="connsiteY1" fmla="*/ 544 h 646"/>
                <a:gd name="connsiteX2" fmla="*/ 556 w 650"/>
                <a:gd name="connsiteY2" fmla="*/ 555 h 646"/>
                <a:gd name="connsiteX3" fmla="*/ 0 w 650"/>
                <a:gd name="connsiteY3" fmla="*/ 0 h 646"/>
                <a:gd name="connsiteX0" fmla="*/ 608 w 608"/>
                <a:gd name="connsiteY0" fmla="*/ 509 h 555"/>
                <a:gd name="connsiteX1" fmla="*/ 567 w 608"/>
                <a:gd name="connsiteY1" fmla="*/ 544 h 555"/>
                <a:gd name="connsiteX2" fmla="*/ 556 w 608"/>
                <a:gd name="connsiteY2" fmla="*/ 555 h 555"/>
                <a:gd name="connsiteX3" fmla="*/ 0 w 608"/>
                <a:gd name="connsiteY3" fmla="*/ 0 h 555"/>
                <a:gd name="connsiteX0" fmla="*/ 567 w 567"/>
                <a:gd name="connsiteY0" fmla="*/ 544 h 555"/>
                <a:gd name="connsiteX1" fmla="*/ 556 w 567"/>
                <a:gd name="connsiteY1" fmla="*/ 555 h 555"/>
                <a:gd name="connsiteX2" fmla="*/ 0 w 567"/>
                <a:gd name="connsiteY2" fmla="*/ 0 h 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" h="555">
                  <a:moveTo>
                    <a:pt x="567" y="544"/>
                  </a:moveTo>
                  <a:lnTo>
                    <a:pt x="556" y="55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Freeform 76"/>
            <p:cNvSpPr>
              <a:spLocks/>
            </p:cNvSpPr>
            <p:nvPr/>
          </p:nvSpPr>
          <p:spPr bwMode="auto">
            <a:xfrm>
              <a:off x="2676477" y="2798550"/>
              <a:ext cx="39677" cy="88896"/>
            </a:xfrm>
            <a:custGeom>
              <a:avLst/>
              <a:gdLst>
                <a:gd name="T0" fmla="*/ 60325 w 38"/>
                <a:gd name="T1" fmla="*/ 129372 h 76"/>
                <a:gd name="T2" fmla="*/ 0 w 38"/>
                <a:gd name="T3" fmla="*/ 0 h 76"/>
                <a:gd name="T4" fmla="*/ 0 60000 65536"/>
                <a:gd name="T5" fmla="*/ 0 60000 65536"/>
                <a:gd name="T6" fmla="*/ 0 w 38"/>
                <a:gd name="T7" fmla="*/ 0 h 76"/>
                <a:gd name="T8" fmla="*/ 38 w 38"/>
                <a:gd name="T9" fmla="*/ 76 h 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" h="76">
                  <a:moveTo>
                    <a:pt x="38" y="7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Oval 77"/>
            <p:cNvSpPr>
              <a:spLocks noChangeArrowheads="1"/>
            </p:cNvSpPr>
            <p:nvPr/>
          </p:nvSpPr>
          <p:spPr bwMode="auto">
            <a:xfrm>
              <a:off x="1790886" y="1706393"/>
              <a:ext cx="1556926" cy="1606487"/>
            </a:xfrm>
            <a:prstGeom prst="ellipse">
              <a:avLst/>
            </a:pr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78"/>
            <p:cNvSpPr>
              <a:spLocks/>
            </p:cNvSpPr>
            <p:nvPr/>
          </p:nvSpPr>
          <p:spPr bwMode="auto">
            <a:xfrm>
              <a:off x="2506660" y="1649245"/>
              <a:ext cx="195210" cy="57148"/>
            </a:xfrm>
            <a:custGeom>
              <a:avLst/>
              <a:gdLst>
                <a:gd name="T0" fmla="*/ 11749 w 349"/>
                <a:gd name="T1" fmla="*/ 149275 h 92"/>
                <a:gd name="T2" fmla="*/ 0 w 349"/>
                <a:gd name="T3" fmla="*/ 66525 h 92"/>
                <a:gd name="T4" fmla="*/ 23499 w 349"/>
                <a:gd name="T5" fmla="*/ 63280 h 92"/>
                <a:gd name="T6" fmla="*/ 52033 w 349"/>
                <a:gd name="T7" fmla="*/ 61657 h 92"/>
                <a:gd name="T8" fmla="*/ 80567 w 349"/>
                <a:gd name="T9" fmla="*/ 60035 h 92"/>
                <a:gd name="T10" fmla="*/ 107422 w 349"/>
                <a:gd name="T11" fmla="*/ 60035 h 92"/>
                <a:gd name="T12" fmla="*/ 132600 w 349"/>
                <a:gd name="T13" fmla="*/ 60035 h 92"/>
                <a:gd name="T14" fmla="*/ 154420 w 349"/>
                <a:gd name="T15" fmla="*/ 61657 h 92"/>
                <a:gd name="T16" fmla="*/ 176240 w 349"/>
                <a:gd name="T17" fmla="*/ 63280 h 92"/>
                <a:gd name="T18" fmla="*/ 199739 w 349"/>
                <a:gd name="T19" fmla="*/ 66525 h 92"/>
                <a:gd name="T20" fmla="*/ 219880 w 349"/>
                <a:gd name="T21" fmla="*/ 69770 h 92"/>
                <a:gd name="T22" fmla="*/ 243379 w 349"/>
                <a:gd name="T23" fmla="*/ 74638 h 92"/>
                <a:gd name="T24" fmla="*/ 266878 w 349"/>
                <a:gd name="T25" fmla="*/ 79505 h 92"/>
                <a:gd name="T26" fmla="*/ 585788 w 349"/>
                <a:gd name="T27" fmla="*/ 0 h 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9"/>
                <a:gd name="T43" fmla="*/ 0 h 92"/>
                <a:gd name="T44" fmla="*/ 349 w 349"/>
                <a:gd name="T45" fmla="*/ 92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05 w 349"/>
                <a:gd name="connsiteY8" fmla="*/ 39 h 92"/>
                <a:gd name="connsiteX9" fmla="*/ 119 w 349"/>
                <a:gd name="connsiteY9" fmla="*/ 41 h 92"/>
                <a:gd name="connsiteX10" fmla="*/ 131 w 349"/>
                <a:gd name="connsiteY10" fmla="*/ 43 h 92"/>
                <a:gd name="connsiteX11" fmla="*/ 159 w 349"/>
                <a:gd name="connsiteY11" fmla="*/ 49 h 92"/>
                <a:gd name="connsiteX12" fmla="*/ 349 w 349"/>
                <a:gd name="connsiteY12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92 w 349"/>
                <a:gd name="connsiteY7" fmla="*/ 38 h 92"/>
                <a:gd name="connsiteX8" fmla="*/ 119 w 349"/>
                <a:gd name="connsiteY8" fmla="*/ 41 h 92"/>
                <a:gd name="connsiteX9" fmla="*/ 131 w 349"/>
                <a:gd name="connsiteY9" fmla="*/ 43 h 92"/>
                <a:gd name="connsiteX10" fmla="*/ 159 w 349"/>
                <a:gd name="connsiteY10" fmla="*/ 49 h 92"/>
                <a:gd name="connsiteX11" fmla="*/ 349 w 349"/>
                <a:gd name="connsiteY11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79 w 349"/>
                <a:gd name="connsiteY6" fmla="*/ 37 h 92"/>
                <a:gd name="connsiteX7" fmla="*/ 119 w 349"/>
                <a:gd name="connsiteY7" fmla="*/ 41 h 92"/>
                <a:gd name="connsiteX8" fmla="*/ 131 w 349"/>
                <a:gd name="connsiteY8" fmla="*/ 43 h 92"/>
                <a:gd name="connsiteX9" fmla="*/ 159 w 349"/>
                <a:gd name="connsiteY9" fmla="*/ 49 h 92"/>
                <a:gd name="connsiteX10" fmla="*/ 349 w 349"/>
                <a:gd name="connsiteY10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64 w 349"/>
                <a:gd name="connsiteY5" fmla="*/ 37 h 92"/>
                <a:gd name="connsiteX6" fmla="*/ 119 w 349"/>
                <a:gd name="connsiteY6" fmla="*/ 41 h 92"/>
                <a:gd name="connsiteX7" fmla="*/ 131 w 349"/>
                <a:gd name="connsiteY7" fmla="*/ 43 h 92"/>
                <a:gd name="connsiteX8" fmla="*/ 159 w 349"/>
                <a:gd name="connsiteY8" fmla="*/ 49 h 92"/>
                <a:gd name="connsiteX9" fmla="*/ 349 w 349"/>
                <a:gd name="connsiteY9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48 w 349"/>
                <a:gd name="connsiteY4" fmla="*/ 37 h 92"/>
                <a:gd name="connsiteX5" fmla="*/ 119 w 349"/>
                <a:gd name="connsiteY5" fmla="*/ 41 h 92"/>
                <a:gd name="connsiteX6" fmla="*/ 131 w 349"/>
                <a:gd name="connsiteY6" fmla="*/ 43 h 92"/>
                <a:gd name="connsiteX7" fmla="*/ 159 w 349"/>
                <a:gd name="connsiteY7" fmla="*/ 49 h 92"/>
                <a:gd name="connsiteX8" fmla="*/ 349 w 349"/>
                <a:gd name="connsiteY8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31 w 349"/>
                <a:gd name="connsiteY3" fmla="*/ 38 h 92"/>
                <a:gd name="connsiteX4" fmla="*/ 119 w 349"/>
                <a:gd name="connsiteY4" fmla="*/ 41 h 92"/>
                <a:gd name="connsiteX5" fmla="*/ 131 w 349"/>
                <a:gd name="connsiteY5" fmla="*/ 43 h 92"/>
                <a:gd name="connsiteX6" fmla="*/ 159 w 349"/>
                <a:gd name="connsiteY6" fmla="*/ 49 h 92"/>
                <a:gd name="connsiteX7" fmla="*/ 349 w 349"/>
                <a:gd name="connsiteY7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4 w 349"/>
                <a:gd name="connsiteY2" fmla="*/ 39 h 92"/>
                <a:gd name="connsiteX3" fmla="*/ 119 w 349"/>
                <a:gd name="connsiteY3" fmla="*/ 41 h 92"/>
                <a:gd name="connsiteX4" fmla="*/ 131 w 349"/>
                <a:gd name="connsiteY4" fmla="*/ 43 h 92"/>
                <a:gd name="connsiteX5" fmla="*/ 159 w 349"/>
                <a:gd name="connsiteY5" fmla="*/ 49 h 92"/>
                <a:gd name="connsiteX6" fmla="*/ 349 w 349"/>
                <a:gd name="connsiteY6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19 w 349"/>
                <a:gd name="connsiteY2" fmla="*/ 41 h 92"/>
                <a:gd name="connsiteX3" fmla="*/ 131 w 349"/>
                <a:gd name="connsiteY3" fmla="*/ 43 h 92"/>
                <a:gd name="connsiteX4" fmla="*/ 159 w 349"/>
                <a:gd name="connsiteY4" fmla="*/ 49 h 92"/>
                <a:gd name="connsiteX5" fmla="*/ 349 w 349"/>
                <a:gd name="connsiteY5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31 w 349"/>
                <a:gd name="connsiteY2" fmla="*/ 43 h 92"/>
                <a:gd name="connsiteX3" fmla="*/ 159 w 349"/>
                <a:gd name="connsiteY3" fmla="*/ 49 h 92"/>
                <a:gd name="connsiteX4" fmla="*/ 349 w 349"/>
                <a:gd name="connsiteY4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7 w 349"/>
                <a:gd name="connsiteY0" fmla="*/ 92 h 92"/>
                <a:gd name="connsiteX1" fmla="*/ 0 w 349"/>
                <a:gd name="connsiteY1" fmla="*/ 41 h 92"/>
                <a:gd name="connsiteX2" fmla="*/ 159 w 349"/>
                <a:gd name="connsiteY2" fmla="*/ 49 h 92"/>
                <a:gd name="connsiteX3" fmla="*/ 349 w 349"/>
                <a:gd name="connsiteY3" fmla="*/ 0 h 92"/>
                <a:gd name="connsiteX0" fmla="*/ 2 w 362"/>
                <a:gd name="connsiteY0" fmla="*/ 92 h 92"/>
                <a:gd name="connsiteX1" fmla="*/ 13 w 362"/>
                <a:gd name="connsiteY1" fmla="*/ 41 h 92"/>
                <a:gd name="connsiteX2" fmla="*/ 172 w 362"/>
                <a:gd name="connsiteY2" fmla="*/ 49 h 92"/>
                <a:gd name="connsiteX3" fmla="*/ 362 w 362"/>
                <a:gd name="connsiteY3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33 w 393"/>
                <a:gd name="connsiteY0" fmla="*/ 92 h 92"/>
                <a:gd name="connsiteX1" fmla="*/ 27 w 393"/>
                <a:gd name="connsiteY1" fmla="*/ 59 h 92"/>
                <a:gd name="connsiteX2" fmla="*/ 29 w 393"/>
                <a:gd name="connsiteY2" fmla="*/ 39 h 92"/>
                <a:gd name="connsiteX3" fmla="*/ 203 w 393"/>
                <a:gd name="connsiteY3" fmla="*/ 49 h 92"/>
                <a:gd name="connsiteX4" fmla="*/ 393 w 393"/>
                <a:gd name="connsiteY4" fmla="*/ 0 h 92"/>
                <a:gd name="connsiteX0" fmla="*/ 6 w 366"/>
                <a:gd name="connsiteY0" fmla="*/ 92 h 92"/>
                <a:gd name="connsiteX1" fmla="*/ 0 w 366"/>
                <a:gd name="connsiteY1" fmla="*/ 59 h 92"/>
                <a:gd name="connsiteX2" fmla="*/ 176 w 366"/>
                <a:gd name="connsiteY2" fmla="*/ 49 h 92"/>
                <a:gd name="connsiteX3" fmla="*/ 366 w 366"/>
                <a:gd name="connsiteY3" fmla="*/ 0 h 92"/>
                <a:gd name="connsiteX0" fmla="*/ 7 w 367"/>
                <a:gd name="connsiteY0" fmla="*/ 92 h 92"/>
                <a:gd name="connsiteX1" fmla="*/ 1 w 367"/>
                <a:gd name="connsiteY1" fmla="*/ 59 h 92"/>
                <a:gd name="connsiteX2" fmla="*/ 58 w 367"/>
                <a:gd name="connsiteY2" fmla="*/ 21 h 92"/>
                <a:gd name="connsiteX3" fmla="*/ 177 w 367"/>
                <a:gd name="connsiteY3" fmla="*/ 49 h 92"/>
                <a:gd name="connsiteX4" fmla="*/ 367 w 367"/>
                <a:gd name="connsiteY4" fmla="*/ 0 h 92"/>
                <a:gd name="connsiteX0" fmla="*/ 13 w 373"/>
                <a:gd name="connsiteY0" fmla="*/ 92 h 92"/>
                <a:gd name="connsiteX1" fmla="*/ 7 w 373"/>
                <a:gd name="connsiteY1" fmla="*/ 59 h 92"/>
                <a:gd name="connsiteX2" fmla="*/ 10 w 373"/>
                <a:gd name="connsiteY2" fmla="*/ 27 h 92"/>
                <a:gd name="connsiteX3" fmla="*/ 64 w 373"/>
                <a:gd name="connsiteY3" fmla="*/ 21 h 92"/>
                <a:gd name="connsiteX4" fmla="*/ 183 w 373"/>
                <a:gd name="connsiteY4" fmla="*/ 49 h 92"/>
                <a:gd name="connsiteX5" fmla="*/ 373 w 373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2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2 w 372"/>
                <a:gd name="connsiteY0" fmla="*/ 92 h 92"/>
                <a:gd name="connsiteX1" fmla="*/ 9 w 372"/>
                <a:gd name="connsiteY1" fmla="*/ 27 h 92"/>
                <a:gd name="connsiteX2" fmla="*/ 9 w 372"/>
                <a:gd name="connsiteY2" fmla="*/ 47 h 92"/>
                <a:gd name="connsiteX3" fmla="*/ 63 w 372"/>
                <a:gd name="connsiteY3" fmla="*/ 21 h 92"/>
                <a:gd name="connsiteX4" fmla="*/ 182 w 372"/>
                <a:gd name="connsiteY4" fmla="*/ 49 h 92"/>
                <a:gd name="connsiteX5" fmla="*/ 372 w 372"/>
                <a:gd name="connsiteY5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62 w 371"/>
                <a:gd name="connsiteY2" fmla="*/ 21 h 92"/>
                <a:gd name="connsiteX3" fmla="*/ 181 w 371"/>
                <a:gd name="connsiteY3" fmla="*/ 49 h 92"/>
                <a:gd name="connsiteX4" fmla="*/ 371 w 371"/>
                <a:gd name="connsiteY4" fmla="*/ 0 h 92"/>
                <a:gd name="connsiteX0" fmla="*/ 11 w 371"/>
                <a:gd name="connsiteY0" fmla="*/ 92 h 92"/>
                <a:gd name="connsiteX1" fmla="*/ 8 w 371"/>
                <a:gd name="connsiteY1" fmla="*/ 47 h 92"/>
                <a:gd name="connsiteX2" fmla="*/ 181 w 371"/>
                <a:gd name="connsiteY2" fmla="*/ 49 h 92"/>
                <a:gd name="connsiteX3" fmla="*/ 371 w 371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175 w 363"/>
                <a:gd name="connsiteY3" fmla="*/ 46 h 92"/>
                <a:gd name="connsiteX4" fmla="*/ 363 w 363"/>
                <a:gd name="connsiteY4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363"/>
                <a:gd name="connsiteY0" fmla="*/ 92 h 92"/>
                <a:gd name="connsiteX1" fmla="*/ 0 w 363"/>
                <a:gd name="connsiteY1" fmla="*/ 47 h 92"/>
                <a:gd name="connsiteX2" fmla="*/ 173 w 363"/>
                <a:gd name="connsiteY2" fmla="*/ 49 h 92"/>
                <a:gd name="connsiteX3" fmla="*/ 363 w 363"/>
                <a:gd name="connsiteY3" fmla="*/ 0 h 92"/>
                <a:gd name="connsiteX0" fmla="*/ 3 w 173"/>
                <a:gd name="connsiteY0" fmla="*/ 51 h 51"/>
                <a:gd name="connsiteX1" fmla="*/ 0 w 173"/>
                <a:gd name="connsiteY1" fmla="*/ 6 h 51"/>
                <a:gd name="connsiteX2" fmla="*/ 173 w 173"/>
                <a:gd name="connsiteY2" fmla="*/ 8 h 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" h="51">
                  <a:moveTo>
                    <a:pt x="3" y="51"/>
                  </a:moveTo>
                  <a:cubicBezTo>
                    <a:pt x="1" y="26"/>
                    <a:pt x="2" y="38"/>
                    <a:pt x="0" y="6"/>
                  </a:cubicBezTo>
                  <a:cubicBezTo>
                    <a:pt x="49" y="0"/>
                    <a:pt x="134" y="7"/>
                    <a:pt x="173" y="8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Oval 79"/>
            <p:cNvSpPr>
              <a:spLocks noChangeArrowheads="1"/>
            </p:cNvSpPr>
            <p:nvPr/>
          </p:nvSpPr>
          <p:spPr bwMode="auto">
            <a:xfrm>
              <a:off x="1762319" y="1674644"/>
              <a:ext cx="1615647" cy="1679509"/>
            </a:xfrm>
            <a:prstGeom prst="ellipse">
              <a:avLst/>
            </a:pr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Freeform 80"/>
            <p:cNvSpPr>
              <a:spLocks/>
            </p:cNvSpPr>
            <p:nvPr/>
          </p:nvSpPr>
          <p:spPr bwMode="auto">
            <a:xfrm>
              <a:off x="983063" y="2546147"/>
              <a:ext cx="1407739" cy="1703321"/>
            </a:xfrm>
            <a:custGeom>
              <a:avLst/>
              <a:gdLst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22 w 868"/>
                <a:gd name="connsiteY10" fmla="*/ 524 h 998"/>
                <a:gd name="connsiteX11" fmla="*/ 848 w 868"/>
                <a:gd name="connsiteY11" fmla="*/ 531 h 998"/>
                <a:gd name="connsiteX12" fmla="*/ 868 w 868"/>
                <a:gd name="connsiteY12" fmla="*/ 535 h 998"/>
                <a:gd name="connsiteX13" fmla="*/ 815 w 868"/>
                <a:gd name="connsiteY13" fmla="*/ 998 h 998"/>
                <a:gd name="connsiteX0" fmla="*/ 0 w 869"/>
                <a:gd name="connsiteY0" fmla="*/ 0 h 998"/>
                <a:gd name="connsiteX1" fmla="*/ 466 w 869"/>
                <a:gd name="connsiteY1" fmla="*/ 470 h 998"/>
                <a:gd name="connsiteX2" fmla="*/ 590 w 869"/>
                <a:gd name="connsiteY2" fmla="*/ 370 h 998"/>
                <a:gd name="connsiteX3" fmla="*/ 610 w 869"/>
                <a:gd name="connsiteY3" fmla="*/ 392 h 998"/>
                <a:gd name="connsiteX4" fmla="*/ 657 w 869"/>
                <a:gd name="connsiteY4" fmla="*/ 436 h 998"/>
                <a:gd name="connsiteX5" fmla="*/ 683 w 869"/>
                <a:gd name="connsiteY5" fmla="*/ 456 h 998"/>
                <a:gd name="connsiteX6" fmla="*/ 712 w 869"/>
                <a:gd name="connsiteY6" fmla="*/ 474 h 998"/>
                <a:gd name="connsiteX7" fmla="*/ 741 w 869"/>
                <a:gd name="connsiteY7" fmla="*/ 491 h 998"/>
                <a:gd name="connsiteX8" fmla="*/ 769 w 869"/>
                <a:gd name="connsiteY8" fmla="*/ 505 h 998"/>
                <a:gd name="connsiteX9" fmla="*/ 798 w 869"/>
                <a:gd name="connsiteY9" fmla="*/ 516 h 998"/>
                <a:gd name="connsiteX10" fmla="*/ 822 w 869"/>
                <a:gd name="connsiteY10" fmla="*/ 524 h 998"/>
                <a:gd name="connsiteX11" fmla="*/ 868 w 869"/>
                <a:gd name="connsiteY11" fmla="*/ 535 h 998"/>
                <a:gd name="connsiteX12" fmla="*/ 815 w 869"/>
                <a:gd name="connsiteY12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798 w 868"/>
                <a:gd name="connsiteY9" fmla="*/ 516 h 998"/>
                <a:gd name="connsiteX10" fmla="*/ 868 w 868"/>
                <a:gd name="connsiteY10" fmla="*/ 535 h 998"/>
                <a:gd name="connsiteX11" fmla="*/ 815 w 868"/>
                <a:gd name="connsiteY11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769 w 868"/>
                <a:gd name="connsiteY8" fmla="*/ 505 h 998"/>
                <a:gd name="connsiteX9" fmla="*/ 868 w 868"/>
                <a:gd name="connsiteY9" fmla="*/ 535 h 998"/>
                <a:gd name="connsiteX10" fmla="*/ 815 w 868"/>
                <a:gd name="connsiteY10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741 w 868"/>
                <a:gd name="connsiteY7" fmla="*/ 491 h 998"/>
                <a:gd name="connsiteX8" fmla="*/ 868 w 868"/>
                <a:gd name="connsiteY8" fmla="*/ 535 h 998"/>
                <a:gd name="connsiteX9" fmla="*/ 815 w 868"/>
                <a:gd name="connsiteY9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712 w 868"/>
                <a:gd name="connsiteY6" fmla="*/ 474 h 998"/>
                <a:gd name="connsiteX7" fmla="*/ 868 w 868"/>
                <a:gd name="connsiteY7" fmla="*/ 535 h 998"/>
                <a:gd name="connsiteX8" fmla="*/ 815 w 868"/>
                <a:gd name="connsiteY8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683 w 868"/>
                <a:gd name="connsiteY5" fmla="*/ 456 h 998"/>
                <a:gd name="connsiteX6" fmla="*/ 868 w 868"/>
                <a:gd name="connsiteY6" fmla="*/ 535 h 998"/>
                <a:gd name="connsiteX7" fmla="*/ 815 w 868"/>
                <a:gd name="connsiteY7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657 w 868"/>
                <a:gd name="connsiteY4" fmla="*/ 436 h 998"/>
                <a:gd name="connsiteX5" fmla="*/ 868 w 868"/>
                <a:gd name="connsiteY5" fmla="*/ 535 h 998"/>
                <a:gd name="connsiteX6" fmla="*/ 815 w 868"/>
                <a:gd name="connsiteY6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610 w 868"/>
                <a:gd name="connsiteY3" fmla="*/ 392 h 998"/>
                <a:gd name="connsiteX4" fmla="*/ 868 w 868"/>
                <a:gd name="connsiteY4" fmla="*/ 535 h 998"/>
                <a:gd name="connsiteX5" fmla="*/ 815 w 868"/>
                <a:gd name="connsiteY5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68"/>
                <a:gd name="connsiteY0" fmla="*/ 0 h 998"/>
                <a:gd name="connsiteX1" fmla="*/ 466 w 868"/>
                <a:gd name="connsiteY1" fmla="*/ 470 h 998"/>
                <a:gd name="connsiteX2" fmla="*/ 590 w 868"/>
                <a:gd name="connsiteY2" fmla="*/ 370 h 998"/>
                <a:gd name="connsiteX3" fmla="*/ 868 w 868"/>
                <a:gd name="connsiteY3" fmla="*/ 535 h 998"/>
                <a:gd name="connsiteX4" fmla="*/ 815 w 868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590 w 880"/>
                <a:gd name="connsiteY2" fmla="*/ 370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44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644 w 880"/>
                <a:gd name="connsiteY4" fmla="*/ 329 h 998"/>
                <a:gd name="connsiteX5" fmla="*/ 713 w 880"/>
                <a:gd name="connsiteY5" fmla="*/ 309 h 998"/>
                <a:gd name="connsiteX6" fmla="*/ 880 w 880"/>
                <a:gd name="connsiteY6" fmla="*/ 449 h 998"/>
                <a:gd name="connsiteX7" fmla="*/ 815 w 880"/>
                <a:gd name="connsiteY7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645 w 880"/>
                <a:gd name="connsiteY3" fmla="*/ 329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29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4 w 880"/>
                <a:gd name="connsiteY2" fmla="*/ 317 h 998"/>
                <a:gd name="connsiteX3" fmla="*/ 657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659 w 880"/>
                <a:gd name="connsiteY3" fmla="*/ 333 h 998"/>
                <a:gd name="connsiteX4" fmla="*/ 713 w 880"/>
                <a:gd name="connsiteY4" fmla="*/ 309 h 998"/>
                <a:gd name="connsiteX5" fmla="*/ 880 w 880"/>
                <a:gd name="connsiteY5" fmla="*/ 449 h 998"/>
                <a:gd name="connsiteX6" fmla="*/ 815 w 880"/>
                <a:gd name="connsiteY6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713 w 880"/>
                <a:gd name="connsiteY3" fmla="*/ 309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57 w 880"/>
                <a:gd name="connsiteY2" fmla="*/ 333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645 w 880"/>
                <a:gd name="connsiteY3" fmla="*/ 321 h 998"/>
                <a:gd name="connsiteX4" fmla="*/ 880 w 880"/>
                <a:gd name="connsiteY4" fmla="*/ 449 h 998"/>
                <a:gd name="connsiteX5" fmla="*/ 815 w 880"/>
                <a:gd name="connsiteY5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1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34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93"/>
                <a:gd name="connsiteY0" fmla="*/ 0 h 998"/>
                <a:gd name="connsiteX1" fmla="*/ 466 w 893"/>
                <a:gd name="connsiteY1" fmla="*/ 470 h 998"/>
                <a:gd name="connsiteX2" fmla="*/ 645 w 893"/>
                <a:gd name="connsiteY2" fmla="*/ 322 h 998"/>
                <a:gd name="connsiteX3" fmla="*/ 893 w 893"/>
                <a:gd name="connsiteY3" fmla="*/ 449 h 998"/>
                <a:gd name="connsiteX4" fmla="*/ 815 w 893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  <a:gd name="connsiteX0" fmla="*/ 0 w 880"/>
                <a:gd name="connsiteY0" fmla="*/ 0 h 998"/>
                <a:gd name="connsiteX1" fmla="*/ 466 w 880"/>
                <a:gd name="connsiteY1" fmla="*/ 470 h 998"/>
                <a:gd name="connsiteX2" fmla="*/ 645 w 880"/>
                <a:gd name="connsiteY2" fmla="*/ 322 h 998"/>
                <a:gd name="connsiteX3" fmla="*/ 880 w 880"/>
                <a:gd name="connsiteY3" fmla="*/ 449 h 998"/>
                <a:gd name="connsiteX4" fmla="*/ 815 w 880"/>
                <a:gd name="connsiteY4" fmla="*/ 998 h 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" h="998">
                  <a:moveTo>
                    <a:pt x="0" y="0"/>
                  </a:moveTo>
                  <a:lnTo>
                    <a:pt x="466" y="470"/>
                  </a:lnTo>
                  <a:cubicBezTo>
                    <a:pt x="526" y="421"/>
                    <a:pt x="585" y="371"/>
                    <a:pt x="645" y="322"/>
                  </a:cubicBezTo>
                  <a:cubicBezTo>
                    <a:pt x="685" y="368"/>
                    <a:pt x="793" y="432"/>
                    <a:pt x="880" y="449"/>
                  </a:cubicBezTo>
                  <a:cubicBezTo>
                    <a:pt x="862" y="603"/>
                    <a:pt x="833" y="844"/>
                    <a:pt x="815" y="998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Freeform 84"/>
            <p:cNvSpPr>
              <a:spLocks/>
            </p:cNvSpPr>
            <p:nvPr/>
          </p:nvSpPr>
          <p:spPr bwMode="auto">
            <a:xfrm>
              <a:off x="2357474" y="3338278"/>
              <a:ext cx="1596602" cy="469881"/>
            </a:xfrm>
            <a:custGeom>
              <a:avLst/>
              <a:gdLst>
                <a:gd name="T0" fmla="*/ 2147483647 w 1812"/>
                <a:gd name="T1" fmla="*/ 0 h 323"/>
                <a:gd name="T2" fmla="*/ 0 w 1812"/>
                <a:gd name="T3" fmla="*/ 2147483647 h 323"/>
                <a:gd name="T4" fmla="*/ 2147483647 w 1812"/>
                <a:gd name="T5" fmla="*/ 2147483647 h 323"/>
                <a:gd name="T6" fmla="*/ 0 60000 65536"/>
                <a:gd name="T7" fmla="*/ 0 60000 65536"/>
                <a:gd name="T8" fmla="*/ 0 60000 65536"/>
                <a:gd name="T9" fmla="*/ 0 w 1812"/>
                <a:gd name="T10" fmla="*/ 0 h 323"/>
                <a:gd name="T11" fmla="*/ 1812 w 1812"/>
                <a:gd name="T12" fmla="*/ 323 h 323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57 w 1812"/>
                <a:gd name="connsiteY0" fmla="*/ 0 h 526"/>
                <a:gd name="connsiteX1" fmla="*/ 0 w 1812"/>
                <a:gd name="connsiteY1" fmla="*/ 526 h 526"/>
                <a:gd name="connsiteX2" fmla="*/ 1812 w 1812"/>
                <a:gd name="connsiteY2" fmla="*/ 526 h 526"/>
                <a:gd name="connsiteX0" fmla="*/ 351 w 2106"/>
                <a:gd name="connsiteY0" fmla="*/ 0 h 526"/>
                <a:gd name="connsiteX1" fmla="*/ 339 w 2106"/>
                <a:gd name="connsiteY1" fmla="*/ 111 h 526"/>
                <a:gd name="connsiteX2" fmla="*/ 294 w 2106"/>
                <a:gd name="connsiteY2" fmla="*/ 526 h 526"/>
                <a:gd name="connsiteX3" fmla="*/ 2106 w 2106"/>
                <a:gd name="connsiteY3" fmla="*/ 526 h 526"/>
                <a:gd name="connsiteX0" fmla="*/ 57 w 1812"/>
                <a:gd name="connsiteY0" fmla="*/ 0 h 526"/>
                <a:gd name="connsiteX1" fmla="*/ 45 w 1812"/>
                <a:gd name="connsiteY1" fmla="*/ 111 h 526"/>
                <a:gd name="connsiteX2" fmla="*/ 0 w 1812"/>
                <a:gd name="connsiteY2" fmla="*/ 526 h 526"/>
                <a:gd name="connsiteX3" fmla="*/ 1812 w 1812"/>
                <a:gd name="connsiteY3" fmla="*/ 526 h 526"/>
                <a:gd name="connsiteX0" fmla="*/ 45 w 1812"/>
                <a:gd name="connsiteY0" fmla="*/ 0 h 415"/>
                <a:gd name="connsiteX1" fmla="*/ 0 w 1812"/>
                <a:gd name="connsiteY1" fmla="*/ 415 h 415"/>
                <a:gd name="connsiteX2" fmla="*/ 1812 w 1812"/>
                <a:gd name="connsiteY2" fmla="*/ 415 h 415"/>
                <a:gd name="connsiteX0" fmla="*/ 45 w 1412"/>
                <a:gd name="connsiteY0" fmla="*/ 0 h 415"/>
                <a:gd name="connsiteX1" fmla="*/ 0 w 1412"/>
                <a:gd name="connsiteY1" fmla="*/ 415 h 415"/>
                <a:gd name="connsiteX2" fmla="*/ 1412 w 1412"/>
                <a:gd name="connsiteY2" fmla="*/ 415 h 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" h="415">
                  <a:moveTo>
                    <a:pt x="45" y="0"/>
                  </a:moveTo>
                  <a:cubicBezTo>
                    <a:pt x="30" y="138"/>
                    <a:pt x="15" y="277"/>
                    <a:pt x="0" y="415"/>
                  </a:cubicBezTo>
                  <a:lnTo>
                    <a:pt x="1412" y="415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Freeform 85"/>
            <p:cNvSpPr>
              <a:spLocks/>
            </p:cNvSpPr>
            <p:nvPr/>
          </p:nvSpPr>
          <p:spPr bwMode="auto">
            <a:xfrm>
              <a:off x="3097053" y="3265256"/>
              <a:ext cx="842739" cy="522266"/>
            </a:xfrm>
            <a:custGeom>
              <a:avLst/>
              <a:gdLst>
                <a:gd name="T0" fmla="*/ 2147483647 w 847"/>
                <a:gd name="T1" fmla="*/ 2147483647 h 841"/>
                <a:gd name="T2" fmla="*/ 2147483647 w 847"/>
                <a:gd name="T3" fmla="*/ 2147483647 h 841"/>
                <a:gd name="T4" fmla="*/ 2147483647 w 847"/>
                <a:gd name="T5" fmla="*/ 2147483647 h 841"/>
                <a:gd name="T6" fmla="*/ 2147483647 w 847"/>
                <a:gd name="T7" fmla="*/ 2147483647 h 841"/>
                <a:gd name="T8" fmla="*/ 2147483647 w 847"/>
                <a:gd name="T9" fmla="*/ 2147483647 h 841"/>
                <a:gd name="T10" fmla="*/ 0 w 847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7"/>
                <a:gd name="T19" fmla="*/ 0 h 841"/>
                <a:gd name="T20" fmla="*/ 847 w 847"/>
                <a:gd name="T21" fmla="*/ 841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54 w 847"/>
                <a:gd name="connsiteY4" fmla="*/ 175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195 w 847"/>
                <a:gd name="connsiteY5" fmla="*/ 96 h 841"/>
                <a:gd name="connsiteX6" fmla="*/ 0 w 847"/>
                <a:gd name="connsiteY6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47 w 847"/>
                <a:gd name="connsiteY0" fmla="*/ 841 h 841"/>
                <a:gd name="connsiteX1" fmla="*/ 757 w 847"/>
                <a:gd name="connsiteY1" fmla="*/ 841 h 841"/>
                <a:gd name="connsiteX2" fmla="*/ 744 w 847"/>
                <a:gd name="connsiteY2" fmla="*/ 432 h 841"/>
                <a:gd name="connsiteX3" fmla="*/ 360 w 847"/>
                <a:gd name="connsiteY3" fmla="*/ 432 h 841"/>
                <a:gd name="connsiteX4" fmla="*/ 71 w 847"/>
                <a:gd name="connsiteY4" fmla="*/ 194 h 841"/>
                <a:gd name="connsiteX5" fmla="*/ 0 w 847"/>
                <a:gd name="connsiteY5" fmla="*/ 0 h 841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988 h 988"/>
                <a:gd name="connsiteX1" fmla="*/ 801 w 891"/>
                <a:gd name="connsiteY1" fmla="*/ 988 h 988"/>
                <a:gd name="connsiteX2" fmla="*/ 788 w 891"/>
                <a:gd name="connsiteY2" fmla="*/ 579 h 988"/>
                <a:gd name="connsiteX3" fmla="*/ 404 w 891"/>
                <a:gd name="connsiteY3" fmla="*/ 579 h 988"/>
                <a:gd name="connsiteX4" fmla="*/ 115 w 891"/>
                <a:gd name="connsiteY4" fmla="*/ 341 h 988"/>
                <a:gd name="connsiteX5" fmla="*/ 0 w 891"/>
                <a:gd name="connsiteY5" fmla="*/ 0 h 988"/>
                <a:gd name="connsiteX0" fmla="*/ 891 w 891"/>
                <a:gd name="connsiteY0" fmla="*/ 1027 h 1027"/>
                <a:gd name="connsiteX1" fmla="*/ 801 w 891"/>
                <a:gd name="connsiteY1" fmla="*/ 988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91 w 891"/>
                <a:gd name="connsiteY0" fmla="*/ 1027 h 1027"/>
                <a:gd name="connsiteX1" fmla="*/ 801 w 891"/>
                <a:gd name="connsiteY1" fmla="*/ 1027 h 1027"/>
                <a:gd name="connsiteX2" fmla="*/ 788 w 891"/>
                <a:gd name="connsiteY2" fmla="*/ 579 h 1027"/>
                <a:gd name="connsiteX3" fmla="*/ 404 w 891"/>
                <a:gd name="connsiteY3" fmla="*/ 579 h 1027"/>
                <a:gd name="connsiteX4" fmla="*/ 115 w 891"/>
                <a:gd name="connsiteY4" fmla="*/ 341 h 1027"/>
                <a:gd name="connsiteX5" fmla="*/ 0 w 891"/>
                <a:gd name="connsiteY5" fmla="*/ 0 h 1027"/>
                <a:gd name="connsiteX0" fmla="*/ 801 w 801"/>
                <a:gd name="connsiteY0" fmla="*/ 1027 h 1027"/>
                <a:gd name="connsiteX1" fmla="*/ 788 w 801"/>
                <a:gd name="connsiteY1" fmla="*/ 579 h 1027"/>
                <a:gd name="connsiteX2" fmla="*/ 404 w 801"/>
                <a:gd name="connsiteY2" fmla="*/ 579 h 1027"/>
                <a:gd name="connsiteX3" fmla="*/ 115 w 801"/>
                <a:gd name="connsiteY3" fmla="*/ 341 h 1027"/>
                <a:gd name="connsiteX4" fmla="*/ 0 w 801"/>
                <a:gd name="connsiteY4" fmla="*/ 0 h 1027"/>
                <a:gd name="connsiteX0" fmla="*/ 788 w 788"/>
                <a:gd name="connsiteY0" fmla="*/ 579 h 579"/>
                <a:gd name="connsiteX1" fmla="*/ 404 w 788"/>
                <a:gd name="connsiteY1" fmla="*/ 579 h 579"/>
                <a:gd name="connsiteX2" fmla="*/ 115 w 788"/>
                <a:gd name="connsiteY2" fmla="*/ 341 h 579"/>
                <a:gd name="connsiteX3" fmla="*/ 0 w 788"/>
                <a:gd name="connsiteY3" fmla="*/ 0 h 579"/>
                <a:gd name="connsiteX0" fmla="*/ 750 w 750"/>
                <a:gd name="connsiteY0" fmla="*/ 463 h 463"/>
                <a:gd name="connsiteX1" fmla="*/ 366 w 750"/>
                <a:gd name="connsiteY1" fmla="*/ 463 h 463"/>
                <a:gd name="connsiteX2" fmla="*/ 77 w 750"/>
                <a:gd name="connsiteY2" fmla="*/ 225 h 463"/>
                <a:gd name="connsiteX3" fmla="*/ 0 w 750"/>
                <a:gd name="connsiteY3" fmla="*/ 0 h 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" h="463">
                  <a:moveTo>
                    <a:pt x="750" y="463"/>
                  </a:moveTo>
                  <a:lnTo>
                    <a:pt x="366" y="463"/>
                  </a:lnTo>
                  <a:lnTo>
                    <a:pt x="77" y="225"/>
                  </a:lnTo>
                  <a:cubicBezTo>
                    <a:pt x="53" y="160"/>
                    <a:pt x="24" y="65"/>
                    <a:pt x="0" y="0"/>
                  </a:cubicBez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Freeform 92"/>
            <p:cNvSpPr>
              <a:spLocks/>
            </p:cNvSpPr>
            <p:nvPr/>
          </p:nvSpPr>
          <p:spPr bwMode="auto">
            <a:xfrm>
              <a:off x="1609959" y="1677819"/>
              <a:ext cx="371377" cy="312725"/>
            </a:xfrm>
            <a:custGeom>
              <a:avLst/>
              <a:gdLst>
                <a:gd name="T0" fmla="*/ 0 w 331"/>
                <a:gd name="T1" fmla="*/ 0 h 275"/>
                <a:gd name="T2" fmla="*/ 331 w 331"/>
                <a:gd name="T3" fmla="*/ 275 h 275"/>
                <a:gd name="T4" fmla="*/ 0 60000 65536"/>
                <a:gd name="T5" fmla="*/ 0 60000 65536"/>
                <a:gd name="T6" fmla="*/ 0 w 331"/>
                <a:gd name="T7" fmla="*/ 0 h 275"/>
                <a:gd name="T8" fmla="*/ 331 w 331"/>
                <a:gd name="T9" fmla="*/ 275 h 2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1" h="275">
                  <a:moveTo>
                    <a:pt x="0" y="0"/>
                  </a:moveTo>
                  <a:lnTo>
                    <a:pt x="331" y="275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Freeform 93"/>
            <p:cNvSpPr>
              <a:spLocks/>
            </p:cNvSpPr>
            <p:nvPr/>
          </p:nvSpPr>
          <p:spPr bwMode="auto">
            <a:xfrm>
              <a:off x="1979749" y="1938159"/>
              <a:ext cx="314242" cy="284151"/>
            </a:xfrm>
            <a:custGeom>
              <a:avLst/>
              <a:gdLst>
                <a:gd name="T0" fmla="*/ 0 w 279"/>
                <a:gd name="T1" fmla="*/ 0 h 251"/>
                <a:gd name="T2" fmla="*/ 466725 w 279"/>
                <a:gd name="T3" fmla="*/ 409678 h 251"/>
                <a:gd name="T4" fmla="*/ 0 60000 65536"/>
                <a:gd name="T5" fmla="*/ 0 60000 65536"/>
                <a:gd name="T6" fmla="*/ 0 w 279"/>
                <a:gd name="T7" fmla="*/ 0 h 251"/>
                <a:gd name="T8" fmla="*/ 279 w 279"/>
                <a:gd name="T9" fmla="*/ 251 h 2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9" h="251">
                  <a:moveTo>
                    <a:pt x="0" y="0"/>
                  </a:moveTo>
                  <a:lnTo>
                    <a:pt x="279" y="251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Freeform 94"/>
            <p:cNvSpPr>
              <a:spLocks/>
            </p:cNvSpPr>
            <p:nvPr/>
          </p:nvSpPr>
          <p:spPr bwMode="auto">
            <a:xfrm>
              <a:off x="2387628" y="1700043"/>
              <a:ext cx="96812" cy="406384"/>
            </a:xfrm>
            <a:custGeom>
              <a:avLst/>
              <a:gdLst>
                <a:gd name="T0" fmla="*/ 0 w 86"/>
                <a:gd name="T1" fmla="*/ 0 h 375"/>
                <a:gd name="T2" fmla="*/ 144463 w 86"/>
                <a:gd name="T3" fmla="*/ 607053 h 375"/>
                <a:gd name="T4" fmla="*/ 0 60000 65536"/>
                <a:gd name="T5" fmla="*/ 0 60000 65536"/>
                <a:gd name="T6" fmla="*/ 0 w 86"/>
                <a:gd name="T7" fmla="*/ 0 h 375"/>
                <a:gd name="T8" fmla="*/ 86 w 86"/>
                <a:gd name="T9" fmla="*/ 375 h 3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6" h="375">
                  <a:moveTo>
                    <a:pt x="0" y="0"/>
                  </a:moveTo>
                  <a:lnTo>
                    <a:pt x="86" y="375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Freeform 95"/>
            <p:cNvSpPr>
              <a:spLocks/>
            </p:cNvSpPr>
            <p:nvPr/>
          </p:nvSpPr>
          <p:spPr bwMode="auto">
            <a:xfrm>
              <a:off x="2709806" y="2869984"/>
              <a:ext cx="309480" cy="338125"/>
            </a:xfrm>
            <a:custGeom>
              <a:avLst/>
              <a:gdLst>
                <a:gd name="T0" fmla="*/ 776035550 w 275"/>
                <a:gd name="T1" fmla="*/ 800094358 h 298"/>
                <a:gd name="T2" fmla="*/ 697021434 w 275"/>
                <a:gd name="T3" fmla="*/ 630947262 h 298"/>
                <a:gd name="T4" fmla="*/ 651870030 w 275"/>
                <a:gd name="T5" fmla="*/ 663165444 h 298"/>
                <a:gd name="T6" fmla="*/ 581320752 w 275"/>
                <a:gd name="T7" fmla="*/ 711492717 h 298"/>
                <a:gd name="T8" fmla="*/ 499484463 w 275"/>
                <a:gd name="T9" fmla="*/ 762505932 h 298"/>
                <a:gd name="T10" fmla="*/ 440223771 w 275"/>
                <a:gd name="T11" fmla="*/ 794724114 h 298"/>
                <a:gd name="T12" fmla="*/ 0 w 275"/>
                <a:gd name="T13" fmla="*/ 0 h 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298"/>
                <a:gd name="T23" fmla="*/ 275 w 275"/>
                <a:gd name="T24" fmla="*/ 298 h 2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298">
                  <a:moveTo>
                    <a:pt x="275" y="298"/>
                  </a:moveTo>
                  <a:lnTo>
                    <a:pt x="247" y="235"/>
                  </a:lnTo>
                  <a:lnTo>
                    <a:pt x="231" y="247"/>
                  </a:lnTo>
                  <a:lnTo>
                    <a:pt x="206" y="265"/>
                  </a:lnTo>
                  <a:lnTo>
                    <a:pt x="177" y="284"/>
                  </a:lnTo>
                  <a:lnTo>
                    <a:pt x="156" y="296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Freeform 96"/>
            <p:cNvSpPr>
              <a:spLocks/>
            </p:cNvSpPr>
            <p:nvPr/>
          </p:nvSpPr>
          <p:spPr bwMode="auto">
            <a:xfrm>
              <a:off x="1978161" y="2792200"/>
              <a:ext cx="330113" cy="295263"/>
            </a:xfrm>
            <a:custGeom>
              <a:avLst/>
              <a:gdLst>
                <a:gd name="T0" fmla="*/ 0 w 285"/>
                <a:gd name="T1" fmla="*/ 237 h 237"/>
                <a:gd name="T2" fmla="*/ 285 w 285"/>
                <a:gd name="T3" fmla="*/ 0 h 237"/>
                <a:gd name="T4" fmla="*/ 0 60000 65536"/>
                <a:gd name="T5" fmla="*/ 0 60000 65536"/>
                <a:gd name="T6" fmla="*/ 0 w 285"/>
                <a:gd name="T7" fmla="*/ 0 h 237"/>
                <a:gd name="T8" fmla="*/ 285 w 285"/>
                <a:gd name="T9" fmla="*/ 237 h 237"/>
                <a:gd name="connsiteX0" fmla="*/ 0 w 264"/>
                <a:gd name="connsiteY0" fmla="*/ 259 h 259"/>
                <a:gd name="connsiteX1" fmla="*/ 264 w 264"/>
                <a:gd name="connsiteY1" fmla="*/ 0 h 259"/>
                <a:gd name="connsiteX0" fmla="*/ 0 w 290"/>
                <a:gd name="connsiteY0" fmla="*/ 259 h 259"/>
                <a:gd name="connsiteX1" fmla="*/ 290 w 290"/>
                <a:gd name="connsiteY1" fmla="*/ 0 h 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" h="259">
                  <a:moveTo>
                    <a:pt x="0" y="259"/>
                  </a:moveTo>
                  <a:lnTo>
                    <a:pt x="29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Freeform 109"/>
            <p:cNvSpPr>
              <a:spLocks/>
            </p:cNvSpPr>
            <p:nvPr/>
          </p:nvSpPr>
          <p:spPr bwMode="auto">
            <a:xfrm>
              <a:off x="3244651" y="3787523"/>
              <a:ext cx="28567" cy="17462"/>
            </a:xfrm>
            <a:custGeom>
              <a:avLst/>
              <a:gdLst>
                <a:gd name="T0" fmla="*/ 0 w 24"/>
                <a:gd name="T1" fmla="*/ 0 h 16"/>
                <a:gd name="T2" fmla="*/ 2147483647 w 24"/>
                <a:gd name="T3" fmla="*/ 0 h 16"/>
                <a:gd name="T4" fmla="*/ 2147483647 w 24"/>
                <a:gd name="T5" fmla="*/ 2147483647 h 16"/>
                <a:gd name="T6" fmla="*/ 0 60000 65536"/>
                <a:gd name="T7" fmla="*/ 0 60000 65536"/>
                <a:gd name="T8" fmla="*/ 0 60000 65536"/>
                <a:gd name="T9" fmla="*/ 0 w 24"/>
                <a:gd name="T10" fmla="*/ 0 h 16"/>
                <a:gd name="T11" fmla="*/ 24 w 24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6">
                  <a:moveTo>
                    <a:pt x="0" y="0"/>
                  </a:moveTo>
                  <a:lnTo>
                    <a:pt x="16" y="0"/>
                  </a:lnTo>
                  <a:lnTo>
                    <a:pt x="24" y="16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Freeform 110"/>
            <p:cNvSpPr>
              <a:spLocks/>
            </p:cNvSpPr>
            <p:nvPr/>
          </p:nvSpPr>
          <p:spPr bwMode="auto">
            <a:xfrm>
              <a:off x="3181168" y="3811335"/>
              <a:ext cx="28567" cy="14286"/>
            </a:xfrm>
            <a:custGeom>
              <a:avLst/>
              <a:gdLst>
                <a:gd name="T0" fmla="*/ 2147483647 w 24"/>
                <a:gd name="T1" fmla="*/ 2147483647 h 15"/>
                <a:gd name="T2" fmla="*/ 2147483647 w 24"/>
                <a:gd name="T3" fmla="*/ 2147483647 h 15"/>
                <a:gd name="T4" fmla="*/ 0 w 24"/>
                <a:gd name="T5" fmla="*/ 0 h 15"/>
                <a:gd name="T6" fmla="*/ 0 60000 65536"/>
                <a:gd name="T7" fmla="*/ 0 60000 65536"/>
                <a:gd name="T8" fmla="*/ 0 60000 65536"/>
                <a:gd name="T9" fmla="*/ 0 w 24"/>
                <a:gd name="T10" fmla="*/ 0 h 15"/>
                <a:gd name="T11" fmla="*/ 24 w 24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5">
                  <a:moveTo>
                    <a:pt x="24" y="15"/>
                  </a:move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Freeform 144"/>
            <p:cNvSpPr>
              <a:spLocks noChangeAspect="1"/>
            </p:cNvSpPr>
            <p:nvPr/>
          </p:nvSpPr>
          <p:spPr bwMode="auto">
            <a:xfrm>
              <a:off x="3416056" y="3533533"/>
              <a:ext cx="158708" cy="274627"/>
            </a:xfrm>
            <a:custGeom>
              <a:avLst/>
              <a:gdLst>
                <a:gd name="T0" fmla="*/ 0 w 141"/>
                <a:gd name="T1" fmla="*/ 2147483647 h 244"/>
                <a:gd name="T2" fmla="*/ 0 w 141"/>
                <a:gd name="T3" fmla="*/ 2147483647 h 244"/>
                <a:gd name="T4" fmla="*/ 2147483647 w 141"/>
                <a:gd name="T5" fmla="*/ 0 h 244"/>
                <a:gd name="T6" fmla="*/ 0 60000 65536"/>
                <a:gd name="T7" fmla="*/ 0 60000 65536"/>
                <a:gd name="T8" fmla="*/ 0 60000 65536"/>
                <a:gd name="T9" fmla="*/ 0 w 141"/>
                <a:gd name="T10" fmla="*/ 0 h 244"/>
                <a:gd name="T11" fmla="*/ 141 w 141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244">
                  <a:moveTo>
                    <a:pt x="0" y="244"/>
                  </a:moveTo>
                  <a:lnTo>
                    <a:pt x="0" y="173"/>
                  </a:lnTo>
                  <a:lnTo>
                    <a:pt x="141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Freeform 182"/>
            <p:cNvSpPr>
              <a:spLocks noChangeAspect="1"/>
            </p:cNvSpPr>
            <p:nvPr/>
          </p:nvSpPr>
          <p:spPr bwMode="auto">
            <a:xfrm>
              <a:off x="3173233" y="1961970"/>
              <a:ext cx="199972" cy="46036"/>
            </a:xfrm>
            <a:custGeom>
              <a:avLst/>
              <a:gdLst>
                <a:gd name="T0" fmla="*/ 0 w 346"/>
                <a:gd name="T1" fmla="*/ 121078 h 73"/>
                <a:gd name="T2" fmla="*/ 45216 w 346"/>
                <a:gd name="T3" fmla="*/ 82930 h 73"/>
                <a:gd name="T4" fmla="*/ 579438 w 346"/>
                <a:gd name="T5" fmla="*/ 0 h 73"/>
                <a:gd name="T6" fmla="*/ 0 60000 65536"/>
                <a:gd name="T7" fmla="*/ 0 60000 65536"/>
                <a:gd name="T8" fmla="*/ 0 60000 65536"/>
                <a:gd name="T9" fmla="*/ 0 w 346"/>
                <a:gd name="T10" fmla="*/ 0 h 73"/>
                <a:gd name="T11" fmla="*/ 346 w 346"/>
                <a:gd name="T12" fmla="*/ 73 h 73"/>
                <a:gd name="connsiteX0" fmla="*/ 0 w 346"/>
                <a:gd name="connsiteY0" fmla="*/ 73 h 73"/>
                <a:gd name="connsiteX1" fmla="*/ 27 w 346"/>
                <a:gd name="connsiteY1" fmla="*/ 50 h 73"/>
                <a:gd name="connsiteX2" fmla="*/ 346 w 346"/>
                <a:gd name="connsiteY2" fmla="*/ 0 h 73"/>
                <a:gd name="connsiteX0" fmla="*/ 0 w 176"/>
                <a:gd name="connsiteY0" fmla="*/ 39 h 39"/>
                <a:gd name="connsiteX1" fmla="*/ 27 w 176"/>
                <a:gd name="connsiteY1" fmla="*/ 16 h 39"/>
                <a:gd name="connsiteX2" fmla="*/ 176 w 176"/>
                <a:gd name="connsiteY2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" h="39">
                  <a:moveTo>
                    <a:pt x="0" y="39"/>
                  </a:moveTo>
                  <a:cubicBezTo>
                    <a:pt x="9" y="31"/>
                    <a:pt x="18" y="24"/>
                    <a:pt x="27" y="16"/>
                  </a:cubicBezTo>
                  <a:lnTo>
                    <a:pt x="176" y="0"/>
                  </a:lnTo>
                </a:path>
              </a:pathLst>
            </a:custGeom>
            <a:ln w="10160">
              <a:headEnd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316"/>
            <p:cNvSpPr>
              <a:spLocks/>
            </p:cNvSpPr>
            <p:nvPr/>
          </p:nvSpPr>
          <p:spPr bwMode="auto">
            <a:xfrm>
              <a:off x="3046267" y="3295417"/>
              <a:ext cx="907810" cy="471469"/>
            </a:xfrm>
            <a:custGeom>
              <a:avLst/>
              <a:gdLst>
                <a:gd name="T0" fmla="*/ 2147483647 w 923"/>
                <a:gd name="T1" fmla="*/ 2147483647 h 669"/>
                <a:gd name="T2" fmla="*/ 2147483647 w 923"/>
                <a:gd name="T3" fmla="*/ 2147483647 h 669"/>
                <a:gd name="T4" fmla="*/ 2147483647 w 923"/>
                <a:gd name="T5" fmla="*/ 2147483647 h 669"/>
                <a:gd name="T6" fmla="*/ 2147483647 w 923"/>
                <a:gd name="T7" fmla="*/ 2147483647 h 669"/>
                <a:gd name="T8" fmla="*/ 2147483647 w 923"/>
                <a:gd name="T9" fmla="*/ 2147483647 h 669"/>
                <a:gd name="T10" fmla="*/ 2147483647 w 923"/>
                <a:gd name="T11" fmla="*/ 0 h 669"/>
                <a:gd name="T12" fmla="*/ 0 w 923"/>
                <a:gd name="T13" fmla="*/ 2147483647 h 6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3"/>
                <a:gd name="T22" fmla="*/ 0 h 669"/>
                <a:gd name="T23" fmla="*/ 923 w 923"/>
                <a:gd name="T24" fmla="*/ 669 h 669"/>
                <a:gd name="connsiteX0" fmla="*/ 923 w 923"/>
                <a:gd name="connsiteY0" fmla="*/ 669 h 669"/>
                <a:gd name="connsiteX1" fmla="*/ 850 w 923"/>
                <a:gd name="connsiteY1" fmla="*/ 669 h 669"/>
                <a:gd name="connsiteX2" fmla="*/ 832 w 923"/>
                <a:gd name="connsiteY2" fmla="*/ 260 h 669"/>
                <a:gd name="connsiteX3" fmla="*/ 446 w 923"/>
                <a:gd name="connsiteY3" fmla="*/ 260 h 669"/>
                <a:gd name="connsiteX4" fmla="*/ 145 w 923"/>
                <a:gd name="connsiteY4" fmla="*/ 11 h 669"/>
                <a:gd name="connsiteX5" fmla="*/ 67 w 923"/>
                <a:gd name="connsiteY5" fmla="*/ 0 h 669"/>
                <a:gd name="connsiteX6" fmla="*/ 0 w 923"/>
                <a:gd name="connsiteY6" fmla="*/ 34 h 669"/>
                <a:gd name="connsiteX0" fmla="*/ 923 w 923"/>
                <a:gd name="connsiteY0" fmla="*/ 828 h 828"/>
                <a:gd name="connsiteX1" fmla="*/ 850 w 923"/>
                <a:gd name="connsiteY1" fmla="*/ 828 h 828"/>
                <a:gd name="connsiteX2" fmla="*/ 832 w 923"/>
                <a:gd name="connsiteY2" fmla="*/ 419 h 828"/>
                <a:gd name="connsiteX3" fmla="*/ 446 w 923"/>
                <a:gd name="connsiteY3" fmla="*/ 419 h 828"/>
                <a:gd name="connsiteX4" fmla="*/ 145 w 923"/>
                <a:gd name="connsiteY4" fmla="*/ 170 h 828"/>
                <a:gd name="connsiteX5" fmla="*/ 103 w 923"/>
                <a:gd name="connsiteY5" fmla="*/ 0 h 828"/>
                <a:gd name="connsiteX6" fmla="*/ 0 w 923"/>
                <a:gd name="connsiteY6" fmla="*/ 193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21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8 w 899"/>
                <a:gd name="connsiteY4" fmla="*/ 170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28"/>
                <a:gd name="connsiteX1" fmla="*/ 826 w 899"/>
                <a:gd name="connsiteY1" fmla="*/ 828 h 828"/>
                <a:gd name="connsiteX2" fmla="*/ 808 w 899"/>
                <a:gd name="connsiteY2" fmla="*/ 419 h 828"/>
                <a:gd name="connsiteX3" fmla="*/ 422 w 899"/>
                <a:gd name="connsiteY3" fmla="*/ 419 h 828"/>
                <a:gd name="connsiteX4" fmla="*/ 136 w 899"/>
                <a:gd name="connsiteY4" fmla="*/ 185 h 828"/>
                <a:gd name="connsiteX5" fmla="*/ 79 w 899"/>
                <a:gd name="connsiteY5" fmla="*/ 0 h 828"/>
                <a:gd name="connsiteX6" fmla="*/ 0 w 899"/>
                <a:gd name="connsiteY6" fmla="*/ 30 h 82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28 h 868"/>
                <a:gd name="connsiteX2" fmla="*/ 826 w 899"/>
                <a:gd name="connsiteY2" fmla="*/ 868 h 868"/>
                <a:gd name="connsiteX3" fmla="*/ 808 w 899"/>
                <a:gd name="connsiteY3" fmla="*/ 419 h 868"/>
                <a:gd name="connsiteX4" fmla="*/ 422 w 899"/>
                <a:gd name="connsiteY4" fmla="*/ 419 h 868"/>
                <a:gd name="connsiteX5" fmla="*/ 136 w 899"/>
                <a:gd name="connsiteY5" fmla="*/ 185 h 868"/>
                <a:gd name="connsiteX6" fmla="*/ 79 w 899"/>
                <a:gd name="connsiteY6" fmla="*/ 0 h 868"/>
                <a:gd name="connsiteX7" fmla="*/ 0 w 899"/>
                <a:gd name="connsiteY7" fmla="*/ 30 h 868"/>
                <a:gd name="connsiteX0" fmla="*/ 899 w 899"/>
                <a:gd name="connsiteY0" fmla="*/ 828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99 w 899"/>
                <a:gd name="connsiteY0" fmla="*/ 867 h 868"/>
                <a:gd name="connsiteX1" fmla="*/ 826 w 899"/>
                <a:gd name="connsiteY1" fmla="*/ 868 h 868"/>
                <a:gd name="connsiteX2" fmla="*/ 808 w 899"/>
                <a:gd name="connsiteY2" fmla="*/ 419 h 868"/>
                <a:gd name="connsiteX3" fmla="*/ 422 w 899"/>
                <a:gd name="connsiteY3" fmla="*/ 419 h 868"/>
                <a:gd name="connsiteX4" fmla="*/ 136 w 899"/>
                <a:gd name="connsiteY4" fmla="*/ 185 h 868"/>
                <a:gd name="connsiteX5" fmla="*/ 79 w 899"/>
                <a:gd name="connsiteY5" fmla="*/ 0 h 868"/>
                <a:gd name="connsiteX6" fmla="*/ 0 w 899"/>
                <a:gd name="connsiteY6" fmla="*/ 30 h 868"/>
                <a:gd name="connsiteX0" fmla="*/ 826 w 826"/>
                <a:gd name="connsiteY0" fmla="*/ 868 h 868"/>
                <a:gd name="connsiteX1" fmla="*/ 808 w 826"/>
                <a:gd name="connsiteY1" fmla="*/ 419 h 868"/>
                <a:gd name="connsiteX2" fmla="*/ 422 w 826"/>
                <a:gd name="connsiteY2" fmla="*/ 419 h 868"/>
                <a:gd name="connsiteX3" fmla="*/ 136 w 826"/>
                <a:gd name="connsiteY3" fmla="*/ 185 h 868"/>
                <a:gd name="connsiteX4" fmla="*/ 79 w 826"/>
                <a:gd name="connsiteY4" fmla="*/ 0 h 868"/>
                <a:gd name="connsiteX5" fmla="*/ 0 w 826"/>
                <a:gd name="connsiteY5" fmla="*/ 30 h 868"/>
                <a:gd name="connsiteX0" fmla="*/ 808 w 808"/>
                <a:gd name="connsiteY0" fmla="*/ 419 h 419"/>
                <a:gd name="connsiteX1" fmla="*/ 422 w 808"/>
                <a:gd name="connsiteY1" fmla="*/ 419 h 419"/>
                <a:gd name="connsiteX2" fmla="*/ 136 w 808"/>
                <a:gd name="connsiteY2" fmla="*/ 185 h 419"/>
                <a:gd name="connsiteX3" fmla="*/ 79 w 808"/>
                <a:gd name="connsiteY3" fmla="*/ 0 h 419"/>
                <a:gd name="connsiteX4" fmla="*/ 0 w 808"/>
                <a:gd name="connsiteY4" fmla="*/ 30 h 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" h="419">
                  <a:moveTo>
                    <a:pt x="808" y="419"/>
                  </a:moveTo>
                  <a:lnTo>
                    <a:pt x="422" y="419"/>
                  </a:lnTo>
                  <a:lnTo>
                    <a:pt x="136" y="185"/>
                  </a:lnTo>
                  <a:cubicBezTo>
                    <a:pt x="132" y="175"/>
                    <a:pt x="83" y="10"/>
                    <a:pt x="79" y="0"/>
                  </a:cubicBezTo>
                  <a:lnTo>
                    <a:pt x="0" y="3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Freeform 370"/>
            <p:cNvSpPr>
              <a:spLocks/>
            </p:cNvSpPr>
            <p:nvPr/>
          </p:nvSpPr>
          <p:spPr bwMode="auto">
            <a:xfrm>
              <a:off x="2508246" y="3908168"/>
              <a:ext cx="9522" cy="341300"/>
            </a:xfrm>
            <a:custGeom>
              <a:avLst/>
              <a:gdLst>
                <a:gd name="T0" fmla="*/ 0 w 9"/>
                <a:gd name="T1" fmla="*/ 2147483647 h 304"/>
                <a:gd name="T2" fmla="*/ 0 w 9"/>
                <a:gd name="T3" fmla="*/ 0 h 304"/>
                <a:gd name="T4" fmla="*/ 2147483647 w 9"/>
                <a:gd name="T5" fmla="*/ 0 h 304"/>
                <a:gd name="T6" fmla="*/ 0 60000 65536"/>
                <a:gd name="T7" fmla="*/ 0 60000 65536"/>
                <a:gd name="T8" fmla="*/ 0 60000 65536"/>
                <a:gd name="T9" fmla="*/ 0 w 9"/>
                <a:gd name="T10" fmla="*/ 0 h 304"/>
                <a:gd name="T11" fmla="*/ 9 w 9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04">
                  <a:moveTo>
                    <a:pt x="0" y="304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Freeform 374"/>
            <p:cNvSpPr>
              <a:spLocks/>
            </p:cNvSpPr>
            <p:nvPr/>
          </p:nvSpPr>
          <p:spPr bwMode="auto">
            <a:xfrm>
              <a:off x="2363822" y="4211369"/>
              <a:ext cx="231714" cy="38098"/>
            </a:xfrm>
            <a:custGeom>
              <a:avLst/>
              <a:gdLst>
                <a:gd name="T0" fmla="*/ 2147483647 w 228"/>
                <a:gd name="T1" fmla="*/ 0 h 34"/>
                <a:gd name="T2" fmla="*/ 0 w 228"/>
                <a:gd name="T3" fmla="*/ 0 h 34"/>
                <a:gd name="T4" fmla="*/ 0 w 228"/>
                <a:gd name="T5" fmla="*/ 2147483647 h 34"/>
                <a:gd name="T6" fmla="*/ 0 60000 65536"/>
                <a:gd name="T7" fmla="*/ 0 60000 65536"/>
                <a:gd name="T8" fmla="*/ 0 60000 65536"/>
                <a:gd name="T9" fmla="*/ 0 w 228"/>
                <a:gd name="T10" fmla="*/ 0 h 34"/>
                <a:gd name="T11" fmla="*/ 228 w 228"/>
                <a:gd name="T12" fmla="*/ 34 h 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" h="34">
                  <a:moveTo>
                    <a:pt x="228" y="0"/>
                  </a:move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Rectangle 408"/>
            <p:cNvSpPr>
              <a:spLocks noChangeArrowheads="1"/>
            </p:cNvSpPr>
            <p:nvPr/>
          </p:nvSpPr>
          <p:spPr bwMode="auto">
            <a:xfrm rot="16472366">
              <a:off x="2261025" y="4249333"/>
              <a:ext cx="61840" cy="30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Freeform 482"/>
            <p:cNvSpPr>
              <a:spLocks/>
            </p:cNvSpPr>
            <p:nvPr/>
          </p:nvSpPr>
          <p:spPr bwMode="auto">
            <a:xfrm>
              <a:off x="1759144" y="2504873"/>
              <a:ext cx="458667" cy="1588"/>
            </a:xfrm>
            <a:custGeom>
              <a:avLst/>
              <a:gdLst>
                <a:gd name="T0" fmla="*/ 0 w 407"/>
                <a:gd name="T1" fmla="*/ 0 h 1"/>
                <a:gd name="T2" fmla="*/ 682625 w 407"/>
                <a:gd name="T3" fmla="*/ 0 h 1"/>
                <a:gd name="T4" fmla="*/ 0 60000 65536"/>
                <a:gd name="T5" fmla="*/ 0 60000 65536"/>
                <a:gd name="T6" fmla="*/ 0 w 407"/>
                <a:gd name="T7" fmla="*/ 0 h 1"/>
                <a:gd name="T8" fmla="*/ 407 w 40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7" h="1">
                  <a:moveTo>
                    <a:pt x="0" y="0"/>
                  </a:moveTo>
                  <a:lnTo>
                    <a:pt x="407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Freeform 483"/>
            <p:cNvSpPr>
              <a:spLocks/>
            </p:cNvSpPr>
            <p:nvPr/>
          </p:nvSpPr>
          <p:spPr bwMode="auto">
            <a:xfrm>
              <a:off x="2949454" y="2485824"/>
              <a:ext cx="433273" cy="1588"/>
            </a:xfrm>
            <a:custGeom>
              <a:avLst/>
              <a:gdLst>
                <a:gd name="T0" fmla="*/ 649287 w 389"/>
                <a:gd name="T1" fmla="*/ 0 h 1"/>
                <a:gd name="T2" fmla="*/ 0 w 389"/>
                <a:gd name="T3" fmla="*/ 0 h 1"/>
                <a:gd name="T4" fmla="*/ 0 60000 65536"/>
                <a:gd name="T5" fmla="*/ 0 60000 65536"/>
                <a:gd name="T6" fmla="*/ 0 w 389"/>
                <a:gd name="T7" fmla="*/ 0 h 1"/>
                <a:gd name="T8" fmla="*/ 389 w 38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9" h="1">
                  <a:moveTo>
                    <a:pt x="389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Freeform 484"/>
            <p:cNvSpPr>
              <a:spLocks/>
            </p:cNvSpPr>
            <p:nvPr/>
          </p:nvSpPr>
          <p:spPr bwMode="auto">
            <a:xfrm>
              <a:off x="2944694" y="2523922"/>
              <a:ext cx="438034" cy="3175"/>
            </a:xfrm>
            <a:custGeom>
              <a:avLst/>
              <a:gdLst>
                <a:gd name="T0" fmla="*/ 654050 w 390"/>
                <a:gd name="T1" fmla="*/ 0 h 1"/>
                <a:gd name="T2" fmla="*/ 0 w 390"/>
                <a:gd name="T3" fmla="*/ 0 h 1"/>
                <a:gd name="T4" fmla="*/ 0 60000 65536"/>
                <a:gd name="T5" fmla="*/ 0 60000 65536"/>
                <a:gd name="T6" fmla="*/ 0 w 390"/>
                <a:gd name="T7" fmla="*/ 0 h 1"/>
                <a:gd name="T8" fmla="*/ 390 w 39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0" h="1">
                  <a:moveTo>
                    <a:pt x="3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Freeform 485"/>
            <p:cNvSpPr>
              <a:spLocks/>
            </p:cNvSpPr>
            <p:nvPr/>
          </p:nvSpPr>
          <p:spPr bwMode="auto">
            <a:xfrm>
              <a:off x="3124033" y="2401690"/>
              <a:ext cx="0" cy="80959"/>
            </a:xfrm>
            <a:custGeom>
              <a:avLst/>
              <a:gdLst>
                <a:gd name="T0" fmla="*/ 0 w 1"/>
                <a:gd name="T1" fmla="*/ 0 h 110"/>
                <a:gd name="T2" fmla="*/ 0 w 1"/>
                <a:gd name="T3" fmla="*/ 179130 h 110"/>
                <a:gd name="T4" fmla="*/ 0 60000 65536"/>
                <a:gd name="T5" fmla="*/ 0 60000 65536"/>
                <a:gd name="T6" fmla="*/ 0 w 1"/>
                <a:gd name="T7" fmla="*/ 0 h 110"/>
                <a:gd name="T8" fmla="*/ 1 w 1"/>
                <a:gd name="T9" fmla="*/ 110 h 1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0">
                  <a:moveTo>
                    <a:pt x="0" y="0"/>
                  </a:moveTo>
                  <a:lnTo>
                    <a:pt x="0" y="110"/>
                  </a:lnTo>
                </a:path>
              </a:pathLst>
            </a:custGeom>
            <a:ln w="1016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Freeform 495"/>
            <p:cNvSpPr>
              <a:spLocks/>
            </p:cNvSpPr>
            <p:nvPr/>
          </p:nvSpPr>
          <p:spPr bwMode="auto">
            <a:xfrm>
              <a:off x="965605" y="2608057"/>
              <a:ext cx="752276" cy="798480"/>
            </a:xfrm>
            <a:custGeom>
              <a:avLst/>
              <a:gdLst>
                <a:gd name="connsiteX0" fmla="*/ 522 w 522"/>
                <a:gd name="connsiteY0" fmla="*/ 518 h 518"/>
                <a:gd name="connsiteX1" fmla="*/ 0 w 522"/>
                <a:gd name="connsiteY1" fmla="*/ 0 h 518"/>
                <a:gd name="connsiteX0" fmla="*/ 470 w 470"/>
                <a:gd name="connsiteY0" fmla="*/ 467 h 467"/>
                <a:gd name="connsiteX1" fmla="*/ 0 w 470"/>
                <a:gd name="connsiteY1" fmla="*/ 0 h 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" h="467">
                  <a:moveTo>
                    <a:pt x="470" y="467"/>
                  </a:moveTo>
                  <a:lnTo>
                    <a:pt x="0" y="0"/>
                  </a:lnTo>
                </a:path>
              </a:pathLst>
            </a:custGeom>
            <a:ln w="889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2774876" y="2822361"/>
              <a:ext cx="255520" cy="376223"/>
            </a:xfrm>
            <a:custGeom>
              <a:avLst/>
              <a:gdLst>
                <a:gd name="T0" fmla="*/ 639475809 w 227"/>
                <a:gd name="T1" fmla="*/ 889575713 h 333"/>
                <a:gd name="T2" fmla="*/ 543695456 w 227"/>
                <a:gd name="T3" fmla="*/ 686549087 h 333"/>
                <a:gd name="T4" fmla="*/ 495805279 w 227"/>
                <a:gd name="T5" fmla="*/ 721276903 h 333"/>
                <a:gd name="T6" fmla="*/ 431011694 w 227"/>
                <a:gd name="T7" fmla="*/ 764020341 h 333"/>
                <a:gd name="T8" fmla="*/ 369036270 w 227"/>
                <a:gd name="T9" fmla="*/ 804090269 h 333"/>
                <a:gd name="T10" fmla="*/ 307060846 w 227"/>
                <a:gd name="T11" fmla="*/ 838819721 h 333"/>
                <a:gd name="T12" fmla="*/ 0 w 227"/>
                <a:gd name="T13" fmla="*/ 301867861 h 333"/>
                <a:gd name="T14" fmla="*/ 5634436 w 227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333"/>
                <a:gd name="T26" fmla="*/ 227 w 227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333">
                  <a:moveTo>
                    <a:pt x="227" y="333"/>
                  </a:moveTo>
                  <a:lnTo>
                    <a:pt x="193" y="257"/>
                  </a:lnTo>
                  <a:lnTo>
                    <a:pt x="176" y="270"/>
                  </a:lnTo>
                  <a:lnTo>
                    <a:pt x="153" y="286"/>
                  </a:lnTo>
                  <a:lnTo>
                    <a:pt x="131" y="301"/>
                  </a:lnTo>
                  <a:lnTo>
                    <a:pt x="109" y="314"/>
                  </a:lnTo>
                  <a:lnTo>
                    <a:pt x="0" y="113"/>
                  </a:lnTo>
                  <a:lnTo>
                    <a:pt x="2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2776463" y="2741402"/>
              <a:ext cx="1587" cy="98421"/>
            </a:xfrm>
            <a:custGeom>
              <a:avLst/>
              <a:gdLst>
                <a:gd name="T0" fmla="*/ 0 w 1"/>
                <a:gd name="T1" fmla="*/ 142641 h 87"/>
                <a:gd name="T2" fmla="*/ 0 w 1"/>
                <a:gd name="T3" fmla="*/ 0 h 87"/>
                <a:gd name="T4" fmla="*/ 0 60000 65536"/>
                <a:gd name="T5" fmla="*/ 0 60000 65536"/>
                <a:gd name="T6" fmla="*/ 0 w 1"/>
                <a:gd name="T7" fmla="*/ 0 h 87"/>
                <a:gd name="T8" fmla="*/ 1 w 1"/>
                <a:gd name="T9" fmla="*/ 87 h 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7">
                  <a:moveTo>
                    <a:pt x="0" y="8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Freeform 517"/>
            <p:cNvSpPr>
              <a:spLocks/>
            </p:cNvSpPr>
            <p:nvPr/>
          </p:nvSpPr>
          <p:spPr bwMode="auto">
            <a:xfrm>
              <a:off x="2019426" y="2809661"/>
              <a:ext cx="301545" cy="269864"/>
            </a:xfrm>
            <a:custGeom>
              <a:avLst/>
              <a:gdLst>
                <a:gd name="T0" fmla="*/ 0 w 303"/>
                <a:gd name="T1" fmla="*/ 254 h 254"/>
                <a:gd name="T2" fmla="*/ 303 w 303"/>
                <a:gd name="T3" fmla="*/ 0 h 254"/>
                <a:gd name="T4" fmla="*/ 0 60000 65536"/>
                <a:gd name="T5" fmla="*/ 0 60000 65536"/>
                <a:gd name="T6" fmla="*/ 0 w 303"/>
                <a:gd name="T7" fmla="*/ 0 h 254"/>
                <a:gd name="T8" fmla="*/ 303 w 303"/>
                <a:gd name="T9" fmla="*/ 254 h 254"/>
                <a:gd name="connsiteX0" fmla="*/ 0 w 303"/>
                <a:gd name="connsiteY0" fmla="*/ 254 h 254"/>
                <a:gd name="connsiteX1" fmla="*/ 303 w 303"/>
                <a:gd name="connsiteY1" fmla="*/ 0 h 254"/>
                <a:gd name="connsiteX0" fmla="*/ 0 w 275"/>
                <a:gd name="connsiteY0" fmla="*/ 282 h 282"/>
                <a:gd name="connsiteX1" fmla="*/ 275 w 275"/>
                <a:gd name="connsiteY1" fmla="*/ 0 h 282"/>
                <a:gd name="connsiteX0" fmla="*/ 0 w 255"/>
                <a:gd name="connsiteY0" fmla="*/ 249 h 249"/>
                <a:gd name="connsiteX1" fmla="*/ 255 w 255"/>
                <a:gd name="connsiteY1" fmla="*/ 0 h 249"/>
                <a:gd name="connsiteX0" fmla="*/ 0 w 285"/>
                <a:gd name="connsiteY0" fmla="*/ 249 h 249"/>
                <a:gd name="connsiteX1" fmla="*/ 285 w 285"/>
                <a:gd name="connsiteY1" fmla="*/ 0 h 249"/>
                <a:gd name="connsiteX0" fmla="*/ 0 w 265"/>
                <a:gd name="connsiteY0" fmla="*/ 230 h 230"/>
                <a:gd name="connsiteX1" fmla="*/ 265 w 265"/>
                <a:gd name="connsiteY1" fmla="*/ 0 h 230"/>
                <a:gd name="connsiteX0" fmla="*/ 0 w 265"/>
                <a:gd name="connsiteY0" fmla="*/ 230 h 230"/>
                <a:gd name="connsiteX1" fmla="*/ 265 w 265"/>
                <a:gd name="connsiteY1" fmla="*/ 0 h 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" h="230">
                  <a:moveTo>
                    <a:pt x="0" y="230"/>
                  </a:moveTo>
                  <a:lnTo>
                    <a:pt x="265" y="0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Freeform 518"/>
            <p:cNvSpPr>
              <a:spLocks/>
            </p:cNvSpPr>
            <p:nvPr/>
          </p:nvSpPr>
          <p:spPr bwMode="auto">
            <a:xfrm>
              <a:off x="2308274" y="2733464"/>
              <a:ext cx="71419" cy="58736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Freeform 519"/>
            <p:cNvSpPr>
              <a:spLocks/>
            </p:cNvSpPr>
            <p:nvPr/>
          </p:nvSpPr>
          <p:spPr bwMode="auto">
            <a:xfrm>
              <a:off x="1759144" y="2527097"/>
              <a:ext cx="458667" cy="0"/>
            </a:xfrm>
            <a:custGeom>
              <a:avLst/>
              <a:gdLst>
                <a:gd name="T0" fmla="*/ 0 w 408"/>
                <a:gd name="T1" fmla="*/ 0 h 1"/>
                <a:gd name="T2" fmla="*/ 685800 w 408"/>
                <a:gd name="T3" fmla="*/ 0 h 1"/>
                <a:gd name="T4" fmla="*/ 0 60000 65536"/>
                <a:gd name="T5" fmla="*/ 0 60000 65536"/>
                <a:gd name="T6" fmla="*/ 0 w 408"/>
                <a:gd name="T7" fmla="*/ 0 h 1"/>
                <a:gd name="T8" fmla="*/ 408 w 408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1">
                  <a:moveTo>
                    <a:pt x="0" y="0"/>
                  </a:moveTo>
                  <a:lnTo>
                    <a:pt x="408" y="0"/>
                  </a:lnTo>
                </a:path>
              </a:pathLst>
            </a:custGeom>
            <a:ln w="1016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Freeform 521"/>
            <p:cNvSpPr>
              <a:spLocks/>
            </p:cNvSpPr>
            <p:nvPr/>
          </p:nvSpPr>
          <p:spPr bwMode="auto">
            <a:xfrm>
              <a:off x="2216223" y="2527097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Freeform 522"/>
            <p:cNvSpPr>
              <a:spLocks/>
            </p:cNvSpPr>
            <p:nvPr/>
          </p:nvSpPr>
          <p:spPr bwMode="auto">
            <a:xfrm>
              <a:off x="2885971" y="2523922"/>
              <a:ext cx="65071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Freeform 523"/>
            <p:cNvSpPr>
              <a:spLocks/>
            </p:cNvSpPr>
            <p:nvPr/>
          </p:nvSpPr>
          <p:spPr bwMode="auto">
            <a:xfrm>
              <a:off x="2885971" y="2485824"/>
              <a:ext cx="68245" cy="31749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Freeform 524"/>
            <p:cNvSpPr>
              <a:spLocks/>
            </p:cNvSpPr>
            <p:nvPr/>
          </p:nvSpPr>
          <p:spPr bwMode="auto">
            <a:xfrm>
              <a:off x="2481266" y="2103252"/>
              <a:ext cx="26980" cy="103183"/>
            </a:xfrm>
            <a:custGeom>
              <a:avLst/>
              <a:gdLst>
                <a:gd name="T0" fmla="*/ 39688 w 22"/>
                <a:gd name="T1" fmla="*/ 150933 h 92"/>
                <a:gd name="T2" fmla="*/ 0 w 22"/>
                <a:gd name="T3" fmla="*/ 0 h 92"/>
                <a:gd name="T4" fmla="*/ 0 60000 65536"/>
                <a:gd name="T5" fmla="*/ 0 60000 65536"/>
                <a:gd name="T6" fmla="*/ 0 w 22"/>
                <a:gd name="T7" fmla="*/ 0 h 92"/>
                <a:gd name="T8" fmla="*/ 22 w 22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" h="92">
                  <a:moveTo>
                    <a:pt x="22" y="9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Freeform 526"/>
            <p:cNvSpPr>
              <a:spLocks/>
            </p:cNvSpPr>
            <p:nvPr/>
          </p:nvSpPr>
          <p:spPr bwMode="auto">
            <a:xfrm>
              <a:off x="1962291" y="1957208"/>
              <a:ext cx="239650" cy="196842"/>
            </a:xfrm>
            <a:custGeom>
              <a:avLst/>
              <a:gdLst>
                <a:gd name="T0" fmla="*/ 0 w 213"/>
                <a:gd name="T1" fmla="*/ 0 h 178"/>
                <a:gd name="T2" fmla="*/ 335194 w 213"/>
                <a:gd name="T3" fmla="*/ 286940 h 178"/>
                <a:gd name="T4" fmla="*/ 358775 w 213"/>
                <a:gd name="T5" fmla="*/ 261148 h 178"/>
                <a:gd name="T6" fmla="*/ 0 60000 65536"/>
                <a:gd name="T7" fmla="*/ 0 60000 65536"/>
                <a:gd name="T8" fmla="*/ 0 60000 65536"/>
                <a:gd name="T9" fmla="*/ 0 w 213"/>
                <a:gd name="T10" fmla="*/ 0 h 178"/>
                <a:gd name="T11" fmla="*/ 213 w 21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" h="178">
                  <a:moveTo>
                    <a:pt x="0" y="0"/>
                  </a:moveTo>
                  <a:lnTo>
                    <a:pt x="199" y="178"/>
                  </a:lnTo>
                  <a:lnTo>
                    <a:pt x="213" y="162"/>
                  </a:lnTo>
                </a:path>
              </a:pathLst>
            </a:custGeom>
            <a:ln w="12700">
              <a:solidFill>
                <a:schemeClr val="accent1"/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Freeform 527"/>
            <p:cNvSpPr>
              <a:spLocks/>
            </p:cNvSpPr>
            <p:nvPr/>
          </p:nvSpPr>
          <p:spPr bwMode="auto">
            <a:xfrm>
              <a:off x="2287643" y="2215960"/>
              <a:ext cx="84115" cy="74610"/>
            </a:xfrm>
            <a:custGeom>
              <a:avLst/>
              <a:gdLst>
                <a:gd name="T0" fmla="*/ 125412 w 74"/>
                <a:gd name="T1" fmla="*/ 109469 h 66"/>
                <a:gd name="T2" fmla="*/ 0 w 74"/>
                <a:gd name="T3" fmla="*/ 0 h 66"/>
                <a:gd name="T4" fmla="*/ 0 60000 65536"/>
                <a:gd name="T5" fmla="*/ 0 60000 65536"/>
                <a:gd name="T6" fmla="*/ 0 w 74"/>
                <a:gd name="T7" fmla="*/ 0 h 66"/>
                <a:gd name="T8" fmla="*/ 74 w 74"/>
                <a:gd name="T9" fmla="*/ 66 h 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66">
                  <a:moveTo>
                    <a:pt x="74" y="6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Freeform 528"/>
            <p:cNvSpPr>
              <a:spLocks noChangeAspect="1"/>
            </p:cNvSpPr>
            <p:nvPr/>
          </p:nvSpPr>
          <p:spPr bwMode="auto">
            <a:xfrm rot="289765">
              <a:off x="3400185" y="1939746"/>
              <a:ext cx="241236" cy="31749"/>
            </a:xfrm>
            <a:custGeom>
              <a:avLst/>
              <a:gdLst>
                <a:gd name="T0" fmla="*/ 0 w 89"/>
                <a:gd name="T1" fmla="*/ 21563 h 12"/>
                <a:gd name="T2" fmla="*/ 174625 w 89"/>
                <a:gd name="T3" fmla="*/ 0 h 12"/>
                <a:gd name="T4" fmla="*/ 0 60000 65536"/>
                <a:gd name="T5" fmla="*/ 0 60000 65536"/>
                <a:gd name="T6" fmla="*/ 0 w 89"/>
                <a:gd name="T7" fmla="*/ 0 h 12"/>
                <a:gd name="T8" fmla="*/ 89 w 89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" h="12">
                  <a:moveTo>
                    <a:pt x="0" y="12"/>
                  </a:moveTo>
                  <a:lnTo>
                    <a:pt x="89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Freeform 597"/>
            <p:cNvSpPr>
              <a:spLocks noChangeAspect="1"/>
            </p:cNvSpPr>
            <p:nvPr/>
          </p:nvSpPr>
          <p:spPr bwMode="auto">
            <a:xfrm>
              <a:off x="2917713" y="1442878"/>
              <a:ext cx="676096" cy="160331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0" h="122">
                  <a:moveTo>
                    <a:pt x="0" y="122"/>
                  </a:moveTo>
                  <a:lnTo>
                    <a:pt x="520" y="0"/>
                  </a:lnTo>
                </a:path>
              </a:pathLst>
            </a:cu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Freeform 631"/>
            <p:cNvSpPr>
              <a:spLocks/>
            </p:cNvSpPr>
            <p:nvPr/>
          </p:nvSpPr>
          <p:spPr bwMode="auto">
            <a:xfrm>
              <a:off x="3040944" y="2408627"/>
              <a:ext cx="175785" cy="0"/>
            </a:xfrm>
            <a:custGeom>
              <a:avLst/>
              <a:gdLst>
                <a:gd name="T0" fmla="*/ 2147483647 w 74"/>
                <a:gd name="T1" fmla="*/ 0 h 1"/>
                <a:gd name="T2" fmla="*/ 0 w 74"/>
                <a:gd name="T3" fmla="*/ 0 h 1"/>
                <a:gd name="T4" fmla="*/ 0 60000 65536"/>
                <a:gd name="T5" fmla="*/ 0 60000 65536"/>
                <a:gd name="T6" fmla="*/ 0 w 74"/>
                <a:gd name="T7" fmla="*/ 0 h 1"/>
                <a:gd name="T8" fmla="*/ 74 w 74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1">
                  <a:moveTo>
                    <a:pt x="74" y="0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8" name="Freeform 701"/>
            <p:cNvSpPr>
              <a:spLocks/>
            </p:cNvSpPr>
            <p:nvPr/>
          </p:nvSpPr>
          <p:spPr bwMode="auto">
            <a:xfrm>
              <a:off x="3046267" y="2530272"/>
              <a:ext cx="303132" cy="614339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Freeform 734"/>
            <p:cNvSpPr>
              <a:spLocks/>
            </p:cNvSpPr>
            <p:nvPr/>
          </p:nvSpPr>
          <p:spPr bwMode="auto">
            <a:xfrm>
              <a:off x="2757418" y="3327166"/>
              <a:ext cx="687205" cy="844517"/>
            </a:xfrm>
            <a:custGeom>
              <a:avLst/>
              <a:gdLst>
                <a:gd name="T0" fmla="*/ 2147483647 w 614"/>
                <a:gd name="T1" fmla="*/ 2147483647 h 644"/>
                <a:gd name="T2" fmla="*/ 2147483647 w 614"/>
                <a:gd name="T3" fmla="*/ 2147483647 h 644"/>
                <a:gd name="T4" fmla="*/ 2147483647 w 614"/>
                <a:gd name="T5" fmla="*/ 2147483647 h 644"/>
                <a:gd name="T6" fmla="*/ 2147483647 w 614"/>
                <a:gd name="T7" fmla="*/ 2147483647 h 644"/>
                <a:gd name="T8" fmla="*/ 0 w 614"/>
                <a:gd name="T9" fmla="*/ 0 h 6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4"/>
                <a:gd name="T16" fmla="*/ 0 h 644"/>
                <a:gd name="T17" fmla="*/ 614 w 614"/>
                <a:gd name="T18" fmla="*/ 644 h 644"/>
                <a:gd name="connsiteX0" fmla="*/ 529 w 614"/>
                <a:gd name="connsiteY0" fmla="*/ 629 h 629"/>
                <a:gd name="connsiteX1" fmla="*/ 614 w 614"/>
                <a:gd name="connsiteY1" fmla="*/ 606 h 629"/>
                <a:gd name="connsiteX2" fmla="*/ 597 w 614"/>
                <a:gd name="connsiteY2" fmla="*/ 562 h 629"/>
                <a:gd name="connsiteX3" fmla="*/ 234 w 614"/>
                <a:gd name="connsiteY3" fmla="*/ 562 h 629"/>
                <a:gd name="connsiteX4" fmla="*/ 0 w 614"/>
                <a:gd name="connsiteY4" fmla="*/ 0 h 629"/>
                <a:gd name="connsiteX0" fmla="*/ 443 w 614"/>
                <a:gd name="connsiteY0" fmla="*/ 653 h 653"/>
                <a:gd name="connsiteX1" fmla="*/ 614 w 614"/>
                <a:gd name="connsiteY1" fmla="*/ 606 h 653"/>
                <a:gd name="connsiteX2" fmla="*/ 597 w 614"/>
                <a:gd name="connsiteY2" fmla="*/ 562 h 653"/>
                <a:gd name="connsiteX3" fmla="*/ 234 w 614"/>
                <a:gd name="connsiteY3" fmla="*/ 562 h 653"/>
                <a:gd name="connsiteX4" fmla="*/ 0 w 614"/>
                <a:gd name="connsiteY4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443 w 614"/>
                <a:gd name="connsiteY0" fmla="*/ 653 h 653"/>
                <a:gd name="connsiteX1" fmla="*/ 521 w 614"/>
                <a:gd name="connsiteY1" fmla="*/ 630 h 653"/>
                <a:gd name="connsiteX2" fmla="*/ 614 w 614"/>
                <a:gd name="connsiteY2" fmla="*/ 606 h 653"/>
                <a:gd name="connsiteX3" fmla="*/ 597 w 614"/>
                <a:gd name="connsiteY3" fmla="*/ 562 h 653"/>
                <a:gd name="connsiteX4" fmla="*/ 234 w 614"/>
                <a:gd name="connsiteY4" fmla="*/ 562 h 653"/>
                <a:gd name="connsiteX5" fmla="*/ 0 w 614"/>
                <a:gd name="connsiteY5" fmla="*/ 0 h 653"/>
                <a:gd name="connsiteX0" fmla="*/ 521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30 h 630"/>
                <a:gd name="connsiteX1" fmla="*/ 614 w 614"/>
                <a:gd name="connsiteY1" fmla="*/ 606 h 630"/>
                <a:gd name="connsiteX2" fmla="*/ 597 w 614"/>
                <a:gd name="connsiteY2" fmla="*/ 562 h 630"/>
                <a:gd name="connsiteX3" fmla="*/ 234 w 614"/>
                <a:gd name="connsiteY3" fmla="*/ 562 h 630"/>
                <a:gd name="connsiteX4" fmla="*/ 0 w 614"/>
                <a:gd name="connsiteY4" fmla="*/ 0 h 630"/>
                <a:gd name="connsiteX0" fmla="*/ 500 w 614"/>
                <a:gd name="connsiteY0" fmla="*/ 645 h 645"/>
                <a:gd name="connsiteX1" fmla="*/ 614 w 614"/>
                <a:gd name="connsiteY1" fmla="*/ 606 h 645"/>
                <a:gd name="connsiteX2" fmla="*/ 597 w 614"/>
                <a:gd name="connsiteY2" fmla="*/ 562 h 645"/>
                <a:gd name="connsiteX3" fmla="*/ 234 w 614"/>
                <a:gd name="connsiteY3" fmla="*/ 562 h 645"/>
                <a:gd name="connsiteX4" fmla="*/ 0 w 614"/>
                <a:gd name="connsiteY4" fmla="*/ 0 h 645"/>
                <a:gd name="connsiteX0" fmla="*/ 382 w 614"/>
                <a:gd name="connsiteY0" fmla="*/ 686 h 686"/>
                <a:gd name="connsiteX1" fmla="*/ 614 w 614"/>
                <a:gd name="connsiteY1" fmla="*/ 606 h 686"/>
                <a:gd name="connsiteX2" fmla="*/ 597 w 614"/>
                <a:gd name="connsiteY2" fmla="*/ 562 h 686"/>
                <a:gd name="connsiteX3" fmla="*/ 234 w 614"/>
                <a:gd name="connsiteY3" fmla="*/ 562 h 686"/>
                <a:gd name="connsiteX4" fmla="*/ 0 w 614"/>
                <a:gd name="connsiteY4" fmla="*/ 0 h 686"/>
                <a:gd name="connsiteX0" fmla="*/ 382 w 614"/>
                <a:gd name="connsiteY0" fmla="*/ 686 h 686"/>
                <a:gd name="connsiteX1" fmla="*/ 506 w 614"/>
                <a:gd name="connsiteY1" fmla="*/ 644 h 686"/>
                <a:gd name="connsiteX2" fmla="*/ 614 w 614"/>
                <a:gd name="connsiteY2" fmla="*/ 606 h 686"/>
                <a:gd name="connsiteX3" fmla="*/ 597 w 614"/>
                <a:gd name="connsiteY3" fmla="*/ 562 h 686"/>
                <a:gd name="connsiteX4" fmla="*/ 234 w 614"/>
                <a:gd name="connsiteY4" fmla="*/ 562 h 686"/>
                <a:gd name="connsiteX5" fmla="*/ 0 w 614"/>
                <a:gd name="connsiteY5" fmla="*/ 0 h 686"/>
                <a:gd name="connsiteX0" fmla="*/ 506 w 614"/>
                <a:gd name="connsiteY0" fmla="*/ 644 h 644"/>
                <a:gd name="connsiteX1" fmla="*/ 614 w 614"/>
                <a:gd name="connsiteY1" fmla="*/ 606 h 644"/>
                <a:gd name="connsiteX2" fmla="*/ 597 w 614"/>
                <a:gd name="connsiteY2" fmla="*/ 562 h 644"/>
                <a:gd name="connsiteX3" fmla="*/ 234 w 614"/>
                <a:gd name="connsiteY3" fmla="*/ 562 h 644"/>
                <a:gd name="connsiteX4" fmla="*/ 0 w 614"/>
                <a:gd name="connsiteY4" fmla="*/ 0 h 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" h="644">
                  <a:moveTo>
                    <a:pt x="506" y="644"/>
                  </a:moveTo>
                  <a:lnTo>
                    <a:pt x="614" y="606"/>
                  </a:lnTo>
                  <a:cubicBezTo>
                    <a:pt x="608" y="591"/>
                    <a:pt x="603" y="577"/>
                    <a:pt x="597" y="562"/>
                  </a:cubicBezTo>
                  <a:lnTo>
                    <a:pt x="234" y="562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Rectangle 764"/>
            <p:cNvSpPr>
              <a:spLocks noChangeArrowheads="1"/>
            </p:cNvSpPr>
            <p:nvPr/>
          </p:nvSpPr>
          <p:spPr bwMode="auto">
            <a:xfrm>
              <a:off x="1794244" y="4264776"/>
              <a:ext cx="376028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Пришня</a:t>
              </a:r>
            </a:p>
          </p:txBody>
        </p:sp>
        <p:sp>
          <p:nvSpPr>
            <p:cNvPr id="71" name="Rectangle 769"/>
            <p:cNvSpPr>
              <a:spLocks noChangeArrowheads="1"/>
            </p:cNvSpPr>
            <p:nvPr/>
          </p:nvSpPr>
          <p:spPr bwMode="auto">
            <a:xfrm>
              <a:off x="2700283" y="4100248"/>
              <a:ext cx="361854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Щекино</a:t>
              </a:r>
            </a:p>
          </p:txBody>
        </p:sp>
        <p:sp>
          <p:nvSpPr>
            <p:cNvPr id="72" name="Rectangle 770"/>
            <p:cNvSpPr>
              <a:spLocks noChangeArrowheads="1"/>
            </p:cNvSpPr>
            <p:nvPr/>
          </p:nvSpPr>
          <p:spPr bwMode="auto">
            <a:xfrm>
              <a:off x="3293922" y="2965186"/>
              <a:ext cx="43564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 dirty="0">
                  <a:latin typeface="Calibri" pitchFamily="34" charset="0"/>
                </a:rPr>
                <a:t>Егорьевск</a:t>
              </a:r>
            </a:p>
          </p:txBody>
        </p:sp>
        <p:sp>
          <p:nvSpPr>
            <p:cNvPr id="73" name="Rectangle 771"/>
            <p:cNvSpPr>
              <a:spLocks noChangeArrowheads="1"/>
            </p:cNvSpPr>
            <p:nvPr/>
          </p:nvSpPr>
          <p:spPr bwMode="auto">
            <a:xfrm>
              <a:off x="510113" y="2816011"/>
              <a:ext cx="706250" cy="12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Волоколамск</a:t>
              </a:r>
            </a:p>
          </p:txBody>
        </p:sp>
        <p:sp>
          <p:nvSpPr>
            <p:cNvPr id="74" name="Rectangle 774"/>
            <p:cNvSpPr>
              <a:spLocks noChangeArrowheads="1"/>
            </p:cNvSpPr>
            <p:nvPr/>
          </p:nvSpPr>
          <p:spPr bwMode="auto">
            <a:xfrm>
              <a:off x="1144248" y="3254912"/>
              <a:ext cx="5090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Белоусово</a:t>
              </a:r>
            </a:p>
          </p:txBody>
        </p:sp>
        <p:sp>
          <p:nvSpPr>
            <p:cNvPr id="75" name="Rectangle 775"/>
            <p:cNvSpPr>
              <a:spLocks noChangeArrowheads="1"/>
            </p:cNvSpPr>
            <p:nvPr/>
          </p:nvSpPr>
          <p:spPr bwMode="auto">
            <a:xfrm>
              <a:off x="2344777" y="3987540"/>
              <a:ext cx="234888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Тула</a:t>
              </a:r>
            </a:p>
          </p:txBody>
        </p:sp>
        <p:sp>
          <p:nvSpPr>
            <p:cNvPr id="76" name="Rectangle 776"/>
            <p:cNvSpPr>
              <a:spLocks noChangeArrowheads="1"/>
            </p:cNvSpPr>
            <p:nvPr/>
          </p:nvSpPr>
          <p:spPr bwMode="auto">
            <a:xfrm>
              <a:off x="2665368" y="3916105"/>
              <a:ext cx="690379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Новомосковск</a:t>
              </a:r>
            </a:p>
          </p:txBody>
        </p:sp>
        <p:sp>
          <p:nvSpPr>
            <p:cNvPr id="77" name="Rectangle 779"/>
            <p:cNvSpPr>
              <a:spLocks noChangeArrowheads="1"/>
            </p:cNvSpPr>
            <p:nvPr/>
          </p:nvSpPr>
          <p:spPr bwMode="auto">
            <a:xfrm>
              <a:off x="3463668" y="4036751"/>
              <a:ext cx="345983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Рязань</a:t>
              </a:r>
            </a:p>
          </p:txBody>
        </p:sp>
        <p:sp>
          <p:nvSpPr>
            <p:cNvPr id="78" name="Rectangle 780"/>
            <p:cNvSpPr>
              <a:spLocks noChangeArrowheads="1"/>
            </p:cNvSpPr>
            <p:nvPr/>
          </p:nvSpPr>
          <p:spPr bwMode="auto">
            <a:xfrm>
              <a:off x="3608043" y="3582000"/>
              <a:ext cx="233871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Тума</a:t>
              </a:r>
            </a:p>
          </p:txBody>
        </p:sp>
        <p:sp>
          <p:nvSpPr>
            <p:cNvPr id="79" name="Rectangle 781"/>
            <p:cNvSpPr>
              <a:spLocks noChangeArrowheads="1"/>
            </p:cNvSpPr>
            <p:nvPr/>
          </p:nvSpPr>
          <p:spPr bwMode="auto">
            <a:xfrm>
              <a:off x="3412386" y="2462539"/>
              <a:ext cx="36838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latin typeface="Calibri" pitchFamily="34" charset="0"/>
                </a:rPr>
                <a:t>Ногинск</a:t>
              </a:r>
            </a:p>
          </p:txBody>
        </p:sp>
        <p:sp>
          <p:nvSpPr>
            <p:cNvPr id="80" name="Rectangle 783"/>
            <p:cNvSpPr>
              <a:spLocks noChangeArrowheads="1"/>
            </p:cNvSpPr>
            <p:nvPr/>
          </p:nvSpPr>
          <p:spPr bwMode="auto">
            <a:xfrm>
              <a:off x="2664916" y="3595479"/>
              <a:ext cx="645022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Гавриловская</a:t>
              </a:r>
            </a:p>
          </p:txBody>
        </p:sp>
        <p:sp>
          <p:nvSpPr>
            <p:cNvPr id="81" name="Rectangle 786"/>
            <p:cNvSpPr>
              <a:spLocks noChangeArrowheads="1"/>
            </p:cNvSpPr>
            <p:nvPr/>
          </p:nvSpPr>
          <p:spPr bwMode="auto">
            <a:xfrm>
              <a:off x="3149643" y="4445905"/>
              <a:ext cx="26291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</a:rPr>
                <a:t>Истье</a:t>
              </a:r>
            </a:p>
          </p:txBody>
        </p:sp>
        <p:sp>
          <p:nvSpPr>
            <p:cNvPr id="82" name="Rectangle 791"/>
            <p:cNvSpPr>
              <a:spLocks noChangeArrowheads="1"/>
            </p:cNvSpPr>
            <p:nvPr/>
          </p:nvSpPr>
          <p:spPr bwMode="auto">
            <a:xfrm>
              <a:off x="1575043" y="3481148"/>
              <a:ext cx="320590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Калуга</a:t>
              </a:r>
            </a:p>
          </p:txBody>
        </p:sp>
        <p:sp>
          <p:nvSpPr>
            <p:cNvPr id="83" name="Rectangle 792"/>
            <p:cNvSpPr>
              <a:spLocks noChangeArrowheads="1"/>
            </p:cNvSpPr>
            <p:nvPr/>
          </p:nvSpPr>
          <p:spPr bwMode="auto">
            <a:xfrm>
              <a:off x="3406271" y="1268551"/>
              <a:ext cx="559456" cy="12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+mn-lt"/>
                  <a:cs typeface="+mn-cs"/>
                </a:rPr>
                <a:t>Переславль</a:t>
              </a:r>
            </a:p>
          </p:txBody>
        </p:sp>
        <p:sp>
          <p:nvSpPr>
            <p:cNvPr id="84" name="Rectangle 793"/>
            <p:cNvSpPr>
              <a:spLocks noChangeArrowheads="1"/>
            </p:cNvSpPr>
            <p:nvPr/>
          </p:nvSpPr>
          <p:spPr bwMode="auto">
            <a:xfrm>
              <a:off x="1691218" y="1611050"/>
              <a:ext cx="4264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Конаково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85" name="Rectangle 795"/>
            <p:cNvSpPr>
              <a:spLocks noChangeArrowheads="1"/>
            </p:cNvSpPr>
            <p:nvPr/>
          </p:nvSpPr>
          <p:spPr bwMode="auto">
            <a:xfrm>
              <a:off x="2458559" y="1416016"/>
              <a:ext cx="370366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Яхрома</a:t>
              </a:r>
            </a:p>
          </p:txBody>
        </p:sp>
        <p:sp>
          <p:nvSpPr>
            <p:cNvPr id="86" name="Rectangle 796"/>
            <p:cNvSpPr>
              <a:spLocks noChangeArrowheads="1"/>
            </p:cNvSpPr>
            <p:nvPr/>
          </p:nvSpPr>
          <p:spPr bwMode="auto">
            <a:xfrm>
              <a:off x="618035" y="2074678"/>
              <a:ext cx="352332" cy="12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Торжок</a:t>
              </a:r>
            </a:p>
          </p:txBody>
        </p:sp>
        <p:sp>
          <p:nvSpPr>
            <p:cNvPr id="87" name="Rectangle 797"/>
            <p:cNvSpPr>
              <a:spLocks noChangeArrowheads="1"/>
            </p:cNvSpPr>
            <p:nvPr/>
          </p:nvSpPr>
          <p:spPr bwMode="auto">
            <a:xfrm>
              <a:off x="2452699" y="2469950"/>
              <a:ext cx="379312" cy="123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+mn-cs"/>
                </a:rPr>
                <a:t>Москва</a:t>
              </a:r>
            </a:p>
          </p:txBody>
        </p:sp>
        <p:sp>
          <p:nvSpPr>
            <p:cNvPr id="88" name="Rectangle 805"/>
            <p:cNvSpPr>
              <a:spLocks noChangeArrowheads="1"/>
            </p:cNvSpPr>
            <p:nvPr/>
          </p:nvSpPr>
          <p:spPr bwMode="auto">
            <a:xfrm>
              <a:off x="3358921" y="3414475"/>
              <a:ext cx="347571" cy="9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Шатура</a:t>
              </a:r>
            </a:p>
          </p:txBody>
        </p:sp>
        <p:sp>
          <p:nvSpPr>
            <p:cNvPr id="89" name="Text Box 811"/>
            <p:cNvSpPr txBox="1">
              <a:spLocks noChangeArrowheads="1"/>
            </p:cNvSpPr>
            <p:nvPr/>
          </p:nvSpPr>
          <p:spPr bwMode="auto">
            <a:xfrm>
              <a:off x="2845287" y="1395403"/>
              <a:ext cx="194128" cy="16807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Ухта</a:t>
              </a:r>
            </a:p>
          </p:txBody>
        </p:sp>
        <p:sp>
          <p:nvSpPr>
            <p:cNvPr id="90" name="Text Box 814"/>
            <p:cNvSpPr txBox="1">
              <a:spLocks noChangeArrowheads="1"/>
            </p:cNvSpPr>
            <p:nvPr/>
          </p:nvSpPr>
          <p:spPr bwMode="auto">
            <a:xfrm>
              <a:off x="719354" y="1680184"/>
              <a:ext cx="957189" cy="16782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74954" tIns="37478" rIns="74954" bIns="37478">
              <a:spAutoFit/>
            </a:bodyPr>
            <a:lstStyle/>
            <a:p>
              <a:pPr defTabSz="749300"/>
              <a:r>
                <a:rPr lang="ru-RU" sz="600" b="1" i="1">
                  <a:solidFill>
                    <a:srgbClr val="FF0000"/>
                  </a:solidFill>
                  <a:latin typeface="Calibri" pitchFamily="34" charset="0"/>
                </a:rPr>
                <a:t>ГТ Санкт-Петербург</a:t>
              </a:r>
            </a:p>
          </p:txBody>
        </p:sp>
        <p:sp>
          <p:nvSpPr>
            <p:cNvPr id="91" name="Rectangle 842"/>
            <p:cNvSpPr>
              <a:spLocks noChangeArrowheads="1"/>
            </p:cNvSpPr>
            <p:nvPr/>
          </p:nvSpPr>
          <p:spPr bwMode="auto">
            <a:xfrm>
              <a:off x="3132055" y="3165401"/>
              <a:ext cx="573170" cy="12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Воскресенск</a:t>
              </a:r>
            </a:p>
          </p:txBody>
        </p:sp>
        <p:sp>
          <p:nvSpPr>
            <p:cNvPr id="92" name="Rectangle 909"/>
            <p:cNvSpPr>
              <a:spLocks noChangeArrowheads="1"/>
            </p:cNvSpPr>
            <p:nvPr/>
          </p:nvSpPr>
          <p:spPr bwMode="auto">
            <a:xfrm>
              <a:off x="2104285" y="1886984"/>
              <a:ext cx="39437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Крюково</a:t>
              </a:r>
              <a:endParaRPr lang="ru-RU" sz="600">
                <a:latin typeface="Calibri" pitchFamily="34" charset="0"/>
              </a:endParaRPr>
            </a:p>
          </p:txBody>
        </p:sp>
        <p:cxnSp>
          <p:nvCxnSpPr>
            <p:cNvPr id="93" name="Прямая соединительная линия 92"/>
            <p:cNvCxnSpPr/>
            <p:nvPr/>
          </p:nvCxnSpPr>
          <p:spPr bwMode="auto">
            <a:xfrm>
              <a:off x="640254" y="2261996"/>
              <a:ext cx="328525" cy="350823"/>
            </a:xfrm>
            <a:prstGeom prst="line">
              <a:avLst/>
            </a:prstGeom>
            <a:ln w="889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 bwMode="auto">
            <a:xfrm>
              <a:off x="646602" y="2230247"/>
              <a:ext cx="328525" cy="34923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 bwMode="auto">
            <a:xfrm>
              <a:off x="656125" y="2195323"/>
              <a:ext cx="328525" cy="349236"/>
            </a:xfrm>
            <a:prstGeom prst="line">
              <a:avLst/>
            </a:prstGeom>
            <a:ln w="152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/>
            <p:cNvSpPr/>
            <p:nvPr/>
          </p:nvSpPr>
          <p:spPr bwMode="auto">
            <a:xfrm>
              <a:off x="1158837" y="2781086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Овал 96"/>
            <p:cNvSpPr/>
            <p:nvPr/>
          </p:nvSpPr>
          <p:spPr bwMode="auto">
            <a:xfrm>
              <a:off x="654431" y="2229241"/>
              <a:ext cx="108636" cy="1120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98" name="Группа 738"/>
            <p:cNvGrpSpPr>
              <a:grpSpLocks/>
            </p:cNvGrpSpPr>
            <p:nvPr/>
          </p:nvGrpSpPr>
          <p:grpSpPr bwMode="auto">
            <a:xfrm rot="8102674">
              <a:off x="1131338" y="2750431"/>
              <a:ext cx="67907" cy="61839"/>
              <a:chOff x="1782497" y="2559053"/>
              <a:chExt cx="177502" cy="156561"/>
            </a:xfrm>
          </p:grpSpPr>
          <p:sp>
            <p:nvSpPr>
              <p:cNvPr id="380" name="Овал 379"/>
              <p:cNvSpPr/>
              <p:nvPr/>
            </p:nvSpPr>
            <p:spPr>
              <a:xfrm>
                <a:off x="1783476" y="2561768"/>
                <a:ext cx="161789" cy="156741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381" name="Прямая соединительная линия 380"/>
              <p:cNvCxnSpPr/>
              <p:nvPr/>
            </p:nvCxnSpPr>
            <p:spPr>
              <a:xfrm rot="8097326" flipH="1">
                <a:off x="1763767" y="2594072"/>
                <a:ext cx="136647" cy="580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Прямая соединительная линия 381"/>
              <p:cNvCxnSpPr/>
              <p:nvPr/>
            </p:nvCxnSpPr>
            <p:spPr>
              <a:xfrm rot="8097326" flipH="1">
                <a:off x="1867038" y="2570245"/>
                <a:ext cx="56266" cy="1368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Freeform 487"/>
            <p:cNvSpPr>
              <a:spLocks/>
            </p:cNvSpPr>
            <p:nvPr/>
          </p:nvSpPr>
          <p:spPr bwMode="auto">
            <a:xfrm>
              <a:off x="899141" y="1639590"/>
              <a:ext cx="746220" cy="1173071"/>
            </a:xfrm>
            <a:custGeom>
              <a:avLst/>
              <a:gdLst>
                <a:gd name="T0" fmla="*/ 746220 w 465"/>
                <a:gd name="T1" fmla="*/ 0 h 688"/>
                <a:gd name="T2" fmla="*/ 250345 w 465"/>
                <a:gd name="T3" fmla="*/ 467182 h 688"/>
                <a:gd name="T4" fmla="*/ 0 w 465"/>
                <a:gd name="T5" fmla="*/ 1173071 h 688"/>
                <a:gd name="T6" fmla="*/ 0 60000 65536"/>
                <a:gd name="T7" fmla="*/ 0 60000 65536"/>
                <a:gd name="T8" fmla="*/ 0 60000 65536"/>
                <a:gd name="T9" fmla="*/ 0 w 465"/>
                <a:gd name="T10" fmla="*/ 0 h 688"/>
                <a:gd name="T11" fmla="*/ 465 w 465"/>
                <a:gd name="T12" fmla="*/ 688 h 6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" h="688">
                  <a:moveTo>
                    <a:pt x="465" y="0"/>
                  </a:moveTo>
                  <a:lnTo>
                    <a:pt x="156" y="274"/>
                  </a:lnTo>
                  <a:cubicBezTo>
                    <a:pt x="49" y="534"/>
                    <a:pt x="107" y="428"/>
                    <a:pt x="0" y="68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0" name="Овал 99"/>
            <p:cNvSpPr/>
            <p:nvPr/>
          </p:nvSpPr>
          <p:spPr bwMode="auto">
            <a:xfrm>
              <a:off x="1618812" y="323466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01" name="Группа 748"/>
            <p:cNvGrpSpPr>
              <a:grpSpLocks/>
            </p:cNvGrpSpPr>
            <p:nvPr/>
          </p:nvGrpSpPr>
          <p:grpSpPr bwMode="auto">
            <a:xfrm rot="10800000">
              <a:off x="1313662" y="3050811"/>
              <a:ext cx="132985" cy="128437"/>
              <a:chOff x="1351757" y="2325690"/>
              <a:chExt cx="198436" cy="177005"/>
            </a:xfrm>
          </p:grpSpPr>
          <p:sp>
            <p:nvSpPr>
              <p:cNvPr id="378" name="Freeform 547"/>
              <p:cNvSpPr>
                <a:spLocks noChangeAspect="1"/>
              </p:cNvSpPr>
              <p:nvPr/>
            </p:nvSpPr>
            <p:spPr bwMode="auto">
              <a:xfrm rot="15817417">
                <a:off x="1358500" y="2352707"/>
                <a:ext cx="129076" cy="170510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Равнобедренный треугольник 378"/>
              <p:cNvSpPr/>
              <p:nvPr/>
            </p:nvSpPr>
            <p:spPr>
              <a:xfrm rot="2808836">
                <a:off x="1458438" y="2312472"/>
                <a:ext cx="83133" cy="7815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02" name="Группа 760"/>
            <p:cNvGrpSpPr>
              <a:grpSpLocks/>
            </p:cNvGrpSpPr>
            <p:nvPr/>
          </p:nvGrpSpPr>
          <p:grpSpPr bwMode="auto">
            <a:xfrm>
              <a:off x="1854775" y="3398066"/>
              <a:ext cx="111585" cy="110995"/>
              <a:chOff x="2497097" y="3432971"/>
              <a:chExt cx="167523" cy="150799"/>
            </a:xfrm>
          </p:grpSpPr>
          <p:sp>
            <p:nvSpPr>
              <p:cNvPr id="376" name="Freeform 547"/>
              <p:cNvSpPr>
                <a:spLocks noChangeAspect="1"/>
              </p:cNvSpPr>
              <p:nvPr/>
            </p:nvSpPr>
            <p:spPr bwMode="auto">
              <a:xfrm rot="15817417">
                <a:off x="2513825" y="3463808"/>
                <a:ext cx="103522" cy="138195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Равнобедренный треугольник 376"/>
              <p:cNvSpPr/>
              <p:nvPr/>
            </p:nvSpPr>
            <p:spPr>
              <a:xfrm rot="2808836">
                <a:off x="2585366" y="3435362"/>
                <a:ext cx="81955" cy="7862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03" name="Группа 762"/>
            <p:cNvGrpSpPr>
              <a:grpSpLocks/>
            </p:cNvGrpSpPr>
            <p:nvPr/>
          </p:nvGrpSpPr>
          <p:grpSpPr bwMode="auto">
            <a:xfrm>
              <a:off x="1015591" y="2537063"/>
              <a:ext cx="131457" cy="128437"/>
              <a:chOff x="1346994" y="2335213"/>
              <a:chExt cx="198437" cy="177005"/>
            </a:xfrm>
          </p:grpSpPr>
          <p:sp>
            <p:nvSpPr>
              <p:cNvPr id="374" name="Freeform 547"/>
              <p:cNvSpPr>
                <a:spLocks noChangeAspect="1"/>
              </p:cNvSpPr>
              <p:nvPr/>
            </p:nvSpPr>
            <p:spPr bwMode="auto">
              <a:xfrm rot="15817417">
                <a:off x="1366315" y="2362226"/>
                <a:ext cx="129076" cy="170096"/>
              </a:xfrm>
              <a:custGeom>
                <a:avLst/>
                <a:gdLst/>
                <a:ahLst/>
                <a:cxnLst>
                  <a:cxn ang="0">
                    <a:pos x="60" y="74"/>
                  </a:cxn>
                  <a:cxn ang="0">
                    <a:pos x="0" y="0"/>
                  </a:cxn>
                </a:cxnLst>
                <a:rect l="0" t="0" r="r" b="b"/>
                <a:pathLst>
                  <a:path w="60" h="74">
                    <a:moveTo>
                      <a:pt x="60" y="74"/>
                    </a:move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Равнобедренный треугольник 374"/>
              <p:cNvSpPr/>
              <p:nvPr/>
            </p:nvSpPr>
            <p:spPr>
              <a:xfrm rot="2808836">
                <a:off x="1463555" y="2336643"/>
                <a:ext cx="83133" cy="7905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04" name="Блок-схема: сопоставление 103"/>
            <p:cNvSpPr>
              <a:spLocks noChangeAspect="1"/>
            </p:cNvSpPr>
            <p:nvPr/>
          </p:nvSpPr>
          <p:spPr bwMode="auto">
            <a:xfrm rot="18540000" flipH="1">
              <a:off x="1678201" y="1728620"/>
              <a:ext cx="15874" cy="25393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Равнобедренный треугольник 104"/>
            <p:cNvSpPr/>
            <p:nvPr/>
          </p:nvSpPr>
          <p:spPr bwMode="auto">
            <a:xfrm rot="18525558">
              <a:off x="1617094" y="1681794"/>
              <a:ext cx="60323" cy="52373"/>
            </a:xfrm>
            <a:prstGeom prst="triangl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Freeform 518"/>
            <p:cNvSpPr>
              <a:spLocks/>
            </p:cNvSpPr>
            <p:nvPr/>
          </p:nvSpPr>
          <p:spPr bwMode="auto">
            <a:xfrm>
              <a:off x="2322558" y="2742989"/>
              <a:ext cx="73006" cy="66672"/>
            </a:xfrm>
            <a:custGeom>
              <a:avLst/>
              <a:gdLst>
                <a:gd name="T0" fmla="*/ 62 w 62"/>
                <a:gd name="T1" fmla="*/ 0 h 52"/>
                <a:gd name="T2" fmla="*/ 0 w 62"/>
                <a:gd name="T3" fmla="*/ 52 h 52"/>
                <a:gd name="T4" fmla="*/ 0 60000 65536"/>
                <a:gd name="T5" fmla="*/ 0 60000 65536"/>
                <a:gd name="T6" fmla="*/ 0 w 62"/>
                <a:gd name="T7" fmla="*/ 0 h 52"/>
                <a:gd name="T8" fmla="*/ 62 w 62"/>
                <a:gd name="T9" fmla="*/ 52 h 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52">
                  <a:moveTo>
                    <a:pt x="62" y="0"/>
                  </a:moveTo>
                  <a:lnTo>
                    <a:pt x="0" y="52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Скругленный прямоугольник 106"/>
            <p:cNvSpPr/>
            <p:nvPr/>
          </p:nvSpPr>
          <p:spPr bwMode="auto">
            <a:xfrm>
              <a:off x="2156743" y="2760134"/>
              <a:ext cx="272131" cy="9736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КРП-10</a:t>
              </a:r>
            </a:p>
          </p:txBody>
        </p:sp>
        <p:grpSp>
          <p:nvGrpSpPr>
            <p:cNvPr id="108" name="Группа 761"/>
            <p:cNvGrpSpPr>
              <a:grpSpLocks/>
            </p:cNvGrpSpPr>
            <p:nvPr/>
          </p:nvGrpSpPr>
          <p:grpSpPr bwMode="auto">
            <a:xfrm>
              <a:off x="2096300" y="2689286"/>
              <a:ext cx="60454" cy="119531"/>
              <a:chOff x="3047918" y="2214829"/>
              <a:chExt cx="90872" cy="173083"/>
            </a:xfrm>
          </p:grpSpPr>
          <p:sp>
            <p:nvSpPr>
              <p:cNvPr id="372" name="Равнобедренный треугольник 371"/>
              <p:cNvSpPr/>
              <p:nvPr/>
            </p:nvSpPr>
            <p:spPr bwMode="auto">
              <a:xfrm>
                <a:off x="3046874" y="2214438"/>
                <a:ext cx="88269" cy="7815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73" name="Прямая соединительная линия 728"/>
              <p:cNvCxnSpPr>
                <a:stCxn id="372" idx="3"/>
              </p:cNvCxnSpPr>
              <p:nvPr/>
            </p:nvCxnSpPr>
            <p:spPr>
              <a:xfrm rot="16200000" flipH="1">
                <a:off x="3068935" y="2315858"/>
                <a:ext cx="94245" cy="47713"/>
              </a:xfrm>
              <a:prstGeom prst="bentConnector2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Oval 34"/>
            <p:cNvSpPr>
              <a:spLocks noChangeArrowheads="1"/>
            </p:cNvSpPr>
            <p:nvPr/>
          </p:nvSpPr>
          <p:spPr bwMode="auto">
            <a:xfrm>
              <a:off x="2282881" y="2198498"/>
              <a:ext cx="599916" cy="619101"/>
            </a:xfrm>
            <a:prstGeom prst="ellipse">
              <a:avLst/>
            </a:prstGeom>
            <a:ln w="1524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Freeform 521"/>
            <p:cNvSpPr>
              <a:spLocks/>
            </p:cNvSpPr>
            <p:nvPr/>
          </p:nvSpPr>
          <p:spPr bwMode="auto">
            <a:xfrm>
              <a:off x="2216223" y="2504873"/>
              <a:ext cx="65071" cy="0"/>
            </a:xfrm>
            <a:custGeom>
              <a:avLst/>
              <a:gdLst>
                <a:gd name="T0" fmla="*/ 98425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0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Скругленный прямоугольник 110"/>
            <p:cNvSpPr/>
            <p:nvPr/>
          </p:nvSpPr>
          <p:spPr bwMode="auto">
            <a:xfrm>
              <a:off x="1988411" y="2456598"/>
              <a:ext cx="269144" cy="118926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КРП-14</a:t>
              </a:r>
            </a:p>
          </p:txBody>
        </p:sp>
        <p:grpSp>
          <p:nvGrpSpPr>
            <p:cNvPr id="112" name="Группа 786"/>
            <p:cNvGrpSpPr>
              <a:grpSpLocks/>
            </p:cNvGrpSpPr>
            <p:nvPr/>
          </p:nvGrpSpPr>
          <p:grpSpPr bwMode="auto">
            <a:xfrm>
              <a:off x="1680518" y="2798694"/>
              <a:ext cx="166613" cy="79282"/>
              <a:chOff x="2332919" y="2372785"/>
              <a:chExt cx="249106" cy="116828"/>
            </a:xfrm>
          </p:grpSpPr>
          <p:sp>
            <p:nvSpPr>
              <p:cNvPr id="370" name="Равнобедренный треугольник 369"/>
              <p:cNvSpPr/>
              <p:nvPr/>
            </p:nvSpPr>
            <p:spPr bwMode="auto">
              <a:xfrm rot="14977445">
                <a:off x="2326538" y="2405936"/>
                <a:ext cx="88890" cy="7830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71" name="Прямая соединительная линия 370"/>
              <p:cNvCxnSpPr>
                <a:stCxn id="370" idx="3"/>
              </p:cNvCxnSpPr>
              <p:nvPr/>
            </p:nvCxnSpPr>
            <p:spPr>
              <a:xfrm flipV="1">
                <a:off x="2407763" y="2372573"/>
                <a:ext cx="173220" cy="58480"/>
              </a:xfrm>
              <a:prstGeom prst="line">
                <a:avLst/>
              </a:prstGeom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Группа 787"/>
            <p:cNvGrpSpPr>
              <a:grpSpLocks/>
            </p:cNvGrpSpPr>
            <p:nvPr/>
          </p:nvGrpSpPr>
          <p:grpSpPr bwMode="auto">
            <a:xfrm rot="2469059">
              <a:off x="1702085" y="2201245"/>
              <a:ext cx="120828" cy="69048"/>
              <a:chOff x="2546376" y="2308663"/>
              <a:chExt cx="180392" cy="99024"/>
            </a:xfrm>
          </p:grpSpPr>
          <p:sp>
            <p:nvSpPr>
              <p:cNvPr id="368" name="Равнобедренный треугольник 367"/>
              <p:cNvSpPr/>
              <p:nvPr/>
            </p:nvSpPr>
            <p:spPr bwMode="auto">
              <a:xfrm rot="14977445">
                <a:off x="2538733" y="2324715"/>
                <a:ext cx="88788" cy="78191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9" name="Прямая соединительная линия 368"/>
              <p:cNvCxnSpPr/>
              <p:nvPr/>
            </p:nvCxnSpPr>
            <p:spPr>
              <a:xfrm rot="19130941">
                <a:off x="2616584" y="2308009"/>
                <a:ext cx="108995" cy="45532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790"/>
            <p:cNvGrpSpPr>
              <a:grpSpLocks/>
            </p:cNvGrpSpPr>
            <p:nvPr/>
          </p:nvGrpSpPr>
          <p:grpSpPr bwMode="auto">
            <a:xfrm rot="-2168610">
              <a:off x="2016803" y="3217303"/>
              <a:ext cx="158971" cy="80867"/>
              <a:chOff x="2333960" y="2365375"/>
              <a:chExt cx="239631" cy="117442"/>
            </a:xfrm>
          </p:grpSpPr>
          <p:sp>
            <p:nvSpPr>
              <p:cNvPr id="366" name="Равнобедренный треугольник 365"/>
              <p:cNvSpPr/>
              <p:nvPr/>
            </p:nvSpPr>
            <p:spPr bwMode="auto">
              <a:xfrm rot="14977445">
                <a:off x="2331062" y="2386624"/>
                <a:ext cx="87606" cy="7655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7" name="Прямая соединительная линия 366"/>
              <p:cNvCxnSpPr>
                <a:stCxn id="366" idx="3"/>
              </p:cNvCxnSpPr>
              <p:nvPr/>
            </p:nvCxnSpPr>
            <p:spPr>
              <a:xfrm flipV="1">
                <a:off x="2403248" y="2351413"/>
                <a:ext cx="160288" cy="59941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Группа 793"/>
            <p:cNvGrpSpPr>
              <a:grpSpLocks/>
            </p:cNvGrpSpPr>
            <p:nvPr/>
          </p:nvGrpSpPr>
          <p:grpSpPr bwMode="auto">
            <a:xfrm rot="6577398">
              <a:off x="1856336" y="2397083"/>
              <a:ext cx="168078" cy="61143"/>
              <a:chOff x="2330793" y="2403172"/>
              <a:chExt cx="243045" cy="91055"/>
            </a:xfrm>
          </p:grpSpPr>
          <p:sp>
            <p:nvSpPr>
              <p:cNvPr id="364" name="Равнобедренный треугольник 363"/>
              <p:cNvSpPr/>
              <p:nvPr/>
            </p:nvSpPr>
            <p:spPr bwMode="auto">
              <a:xfrm rot="15022602">
                <a:off x="2320820" y="2422738"/>
                <a:ext cx="85086" cy="78046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5" name="Прямая соединительная линия 364"/>
              <p:cNvCxnSpPr>
                <a:stCxn id="364" idx="3"/>
              </p:cNvCxnSpPr>
              <p:nvPr/>
            </p:nvCxnSpPr>
            <p:spPr>
              <a:xfrm rot="9622602" flipH="1">
                <a:off x="2393578" y="2433774"/>
                <a:ext cx="174456" cy="23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Скругленный прямоугольник 115"/>
            <p:cNvSpPr/>
            <p:nvPr/>
          </p:nvSpPr>
          <p:spPr bwMode="auto">
            <a:xfrm>
              <a:off x="2876550" y="2460438"/>
              <a:ext cx="281091" cy="11984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КРП-15</a:t>
              </a:r>
            </a:p>
          </p:txBody>
        </p:sp>
        <p:sp>
          <p:nvSpPr>
            <p:cNvPr id="117" name="Цилиндр 116"/>
            <p:cNvSpPr/>
            <p:nvPr/>
          </p:nvSpPr>
          <p:spPr bwMode="auto">
            <a:xfrm>
              <a:off x="2986239" y="2260092"/>
              <a:ext cx="181503" cy="108133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8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8" name="Freeform 523"/>
            <p:cNvSpPr>
              <a:spLocks/>
            </p:cNvSpPr>
            <p:nvPr/>
          </p:nvSpPr>
          <p:spPr bwMode="auto">
            <a:xfrm rot="5400000">
              <a:off x="3086733" y="2369151"/>
              <a:ext cx="39686" cy="31742"/>
            </a:xfrm>
            <a:custGeom>
              <a:avLst/>
              <a:gdLst>
                <a:gd name="T0" fmla="*/ 80962 w 48"/>
                <a:gd name="T1" fmla="*/ 0 h 1"/>
                <a:gd name="T2" fmla="*/ 0 w 48"/>
                <a:gd name="T3" fmla="*/ 0 h 1"/>
                <a:gd name="T4" fmla="*/ 0 60000 65536"/>
                <a:gd name="T5" fmla="*/ 0 60000 65536"/>
                <a:gd name="T6" fmla="*/ 0 w 48"/>
                <a:gd name="T7" fmla="*/ 0 h 1"/>
                <a:gd name="T8" fmla="*/ 48 w 4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ln w="1016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Двойная стрелка вверх/вниз 118"/>
            <p:cNvSpPr/>
            <p:nvPr/>
          </p:nvSpPr>
          <p:spPr bwMode="auto">
            <a:xfrm>
              <a:off x="3129421" y="2328704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0" name="Скругленный прямоугольник 119"/>
            <p:cNvSpPr/>
            <p:nvPr/>
          </p:nvSpPr>
          <p:spPr bwMode="auto">
            <a:xfrm>
              <a:off x="2120348" y="2172268"/>
              <a:ext cx="279325" cy="11307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КРП-13</a:t>
              </a:r>
            </a:p>
          </p:txBody>
        </p:sp>
        <p:sp>
          <p:nvSpPr>
            <p:cNvPr id="121" name="Скругленный прямоугольник 120"/>
            <p:cNvSpPr/>
            <p:nvPr/>
          </p:nvSpPr>
          <p:spPr bwMode="auto">
            <a:xfrm>
              <a:off x="2423625" y="2028459"/>
              <a:ext cx="290206" cy="11417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КРП-17</a:t>
              </a:r>
            </a:p>
          </p:txBody>
        </p:sp>
        <p:grpSp>
          <p:nvGrpSpPr>
            <p:cNvPr id="122" name="Группа 848"/>
            <p:cNvGrpSpPr>
              <a:grpSpLocks/>
            </p:cNvGrpSpPr>
            <p:nvPr/>
          </p:nvGrpSpPr>
          <p:grpSpPr bwMode="auto">
            <a:xfrm rot="8910003">
              <a:off x="2090175" y="1975747"/>
              <a:ext cx="93242" cy="88796"/>
              <a:chOff x="2348116" y="2367498"/>
              <a:chExt cx="137688" cy="128550"/>
            </a:xfrm>
          </p:grpSpPr>
          <p:sp>
            <p:nvSpPr>
              <p:cNvPr id="362" name="Равнобедренный треугольник 361"/>
              <p:cNvSpPr/>
              <p:nvPr/>
            </p:nvSpPr>
            <p:spPr bwMode="auto">
              <a:xfrm rot="15022602">
                <a:off x="2332385" y="2419952"/>
                <a:ext cx="87329" cy="74995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3" name="Прямая соединительная линия 362"/>
              <p:cNvCxnSpPr>
                <a:stCxn id="362" idx="3"/>
              </p:cNvCxnSpPr>
              <p:nvPr/>
            </p:nvCxnSpPr>
            <p:spPr>
              <a:xfrm rot="18089997">
                <a:off x="2410835" y="2385323"/>
                <a:ext cx="82732" cy="63276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Группа 853"/>
            <p:cNvGrpSpPr>
              <a:grpSpLocks/>
            </p:cNvGrpSpPr>
            <p:nvPr/>
          </p:nvGrpSpPr>
          <p:grpSpPr bwMode="auto">
            <a:xfrm rot="5017663">
              <a:off x="2143163" y="1666517"/>
              <a:ext cx="149571" cy="68573"/>
              <a:chOff x="2204886" y="2455619"/>
              <a:chExt cx="198923" cy="102755"/>
            </a:xfrm>
          </p:grpSpPr>
          <p:sp>
            <p:nvSpPr>
              <p:cNvPr id="360" name="Равнобедренный треугольник 359"/>
              <p:cNvSpPr/>
              <p:nvPr/>
            </p:nvSpPr>
            <p:spPr bwMode="auto">
              <a:xfrm rot="14977445">
                <a:off x="2197535" y="2480584"/>
                <a:ext cx="87994" cy="78116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1" name="Прямая соединительная линия 360"/>
              <p:cNvCxnSpPr/>
              <p:nvPr/>
            </p:nvCxnSpPr>
            <p:spPr>
              <a:xfrm rot="11182337" flipH="1">
                <a:off x="2280344" y="2457026"/>
                <a:ext cx="122451" cy="57077"/>
              </a:xfrm>
              <a:prstGeom prst="lin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Овал 123"/>
            <p:cNvSpPr/>
            <p:nvPr/>
          </p:nvSpPr>
          <p:spPr bwMode="auto">
            <a:xfrm>
              <a:off x="2541784" y="1573709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5" name="Овал 124"/>
            <p:cNvSpPr/>
            <p:nvPr/>
          </p:nvSpPr>
          <p:spPr bwMode="auto">
            <a:xfrm>
              <a:off x="3420153" y="142566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6" name="Стрелка вправо с вырезом 125"/>
            <p:cNvSpPr/>
            <p:nvPr/>
          </p:nvSpPr>
          <p:spPr bwMode="auto">
            <a:xfrm rot="10078884">
              <a:off x="2931412" y="155970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27" name="Группа 864"/>
            <p:cNvGrpSpPr>
              <a:grpSpLocks/>
            </p:cNvGrpSpPr>
            <p:nvPr/>
          </p:nvGrpSpPr>
          <p:grpSpPr bwMode="auto">
            <a:xfrm rot="8745600">
              <a:off x="3001738" y="1763117"/>
              <a:ext cx="100007" cy="77452"/>
              <a:chOff x="2752117" y="2195311"/>
              <a:chExt cx="149291" cy="112935"/>
            </a:xfrm>
          </p:grpSpPr>
          <p:sp>
            <p:nvSpPr>
              <p:cNvPr id="358" name="Равнобедренный треугольник 357"/>
              <p:cNvSpPr/>
              <p:nvPr/>
            </p:nvSpPr>
            <p:spPr bwMode="auto">
              <a:xfrm rot="14977445">
                <a:off x="2747244" y="2224413"/>
                <a:ext cx="87958" cy="78185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9" name="Прямая соединительная линия 358"/>
              <p:cNvCxnSpPr/>
              <p:nvPr/>
            </p:nvCxnSpPr>
            <p:spPr>
              <a:xfrm rot="18254400">
                <a:off x="2829305" y="2208659"/>
                <a:ext cx="87958" cy="59230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Двойная стрелка вверх/вниз 127"/>
            <p:cNvSpPr/>
            <p:nvPr/>
          </p:nvSpPr>
          <p:spPr bwMode="auto">
            <a:xfrm rot="15804659">
              <a:off x="3358001" y="1844066"/>
              <a:ext cx="47754" cy="129343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9" name="Стрелка вправо с вырезом 128"/>
            <p:cNvSpPr/>
            <p:nvPr/>
          </p:nvSpPr>
          <p:spPr bwMode="auto">
            <a:xfrm rot="13631215">
              <a:off x="1502842" y="319525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0" name="Стрелка вправо с вырезом 129"/>
            <p:cNvSpPr/>
            <p:nvPr/>
          </p:nvSpPr>
          <p:spPr bwMode="auto">
            <a:xfrm rot="13631215">
              <a:off x="1025385" y="268477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1" name="Двойная стрелка вверх/вниз 130"/>
            <p:cNvSpPr/>
            <p:nvPr/>
          </p:nvSpPr>
          <p:spPr bwMode="auto">
            <a:xfrm rot="19004527">
              <a:off x="954528" y="2490079"/>
              <a:ext cx="46309" cy="171256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2" name="Стрелка вправо с вырезом 131"/>
            <p:cNvSpPr/>
            <p:nvPr/>
          </p:nvSpPr>
          <p:spPr bwMode="auto">
            <a:xfrm rot="2504279">
              <a:off x="1470945" y="159230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3" name="Стрелка вправо с вырезом 132"/>
            <p:cNvSpPr/>
            <p:nvPr/>
          </p:nvSpPr>
          <p:spPr bwMode="auto">
            <a:xfrm rot="8395274">
              <a:off x="1845137" y="314512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4" name="Freeform 596"/>
            <p:cNvSpPr>
              <a:spLocks/>
            </p:cNvSpPr>
            <p:nvPr/>
          </p:nvSpPr>
          <p:spPr bwMode="auto">
            <a:xfrm>
              <a:off x="2855987" y="1406503"/>
              <a:ext cx="79486" cy="256874"/>
            </a:xfrm>
            <a:custGeom>
              <a:avLst/>
              <a:gdLst>
                <a:gd name="T0" fmla="*/ 0 w 40"/>
                <a:gd name="T1" fmla="*/ 0 h 160"/>
                <a:gd name="T2" fmla="*/ 2147483647 w 40"/>
                <a:gd name="T3" fmla="*/ 2147483647 h 160"/>
                <a:gd name="T4" fmla="*/ 0 60000 65536"/>
                <a:gd name="T5" fmla="*/ 0 60000 65536"/>
                <a:gd name="T6" fmla="*/ 0 w 40"/>
                <a:gd name="T7" fmla="*/ 0 h 160"/>
                <a:gd name="T8" fmla="*/ 40 w 40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" h="160">
                  <a:moveTo>
                    <a:pt x="0" y="0"/>
                  </a:moveTo>
                  <a:lnTo>
                    <a:pt x="40" y="16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lgDash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" name="Стрелка вправо с вырезом 134"/>
            <p:cNvSpPr/>
            <p:nvPr/>
          </p:nvSpPr>
          <p:spPr bwMode="auto">
            <a:xfrm rot="13447426">
              <a:off x="1738145" y="342012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7" name="Скругленный прямоугольник 136"/>
            <p:cNvSpPr/>
            <p:nvPr/>
          </p:nvSpPr>
          <p:spPr bwMode="auto">
            <a:xfrm>
              <a:off x="2748310" y="2784836"/>
              <a:ext cx="263746" cy="98801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ru-RU" sz="600" dirty="0"/>
                <a:t>КРП-1</a:t>
              </a:r>
              <a:r>
                <a:rPr lang="en-US" sz="600" dirty="0"/>
                <a:t>6</a:t>
              </a:r>
              <a:endParaRPr lang="ru-RU" sz="600" dirty="0"/>
            </a:p>
          </p:txBody>
        </p:sp>
        <p:sp>
          <p:nvSpPr>
            <p:cNvPr id="138" name="Овал 137"/>
            <p:cNvSpPr/>
            <p:nvPr/>
          </p:nvSpPr>
          <p:spPr bwMode="auto">
            <a:xfrm>
              <a:off x="3000077" y="319624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39" name="Группа 835"/>
            <p:cNvGrpSpPr>
              <a:grpSpLocks/>
            </p:cNvGrpSpPr>
            <p:nvPr/>
          </p:nvGrpSpPr>
          <p:grpSpPr bwMode="auto">
            <a:xfrm rot="-8107408">
              <a:off x="3309641" y="2861739"/>
              <a:ext cx="115074" cy="67001"/>
              <a:chOff x="2097695" y="2469787"/>
              <a:chExt cx="171008" cy="96388"/>
            </a:xfrm>
          </p:grpSpPr>
          <p:sp>
            <p:nvSpPr>
              <p:cNvPr id="356" name="Равнобедренный треугольник 355"/>
              <p:cNvSpPr/>
              <p:nvPr/>
            </p:nvSpPr>
            <p:spPr bwMode="auto">
              <a:xfrm rot="15022602">
                <a:off x="2094872" y="2481735"/>
                <a:ext cx="93630" cy="77832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7" name="Прямая соединительная линия 356"/>
              <p:cNvCxnSpPr/>
              <p:nvPr/>
            </p:nvCxnSpPr>
            <p:spPr>
              <a:xfrm rot="18907408">
                <a:off x="2179979" y="2469731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Группа 761"/>
            <p:cNvGrpSpPr>
              <a:grpSpLocks/>
            </p:cNvGrpSpPr>
            <p:nvPr/>
          </p:nvGrpSpPr>
          <p:grpSpPr bwMode="auto">
            <a:xfrm rot="-4843486">
              <a:off x="2735245" y="3008588"/>
              <a:ext cx="84039" cy="158971"/>
              <a:chOff x="2400502" y="3154760"/>
              <a:chExt cx="120016" cy="227802"/>
            </a:xfrm>
          </p:grpSpPr>
          <p:sp>
            <p:nvSpPr>
              <p:cNvPr id="354" name="Freeform 547"/>
              <p:cNvSpPr>
                <a:spLocks noChangeAspect="1"/>
              </p:cNvSpPr>
              <p:nvPr/>
            </p:nvSpPr>
            <p:spPr bwMode="auto">
              <a:xfrm rot="12760967">
                <a:off x="2392077" y="3207547"/>
                <a:ext cx="122419" cy="163746"/>
              </a:xfrm>
              <a:custGeom>
                <a:avLst/>
                <a:gdLst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60 w 60"/>
                  <a:gd name="connsiteY0" fmla="*/ 74 h 74"/>
                  <a:gd name="connsiteX1" fmla="*/ 14 w 60"/>
                  <a:gd name="connsiteY1" fmla="*/ 5 h 74"/>
                  <a:gd name="connsiteX2" fmla="*/ 0 w 60"/>
                  <a:gd name="connsiteY2" fmla="*/ 0 h 74"/>
                  <a:gd name="connsiteX0" fmla="*/ 57 w 57"/>
                  <a:gd name="connsiteY0" fmla="*/ 71 h 71"/>
                  <a:gd name="connsiteX1" fmla="*/ 14 w 57"/>
                  <a:gd name="connsiteY1" fmla="*/ 5 h 71"/>
                  <a:gd name="connsiteX2" fmla="*/ 0 w 57"/>
                  <a:gd name="connsiteY2" fmla="*/ 0 h 71"/>
                  <a:gd name="connsiteX0" fmla="*/ 59 w 59"/>
                  <a:gd name="connsiteY0" fmla="*/ 70 h 70"/>
                  <a:gd name="connsiteX1" fmla="*/ 14 w 59"/>
                  <a:gd name="connsiteY1" fmla="*/ 5 h 70"/>
                  <a:gd name="connsiteX2" fmla="*/ 0 w 59"/>
                  <a:gd name="connsiteY2" fmla="*/ 0 h 70"/>
                  <a:gd name="connsiteX0" fmla="*/ 59 w 59"/>
                  <a:gd name="connsiteY0" fmla="*/ 70 h 70"/>
                  <a:gd name="connsiteX1" fmla="*/ 12 w 59"/>
                  <a:gd name="connsiteY1" fmla="*/ 5 h 70"/>
                  <a:gd name="connsiteX2" fmla="*/ 0 w 59"/>
                  <a:gd name="connsiteY2" fmla="*/ 0 h 70"/>
                  <a:gd name="connsiteX0" fmla="*/ 58 w 58"/>
                  <a:gd name="connsiteY0" fmla="*/ 72 h 72"/>
                  <a:gd name="connsiteX1" fmla="*/ 12 w 58"/>
                  <a:gd name="connsiteY1" fmla="*/ 5 h 72"/>
                  <a:gd name="connsiteX2" fmla="*/ 0 w 58"/>
                  <a:gd name="connsiteY2" fmla="*/ 0 h 72"/>
                  <a:gd name="connsiteX0" fmla="*/ 57 w 57"/>
                  <a:gd name="connsiteY0" fmla="*/ 68 h 68"/>
                  <a:gd name="connsiteX1" fmla="*/ 12 w 57"/>
                  <a:gd name="connsiteY1" fmla="*/ 5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7 w 57"/>
                  <a:gd name="connsiteY0" fmla="*/ 68 h 68"/>
                  <a:gd name="connsiteX1" fmla="*/ 13 w 57"/>
                  <a:gd name="connsiteY1" fmla="*/ 3 h 68"/>
                  <a:gd name="connsiteX2" fmla="*/ 0 w 57"/>
                  <a:gd name="connsiteY2" fmla="*/ 0 h 68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  <a:gd name="connsiteX0" fmla="*/ 56 w 56"/>
                  <a:gd name="connsiteY0" fmla="*/ 70 h 70"/>
                  <a:gd name="connsiteX1" fmla="*/ 12 w 56"/>
                  <a:gd name="connsiteY1" fmla="*/ 5 h 70"/>
                  <a:gd name="connsiteX2" fmla="*/ 0 w 56"/>
                  <a:gd name="connsiteY2" fmla="*/ 0 h 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" h="70">
                    <a:moveTo>
                      <a:pt x="56" y="70"/>
                    </a:moveTo>
                    <a:cubicBezTo>
                      <a:pt x="41" y="48"/>
                      <a:pt x="27" y="27"/>
                      <a:pt x="12" y="5"/>
                    </a:cubicBezTo>
                    <a:cubicBezTo>
                      <a:pt x="7" y="3"/>
                      <a:pt x="5" y="3"/>
                      <a:pt x="0" y="0"/>
                    </a:cubicBezTo>
                  </a:path>
                </a:pathLst>
              </a:custGeom>
              <a:ln w="3175"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Равнобедренный треугольник 354"/>
              <p:cNvSpPr/>
              <p:nvPr/>
            </p:nvSpPr>
            <p:spPr>
              <a:xfrm rot="165006">
                <a:off x="2408886" y="3147233"/>
                <a:ext cx="86147" cy="70503"/>
              </a:xfrm>
              <a:prstGeom prst="triangle">
                <a:avLst/>
              </a:prstGeom>
              <a:ln w="31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41" name="Группа 790"/>
            <p:cNvGrpSpPr>
              <a:grpSpLocks/>
            </p:cNvGrpSpPr>
            <p:nvPr/>
          </p:nvGrpSpPr>
          <p:grpSpPr bwMode="auto">
            <a:xfrm rot="-4413529">
              <a:off x="2597805" y="3359795"/>
              <a:ext cx="161735" cy="73371"/>
              <a:chOff x="2338670" y="2363549"/>
              <a:chExt cx="233625" cy="110222"/>
            </a:xfrm>
          </p:grpSpPr>
          <p:sp>
            <p:nvSpPr>
              <p:cNvPr id="352" name="Равнобедренный треугольник 351"/>
              <p:cNvSpPr/>
              <p:nvPr/>
            </p:nvSpPr>
            <p:spPr bwMode="auto">
              <a:xfrm rot="14977445">
                <a:off x="2339945" y="2379367"/>
                <a:ext cx="81063" cy="77964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3" name="Прямая соединительная линия 352"/>
              <p:cNvCxnSpPr>
                <a:stCxn id="352" idx="3"/>
              </p:cNvCxnSpPr>
              <p:nvPr/>
            </p:nvCxnSpPr>
            <p:spPr>
              <a:xfrm flipV="1">
                <a:off x="2413515" y="2351735"/>
                <a:ext cx="165099" cy="54836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Блок-схема: сопоставление 141"/>
            <p:cNvSpPr>
              <a:spLocks noChangeAspect="1"/>
            </p:cNvSpPr>
            <p:nvPr/>
          </p:nvSpPr>
          <p:spPr bwMode="auto">
            <a:xfrm rot="20580000" flipH="1">
              <a:off x="2759005" y="3339865"/>
              <a:ext cx="15871" cy="26987"/>
            </a:xfrm>
            <a:prstGeom prst="flowChartCollate">
              <a:avLst/>
            </a:prstGeom>
            <a:ln w="31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3" name="Rectangle 794"/>
            <p:cNvSpPr>
              <a:spLocks noChangeArrowheads="1"/>
            </p:cNvSpPr>
            <p:nvPr/>
          </p:nvSpPr>
          <p:spPr bwMode="auto">
            <a:xfrm>
              <a:off x="2728104" y="3374449"/>
              <a:ext cx="3897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600">
                  <a:solidFill>
                    <a:srgbClr val="000000"/>
                  </a:solidFill>
                  <a:latin typeface="Calibri" pitchFamily="34" charset="0"/>
                </a:rPr>
                <a:t>Коломна</a:t>
              </a:r>
              <a:endParaRPr lang="ru-RU" sz="600">
                <a:latin typeface="Calibri" pitchFamily="34" charset="0"/>
              </a:endParaRPr>
            </a:p>
          </p:txBody>
        </p:sp>
        <p:sp>
          <p:nvSpPr>
            <p:cNvPr id="144" name="Стрелка вправо с вырезом 143"/>
            <p:cNvSpPr/>
            <p:nvPr/>
          </p:nvSpPr>
          <p:spPr bwMode="auto">
            <a:xfrm rot="9301400">
              <a:off x="2801642" y="324722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5" name="Стрелка вправо с вырезом 144"/>
            <p:cNvSpPr/>
            <p:nvPr/>
          </p:nvSpPr>
          <p:spPr bwMode="auto">
            <a:xfrm rot="10961003">
              <a:off x="2439162" y="3306504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6" name="Стрелка вправо с вырезом 145"/>
            <p:cNvSpPr/>
            <p:nvPr/>
          </p:nvSpPr>
          <p:spPr bwMode="auto">
            <a:xfrm rot="3084174">
              <a:off x="1873312" y="299106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7" name="Стрелка вправо с вырезом 146"/>
            <p:cNvSpPr/>
            <p:nvPr/>
          </p:nvSpPr>
          <p:spPr bwMode="auto">
            <a:xfrm rot="5757733">
              <a:off x="1710430" y="241143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8" name="Стрелка вправо с вырезом 147"/>
            <p:cNvSpPr/>
            <p:nvPr/>
          </p:nvSpPr>
          <p:spPr bwMode="auto">
            <a:xfrm rot="8317303">
              <a:off x="1976076" y="187389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9" name="Стрелка вправо с вырезом 148"/>
            <p:cNvSpPr/>
            <p:nvPr/>
          </p:nvSpPr>
          <p:spPr bwMode="auto">
            <a:xfrm rot="10320000">
              <a:off x="2391253" y="167628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Стрелка вправо с вырезом 149"/>
            <p:cNvSpPr/>
            <p:nvPr/>
          </p:nvSpPr>
          <p:spPr bwMode="auto">
            <a:xfrm rot="18884940">
              <a:off x="3088502" y="3037172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Стрелка вправо с вырезом 150"/>
            <p:cNvSpPr/>
            <p:nvPr/>
          </p:nvSpPr>
          <p:spPr bwMode="auto">
            <a:xfrm rot="16493270">
              <a:off x="3286506" y="2589274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Стрелка вправо с вырезом 151"/>
            <p:cNvSpPr/>
            <p:nvPr/>
          </p:nvSpPr>
          <p:spPr bwMode="auto">
            <a:xfrm rot="15895595">
              <a:off x="3284910" y="2383438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3" name="Стрелка вправо с вырезом 152"/>
            <p:cNvSpPr/>
            <p:nvPr/>
          </p:nvSpPr>
          <p:spPr bwMode="auto">
            <a:xfrm rot="13631857">
              <a:off x="3064548" y="191413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4" name="Стрелка вправо с вырезом 153"/>
            <p:cNvSpPr/>
            <p:nvPr/>
          </p:nvSpPr>
          <p:spPr bwMode="auto">
            <a:xfrm rot="11488281">
              <a:off x="2641958" y="167958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5" name="Равнобедренный треугольник 154"/>
            <p:cNvSpPr/>
            <p:nvPr/>
          </p:nvSpPr>
          <p:spPr bwMode="auto">
            <a:xfrm rot="2251092">
              <a:off x="3541436" y="3509722"/>
              <a:ext cx="58721" cy="52385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6" name="Равнобедренный треугольник 155"/>
            <p:cNvSpPr/>
            <p:nvPr/>
          </p:nvSpPr>
          <p:spPr bwMode="auto">
            <a:xfrm rot="4140191">
              <a:off x="3391450" y="4107398"/>
              <a:ext cx="60323" cy="523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7" name="Овал 156"/>
            <p:cNvSpPr/>
            <p:nvPr/>
          </p:nvSpPr>
          <p:spPr bwMode="auto">
            <a:xfrm>
              <a:off x="3030945" y="3746779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8" name="Овал 157"/>
            <p:cNvSpPr/>
            <p:nvPr/>
          </p:nvSpPr>
          <p:spPr bwMode="auto">
            <a:xfrm>
              <a:off x="3608913" y="3735802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59" name="Группа 835"/>
            <p:cNvGrpSpPr>
              <a:grpSpLocks/>
            </p:cNvGrpSpPr>
            <p:nvPr/>
          </p:nvGrpSpPr>
          <p:grpSpPr bwMode="auto">
            <a:xfrm rot="-4195278">
              <a:off x="3310582" y="3831237"/>
              <a:ext cx="93552" cy="58086"/>
              <a:chOff x="2341816" y="2394006"/>
              <a:chExt cx="133883" cy="87314"/>
            </a:xfrm>
          </p:grpSpPr>
          <p:sp>
            <p:nvSpPr>
              <p:cNvPr id="350" name="Равнобедренный треугольник 349"/>
              <p:cNvSpPr/>
              <p:nvPr/>
            </p:nvSpPr>
            <p:spPr bwMode="auto">
              <a:xfrm rot="15022602">
                <a:off x="2335185" y="2392168"/>
                <a:ext cx="83500" cy="772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51" name="Прямая соединительная линия 350"/>
              <p:cNvCxnSpPr>
                <a:stCxn id="350" idx="3"/>
              </p:cNvCxnSpPr>
              <p:nvPr/>
            </p:nvCxnSpPr>
            <p:spPr>
              <a:xfrm rot="20395278" flipV="1">
                <a:off x="2420271" y="2397340"/>
                <a:ext cx="5452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0" name="Группа 790"/>
            <p:cNvGrpSpPr>
              <a:grpSpLocks/>
            </p:cNvGrpSpPr>
            <p:nvPr/>
          </p:nvGrpSpPr>
          <p:grpSpPr bwMode="auto">
            <a:xfrm>
              <a:off x="3005787" y="3577243"/>
              <a:ext cx="160500" cy="79282"/>
              <a:chOff x="2337113" y="2365376"/>
              <a:chExt cx="236478" cy="114275"/>
            </a:xfrm>
          </p:grpSpPr>
          <p:sp>
            <p:nvSpPr>
              <p:cNvPr id="348" name="Равнобедренный треугольник 347"/>
              <p:cNvSpPr/>
              <p:nvPr/>
            </p:nvSpPr>
            <p:spPr bwMode="auto">
              <a:xfrm rot="14977445">
                <a:off x="2332210" y="2397643"/>
                <a:ext cx="84660" cy="77166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9" name="Прямая соединительная линия 348"/>
              <p:cNvCxnSpPr>
                <a:stCxn id="348" idx="3"/>
              </p:cNvCxnSpPr>
              <p:nvPr/>
            </p:nvCxnSpPr>
            <p:spPr>
              <a:xfrm flipV="1">
                <a:off x="2406108" y="2366440"/>
                <a:ext cx="168364" cy="57203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1" name="Группа 597"/>
            <p:cNvGrpSpPr>
              <a:grpSpLocks/>
            </p:cNvGrpSpPr>
            <p:nvPr/>
          </p:nvGrpSpPr>
          <p:grpSpPr bwMode="auto">
            <a:xfrm>
              <a:off x="2674088" y="3689824"/>
              <a:ext cx="61143" cy="112580"/>
              <a:chOff x="2772611" y="3687262"/>
              <a:chExt cx="63500" cy="113214"/>
            </a:xfrm>
          </p:grpSpPr>
          <p:sp>
            <p:nvSpPr>
              <p:cNvPr id="346" name="Равнобедренный треугольник 345"/>
              <p:cNvSpPr/>
              <p:nvPr/>
            </p:nvSpPr>
            <p:spPr bwMode="auto">
              <a:xfrm rot="21544728">
                <a:off x="2771795" y="3686535"/>
                <a:ext cx="64283" cy="542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7" name="Прямая соединительная линия 346"/>
              <p:cNvCxnSpPr/>
              <p:nvPr/>
            </p:nvCxnSpPr>
            <p:spPr bwMode="auto">
              <a:xfrm rot="16200000" flipH="1">
                <a:off x="2774428" y="3769548"/>
                <a:ext cx="60663" cy="0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2" name="Группа 790"/>
            <p:cNvGrpSpPr>
              <a:grpSpLocks/>
            </p:cNvGrpSpPr>
            <p:nvPr/>
          </p:nvGrpSpPr>
          <p:grpSpPr bwMode="auto">
            <a:xfrm rot="9088175">
              <a:off x="2066981" y="3623472"/>
              <a:ext cx="109348" cy="80581"/>
              <a:chOff x="2337120" y="2381770"/>
              <a:chExt cx="163370" cy="116742"/>
            </a:xfrm>
          </p:grpSpPr>
          <p:sp>
            <p:nvSpPr>
              <p:cNvPr id="344" name="Равнобедренный треугольник 343"/>
              <p:cNvSpPr/>
              <p:nvPr/>
            </p:nvSpPr>
            <p:spPr bwMode="auto">
              <a:xfrm rot="14977445">
                <a:off x="2333482" y="2419134"/>
                <a:ext cx="85094" cy="78249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5" name="Прямая соединительная линия 344"/>
              <p:cNvCxnSpPr>
                <a:stCxn id="344" idx="3"/>
              </p:cNvCxnSpPr>
              <p:nvPr/>
            </p:nvCxnSpPr>
            <p:spPr>
              <a:xfrm rot="17911825">
                <a:off x="2423922" y="2389450"/>
                <a:ext cx="80493" cy="73505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3" name="Стрелка вправо с вырезом 162"/>
            <p:cNvSpPr/>
            <p:nvPr/>
          </p:nvSpPr>
          <p:spPr bwMode="auto">
            <a:xfrm rot="15067717">
              <a:off x="3075194" y="355093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Стрелка вправо с вырезом 163"/>
            <p:cNvSpPr/>
            <p:nvPr/>
          </p:nvSpPr>
          <p:spPr bwMode="auto">
            <a:xfrm rot="13449243">
              <a:off x="3147625" y="3504108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5" name="Стрелка вправо с вырезом 164"/>
            <p:cNvSpPr/>
            <p:nvPr/>
          </p:nvSpPr>
          <p:spPr bwMode="auto">
            <a:xfrm rot="15067717">
              <a:off x="3033676" y="334180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" name="Стрелка вправо с вырезом 165"/>
            <p:cNvSpPr/>
            <p:nvPr/>
          </p:nvSpPr>
          <p:spPr bwMode="auto">
            <a:xfrm rot="10800000">
              <a:off x="3377172" y="378495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7" name="Стрелка вправо с вырезом 166"/>
            <p:cNvSpPr/>
            <p:nvPr/>
          </p:nvSpPr>
          <p:spPr bwMode="auto">
            <a:xfrm rot="10800000">
              <a:off x="3711305" y="376428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8" name="Стрелка вправо с вырезом 167"/>
            <p:cNvSpPr/>
            <p:nvPr/>
          </p:nvSpPr>
          <p:spPr bwMode="auto">
            <a:xfrm rot="10800000">
              <a:off x="2908095" y="3784042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9" name="Стрелка вправо с вырезом 168"/>
            <p:cNvSpPr/>
            <p:nvPr/>
          </p:nvSpPr>
          <p:spPr bwMode="auto">
            <a:xfrm rot="10800000">
              <a:off x="2398705" y="3787335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0" name="Стрелка вправо с вырезом 169"/>
            <p:cNvSpPr/>
            <p:nvPr/>
          </p:nvSpPr>
          <p:spPr bwMode="auto">
            <a:xfrm rot="15067717">
              <a:off x="3196554" y="3880273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1" name="Стрелка вправо с вырезом 170"/>
            <p:cNvSpPr/>
            <p:nvPr/>
          </p:nvSpPr>
          <p:spPr bwMode="auto">
            <a:xfrm rot="15067717">
              <a:off x="3337076" y="4327069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2" name="Овал 171"/>
            <p:cNvSpPr/>
            <p:nvPr/>
          </p:nvSpPr>
          <p:spPr bwMode="auto">
            <a:xfrm>
              <a:off x="3412946" y="4458694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3" name="Прямая соединительная линия 172"/>
            <p:cNvCxnSpPr/>
            <p:nvPr/>
          </p:nvCxnSpPr>
          <p:spPr bwMode="auto">
            <a:xfrm rot="14700000" flipH="1" flipV="1">
              <a:off x="3403358" y="4427260"/>
              <a:ext cx="19049" cy="95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Группа 790"/>
            <p:cNvGrpSpPr>
              <a:grpSpLocks/>
            </p:cNvGrpSpPr>
            <p:nvPr/>
          </p:nvGrpSpPr>
          <p:grpSpPr bwMode="auto">
            <a:xfrm>
              <a:off x="3215201" y="4187715"/>
              <a:ext cx="158971" cy="79282"/>
              <a:chOff x="2337113" y="2365376"/>
              <a:chExt cx="236478" cy="114275"/>
            </a:xfrm>
          </p:grpSpPr>
          <p:sp>
            <p:nvSpPr>
              <p:cNvPr id="342" name="Равнобедренный треугольник 341"/>
              <p:cNvSpPr/>
              <p:nvPr/>
            </p:nvSpPr>
            <p:spPr bwMode="auto">
              <a:xfrm rot="14977445">
                <a:off x="2331546" y="2397125"/>
                <a:ext cx="86948" cy="779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3" name="Прямая соединительная линия 342"/>
              <p:cNvCxnSpPr>
                <a:stCxn id="342" idx="3"/>
              </p:cNvCxnSpPr>
              <p:nvPr/>
            </p:nvCxnSpPr>
            <p:spPr>
              <a:xfrm flipV="1">
                <a:off x="2406892" y="2365148"/>
                <a:ext cx="167621" cy="5949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790"/>
            <p:cNvGrpSpPr>
              <a:grpSpLocks/>
            </p:cNvGrpSpPr>
            <p:nvPr/>
          </p:nvGrpSpPr>
          <p:grpSpPr bwMode="auto">
            <a:xfrm rot="15032717" flipV="1">
              <a:off x="2556558" y="3865965"/>
              <a:ext cx="148232" cy="53499"/>
              <a:chOff x="2346804" y="2407659"/>
              <a:chExt cx="214991" cy="80402"/>
            </a:xfrm>
          </p:grpSpPr>
          <p:sp>
            <p:nvSpPr>
              <p:cNvPr id="340" name="Равнобедренный треугольник 339"/>
              <p:cNvSpPr/>
              <p:nvPr/>
            </p:nvSpPr>
            <p:spPr bwMode="auto">
              <a:xfrm rot="15032717">
                <a:off x="2344577" y="2411620"/>
                <a:ext cx="81096" cy="78280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41" name="Прямая соединительная линия 340"/>
              <p:cNvCxnSpPr/>
              <p:nvPr/>
            </p:nvCxnSpPr>
            <p:spPr>
              <a:xfrm rot="9632717" flipH="1">
                <a:off x="2412267" y="2408461"/>
                <a:ext cx="149653" cy="2384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6" name="Равнобедренный треугольник 175"/>
            <p:cNvSpPr/>
            <p:nvPr/>
          </p:nvSpPr>
          <p:spPr bwMode="auto">
            <a:xfrm>
              <a:off x="2617755" y="3962141"/>
              <a:ext cx="55547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7" name="Равнобедренный треугольник 176"/>
            <p:cNvSpPr/>
            <p:nvPr/>
          </p:nvSpPr>
          <p:spPr bwMode="auto">
            <a:xfrm>
              <a:off x="2479679" y="4051037"/>
              <a:ext cx="57135" cy="57148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8" name="Freeform 212"/>
            <p:cNvSpPr>
              <a:spLocks/>
            </p:cNvSpPr>
            <p:nvPr/>
          </p:nvSpPr>
          <p:spPr bwMode="auto">
            <a:xfrm>
              <a:off x="2595536" y="4211369"/>
              <a:ext cx="122205" cy="0"/>
            </a:xfrm>
            <a:custGeom>
              <a:avLst/>
              <a:gdLst>
                <a:gd name="T0" fmla="*/ 0 w 55"/>
                <a:gd name="T1" fmla="*/ 2147483647 h 37"/>
                <a:gd name="T2" fmla="*/ 2147483647 w 55"/>
                <a:gd name="T3" fmla="*/ 0 h 37"/>
                <a:gd name="T4" fmla="*/ 0 60000 65536"/>
                <a:gd name="T5" fmla="*/ 0 60000 65536"/>
                <a:gd name="T6" fmla="*/ 0 w 55"/>
                <a:gd name="T7" fmla="*/ 0 h 37"/>
                <a:gd name="T8" fmla="*/ 55 w 55"/>
                <a:gd name="T9" fmla="*/ 37 h 37"/>
                <a:gd name="connsiteX0" fmla="*/ 0 w 63"/>
                <a:gd name="connsiteY0" fmla="*/ 45 h 45"/>
                <a:gd name="connsiteX1" fmla="*/ 63 w 63"/>
                <a:gd name="connsiteY1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" h="45">
                  <a:moveTo>
                    <a:pt x="0" y="45"/>
                  </a:moveTo>
                  <a:lnTo>
                    <a:pt x="63" y="0"/>
                  </a:lnTo>
                </a:path>
              </a:pathLst>
            </a:cu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79" name="Группа 1100"/>
            <p:cNvGrpSpPr>
              <a:grpSpLocks/>
            </p:cNvGrpSpPr>
            <p:nvPr/>
          </p:nvGrpSpPr>
          <p:grpSpPr bwMode="auto">
            <a:xfrm>
              <a:off x="2583902" y="4194057"/>
              <a:ext cx="36686" cy="36469"/>
              <a:chOff x="299244" y="3536158"/>
              <a:chExt cx="315121" cy="300035"/>
            </a:xfrm>
          </p:grpSpPr>
          <p:sp>
            <p:nvSpPr>
              <p:cNvPr id="337" name="Овал 336"/>
              <p:cNvSpPr/>
              <p:nvPr/>
            </p:nvSpPr>
            <p:spPr bwMode="auto">
              <a:xfrm rot="16200000">
                <a:off x="310324" y="3528335"/>
                <a:ext cx="300389" cy="31355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8" name="Прямая соединительная линия 337"/>
              <p:cNvCxnSpPr>
                <a:stCxn id="337" idx="3"/>
                <a:endCxn id="337" idx="0"/>
              </p:cNvCxnSpPr>
              <p:nvPr/>
            </p:nvCxnSpPr>
            <p:spPr bwMode="auto">
              <a:xfrm flipH="1" flipV="1">
                <a:off x="303744" y="3678582"/>
                <a:ext cx="259020" cy="11753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9" name="Прямая соединительная линия 338"/>
              <p:cNvCxnSpPr>
                <a:stCxn id="337" idx="5"/>
                <a:endCxn id="337" idx="0"/>
              </p:cNvCxnSpPr>
              <p:nvPr/>
            </p:nvCxnSpPr>
            <p:spPr bwMode="auto">
              <a:xfrm flipH="1">
                <a:off x="303744" y="3574100"/>
                <a:ext cx="259020" cy="104482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0" name="Равнобедренный треугольник 179"/>
            <p:cNvSpPr/>
            <p:nvPr/>
          </p:nvSpPr>
          <p:spPr bwMode="auto">
            <a:xfrm rot="5400000">
              <a:off x="2665360" y="4187563"/>
              <a:ext cx="60323" cy="50787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181" name="Группа 790"/>
            <p:cNvGrpSpPr>
              <a:grpSpLocks/>
            </p:cNvGrpSpPr>
            <p:nvPr/>
          </p:nvGrpSpPr>
          <p:grpSpPr bwMode="auto">
            <a:xfrm rot="9618278" flipH="1">
              <a:off x="2145203" y="3965725"/>
              <a:ext cx="162028" cy="76111"/>
              <a:chOff x="2336288" y="2377253"/>
              <a:chExt cx="241790" cy="111051"/>
            </a:xfrm>
          </p:grpSpPr>
          <p:sp>
            <p:nvSpPr>
              <p:cNvPr id="335" name="Равнобедренный треугольник 334"/>
              <p:cNvSpPr/>
              <p:nvPr/>
            </p:nvSpPr>
            <p:spPr bwMode="auto">
              <a:xfrm rot="14977445">
                <a:off x="2326658" y="2432294"/>
                <a:ext cx="85698" cy="7578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36" name="Прямая соединительная линия 335"/>
              <p:cNvCxnSpPr>
                <a:stCxn id="335" idx="3"/>
              </p:cNvCxnSpPr>
              <p:nvPr/>
            </p:nvCxnSpPr>
            <p:spPr>
              <a:xfrm flipV="1">
                <a:off x="2405828" y="2396970"/>
                <a:ext cx="165785" cy="55588"/>
              </a:xfrm>
              <a:prstGeom prst="lin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80000">
                    <a:schemeClr val="bg1">
                      <a:lumMod val="65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2" name="Стрелка вправо с вырезом 181"/>
            <p:cNvSpPr/>
            <p:nvPr/>
          </p:nvSpPr>
          <p:spPr bwMode="auto">
            <a:xfrm rot="16576328">
              <a:off x="2215565" y="4076775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3" name="Стрелка вправо с вырезом 182"/>
            <p:cNvSpPr/>
            <p:nvPr/>
          </p:nvSpPr>
          <p:spPr bwMode="auto">
            <a:xfrm rot="16576328">
              <a:off x="2262158" y="384898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4" name="Стрелка вправо с вырезом 183"/>
            <p:cNvSpPr/>
            <p:nvPr/>
          </p:nvSpPr>
          <p:spPr bwMode="auto">
            <a:xfrm rot="13516757">
              <a:off x="2169258" y="3857767"/>
              <a:ext cx="143264" cy="46310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5" name="Стрелка вправо с вырезом 184"/>
            <p:cNvSpPr/>
            <p:nvPr/>
          </p:nvSpPr>
          <p:spPr bwMode="auto">
            <a:xfrm rot="19502562">
              <a:off x="2376353" y="4263227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86" name="Группа 567"/>
            <p:cNvGrpSpPr>
              <a:grpSpLocks/>
            </p:cNvGrpSpPr>
            <p:nvPr/>
          </p:nvGrpSpPr>
          <p:grpSpPr bwMode="auto">
            <a:xfrm>
              <a:off x="3406776" y="2694044"/>
              <a:ext cx="607102" cy="328228"/>
              <a:chOff x="3708130" y="2764633"/>
              <a:chExt cx="630508" cy="328613"/>
            </a:xfrm>
          </p:grpSpPr>
          <p:cxnSp>
            <p:nvCxnSpPr>
              <p:cNvPr id="329" name="Прямая соединительная линия 328"/>
              <p:cNvCxnSpPr/>
              <p:nvPr/>
            </p:nvCxnSpPr>
            <p:spPr bwMode="auto">
              <a:xfrm rot="10800000" flipV="1">
                <a:off x="3707878" y="2874029"/>
                <a:ext cx="534038" cy="12555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Прямая соединительная линия 329"/>
              <p:cNvCxnSpPr/>
              <p:nvPr/>
            </p:nvCxnSpPr>
            <p:spPr bwMode="auto">
              <a:xfrm rot="10800000">
                <a:off x="4245213" y="2870850"/>
                <a:ext cx="93952" cy="52447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Прямая соединительная линия 330"/>
              <p:cNvCxnSpPr/>
              <p:nvPr/>
            </p:nvCxnSpPr>
            <p:spPr bwMode="auto">
              <a:xfrm rot="10800000" flipV="1">
                <a:off x="4243565" y="281522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Прямая соединительная линия 331"/>
              <p:cNvCxnSpPr/>
              <p:nvPr/>
            </p:nvCxnSpPr>
            <p:spPr bwMode="auto">
              <a:xfrm rot="5400000">
                <a:off x="3956566" y="2804127"/>
                <a:ext cx="166876" cy="8735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единительная линия 332"/>
              <p:cNvCxnSpPr/>
              <p:nvPr/>
            </p:nvCxnSpPr>
            <p:spPr bwMode="auto">
              <a:xfrm rot="10800000">
                <a:off x="3902373" y="2950315"/>
                <a:ext cx="143400" cy="8264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Прямая соединительная линия 333"/>
              <p:cNvCxnSpPr/>
              <p:nvPr/>
            </p:nvCxnSpPr>
            <p:spPr bwMode="auto">
              <a:xfrm rot="16200000" flipH="1">
                <a:off x="3935636" y="3024423"/>
                <a:ext cx="104894" cy="3296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Прямая соединительная линия 186"/>
            <p:cNvCxnSpPr>
              <a:stCxn id="360" idx="0"/>
            </p:cNvCxnSpPr>
            <p:nvPr/>
          </p:nvCxnSpPr>
          <p:spPr bwMode="auto">
            <a:xfrm rot="16200000" flipV="1">
              <a:off x="2166225" y="1600829"/>
              <a:ext cx="47623" cy="1111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>
              <a:stCxn id="18" idx="6"/>
            </p:cNvCxnSpPr>
            <p:nvPr/>
          </p:nvCxnSpPr>
          <p:spPr>
            <a:xfrm flipH="1">
              <a:off x="2251139" y="4324076"/>
              <a:ext cx="33329" cy="2698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flipH="1">
              <a:off x="2222572" y="4322489"/>
              <a:ext cx="36503" cy="26986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Стрелка вправо с вырезом 189"/>
            <p:cNvSpPr/>
            <p:nvPr/>
          </p:nvSpPr>
          <p:spPr bwMode="auto">
            <a:xfrm rot="16576328">
              <a:off x="2167517" y="4452462"/>
              <a:ext cx="143264" cy="4667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1" name="Овал 190"/>
            <p:cNvSpPr/>
            <p:nvPr/>
          </p:nvSpPr>
          <p:spPr bwMode="auto">
            <a:xfrm>
              <a:off x="2168652" y="4247370"/>
              <a:ext cx="108636" cy="112027"/>
            </a:xfrm>
            <a:prstGeom prst="ellipse">
              <a:avLst/>
            </a:prstGeom>
            <a:solidFill>
              <a:schemeClr val="accent6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2" name="Freeform 71"/>
            <p:cNvSpPr>
              <a:spLocks/>
            </p:cNvSpPr>
            <p:nvPr/>
          </p:nvSpPr>
          <p:spPr bwMode="auto">
            <a:xfrm>
              <a:off x="1395704" y="3339865"/>
              <a:ext cx="299958" cy="353999"/>
            </a:xfrm>
            <a:custGeom>
              <a:avLst/>
              <a:gdLst>
                <a:gd name="T0" fmla="*/ 403225 w 240"/>
                <a:gd name="T1" fmla="*/ 0 h 267"/>
                <a:gd name="T2" fmla="*/ 0 w 240"/>
                <a:gd name="T3" fmla="*/ 336555 h 267"/>
                <a:gd name="T4" fmla="*/ 85685 w 240"/>
                <a:gd name="T5" fmla="*/ 436215 h 267"/>
                <a:gd name="T6" fmla="*/ 178091 w 240"/>
                <a:gd name="T7" fmla="*/ 436215 h 2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67"/>
                <a:gd name="T14" fmla="*/ 240 w 240"/>
                <a:gd name="T15" fmla="*/ 267 h 2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67">
                  <a:moveTo>
                    <a:pt x="240" y="0"/>
                  </a:moveTo>
                  <a:lnTo>
                    <a:pt x="0" y="206"/>
                  </a:lnTo>
                  <a:lnTo>
                    <a:pt x="51" y="267"/>
                  </a:lnTo>
                  <a:lnTo>
                    <a:pt x="106" y="267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3" name="Freeform 496"/>
            <p:cNvSpPr>
              <a:spLocks/>
            </p:cNvSpPr>
            <p:nvPr/>
          </p:nvSpPr>
          <p:spPr bwMode="auto">
            <a:xfrm>
              <a:off x="1429032" y="3358914"/>
              <a:ext cx="280914" cy="312726"/>
            </a:xfrm>
            <a:custGeom>
              <a:avLst/>
              <a:gdLst>
                <a:gd name="T0" fmla="*/ 374650 w 223"/>
                <a:gd name="T1" fmla="*/ 0 h 234"/>
                <a:gd name="T2" fmla="*/ 0 w 223"/>
                <a:gd name="T3" fmla="*/ 312444 h 234"/>
                <a:gd name="T4" fmla="*/ 60482 w 223"/>
                <a:gd name="T5" fmla="*/ 384799 h 234"/>
                <a:gd name="T6" fmla="*/ 126003 w 223"/>
                <a:gd name="T7" fmla="*/ 383155 h 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3"/>
                <a:gd name="T13" fmla="*/ 0 h 234"/>
                <a:gd name="T14" fmla="*/ 223 w 223"/>
                <a:gd name="T15" fmla="*/ 234 h 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3" h="234">
                  <a:moveTo>
                    <a:pt x="223" y="0"/>
                  </a:moveTo>
                  <a:lnTo>
                    <a:pt x="0" y="190"/>
                  </a:lnTo>
                  <a:lnTo>
                    <a:pt x="36" y="234"/>
                  </a:lnTo>
                  <a:lnTo>
                    <a:pt x="75" y="233"/>
                  </a:ln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4" name="Freeform 499"/>
            <p:cNvSpPr>
              <a:spLocks noChangeAspect="1"/>
            </p:cNvSpPr>
            <p:nvPr/>
          </p:nvSpPr>
          <p:spPr bwMode="auto">
            <a:xfrm>
              <a:off x="1446490" y="3604968"/>
              <a:ext cx="171405" cy="60323"/>
            </a:xfrm>
            <a:custGeom>
              <a:avLst/>
              <a:gdLst>
                <a:gd name="T0" fmla="*/ 0 w 158"/>
                <a:gd name="T1" fmla="*/ 76296 h 46"/>
                <a:gd name="T2" fmla="*/ 100676 w 158"/>
                <a:gd name="T3" fmla="*/ 0 h 46"/>
                <a:gd name="T4" fmla="*/ 265113 w 158"/>
                <a:gd name="T5" fmla="*/ 0 h 46"/>
                <a:gd name="T6" fmla="*/ 0 60000 65536"/>
                <a:gd name="T7" fmla="*/ 0 60000 65536"/>
                <a:gd name="T8" fmla="*/ 0 60000 65536"/>
                <a:gd name="T9" fmla="*/ 0 w 158"/>
                <a:gd name="T10" fmla="*/ 0 h 46"/>
                <a:gd name="T11" fmla="*/ 158 w 15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" h="46">
                  <a:moveTo>
                    <a:pt x="0" y="46"/>
                  </a:moveTo>
                  <a:lnTo>
                    <a:pt x="60" y="0"/>
                  </a:lnTo>
                  <a:lnTo>
                    <a:pt x="158" y="0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5" name="Oval 500"/>
            <p:cNvSpPr>
              <a:spLocks noChangeArrowheads="1"/>
            </p:cNvSpPr>
            <p:nvPr/>
          </p:nvSpPr>
          <p:spPr bwMode="auto">
            <a:xfrm>
              <a:off x="1651223" y="3581156"/>
              <a:ext cx="52374" cy="49211"/>
            </a:xfrm>
            <a:prstGeom prst="ellips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Freeform 501"/>
            <p:cNvSpPr>
              <a:spLocks noChangeAspect="1"/>
            </p:cNvSpPr>
            <p:nvPr/>
          </p:nvSpPr>
          <p:spPr bwMode="auto">
            <a:xfrm>
              <a:off x="1727403" y="3508134"/>
              <a:ext cx="163470" cy="98421"/>
            </a:xfrm>
            <a:custGeom>
              <a:avLst/>
              <a:gdLst>
                <a:gd name="T0" fmla="*/ 287337 w 170"/>
                <a:gd name="T1" fmla="*/ 0 h 52"/>
                <a:gd name="T2" fmla="*/ 190995 w 170"/>
                <a:gd name="T3" fmla="*/ 84590 h 52"/>
                <a:gd name="T4" fmla="*/ 0 w 170"/>
                <a:gd name="T5" fmla="*/ 84590 h 52"/>
                <a:gd name="T6" fmla="*/ 0 60000 65536"/>
                <a:gd name="T7" fmla="*/ 0 60000 65536"/>
                <a:gd name="T8" fmla="*/ 0 60000 65536"/>
                <a:gd name="T9" fmla="*/ 0 w 170"/>
                <a:gd name="T10" fmla="*/ 0 h 52"/>
                <a:gd name="T11" fmla="*/ 170 w 170"/>
                <a:gd name="T12" fmla="*/ 52 h 5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21"/>
                <a:gd name="connsiteY0" fmla="*/ 141 h 193"/>
                <a:gd name="connsiteX1" fmla="*/ 117 w 121"/>
                <a:gd name="connsiteY1" fmla="*/ 20 h 193"/>
                <a:gd name="connsiteX2" fmla="*/ 111 w 121"/>
                <a:gd name="connsiteY2" fmla="*/ 20 h 193"/>
                <a:gd name="connsiteX3" fmla="*/ 56 w 121"/>
                <a:gd name="connsiteY3" fmla="*/ 193 h 193"/>
                <a:gd name="connsiteX4" fmla="*/ 0 w 121"/>
                <a:gd name="connsiteY4" fmla="*/ 193 h 193"/>
                <a:gd name="connsiteX0" fmla="*/ 113 w 120"/>
                <a:gd name="connsiteY0" fmla="*/ 130 h 182"/>
                <a:gd name="connsiteX1" fmla="*/ 111 w 120"/>
                <a:gd name="connsiteY1" fmla="*/ 9 h 182"/>
                <a:gd name="connsiteX2" fmla="*/ 56 w 120"/>
                <a:gd name="connsiteY2" fmla="*/ 182 h 182"/>
                <a:gd name="connsiteX3" fmla="*/ 0 w 120"/>
                <a:gd name="connsiteY3" fmla="*/ 182 h 182"/>
                <a:gd name="connsiteX0" fmla="*/ 113 w 113"/>
                <a:gd name="connsiteY0" fmla="*/ 0 h 52"/>
                <a:gd name="connsiteX1" fmla="*/ 56 w 113"/>
                <a:gd name="connsiteY1" fmla="*/ 52 h 52"/>
                <a:gd name="connsiteX2" fmla="*/ 0 w 113"/>
                <a:gd name="connsiteY2" fmla="*/ 52 h 52"/>
                <a:gd name="connsiteX0" fmla="*/ 113 w 122"/>
                <a:gd name="connsiteY0" fmla="*/ 148 h 200"/>
                <a:gd name="connsiteX1" fmla="*/ 113 w 122"/>
                <a:gd name="connsiteY1" fmla="*/ 9 h 200"/>
                <a:gd name="connsiteX2" fmla="*/ 56 w 122"/>
                <a:gd name="connsiteY2" fmla="*/ 200 h 200"/>
                <a:gd name="connsiteX3" fmla="*/ 0 w 122"/>
                <a:gd name="connsiteY3" fmla="*/ 200 h 200"/>
                <a:gd name="connsiteX0" fmla="*/ 113 w 113"/>
                <a:gd name="connsiteY0" fmla="*/ 0 h 191"/>
                <a:gd name="connsiteX1" fmla="*/ 56 w 113"/>
                <a:gd name="connsiteY1" fmla="*/ 191 h 191"/>
                <a:gd name="connsiteX2" fmla="*/ 0 w 113"/>
                <a:gd name="connsiteY2" fmla="*/ 191 h 191"/>
                <a:gd name="connsiteX0" fmla="*/ 113 w 159"/>
                <a:gd name="connsiteY0" fmla="*/ 32 h 223"/>
                <a:gd name="connsiteX1" fmla="*/ 150 w 159"/>
                <a:gd name="connsiteY1" fmla="*/ 32 h 223"/>
                <a:gd name="connsiteX2" fmla="*/ 56 w 159"/>
                <a:gd name="connsiteY2" fmla="*/ 223 h 223"/>
                <a:gd name="connsiteX3" fmla="*/ 0 w 159"/>
                <a:gd name="connsiteY3" fmla="*/ 223 h 223"/>
                <a:gd name="connsiteX0" fmla="*/ 150 w 150"/>
                <a:gd name="connsiteY0" fmla="*/ 0 h 191"/>
                <a:gd name="connsiteX1" fmla="*/ 56 w 150"/>
                <a:gd name="connsiteY1" fmla="*/ 191 h 191"/>
                <a:gd name="connsiteX2" fmla="*/ 0 w 150"/>
                <a:gd name="connsiteY2" fmla="*/ 191 h 191"/>
                <a:gd name="connsiteX0" fmla="*/ 150 w 157"/>
                <a:gd name="connsiteY0" fmla="*/ 4 h 195"/>
                <a:gd name="connsiteX1" fmla="*/ 141 w 157"/>
                <a:gd name="connsiteY1" fmla="*/ 32 h 195"/>
                <a:gd name="connsiteX2" fmla="*/ 56 w 157"/>
                <a:gd name="connsiteY2" fmla="*/ 195 h 195"/>
                <a:gd name="connsiteX3" fmla="*/ 0 w 157"/>
                <a:gd name="connsiteY3" fmla="*/ 195 h 195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  <a:gd name="connsiteX0" fmla="*/ 141 w 141"/>
                <a:gd name="connsiteY0" fmla="*/ 0 h 163"/>
                <a:gd name="connsiteX1" fmla="*/ 56 w 141"/>
                <a:gd name="connsiteY1" fmla="*/ 163 h 163"/>
                <a:gd name="connsiteX2" fmla="*/ 0 w 141"/>
                <a:gd name="connsiteY2" fmla="*/ 163 h 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" h="163">
                  <a:moveTo>
                    <a:pt x="141" y="0"/>
                  </a:moveTo>
                  <a:cubicBezTo>
                    <a:pt x="113" y="54"/>
                    <a:pt x="84" y="109"/>
                    <a:pt x="56" y="163"/>
                  </a:cubicBezTo>
                  <a:lnTo>
                    <a:pt x="0" y="163"/>
                  </a:ln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7" name="Равнобедренный треугольник 196"/>
            <p:cNvSpPr/>
            <p:nvPr/>
          </p:nvSpPr>
          <p:spPr bwMode="auto">
            <a:xfrm rot="16200000">
              <a:off x="1700416" y="3577987"/>
              <a:ext cx="60323" cy="53961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8" name="Равнобедренный треугольник 197"/>
            <p:cNvSpPr/>
            <p:nvPr/>
          </p:nvSpPr>
          <p:spPr bwMode="auto">
            <a:xfrm rot="5400000">
              <a:off x="1594082" y="3577987"/>
              <a:ext cx="58736" cy="52374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9" name="Цилиндр 198"/>
            <p:cNvSpPr/>
            <p:nvPr/>
          </p:nvSpPr>
          <p:spPr bwMode="auto">
            <a:xfrm>
              <a:off x="1570821" y="3649039"/>
              <a:ext cx="182935" cy="108133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0" name="Двойная стрелка вверх/вниз 199"/>
            <p:cNvSpPr/>
            <p:nvPr/>
          </p:nvSpPr>
          <p:spPr bwMode="auto">
            <a:xfrm rot="5400000">
              <a:off x="1531512" y="3607068"/>
              <a:ext cx="47754" cy="167382"/>
            </a:xfrm>
            <a:prstGeom prst="upDownArrow">
              <a:avLst>
                <a:gd name="adj1" fmla="val 50012"/>
                <a:gd name="adj2" fmla="val 105173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1" name="Равнобедренный треугольник 200"/>
            <p:cNvSpPr/>
            <p:nvPr/>
          </p:nvSpPr>
          <p:spPr bwMode="auto">
            <a:xfrm rot="21544728">
              <a:off x="1790886" y="3087463"/>
              <a:ext cx="61897" cy="53973"/>
            </a:xfrm>
            <a:prstGeom prst="triangl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02" name="Прямая соединительная линия 201"/>
            <p:cNvCxnSpPr/>
            <p:nvPr/>
          </p:nvCxnSpPr>
          <p:spPr bwMode="auto">
            <a:xfrm rot="16200000" flipH="1">
              <a:off x="1763893" y="3200171"/>
              <a:ext cx="119057" cy="1588"/>
            </a:xfrm>
            <a:prstGeom prst="lin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202"/>
            <p:cNvCxnSpPr/>
            <p:nvPr/>
          </p:nvCxnSpPr>
          <p:spPr bwMode="auto">
            <a:xfrm rot="10800000">
              <a:off x="2159089" y="2358829"/>
              <a:ext cx="139663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 bwMode="auto">
            <a:xfrm flipV="1">
              <a:off x="2344777" y="2274695"/>
              <a:ext cx="241236" cy="14445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>
              <a:endCxn id="109" idx="0"/>
            </p:cNvCxnSpPr>
            <p:nvPr/>
          </p:nvCxnSpPr>
          <p:spPr bwMode="auto">
            <a:xfrm rot="16200000" flipV="1">
              <a:off x="2506642" y="2274696"/>
              <a:ext cx="155569" cy="31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 bwMode="auto">
            <a:xfrm rot="16200000" flipH="1">
              <a:off x="2401904" y="2350897"/>
              <a:ext cx="76197" cy="476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 bwMode="auto">
            <a:xfrm rot="21146520" flipV="1">
              <a:off x="2168611" y="2628693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/>
            <p:nvPr/>
          </p:nvCxnSpPr>
          <p:spPr bwMode="auto">
            <a:xfrm rot="21146520" flipV="1">
              <a:off x="2689173" y="2341368"/>
              <a:ext cx="146011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 bwMode="auto">
            <a:xfrm>
              <a:off x="2454285" y="2400102"/>
              <a:ext cx="80942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Прямая соединительная линия 209"/>
            <p:cNvCxnSpPr/>
            <p:nvPr/>
          </p:nvCxnSpPr>
          <p:spPr bwMode="auto">
            <a:xfrm>
              <a:off x="2679651" y="2346130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1" name="Группа 599"/>
            <p:cNvGrpSpPr>
              <a:grpSpLocks/>
            </p:cNvGrpSpPr>
            <p:nvPr/>
          </p:nvGrpSpPr>
          <p:grpSpPr bwMode="auto">
            <a:xfrm>
              <a:off x="2557917" y="2652816"/>
              <a:ext cx="230812" cy="149050"/>
              <a:chOff x="2652713" y="2649539"/>
              <a:chExt cx="239711" cy="149225"/>
            </a:xfrm>
          </p:grpSpPr>
          <p:cxnSp>
            <p:nvCxnSpPr>
              <p:cNvPr id="326" name="Прямая соединительная линия 325"/>
              <p:cNvCxnSpPr/>
              <p:nvPr/>
            </p:nvCxnSpPr>
            <p:spPr bwMode="auto">
              <a:xfrm rot="21146520" flipV="1">
                <a:off x="2741231" y="2679424"/>
                <a:ext cx="151641" cy="4450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Прямая соединительная линия 326"/>
              <p:cNvCxnSpPr/>
              <p:nvPr/>
            </p:nvCxnSpPr>
            <p:spPr bwMode="auto">
              <a:xfrm rot="15746520" flipV="1">
                <a:off x="2665709" y="2696729"/>
                <a:ext cx="149394" cy="543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Прямая соединительная линия 327"/>
              <p:cNvCxnSpPr/>
              <p:nvPr/>
            </p:nvCxnSpPr>
            <p:spPr bwMode="auto">
              <a:xfrm>
                <a:off x="2652224" y="2685781"/>
                <a:ext cx="79117" cy="15893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2" name="Прямая соединительная линия 211"/>
            <p:cNvCxnSpPr/>
            <p:nvPr/>
          </p:nvCxnSpPr>
          <p:spPr bwMode="auto">
            <a:xfrm flipV="1">
              <a:off x="2127347" y="2360417"/>
              <a:ext cx="33329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 bwMode="auto">
            <a:xfrm>
              <a:off x="2144805" y="2638218"/>
              <a:ext cx="80941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 bwMode="auto">
            <a:xfrm rot="5400000" flipH="1" flipV="1">
              <a:off x="2145763" y="3686698"/>
              <a:ext cx="79372" cy="222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 bwMode="auto">
            <a:xfrm>
              <a:off x="3151014" y="2635043"/>
              <a:ext cx="76180" cy="158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 bwMode="auto">
            <a:xfrm flipV="1">
              <a:off x="1954356" y="2301681"/>
              <a:ext cx="34916" cy="333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 bwMode="auto">
            <a:xfrm rot="16200000" flipH="1">
              <a:off x="1905150" y="2265176"/>
              <a:ext cx="63497" cy="6030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 bwMode="auto">
            <a:xfrm>
              <a:off x="2046406" y="2246121"/>
              <a:ext cx="112682" cy="10953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9" name="Группа 835"/>
            <p:cNvGrpSpPr>
              <a:grpSpLocks/>
            </p:cNvGrpSpPr>
            <p:nvPr/>
          </p:nvGrpSpPr>
          <p:grpSpPr bwMode="auto">
            <a:xfrm rot="10643978">
              <a:off x="3330276" y="2150580"/>
              <a:ext cx="115074" cy="67001"/>
              <a:chOff x="2097695" y="2469787"/>
              <a:chExt cx="171008" cy="96388"/>
            </a:xfrm>
          </p:grpSpPr>
          <p:sp>
            <p:nvSpPr>
              <p:cNvPr id="324" name="Равнобедренный треугольник 323"/>
              <p:cNvSpPr/>
              <p:nvPr/>
            </p:nvSpPr>
            <p:spPr bwMode="auto">
              <a:xfrm rot="15022602">
                <a:off x="2095375" y="2482790"/>
                <a:ext cx="93630" cy="77830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25" name="Прямая соединительная линия 324"/>
              <p:cNvCxnSpPr/>
              <p:nvPr/>
            </p:nvCxnSpPr>
            <p:spPr>
              <a:xfrm rot="18907408">
                <a:off x="2178876" y="2472786"/>
                <a:ext cx="91982" cy="45674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0" name="Группа 572"/>
            <p:cNvGrpSpPr>
              <a:grpSpLocks/>
            </p:cNvGrpSpPr>
            <p:nvPr/>
          </p:nvGrpSpPr>
          <p:grpSpPr bwMode="auto">
            <a:xfrm>
              <a:off x="3429705" y="2031836"/>
              <a:ext cx="538317" cy="210298"/>
              <a:chOff x="3672412" y="2856504"/>
              <a:chExt cx="559071" cy="210545"/>
            </a:xfrm>
          </p:grpSpPr>
          <p:cxnSp>
            <p:nvCxnSpPr>
              <p:cNvPr id="318" name="Прямая соединительная линия 317"/>
              <p:cNvCxnSpPr/>
              <p:nvPr/>
            </p:nvCxnSpPr>
            <p:spPr bwMode="auto">
              <a:xfrm rot="10800000" flipV="1">
                <a:off x="3673071" y="2932772"/>
                <a:ext cx="558762" cy="65162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 bwMode="auto">
              <a:xfrm rot="10800000">
                <a:off x="3808229" y="2856485"/>
                <a:ext cx="92303" cy="52448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 bwMode="auto">
              <a:xfrm rot="10800000" flipV="1">
                <a:off x="4062062" y="2902575"/>
                <a:ext cx="62634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Прямая соединительная линия 320"/>
              <p:cNvCxnSpPr/>
              <p:nvPr/>
            </p:nvCxnSpPr>
            <p:spPr bwMode="auto">
              <a:xfrm rot="5400000">
                <a:off x="3843229" y="2900307"/>
                <a:ext cx="109661" cy="37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Прямая соединительная линия 321"/>
              <p:cNvCxnSpPr/>
              <p:nvPr/>
            </p:nvCxnSpPr>
            <p:spPr bwMode="auto">
              <a:xfrm rot="10800000">
                <a:off x="3943387" y="2970915"/>
                <a:ext cx="143399" cy="8423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 bwMode="auto">
              <a:xfrm rot="5400000">
                <a:off x="3921756" y="3014973"/>
                <a:ext cx="77875" cy="2472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Группа 609"/>
            <p:cNvGrpSpPr>
              <a:grpSpLocks/>
            </p:cNvGrpSpPr>
            <p:nvPr/>
          </p:nvGrpSpPr>
          <p:grpSpPr bwMode="auto">
            <a:xfrm>
              <a:off x="1558234" y="2185054"/>
              <a:ext cx="155913" cy="88001"/>
              <a:chOff x="2645570" y="2688434"/>
              <a:chExt cx="161924" cy="88104"/>
            </a:xfrm>
          </p:grpSpPr>
          <p:cxnSp>
            <p:nvCxnSpPr>
              <p:cNvPr id="315" name="Прямая соединительная линия 314"/>
              <p:cNvCxnSpPr/>
              <p:nvPr/>
            </p:nvCxnSpPr>
            <p:spPr bwMode="auto">
              <a:xfrm flipV="1">
                <a:off x="2745441" y="2705073"/>
                <a:ext cx="62634" cy="3019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Прямая соединительная линия 315"/>
              <p:cNvCxnSpPr/>
              <p:nvPr/>
            </p:nvCxnSpPr>
            <p:spPr bwMode="auto">
              <a:xfrm rot="10800000">
                <a:off x="2644897" y="2689180"/>
                <a:ext cx="98896" cy="4291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 bwMode="auto">
              <a:xfrm rot="5400000">
                <a:off x="2719866" y="2752663"/>
                <a:ext cx="42911" cy="494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2" name="Прямая соединительная линия 221"/>
            <p:cNvCxnSpPr/>
            <p:nvPr/>
          </p:nvCxnSpPr>
          <p:spPr bwMode="auto">
            <a:xfrm>
              <a:off x="2122586" y="1590509"/>
              <a:ext cx="66657" cy="2063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 bwMode="auto">
            <a:xfrm rot="21146520" flipV="1">
              <a:off x="2336842" y="2619169"/>
              <a:ext cx="144425" cy="4444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 bwMode="auto">
            <a:xfrm>
              <a:off x="2428892" y="2631868"/>
              <a:ext cx="66657" cy="2222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 bwMode="auto">
            <a:xfrm>
              <a:off x="2832010" y="2682666"/>
              <a:ext cx="80942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 bwMode="auto">
            <a:xfrm flipV="1">
              <a:off x="2736786" y="2655680"/>
              <a:ext cx="34916" cy="3333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7" name="Группа 619"/>
            <p:cNvGrpSpPr>
              <a:grpSpLocks/>
            </p:cNvGrpSpPr>
            <p:nvPr/>
          </p:nvGrpSpPr>
          <p:grpSpPr bwMode="auto">
            <a:xfrm rot="-8313852">
              <a:off x="1297878" y="2600562"/>
              <a:ext cx="392659" cy="248331"/>
              <a:chOff x="3711298" y="2848299"/>
              <a:chExt cx="407797" cy="248623"/>
            </a:xfrm>
          </p:grpSpPr>
          <p:cxnSp>
            <p:nvCxnSpPr>
              <p:cNvPr id="309" name="Прямая соединительная линия 308"/>
              <p:cNvCxnSpPr/>
              <p:nvPr/>
            </p:nvCxnSpPr>
            <p:spPr bwMode="auto">
              <a:xfrm rot="8313852">
                <a:off x="3711499" y="2847850"/>
                <a:ext cx="372508" cy="24952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 bwMode="auto">
              <a:xfrm rot="10800000">
                <a:off x="3807645" y="2854049"/>
                <a:ext cx="93952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Прямая соединительная линия 310"/>
              <p:cNvCxnSpPr/>
              <p:nvPr/>
            </p:nvCxnSpPr>
            <p:spPr bwMode="auto">
              <a:xfrm rot="8313852" flipV="1">
                <a:off x="4033621" y="2881448"/>
                <a:ext cx="85710" cy="54036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Прямая соединительная линия 311"/>
              <p:cNvCxnSpPr/>
              <p:nvPr/>
            </p:nvCxnSpPr>
            <p:spPr bwMode="auto">
              <a:xfrm rot="5400000">
                <a:off x="3845927" y="2898100"/>
                <a:ext cx="109662" cy="3791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Прямая соединительная линия 312"/>
              <p:cNvCxnSpPr/>
              <p:nvPr/>
            </p:nvCxnSpPr>
            <p:spPr bwMode="auto">
              <a:xfrm rot="2913852" flipH="1">
                <a:off x="3960144" y="2992243"/>
                <a:ext cx="127144" cy="19779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Прямая соединительная линия 313"/>
              <p:cNvCxnSpPr/>
              <p:nvPr/>
            </p:nvCxnSpPr>
            <p:spPr bwMode="auto">
              <a:xfrm rot="8313852" flipV="1">
                <a:off x="3933452" y="3024140"/>
                <a:ext cx="93951" cy="12714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8" name="Rectangle 804"/>
            <p:cNvSpPr>
              <a:spLocks noChangeArrowheads="1"/>
            </p:cNvSpPr>
            <p:nvPr/>
          </p:nvSpPr>
          <p:spPr bwMode="auto">
            <a:xfrm>
              <a:off x="2760592" y="2087378"/>
              <a:ext cx="558652" cy="246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>
                <a:defRPr/>
              </a:pPr>
              <a:r>
                <a:rPr lang="ru-RU" sz="8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Щелковская СПХГ</a:t>
              </a:r>
            </a:p>
          </p:txBody>
        </p:sp>
        <p:sp>
          <p:nvSpPr>
            <p:cNvPr id="229" name="Freeform 701"/>
            <p:cNvSpPr>
              <a:spLocks/>
            </p:cNvSpPr>
            <p:nvPr/>
          </p:nvSpPr>
          <p:spPr bwMode="auto">
            <a:xfrm rot="5995421">
              <a:off x="2109873" y="2997021"/>
              <a:ext cx="144456" cy="376138"/>
            </a:xfrm>
            <a:custGeom>
              <a:avLst/>
              <a:gdLst>
                <a:gd name="T0" fmla="*/ 822291361 w 242"/>
                <a:gd name="T1" fmla="*/ 0 h 663"/>
                <a:gd name="T2" fmla="*/ 750935732 w 242"/>
                <a:gd name="T3" fmla="*/ 497633714 h 663"/>
                <a:gd name="T4" fmla="*/ 465511259 w 242"/>
                <a:gd name="T5" fmla="*/ 1091082984 h 663"/>
                <a:gd name="T6" fmla="*/ 0 w 242"/>
                <a:gd name="T7" fmla="*/ 1585625030 h 663"/>
                <a:gd name="T8" fmla="*/ 220863332 w 242"/>
                <a:gd name="T9" fmla="*/ 2049258308 h 6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663"/>
                <a:gd name="T17" fmla="*/ 242 w 242"/>
                <a:gd name="T18" fmla="*/ 663 h 663"/>
                <a:gd name="connsiteX0" fmla="*/ 226 w 226"/>
                <a:gd name="connsiteY0" fmla="*/ 0 h 663"/>
                <a:gd name="connsiteX1" fmla="*/ 205 w 226"/>
                <a:gd name="connsiteY1" fmla="*/ 161 h 663"/>
                <a:gd name="connsiteX2" fmla="*/ 121 w 226"/>
                <a:gd name="connsiteY2" fmla="*/ 353 h 663"/>
                <a:gd name="connsiteX3" fmla="*/ 0 w 226"/>
                <a:gd name="connsiteY3" fmla="*/ 497 h 663"/>
                <a:gd name="connsiteX4" fmla="*/ 49 w 226"/>
                <a:gd name="connsiteY4" fmla="*/ 663 h 663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33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49 w 226"/>
                <a:gd name="connsiteY4" fmla="*/ 630 h 630"/>
                <a:gd name="connsiteX0" fmla="*/ 226 w 226"/>
                <a:gd name="connsiteY0" fmla="*/ 0 h 630"/>
                <a:gd name="connsiteX1" fmla="*/ 205 w 226"/>
                <a:gd name="connsiteY1" fmla="*/ 161 h 630"/>
                <a:gd name="connsiteX2" fmla="*/ 121 w 226"/>
                <a:gd name="connsiteY2" fmla="*/ 353 h 630"/>
                <a:gd name="connsiteX3" fmla="*/ 0 w 226"/>
                <a:gd name="connsiteY3" fmla="*/ 497 h 630"/>
                <a:gd name="connsiteX4" fmla="*/ 142 w 226"/>
                <a:gd name="connsiteY4" fmla="*/ 630 h 630"/>
                <a:gd name="connsiteX0" fmla="*/ 240 w 240"/>
                <a:gd name="connsiteY0" fmla="*/ 0 h 653"/>
                <a:gd name="connsiteX1" fmla="*/ 219 w 240"/>
                <a:gd name="connsiteY1" fmla="*/ 161 h 653"/>
                <a:gd name="connsiteX2" fmla="*/ 135 w 240"/>
                <a:gd name="connsiteY2" fmla="*/ 353 h 653"/>
                <a:gd name="connsiteX3" fmla="*/ 14 w 240"/>
                <a:gd name="connsiteY3" fmla="*/ 497 h 653"/>
                <a:gd name="connsiteX4" fmla="*/ 54 w 240"/>
                <a:gd name="connsiteY4" fmla="*/ 631 h 653"/>
                <a:gd name="connsiteX5" fmla="*/ 156 w 240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53"/>
                <a:gd name="connsiteX1" fmla="*/ 205 w 226"/>
                <a:gd name="connsiteY1" fmla="*/ 161 h 653"/>
                <a:gd name="connsiteX2" fmla="*/ 121 w 226"/>
                <a:gd name="connsiteY2" fmla="*/ 353 h 653"/>
                <a:gd name="connsiteX3" fmla="*/ 0 w 226"/>
                <a:gd name="connsiteY3" fmla="*/ 497 h 653"/>
                <a:gd name="connsiteX4" fmla="*/ 40 w 226"/>
                <a:gd name="connsiteY4" fmla="*/ 631 h 653"/>
                <a:gd name="connsiteX5" fmla="*/ 142 w 226"/>
                <a:gd name="connsiteY5" fmla="*/ 630 h 653"/>
                <a:gd name="connsiteX0" fmla="*/ 226 w 226"/>
                <a:gd name="connsiteY0" fmla="*/ 0 h 631"/>
                <a:gd name="connsiteX1" fmla="*/ 205 w 226"/>
                <a:gd name="connsiteY1" fmla="*/ 161 h 631"/>
                <a:gd name="connsiteX2" fmla="*/ 121 w 226"/>
                <a:gd name="connsiteY2" fmla="*/ 353 h 631"/>
                <a:gd name="connsiteX3" fmla="*/ 0 w 226"/>
                <a:gd name="connsiteY3" fmla="*/ 497 h 631"/>
                <a:gd name="connsiteX4" fmla="*/ 40 w 226"/>
                <a:gd name="connsiteY4" fmla="*/ 631 h 631"/>
                <a:gd name="connsiteX0" fmla="*/ 268 w 268"/>
                <a:gd name="connsiteY0" fmla="*/ 0 h 631"/>
                <a:gd name="connsiteX1" fmla="*/ 247 w 268"/>
                <a:gd name="connsiteY1" fmla="*/ 161 h 631"/>
                <a:gd name="connsiteX2" fmla="*/ 163 w 268"/>
                <a:gd name="connsiteY2" fmla="*/ 353 h 631"/>
                <a:gd name="connsiteX3" fmla="*/ 0 w 268"/>
                <a:gd name="connsiteY3" fmla="*/ 444 h 631"/>
                <a:gd name="connsiteX4" fmla="*/ 82 w 268"/>
                <a:gd name="connsiteY4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90 w 290"/>
                <a:gd name="connsiteY0" fmla="*/ 0 h 631"/>
                <a:gd name="connsiteX1" fmla="*/ 269 w 290"/>
                <a:gd name="connsiteY1" fmla="*/ 161 h 631"/>
                <a:gd name="connsiteX2" fmla="*/ 185 w 290"/>
                <a:gd name="connsiteY2" fmla="*/ 353 h 631"/>
                <a:gd name="connsiteX3" fmla="*/ 22 w 290"/>
                <a:gd name="connsiteY3" fmla="*/ 444 h 631"/>
                <a:gd name="connsiteX4" fmla="*/ 56 w 290"/>
                <a:gd name="connsiteY4" fmla="*/ 502 h 631"/>
                <a:gd name="connsiteX5" fmla="*/ 104 w 290"/>
                <a:gd name="connsiteY5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631"/>
                <a:gd name="connsiteX1" fmla="*/ 213 w 234"/>
                <a:gd name="connsiteY1" fmla="*/ 161 h 631"/>
                <a:gd name="connsiteX2" fmla="*/ 129 w 234"/>
                <a:gd name="connsiteY2" fmla="*/ 353 h 631"/>
                <a:gd name="connsiteX3" fmla="*/ 0 w 234"/>
                <a:gd name="connsiteY3" fmla="*/ 502 h 631"/>
                <a:gd name="connsiteX4" fmla="*/ 48 w 234"/>
                <a:gd name="connsiteY4" fmla="*/ 631 h 631"/>
                <a:gd name="connsiteX0" fmla="*/ 234 w 234"/>
                <a:gd name="connsiteY0" fmla="*/ 0 h 502"/>
                <a:gd name="connsiteX1" fmla="*/ 213 w 234"/>
                <a:gd name="connsiteY1" fmla="*/ 161 h 502"/>
                <a:gd name="connsiteX2" fmla="*/ 129 w 234"/>
                <a:gd name="connsiteY2" fmla="*/ 353 h 502"/>
                <a:gd name="connsiteX3" fmla="*/ 0 w 234"/>
                <a:gd name="connsiteY3" fmla="*/ 502 h 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" h="502">
                  <a:moveTo>
                    <a:pt x="234" y="0"/>
                  </a:moveTo>
                  <a:cubicBezTo>
                    <a:pt x="228" y="78"/>
                    <a:pt x="225" y="117"/>
                    <a:pt x="213" y="161"/>
                  </a:cubicBezTo>
                  <a:cubicBezTo>
                    <a:pt x="199" y="214"/>
                    <a:pt x="165" y="296"/>
                    <a:pt x="129" y="353"/>
                  </a:cubicBezTo>
                  <a:cubicBezTo>
                    <a:pt x="93" y="410"/>
                    <a:pt x="58" y="456"/>
                    <a:pt x="0" y="502"/>
                  </a:cubicBezTo>
                </a:path>
              </a:pathLst>
            </a:custGeom>
            <a:ln w="15240">
              <a:headEnd type="none" w="med" len="med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0" name="Freeform 579"/>
            <p:cNvSpPr>
              <a:spLocks/>
            </p:cNvSpPr>
            <p:nvPr/>
          </p:nvSpPr>
          <p:spPr bwMode="auto">
            <a:xfrm>
              <a:off x="2260662" y="3012853"/>
              <a:ext cx="95225" cy="320662"/>
            </a:xfrm>
            <a:custGeom>
              <a:avLst/>
              <a:gdLst>
                <a:gd name="T0" fmla="*/ 2147483647 w 83"/>
                <a:gd name="T1" fmla="*/ 2147483647 h 284"/>
                <a:gd name="T2" fmla="*/ 0 w 83"/>
                <a:gd name="T3" fmla="*/ 2147483647 h 284"/>
                <a:gd name="T4" fmla="*/ 2147483647 w 83"/>
                <a:gd name="T5" fmla="*/ 0 h 284"/>
                <a:gd name="T6" fmla="*/ 0 60000 65536"/>
                <a:gd name="T7" fmla="*/ 0 60000 65536"/>
                <a:gd name="T8" fmla="*/ 0 60000 65536"/>
                <a:gd name="T9" fmla="*/ 0 w 83"/>
                <a:gd name="T10" fmla="*/ 0 h 284"/>
                <a:gd name="T11" fmla="*/ 83 w 83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284">
                  <a:moveTo>
                    <a:pt x="22" y="284"/>
                  </a:moveTo>
                  <a:lnTo>
                    <a:pt x="0" y="284"/>
                  </a:lnTo>
                  <a:lnTo>
                    <a:pt x="83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1" name="Freeform 578"/>
            <p:cNvSpPr>
              <a:spLocks/>
            </p:cNvSpPr>
            <p:nvPr/>
          </p:nvSpPr>
          <p:spPr bwMode="auto">
            <a:xfrm>
              <a:off x="2268598" y="3014441"/>
              <a:ext cx="96811" cy="319074"/>
            </a:xfrm>
            <a:custGeom>
              <a:avLst/>
              <a:gdLst>
                <a:gd name="T0" fmla="*/ 0 w 84"/>
                <a:gd name="T1" fmla="*/ 2147483647 h 283"/>
                <a:gd name="T2" fmla="*/ 2147483647 w 84"/>
                <a:gd name="T3" fmla="*/ 0 h 283"/>
                <a:gd name="T4" fmla="*/ 2147483647 w 84"/>
                <a:gd name="T5" fmla="*/ 2147483647 h 283"/>
                <a:gd name="T6" fmla="*/ 0 60000 65536"/>
                <a:gd name="T7" fmla="*/ 0 60000 65536"/>
                <a:gd name="T8" fmla="*/ 0 60000 65536"/>
                <a:gd name="T9" fmla="*/ 0 w 84"/>
                <a:gd name="T10" fmla="*/ 0 h 283"/>
                <a:gd name="T11" fmla="*/ 84 w 84"/>
                <a:gd name="T12" fmla="*/ 283 h 2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283">
                  <a:moveTo>
                    <a:pt x="0" y="283"/>
                  </a:moveTo>
                  <a:lnTo>
                    <a:pt x="84" y="0"/>
                  </a:lnTo>
                  <a:lnTo>
                    <a:pt x="74" y="1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2" name="Freeform 97"/>
            <p:cNvSpPr>
              <a:spLocks/>
            </p:cNvSpPr>
            <p:nvPr/>
          </p:nvSpPr>
          <p:spPr bwMode="auto">
            <a:xfrm>
              <a:off x="2279707" y="2949356"/>
              <a:ext cx="498343" cy="384160"/>
            </a:xfrm>
            <a:custGeom>
              <a:avLst/>
              <a:gdLst>
                <a:gd name="T0" fmla="*/ 2147483647 w 442"/>
                <a:gd name="T1" fmla="*/ 2147483647 h 340"/>
                <a:gd name="T2" fmla="*/ 0 w 442"/>
                <a:gd name="T3" fmla="*/ 2147483647 h 340"/>
                <a:gd name="T4" fmla="*/ 2147483647 w 442"/>
                <a:gd name="T5" fmla="*/ 2147483647 h 340"/>
                <a:gd name="T6" fmla="*/ 2147483647 w 442"/>
                <a:gd name="T7" fmla="*/ 0 h 3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2"/>
                <a:gd name="T13" fmla="*/ 0 h 340"/>
                <a:gd name="T14" fmla="*/ 442 w 442"/>
                <a:gd name="T15" fmla="*/ 34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111 w 442"/>
                <a:gd name="connsiteY0" fmla="*/ 340 h 340"/>
                <a:gd name="connsiteX1" fmla="*/ 83 w 442"/>
                <a:gd name="connsiteY1" fmla="*/ 340 h 340"/>
                <a:gd name="connsiteX2" fmla="*/ 0 w 442"/>
                <a:gd name="connsiteY2" fmla="*/ 339 h 340"/>
                <a:gd name="connsiteX3" fmla="*/ 56 w 442"/>
                <a:gd name="connsiteY3" fmla="*/ 148 h 340"/>
                <a:gd name="connsiteX4" fmla="*/ 442 w 442"/>
                <a:gd name="connsiteY4" fmla="*/ 0 h 340"/>
                <a:gd name="connsiteX0" fmla="*/ 111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7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  <a:gd name="connsiteX0" fmla="*/ 96 w 442"/>
                <a:gd name="connsiteY0" fmla="*/ 340 h 340"/>
                <a:gd name="connsiteX1" fmla="*/ 0 w 442"/>
                <a:gd name="connsiteY1" fmla="*/ 339 h 340"/>
                <a:gd name="connsiteX2" fmla="*/ 56 w 442"/>
                <a:gd name="connsiteY2" fmla="*/ 148 h 340"/>
                <a:gd name="connsiteX3" fmla="*/ 442 w 442"/>
                <a:gd name="connsiteY3" fmla="*/ 0 h 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" h="340">
                  <a:moveTo>
                    <a:pt x="96" y="340"/>
                  </a:moveTo>
                  <a:cubicBezTo>
                    <a:pt x="71" y="340"/>
                    <a:pt x="25" y="339"/>
                    <a:pt x="0" y="339"/>
                  </a:cubicBezTo>
                  <a:cubicBezTo>
                    <a:pt x="19" y="275"/>
                    <a:pt x="37" y="212"/>
                    <a:pt x="56" y="148"/>
                  </a:cubicBezTo>
                  <a:lnTo>
                    <a:pt x="442" y="0"/>
                  </a:lnTo>
                </a:path>
              </a:pathLst>
            </a:custGeom>
            <a:ln w="6350">
              <a:solidFill>
                <a:schemeClr val="accent5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3" name="Стрелка вправо с вырезом 232"/>
            <p:cNvSpPr/>
            <p:nvPr/>
          </p:nvSpPr>
          <p:spPr bwMode="auto">
            <a:xfrm rot="12199604">
              <a:off x="2196442" y="3240639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4" name="Freeform 597"/>
            <p:cNvSpPr>
              <a:spLocks noChangeAspect="1"/>
            </p:cNvSpPr>
            <p:nvPr/>
          </p:nvSpPr>
          <p:spPr bwMode="auto">
            <a:xfrm>
              <a:off x="2700283" y="1606384"/>
              <a:ext cx="220604" cy="50798"/>
            </a:xfrm>
            <a:custGeom>
              <a:avLst/>
              <a:gdLst>
                <a:gd name="T0" fmla="*/ 0 w 520"/>
                <a:gd name="T1" fmla="*/ 199034 h 122"/>
                <a:gd name="T2" fmla="*/ 873125 w 520"/>
                <a:gd name="T3" fmla="*/ 0 h 122"/>
                <a:gd name="T4" fmla="*/ 0 60000 65536"/>
                <a:gd name="T5" fmla="*/ 0 60000 65536"/>
                <a:gd name="T6" fmla="*/ 0 w 520"/>
                <a:gd name="T7" fmla="*/ 0 h 122"/>
                <a:gd name="T8" fmla="*/ 520 w 520"/>
                <a:gd name="T9" fmla="*/ 122 h 122"/>
                <a:gd name="connsiteX0" fmla="*/ 0 w 169"/>
                <a:gd name="connsiteY0" fmla="*/ 39 h 39"/>
                <a:gd name="connsiteX1" fmla="*/ 169 w 169"/>
                <a:gd name="connsiteY1" fmla="*/ 0 h 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" h="39">
                  <a:moveTo>
                    <a:pt x="0" y="39"/>
                  </a:moveTo>
                  <a:lnTo>
                    <a:pt x="169" y="0"/>
                  </a:lnTo>
                </a:path>
              </a:pathLst>
            </a:custGeom>
            <a:ln w="1524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35" name="Группа 829"/>
            <p:cNvGrpSpPr>
              <a:grpSpLocks noChangeAspect="1"/>
            </p:cNvGrpSpPr>
            <p:nvPr/>
          </p:nvGrpSpPr>
          <p:grpSpPr bwMode="auto">
            <a:xfrm>
              <a:off x="2391096" y="2359936"/>
              <a:ext cx="59086" cy="212387"/>
              <a:chOff x="3505199" y="1588294"/>
              <a:chExt cx="224787" cy="809625"/>
            </a:xfrm>
          </p:grpSpPr>
          <p:sp>
            <p:nvSpPr>
              <p:cNvPr id="301" name="5-конечная звезда 300"/>
              <p:cNvSpPr/>
              <p:nvPr/>
            </p:nvSpPr>
            <p:spPr>
              <a:xfrm>
                <a:off x="3519487" y="1588294"/>
                <a:ext cx="195263" cy="201542"/>
              </a:xfrm>
              <a:prstGeom prst="star5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2" name="Равнобедренный треугольник 301"/>
              <p:cNvSpPr/>
              <p:nvPr/>
            </p:nvSpPr>
            <p:spPr>
              <a:xfrm flipH="1">
                <a:off x="3512344" y="1738656"/>
                <a:ext cx="209550" cy="437808"/>
              </a:xfrm>
              <a:prstGeom prst="triangle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3" name="Равнобедренный треугольник 302"/>
              <p:cNvSpPr/>
              <p:nvPr/>
            </p:nvSpPr>
            <p:spPr>
              <a:xfrm flipH="1">
                <a:off x="3505199" y="1936300"/>
                <a:ext cx="114301" cy="316798"/>
              </a:xfrm>
              <a:prstGeom prst="triangle">
                <a:avLst>
                  <a:gd name="adj" fmla="val 100000"/>
                </a:avLst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4" name="Равнобедренный треугольник 303"/>
              <p:cNvSpPr/>
              <p:nvPr/>
            </p:nvSpPr>
            <p:spPr>
              <a:xfrm flipH="1">
                <a:off x="3617118" y="1931537"/>
                <a:ext cx="112868" cy="316798"/>
              </a:xfrm>
              <a:prstGeom prst="triangle">
                <a:avLst>
                  <a:gd name="adj" fmla="val 0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5" name="Прямоугольник с двумя вырезанными соседними углами 304"/>
              <p:cNvSpPr/>
              <p:nvPr/>
            </p:nvSpPr>
            <p:spPr>
              <a:xfrm>
                <a:off x="3506239" y="2048672"/>
                <a:ext cx="222800" cy="349247"/>
              </a:xfrm>
              <a:prstGeom prst="snip2SameRect">
                <a:avLst/>
              </a:prstGeom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9050" h="25400" prst="relaxedInse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3564459" y="1916901"/>
                <a:ext cx="72454" cy="78666"/>
              </a:xfrm>
              <a:prstGeom prst="ellipse">
                <a:avLst/>
              </a:prstGeom>
              <a:ln w="0" cmpd="sng">
                <a:prstDash val="sysDot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07" name="Прямая соединительная линия 306"/>
              <p:cNvCxnSpPr>
                <a:endCxn id="306" idx="0"/>
              </p:cNvCxnSpPr>
              <p:nvPr/>
            </p:nvCxnSpPr>
            <p:spPr>
              <a:xfrm rot="16200000" flipV="1">
                <a:off x="3576481" y="1941107"/>
                <a:ext cx="48411" cy="0"/>
              </a:xfrm>
              <a:prstGeom prst="line">
                <a:avLst/>
              </a:prstGeom>
              <a:ln w="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>
                <a:endCxn id="306" idx="1"/>
              </p:cNvCxnSpPr>
              <p:nvPr/>
            </p:nvCxnSpPr>
            <p:spPr>
              <a:xfrm rot="16200000" flipV="1">
                <a:off x="3573481" y="1932058"/>
                <a:ext cx="30255" cy="24151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6" name="Овал 235"/>
            <p:cNvSpPr/>
            <p:nvPr/>
          </p:nvSpPr>
          <p:spPr bwMode="auto">
            <a:xfrm>
              <a:off x="2334196" y="3225880"/>
              <a:ext cx="108636" cy="112027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37" name="Группа 1100"/>
            <p:cNvGrpSpPr>
              <a:grpSpLocks/>
            </p:cNvGrpSpPr>
            <p:nvPr/>
          </p:nvGrpSpPr>
          <p:grpSpPr bwMode="auto">
            <a:xfrm rot="-6787169">
              <a:off x="3439612" y="4408347"/>
              <a:ext cx="36000" cy="36000"/>
              <a:chOff x="299244" y="3536158"/>
              <a:chExt cx="315121" cy="300035"/>
            </a:xfrm>
          </p:grpSpPr>
          <p:sp>
            <p:nvSpPr>
              <p:cNvPr id="298" name="Овал 297"/>
              <p:cNvSpPr/>
              <p:nvPr/>
            </p:nvSpPr>
            <p:spPr bwMode="auto">
              <a:xfrm rot="16200000">
                <a:off x="302014" y="3529832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9" name="Прямая соединительная линия 298"/>
              <p:cNvCxnSpPr>
                <a:stCxn id="298" idx="3"/>
                <a:endCxn id="298" idx="0"/>
              </p:cNvCxnSpPr>
              <p:nvPr/>
            </p:nvCxnSpPr>
            <p:spPr bwMode="auto">
              <a:xfrm flipH="1" flipV="1">
                <a:off x="286951" y="3676167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Прямая соединительная линия 299"/>
              <p:cNvCxnSpPr>
                <a:stCxn id="298" idx="5"/>
                <a:endCxn id="298" idx="0"/>
              </p:cNvCxnSpPr>
              <p:nvPr/>
            </p:nvCxnSpPr>
            <p:spPr bwMode="auto">
              <a:xfrm flipH="1">
                <a:off x="289536" y="357596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8" name="Группа 1100"/>
            <p:cNvGrpSpPr>
              <a:grpSpLocks/>
            </p:cNvGrpSpPr>
            <p:nvPr/>
          </p:nvGrpSpPr>
          <p:grpSpPr bwMode="auto">
            <a:xfrm rot="10800000">
              <a:off x="3569769" y="3796323"/>
              <a:ext cx="36000" cy="36000"/>
              <a:chOff x="299244" y="3536158"/>
              <a:chExt cx="315121" cy="300035"/>
            </a:xfrm>
          </p:grpSpPr>
          <p:sp>
            <p:nvSpPr>
              <p:cNvPr id="295" name="Овал 294"/>
              <p:cNvSpPr/>
              <p:nvPr/>
            </p:nvSpPr>
            <p:spPr bwMode="auto">
              <a:xfrm rot="16200000">
                <a:off x="307031" y="3524864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6" name="Прямая соединительная линия 295"/>
              <p:cNvCxnSpPr>
                <a:stCxn id="295" idx="3"/>
                <a:endCxn id="295" idx="0"/>
              </p:cNvCxnSpPr>
              <p:nvPr/>
            </p:nvCxnSpPr>
            <p:spPr bwMode="auto">
              <a:xfrm flipH="1" flipV="1">
                <a:off x="292803" y="368462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Прямая соединительная линия 296"/>
              <p:cNvCxnSpPr>
                <a:stCxn id="295" idx="5"/>
                <a:endCxn id="295" idx="0"/>
              </p:cNvCxnSpPr>
              <p:nvPr/>
            </p:nvCxnSpPr>
            <p:spPr bwMode="auto">
              <a:xfrm flipH="1">
                <a:off x="292803" y="3578778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9" name="Группа 1100"/>
            <p:cNvGrpSpPr>
              <a:grpSpLocks/>
            </p:cNvGrpSpPr>
            <p:nvPr/>
          </p:nvGrpSpPr>
          <p:grpSpPr bwMode="auto">
            <a:xfrm rot="-6787169">
              <a:off x="3420562" y="4417873"/>
              <a:ext cx="36000" cy="36000"/>
              <a:chOff x="299244" y="3536158"/>
              <a:chExt cx="315121" cy="300035"/>
            </a:xfrm>
          </p:grpSpPr>
          <p:sp>
            <p:nvSpPr>
              <p:cNvPr id="292" name="Овал 291"/>
              <p:cNvSpPr/>
              <p:nvPr/>
            </p:nvSpPr>
            <p:spPr bwMode="auto">
              <a:xfrm rot="16200000">
                <a:off x="302002" y="3529881"/>
                <a:ext cx="304218" cy="31959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3" name="Прямая соединительная линия 292"/>
              <p:cNvCxnSpPr>
                <a:stCxn id="292" idx="3"/>
                <a:endCxn id="292" idx="0"/>
              </p:cNvCxnSpPr>
              <p:nvPr/>
            </p:nvCxnSpPr>
            <p:spPr bwMode="auto">
              <a:xfrm flipH="1" flipV="1">
                <a:off x="286938" y="3676216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>
                <a:stCxn id="292" idx="5"/>
                <a:endCxn id="292" idx="0"/>
              </p:cNvCxnSpPr>
              <p:nvPr/>
            </p:nvCxnSpPr>
            <p:spPr bwMode="auto">
              <a:xfrm flipH="1">
                <a:off x="289524" y="3576019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Группа 1100"/>
            <p:cNvGrpSpPr>
              <a:grpSpLocks/>
            </p:cNvGrpSpPr>
            <p:nvPr/>
          </p:nvGrpSpPr>
          <p:grpSpPr bwMode="auto">
            <a:xfrm rot="-6787169">
              <a:off x="3399130" y="4429778"/>
              <a:ext cx="36000" cy="36000"/>
              <a:chOff x="299244" y="3536158"/>
              <a:chExt cx="315121" cy="300035"/>
            </a:xfrm>
          </p:grpSpPr>
          <p:sp>
            <p:nvSpPr>
              <p:cNvPr id="289" name="Овал 288"/>
              <p:cNvSpPr/>
              <p:nvPr/>
            </p:nvSpPr>
            <p:spPr bwMode="auto">
              <a:xfrm rot="16200000">
                <a:off x="304706" y="3530787"/>
                <a:ext cx="304218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90" name="Прямая соединительная линия 289"/>
              <p:cNvCxnSpPr>
                <a:stCxn id="289" idx="3"/>
                <a:endCxn id="289" idx="0"/>
              </p:cNvCxnSpPr>
              <p:nvPr/>
            </p:nvCxnSpPr>
            <p:spPr bwMode="auto">
              <a:xfrm flipH="1" flipV="1">
                <a:off x="322156" y="3680565"/>
                <a:ext cx="264012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>
                <a:stCxn id="289" idx="5"/>
                <a:endCxn id="289" idx="0"/>
              </p:cNvCxnSpPr>
              <p:nvPr/>
            </p:nvCxnSpPr>
            <p:spPr bwMode="auto">
              <a:xfrm flipH="1">
                <a:off x="330188" y="3568192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Группа 1100"/>
            <p:cNvGrpSpPr>
              <a:grpSpLocks/>
            </p:cNvGrpSpPr>
            <p:nvPr/>
          </p:nvGrpSpPr>
          <p:grpSpPr bwMode="auto">
            <a:xfrm rot="10800000">
              <a:off x="3567388" y="3767748"/>
              <a:ext cx="36000" cy="36000"/>
              <a:chOff x="299244" y="3536158"/>
              <a:chExt cx="315121" cy="300035"/>
            </a:xfrm>
          </p:grpSpPr>
          <p:sp>
            <p:nvSpPr>
              <p:cNvPr id="286" name="Овал 285"/>
              <p:cNvSpPr/>
              <p:nvPr/>
            </p:nvSpPr>
            <p:spPr bwMode="auto">
              <a:xfrm rot="16200000">
                <a:off x="313970" y="3524856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7" name="Прямая соединительная линия 286"/>
              <p:cNvCxnSpPr>
                <a:stCxn id="286" idx="3"/>
                <a:endCxn id="286" idx="0"/>
              </p:cNvCxnSpPr>
              <p:nvPr/>
            </p:nvCxnSpPr>
            <p:spPr bwMode="auto">
              <a:xfrm flipH="1" flipV="1">
                <a:off x="299743" y="368461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>
                <a:stCxn id="286" idx="5"/>
                <a:endCxn id="286" idx="0"/>
              </p:cNvCxnSpPr>
              <p:nvPr/>
            </p:nvCxnSpPr>
            <p:spPr bwMode="auto">
              <a:xfrm flipH="1">
                <a:off x="299743" y="3578770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Группа 1100"/>
            <p:cNvGrpSpPr>
              <a:grpSpLocks/>
            </p:cNvGrpSpPr>
            <p:nvPr/>
          </p:nvGrpSpPr>
          <p:grpSpPr bwMode="auto">
            <a:xfrm rot="10800000">
              <a:off x="3569770" y="3743935"/>
              <a:ext cx="36000" cy="36000"/>
              <a:chOff x="299244" y="3536158"/>
              <a:chExt cx="315121" cy="300035"/>
            </a:xfrm>
          </p:grpSpPr>
          <p:sp>
            <p:nvSpPr>
              <p:cNvPr id="283" name="Овал 282"/>
              <p:cNvSpPr/>
              <p:nvPr/>
            </p:nvSpPr>
            <p:spPr bwMode="auto">
              <a:xfrm rot="16200000">
                <a:off x="307040" y="3524839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4" name="Прямая соединительная линия 283"/>
              <p:cNvCxnSpPr>
                <a:stCxn id="283" idx="3"/>
                <a:endCxn id="283" idx="0"/>
              </p:cNvCxnSpPr>
              <p:nvPr/>
            </p:nvCxnSpPr>
            <p:spPr bwMode="auto">
              <a:xfrm flipH="1" flipV="1">
                <a:off x="292812" y="368460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>
                <a:stCxn id="283" idx="5"/>
                <a:endCxn id="283" idx="0"/>
              </p:cNvCxnSpPr>
              <p:nvPr/>
            </p:nvCxnSpPr>
            <p:spPr bwMode="auto">
              <a:xfrm flipH="1">
                <a:off x="292812" y="357876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Группа 1100"/>
            <p:cNvGrpSpPr>
              <a:grpSpLocks/>
            </p:cNvGrpSpPr>
            <p:nvPr/>
          </p:nvGrpSpPr>
          <p:grpSpPr bwMode="auto">
            <a:xfrm rot="-5029230">
              <a:off x="2278622" y="4193953"/>
              <a:ext cx="36000" cy="36000"/>
              <a:chOff x="299244" y="3536158"/>
              <a:chExt cx="315121" cy="300035"/>
            </a:xfrm>
          </p:grpSpPr>
          <p:sp>
            <p:nvSpPr>
              <p:cNvPr id="280" name="Овал 279"/>
              <p:cNvSpPr/>
              <p:nvPr/>
            </p:nvSpPr>
            <p:spPr bwMode="auto">
              <a:xfrm rot="16200000">
                <a:off x="302637" y="3524487"/>
                <a:ext cx="304218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81" name="Прямая соединительная линия 280"/>
              <p:cNvCxnSpPr>
                <a:stCxn id="280" idx="3"/>
                <a:endCxn id="280" idx="0"/>
              </p:cNvCxnSpPr>
              <p:nvPr/>
            </p:nvCxnSpPr>
            <p:spPr bwMode="auto">
              <a:xfrm flipH="1" flipV="1">
                <a:off x="285747" y="3667782"/>
                <a:ext cx="277911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/>
              <p:cNvCxnSpPr>
                <a:stCxn id="280" idx="5"/>
                <a:endCxn id="280" idx="0"/>
              </p:cNvCxnSpPr>
              <p:nvPr/>
            </p:nvCxnSpPr>
            <p:spPr bwMode="auto">
              <a:xfrm flipH="1">
                <a:off x="286839" y="3561192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Группа 1100"/>
            <p:cNvGrpSpPr>
              <a:grpSpLocks/>
            </p:cNvGrpSpPr>
            <p:nvPr/>
          </p:nvGrpSpPr>
          <p:grpSpPr bwMode="auto">
            <a:xfrm rot="8376757">
              <a:off x="2922946" y="3192476"/>
              <a:ext cx="36000" cy="36000"/>
              <a:chOff x="299244" y="3536158"/>
              <a:chExt cx="315121" cy="300035"/>
            </a:xfrm>
          </p:grpSpPr>
          <p:sp>
            <p:nvSpPr>
              <p:cNvPr id="277" name="Овал 276"/>
              <p:cNvSpPr/>
              <p:nvPr/>
            </p:nvSpPr>
            <p:spPr bwMode="auto">
              <a:xfrm rot="16200000">
                <a:off x="306207" y="3527526"/>
                <a:ext cx="304294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8" name="Прямая соединительная линия 277"/>
              <p:cNvCxnSpPr>
                <a:stCxn id="277" idx="3"/>
                <a:endCxn id="277" idx="0"/>
              </p:cNvCxnSpPr>
              <p:nvPr/>
            </p:nvCxnSpPr>
            <p:spPr bwMode="auto">
              <a:xfrm flipH="1" flipV="1">
                <a:off x="290296" y="3690993"/>
                <a:ext cx="277842" cy="119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>
                <a:stCxn id="277" idx="5"/>
                <a:endCxn id="277" idx="0"/>
              </p:cNvCxnSpPr>
              <p:nvPr/>
            </p:nvCxnSpPr>
            <p:spPr bwMode="auto">
              <a:xfrm flipH="1">
                <a:off x="294320" y="357058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Группа 1100"/>
            <p:cNvGrpSpPr>
              <a:grpSpLocks/>
            </p:cNvGrpSpPr>
            <p:nvPr/>
          </p:nvGrpSpPr>
          <p:grpSpPr bwMode="auto">
            <a:xfrm rot="8376757">
              <a:off x="2941996" y="3228195"/>
              <a:ext cx="36000" cy="36000"/>
              <a:chOff x="299244" y="3536158"/>
              <a:chExt cx="315121" cy="300035"/>
            </a:xfrm>
          </p:grpSpPr>
          <p:sp>
            <p:nvSpPr>
              <p:cNvPr id="274" name="Овал 273"/>
              <p:cNvSpPr/>
              <p:nvPr/>
            </p:nvSpPr>
            <p:spPr bwMode="auto">
              <a:xfrm rot="16200000">
                <a:off x="312851" y="3527562"/>
                <a:ext cx="291068" cy="319514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5" name="Прямая соединительная линия 274"/>
              <p:cNvCxnSpPr>
                <a:stCxn id="274" idx="3"/>
                <a:endCxn id="274" idx="0"/>
              </p:cNvCxnSpPr>
              <p:nvPr/>
            </p:nvCxnSpPr>
            <p:spPr bwMode="auto">
              <a:xfrm flipH="1" flipV="1">
                <a:off x="290321" y="369764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>
                <a:stCxn id="274" idx="5"/>
                <a:endCxn id="274" idx="0"/>
              </p:cNvCxnSpPr>
              <p:nvPr/>
            </p:nvCxnSpPr>
            <p:spPr bwMode="auto">
              <a:xfrm flipH="1">
                <a:off x="280842" y="3585743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Группа 1100"/>
            <p:cNvGrpSpPr>
              <a:grpSpLocks/>
            </p:cNvGrpSpPr>
            <p:nvPr/>
          </p:nvGrpSpPr>
          <p:grpSpPr bwMode="auto">
            <a:xfrm rot="-2886976">
              <a:off x="3067343" y="3090005"/>
              <a:ext cx="36000" cy="36000"/>
              <a:chOff x="299244" y="3536158"/>
              <a:chExt cx="315121" cy="300035"/>
            </a:xfrm>
          </p:grpSpPr>
          <p:sp>
            <p:nvSpPr>
              <p:cNvPr id="271" name="Овал 270"/>
              <p:cNvSpPr/>
              <p:nvPr/>
            </p:nvSpPr>
            <p:spPr bwMode="auto">
              <a:xfrm rot="16200000">
                <a:off x="302948" y="353265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72" name="Прямая соединительная линия 271"/>
              <p:cNvCxnSpPr>
                <a:stCxn id="271" idx="3"/>
                <a:endCxn id="271" idx="0"/>
              </p:cNvCxnSpPr>
              <p:nvPr/>
            </p:nvCxnSpPr>
            <p:spPr bwMode="auto">
              <a:xfrm flipH="1" flipV="1">
                <a:off x="315754" y="3667755"/>
                <a:ext cx="264012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>
                <a:stCxn id="271" idx="5"/>
                <a:endCxn id="271" idx="0"/>
              </p:cNvCxnSpPr>
              <p:nvPr/>
            </p:nvCxnSpPr>
            <p:spPr bwMode="auto">
              <a:xfrm flipH="1">
                <a:off x="317520" y="3557375"/>
                <a:ext cx="264012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Группа 1100"/>
            <p:cNvGrpSpPr>
              <a:grpSpLocks/>
            </p:cNvGrpSpPr>
            <p:nvPr/>
          </p:nvGrpSpPr>
          <p:grpSpPr bwMode="auto">
            <a:xfrm rot="-2886976">
              <a:off x="3095918" y="3120961"/>
              <a:ext cx="36000" cy="36000"/>
              <a:chOff x="299244" y="3536158"/>
              <a:chExt cx="315121" cy="300035"/>
            </a:xfrm>
          </p:grpSpPr>
          <p:sp>
            <p:nvSpPr>
              <p:cNvPr id="268" name="Овал 267"/>
              <p:cNvSpPr/>
              <p:nvPr/>
            </p:nvSpPr>
            <p:spPr bwMode="auto">
              <a:xfrm rot="16200000">
                <a:off x="302908" y="3525647"/>
                <a:ext cx="304226" cy="3196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9" name="Прямая соединительная линия 268"/>
              <p:cNvCxnSpPr>
                <a:stCxn id="268" idx="3"/>
                <a:endCxn id="268" idx="0"/>
              </p:cNvCxnSpPr>
              <p:nvPr/>
            </p:nvCxnSpPr>
            <p:spPr bwMode="auto">
              <a:xfrm flipH="1" flipV="1">
                <a:off x="278790" y="3675509"/>
                <a:ext cx="277911" cy="1190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>
                <a:stCxn id="268" idx="5"/>
                <a:endCxn id="268" idx="0"/>
              </p:cNvCxnSpPr>
              <p:nvPr/>
            </p:nvCxnSpPr>
            <p:spPr bwMode="auto">
              <a:xfrm flipH="1">
                <a:off x="280560" y="3565130"/>
                <a:ext cx="277911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8" name="Блок-схема: сопоставление 247"/>
            <p:cNvSpPr>
              <a:spLocks noChangeAspect="1"/>
            </p:cNvSpPr>
            <p:nvPr/>
          </p:nvSpPr>
          <p:spPr bwMode="auto">
            <a:xfrm rot="15060000" flipH="1">
              <a:off x="2722499" y="2954122"/>
              <a:ext cx="17462" cy="26981"/>
            </a:xfrm>
            <a:prstGeom prst="flowChartCollate">
              <a:avLst/>
            </a:prstGeom>
            <a:solidFill>
              <a:srgbClr val="FF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9" name="Равнобедренный треугольник 248"/>
            <p:cNvSpPr/>
            <p:nvPr/>
          </p:nvSpPr>
          <p:spPr bwMode="auto">
            <a:xfrm rot="4223182">
              <a:off x="2477292" y="3027941"/>
              <a:ext cx="57148" cy="55547"/>
            </a:xfrm>
            <a:prstGeom prst="triangl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80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50" name="Группа 1100"/>
            <p:cNvGrpSpPr>
              <a:grpSpLocks/>
            </p:cNvGrpSpPr>
            <p:nvPr/>
          </p:nvGrpSpPr>
          <p:grpSpPr bwMode="auto">
            <a:xfrm rot="5400000">
              <a:off x="3104869" y="2393400"/>
              <a:ext cx="36000" cy="36000"/>
              <a:chOff x="299244" y="3536158"/>
              <a:chExt cx="315121" cy="300035"/>
            </a:xfrm>
          </p:grpSpPr>
          <p:sp>
            <p:nvSpPr>
              <p:cNvPr id="265" name="Овал 264"/>
              <p:cNvSpPr/>
              <p:nvPr/>
            </p:nvSpPr>
            <p:spPr bwMode="auto">
              <a:xfrm rot="16200000">
                <a:off x="303068" y="3530233"/>
                <a:ext cx="304226" cy="30570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6" name="Прямая соединительная линия 265"/>
              <p:cNvCxnSpPr>
                <a:stCxn id="265" idx="3"/>
                <a:endCxn id="265" idx="0"/>
              </p:cNvCxnSpPr>
              <p:nvPr/>
            </p:nvCxnSpPr>
            <p:spPr bwMode="auto">
              <a:xfrm flipH="1" flipV="1">
                <a:off x="302329" y="3676473"/>
                <a:ext cx="264020" cy="119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Прямая соединительная линия 266"/>
              <p:cNvCxnSpPr>
                <a:stCxn id="265" idx="5"/>
                <a:endCxn id="265" idx="0"/>
              </p:cNvCxnSpPr>
              <p:nvPr/>
            </p:nvCxnSpPr>
            <p:spPr bwMode="auto">
              <a:xfrm flipH="1">
                <a:off x="302334" y="3557430"/>
                <a:ext cx="264020" cy="105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Группа 1100"/>
            <p:cNvGrpSpPr>
              <a:grpSpLocks/>
            </p:cNvGrpSpPr>
            <p:nvPr/>
          </p:nvGrpSpPr>
          <p:grpSpPr bwMode="auto">
            <a:xfrm rot="-684045">
              <a:off x="3362140" y="1943588"/>
              <a:ext cx="36000" cy="36000"/>
              <a:chOff x="299244" y="3536158"/>
              <a:chExt cx="315121" cy="300035"/>
            </a:xfrm>
          </p:grpSpPr>
          <p:sp>
            <p:nvSpPr>
              <p:cNvPr id="262" name="Овал 261"/>
              <p:cNvSpPr/>
              <p:nvPr/>
            </p:nvSpPr>
            <p:spPr bwMode="auto">
              <a:xfrm rot="16200000">
                <a:off x="307138" y="3523388"/>
                <a:ext cx="304302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63" name="Прямая соединительная линия 262"/>
              <p:cNvCxnSpPr>
                <a:stCxn id="262" idx="3"/>
                <a:endCxn id="262" idx="0"/>
              </p:cNvCxnSpPr>
              <p:nvPr/>
            </p:nvCxnSpPr>
            <p:spPr bwMode="auto">
              <a:xfrm flipH="1" flipV="1">
                <a:off x="287582" y="3684665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>
                <a:stCxn id="262" idx="5"/>
                <a:endCxn id="262" idx="0"/>
              </p:cNvCxnSpPr>
              <p:nvPr/>
            </p:nvCxnSpPr>
            <p:spPr bwMode="auto">
              <a:xfrm flipH="1">
                <a:off x="298682" y="3565331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Группа 835"/>
            <p:cNvGrpSpPr>
              <a:grpSpLocks/>
            </p:cNvGrpSpPr>
            <p:nvPr/>
          </p:nvGrpSpPr>
          <p:grpSpPr bwMode="auto">
            <a:xfrm rot="-4359324">
              <a:off x="3185816" y="2516457"/>
              <a:ext cx="115074" cy="67001"/>
              <a:chOff x="2097695" y="2469787"/>
              <a:chExt cx="171008" cy="96388"/>
            </a:xfrm>
          </p:grpSpPr>
          <p:sp>
            <p:nvSpPr>
              <p:cNvPr id="260" name="Равнобедренный треугольник 259"/>
              <p:cNvSpPr/>
              <p:nvPr/>
            </p:nvSpPr>
            <p:spPr bwMode="auto">
              <a:xfrm rot="15022602">
                <a:off x="2088687" y="2477495"/>
                <a:ext cx="93611" cy="77847"/>
              </a:xfrm>
              <a:prstGeom prst="triangl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18907408">
                <a:off x="2177663" y="2468132"/>
                <a:ext cx="92002" cy="45663"/>
              </a:xfrm>
              <a:prstGeom prst="line">
                <a:avLst/>
              </a:prstGeom>
              <a:ln w="31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3" name="Группа 1100"/>
            <p:cNvGrpSpPr>
              <a:grpSpLocks/>
            </p:cNvGrpSpPr>
            <p:nvPr/>
          </p:nvGrpSpPr>
          <p:grpSpPr bwMode="auto">
            <a:xfrm rot="10800000">
              <a:off x="2514520" y="1633072"/>
              <a:ext cx="36000" cy="36000"/>
              <a:chOff x="299244" y="3536158"/>
              <a:chExt cx="315121" cy="300035"/>
            </a:xfrm>
          </p:grpSpPr>
          <p:sp>
            <p:nvSpPr>
              <p:cNvPr id="257" name="Овал 256"/>
              <p:cNvSpPr/>
              <p:nvPr/>
            </p:nvSpPr>
            <p:spPr bwMode="auto">
              <a:xfrm rot="16200000">
                <a:off x="308422" y="3528406"/>
                <a:ext cx="291068" cy="31952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n>
                    <a:solidFill>
                      <a:srgbClr val="0070C0"/>
                    </a:solidFill>
                  </a:ln>
                </a:endParaRPr>
              </a:p>
            </p:txBody>
          </p:sp>
          <p:cxnSp>
            <p:nvCxnSpPr>
              <p:cNvPr id="258" name="Прямая соединительная линия 257"/>
              <p:cNvCxnSpPr>
                <a:stCxn id="257" idx="3"/>
                <a:endCxn id="257" idx="0"/>
              </p:cNvCxnSpPr>
              <p:nvPr/>
            </p:nvCxnSpPr>
            <p:spPr bwMode="auto">
              <a:xfrm flipH="1" flipV="1">
                <a:off x="294195" y="3688172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>
                <a:stCxn id="257" idx="5"/>
                <a:endCxn id="257" idx="0"/>
              </p:cNvCxnSpPr>
              <p:nvPr/>
            </p:nvCxnSpPr>
            <p:spPr bwMode="auto">
              <a:xfrm flipH="1">
                <a:off x="294195" y="3582329"/>
                <a:ext cx="277842" cy="10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4" name="Прямая соединительная линия 253"/>
            <p:cNvCxnSpPr/>
            <p:nvPr/>
          </p:nvCxnSpPr>
          <p:spPr bwMode="auto">
            <a:xfrm>
              <a:off x="2620929" y="3054127"/>
              <a:ext cx="80941" cy="2381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Стрелка вправо с вырезом 254"/>
            <p:cNvSpPr/>
            <p:nvPr/>
          </p:nvSpPr>
          <p:spPr bwMode="auto">
            <a:xfrm rot="8395274">
              <a:off x="1331126" y="3648321"/>
              <a:ext cx="138927" cy="47755"/>
            </a:xfrm>
            <a:prstGeom prst="notchedRightArrow">
              <a:avLst>
                <a:gd name="adj1" fmla="val 49999"/>
                <a:gd name="adj2" fmla="val 118379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" h="25400" prst="cross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6" name="Rectangle 784"/>
            <p:cNvSpPr>
              <a:spLocks noChangeArrowheads="1"/>
            </p:cNvSpPr>
            <p:nvPr/>
          </p:nvSpPr>
          <p:spPr bwMode="auto">
            <a:xfrm>
              <a:off x="2328631" y="3113097"/>
              <a:ext cx="443144" cy="12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14375"/>
              <a:r>
                <a:rPr lang="ru-RU" sz="800" b="1">
                  <a:solidFill>
                    <a:srgbClr val="0070C0"/>
                  </a:solidFill>
                  <a:latin typeface="Calibri" pitchFamily="34" charset="0"/>
                </a:rPr>
                <a:t>Серпухов</a:t>
              </a:r>
            </a:p>
          </p:txBody>
        </p:sp>
      </p:grpSp>
      <p:sp>
        <p:nvSpPr>
          <p:cNvPr id="2" name="Овал 1"/>
          <p:cNvSpPr/>
          <p:nvPr/>
        </p:nvSpPr>
        <p:spPr>
          <a:xfrm rot="1247588">
            <a:off x="4100415" y="2040144"/>
            <a:ext cx="980386" cy="716948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Овал 382"/>
          <p:cNvSpPr/>
          <p:nvPr/>
        </p:nvSpPr>
        <p:spPr>
          <a:xfrm>
            <a:off x="5595995" y="2106160"/>
            <a:ext cx="1030192" cy="82854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" name="Овал 383"/>
          <p:cNvSpPr/>
          <p:nvPr/>
        </p:nvSpPr>
        <p:spPr>
          <a:xfrm>
            <a:off x="4967772" y="1567500"/>
            <a:ext cx="773974" cy="89686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Овал 384"/>
          <p:cNvSpPr/>
          <p:nvPr/>
        </p:nvSpPr>
        <p:spPr>
          <a:xfrm rot="19847548">
            <a:off x="4215774" y="2839987"/>
            <a:ext cx="1030192" cy="72824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6" name="Овал 385"/>
          <p:cNvSpPr/>
          <p:nvPr/>
        </p:nvSpPr>
        <p:spPr>
          <a:xfrm rot="2805626">
            <a:off x="5191202" y="2886156"/>
            <a:ext cx="980386" cy="716948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7950" y="3771259"/>
            <a:ext cx="641350" cy="0"/>
          </a:xfrm>
          <a:prstGeom prst="line">
            <a:avLst/>
          </a:prstGeom>
          <a:ln w="28575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Прямоугольник 386"/>
          <p:cNvSpPr/>
          <p:nvPr/>
        </p:nvSpPr>
        <p:spPr>
          <a:xfrm>
            <a:off x="805650" y="3641484"/>
            <a:ext cx="1974425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Завершенные мероприятия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388" name="Прямая соединительная линия 387"/>
          <p:cNvCxnSpPr/>
          <p:nvPr/>
        </p:nvCxnSpPr>
        <p:spPr>
          <a:xfrm>
            <a:off x="107950" y="4214335"/>
            <a:ext cx="641350" cy="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Прямоугольник 388"/>
          <p:cNvSpPr/>
          <p:nvPr/>
        </p:nvSpPr>
        <p:spPr>
          <a:xfrm>
            <a:off x="805649" y="4087748"/>
            <a:ext cx="1974425" cy="2633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Планируемые мероприятия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6700309" y="2353609"/>
            <a:ext cx="1053182" cy="26335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7925" tIns="38963" rIns="77925" bIns="38963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2019-2020 гг.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91" name="Прямоугольник 390"/>
          <p:cNvSpPr/>
          <p:nvPr/>
        </p:nvSpPr>
        <p:spPr>
          <a:xfrm>
            <a:off x="5126146" y="1223458"/>
            <a:ext cx="604616" cy="26335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7925" tIns="38963" rIns="77925" bIns="38963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2021 г.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92" name="Прямоугольник 391"/>
          <p:cNvSpPr/>
          <p:nvPr/>
        </p:nvSpPr>
        <p:spPr>
          <a:xfrm>
            <a:off x="3804163" y="3616933"/>
            <a:ext cx="600869" cy="26335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7925" tIns="38963" rIns="77925" bIns="38963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2022 г.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5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52949117"/>
              </p:ext>
            </p:extLst>
          </p:nvPr>
        </p:nvGraphicFramePr>
        <p:xfrm>
          <a:off x="4015208" y="810816"/>
          <a:ext cx="4976392" cy="3813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928813" y="0"/>
            <a:ext cx="7215187" cy="8112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sz="2200" kern="0" dirty="0" smtClean="0">
                <a:latin typeface="Arial Narrow" pitchFamily="34" charset="0"/>
              </a:rPr>
              <a:t>Задачи на 2019 год по направлению ТВПС  </a:t>
            </a:r>
          </a:p>
        </p:txBody>
      </p:sp>
      <p:pic>
        <p:nvPicPr>
          <p:cNvPr id="5" name="Picture 3" descr="C:\Катя\карты &amp; схемы и  фото объектов\заготовки из балансовой\грс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b="4344"/>
          <a:stretch/>
        </p:blipFill>
        <p:spPr bwMode="auto">
          <a:xfrm>
            <a:off x="418527" y="1609207"/>
            <a:ext cx="3338934" cy="21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ctrTitle"/>
          </p:nvPr>
        </p:nvSpPr>
        <p:spPr bwMode="auto">
          <a:xfrm>
            <a:off x="1173893" y="1590675"/>
            <a:ext cx="7487250" cy="170973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/>
              <a:t>Нормативы потребления расходных материалов </a:t>
            </a:r>
            <a:r>
              <a:rPr lang="ru-RU" dirty="0"/>
              <a:t>при эксплуатации газораспределительных станций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10962" y="3454400"/>
            <a:ext cx="7620301" cy="774700"/>
          </a:xfrm>
          <a:ln>
            <a:noFill/>
          </a:ln>
        </p:spPr>
        <p:txBody>
          <a:bodyPr/>
          <a:lstStyle/>
          <a:p>
            <a:pPr defTabSz="779252"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4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928813" y="0"/>
            <a:ext cx="7215187" cy="8112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sz="2200" dirty="0">
                <a:latin typeface="Arial Narrow" pitchFamily="34" charset="0"/>
                <a:cs typeface="Times New Roman" panose="02020603050405020304" pitchFamily="18" charset="0"/>
              </a:rPr>
              <a:t>Нормативы потребления расходных материалов при эксплуатации газораспределительных </a:t>
            </a:r>
            <a:r>
              <a:rPr lang="ru-RU" sz="2200" dirty="0" smtClean="0">
                <a:latin typeface="Arial Narrow" pitchFamily="34" charset="0"/>
                <a:cs typeface="Times New Roman" panose="02020603050405020304" pitchFamily="18" charset="0"/>
              </a:rPr>
              <a:t>станций</a:t>
            </a:r>
            <a:endParaRPr lang="ru-RU" sz="22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2170-matyushechkin\Desktop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9" y="858550"/>
            <a:ext cx="2832652" cy="38094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40483572"/>
              </p:ext>
            </p:extLst>
          </p:nvPr>
        </p:nvGraphicFramePr>
        <p:xfrm>
          <a:off x="4792494" y="1348903"/>
          <a:ext cx="3657600" cy="319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98588" y="858550"/>
            <a:ext cx="5045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потребления при обслуживании и эксплуатации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 txBox="1">
            <a:spLocks noChangeArrowheads="1"/>
          </p:cNvSpPr>
          <p:nvPr/>
        </p:nvSpPr>
        <p:spPr bwMode="auto">
          <a:xfrm>
            <a:off x="1931327" y="395540"/>
            <a:ext cx="7212674" cy="43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82" tIns="47891" rIns="95782" bIns="47891" anchor="b">
            <a:spAutoFit/>
          </a:bodyPr>
          <a:lstStyle/>
          <a:p>
            <a:pPr eaLnBrk="0" hangingPunct="0">
              <a:defRPr/>
            </a:pPr>
            <a:r>
              <a:rPr lang="ru-RU" sz="22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charset="0"/>
              </a:rPr>
              <a:t>Зона ответственности ООО «Газпром трансгаз Москва»</a:t>
            </a:r>
            <a:endParaRPr lang="ru-RU" sz="2200" dirty="0">
              <a:solidFill>
                <a:srgbClr val="FFFFFF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1026" name="Picture 2" descr="Слайд4"/>
          <p:cNvPicPr>
            <a:picLocks noChangeAspect="1" noChangeArrowheads="1"/>
          </p:cNvPicPr>
          <p:nvPr/>
        </p:nvPicPr>
        <p:blipFill rotWithShape="1">
          <a:blip r:embed="rId3" cstate="print"/>
          <a:srcRect l="16293" t="16456" r="11296" b="8566"/>
          <a:stretch/>
        </p:blipFill>
        <p:spPr bwMode="auto">
          <a:xfrm>
            <a:off x="1266854" y="830813"/>
            <a:ext cx="6690920" cy="389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11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928813" y="0"/>
            <a:ext cx="7215187" cy="8112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sz="2200" dirty="0" smtClean="0">
                <a:latin typeface="Arial Narrow" pitchFamily="34" charset="0"/>
                <a:cs typeface="Times New Roman" panose="02020603050405020304" pitchFamily="18" charset="0"/>
              </a:rPr>
              <a:t>Потребность финансирования на примере</a:t>
            </a:r>
          </a:p>
          <a:p>
            <a:pPr>
              <a:defRPr/>
            </a:pPr>
            <a:r>
              <a:rPr lang="ru-RU" sz="2200" dirty="0" smtClean="0">
                <a:latin typeface="Arial Narrow" pitchFamily="34" charset="0"/>
                <a:cs typeface="Times New Roman" panose="02020603050405020304" pitchFamily="18" charset="0"/>
              </a:rPr>
              <a:t> филиала «Брянское ЛПУМГ», эксплуатирующего 88 ГРС</a:t>
            </a:r>
            <a:endParaRPr lang="ru-RU" sz="2200" dirty="0"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95401" y="942570"/>
            <a:ext cx="7115174" cy="1057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Потребность в финансировании в соответствии </a:t>
            </a:r>
          </a:p>
          <a:p>
            <a:pPr algn="ctr"/>
            <a:r>
              <a:rPr lang="ru-RU" sz="2000" dirty="0" smtClean="0"/>
              <a:t>с СТО ГТМ 2.7-46-001-2015 составляет </a:t>
            </a:r>
            <a:r>
              <a:rPr lang="ru-RU" sz="2000" b="1" dirty="0" smtClean="0">
                <a:solidFill>
                  <a:srgbClr val="FFC000"/>
                </a:solidFill>
              </a:rPr>
              <a:t>≈</a:t>
            </a:r>
            <a:r>
              <a:rPr lang="ru-RU" sz="2400" b="1" dirty="0" smtClean="0">
                <a:solidFill>
                  <a:srgbClr val="FFC000"/>
                </a:solidFill>
              </a:rPr>
              <a:t>20,5 млн. руб.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ежегодно для  88 ГРС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20402451"/>
              </p:ext>
            </p:extLst>
          </p:nvPr>
        </p:nvGraphicFramePr>
        <p:xfrm>
          <a:off x="1104901" y="1752600"/>
          <a:ext cx="7248524" cy="293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10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5"/>
          <p:cNvSpPr txBox="1">
            <a:spLocks/>
          </p:cNvSpPr>
          <p:nvPr/>
        </p:nvSpPr>
        <p:spPr bwMode="auto">
          <a:xfrm>
            <a:off x="1936750" y="2224088"/>
            <a:ext cx="65420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>
                <a:solidFill>
                  <a:schemeClr val="bg1"/>
                </a:solidFill>
                <a:latin typeface="Arial Narrow" pitchFamily="34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Autofit/>
          </a:bodyPr>
          <a:lstStyle/>
          <a:p>
            <a:r>
              <a:rPr lang="ru-RU" altLang="ru-RU" sz="2200" kern="0" dirty="0">
                <a:solidFill>
                  <a:srgbClr val="FFFFFF"/>
                </a:solidFill>
              </a:rPr>
              <a:t>Распределение </a:t>
            </a:r>
            <a:r>
              <a:rPr lang="ru-RU" altLang="ru-RU" sz="2200" kern="0" dirty="0" smtClean="0">
                <a:solidFill>
                  <a:srgbClr val="FFFFFF"/>
                </a:solidFill>
              </a:rPr>
              <a:t>количества ГРС </a:t>
            </a:r>
            <a:br>
              <a:rPr lang="ru-RU" altLang="ru-RU" sz="2200" kern="0" dirty="0" smtClean="0">
                <a:solidFill>
                  <a:srgbClr val="FFFFFF"/>
                </a:solidFill>
              </a:rPr>
            </a:br>
            <a:r>
              <a:rPr lang="ru-RU" sz="2200" kern="0" dirty="0" smtClean="0">
                <a:solidFill>
                  <a:srgbClr val="FFFFFF"/>
                </a:solidFill>
              </a:rPr>
              <a:t>ООО </a:t>
            </a:r>
            <a:r>
              <a:rPr lang="ru-RU" sz="2200" kern="0" dirty="0">
                <a:solidFill>
                  <a:srgbClr val="FFFFFF"/>
                </a:solidFill>
              </a:rPr>
              <a:t>«Газпром трансгаз Москва</a:t>
            </a:r>
            <a:r>
              <a:rPr lang="ru-RU" sz="2200" kern="0" dirty="0" smtClean="0">
                <a:solidFill>
                  <a:srgbClr val="FFFFFF"/>
                </a:solidFill>
              </a:rPr>
              <a:t>» </a:t>
            </a:r>
            <a:r>
              <a:rPr lang="ru-RU" altLang="ru-RU" sz="2200" kern="0" dirty="0" smtClean="0">
                <a:solidFill>
                  <a:srgbClr val="FFFFFF"/>
                </a:solidFill>
              </a:rPr>
              <a:t>по филиалам</a:t>
            </a:r>
            <a:endParaRPr lang="ru-RU" altLang="ru-RU" sz="2200" kern="0" dirty="0">
              <a:solidFill>
                <a:srgbClr val="FFFFFF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83506850"/>
              </p:ext>
            </p:extLst>
          </p:nvPr>
        </p:nvGraphicFramePr>
        <p:xfrm>
          <a:off x="287338" y="1285102"/>
          <a:ext cx="8543925" cy="328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7542" y="878858"/>
            <a:ext cx="8926458" cy="1063572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Всего в ООО «Газпром трансгаз Москва»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17</a:t>
            </a:r>
            <a:r>
              <a:rPr lang="ru-RU" sz="1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Линейно производственных управлений магистральных газопроводов (ЛПУМГ)</a:t>
            </a:r>
            <a:endParaRPr lang="ru-RU" sz="1600" dirty="0">
              <a:solidFill>
                <a:srgbClr val="0070C0"/>
              </a:solidFill>
              <a:latin typeface="+mn-lt"/>
            </a:endParaRPr>
          </a:p>
          <a:p>
            <a:r>
              <a:rPr lang="ru-RU" sz="1600" dirty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Times New Roman" pitchFamily="18" charset="0"/>
              </a:rPr>
            </a:b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/>
          <a:p>
            <a:r>
              <a:rPr lang="ru-RU" sz="2200" kern="0" dirty="0">
                <a:solidFill>
                  <a:srgbClr val="FFFFFF"/>
                </a:solidFill>
              </a:rPr>
              <a:t>Возрастная структура ГРС </a:t>
            </a:r>
            <a:r>
              <a:rPr lang="ru-RU" sz="2200" kern="0" dirty="0" smtClean="0">
                <a:solidFill>
                  <a:srgbClr val="FFFFFF"/>
                </a:solidFill>
              </a:rPr>
              <a:t>ООО </a:t>
            </a:r>
            <a:r>
              <a:rPr lang="ru-RU" sz="2200" kern="0" dirty="0">
                <a:solidFill>
                  <a:srgbClr val="FFFFFF"/>
                </a:solidFill>
              </a:rPr>
              <a:t>«Газпром трансгаз Москва»</a:t>
            </a:r>
          </a:p>
        </p:txBody>
      </p:sp>
      <p:sp>
        <p:nvSpPr>
          <p:cNvPr id="4" name="Подзаголовок 1"/>
          <p:cNvSpPr txBox="1">
            <a:spLocks/>
          </p:cNvSpPr>
          <p:nvPr/>
        </p:nvSpPr>
        <p:spPr>
          <a:xfrm>
            <a:off x="1353694" y="1448848"/>
            <a:ext cx="7635875" cy="2576513"/>
          </a:xfrm>
          <a:prstGeom prst="rect">
            <a:avLst/>
          </a:prstGeom>
        </p:spPr>
        <p:txBody>
          <a:bodyPr/>
          <a:lstStyle/>
          <a:p>
            <a:pPr marL="342572" indent="-342572" eaLnBrk="0" hangingPunct="0">
              <a:spcBef>
                <a:spcPct val="20000"/>
              </a:spcBef>
              <a:buFontTx/>
              <a:buChar char="•"/>
              <a:defRPr/>
            </a:pPr>
            <a:endParaRPr lang="ru-RU" sz="2600" b="1" kern="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8677275" y="2221706"/>
            <a:ext cx="914400" cy="685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73369755"/>
              </p:ext>
            </p:extLst>
          </p:nvPr>
        </p:nvGraphicFramePr>
        <p:xfrm>
          <a:off x="287338" y="1075267"/>
          <a:ext cx="8518525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89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>
            <a:spLocks noGrp="1"/>
          </p:cNvSpPr>
          <p:nvPr>
            <p:ph type="title"/>
          </p:nvPr>
        </p:nvSpPr>
        <p:spPr bwMode="auto">
          <a:xfrm>
            <a:off x="1916153" y="0"/>
            <a:ext cx="9733085" cy="804863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sz="2200" dirty="0" err="1" smtClean="0"/>
              <a:t>Объемы</a:t>
            </a:r>
            <a:r>
              <a:rPr sz="2200" dirty="0" smtClean="0"/>
              <a:t> </a:t>
            </a:r>
            <a:r>
              <a:rPr sz="2200" dirty="0" err="1" smtClean="0"/>
              <a:t>газоснабжения</a:t>
            </a:r>
            <a:r>
              <a:rPr sz="2200" dirty="0" smtClean="0"/>
              <a:t> </a:t>
            </a:r>
            <a:r>
              <a:rPr sz="2200" dirty="0" err="1" smtClean="0"/>
              <a:t>потребителей</a:t>
            </a:r>
            <a:r>
              <a:rPr sz="2200" dirty="0" smtClean="0"/>
              <a:t> </a:t>
            </a:r>
            <a:r>
              <a:rPr sz="2200" dirty="0" err="1" smtClean="0"/>
              <a:t>через</a:t>
            </a:r>
            <a:r>
              <a:rPr sz="2200" dirty="0" smtClean="0"/>
              <a:t> ГРС и КРП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ООО «Газпром трансгаз Москва»</a:t>
            </a:r>
            <a:endParaRPr sz="2200" dirty="0" smtClean="0"/>
          </a:p>
        </p:txBody>
      </p:sp>
      <p:pic>
        <p:nvPicPr>
          <p:cNvPr id="1026" name="Picture 2" descr="C:\Users\петр\Desktop\работа\Презентации\Соещание начальников ПАО 2018\Без име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2478"/>
            <a:ext cx="9144000" cy="392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65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kp2008\uemg\GRS\3. Дегтярев\Презентации\Совещание начальников ПАО 2018\Безымянны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8"/>
          <a:stretch/>
        </p:blipFill>
        <p:spPr bwMode="auto">
          <a:xfrm>
            <a:off x="0" y="814000"/>
            <a:ext cx="9144000" cy="39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srgbClr val="FFFFFF"/>
                </a:solidFill>
              </a:rPr>
              <a:t>Количество перегруженных ГРС </a:t>
            </a:r>
            <a:br>
              <a:rPr lang="ru-RU" sz="2200" kern="0" dirty="0" smtClean="0">
                <a:solidFill>
                  <a:srgbClr val="FFFFFF"/>
                </a:solidFill>
              </a:rPr>
            </a:br>
            <a:r>
              <a:rPr lang="ru-RU" sz="2200" kern="0" dirty="0" smtClean="0">
                <a:solidFill>
                  <a:srgbClr val="FFFFFF"/>
                </a:solidFill>
              </a:rPr>
              <a:t>ООО </a:t>
            </a:r>
            <a:r>
              <a:rPr lang="ru-RU" sz="2200" kern="0" dirty="0">
                <a:solidFill>
                  <a:srgbClr val="FFFFFF"/>
                </a:solidFill>
              </a:rPr>
              <a:t>«Газпром трансгаз Москва»</a:t>
            </a:r>
          </a:p>
        </p:txBody>
      </p:sp>
    </p:spTree>
    <p:extLst>
      <p:ext uri="{BB962C8B-B14F-4D97-AF65-F5344CB8AC3E}">
        <p14:creationId xmlns:p14="http://schemas.microsoft.com/office/powerpoint/2010/main" val="16320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8339" y="393562"/>
            <a:ext cx="5892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Arial Narrow" pitchFamily="34" charset="0"/>
              </a:rPr>
              <a:t>Основание для начала работ по определению ТВПС</a:t>
            </a:r>
            <a:endParaRPr lang="ru-RU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" y="909620"/>
            <a:ext cx="3491930" cy="34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7574" y="1202902"/>
            <a:ext cx="530806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/>
                </a:solidFill>
                <a:latin typeface="+mn-lt"/>
              </a:rPr>
              <a:t>Статья 3 Требования промышленной безопасности</a:t>
            </a:r>
          </a:p>
          <a:p>
            <a:pPr algn="just"/>
            <a:r>
              <a:rPr lang="ru-RU" dirty="0" smtClean="0">
                <a:solidFill>
                  <a:schemeClr val="accent1"/>
                </a:solidFill>
                <a:latin typeface="+mn-lt"/>
              </a:rPr>
              <a:t>4</a:t>
            </a:r>
            <a:r>
              <a:rPr lang="ru-RU" dirty="0">
                <a:solidFill>
                  <a:schemeClr val="accent1"/>
                </a:solidFill>
                <a:latin typeface="+mn-lt"/>
              </a:rPr>
              <a:t>.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В случае, если при эксплуатации</a:t>
            </a:r>
            <a:r>
              <a:rPr lang="ru-RU" dirty="0">
                <a:solidFill>
                  <a:schemeClr val="accent1"/>
                </a:solidFill>
                <a:latin typeface="+mn-lt"/>
              </a:rPr>
              <a:t>, капитальном ремонте, консервации или ликвидации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опасного производственного объекта требуется отступление от требований промышленной безопасности</a:t>
            </a:r>
            <a:r>
              <a:rPr lang="ru-RU" dirty="0">
                <a:solidFill>
                  <a:schemeClr val="accent1"/>
                </a:solidFill>
                <a:latin typeface="+mn-lt"/>
              </a:rPr>
              <a:t>, установленных федеральными нормами и правилами в области промышленной безопасности, таких требований недостаточно и (или) они не установлены, лицом, осуществляющим подготовку проектной документации на строительство, реконструкцию опасного производственного объекта,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могут быть установлены требования промышленной безопасности к его эксплуатации</a:t>
            </a:r>
            <a:r>
              <a:rPr lang="ru-RU" dirty="0">
                <a:solidFill>
                  <a:schemeClr val="accent1"/>
                </a:solidFill>
                <a:latin typeface="+mn-lt"/>
              </a:rPr>
              <a:t>, капитальному ремонту, консервации и ликвидации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в обосновании безопасности опасного производственного объекта</a:t>
            </a:r>
            <a:r>
              <a:rPr lang="ru-RU" dirty="0">
                <a:solidFill>
                  <a:schemeClr val="accent1"/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1353694" y="1448848"/>
            <a:ext cx="7635875" cy="2576513"/>
          </a:xfrm>
          <a:prstGeom prst="rect">
            <a:avLst/>
          </a:prstGeom>
        </p:spPr>
        <p:txBody>
          <a:bodyPr/>
          <a:lstStyle/>
          <a:p>
            <a:pPr marL="342572" indent="-342572" eaLnBrk="0" hangingPunct="0">
              <a:spcBef>
                <a:spcPct val="20000"/>
              </a:spcBef>
              <a:buFontTx/>
              <a:buChar char="•"/>
              <a:defRPr/>
            </a:pPr>
            <a:endParaRPr lang="ru-RU" sz="2600" b="1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8677275" y="2221706"/>
            <a:ext cx="914400" cy="685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928813" y="0"/>
            <a:ext cx="7215187" cy="8108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>
                <a:latin typeface="Arial Narrow" pitchFamily="34" charset="0"/>
              </a:rPr>
              <a:t>Факторы, влияющие на пропускную способность ГРС</a:t>
            </a:r>
          </a:p>
        </p:txBody>
      </p:sp>
      <p:sp>
        <p:nvSpPr>
          <p:cNvPr id="16" name="AutoShape 59"/>
          <p:cNvSpPr>
            <a:spLocks noChangeArrowheads="1"/>
          </p:cNvSpPr>
          <p:nvPr/>
        </p:nvSpPr>
        <p:spPr bwMode="auto">
          <a:xfrm>
            <a:off x="3474244" y="2402472"/>
            <a:ext cx="2062162" cy="1114425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3111500" y="1099530"/>
            <a:ext cx="2992508" cy="65844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40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2" name="AutoShape 48"/>
          <p:cNvSpPr>
            <a:spLocks noChangeArrowheads="1"/>
          </p:cNvSpPr>
          <p:nvPr/>
        </p:nvSpPr>
        <p:spPr bwMode="auto">
          <a:xfrm>
            <a:off x="5359400" y="3667125"/>
            <a:ext cx="3632200" cy="82753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>
                <a:latin typeface="+mn-lt"/>
              </a:rPr>
              <a:t>Готовность сетей </a:t>
            </a:r>
            <a:endParaRPr lang="ru-RU" altLang="ru-RU" sz="1400" dirty="0" smtClean="0">
              <a:latin typeface="+mn-lt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газораспределения к увеличению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Давления газа </a:t>
            </a:r>
            <a:r>
              <a:rPr lang="ru-RU" altLang="ru-RU" sz="1400" dirty="0">
                <a:latin typeface="+mn-lt"/>
              </a:rPr>
              <a:t>на выходах ГРС</a:t>
            </a:r>
          </a:p>
        </p:txBody>
      </p:sp>
      <p:sp>
        <p:nvSpPr>
          <p:cNvPr id="25" name="AutoShape 51"/>
          <p:cNvSpPr>
            <a:spLocks noChangeArrowheads="1"/>
          </p:cNvSpPr>
          <p:nvPr/>
        </p:nvSpPr>
        <p:spPr bwMode="auto">
          <a:xfrm>
            <a:off x="339725" y="1733549"/>
            <a:ext cx="2234862" cy="11995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>
                <a:latin typeface="+mn-lt"/>
              </a:rPr>
              <a:t>Пропускная способность </a:t>
            </a:r>
            <a:endParaRPr lang="ru-RU" altLang="ru-RU" sz="1400" dirty="0" smtClean="0">
              <a:latin typeface="+mn-lt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узлов </a:t>
            </a:r>
            <a:r>
              <a:rPr lang="ru-RU" altLang="ru-RU" sz="1400" dirty="0">
                <a:latin typeface="+mn-lt"/>
              </a:rPr>
              <a:t>ГРС </a:t>
            </a:r>
            <a:endParaRPr lang="ru-RU" altLang="ru-RU" sz="1400" dirty="0" smtClean="0">
              <a:latin typeface="+mn-lt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(</a:t>
            </a:r>
            <a:r>
              <a:rPr lang="ru-RU" altLang="ru-RU" sz="1400" dirty="0">
                <a:latin typeface="+mn-lt"/>
              </a:rPr>
              <a:t>согласно паспортов </a:t>
            </a:r>
            <a:endParaRPr lang="ru-RU" altLang="ru-RU" sz="1400" dirty="0" smtClean="0">
              <a:latin typeface="+mn-lt"/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оборудования</a:t>
            </a:r>
            <a:r>
              <a:rPr lang="ru-RU" altLang="ru-RU" sz="1400" dirty="0">
                <a:latin typeface="+mn-lt"/>
              </a:rPr>
              <a:t>)</a:t>
            </a:r>
          </a:p>
        </p:txBody>
      </p:sp>
      <p:sp>
        <p:nvSpPr>
          <p:cNvPr id="27" name="AutoShape 62"/>
          <p:cNvSpPr>
            <a:spLocks noChangeArrowheads="1"/>
          </p:cNvSpPr>
          <p:nvPr/>
        </p:nvSpPr>
        <p:spPr bwMode="auto">
          <a:xfrm rot="5400000">
            <a:off x="4365626" y="1862138"/>
            <a:ext cx="428625" cy="333375"/>
          </a:xfrm>
          <a:prstGeom prst="rightArrow">
            <a:avLst>
              <a:gd name="adj1" fmla="val 50000"/>
              <a:gd name="adj2" fmla="val 4285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28" name="AutoShape 63"/>
          <p:cNvSpPr>
            <a:spLocks noChangeArrowheads="1"/>
          </p:cNvSpPr>
          <p:nvPr/>
        </p:nvSpPr>
        <p:spPr bwMode="auto">
          <a:xfrm rot="9033498">
            <a:off x="5710238" y="2231232"/>
            <a:ext cx="571500" cy="250031"/>
          </a:xfrm>
          <a:prstGeom prst="rightArrow">
            <a:avLst>
              <a:gd name="adj1" fmla="val 50000"/>
              <a:gd name="adj2" fmla="val 4285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29" name="AutoShape 65"/>
          <p:cNvSpPr>
            <a:spLocks noChangeArrowheads="1"/>
          </p:cNvSpPr>
          <p:nvPr/>
        </p:nvSpPr>
        <p:spPr bwMode="auto">
          <a:xfrm rot="12787257">
            <a:off x="5694363" y="3292079"/>
            <a:ext cx="571500" cy="250031"/>
          </a:xfrm>
          <a:prstGeom prst="rightArrow">
            <a:avLst>
              <a:gd name="adj1" fmla="val 50000"/>
              <a:gd name="adj2" fmla="val 4285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30" name="AutoShape 66"/>
          <p:cNvSpPr>
            <a:spLocks noChangeArrowheads="1"/>
          </p:cNvSpPr>
          <p:nvPr/>
        </p:nvSpPr>
        <p:spPr bwMode="auto">
          <a:xfrm rot="19691470">
            <a:off x="2825750" y="3298032"/>
            <a:ext cx="571500" cy="250031"/>
          </a:xfrm>
          <a:prstGeom prst="rightArrow">
            <a:avLst>
              <a:gd name="adj1" fmla="val 50000"/>
              <a:gd name="adj2" fmla="val 4285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31" name="AutoShape 68"/>
          <p:cNvSpPr>
            <a:spLocks noChangeArrowheads="1"/>
          </p:cNvSpPr>
          <p:nvPr/>
        </p:nvSpPr>
        <p:spPr bwMode="auto">
          <a:xfrm rot="1939073">
            <a:off x="2714625" y="2178844"/>
            <a:ext cx="571500" cy="250031"/>
          </a:xfrm>
          <a:prstGeom prst="rightArrow">
            <a:avLst>
              <a:gd name="adj1" fmla="val 50000"/>
              <a:gd name="adj2" fmla="val 4285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>
              <a:latin typeface="+mn-lt"/>
            </a:endParaRPr>
          </a:p>
        </p:txBody>
      </p:sp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6537960" y="1733550"/>
            <a:ext cx="2340928" cy="92583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>
                <a:latin typeface="+mn-lt"/>
              </a:rPr>
              <a:t>Конструктивные </a:t>
            </a:r>
            <a:r>
              <a:rPr lang="ru-RU" altLang="ru-RU" sz="1400" dirty="0" smtClean="0">
                <a:latin typeface="+mn-lt"/>
              </a:rPr>
              <a:t>особенности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 </a:t>
            </a:r>
            <a:r>
              <a:rPr lang="ru-RU" altLang="ru-RU" sz="1400" dirty="0">
                <a:latin typeface="+mn-lt"/>
              </a:rPr>
              <a:t>и техническое </a:t>
            </a:r>
            <a:r>
              <a:rPr lang="ru-RU" altLang="ru-RU" sz="1400" dirty="0" smtClean="0">
                <a:latin typeface="+mn-lt"/>
              </a:rPr>
              <a:t>состояние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оборудования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 smtClean="0">
                <a:latin typeface="+mn-lt"/>
              </a:rPr>
              <a:t>и технологической обвязки</a:t>
            </a:r>
            <a:endParaRPr lang="ru-RU" altLang="ru-RU" sz="1400" dirty="0">
              <a:latin typeface="+mn-lt"/>
            </a:endParaRPr>
          </a:p>
        </p:txBody>
      </p:sp>
      <p:sp>
        <p:nvSpPr>
          <p:cNvPr id="35" name="AutoShape 57"/>
          <p:cNvSpPr>
            <a:spLocks noChangeArrowheads="1"/>
          </p:cNvSpPr>
          <p:nvPr/>
        </p:nvSpPr>
        <p:spPr bwMode="auto">
          <a:xfrm>
            <a:off x="163513" y="3674269"/>
            <a:ext cx="4129087" cy="6238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400">
              <a:solidFill>
                <a:srgbClr val="000066"/>
              </a:solidFill>
            </a:endParaRP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342467" y="3751082"/>
            <a:ext cx="3863289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400" dirty="0">
                <a:latin typeface="+mn-lt"/>
              </a:rPr>
              <a:t>Давление, состав, температура газа на входе, давление газа на выходах ГРС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49402" y="2525060"/>
            <a:ext cx="151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30000"/>
              </a:spcBef>
              <a:spcAft>
                <a:spcPct val="30000"/>
              </a:spcAft>
              <a:buClr>
                <a:srgbClr val="66CCFF"/>
              </a:buClr>
              <a:buSzPct val="150000"/>
              <a:buFont typeface="Wingdings" pitchFamily="2" charset="2"/>
              <a:buNone/>
            </a:pPr>
            <a:r>
              <a:rPr lang="ru-RU" altLang="ru-RU" sz="1600" b="1" i="1" dirty="0">
                <a:solidFill>
                  <a:schemeClr val="bg1"/>
                </a:solidFill>
                <a:latin typeface="+mn-lt"/>
              </a:rPr>
              <a:t>Пропускная способность ГРС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5834" y="1111742"/>
            <a:ext cx="284427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dirty="0">
                <a:solidFill>
                  <a:schemeClr val="bg1"/>
                </a:solidFill>
                <a:latin typeface="+mn-lt"/>
              </a:rPr>
              <a:t>Допустимые скорости  газа в технологической обвязке ГРС</a:t>
            </a:r>
          </a:p>
        </p:txBody>
      </p:sp>
    </p:spTree>
    <p:extLst>
      <p:ext uri="{BB962C8B-B14F-4D97-AF65-F5344CB8AC3E}">
        <p14:creationId xmlns:p14="http://schemas.microsoft.com/office/powerpoint/2010/main" val="29919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16х9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тМ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16х9 (2)</Template>
  <TotalTime>1264</TotalTime>
  <Words>1310</Words>
  <Application>Microsoft Office PowerPoint</Application>
  <PresentationFormat>Экран (16:9)</PresentationFormat>
  <Paragraphs>535</Paragraphs>
  <Slides>31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Шаблон 16х9 (2)</vt:lpstr>
      <vt:lpstr>ГтМ-1</vt:lpstr>
      <vt:lpstr>Организация работ по определению технически возможной пропускной способности газораспределительных станций в ООО «Газпром трансгаз Москва» 2015-2018 годы</vt:lpstr>
      <vt:lpstr>Общая информация о ГРС ООО «Газпром трансгаз Москва»</vt:lpstr>
      <vt:lpstr>Презентация PowerPoint</vt:lpstr>
      <vt:lpstr>Распределение количества ГРС  ООО «Газпром трансгаз Москва» по филиалам</vt:lpstr>
      <vt:lpstr>Возрастная структура ГРС ООО «Газпром трансгаз Москва»</vt:lpstr>
      <vt:lpstr>Объемы газоснабжения потребителей через ГРС и КРП ООО «Газпром трансгаз Москва»</vt:lpstr>
      <vt:lpstr>Презентация PowerPoint</vt:lpstr>
      <vt:lpstr>Презентация PowerPoint</vt:lpstr>
      <vt:lpstr>Презентация PowerPoint</vt:lpstr>
      <vt:lpstr>Премия ПАО «Газпром»  в области науки и техники за 2016 год</vt:lpstr>
      <vt:lpstr>Презентация PowerPoint</vt:lpstr>
      <vt:lpstr>Презентация PowerPoint</vt:lpstr>
      <vt:lpstr>Итоги работы по  расчету ТВПС ГРС в 2016 году</vt:lpstr>
      <vt:lpstr>Итоги работы по  расчету ТВПС ГРС в 2016 году</vt:lpstr>
      <vt:lpstr>Зоны разгрузки МПУ после выполненной ТВПС  ГРС ООО «Газпром трансгаз Москва» в 2016 году</vt:lpstr>
      <vt:lpstr>Итоги работы по  расчету ТВПС ГРС в 2017 году</vt:lpstr>
      <vt:lpstr>Итоги работы по  расчету ТВПС ГРС в 2017 году</vt:lpstr>
      <vt:lpstr>Зоны разгрузки МПУ после выполненной ТВПС  ГРС ООО «Газпром трансгаз Москва» в 2017 году</vt:lpstr>
      <vt:lpstr>Презентация PowerPoint</vt:lpstr>
      <vt:lpstr>Предварительные результаты по расчету ТВПС ГРС в 2018 году</vt:lpstr>
      <vt:lpstr>Предварительные результаты по расчету ТВПС ГРС в 2018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Зоны выполнения работ по повышению надежности МПУ ООО «Газпром трансгаз Москва»</vt:lpstr>
      <vt:lpstr>Презентация PowerPoint</vt:lpstr>
      <vt:lpstr>Нормативы потребления расходных материалов при эксплуатации газораспределительных станций</vt:lpstr>
      <vt:lpstr>Презентация PowerPoint</vt:lpstr>
      <vt:lpstr>Презентация PowerPoint</vt:lpstr>
      <vt:lpstr>Презентация PowerPoint</vt:lpstr>
    </vt:vector>
  </TitlesOfParts>
  <Company>ООО "Газпром трансгаз Москва"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Arial Narrow 24, центируется по левому краю</dc:title>
  <dc:creator>Баукина Анастасия Игоревна</dc:creator>
  <cp:lastModifiedBy>User</cp:lastModifiedBy>
  <cp:revision>193</cp:revision>
  <dcterms:created xsi:type="dcterms:W3CDTF">2016-11-03T11:38:24Z</dcterms:created>
  <dcterms:modified xsi:type="dcterms:W3CDTF">2018-10-23T01:43:42Z</dcterms:modified>
</cp:coreProperties>
</file>