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theme/themeOverride24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18.xml" ContentType="application/vnd.openxmlformats-officedocument.themeOverr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14.xml" ContentType="application/vnd.openxmlformats-officedocument.themeOverride+xml"/>
  <Override PartName="/ppt/diagrams/data1.xml" ContentType="application/vnd.openxmlformats-officedocument.drawingml.diagramData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22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6639" r:id="rId2"/>
    <p:sldMasterId id="2147486646" r:id="rId3"/>
  </p:sldMasterIdLst>
  <p:notesMasterIdLst>
    <p:notesMasterId r:id="rId30"/>
  </p:notesMasterIdLst>
  <p:sldIdLst>
    <p:sldId id="256" r:id="rId4"/>
    <p:sldId id="295" r:id="rId5"/>
    <p:sldId id="264" r:id="rId6"/>
    <p:sldId id="26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8" r:id="rId26"/>
    <p:sldId id="314" r:id="rId27"/>
    <p:sldId id="315" r:id="rId28"/>
    <p:sldId id="277" r:id="rId29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99"/>
    <a:srgbClr val="00FFFF"/>
    <a:srgbClr val="CCFFCC"/>
    <a:srgbClr val="00CCFF"/>
    <a:srgbClr val="008000"/>
    <a:srgbClr val="009900"/>
    <a:srgbClr val="0C03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2" autoAdjust="0"/>
    <p:restoredTop sz="94660"/>
  </p:normalViewPr>
  <p:slideViewPr>
    <p:cSldViewPr>
      <p:cViewPr>
        <p:scale>
          <a:sx n="80" d="100"/>
          <a:sy n="80" d="100"/>
        </p:scale>
        <p:origin x="-350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1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8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image" Target="../media/image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1.8116495054482221E-2"/>
                  <c:y val="2.928793871948521E-3"/>
                </c:manualLayout>
              </c:layout>
              <c:showVal val="1"/>
            </c:dLbl>
            <c:dLbl>
              <c:idx val="2"/>
              <c:layout>
                <c:manualLayout>
                  <c:x val="1.4493196043585722E-2"/>
                  <c:y val="-2.928793871948521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АЗТПА</c:v>
                </c:pt>
                <c:pt idx="1">
                  <c:v>Старорусприбор</c:v>
                </c:pt>
                <c:pt idx="2">
                  <c:v>завод им. Кирова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</c:v>
                </c:pt>
                <c:pt idx="1">
                  <c:v>39</c:v>
                </c:pt>
                <c:pt idx="2">
                  <c:v>19</c:v>
                </c:pt>
              </c:numCache>
            </c:numRef>
          </c:val>
        </c:ser>
        <c:dLbls/>
        <c:shape val="cylinder"/>
        <c:axId val="73864320"/>
        <c:axId val="73865856"/>
        <c:axId val="0"/>
      </c:bar3DChart>
      <c:catAx>
        <c:axId val="73864320"/>
        <c:scaling>
          <c:orientation val="minMax"/>
        </c:scaling>
        <c:axPos val="b"/>
        <c:tickLblPos val="nextTo"/>
        <c:crossAx val="73865856"/>
        <c:crosses val="autoZero"/>
        <c:auto val="1"/>
        <c:lblAlgn val="ctr"/>
        <c:lblOffset val="100"/>
      </c:catAx>
      <c:valAx>
        <c:axId val="73865856"/>
        <c:scaling>
          <c:orientation val="minMax"/>
        </c:scaling>
        <c:axPos val="l"/>
        <c:majorGridlines/>
        <c:numFmt formatCode="General" sourceLinked="1"/>
        <c:tickLblPos val="nextTo"/>
        <c:crossAx val="73864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solidFill>
            <a:srgbClr val="0070C0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34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FFFF"/>
              </a:solidFill>
            </c:spPr>
          </c:dPt>
          <c:dPt>
            <c:idx val="3"/>
            <c:spPr>
              <a:solidFill>
                <a:schemeClr val="tx2">
                  <a:lumMod val="5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Механика</c:v>
                </c:pt>
                <c:pt idx="1">
                  <c:v>Автоматика</c:v>
                </c:pt>
                <c:pt idx="2">
                  <c:v>КИПиА</c:v>
                </c:pt>
                <c:pt idx="3">
                  <c:v>Энергетика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552</c:v>
                </c:pt>
                <c:pt idx="1">
                  <c:v>83</c:v>
                </c:pt>
                <c:pt idx="2">
                  <c:v>69</c:v>
                </c:pt>
                <c:pt idx="3">
                  <c:v>8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>
          <a:solidFill>
            <a:srgbClr val="0070C0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4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spPr>
              <a:solidFill>
                <a:schemeClr val="bg1"/>
              </a:solidFill>
              <a:ln w="41275">
                <a:solidFill>
                  <a:schemeClr val="accent1">
                    <a:shade val="50000"/>
                  </a:schemeClr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Узел 
редуцирования</c:v>
                </c:pt>
                <c:pt idx="1">
                  <c:v>ТПА</c:v>
                </c:pt>
                <c:pt idx="2">
                  <c:v>Узел 
одоризации</c:v>
                </c:pt>
                <c:pt idx="3">
                  <c:v>Узел предотвращения гидратообразования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208</c:v>
                </c:pt>
                <c:pt idx="1">
                  <c:v>227</c:v>
                </c:pt>
                <c:pt idx="2">
                  <c:v>115</c:v>
                </c:pt>
                <c:pt idx="3">
                  <c:v>100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dLbl>
              <c:idx val="0"/>
              <c:layout>
                <c:manualLayout>
                  <c:x val="7.3439135032711076E-3"/>
                  <c:y val="1.3186489143989196E-2"/>
                </c:manualLayout>
              </c:layout>
              <c:showVal val="1"/>
            </c:dLbl>
            <c:dLbl>
              <c:idx val="1"/>
              <c:layout>
                <c:manualLayout>
                  <c:x val="8.8126962039253333E-3"/>
                  <c:y val="-6.0437377065546683E-17"/>
                </c:manualLayout>
              </c:layout>
              <c:showVal val="1"/>
            </c:dLbl>
            <c:dLbl>
              <c:idx val="2"/>
              <c:layout>
                <c:manualLayout>
                  <c:x val="5.8751308026168854E-3"/>
                  <c:y val="-3.2966222859972987E-3"/>
                </c:manualLayout>
              </c:layout>
              <c:showVal val="1"/>
            </c:dLbl>
            <c:dLbl>
              <c:idx val="3"/>
              <c:layout>
                <c:manualLayout>
                  <c:x val="7.3439135032711076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7.3439135032711076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4.4063481019626675E-3"/>
                  <c:y val="-3.2966222859972987E-3"/>
                </c:manualLayout>
              </c:layout>
              <c:showVal val="1"/>
            </c:dLbl>
            <c:dLbl>
              <c:idx val="6"/>
              <c:layout>
                <c:manualLayout>
                  <c:x val="5.8751308026168854E-3"/>
                  <c:y val="-3.2966222859972987E-3"/>
                </c:manualLayout>
              </c:layout>
              <c:showVal val="1"/>
            </c:dLbl>
            <c:dLbl>
              <c:idx val="7"/>
              <c:layout>
                <c:manualLayout>
                  <c:x val="5.8751308026169392E-3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4.4063481019626675E-3"/>
                  <c:y val="3.2966222859972987E-3"/>
                </c:manualLayout>
              </c:layout>
              <c:showVal val="1"/>
            </c:dLbl>
            <c:dLbl>
              <c:idx val="10"/>
              <c:layout>
                <c:manualLayout>
                  <c:x val="5.8751308026168854E-3"/>
                  <c:y val="-6.5932445719945982E-3"/>
                </c:manualLayout>
              </c:layout>
              <c:showVal val="1"/>
            </c:dLbl>
            <c:dLbl>
              <c:idx val="11"/>
              <c:layout>
                <c:manualLayout>
                  <c:x val="5.8751308026168854E-3"/>
                  <c:y val="0"/>
                </c:manualLayout>
              </c:layout>
              <c:showVal val="1"/>
            </c:dLbl>
            <c:dLbl>
              <c:idx val="12"/>
              <c:layout>
                <c:manualLayout>
                  <c:x val="2.9375654013084431E-3"/>
                  <c:y val="0"/>
                </c:manualLayout>
              </c:layout>
              <c:showVal val="1"/>
            </c:dLbl>
            <c:dLbl>
              <c:idx val="13"/>
              <c:layout>
                <c:manualLayout>
                  <c:x val="4.4063481019626675E-3"/>
                  <c:y val="0"/>
                </c:manualLayout>
              </c:layout>
              <c:showVal val="1"/>
            </c:dLbl>
            <c:dLbl>
              <c:idx val="14"/>
              <c:layout>
                <c:manualLayout>
                  <c:x val="5.8751308026168854E-3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Лист1!$A$2:$A$17</c:f>
              <c:strCache>
                <c:ptCount val="16"/>
                <c:pt idx="0">
                  <c:v>ГТ Волгоград</c:v>
                </c:pt>
                <c:pt idx="1">
                  <c:v>ГТ Екатеринбург</c:v>
                </c:pt>
                <c:pt idx="2">
                  <c:v>ГТ Казань</c:v>
                </c:pt>
                <c:pt idx="3">
                  <c:v>ГТ Краснодар</c:v>
                </c:pt>
                <c:pt idx="4">
                  <c:v>ГТ Махачкала</c:v>
                </c:pt>
                <c:pt idx="5">
                  <c:v>ГТ Москва</c:v>
                </c:pt>
                <c:pt idx="6">
                  <c:v>ГТ Нижний Новгород</c:v>
                </c:pt>
                <c:pt idx="7">
                  <c:v>ГТ Самара</c:v>
                </c:pt>
                <c:pt idx="8">
                  <c:v>ГТ Санкт-Петербург</c:v>
                </c:pt>
                <c:pt idx="9">
                  <c:v>ГТ Саратов</c:v>
                </c:pt>
                <c:pt idx="10">
                  <c:v>ГТ Ставрополь</c:v>
                </c:pt>
                <c:pt idx="11">
                  <c:v>ГТ Сургут</c:v>
                </c:pt>
                <c:pt idx="12">
                  <c:v>ГТ Томск</c:v>
                </c:pt>
                <c:pt idx="13">
                  <c:v>ГТ Уфа</c:v>
                </c:pt>
                <c:pt idx="14">
                  <c:v>ГТ Ухта</c:v>
                </c:pt>
                <c:pt idx="15">
                  <c:v>ГТ Чайковский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19</c:v>
                </c:pt>
                <c:pt idx="1">
                  <c:v>2</c:v>
                </c:pt>
                <c:pt idx="2">
                  <c:v>4</c:v>
                </c:pt>
                <c:pt idx="3">
                  <c:v>12</c:v>
                </c:pt>
                <c:pt idx="4">
                  <c:v>4</c:v>
                </c:pt>
                <c:pt idx="5">
                  <c:v>18</c:v>
                </c:pt>
                <c:pt idx="6">
                  <c:v>5</c:v>
                </c:pt>
                <c:pt idx="7">
                  <c:v>3</c:v>
                </c:pt>
                <c:pt idx="8">
                  <c:v>7</c:v>
                </c:pt>
                <c:pt idx="9">
                  <c:v>4</c:v>
                </c:pt>
                <c:pt idx="10">
                  <c:v>10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1 сценарии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1.0107206881905077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2194334870750295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7.2194334870750547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5.7755467896600443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2569254839118584E-3"/>
                  <c:y val="-6.5935041485525496E-3"/>
                </c:manualLayout>
              </c:layout>
              <c:showVal val="1"/>
            </c:dLbl>
            <c:dLbl>
              <c:idx val="5"/>
              <c:layout>
                <c:manualLayout>
                  <c:x val="8.6633201844900625E-3"/>
                  <c:y val="2.5376876590051151E-3"/>
                </c:manualLayout>
              </c:layout>
              <c:showVal val="1"/>
            </c:dLbl>
            <c:dLbl>
              <c:idx val="6"/>
              <c:layout>
                <c:manualLayout>
                  <c:x val="8.6633201844900625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7.2194334870750547E-3"/>
                  <c:y val="-2.5376876590051151E-3"/>
                </c:manualLayout>
              </c:layout>
              <c:showVal val="1"/>
            </c:dLbl>
            <c:dLbl>
              <c:idx val="8"/>
              <c:layout>
                <c:manualLayout>
                  <c:x val="1.0107206881905077E-2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5.7257081845660798E-3"/>
                  <c:y val="2.5376204305441225E-3"/>
                </c:manualLayout>
              </c:layout>
              <c:showVal val="1"/>
            </c:dLbl>
            <c:dLbl>
              <c:idx val="10"/>
              <c:layout>
                <c:manualLayout>
                  <c:x val="8.6633201844900625E-3"/>
                  <c:y val="0"/>
                </c:manualLayout>
              </c:layout>
              <c:showVal val="1"/>
            </c:dLbl>
            <c:dLbl>
              <c:idx val="11"/>
              <c:layout>
                <c:manualLayout>
                  <c:x val="5.7257081845660798E-3"/>
                  <c:y val="2.5376204305440622E-3"/>
                </c:manualLayout>
              </c:layout>
              <c:showVal val="1"/>
            </c:dLbl>
            <c:dLbl>
              <c:idx val="12"/>
              <c:layout>
                <c:manualLayout>
                  <c:x val="4.2819063550410931E-3"/>
                  <c:y val="-1.5180037109064728E-3"/>
                </c:manualLayout>
              </c:layout>
              <c:showVal val="1"/>
            </c:dLbl>
            <c:dLbl>
              <c:idx val="13"/>
              <c:layout>
                <c:manualLayout>
                  <c:x val="5.7755467896600443E-3"/>
                  <c:y val="0"/>
                </c:manualLayout>
              </c:layout>
              <c:showVal val="1"/>
            </c:dLbl>
            <c:dLbl>
              <c:idx val="14"/>
              <c:layout>
                <c:manualLayout>
                  <c:x val="5.7257081845660798E-3"/>
                  <c:y val="-2.5376204305440622E-3"/>
                </c:manualLayout>
              </c:layout>
              <c:showVal val="1"/>
            </c:dLbl>
            <c:dLbl>
              <c:idx val="15"/>
              <c:layout>
                <c:manualLayout>
                  <c:x val="5.7755467896600443E-3"/>
                  <c:y val="-2.5376876590051151E-3"/>
                </c:manualLayout>
              </c:layout>
              <c:showVal val="1"/>
            </c:dLbl>
            <c:showVal val="1"/>
          </c:dLbls>
          <c:cat>
            <c:strRef>
              <c:f>Лист1!$A$2:$A$17</c:f>
              <c:strCache>
                <c:ptCount val="16"/>
                <c:pt idx="0">
                  <c:v>ГТ Волгоград</c:v>
                </c:pt>
                <c:pt idx="1">
                  <c:v>ГТ Екатеринбург</c:v>
                </c:pt>
                <c:pt idx="2">
                  <c:v>ГТ Казань</c:v>
                </c:pt>
                <c:pt idx="3">
                  <c:v>ГТ Краснодар</c:v>
                </c:pt>
                <c:pt idx="4">
                  <c:v>ГТ Махачкала</c:v>
                </c:pt>
                <c:pt idx="5">
                  <c:v>ГТ Москва</c:v>
                </c:pt>
                <c:pt idx="6">
                  <c:v>ГТ Нижний Новгород</c:v>
                </c:pt>
                <c:pt idx="7">
                  <c:v>ГТ Самара</c:v>
                </c:pt>
                <c:pt idx="8">
                  <c:v>ГТ Санкт-Петербург</c:v>
                </c:pt>
                <c:pt idx="9">
                  <c:v>ГТ Саратов</c:v>
                </c:pt>
                <c:pt idx="10">
                  <c:v>ГТ Ставрополь</c:v>
                </c:pt>
                <c:pt idx="11">
                  <c:v>ГТ Сургут</c:v>
                </c:pt>
                <c:pt idx="12">
                  <c:v>ГТ Томск</c:v>
                </c:pt>
                <c:pt idx="13">
                  <c:v>ГТ Уфа</c:v>
                </c:pt>
                <c:pt idx="14">
                  <c:v>ГТ Ухта</c:v>
                </c:pt>
                <c:pt idx="15">
                  <c:v>ГТ Чайковский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16</c:v>
                </c:pt>
                <c:pt idx="1">
                  <c:v>0</c:v>
                </c:pt>
                <c:pt idx="2">
                  <c:v>1</c:v>
                </c:pt>
                <c:pt idx="3">
                  <c:v>8</c:v>
                </c:pt>
                <c:pt idx="4">
                  <c:v>2</c:v>
                </c:pt>
                <c:pt idx="5">
                  <c:v>11</c:v>
                </c:pt>
                <c:pt idx="6">
                  <c:v>4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6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/>
        <c:gapWidth val="10"/>
        <c:gapDepth val="16"/>
        <c:shape val="box"/>
        <c:axId val="117026816"/>
        <c:axId val="117028352"/>
        <c:axId val="0"/>
      </c:bar3DChart>
      <c:catAx>
        <c:axId val="117026816"/>
        <c:scaling>
          <c:orientation val="minMax"/>
        </c:scaling>
        <c:axPos val="b"/>
        <c:tickLblPos val="nextTo"/>
        <c:crossAx val="117028352"/>
        <c:crosses val="autoZero"/>
        <c:auto val="1"/>
        <c:lblAlgn val="ctr"/>
        <c:lblOffset val="100"/>
      </c:catAx>
      <c:valAx>
        <c:axId val="117028352"/>
        <c:scaling>
          <c:orientation val="minMax"/>
        </c:scaling>
        <c:axPos val="l"/>
        <c:majorGridlines/>
        <c:numFmt formatCode="General" sourceLinked="1"/>
        <c:tickLblPos val="nextTo"/>
        <c:crossAx val="11702681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8233533097521244"/>
          <c:y val="0.44548127745997851"/>
          <c:w val="0.16798337006338548"/>
          <c:h val="0.10903744508004308"/>
        </c:manualLayout>
      </c:layout>
    </c:legend>
    <c:plotVisOnly val="1"/>
    <c:dispBlanksAs val="gap"/>
  </c:chart>
  <c:txPr>
    <a:bodyPr/>
    <a:lstStyle/>
    <a:p>
      <a:pPr>
        <a:defRPr sz="1200">
          <a:solidFill>
            <a:srgbClr val="0070C0"/>
          </a:solidFill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floor>
      <c:spPr>
        <a:solidFill>
          <a:srgbClr val="336699"/>
        </a:solidFill>
      </c:spPr>
    </c:floor>
    <c:sideWall>
      <c:spPr>
        <a:solidFill>
          <a:srgbClr val="00B0F0">
            <a:alpha val="55000"/>
          </a:srgbClr>
        </a:solidFill>
      </c:spPr>
    </c:sideWall>
    <c:backWall>
      <c:spPr>
        <a:solidFill>
          <a:srgbClr val="00B0F0">
            <a:alpha val="55000"/>
          </a:srgbClr>
        </a:solidFill>
      </c:spPr>
    </c:backWall>
    <c:plotArea>
      <c:layout/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FFCC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74</c:v>
                </c:pt>
                <c:pt idx="2">
                  <c:v>97</c:v>
                </c:pt>
                <c:pt idx="3">
                  <c:v>145</c:v>
                </c:pt>
              </c:numCache>
            </c:numRef>
          </c:val>
        </c:ser>
        <c:dLbls/>
        <c:axId val="117290112"/>
        <c:axId val="117291648"/>
        <c:axId val="104438848"/>
      </c:line3DChart>
      <c:catAx>
        <c:axId val="117290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effectLst/>
              </a:defRPr>
            </a:pPr>
            <a:endParaRPr lang="ru-RU"/>
          </a:p>
        </c:txPr>
        <c:crossAx val="117291648"/>
        <c:crosses val="autoZero"/>
        <c:auto val="1"/>
        <c:lblAlgn val="ctr"/>
        <c:lblOffset val="100"/>
      </c:catAx>
      <c:valAx>
        <c:axId val="117291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effectLst/>
              </a:defRPr>
            </a:pPr>
            <a:endParaRPr lang="ru-RU"/>
          </a:p>
        </c:txPr>
        <c:crossAx val="117290112"/>
        <c:crosses val="autoZero"/>
        <c:crossBetween val="between"/>
      </c:valAx>
      <c:serAx>
        <c:axId val="104438848"/>
        <c:scaling>
          <c:orientation val="minMax"/>
        </c:scaling>
        <c:delete val="1"/>
        <c:axPos val="b"/>
        <c:tickLblPos val="none"/>
        <c:crossAx val="117291648"/>
        <c:crosses val="autoZero"/>
      </c:serAx>
    </c:plotArea>
    <c:plotVisOnly val="1"/>
    <c:dispBlanksAs val="gap"/>
  </c:chart>
  <c:txPr>
    <a:bodyPr/>
    <a:lstStyle/>
    <a:p>
      <a:pPr>
        <a:defRPr sz="1800" b="1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19000">
                  <a:srgbClr val="00FFFF"/>
                </a:gs>
                <a:gs pos="0">
                  <a:srgbClr val="F1F9E9"/>
                </a:gs>
                <a:gs pos="77000">
                  <a:srgbClr val="00FFFF"/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7.4710376377940873E-3"/>
                  <c:y val="7.7650438131672134E-3"/>
                </c:manualLayout>
              </c:layout>
              <c:showVal val="1"/>
            </c:dLbl>
            <c:dLbl>
              <c:idx val="1"/>
              <c:layout>
                <c:manualLayout>
                  <c:x val="7.4710376377941003E-3"/>
                  <c:y val="5.3904843142830085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балансе ОАО "Газпром"</c:v>
                </c:pt>
              </c:strCache>
            </c:strRef>
          </c:tx>
          <c:spPr>
            <a:gradFill>
              <a:gsLst>
                <a:gs pos="36000">
                  <a:srgbClr val="2100E6"/>
                </a:gs>
                <a:gs pos="0">
                  <a:srgbClr val="F1F9E9"/>
                </a:gs>
                <a:gs pos="83000">
                  <a:srgbClr val="2100E6"/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7.0393523962703677E-3"/>
                  <c:y val="1.1185120324656869E-2"/>
                </c:manualLayout>
              </c:layout>
              <c:showVal val="1"/>
            </c:dLbl>
            <c:dLbl>
              <c:idx val="1"/>
              <c:layout>
                <c:manualLayout>
                  <c:x val="1.5068647310375875E-2"/>
                  <c:y val="2.3750980088057152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263</c:v>
                </c:pt>
                <c:pt idx="1">
                  <c:v>257</c:v>
                </c:pt>
                <c:pt idx="2">
                  <c:v>262</c:v>
                </c:pt>
              </c:numCache>
            </c:numRef>
          </c:val>
        </c:ser>
        <c:dLbls/>
        <c:axId val="117262208"/>
        <c:axId val="117263744"/>
      </c:barChart>
      <c:catAx>
        <c:axId val="117262208"/>
        <c:scaling>
          <c:orientation val="minMax"/>
        </c:scaling>
        <c:axPos val="l"/>
        <c:numFmt formatCode="General" sourceLinked="1"/>
        <c:tickLblPos val="nextTo"/>
        <c:spPr>
          <a:ln>
            <a:solidFill>
              <a:schemeClr val="accent1"/>
            </a:solidFill>
          </a:ln>
        </c:spPr>
        <c:crossAx val="117263744"/>
        <c:crosses val="autoZero"/>
        <c:auto val="1"/>
        <c:lblAlgn val="ctr"/>
        <c:lblOffset val="100"/>
      </c:catAx>
      <c:valAx>
        <c:axId val="117263744"/>
        <c:scaling>
          <c:orientation val="minMax"/>
        </c:scaling>
        <c:axPos val="b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accent1"/>
            </a:solidFill>
          </a:ln>
        </c:spPr>
        <c:crossAx val="117262208"/>
        <c:crosses val="autoZero"/>
        <c:crossBetween val="between"/>
      </c:valAx>
    </c:plotArea>
    <c:plotVisOnly val="1"/>
    <c:dispBlanksAs val="gap"/>
  </c:chart>
  <c:spPr>
    <a:blipFill dpi="0" rotWithShape="1">
      <a:blip xmlns:r="http://schemas.openxmlformats.org/officeDocument/2006/relationships" r:embed="rId1">
        <a:alphaModFix amt="29000"/>
      </a:blip>
      <a:srcRect/>
      <a:stretch>
        <a:fillRect/>
      </a:stretch>
    </a:blipFill>
  </c:spPr>
  <c:txPr>
    <a:bodyPr/>
    <a:lstStyle/>
    <a:p>
      <a:pPr>
        <a:defRPr sz="1800" b="1">
          <a:solidFill>
            <a:srgbClr val="0070C0"/>
          </a:solidFill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sideWall>
      <c:spPr>
        <a:solidFill>
          <a:schemeClr val="accent1">
            <a:lumMod val="20000"/>
            <a:lumOff val="80000"/>
            <a:alpha val="65000"/>
          </a:schemeClr>
        </a:solidFill>
      </c:spPr>
    </c:sideWall>
    <c:backWall>
      <c:spPr>
        <a:solidFill>
          <a:schemeClr val="accent1">
            <a:lumMod val="20000"/>
            <a:lumOff val="80000"/>
            <a:alpha val="65000"/>
          </a:schemeClr>
        </a:solidFill>
      </c:spPr>
    </c:backWall>
    <c:plotArea>
      <c:layout>
        <c:manualLayout>
          <c:layoutTarget val="inner"/>
          <c:xMode val="edge"/>
          <c:yMode val="edge"/>
          <c:x val="5.3096222523187159E-2"/>
          <c:y val="3.855386971391668E-2"/>
          <c:w val="0.94690377747681298"/>
          <c:h val="0.693594996239426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Лист1!$A$2:$A$17</c:f>
              <c:strCache>
                <c:ptCount val="16"/>
                <c:pt idx="0">
                  <c:v>ГТ Волгоград</c:v>
                </c:pt>
                <c:pt idx="1">
                  <c:v>ГТ Екатеринбург</c:v>
                </c:pt>
                <c:pt idx="2">
                  <c:v>ГТ Казань</c:v>
                </c:pt>
                <c:pt idx="3">
                  <c:v>ГТ Краснодар</c:v>
                </c:pt>
                <c:pt idx="4">
                  <c:v>ГТ Махачкала</c:v>
                </c:pt>
                <c:pt idx="5">
                  <c:v>ГТ Москва</c:v>
                </c:pt>
                <c:pt idx="6">
                  <c:v>ГТ Нижний Новгород</c:v>
                </c:pt>
                <c:pt idx="7">
                  <c:v>ГТ Самара</c:v>
                </c:pt>
                <c:pt idx="8">
                  <c:v>ГТ Санкт-Петербург</c:v>
                </c:pt>
                <c:pt idx="9">
                  <c:v>ГТ Саратов</c:v>
                </c:pt>
                <c:pt idx="10">
                  <c:v>ГТ Ставрополь</c:v>
                </c:pt>
                <c:pt idx="11">
                  <c:v>ГТ Сургут</c:v>
                </c:pt>
                <c:pt idx="12">
                  <c:v>ГТ Томск</c:v>
                </c:pt>
                <c:pt idx="13">
                  <c:v>ГТ Уфа</c:v>
                </c:pt>
                <c:pt idx="14">
                  <c:v>ГТ Ухта</c:v>
                </c:pt>
                <c:pt idx="15">
                  <c:v>ГТ Чайковский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  <c:pt idx="5">
                  <c:v>25</c:v>
                </c:pt>
                <c:pt idx="6">
                  <c:v>4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21</c:v>
                </c:pt>
                <c:pt idx="11">
                  <c:v>0</c:v>
                </c:pt>
                <c:pt idx="12">
                  <c:v>1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</c:ser>
        <c:dLbls/>
        <c:gapWidth val="82"/>
        <c:gapDepth val="0"/>
        <c:shape val="box"/>
        <c:axId val="117421568"/>
        <c:axId val="117423104"/>
        <c:axId val="0"/>
      </c:bar3DChart>
      <c:catAx>
        <c:axId val="117421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423104"/>
        <c:crosses val="autoZero"/>
        <c:auto val="1"/>
        <c:lblAlgn val="ctr"/>
        <c:lblOffset val="100"/>
      </c:catAx>
      <c:valAx>
        <c:axId val="117423104"/>
        <c:scaling>
          <c:orientation val="minMax"/>
        </c:scaling>
        <c:axPos val="l"/>
        <c:majorGridlines/>
        <c:numFmt formatCode="General" sourceLinked="1"/>
        <c:tickLblPos val="nextTo"/>
        <c:crossAx val="117421568"/>
        <c:crosses val="autoZero"/>
        <c:crossBetween val="between"/>
        <c:majorUnit val="5"/>
      </c:valAx>
    </c:plotArea>
    <c:plotVisOnly val="1"/>
    <c:dispBlanksAs val="gap"/>
  </c:chart>
  <c:txPr>
    <a:bodyPr/>
    <a:lstStyle/>
    <a:p>
      <a:pPr>
        <a:defRPr sz="1800">
          <a:solidFill>
            <a:srgbClr val="0070C0"/>
          </a:solidFill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</c:spPr>
    </c:sideWall>
    <c:backWall>
      <c:spPr>
        <a:blipFill dpi="0" rotWithShape="1">
          <a:blip xmlns:r="http://schemas.openxmlformats.org/officeDocument/2006/relationships" r:embed="rId1">
            <a:alphaModFix amt="21000"/>
          </a:blip>
          <a:srcRect/>
          <a:stretch>
            <a:fillRect/>
          </a:stretch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spPr>
            <a:gradFill>
              <a:gsLst>
                <a:gs pos="0">
                  <a:srgbClr val="00FFFF"/>
                </a:gs>
                <a:gs pos="50000">
                  <a:srgbClr val="006699"/>
                </a:gs>
                <a:gs pos="100000">
                  <a:srgbClr val="336699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8216416225009951E-2"/>
                  <c:y val="-5.7152268945077148E-3"/>
                </c:manualLayout>
              </c:layout>
              <c:showVal val="1"/>
            </c:dLbl>
            <c:dLbl>
              <c:idx val="1"/>
              <c:layout>
                <c:manualLayout>
                  <c:x val="1.65604969296578E-2"/>
                  <c:y val="-2.2860907578030873E-2"/>
                </c:manualLayout>
              </c:layout>
              <c:showVal val="1"/>
            </c:dLbl>
            <c:spPr>
              <a:solidFill>
                <a:schemeClr val="bg1"/>
              </a:solidFill>
            </c:sp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</c:v>
                </c:pt>
                <c:pt idx="1">
                  <c:v>80</c:v>
                </c:pt>
                <c:pt idx="2">
                  <c:v>37</c:v>
                </c:pt>
                <c:pt idx="3">
                  <c:v>79</c:v>
                </c:pt>
              </c:numCache>
            </c:numRef>
          </c:val>
        </c:ser>
        <c:dLbls/>
        <c:shape val="cone"/>
        <c:axId val="122833920"/>
        <c:axId val="122835712"/>
        <c:axId val="0"/>
      </c:bar3DChart>
      <c:catAx>
        <c:axId val="122833920"/>
        <c:scaling>
          <c:orientation val="minMax"/>
        </c:scaling>
        <c:axPos val="b"/>
        <c:numFmt formatCode="General" sourceLinked="1"/>
        <c:tickLblPos val="nextTo"/>
        <c:crossAx val="122835712"/>
        <c:crosses val="autoZero"/>
        <c:auto val="1"/>
        <c:lblAlgn val="ctr"/>
        <c:lblOffset val="100"/>
      </c:catAx>
      <c:valAx>
        <c:axId val="12283571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crossAx val="12283392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>
          <a:solidFill>
            <a:srgbClr val="0070C0"/>
          </a:solidFill>
        </a:defRPr>
      </a:pPr>
      <a:endParaRPr lang="ru-RU"/>
    </a:p>
  </c:txPr>
  <c:externalData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1D939-0486-4F91-A1B7-1AACE57480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2A888-7A77-46F0-A16F-675D39E20764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Диагностическое обследование.</a:t>
          </a:r>
          <a:endParaRPr lang="ru-RU" dirty="0"/>
        </a:p>
      </dgm:t>
    </dgm:pt>
    <dgm:pt modelId="{0B96A152-A533-4738-A42C-CD1BC3727B46}" type="parTrans" cxnId="{0A1B0224-FBE4-4893-A4C8-7344643D3EC3}">
      <dgm:prSet/>
      <dgm:spPr/>
      <dgm:t>
        <a:bodyPr/>
        <a:lstStyle/>
        <a:p>
          <a:endParaRPr lang="ru-RU"/>
        </a:p>
      </dgm:t>
    </dgm:pt>
    <dgm:pt modelId="{36BC7253-60BB-4DAC-B71F-BAD807AA29E2}" type="sibTrans" cxnId="{0A1B0224-FBE4-4893-A4C8-7344643D3EC3}">
      <dgm:prSet/>
      <dgm:spPr/>
      <dgm:t>
        <a:bodyPr/>
        <a:lstStyle/>
        <a:p>
          <a:endParaRPr lang="ru-RU"/>
        </a:p>
      </dgm:t>
    </dgm:pt>
    <dgm:pt modelId="{6BC09248-2EAB-45C1-B5D8-471FF5E8D19C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Капитальный ремонт.</a:t>
          </a:r>
          <a:endParaRPr lang="ru-RU" dirty="0">
            <a:solidFill>
              <a:srgbClr val="0070C0"/>
            </a:solidFill>
          </a:endParaRPr>
        </a:p>
      </dgm:t>
    </dgm:pt>
    <dgm:pt modelId="{CA13493F-D391-4E8E-84EC-78A5B74F65C4}" type="parTrans" cxnId="{1626B3C2-D0FE-4386-B668-CCB0E6738A68}">
      <dgm:prSet/>
      <dgm:spPr/>
      <dgm:t>
        <a:bodyPr/>
        <a:lstStyle/>
        <a:p>
          <a:endParaRPr lang="ru-RU"/>
        </a:p>
      </dgm:t>
    </dgm:pt>
    <dgm:pt modelId="{51530562-A09D-4119-A202-ACDEC41BDF90}" type="sibTrans" cxnId="{1626B3C2-D0FE-4386-B668-CCB0E6738A68}">
      <dgm:prSet/>
      <dgm:spPr/>
      <dgm:t>
        <a:bodyPr/>
        <a:lstStyle/>
        <a:p>
          <a:endParaRPr lang="ru-RU"/>
        </a:p>
      </dgm:t>
    </dgm:pt>
    <dgm:pt modelId="{F136C556-2B5B-4F3D-8643-1C24426DD3C3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mtClean="0">
              <a:solidFill>
                <a:srgbClr val="0070C0"/>
              </a:solidFill>
            </a:rPr>
            <a:t>Структура газотранспортной системы.</a:t>
          </a:r>
          <a:endParaRPr lang="ru-RU">
            <a:solidFill>
              <a:srgbClr val="0070C0"/>
            </a:solidFill>
          </a:endParaRPr>
        </a:p>
      </dgm:t>
    </dgm:pt>
    <dgm:pt modelId="{31496326-A274-49EC-9E33-FB1F6E11358C}" type="parTrans" cxnId="{2160CCB7-DE67-4B69-826B-363F4B6FAF34}">
      <dgm:prSet/>
      <dgm:spPr/>
      <dgm:t>
        <a:bodyPr/>
        <a:lstStyle/>
        <a:p>
          <a:endParaRPr lang="ru-RU"/>
        </a:p>
      </dgm:t>
    </dgm:pt>
    <dgm:pt modelId="{F8035086-DB78-453E-A3DD-C8E4AA68DC47}" type="sibTrans" cxnId="{2160CCB7-DE67-4B69-826B-363F4B6FAF34}">
      <dgm:prSet/>
      <dgm:spPr/>
      <dgm:t>
        <a:bodyPr/>
        <a:lstStyle/>
        <a:p>
          <a:endParaRPr lang="ru-RU"/>
        </a:p>
      </dgm:t>
    </dgm:pt>
    <dgm:pt modelId="{7DD4971C-E3FC-4614-B7E5-D564E40781D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mtClean="0">
              <a:solidFill>
                <a:srgbClr val="0070C0"/>
              </a:solidFill>
            </a:rPr>
            <a:t>Форма обслуживания ГРС.</a:t>
          </a:r>
          <a:endParaRPr lang="ru-RU">
            <a:solidFill>
              <a:srgbClr val="0070C0"/>
            </a:solidFill>
          </a:endParaRPr>
        </a:p>
      </dgm:t>
    </dgm:pt>
    <dgm:pt modelId="{4F69BB89-E434-4487-9199-FEF3837A755B}" type="parTrans" cxnId="{D84A63DA-73B8-44F1-892F-51E5E557B87C}">
      <dgm:prSet/>
      <dgm:spPr/>
      <dgm:t>
        <a:bodyPr/>
        <a:lstStyle/>
        <a:p>
          <a:endParaRPr lang="ru-RU"/>
        </a:p>
      </dgm:t>
    </dgm:pt>
    <dgm:pt modelId="{8A97B17C-5607-4BE4-8B36-39904D6FCA20}" type="sibTrans" cxnId="{D84A63DA-73B8-44F1-892F-51E5E557B87C}">
      <dgm:prSet/>
      <dgm:spPr/>
      <dgm:t>
        <a:bodyPr/>
        <a:lstStyle/>
        <a:p>
          <a:endParaRPr lang="ru-RU"/>
        </a:p>
      </dgm:t>
    </dgm:pt>
    <dgm:pt modelId="{D197D927-F592-404A-8AC4-3A0924294DC1}" type="pres">
      <dgm:prSet presAssocID="{EC21D939-0486-4F91-A1B7-1AACE57480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BF7E55-9E00-4CA0-BB27-3FD966E78E7F}" type="pres">
      <dgm:prSet presAssocID="{EC21D939-0486-4F91-A1B7-1AACE574801D}" presName="Name1" presStyleCnt="0"/>
      <dgm:spPr/>
    </dgm:pt>
    <dgm:pt modelId="{9E2DC317-0497-49D9-909A-F3CD36FD3500}" type="pres">
      <dgm:prSet presAssocID="{EC21D939-0486-4F91-A1B7-1AACE574801D}" presName="cycle" presStyleCnt="0"/>
      <dgm:spPr/>
    </dgm:pt>
    <dgm:pt modelId="{FE39FF72-93B3-4166-B759-C3045E5E8E8F}" type="pres">
      <dgm:prSet presAssocID="{EC21D939-0486-4F91-A1B7-1AACE574801D}" presName="srcNode" presStyleLbl="node1" presStyleIdx="0" presStyleCnt="4"/>
      <dgm:spPr/>
    </dgm:pt>
    <dgm:pt modelId="{D81AFC2E-F164-4F26-AD81-1DD6B47B385A}" type="pres">
      <dgm:prSet presAssocID="{EC21D939-0486-4F91-A1B7-1AACE574801D}" presName="conn" presStyleLbl="parChTrans1D2" presStyleIdx="0" presStyleCnt="1"/>
      <dgm:spPr/>
      <dgm:t>
        <a:bodyPr/>
        <a:lstStyle/>
        <a:p>
          <a:endParaRPr lang="ru-RU"/>
        </a:p>
      </dgm:t>
    </dgm:pt>
    <dgm:pt modelId="{27070555-B575-44F8-9484-55C43ACFE9BF}" type="pres">
      <dgm:prSet presAssocID="{EC21D939-0486-4F91-A1B7-1AACE574801D}" presName="extraNode" presStyleLbl="node1" presStyleIdx="0" presStyleCnt="4"/>
      <dgm:spPr/>
    </dgm:pt>
    <dgm:pt modelId="{BE38453A-8C38-490E-A9AC-45EC2F0775E7}" type="pres">
      <dgm:prSet presAssocID="{EC21D939-0486-4F91-A1B7-1AACE574801D}" presName="dstNode" presStyleLbl="node1" presStyleIdx="0" presStyleCnt="4"/>
      <dgm:spPr/>
    </dgm:pt>
    <dgm:pt modelId="{5C01E94E-C172-4EDE-8C01-A2487373CAF2}" type="pres">
      <dgm:prSet presAssocID="{50B2A888-7A77-46F0-A16F-675D39E2076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7B067-0606-4AAE-8EEA-DA275D683EEF}" type="pres">
      <dgm:prSet presAssocID="{50B2A888-7A77-46F0-A16F-675D39E20764}" presName="accent_1" presStyleCnt="0"/>
      <dgm:spPr/>
    </dgm:pt>
    <dgm:pt modelId="{A06EDDC2-9CED-4BCF-A42C-28A9DA4F2FAC}" type="pres">
      <dgm:prSet presAssocID="{50B2A888-7A77-46F0-A16F-675D39E20764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072438-1759-44CC-BC58-C12A833C2F0D}" type="pres">
      <dgm:prSet presAssocID="{6BC09248-2EAB-45C1-B5D8-471FF5E8D19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9A27F-9E8E-4009-AA6B-670E051D61CC}" type="pres">
      <dgm:prSet presAssocID="{6BC09248-2EAB-45C1-B5D8-471FF5E8D19C}" presName="accent_2" presStyleCnt="0"/>
      <dgm:spPr/>
    </dgm:pt>
    <dgm:pt modelId="{2FEE6535-A1C8-463D-80F2-4053D037B00A}" type="pres">
      <dgm:prSet presAssocID="{6BC09248-2EAB-45C1-B5D8-471FF5E8D19C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29F901E-B904-4082-B683-8A1C2F398B10}" type="pres">
      <dgm:prSet presAssocID="{F136C556-2B5B-4F3D-8643-1C24426DD3C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824A4-E937-44FB-A77B-428E9D4FD035}" type="pres">
      <dgm:prSet presAssocID="{F136C556-2B5B-4F3D-8643-1C24426DD3C3}" presName="accent_3" presStyleCnt="0"/>
      <dgm:spPr/>
    </dgm:pt>
    <dgm:pt modelId="{326ED034-68DA-438F-A039-5A83774CE1AB}" type="pres">
      <dgm:prSet presAssocID="{F136C556-2B5B-4F3D-8643-1C24426DD3C3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479C3B6-C4D4-4CCE-BA14-4ECAD15878A8}" type="pres">
      <dgm:prSet presAssocID="{7DD4971C-E3FC-4614-B7E5-D564E40781D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4AD9-91AF-4DE0-9713-36B73A23F401}" type="pres">
      <dgm:prSet presAssocID="{7DD4971C-E3FC-4614-B7E5-D564E40781DE}" presName="accent_4" presStyleCnt="0"/>
      <dgm:spPr/>
    </dgm:pt>
    <dgm:pt modelId="{13E8746F-FAC4-4CAF-9EFA-2C59ECE576DA}" type="pres">
      <dgm:prSet presAssocID="{7DD4971C-E3FC-4614-B7E5-D564E40781DE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D6A0452-81D7-46BD-B9E1-85326B534658}" type="presOf" srcId="{36BC7253-60BB-4DAC-B71F-BAD807AA29E2}" destId="{D81AFC2E-F164-4F26-AD81-1DD6B47B385A}" srcOrd="0" destOrd="0" presId="urn:microsoft.com/office/officeart/2008/layout/VerticalCurvedList"/>
    <dgm:cxn modelId="{0A1B0224-FBE4-4893-A4C8-7344643D3EC3}" srcId="{EC21D939-0486-4F91-A1B7-1AACE574801D}" destId="{50B2A888-7A77-46F0-A16F-675D39E20764}" srcOrd="0" destOrd="0" parTransId="{0B96A152-A533-4738-A42C-CD1BC3727B46}" sibTransId="{36BC7253-60BB-4DAC-B71F-BAD807AA29E2}"/>
    <dgm:cxn modelId="{1626B3C2-D0FE-4386-B668-CCB0E6738A68}" srcId="{EC21D939-0486-4F91-A1B7-1AACE574801D}" destId="{6BC09248-2EAB-45C1-B5D8-471FF5E8D19C}" srcOrd="1" destOrd="0" parTransId="{CA13493F-D391-4E8E-84EC-78A5B74F65C4}" sibTransId="{51530562-A09D-4119-A202-ACDEC41BDF90}"/>
    <dgm:cxn modelId="{255BD5B2-56E9-45F2-BBC7-42AB773F06CA}" type="presOf" srcId="{F136C556-2B5B-4F3D-8643-1C24426DD3C3}" destId="{829F901E-B904-4082-B683-8A1C2F398B10}" srcOrd="0" destOrd="0" presId="urn:microsoft.com/office/officeart/2008/layout/VerticalCurvedList"/>
    <dgm:cxn modelId="{C3A070F3-82DB-4BBF-BEA6-CCE0385039FD}" type="presOf" srcId="{6BC09248-2EAB-45C1-B5D8-471FF5E8D19C}" destId="{F9072438-1759-44CC-BC58-C12A833C2F0D}" srcOrd="0" destOrd="0" presId="urn:microsoft.com/office/officeart/2008/layout/VerticalCurvedList"/>
    <dgm:cxn modelId="{5CA6AFD0-9A5E-4B9F-90E3-A906CA3123C2}" type="presOf" srcId="{7DD4971C-E3FC-4614-B7E5-D564E40781DE}" destId="{9479C3B6-C4D4-4CCE-BA14-4ECAD15878A8}" srcOrd="0" destOrd="0" presId="urn:microsoft.com/office/officeart/2008/layout/VerticalCurvedList"/>
    <dgm:cxn modelId="{005EC5D7-3948-4697-8658-6B649903A6D3}" type="presOf" srcId="{EC21D939-0486-4F91-A1B7-1AACE574801D}" destId="{D197D927-F592-404A-8AC4-3A0924294DC1}" srcOrd="0" destOrd="0" presId="urn:microsoft.com/office/officeart/2008/layout/VerticalCurvedList"/>
    <dgm:cxn modelId="{2160CCB7-DE67-4B69-826B-363F4B6FAF34}" srcId="{EC21D939-0486-4F91-A1B7-1AACE574801D}" destId="{F136C556-2B5B-4F3D-8643-1C24426DD3C3}" srcOrd="2" destOrd="0" parTransId="{31496326-A274-49EC-9E33-FB1F6E11358C}" sibTransId="{F8035086-DB78-453E-A3DD-C8E4AA68DC47}"/>
    <dgm:cxn modelId="{D84A63DA-73B8-44F1-892F-51E5E557B87C}" srcId="{EC21D939-0486-4F91-A1B7-1AACE574801D}" destId="{7DD4971C-E3FC-4614-B7E5-D564E40781DE}" srcOrd="3" destOrd="0" parTransId="{4F69BB89-E434-4487-9199-FEF3837A755B}" sibTransId="{8A97B17C-5607-4BE4-8B36-39904D6FCA20}"/>
    <dgm:cxn modelId="{5B4BC55E-69BA-44D5-AF72-B5601C961AA2}" type="presOf" srcId="{50B2A888-7A77-46F0-A16F-675D39E20764}" destId="{5C01E94E-C172-4EDE-8C01-A2487373CAF2}" srcOrd="0" destOrd="0" presId="urn:microsoft.com/office/officeart/2008/layout/VerticalCurvedList"/>
    <dgm:cxn modelId="{47641E36-59CA-4F21-923D-1722AF02A092}" type="presParOf" srcId="{D197D927-F592-404A-8AC4-3A0924294DC1}" destId="{65BF7E55-9E00-4CA0-BB27-3FD966E78E7F}" srcOrd="0" destOrd="0" presId="urn:microsoft.com/office/officeart/2008/layout/VerticalCurvedList"/>
    <dgm:cxn modelId="{502C3F23-170E-4BE1-98A8-27F9A9CFF29D}" type="presParOf" srcId="{65BF7E55-9E00-4CA0-BB27-3FD966E78E7F}" destId="{9E2DC317-0497-49D9-909A-F3CD36FD3500}" srcOrd="0" destOrd="0" presId="urn:microsoft.com/office/officeart/2008/layout/VerticalCurvedList"/>
    <dgm:cxn modelId="{16C67652-6169-45C6-BAEE-07FA4984D9D3}" type="presParOf" srcId="{9E2DC317-0497-49D9-909A-F3CD36FD3500}" destId="{FE39FF72-93B3-4166-B759-C3045E5E8E8F}" srcOrd="0" destOrd="0" presId="urn:microsoft.com/office/officeart/2008/layout/VerticalCurvedList"/>
    <dgm:cxn modelId="{F6F666D1-29AB-41C5-B278-DF0C92C902DB}" type="presParOf" srcId="{9E2DC317-0497-49D9-909A-F3CD36FD3500}" destId="{D81AFC2E-F164-4F26-AD81-1DD6B47B385A}" srcOrd="1" destOrd="0" presId="urn:microsoft.com/office/officeart/2008/layout/VerticalCurvedList"/>
    <dgm:cxn modelId="{A7E5ACEB-3A60-4ADA-B9E6-91B6FADE6057}" type="presParOf" srcId="{9E2DC317-0497-49D9-909A-F3CD36FD3500}" destId="{27070555-B575-44F8-9484-55C43ACFE9BF}" srcOrd="2" destOrd="0" presId="urn:microsoft.com/office/officeart/2008/layout/VerticalCurvedList"/>
    <dgm:cxn modelId="{248FB2D2-4280-4450-86BA-4445BD85A38E}" type="presParOf" srcId="{9E2DC317-0497-49D9-909A-F3CD36FD3500}" destId="{BE38453A-8C38-490E-A9AC-45EC2F0775E7}" srcOrd="3" destOrd="0" presId="urn:microsoft.com/office/officeart/2008/layout/VerticalCurvedList"/>
    <dgm:cxn modelId="{12FD7A4D-86A1-46B6-9CF4-7C7A2B4557F4}" type="presParOf" srcId="{65BF7E55-9E00-4CA0-BB27-3FD966E78E7F}" destId="{5C01E94E-C172-4EDE-8C01-A2487373CAF2}" srcOrd="1" destOrd="0" presId="urn:microsoft.com/office/officeart/2008/layout/VerticalCurvedList"/>
    <dgm:cxn modelId="{FB8117D8-F064-43AD-B4AE-EA16E6E117AD}" type="presParOf" srcId="{65BF7E55-9E00-4CA0-BB27-3FD966E78E7F}" destId="{8DA7B067-0606-4AAE-8EEA-DA275D683EEF}" srcOrd="2" destOrd="0" presId="urn:microsoft.com/office/officeart/2008/layout/VerticalCurvedList"/>
    <dgm:cxn modelId="{E9D9C0F5-FF4A-46B0-837C-3E373C95A61E}" type="presParOf" srcId="{8DA7B067-0606-4AAE-8EEA-DA275D683EEF}" destId="{A06EDDC2-9CED-4BCF-A42C-28A9DA4F2FAC}" srcOrd="0" destOrd="0" presId="urn:microsoft.com/office/officeart/2008/layout/VerticalCurvedList"/>
    <dgm:cxn modelId="{C85BC921-50BB-478D-BD46-8C8CD08AE852}" type="presParOf" srcId="{65BF7E55-9E00-4CA0-BB27-3FD966E78E7F}" destId="{F9072438-1759-44CC-BC58-C12A833C2F0D}" srcOrd="3" destOrd="0" presId="urn:microsoft.com/office/officeart/2008/layout/VerticalCurvedList"/>
    <dgm:cxn modelId="{DFA9E069-93D6-4DEE-9B7A-4383EFE6E5DA}" type="presParOf" srcId="{65BF7E55-9E00-4CA0-BB27-3FD966E78E7F}" destId="{9B59A27F-9E8E-4009-AA6B-670E051D61CC}" srcOrd="4" destOrd="0" presId="urn:microsoft.com/office/officeart/2008/layout/VerticalCurvedList"/>
    <dgm:cxn modelId="{27A202AF-9254-44F4-8DE7-9EC2D6E769B4}" type="presParOf" srcId="{9B59A27F-9E8E-4009-AA6B-670E051D61CC}" destId="{2FEE6535-A1C8-463D-80F2-4053D037B00A}" srcOrd="0" destOrd="0" presId="urn:microsoft.com/office/officeart/2008/layout/VerticalCurvedList"/>
    <dgm:cxn modelId="{6DFF2564-B67D-4DA4-A1DC-C9166B98CCE9}" type="presParOf" srcId="{65BF7E55-9E00-4CA0-BB27-3FD966E78E7F}" destId="{829F901E-B904-4082-B683-8A1C2F398B10}" srcOrd="5" destOrd="0" presId="urn:microsoft.com/office/officeart/2008/layout/VerticalCurvedList"/>
    <dgm:cxn modelId="{D7DEAB6A-20F4-4952-8091-D6B5DEDB8771}" type="presParOf" srcId="{65BF7E55-9E00-4CA0-BB27-3FD966E78E7F}" destId="{2B2824A4-E937-44FB-A77B-428E9D4FD035}" srcOrd="6" destOrd="0" presId="urn:microsoft.com/office/officeart/2008/layout/VerticalCurvedList"/>
    <dgm:cxn modelId="{2C7F990B-9CDF-4FAF-AB07-FB0873DC57B0}" type="presParOf" srcId="{2B2824A4-E937-44FB-A77B-428E9D4FD035}" destId="{326ED034-68DA-438F-A039-5A83774CE1AB}" srcOrd="0" destOrd="0" presId="urn:microsoft.com/office/officeart/2008/layout/VerticalCurvedList"/>
    <dgm:cxn modelId="{1EC9FE0C-9989-41AD-9149-0FB7B8C6C340}" type="presParOf" srcId="{65BF7E55-9E00-4CA0-BB27-3FD966E78E7F}" destId="{9479C3B6-C4D4-4CCE-BA14-4ECAD15878A8}" srcOrd="7" destOrd="0" presId="urn:microsoft.com/office/officeart/2008/layout/VerticalCurvedList"/>
    <dgm:cxn modelId="{9DDC16DF-8663-4DB6-942D-E2CE42AF012B}" type="presParOf" srcId="{65BF7E55-9E00-4CA0-BB27-3FD966E78E7F}" destId="{46604AD9-91AF-4DE0-9713-36B73A23F401}" srcOrd="8" destOrd="0" presId="urn:microsoft.com/office/officeart/2008/layout/VerticalCurvedList"/>
    <dgm:cxn modelId="{2169EC32-94FE-4078-85BF-C7505CDC27AE}" type="presParOf" srcId="{46604AD9-91AF-4DE0-9713-36B73A23F401}" destId="{13E8746F-FAC4-4CAF-9EFA-2C59ECE57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1AFC2E-F164-4F26-AD81-1DD6B47B385A}">
      <dsp:nvSpPr>
        <dsp:cNvPr id="0" name=""/>
        <dsp:cNvSpPr/>
      </dsp:nvSpPr>
      <dsp:spPr>
        <a:xfrm>
          <a:off x="-3200142" y="-492453"/>
          <a:ext cx="3816615" cy="3816615"/>
        </a:xfrm>
        <a:prstGeom prst="blockArc">
          <a:avLst>
            <a:gd name="adj1" fmla="val 18900000"/>
            <a:gd name="adj2" fmla="val 2700000"/>
            <a:gd name="adj3" fmla="val 5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1E94E-C172-4EDE-8C01-A2487373CAF2}">
      <dsp:nvSpPr>
        <dsp:cNvPr id="0" name=""/>
        <dsp:cNvSpPr/>
      </dsp:nvSpPr>
      <dsp:spPr>
        <a:xfrm>
          <a:off x="323336" y="217701"/>
          <a:ext cx="6805735" cy="43562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78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Диагностическое обследование.</a:t>
          </a:r>
          <a:endParaRPr lang="ru-RU" sz="2200" kern="1200" dirty="0"/>
        </a:p>
      </dsp:txBody>
      <dsp:txXfrm>
        <a:off x="323336" y="217701"/>
        <a:ext cx="6805735" cy="435629"/>
      </dsp:txXfrm>
    </dsp:sp>
    <dsp:sp modelId="{A06EDDC2-9CED-4BCF-A42C-28A9DA4F2FAC}">
      <dsp:nvSpPr>
        <dsp:cNvPr id="0" name=""/>
        <dsp:cNvSpPr/>
      </dsp:nvSpPr>
      <dsp:spPr>
        <a:xfrm>
          <a:off x="51068" y="163247"/>
          <a:ext cx="544537" cy="5445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72438-1759-44CC-BC58-C12A833C2F0D}">
      <dsp:nvSpPr>
        <dsp:cNvPr id="0" name=""/>
        <dsp:cNvSpPr/>
      </dsp:nvSpPr>
      <dsp:spPr>
        <a:xfrm>
          <a:off x="573093" y="871259"/>
          <a:ext cx="6555978" cy="43562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78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70C0"/>
              </a:solidFill>
            </a:rPr>
            <a:t>Капитальный ремонт.</a:t>
          </a:r>
          <a:endParaRPr lang="ru-RU" sz="2200" kern="1200" dirty="0">
            <a:solidFill>
              <a:srgbClr val="0070C0"/>
            </a:solidFill>
          </a:endParaRPr>
        </a:p>
      </dsp:txBody>
      <dsp:txXfrm>
        <a:off x="573093" y="871259"/>
        <a:ext cx="6555978" cy="435629"/>
      </dsp:txXfrm>
    </dsp:sp>
    <dsp:sp modelId="{2FEE6535-A1C8-463D-80F2-4053D037B00A}">
      <dsp:nvSpPr>
        <dsp:cNvPr id="0" name=""/>
        <dsp:cNvSpPr/>
      </dsp:nvSpPr>
      <dsp:spPr>
        <a:xfrm>
          <a:off x="300824" y="816806"/>
          <a:ext cx="544537" cy="5445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F901E-B904-4082-B683-8A1C2F398B10}">
      <dsp:nvSpPr>
        <dsp:cNvPr id="0" name=""/>
        <dsp:cNvSpPr/>
      </dsp:nvSpPr>
      <dsp:spPr>
        <a:xfrm>
          <a:off x="573093" y="1524818"/>
          <a:ext cx="6555978" cy="43562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78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rgbClr val="0070C0"/>
              </a:solidFill>
            </a:rPr>
            <a:t>Структура газотранспортной системы.</a:t>
          </a:r>
          <a:endParaRPr lang="ru-RU" sz="2200" kern="1200">
            <a:solidFill>
              <a:srgbClr val="0070C0"/>
            </a:solidFill>
          </a:endParaRPr>
        </a:p>
      </dsp:txBody>
      <dsp:txXfrm>
        <a:off x="573093" y="1524818"/>
        <a:ext cx="6555978" cy="435629"/>
      </dsp:txXfrm>
    </dsp:sp>
    <dsp:sp modelId="{326ED034-68DA-438F-A039-5A83774CE1AB}">
      <dsp:nvSpPr>
        <dsp:cNvPr id="0" name=""/>
        <dsp:cNvSpPr/>
      </dsp:nvSpPr>
      <dsp:spPr>
        <a:xfrm>
          <a:off x="300824" y="1470364"/>
          <a:ext cx="544537" cy="54453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9C3B6-C4D4-4CCE-BA14-4ECAD15878A8}">
      <dsp:nvSpPr>
        <dsp:cNvPr id="0" name=""/>
        <dsp:cNvSpPr/>
      </dsp:nvSpPr>
      <dsp:spPr>
        <a:xfrm>
          <a:off x="323336" y="2178376"/>
          <a:ext cx="6805735" cy="4356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78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rgbClr val="0070C0"/>
              </a:solidFill>
            </a:rPr>
            <a:t>Форма обслуживания ГРС.</a:t>
          </a:r>
          <a:endParaRPr lang="ru-RU" sz="2200" kern="1200">
            <a:solidFill>
              <a:srgbClr val="0070C0"/>
            </a:solidFill>
          </a:endParaRPr>
        </a:p>
      </dsp:txBody>
      <dsp:txXfrm>
        <a:off x="323336" y="2178376"/>
        <a:ext cx="6805735" cy="435629"/>
      </dsp:txXfrm>
    </dsp:sp>
    <dsp:sp modelId="{13E8746F-FAC4-4CAF-9EFA-2C59ECE576DA}">
      <dsp:nvSpPr>
        <dsp:cNvPr id="0" name=""/>
        <dsp:cNvSpPr/>
      </dsp:nvSpPr>
      <dsp:spPr>
        <a:xfrm>
          <a:off x="51068" y="2123922"/>
          <a:ext cx="544537" cy="54453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0.06311</cdr:x>
      <cdr:y>0.00935</cdr:y>
    </cdr:from>
    <cdr:to>
      <cdr:x>0.14462</cdr:x>
      <cdr:y>0.16043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5716" y="36004"/>
          <a:ext cx="704788" cy="582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</a:t>
          </a:r>
          <a:r>
            <a:rPr lang="ru-RU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д.</a:t>
          </a:r>
          <a:endParaRPr lang="ru-RU" sz="14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0.19543</cdr:x>
      <cdr:y>0.29908</cdr:y>
    </cdr:from>
    <cdr:to>
      <cdr:x>0.27848</cdr:x>
      <cdr:y>0.42663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9114" y="1128559"/>
          <a:ext cx="666800" cy="481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</a:t>
          </a:r>
          <a:endParaRPr lang="ru-RU" sz="2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0.38117</cdr:x>
      <cdr:y>0.25408</cdr:y>
    </cdr:from>
    <cdr:to>
      <cdr:x>0.46422</cdr:x>
      <cdr:y>0.38162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60340" y="958726"/>
          <a:ext cx="666799" cy="481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</a:t>
          </a:r>
          <a:endParaRPr lang="ru-RU" sz="2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0.57848</cdr:x>
      <cdr:y>0.21591</cdr:y>
    </cdr:from>
    <cdr:to>
      <cdr:x>0.66153</cdr:x>
      <cdr:y>0.34347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44516" y="814710"/>
          <a:ext cx="666799" cy="481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97</a:t>
          </a:r>
          <a:endParaRPr lang="ru-RU" sz="2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0.79238</cdr:x>
      <cdr:y>0.13902</cdr:y>
    </cdr:from>
    <cdr:to>
      <cdr:x>0.87543</cdr:x>
      <cdr:y>0.26657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96272" y="627844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145</a:t>
          </a:r>
          <a:endParaRPr lang="ru-RU" sz="2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37EEC-B410-411B-B0F8-7E9E38279FA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0F1D89-E3D0-4CD2-BCC4-B3225D032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44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1FF03-6DCB-4FA2-9471-058629E7C2C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02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AFB0C-8991-4744-A750-A5C1304C9FB4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022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 Narrow" pitchFamily="34" charset="0"/>
              </a:rPr>
              <a:t>Слайд согласован в «Газпром газомоторное топливо»</a:t>
            </a:r>
          </a:p>
        </p:txBody>
      </p:sp>
      <p:sp>
        <p:nvSpPr>
          <p:cNvPr id="1812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94B12A-D5BB-4324-BD92-906FE2822E50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125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 Narrow" pitchFamily="34" charset="0"/>
              </a:rPr>
              <a:t>Слайд согласован в «Газпром газомоторное топливо»</a:t>
            </a:r>
          </a:p>
        </p:txBody>
      </p:sp>
      <p:sp>
        <p:nvSpPr>
          <p:cNvPr id="1812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94B12A-D5BB-4324-BD92-906FE2822E50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125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269A-5BF0-42F1-9767-43807868C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79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825103"/>
            <a:ext cx="3059113" cy="3919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BC16-CCF0-4CF6-AC2D-BD880A629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649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7446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4E37-AB1D-4997-BE60-CAA0B6537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81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F320-C55F-4937-971E-8216DB19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1921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08898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8526" y="1200150"/>
            <a:ext cx="6756399" cy="3280410"/>
          </a:xfrm>
        </p:spPr>
        <p:txBody>
          <a:bodyPr anchor="ctr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6562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521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389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7034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745F-F3D0-4BCA-BBFA-BF598372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8145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183-55F4-4AEF-A040-D7F3E49CF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3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-19409"/>
            <a:ext cx="6985000" cy="757238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1844-E032-4943-9656-17752E7A4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61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83749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5513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846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816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6954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6D45-ABFE-4ACF-97CA-6F25C5D3C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96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98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51A91-C842-423A-8192-4D8790E7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88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0853-C73B-4C66-A199-95B25FF2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2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DA36-1C98-45CF-9C93-2CD51F71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5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6EC4-3CA6-4C79-A4A2-3E6F76D3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83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FE5F-423D-43DB-975A-CD0A2030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16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2D98-40FC-49AB-BA9C-99761252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12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C0C8-A745-4C0E-943E-337569E98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815975"/>
            <a:ext cx="91440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72050AD0-7BA2-455D-9FCB-9AE6D687E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5" name="Line 16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6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7" name="Picture 20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2875"/>
            <a:ext cx="1547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63" r:id="rId1"/>
    <p:sldLayoutId id="2147486864" r:id="rId2"/>
    <p:sldLayoutId id="2147486865" r:id="rId3"/>
    <p:sldLayoutId id="2147486866" r:id="rId4"/>
    <p:sldLayoutId id="2147486867" r:id="rId5"/>
    <p:sldLayoutId id="2147486868" r:id="rId6"/>
    <p:sldLayoutId id="2147486869" r:id="rId7"/>
    <p:sldLayoutId id="2147486870" r:id="rId8"/>
    <p:sldLayoutId id="2147486871" r:id="rId9"/>
    <p:sldLayoutId id="2147486872" r:id="rId10"/>
    <p:sldLayoutId id="2147486873" r:id="rId11"/>
    <p:sldLayoutId id="21474868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622800"/>
            <a:ext cx="1936750" cy="5397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4622800"/>
            <a:ext cx="9144000" cy="5397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8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2059" name="Рисунок 22" descr="GP Ru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4" r:id="rId1"/>
    <p:sldLayoutId id="2147486875" r:id="rId2"/>
    <p:sldLayoutId id="2147486876" r:id="rId3"/>
    <p:sldLayoutId id="2147486877" r:id="rId4"/>
    <p:sldLayoutId id="2147486878" r:id="rId5"/>
    <p:sldLayoutId id="2147486885" r:id="rId6"/>
    <p:sldLayoutId id="214748688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7" r:id="rId6"/>
    <p:sldLayoutId id="214748688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4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6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7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8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5.wdp"/><Relationship Id="rId3" Type="http://schemas.openxmlformats.org/officeDocument/2006/relationships/notesSlide" Target="../notesSlides/notesSlide20.xml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613" y="1419225"/>
            <a:ext cx="6478587" cy="15128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  <a:t>ИТОГИ РАБОТЫ И ЗАДАЧИ ПО ВОПРОСАМ ПРОВЕДЕНИЯ ЕДИНОЙ ТЕХНИЧЕСКОЙ ПОЛИТИКИ ПРИ ЭКСПЛУАТАЦИИ ГРС</a:t>
            </a:r>
            <a:endParaRPr altLang="ru-RU" sz="1900" dirty="0" smtClean="0"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body" sz="quarter" idx="1"/>
          </p:nvPr>
        </p:nvSpPr>
        <p:spPr>
          <a:xfrm>
            <a:off x="2051050" y="3579813"/>
            <a:ext cx="6842125" cy="863600"/>
          </a:xfrm>
        </p:spPr>
        <p:txBody>
          <a:bodyPr/>
          <a:lstStyle/>
          <a:p>
            <a:pPr algn="l" eaLnBrk="1" hangingPunct="1"/>
            <a:r>
              <a:rPr lang="ru-RU" altLang="ru-RU" sz="2200" b="1" dirty="0" smtClean="0">
                <a:ea typeface="Arial Narrow" pitchFamily="34" charset="0"/>
                <a:cs typeface="Arial Narrow" pitchFamily="34" charset="0"/>
              </a:rPr>
              <a:t>Р.Ю. ДИСТАНОВ</a:t>
            </a:r>
          </a:p>
          <a:p>
            <a:pPr algn="l" eaLnBrk="1" hangingPunct="1"/>
            <a:r>
              <a:rPr lang="ru-RU" altLang="ru-RU" sz="2200" b="1" dirty="0" smtClean="0">
                <a:ea typeface="Arial Narrow" pitchFamily="34" charset="0"/>
                <a:cs typeface="Arial Narrow" pitchFamily="34" charset="0"/>
              </a:rPr>
              <a:t>НАЧАЛЬНИК УПРАВЛЕНИЯ ПАО «ГАЗПРОМ»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араллелограмм 16"/>
          <p:cNvSpPr/>
          <p:nvPr/>
        </p:nvSpPr>
        <p:spPr bwMode="auto">
          <a:xfrm>
            <a:off x="395536" y="1301192"/>
            <a:ext cx="8424936" cy="3106762"/>
          </a:xfrm>
          <a:prstGeom prst="parallelogram">
            <a:avLst>
              <a:gd name="adj" fmla="val 0"/>
            </a:avLst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6450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Выполнение Решения предыдущей конференции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1463171"/>
            <a:ext cx="55446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600" b="1" kern="0" dirty="0">
                <a:solidFill>
                  <a:srgbClr val="0070C0"/>
                </a:solidFill>
              </a:rPr>
              <a:t>Организована реализация пилотных проектов АГРС-НП.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600" b="1" kern="0" dirty="0">
                <a:solidFill>
                  <a:srgbClr val="0070C0"/>
                </a:solidFill>
              </a:rPr>
              <a:t>Организовано внедрение в промышленную эксплуатацию силами Ассоциации производителей оборудования «Новые технологии газовой отрасли» Электронного каталога оборудования ГРС.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600" b="1" kern="0" dirty="0">
                <a:solidFill>
                  <a:srgbClr val="0070C0"/>
                </a:solidFill>
              </a:rPr>
              <a:t>Организована работа в дочерних обществах по импортозамещению, оптимизации и унификации технических решений при формировании технических заданий на изготовление ГРС.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600" b="1" kern="0" dirty="0">
                <a:solidFill>
                  <a:srgbClr val="0070C0"/>
                </a:solidFill>
              </a:rPr>
              <a:t>Организована рекламационная работа с производителями оборудования ГРС по производственным неполадкам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202"/>
            <a:ext cx="2280281" cy="298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794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6450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Статистика производственных неполадок на </a:t>
            </a: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ГРС за 2016 год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162215786"/>
              </p:ext>
            </p:extLst>
          </p:nvPr>
        </p:nvGraphicFramePr>
        <p:xfrm>
          <a:off x="287524" y="1149345"/>
          <a:ext cx="3179079" cy="3546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079234272"/>
              </p:ext>
            </p:extLst>
          </p:nvPr>
        </p:nvGraphicFramePr>
        <p:xfrm>
          <a:off x="3815916" y="879562"/>
          <a:ext cx="46445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529005052"/>
              </p:ext>
            </p:extLst>
          </p:nvPr>
        </p:nvGraphicFramePr>
        <p:xfrm>
          <a:off x="4355976" y="3122001"/>
          <a:ext cx="3566145" cy="146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18411" y="138361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552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3459" y="177037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83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3459" y="210369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69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9780" y="246373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8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6884" y="3687874"/>
            <a:ext cx="16033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Узел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предотвращения </a:t>
            </a:r>
          </a:p>
          <a:p>
            <a:r>
              <a:rPr lang="ru-RU" sz="1400" dirty="0" err="1" smtClean="0">
                <a:solidFill>
                  <a:srgbClr val="0070C0"/>
                </a:solidFill>
              </a:rPr>
              <a:t>гидратообразования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9622" y="404791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ТПА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315814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Узел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редуцирования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6275" y="3039802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Узел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одоризации</a:t>
            </a:r>
            <a:endParaRPr lang="ru-RU" sz="1400" dirty="0">
              <a:solidFill>
                <a:srgbClr val="0070C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 flipV="1">
            <a:off x="4463988" y="3832761"/>
            <a:ext cx="828092" cy="80790"/>
          </a:xfrm>
          <a:prstGeom prst="line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 flipV="1">
            <a:off x="5004048" y="3349307"/>
            <a:ext cx="720080" cy="14531"/>
          </a:xfrm>
          <a:prstGeom prst="line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единительная линия 23"/>
          <p:cNvCxnSpPr>
            <a:stCxn id="19" idx="1"/>
          </p:cNvCxnSpPr>
          <p:nvPr/>
        </p:nvCxnSpPr>
        <p:spPr bwMode="auto">
          <a:xfrm flipH="1" flipV="1">
            <a:off x="6552220" y="4117593"/>
            <a:ext cx="1107402" cy="84210"/>
          </a:xfrm>
          <a:prstGeom prst="line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>
            <a:stCxn id="20" idx="1"/>
          </p:cNvCxnSpPr>
          <p:nvPr/>
        </p:nvCxnSpPr>
        <p:spPr bwMode="auto">
          <a:xfrm flipH="1">
            <a:off x="6660232" y="3419752"/>
            <a:ext cx="864096" cy="14531"/>
          </a:xfrm>
          <a:prstGeom prst="line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589382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159482"/>
            <a:ext cx="695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Комплексная программа реконструкции и технического перевооружения 2016-2020 </a:t>
            </a: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гг.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133384982"/>
              </p:ext>
            </p:extLst>
          </p:nvPr>
        </p:nvGraphicFramePr>
        <p:xfrm>
          <a:off x="209860" y="1167594"/>
          <a:ext cx="8646616" cy="385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13324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Схема оценки технического состояния ГРС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72" y="1239602"/>
            <a:ext cx="7596844" cy="322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3247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Выполнение </a:t>
            </a: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капитального ремонта ГРС </a:t>
            </a:r>
            <a:r>
              <a:rPr lang="ru-RU" altLang="ru-RU" sz="2200" dirty="0" err="1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хозспособом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24461239"/>
              </p:ext>
            </p:extLst>
          </p:nvPr>
        </p:nvGraphicFramePr>
        <p:xfrm>
          <a:off x="722062" y="724459"/>
          <a:ext cx="8028892" cy="465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35677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54813425"/>
              </p:ext>
            </p:extLst>
          </p:nvPr>
        </p:nvGraphicFramePr>
        <p:xfrm>
          <a:off x="647564" y="1186976"/>
          <a:ext cx="7992888" cy="297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4860032" y="4297301"/>
            <a:ext cx="241060" cy="165494"/>
          </a:xfrm>
          <a:prstGeom prst="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191930"/>
            <a:ext cx="297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</a:rPr>
              <a:t>реконструкция ГРС с вводом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2293" y="4199704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</a:rPr>
              <a:t>капитальный ремонт ГРС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71599" y="4289601"/>
            <a:ext cx="190693" cy="173193"/>
          </a:xfrm>
          <a:prstGeom prst="rect">
            <a:avLst/>
          </a:prstGeom>
          <a:gradFill>
            <a:gsLst>
              <a:gs pos="19000">
                <a:srgbClr val="1016FC"/>
              </a:gs>
              <a:gs pos="0">
                <a:srgbClr val="F1F9E9"/>
              </a:gs>
              <a:gs pos="77000">
                <a:srgbClr val="1404EA"/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Выполнение </a:t>
            </a: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капитального ремонта ГРС </a:t>
            </a:r>
            <a:r>
              <a:rPr lang="ru-RU" altLang="ru-RU" sz="2200" dirty="0" err="1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хозспособом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86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Программа малозатратной реконструкции ГРС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866468509"/>
              </p:ext>
            </p:extLst>
          </p:nvPr>
        </p:nvGraphicFramePr>
        <p:xfrm>
          <a:off x="215516" y="1171949"/>
          <a:ext cx="8718624" cy="370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6136" y="1203598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00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Отчуждение домов операторов ГРС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564" y="401191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Количество домов операторов, определенных к списанию (реализации) – 544. </a:t>
            </a:r>
            <a:endParaRPr lang="ru-RU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681675390"/>
              </p:ext>
            </p:extLst>
          </p:nvPr>
        </p:nvGraphicFramePr>
        <p:xfrm>
          <a:off x="863588" y="1232757"/>
          <a:ext cx="7668853" cy="281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84946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Внесение фотоматериалов в ИСТС Инфотех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1716"/>
            <a:ext cx="4254582" cy="294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391716"/>
            <a:ext cx="4254582" cy="294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7325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159482"/>
            <a:ext cx="695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Комплексная программа совершенствования </a:t>
            </a:r>
            <a:b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</a:b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и оптимизации ПХД ГТО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915222725"/>
              </p:ext>
            </p:extLst>
          </p:nvPr>
        </p:nvGraphicFramePr>
        <p:xfrm>
          <a:off x="1007604" y="1720262"/>
          <a:ext cx="7164796" cy="283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1160748"/>
            <a:ext cx="774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Основные направления оптимизации производственно-хозяйственной деятельности дочерних обществ.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696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араллелограмм 51"/>
          <p:cNvSpPr/>
          <p:nvPr/>
        </p:nvSpPr>
        <p:spPr bwMode="auto">
          <a:xfrm>
            <a:off x="462763" y="3965488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51" name="Параллелограмм 50"/>
          <p:cNvSpPr/>
          <p:nvPr/>
        </p:nvSpPr>
        <p:spPr bwMode="auto">
          <a:xfrm>
            <a:off x="462763" y="3522680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50" name="Параллелограмм 49"/>
          <p:cNvSpPr/>
          <p:nvPr/>
        </p:nvSpPr>
        <p:spPr bwMode="auto">
          <a:xfrm>
            <a:off x="462763" y="3122570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49" name="Параллелограмм 48"/>
          <p:cNvSpPr/>
          <p:nvPr/>
        </p:nvSpPr>
        <p:spPr bwMode="auto">
          <a:xfrm>
            <a:off x="462763" y="2694588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47" name="Параллелограмм 46"/>
          <p:cNvSpPr/>
          <p:nvPr/>
        </p:nvSpPr>
        <p:spPr bwMode="auto">
          <a:xfrm>
            <a:off x="462763" y="2262540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46" name="Параллелограмм 45"/>
          <p:cNvSpPr/>
          <p:nvPr/>
        </p:nvSpPr>
        <p:spPr bwMode="auto">
          <a:xfrm>
            <a:off x="462763" y="1862430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45" name="Параллелограмм 44"/>
          <p:cNvSpPr/>
          <p:nvPr/>
        </p:nvSpPr>
        <p:spPr bwMode="auto">
          <a:xfrm>
            <a:off x="462763" y="1466386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10242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0243" name="TextBox 27"/>
          <p:cNvSpPr txBox="1">
            <a:spLocks noChangeArrowheads="1"/>
          </p:cNvSpPr>
          <p:nvPr/>
        </p:nvSpPr>
        <p:spPr bwMode="auto">
          <a:xfrm>
            <a:off x="2071688" y="268288"/>
            <a:ext cx="6775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200" dirty="0" smtClean="0">
                <a:solidFill>
                  <a:srgbClr val="FFFFFF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Состояние газораспределительных станций ПАО «Газпром»</a:t>
            </a:r>
            <a:endParaRPr lang="ru-RU" altLang="ru-RU" sz="2200" dirty="0">
              <a:solidFill>
                <a:srgbClr val="FFFFFF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990" y="1415556"/>
            <a:ext cx="6660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Общее количество эксплуатируемых ГРС - 4264 ед.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4621" y="2643758"/>
            <a:ext cx="628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Среднегодовая степень загрузки ГРС – 21%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990" y="1811600"/>
            <a:ext cx="834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Суммарная проектная производительность – 202 млн м3/ч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7991" y="2211710"/>
            <a:ext cx="6660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Суммарная фактическая производительность – 42 млн м3/ч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621" y="3071740"/>
            <a:ext cx="601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С</a:t>
            </a:r>
            <a:r>
              <a:rPr lang="ru-RU" sz="2000" b="1" dirty="0" smtClean="0">
                <a:solidFill>
                  <a:srgbClr val="0070C0"/>
                </a:solidFill>
              </a:rPr>
              <a:t>тепень загрузки ГРС в зимний пик – 43%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4622" y="3471850"/>
            <a:ext cx="779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Количество ГРС со сроком эксплуатации более 20 лет – 3080 ед. ( 72%)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4621" y="3899832"/>
            <a:ext cx="811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Количество ГРС с загрузкой, достигшей проектных значений – 312 ед. ( 7%)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Выполнение научно-технических задач в направлении НИОКР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80808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1160748"/>
            <a:ext cx="8064896" cy="3184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reflection blurRad="6350" stA="50000" endA="300" endPos="11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5516" y="1157705"/>
            <a:ext cx="8136904" cy="3250249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cs typeface="Times New Roman" panose="02020603050405020304" pitchFamily="18" charset="0"/>
              </a:rPr>
              <a:t>    1.  В соответствии с планом НИОКР разрабатывается «Концепция технического </a:t>
            </a:r>
          </a:p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kern="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cs typeface="Times New Roman" panose="02020603050405020304" pitchFamily="18" charset="0"/>
              </a:rPr>
              <a:t>развития ГРС»:</a:t>
            </a:r>
          </a:p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cs typeface="Times New Roman" panose="02020603050405020304" pitchFamily="18" charset="0"/>
              </a:rPr>
              <a:t>Р Газпром Методика расчета неснижаемого аварийного запаса при обслуживании ГРС;</a:t>
            </a:r>
          </a:p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cs typeface="Times New Roman" panose="02020603050405020304" pitchFamily="18" charset="0"/>
              </a:rPr>
              <a:t>Показатели для оценки технического состояния ГРС.</a:t>
            </a:r>
          </a:p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cs typeface="Times New Roman" panose="02020603050405020304" pitchFamily="18" charset="0"/>
              </a:rPr>
              <a:t>    2. Разработаны СТО Газпром:</a:t>
            </a:r>
          </a:p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cs typeface="Times New Roman" panose="02020603050405020304" pitchFamily="18" charset="0"/>
              </a:rPr>
              <a:t>Положение по эксплуатации  ГРС;</a:t>
            </a:r>
          </a:p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cs typeface="Times New Roman" panose="02020603050405020304" pitchFamily="18" charset="0"/>
              </a:rPr>
              <a:t>Положение по техническому диагностированию ГРС;</a:t>
            </a:r>
          </a:p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cs typeface="Times New Roman" panose="02020603050405020304" pitchFamily="18" charset="0"/>
              </a:rPr>
              <a:t>Газораспределительные станции. Общие технические </a:t>
            </a:r>
          </a:p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cs typeface="Times New Roman" panose="02020603050405020304" pitchFamily="18" charset="0"/>
              </a:rPr>
              <a:t>      требования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059508">
            <a:off x="6539327" y="2332979"/>
            <a:ext cx="1121966" cy="162018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>
            <a:reflection blurRad="6350" stA="50000" endA="300" endPos="21000" dist="50800" dir="5400000" sy="-100000" algn="bl" rotWithShape="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900532">
            <a:off x="6608683" y="2472686"/>
            <a:ext cx="1155306" cy="1655373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>
            <a:reflection blurRad="6350" stA="50000" endA="300" endPos="21000" dist="50800" dir="5400000" sy="-100000" algn="bl" rotWithShape="0"/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83869" y="2607359"/>
            <a:ext cx="1126881" cy="1612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reflection blurRad="6350" stA="50000" endA="300" endPos="21000" dist="50800" dir="5400000" sy="-100000" algn="bl" rotWithShape="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75578">
            <a:off x="6795148" y="2751233"/>
            <a:ext cx="1148861" cy="1620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reflection blurRad="6350" stA="50000" endA="300" endPos="21000" dist="508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787611">
            <a:off x="6926158" y="2928089"/>
            <a:ext cx="1109297" cy="1627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reflection blurRad="6350" stA="50000" endA="300" endPos="2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952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123728" y="303498"/>
            <a:ext cx="3974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Внедрение ТДУ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860" y="1311610"/>
            <a:ext cx="57022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</a:rPr>
              <a:t>Разработка </a:t>
            </a:r>
            <a:r>
              <a:rPr lang="ru-RU" sz="1800" b="1" dirty="0">
                <a:solidFill>
                  <a:srgbClr val="0070C0"/>
                </a:solidFill>
              </a:rPr>
              <a:t>требований к ГРС для установки </a:t>
            </a:r>
            <a:r>
              <a:rPr lang="ru-RU" sz="1800" b="1" dirty="0" smtClean="0">
                <a:solidFill>
                  <a:srgbClr val="0070C0"/>
                </a:solidFill>
              </a:rPr>
              <a:t>ТДУ.</a:t>
            </a:r>
          </a:p>
          <a:p>
            <a:pPr marL="342900" indent="-342900">
              <a:buAutoNum type="arabicPeriod"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</a:rPr>
              <a:t>Установка </a:t>
            </a:r>
            <a:r>
              <a:rPr lang="ru-RU" sz="1800" b="1" dirty="0">
                <a:solidFill>
                  <a:srgbClr val="0070C0"/>
                </a:solidFill>
              </a:rPr>
              <a:t>пилотных образцов ТДУ+СПГ+КПГ на </a:t>
            </a:r>
            <a:r>
              <a:rPr lang="ru-RU" sz="1800" b="1" dirty="0" smtClean="0">
                <a:solidFill>
                  <a:srgbClr val="0070C0"/>
                </a:solidFill>
              </a:rPr>
              <a:t>ГРС.</a:t>
            </a:r>
          </a:p>
          <a:p>
            <a:pPr marL="342900" indent="-342900">
              <a:buAutoNum type="arabicPeriod"/>
            </a:pPr>
            <a:endParaRPr lang="ru-RU" sz="1800" b="1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</a:rPr>
              <a:t>Корректировка </a:t>
            </a:r>
            <a:r>
              <a:rPr lang="ru-RU" sz="1800" b="1" dirty="0">
                <a:solidFill>
                  <a:srgbClr val="0070C0"/>
                </a:solidFill>
              </a:rPr>
              <a:t>форм отчетности ИСТС «Инфотех</a:t>
            </a:r>
            <a:r>
              <a:rPr lang="ru-RU" sz="1800" b="1" dirty="0" smtClean="0">
                <a:solidFill>
                  <a:srgbClr val="0070C0"/>
                </a:solidFill>
              </a:rPr>
              <a:t>».</a:t>
            </a:r>
          </a:p>
          <a:p>
            <a:pPr marL="342900" indent="-342900">
              <a:buAutoNum type="arabicPeriod"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ru-RU" sz="1800" b="1" dirty="0">
                <a:solidFill>
                  <a:srgbClr val="0070C0"/>
                </a:solidFill>
              </a:rPr>
              <a:t>В</a:t>
            </a:r>
            <a:r>
              <a:rPr lang="ru-RU" sz="1800" b="1" dirty="0" smtClean="0">
                <a:solidFill>
                  <a:srgbClr val="0070C0"/>
                </a:solidFill>
              </a:rPr>
              <a:t>несение </a:t>
            </a:r>
            <a:r>
              <a:rPr lang="ru-RU" sz="1800" b="1" dirty="0">
                <a:solidFill>
                  <a:srgbClr val="0070C0"/>
                </a:solidFill>
              </a:rPr>
              <a:t>сведений о технических характеристиках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       ТДУ</a:t>
            </a:r>
            <a:r>
              <a:rPr lang="ru-RU" sz="1800" b="1" dirty="0">
                <a:solidFill>
                  <a:srgbClr val="0070C0"/>
                </a:solidFill>
              </a:rPr>
              <a:t>, установок по производству СПГ и КПГ на </a:t>
            </a:r>
            <a:r>
              <a:rPr lang="ru-RU" sz="1800" b="1" dirty="0" smtClean="0">
                <a:solidFill>
                  <a:srgbClr val="0070C0"/>
                </a:solidFill>
              </a:rPr>
              <a:t>ГРС.</a:t>
            </a:r>
          </a:p>
          <a:p>
            <a:endParaRPr lang="ru-RU" sz="18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 startAt="5"/>
            </a:pPr>
            <a:r>
              <a:rPr lang="ru-RU" sz="1800" b="1" dirty="0" smtClean="0">
                <a:solidFill>
                  <a:srgbClr val="0070C0"/>
                </a:solidFill>
              </a:rPr>
              <a:t>Внесение сведений о производственных </a:t>
            </a:r>
            <a:r>
              <a:rPr lang="ru-RU" sz="1800" b="1" dirty="0">
                <a:solidFill>
                  <a:srgbClr val="0070C0"/>
                </a:solidFill>
              </a:rPr>
              <a:t>неполадках, 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      инцидентах </a:t>
            </a:r>
            <a:r>
              <a:rPr lang="ru-RU" sz="1800" b="1" dirty="0">
                <a:solidFill>
                  <a:srgbClr val="0070C0"/>
                </a:solidFill>
              </a:rPr>
              <a:t>и авариях на </a:t>
            </a:r>
            <a:r>
              <a:rPr lang="ru-RU" sz="1800" b="1" dirty="0" smtClean="0">
                <a:solidFill>
                  <a:srgbClr val="0070C0"/>
                </a:solidFill>
              </a:rPr>
              <a:t>ТДУ. </a:t>
            </a:r>
            <a:endParaRPr lang="ru-RU" sz="1800" b="1" dirty="0">
              <a:solidFill>
                <a:srgbClr val="0070C0"/>
              </a:solidFill>
            </a:endParaRPr>
          </a:p>
          <a:p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68" y="1203598"/>
            <a:ext cx="2055907" cy="168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30" y="3111810"/>
            <a:ext cx="2045774" cy="14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082606"/>
            <a:ext cx="1908212" cy="168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3873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Задачи в научно-техническом направлении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311610"/>
            <a:ext cx="8136904" cy="3447098"/>
          </a:xfrm>
          <a:prstGeom prst="rect">
            <a:avLst/>
          </a:prstGeom>
          <a:blipFill dpi="0" rotWithShape="1">
            <a:blip r:embed="rId4" cstate="print">
              <a:alphaModFix amt="12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Разработка 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Концепции технического развития ГРС</a:t>
            </a: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Проработка 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технических решений обеспечения потребителей в период  пиковых нагрузок с использованием технологий СПГ. </a:t>
            </a:r>
            <a:endParaRPr lang="ru-RU" sz="20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Внедрение 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механизма отбора технических решений на основании «Методики расчета стоимости жизненного цикла ГРС</a:t>
            </a: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».</a:t>
            </a:r>
          </a:p>
          <a:p>
            <a:endParaRPr lang="ru-RU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Продолжение 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работ по восстановлению утраченной проектной </a:t>
            </a: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документации.</a:t>
            </a:r>
            <a:endParaRPr lang="ru-RU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Нашивка 5"/>
          <p:cNvSpPr/>
          <p:nvPr/>
        </p:nvSpPr>
        <p:spPr bwMode="auto">
          <a:xfrm>
            <a:off x="467349" y="1393330"/>
            <a:ext cx="324036" cy="242316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" name="Нашивка 6"/>
          <p:cNvSpPr/>
          <p:nvPr/>
        </p:nvSpPr>
        <p:spPr bwMode="auto">
          <a:xfrm>
            <a:off x="467349" y="1995686"/>
            <a:ext cx="324036" cy="242316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Нашивка 7"/>
          <p:cNvSpPr/>
          <p:nvPr/>
        </p:nvSpPr>
        <p:spPr bwMode="auto">
          <a:xfrm>
            <a:off x="467349" y="2915234"/>
            <a:ext cx="324036" cy="242316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" name="Нашивка 8"/>
          <p:cNvSpPr/>
          <p:nvPr/>
        </p:nvSpPr>
        <p:spPr bwMode="auto">
          <a:xfrm>
            <a:off x="467349" y="3795886"/>
            <a:ext cx="324036" cy="242316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35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1267" name="TextBox 47"/>
          <p:cNvSpPr txBox="1">
            <a:spLocks noChangeArrowheads="1"/>
          </p:cNvSpPr>
          <p:nvPr/>
        </p:nvSpPr>
        <p:spPr bwMode="auto">
          <a:xfrm>
            <a:off x="2082800" y="123478"/>
            <a:ext cx="6810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Распределение ГРС в зависимости </a:t>
            </a: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от </a:t>
            </a: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загрузки и срока эксплуатации</a:t>
            </a: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1334" name="Picture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015" y="1023957"/>
            <a:ext cx="6408712" cy="363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255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Смотр-конкурс «Лучший оператор </a:t>
            </a: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ГРС ПАО «Газпром</a:t>
            </a: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»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91979"/>
            <a:ext cx="8637398" cy="332398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34950" prst="convex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</a:t>
            </a: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Лауреаты смотра-конкурса «Лучший оператор ГРС»</a:t>
            </a:r>
          </a:p>
          <a:p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Первое место   </a:t>
            </a:r>
            <a:endParaRPr lang="ru-RU" sz="1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Иван Бурла ООО «Газпром трансгаз Саратов»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Второе место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Алексей Пикалов ООО «Газпром трансгаз Самара»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Николай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Бушманов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ООО «Газпром трансгаз Ухта»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Третье место</a:t>
            </a:r>
            <a:endParaRPr lang="ru-RU" sz="1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Айрат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Ситдиков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ООО «Газпром трансгаз Казань»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Сергей Ломака ООО «Газпром трансгаз Екатеринбург»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Владимир Коновалов ООО «Газпром трансгаз Томск»</a:t>
            </a:r>
          </a:p>
          <a:p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725" y="2895786"/>
            <a:ext cx="1950707" cy="130047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724" y="1561140"/>
            <a:ext cx="1950708" cy="11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17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Сайт Управления 308/8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0203" y="1131590"/>
            <a:ext cx="5708141" cy="3471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9857" y="2092510"/>
            <a:ext cx="2752403" cy="2092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1718687"/>
            <a:ext cx="39964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308/8/1 (эксплуатация ГРС)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62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796"/>
          <p:cNvSpPr>
            <a:spLocks noChangeArrowheads="1"/>
          </p:cNvSpPr>
          <p:nvPr/>
        </p:nvSpPr>
        <p:spPr bwMode="auto">
          <a:xfrm>
            <a:off x="359532" y="2139950"/>
            <a:ext cx="7835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</a:rPr>
              <a:t>БЛАГОДАРЮ ЗА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ВНИМАНИЕ!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051050" y="3579813"/>
            <a:ext cx="6842125" cy="863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0070C0"/>
                </a:solidFill>
                <a:ea typeface="Arial Narrow" pitchFamily="34" charset="0"/>
                <a:cs typeface="Arial Narrow" pitchFamily="34" charset="0"/>
              </a:rPr>
              <a:t>Р.Ю. ДИСТАНОВ</a:t>
            </a:r>
          </a:p>
          <a:p>
            <a:pPr eaLnBrk="1" hangingPunct="1"/>
            <a:r>
              <a:rPr lang="ru-RU" altLang="ru-RU" sz="2200" b="1" dirty="0" smtClean="0">
                <a:solidFill>
                  <a:srgbClr val="0070C0"/>
                </a:solidFill>
                <a:ea typeface="Arial Narrow" pitchFamily="34" charset="0"/>
                <a:cs typeface="Arial Narrow" pitchFamily="34" charset="0"/>
              </a:rPr>
              <a:t>НАЧАЛЬНИК УПРАВЛЕНИЯ ПАО «ГАЗПРОМ»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1267" name="TextBox 47"/>
          <p:cNvSpPr txBox="1">
            <a:spLocks noChangeArrowheads="1"/>
          </p:cNvSpPr>
          <p:nvPr/>
        </p:nvSpPr>
        <p:spPr bwMode="auto">
          <a:xfrm>
            <a:off x="2082800" y="123478"/>
            <a:ext cx="6810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Распределение ГРС в зависимости </a:t>
            </a: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от </a:t>
            </a: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загрузки и срока эксплуатации</a:t>
            </a: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1334" name="Picture 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015" y="1023957"/>
            <a:ext cx="6408712" cy="363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араллелограмм 16"/>
          <p:cNvSpPr/>
          <p:nvPr/>
        </p:nvSpPr>
        <p:spPr bwMode="auto">
          <a:xfrm>
            <a:off x="395536" y="1301192"/>
            <a:ext cx="8424936" cy="3106762"/>
          </a:xfrm>
          <a:prstGeom prst="parallelogram">
            <a:avLst>
              <a:gd name="adj" fmla="val 0"/>
            </a:avLst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6450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АГРС-НП-</a:t>
            </a:r>
            <a:r>
              <a:rPr lang="en-US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I</a:t>
            </a: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 (первого поколения)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273859"/>
            <a:ext cx="82809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</a:rPr>
              <a:t>Использование безлюдных технологий (обслуживание 1 раз в 10 дней).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</a:rPr>
              <a:t>Применение алгоритмов управления, основанных на комплексной оценке режима работы.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</a:rPr>
              <a:t>Дистанционное управление узлами и системами ГРС.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</a:rPr>
              <a:t>Электроснабжение от источника, расположенного на территории ГРС.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</a:rPr>
              <a:t>Применение оборудования, преимущественно произведенного в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</a:rPr>
              <a:t> РФ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</a:rPr>
              <a:t>Срок безопасной эксплуатации – 50 лет.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</a:rPr>
              <a:t>Гарантии завода изготовителя не менее 5 лет.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</a:rPr>
              <a:t>Оптимизация стоимости жизненного цикла.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</a:rPr>
              <a:t>Производство СПГ на территории ГРС.</a:t>
            </a:r>
          </a:p>
        </p:txBody>
      </p:sp>
      <p:pic>
        <p:nvPicPr>
          <p:cNvPr id="12347" name="Picture 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3826" y="3244858"/>
            <a:ext cx="2126646" cy="116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араллелограмм 16"/>
          <p:cNvSpPr/>
          <p:nvPr/>
        </p:nvSpPr>
        <p:spPr bwMode="auto">
          <a:xfrm>
            <a:off x="395536" y="1301192"/>
            <a:ext cx="8424936" cy="3106762"/>
          </a:xfrm>
          <a:prstGeom prst="parallelogram">
            <a:avLst>
              <a:gd name="adj" fmla="val 0"/>
            </a:avLst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6450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АГРС-НП-</a:t>
            </a:r>
            <a:r>
              <a:rPr lang="en-US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I</a:t>
            </a: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 (первого поколения)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273859"/>
            <a:ext cx="82809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Модульная </a:t>
            </a:r>
            <a:r>
              <a:rPr lang="ru-RU" sz="2000" b="1" kern="0" dirty="0" smtClean="0">
                <a:solidFill>
                  <a:srgbClr val="0070C0"/>
                </a:solidFill>
              </a:rPr>
              <a:t>ГРС.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lang="ru-RU" sz="2000" b="1" kern="0" dirty="0" smtClean="0">
                <a:solidFill>
                  <a:srgbClr val="0070C0"/>
                </a:solidFill>
              </a:rPr>
              <a:t>Капитальный </a:t>
            </a:r>
            <a:r>
              <a:rPr lang="ru-RU" sz="2000" b="1" kern="0" dirty="0">
                <a:solidFill>
                  <a:srgbClr val="0070C0"/>
                </a:solidFill>
              </a:rPr>
              <a:t>ремонт съемных модулей </a:t>
            </a:r>
            <a:r>
              <a:rPr lang="ru-RU" sz="2000" b="1" kern="0" dirty="0" smtClean="0">
                <a:solidFill>
                  <a:srgbClr val="0070C0"/>
                </a:solidFill>
              </a:rPr>
              <a:t>на заводе-изготовителе.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lang="ru-RU" sz="2000" b="1" kern="0" dirty="0" smtClean="0">
                <a:solidFill>
                  <a:srgbClr val="0070C0"/>
                </a:solidFill>
              </a:rPr>
              <a:t>Применение </a:t>
            </a:r>
            <a:r>
              <a:rPr lang="ru-RU" sz="2000" b="1" kern="0" dirty="0">
                <a:solidFill>
                  <a:srgbClr val="0070C0"/>
                </a:solidFill>
              </a:rPr>
              <a:t>быстровозводимых </a:t>
            </a:r>
            <a:r>
              <a:rPr lang="ru-RU" sz="2000" b="1" kern="0" dirty="0" smtClean="0">
                <a:solidFill>
                  <a:srgbClr val="0070C0"/>
                </a:solidFill>
              </a:rPr>
              <a:t>конструкций.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lang="ru-RU" sz="2000" b="1" kern="0" dirty="0" smtClean="0">
                <a:solidFill>
                  <a:srgbClr val="0070C0"/>
                </a:solidFill>
              </a:rPr>
              <a:t>Маркировка </a:t>
            </a:r>
            <a:r>
              <a:rPr lang="ru-RU" sz="2000" b="1" kern="0" dirty="0">
                <a:solidFill>
                  <a:srgbClr val="0070C0"/>
                </a:solidFill>
              </a:rPr>
              <a:t>QR-кодом всех составных элементов АГРС-НП с </a:t>
            </a:r>
            <a:r>
              <a:rPr lang="ru-RU" sz="2000" b="1" kern="0" dirty="0" smtClean="0">
                <a:solidFill>
                  <a:srgbClr val="0070C0"/>
                </a:solidFill>
              </a:rPr>
              <a:t>размещением </a:t>
            </a:r>
            <a:r>
              <a:rPr lang="ru-RU" sz="2000" b="1" kern="0" dirty="0">
                <a:solidFill>
                  <a:srgbClr val="0070C0"/>
                </a:solidFill>
              </a:rPr>
              <a:t>технических характеристик в электронном каталоге оборудования ГРС (далее – ЭКО ГРС</a:t>
            </a:r>
            <a:r>
              <a:rPr lang="ru-RU" sz="2000" b="1" kern="0" dirty="0" smtClean="0">
                <a:solidFill>
                  <a:srgbClr val="0070C0"/>
                </a:solidFill>
              </a:rPr>
              <a:t>).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Применение технологии заправки, исключающей попадание одоранта в окружающую </a:t>
            </a:r>
            <a:r>
              <a:rPr lang="ru-RU" sz="2000" b="1" kern="0" dirty="0" smtClean="0">
                <a:solidFill>
                  <a:srgbClr val="0070C0"/>
                </a:solidFill>
              </a:rPr>
              <a:t>среду.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Применение управляемых предохранительных </a:t>
            </a:r>
            <a:r>
              <a:rPr lang="ru-RU" sz="2000" b="1" kern="0" dirty="0" smtClean="0">
                <a:solidFill>
                  <a:srgbClr val="0070C0"/>
                </a:solidFill>
              </a:rPr>
              <a:t>клапанов.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Унификация оборудования ГРС.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0"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405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араллелограмм 16"/>
          <p:cNvSpPr/>
          <p:nvPr/>
        </p:nvSpPr>
        <p:spPr bwMode="auto">
          <a:xfrm>
            <a:off x="395536" y="1131589"/>
            <a:ext cx="8424936" cy="3454031"/>
          </a:xfrm>
          <a:prstGeom prst="parallelogram">
            <a:avLst>
              <a:gd name="adj" fmla="val 0"/>
            </a:avLst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6450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АГРС-НП-</a:t>
            </a:r>
            <a:r>
              <a:rPr lang="en-US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II</a:t>
            </a: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 (второго поколения)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131590"/>
            <a:ext cx="82809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Использование безлюдных технологий (обслуживание 2 раза в год).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Применение алгоритмов управления на математической модели.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Применение акустической системы контроля.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 smtClean="0">
                <a:solidFill>
                  <a:srgbClr val="0070C0"/>
                </a:solidFill>
              </a:rPr>
              <a:t>Применение </a:t>
            </a:r>
            <a:r>
              <a:rPr lang="ru-RU" sz="2000" b="1" kern="0" dirty="0">
                <a:solidFill>
                  <a:srgbClr val="0070C0"/>
                </a:solidFill>
              </a:rPr>
              <a:t>технологий, исключающих использование газа в качестве топлива для подогрева транспортируемого газа;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Применение технологий, позволяющих понижать «точку росы» газа.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Утилизация шлама на территории ГРС.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 smtClean="0">
                <a:solidFill>
                  <a:srgbClr val="0070C0"/>
                </a:solidFill>
              </a:rPr>
              <a:t>Реализация </a:t>
            </a:r>
            <a:r>
              <a:rPr lang="ru-RU" sz="2000" b="1" kern="0" dirty="0">
                <a:solidFill>
                  <a:srgbClr val="0070C0"/>
                </a:solidFill>
              </a:rPr>
              <a:t>заводом-изготовителем проекта АГРС-НП «под ключ».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Техническое обслуживание ГРС специализированными </a:t>
            </a:r>
            <a:r>
              <a:rPr lang="ru-RU" sz="2000" b="1" kern="0" dirty="0" smtClean="0">
                <a:solidFill>
                  <a:srgbClr val="0070C0"/>
                </a:solidFill>
              </a:rPr>
              <a:t>организациями. 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Оборудование и трубопроводы СДТ, работающие при скорости потока более 25 м/с</a:t>
            </a:r>
            <a:r>
              <a:rPr lang="ru-RU" sz="2000" b="1" kern="0" dirty="0" smtClean="0">
                <a:solidFill>
                  <a:srgbClr val="0070C0"/>
                </a:solidFill>
              </a:rPr>
              <a:t>.</a:t>
            </a:r>
            <a:endParaRPr lang="ru-RU" sz="20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687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араллелограмм 16"/>
          <p:cNvSpPr/>
          <p:nvPr/>
        </p:nvSpPr>
        <p:spPr bwMode="auto">
          <a:xfrm>
            <a:off x="395536" y="1301192"/>
            <a:ext cx="8424936" cy="3106762"/>
          </a:xfrm>
          <a:prstGeom prst="parallelogram">
            <a:avLst>
              <a:gd name="adj" fmla="val 0"/>
            </a:avLst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6450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АГРС-НП-</a:t>
            </a:r>
            <a:r>
              <a:rPr lang="en-US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III</a:t>
            </a: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 (третьего поколения)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473624"/>
            <a:ext cx="82809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Использование безлюдных технологий (обслуживание 1 раз в год</a:t>
            </a:r>
            <a:r>
              <a:rPr lang="ru-RU" sz="2000" b="1" kern="0" dirty="0" smtClean="0">
                <a:solidFill>
                  <a:srgbClr val="0070C0"/>
                </a:solidFill>
              </a:rPr>
              <a:t>).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Применение электрогидродинамического генератора в качестве основного источника электроснабжения ГРС</a:t>
            </a:r>
            <a:r>
              <a:rPr lang="ru-RU" sz="2000" b="1" kern="0" dirty="0" smtClean="0">
                <a:solidFill>
                  <a:srgbClr val="0070C0"/>
                </a:solidFill>
              </a:rPr>
              <a:t>.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Применение электрогидродинамического генератора в качестве регулятора расхода газа</a:t>
            </a:r>
            <a:r>
              <a:rPr lang="ru-RU" sz="2000" b="1" kern="0" dirty="0" smtClean="0">
                <a:solidFill>
                  <a:srgbClr val="0070C0"/>
                </a:solidFill>
              </a:rPr>
              <a:t>.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Отпуск электроэнергии внешним потребителям</a:t>
            </a:r>
            <a:r>
              <a:rPr lang="ru-RU" sz="2000" b="1" kern="0" dirty="0" smtClean="0">
                <a:solidFill>
                  <a:srgbClr val="0070C0"/>
                </a:solidFill>
              </a:rPr>
              <a:t>.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Пожизненная гарантия завода-изготовителя</a:t>
            </a:r>
            <a:r>
              <a:rPr lang="ru-RU" sz="2000" b="1" kern="0" dirty="0" smtClean="0">
                <a:solidFill>
                  <a:srgbClr val="0070C0"/>
                </a:solidFill>
              </a:rPr>
              <a:t>.</a:t>
            </a:r>
            <a:endParaRPr lang="ru-RU" sz="2000" b="1" kern="0" dirty="0">
              <a:solidFill>
                <a:srgbClr val="0070C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kern="0" dirty="0">
                <a:solidFill>
                  <a:srgbClr val="0070C0"/>
                </a:solidFill>
              </a:rPr>
              <a:t>Срок безопасной эксплуатации – не менее 50 лет (включая САУ ГРС).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46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6450" y="195486"/>
            <a:ext cx="695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Структура Электронного каталога оборудования ГРС на сайте Ассоциации www.newgaztech.ru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5586"/>
            <a:ext cx="8761413" cy="34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4030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араллелограмм 16"/>
          <p:cNvSpPr/>
          <p:nvPr/>
        </p:nvSpPr>
        <p:spPr bwMode="auto">
          <a:xfrm>
            <a:off x="395536" y="1239602"/>
            <a:ext cx="8424936" cy="3310015"/>
          </a:xfrm>
          <a:prstGeom prst="parallelogram">
            <a:avLst>
              <a:gd name="adj" fmla="val 0"/>
            </a:avLst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6450" y="159482"/>
            <a:ext cx="695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Основные направления модернизации Электронного каталога оборудования ГРС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203598"/>
            <a:ext cx="82809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kern="0" dirty="0">
                <a:solidFill>
                  <a:srgbClr val="0070C0"/>
                </a:solidFill>
              </a:rPr>
              <a:t> </a:t>
            </a:r>
            <a:r>
              <a:rPr lang="ru-RU" sz="1600" kern="0" dirty="0" smtClean="0">
                <a:solidFill>
                  <a:srgbClr val="0070C0"/>
                </a:solidFill>
              </a:rPr>
              <a:t>		</a:t>
            </a:r>
            <a:r>
              <a:rPr lang="ru-RU" kern="0" dirty="0" smtClean="0">
                <a:solidFill>
                  <a:srgbClr val="0070C0"/>
                </a:solidFill>
              </a:rPr>
              <a:t>Оптимизация </a:t>
            </a:r>
            <a:r>
              <a:rPr lang="ru-RU" kern="0" dirty="0">
                <a:solidFill>
                  <a:srgbClr val="0070C0"/>
                </a:solidFill>
              </a:rPr>
              <a:t>процесса выбора оборудования ГРС.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1600" kern="0" dirty="0">
              <a:solidFill>
                <a:srgbClr val="0070C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kern="0" dirty="0" smtClean="0">
                <a:solidFill>
                  <a:srgbClr val="0070C0"/>
                </a:solidFill>
              </a:rPr>
              <a:t>Дополнительные </a:t>
            </a:r>
            <a:r>
              <a:rPr lang="ru-RU" sz="1600" kern="0" dirty="0">
                <a:solidFill>
                  <a:srgbClr val="0070C0"/>
                </a:solidFill>
              </a:rPr>
              <a:t>опции: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kern="0" dirty="0" smtClean="0">
                <a:solidFill>
                  <a:srgbClr val="0070C0"/>
                </a:solidFill>
              </a:rPr>
              <a:t>«</a:t>
            </a:r>
            <a:r>
              <a:rPr lang="ru-RU" sz="1600" kern="0" dirty="0">
                <a:solidFill>
                  <a:srgbClr val="0070C0"/>
                </a:solidFill>
              </a:rPr>
              <a:t>Экспресс-сравнение» - режим быстрого сравнения однотипного оборудования;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kern="0" dirty="0" smtClean="0">
                <a:solidFill>
                  <a:srgbClr val="0070C0"/>
                </a:solidFill>
              </a:rPr>
              <a:t>«</a:t>
            </a:r>
            <a:r>
              <a:rPr lang="ru-RU" sz="1600" kern="0" dirty="0">
                <a:solidFill>
                  <a:srgbClr val="0070C0"/>
                </a:solidFill>
              </a:rPr>
              <a:t>Конструктор» –создание вариантов комплектации ГРС по техническим параметрам;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kern="0" dirty="0" smtClean="0">
                <a:solidFill>
                  <a:srgbClr val="0070C0"/>
                </a:solidFill>
              </a:rPr>
              <a:t>«</a:t>
            </a:r>
            <a:r>
              <a:rPr lang="ru-RU" sz="1600" kern="0" dirty="0">
                <a:solidFill>
                  <a:srgbClr val="0070C0"/>
                </a:solidFill>
              </a:rPr>
              <a:t>Поиск по номеру» - атрибутивный поиск оборудования по серийным/каталожным </a:t>
            </a:r>
            <a:r>
              <a:rPr lang="ru-RU" sz="1600" kern="0" dirty="0" smtClean="0">
                <a:solidFill>
                  <a:srgbClr val="0070C0"/>
                </a:solidFill>
              </a:rPr>
              <a:t>номерам;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kern="0" dirty="0" smtClean="0">
                <a:solidFill>
                  <a:srgbClr val="0070C0"/>
                </a:solidFill>
              </a:rPr>
              <a:t>Узнать стоимость </a:t>
            </a:r>
            <a:r>
              <a:rPr lang="ru-RU" sz="1600" kern="0" dirty="0">
                <a:solidFill>
                  <a:srgbClr val="0070C0"/>
                </a:solidFill>
              </a:rPr>
              <a:t>предварительного заказа» - форма обратной связи, позволяющая получить информацию о предварительной стоимости составленного варианта</a:t>
            </a:r>
            <a:r>
              <a:rPr lang="ru-RU" sz="1600" kern="0" dirty="0" smtClean="0">
                <a:solidFill>
                  <a:srgbClr val="0070C0"/>
                </a:solidFill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kern="0" dirty="0">
              <a:solidFill>
                <a:srgbClr val="0070C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ru-RU" sz="1600" kern="0" dirty="0" smtClean="0">
                <a:solidFill>
                  <a:srgbClr val="0070C0"/>
                </a:solidFill>
              </a:rPr>
              <a:t>Раздел </a:t>
            </a:r>
            <a:r>
              <a:rPr lang="ru-RU" sz="1600" kern="0" dirty="0">
                <a:solidFill>
                  <a:srgbClr val="0070C0"/>
                </a:solidFill>
              </a:rPr>
              <a:t>«Форум» - специализированный тематический форум для делового общения и обмена опытом применения представленного в каталоге оборудования</a:t>
            </a:r>
            <a:r>
              <a:rPr lang="ru-RU" sz="1600" kern="0" dirty="0" smtClean="0">
                <a:solidFill>
                  <a:srgbClr val="0070C0"/>
                </a:solidFill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ru-RU" sz="1600" kern="0" dirty="0">
              <a:solidFill>
                <a:srgbClr val="0070C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ru-RU" sz="1600" kern="0" dirty="0" smtClean="0">
                <a:solidFill>
                  <a:srgbClr val="0070C0"/>
                </a:solidFill>
              </a:rPr>
              <a:t>Синхронизация </a:t>
            </a:r>
            <a:r>
              <a:rPr lang="ru-RU" sz="1600" kern="0" dirty="0">
                <a:solidFill>
                  <a:srgbClr val="0070C0"/>
                </a:solidFill>
              </a:rPr>
              <a:t>ЭКО ГРС с ИСТС «Инфотех».</a:t>
            </a: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40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algn="r">
          <a:defRPr sz="1600" dirty="0"/>
        </a:defPPr>
      </a:lstStyle>
    </a:tx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9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9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1183</Words>
  <Application>Microsoft Office PowerPoint</Application>
  <PresentationFormat>Экран (16:9)</PresentationFormat>
  <Paragraphs>265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11_Специальное оформление</vt:lpstr>
      <vt:lpstr>5_Тема Office</vt:lpstr>
      <vt:lpstr>1_Тема Office</vt:lpstr>
      <vt:lpstr>ИТОГИ РАБОТЫ И ЗАДАЧИ ПО ВОПРОСАМ ПРОВЕДЕНИЯ ЕДИНОЙ ТЕХНИЧЕСКОЙ ПОЛИТИКИ ПРИ ЭКСПЛУАТАЦИИ ГРС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Gazprom JSC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РАБОТ ПО РАЗВИТИЮ РЫНКА ГАЗОМОТОРНОГО ТОПЛИВА В РОССИЙСКОЙ ФЕДЕРАЦИИ</dc:title>
  <dc:creator>Пермин Александр Сергеевич</dc:creator>
  <cp:lastModifiedBy>Uzver</cp:lastModifiedBy>
  <cp:revision>161</cp:revision>
  <cp:lastPrinted>2016-10-14T15:13:30Z</cp:lastPrinted>
  <dcterms:created xsi:type="dcterms:W3CDTF">2016-10-04T14:16:48Z</dcterms:created>
  <dcterms:modified xsi:type="dcterms:W3CDTF">2016-10-24T15:00:29Z</dcterms:modified>
</cp:coreProperties>
</file>