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2" r:id="rId3"/>
    <p:sldId id="303" r:id="rId4"/>
    <p:sldId id="281" r:id="rId5"/>
    <p:sldId id="292" r:id="rId6"/>
    <p:sldId id="291" r:id="rId7"/>
    <p:sldId id="288" r:id="rId8"/>
    <p:sldId id="296" r:id="rId9"/>
    <p:sldId id="295" r:id="rId10"/>
    <p:sldId id="294" r:id="rId11"/>
    <p:sldId id="293" r:id="rId12"/>
    <p:sldId id="287" r:id="rId13"/>
    <p:sldId id="304" r:id="rId14"/>
    <p:sldId id="286" r:id="rId15"/>
    <p:sldId id="300" r:id="rId16"/>
    <p:sldId id="299" r:id="rId17"/>
    <p:sldId id="298" r:id="rId18"/>
    <p:sldId id="297" r:id="rId19"/>
    <p:sldId id="308" r:id="rId20"/>
    <p:sldId id="305" r:id="rId21"/>
    <p:sldId id="311" r:id="rId22"/>
    <p:sldId id="306" r:id="rId23"/>
    <p:sldId id="312" r:id="rId24"/>
    <p:sldId id="307" r:id="rId25"/>
    <p:sldId id="310" r:id="rId26"/>
    <p:sldId id="309" r:id="rId27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7E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-1291" y="72"/>
      </p:cViewPr>
      <p:guideLst>
        <p:guide orient="horz" pos="75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1886B-121E-40B4-8718-A4D6975C2CDB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E121A-EB4B-410C-B7E8-25CA88462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B9DD3-9FF2-4B81-8A9B-C93E6368DF39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E52F-BDCE-4914-903B-A39A0BC279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6AD20-46D1-4106-AB32-57E2E0F24247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A5B42-C7E8-4CDF-B25B-FDD25694D8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894D-B7CE-4D64-967F-0E96B7978695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7C35B-D2F0-4CE5-AA8B-236E5BFAC8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E8806-8E05-49C4-9BD1-9FFFB453776E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03D5-72C1-4F0E-9358-B654DAE3F6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90C73-17B5-43F2-8117-AFF1FD973004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D210D-3883-4375-AE4B-819F1D805F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F016E-180E-4F13-B1ED-E2D3DA899B78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16E3-C78F-4C51-932E-EFC702DC31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28A9-DC02-41ED-9C6A-F2F90545B279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7F702-9A9E-42AF-B1AA-6BF1DE750A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F84FB-F054-4AFB-97FB-4FB3CCA12A4D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03228-0FB8-46FE-8F5E-2B5CE6C08E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EC212-20DE-4A62-883B-1EFD27CABB43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3B4CA-5812-4271-AF1B-2DCC4C86C3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4156F-4C83-4CCF-8880-4E7D6449645F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4519-0656-4D2D-B765-CCDCC91E08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3501F-5540-4392-8DFA-C7E5B79E4B03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5643376-A616-41FE-9CEB-E3FD487197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Группа 6"/>
          <p:cNvGrpSpPr>
            <a:grpSpLocks/>
          </p:cNvGrpSpPr>
          <p:nvPr/>
        </p:nvGrpSpPr>
        <p:grpSpPr bwMode="auto">
          <a:xfrm>
            <a:off x="107950" y="82550"/>
            <a:ext cx="9001125" cy="4810742"/>
            <a:chOff x="107504" y="155283"/>
            <a:chExt cx="9001000" cy="4809773"/>
          </a:xfrm>
        </p:grpSpPr>
        <p:pic>
          <p:nvPicPr>
            <p:cNvPr id="2052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27784" y="1341254"/>
              <a:ext cx="6480720" cy="3623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Рисунок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155283"/>
              <a:ext cx="1800200" cy="1257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TextBox 5"/>
          <p:cNvSpPr txBox="1">
            <a:spLocks noChangeArrowheads="1"/>
          </p:cNvSpPr>
          <p:nvPr/>
        </p:nvSpPr>
        <p:spPr bwMode="auto">
          <a:xfrm>
            <a:off x="2627785" y="4961200"/>
            <a:ext cx="6516216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Автономный источник  питания АИП </a:t>
            </a:r>
            <a:br>
              <a:rPr lang="ru-RU" altLang="ru-RU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для электроснабжения объектов ПАО «Газпром». Энергоэффективность и надежность.</a:t>
            </a:r>
          </a:p>
          <a:p>
            <a:pPr eaLnBrk="1" fontAlgn="ctr" hangingPunct="1">
              <a:spcBef>
                <a:spcPts val="600"/>
              </a:spcBef>
              <a:buClr>
                <a:srgbClr val="000000"/>
              </a:buClr>
            </a:pPr>
            <a:endParaRPr lang="ru-RU" altLang="ru-RU" b="1" dirty="0" smtClean="0">
              <a:solidFill>
                <a:srgbClr val="002060"/>
              </a:solidFill>
              <a:latin typeface="Arial" charset="0"/>
            </a:endParaRPr>
          </a:p>
          <a:p>
            <a:r>
              <a:rPr lang="ru-RU" sz="1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Пасечный Виталий Валерьевич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Главный инженер ООО Завод «</a:t>
            </a:r>
            <a:r>
              <a:rPr lang="ru-RU" sz="14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Саратовгазавтоматика</a:t>
            </a:r>
            <a:r>
              <a:rPr lang="ru-RU" sz="1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altLang="ru-RU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10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82305" y="955204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Июль 2015 года. Контрольные испытания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2226" name="Picture 2" descr="F:\Фото АИП\2 этап\P130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3075" y="1532962"/>
            <a:ext cx="6117850" cy="4588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11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502418" y="946239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Июль 2015 года. Контрольные испытания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3250" name="Picture 2" descr="F:\Фото АИП\2 этап\IMG_2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430" y="1420746"/>
            <a:ext cx="7339481" cy="489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12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54274" name="Picture 2" descr="F:\Фото АИП\2 этап\IMG_2489.JPG"/>
          <p:cNvPicPr>
            <a:picLocks noChangeAspect="1" noChangeArrowheads="1"/>
          </p:cNvPicPr>
          <p:nvPr/>
        </p:nvPicPr>
        <p:blipFill>
          <a:blip r:embed="rId3" cstate="print"/>
          <a:srcRect b="9292"/>
          <a:stretch>
            <a:fillRect/>
          </a:stretch>
        </p:blipFill>
        <p:spPr bwMode="auto">
          <a:xfrm>
            <a:off x="2700223" y="1384864"/>
            <a:ext cx="3763325" cy="5120436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464377" y="946239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Июль 2015 года. Контрольные испытания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340768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16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июле 2015 года на территории ООО Завод «Саратовгазавтоматика» успешно завершен 1-й этап приемочных испытаний АИП-5000 и приемочной комиссией рекомендовано провести  опытно-промышленную эксплуатацию, а так же 2-й этап приемочных испытаний  автономного источника питания производства </a:t>
            </a:r>
            <a:endParaRPr lang="ru-RU" alt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ООО </a:t>
            </a:r>
            <a:r>
              <a:rPr lang="ru-RU" alt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Завод «Саратовгазавтоматика»  на площадке ООО «Газпром трансгаз Саратов», филиал Приволжское ЛПУМГ.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13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611560" y="836712"/>
            <a:ext cx="6246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Июль 2015 года. Контрольные испытания</a:t>
            </a:r>
          </a:p>
          <a:p>
            <a:endParaRPr lang="ru-RU" altLang="ru-RU" sz="1400" b="1" i="1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317" y="3325452"/>
            <a:ext cx="796534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14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2312" y="947162"/>
            <a:ext cx="6157093" cy="77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Январь 2016 года. Опытно-промышленная эксплуатация. Приволжское ЛПУ МГ. 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ООО 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«Газпром трансгаз Саратов»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5298" name="Picture 2" descr="E:\USERS\valertovk\Desktop\image-5c7fcdfb5ab4d883c6e47bde33063b6a7c20cf3d7051b98a03c1f522ddbb5888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832" y="1897157"/>
            <a:ext cx="7596336" cy="4272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15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3352" y="961646"/>
            <a:ext cx="6157093" cy="5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2016 года. Второй этап приемочных испытаний (после ОПЭ).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6322" name="Picture 2" descr="F:\Фото АИП\3 этап\IMG_5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931" y="1628800"/>
            <a:ext cx="7056264" cy="470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16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82308" y="927257"/>
            <a:ext cx="6157093" cy="5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2016 года. Второй этап приемочных испытаний (после ОПЭ).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7346" name="Picture 2" descr="F:\Фото АИП\3 этап\IMG_5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205" y="1656056"/>
            <a:ext cx="6895272" cy="4596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17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93453" y="945187"/>
            <a:ext cx="6157093" cy="5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2016 года. Второй этап приемочных испытаний (после ОПЭ).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8370" name="Picture 2" descr="F:\Фото АИП\3 этап\IMG_5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612" y="1628801"/>
            <a:ext cx="6984776" cy="4656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18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02418" y="954152"/>
            <a:ext cx="6157093" cy="55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2016 года. Второй этап приемочных испытаний (после ОПЭ).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9394" name="Picture 2" descr="F:\Фото АИП\3 этап\IMG_5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316" y="1595718"/>
            <a:ext cx="7230462" cy="4820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16388" name="Рисунок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390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19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6797" y="5493630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449263" eaLnBrk="1" hangingPunct="1"/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alt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результатам, 2-го этапа приемочных испытаний, а так же оптимизации проектных решений, ООО завод «Саратовгазавтоматика» разработало и изготовило пилотный образец автономного источника питания мощностью 2800Вт с применением термоэлектрических генераторов ГТЭГ-300 с воздушным охлаждением. 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619672" y="1304333"/>
          <a:ext cx="5976664" cy="3960440"/>
        </p:xfrm>
        <a:graphic>
          <a:graphicData uri="http://schemas.openxmlformats.org/presentationml/2006/ole">
            <p:oleObj spid="_x0000_s2051" name="Acrobat Document" r:id="rId4" imgW="25701870" imgH="18188695" progId="Acrobat.Document.DC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4792" y="880961"/>
            <a:ext cx="6157093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2017 года. Заводские испытания АИП-2800.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5140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142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chemeClr val="tx2"/>
                  </a:solidFill>
                  <a:latin typeface="Arial" charset="0"/>
                </a:rPr>
                <a:t>2</a:t>
              </a:r>
              <a:endParaRPr lang="ru-RU" altLang="ru-RU" sz="13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pic>
        <p:nvPicPr>
          <p:cNvPr id="5124" name="Picture 8" descr="Сертифик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429000"/>
            <a:ext cx="187255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http://www.sargazav.ru/upload/iblock/99f/99fd792316618f70a08c1916bf3b8c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086" y="3221509"/>
            <a:ext cx="2598738" cy="2871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9592" y="1085230"/>
            <a:ext cx="415498" cy="78062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5128" name="TextBox 4"/>
          <p:cNvSpPr txBox="1">
            <a:spLocks noChangeArrowheads="1"/>
          </p:cNvSpPr>
          <p:nvPr/>
        </p:nvSpPr>
        <p:spPr bwMode="auto">
          <a:xfrm>
            <a:off x="1162832" y="1091580"/>
            <a:ext cx="1828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000" b="1" dirty="0">
                <a:solidFill>
                  <a:srgbClr val="0070C0"/>
                </a:solidFill>
                <a:latin typeface="Arial" charset="0"/>
              </a:rPr>
              <a:t>35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altLang="ru-RU" sz="3000" b="1" dirty="0">
                <a:solidFill>
                  <a:srgbClr val="0070C0"/>
                </a:solidFill>
                <a:latin typeface="Arial" charset="0"/>
              </a:rPr>
              <a:t>лет</a:t>
            </a:r>
          </a:p>
        </p:txBody>
      </p:sp>
      <p:sp>
        <p:nvSpPr>
          <p:cNvPr id="5129" name="Прямоугольник 6"/>
          <p:cNvSpPr>
            <a:spLocks noChangeArrowheads="1"/>
          </p:cNvSpPr>
          <p:nvPr/>
        </p:nvSpPr>
        <p:spPr bwMode="auto">
          <a:xfrm>
            <a:off x="1210258" y="1818655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200" b="1" dirty="0">
                <a:solidFill>
                  <a:srgbClr val="002060"/>
                </a:solidFill>
                <a:latin typeface="Arial" charset="0"/>
              </a:rPr>
              <a:t>ООО Завод «</a:t>
            </a:r>
            <a:r>
              <a:rPr lang="ru-RU" altLang="ru-RU" sz="1200" b="1" dirty="0" err="1">
                <a:solidFill>
                  <a:srgbClr val="002060"/>
                </a:solidFill>
                <a:latin typeface="Arial" charset="0"/>
              </a:rPr>
              <a:t>Саратовгазавтоматика</a:t>
            </a:r>
            <a:r>
              <a:rPr lang="ru-RU" altLang="ru-RU" sz="1200" b="1" dirty="0">
                <a:solidFill>
                  <a:srgbClr val="002060"/>
                </a:solidFill>
                <a:latin typeface="Arial" charset="0"/>
              </a:rPr>
              <a:t>» </a:t>
            </a:r>
            <a:endParaRPr lang="ru-RU" altLang="ru-RU" sz="12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Arial" charset="0"/>
              </a:rPr>
              <a:t>выпускает </a:t>
            </a:r>
            <a:r>
              <a:rPr lang="ru-RU" altLang="ru-RU" sz="1200" b="1" dirty="0">
                <a:solidFill>
                  <a:srgbClr val="002060"/>
                </a:solidFill>
                <a:latin typeface="Arial" charset="0"/>
              </a:rPr>
              <a:t>автономные источники питания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6622" y="1037605"/>
            <a:ext cx="415498" cy="79967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eaLnBrk="1" hangingPunct="1">
              <a:defRPr/>
            </a:pP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5060490" y="1078880"/>
            <a:ext cx="2597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5000" b="1" dirty="0">
                <a:solidFill>
                  <a:srgbClr val="0070C0"/>
                </a:solidFill>
                <a:latin typeface="Arial" charset="0"/>
              </a:rPr>
              <a:t>200</a:t>
            </a:r>
            <a:r>
              <a:rPr lang="ru-RU" altLang="ru-RU" sz="1600" b="1" dirty="0">
                <a:solidFill>
                  <a:srgbClr val="0070C0"/>
                </a:solidFill>
                <a:latin typeface="Arial" charset="0"/>
              </a:rPr>
              <a:t>комплексов</a:t>
            </a:r>
          </a:p>
        </p:txBody>
      </p:sp>
      <p:sp>
        <p:nvSpPr>
          <p:cNvPr id="5132" name="Прямоугольник 13"/>
          <p:cNvSpPr>
            <a:spLocks noChangeArrowheads="1"/>
          </p:cNvSpPr>
          <p:nvPr/>
        </p:nvSpPr>
        <p:spPr bwMode="auto">
          <a:xfrm>
            <a:off x="5106205" y="1836118"/>
            <a:ext cx="3304853" cy="24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200" b="1" dirty="0">
                <a:solidFill>
                  <a:srgbClr val="002060"/>
                </a:solidFill>
                <a:latin typeface="Arial" charset="0"/>
              </a:rPr>
              <a:t>Изготовлены и поставлены Заказчику</a:t>
            </a:r>
          </a:p>
        </p:txBody>
      </p:sp>
      <p:sp>
        <p:nvSpPr>
          <p:cNvPr id="5133" name="Прямоугольник 8"/>
          <p:cNvSpPr>
            <a:spLocks noChangeArrowheads="1"/>
          </p:cNvSpPr>
          <p:nvPr/>
        </p:nvSpPr>
        <p:spPr bwMode="auto">
          <a:xfrm>
            <a:off x="3131840" y="2806855"/>
            <a:ext cx="4343400" cy="14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Неприхотливые и надежные источники 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энергоснабжения </a:t>
            </a:r>
            <a:r>
              <a:rPr lang="ru-RU" altLang="ru-RU" sz="1400" b="1" dirty="0">
                <a:solidFill>
                  <a:srgbClr val="002060"/>
                </a:solidFill>
                <a:latin typeface="Arial" charset="0"/>
              </a:rPr>
              <a:t>в суровых условиях эксплуатации</a:t>
            </a: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ru-RU" altLang="ru-RU" sz="14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Алроса-газ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(Якутия)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Сургутгазпром</a:t>
            </a: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300"/>
              </a:spcBef>
              <a:buFontTx/>
              <a:buChar char="•"/>
            </a:pPr>
            <a:r>
              <a:rPr lang="ru-RU" altLang="ru-RU" sz="1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400" dirty="0" err="1">
                <a:solidFill>
                  <a:srgbClr val="002060"/>
                </a:solidFill>
                <a:latin typeface="Arial" charset="0"/>
              </a:rPr>
              <a:t>Тюментрансгаз</a:t>
            </a:r>
            <a:endParaRPr lang="ru-RU" altLang="ru-RU" sz="1400" b="1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134" name="Прямоугольник 9"/>
          <p:cNvSpPr>
            <a:spLocks noChangeArrowheads="1"/>
          </p:cNvSpPr>
          <p:nvPr/>
        </p:nvSpPr>
        <p:spPr bwMode="auto">
          <a:xfrm>
            <a:off x="3131840" y="4344486"/>
            <a:ext cx="43924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u-RU" altLang="ru-RU" sz="1300" dirty="0" smtClean="0">
                <a:solidFill>
                  <a:srgbClr val="002060"/>
                </a:solidFill>
                <a:latin typeface="Arial" charset="0"/>
              </a:rPr>
              <a:t> Климатическое </a:t>
            </a:r>
            <a:r>
              <a:rPr lang="ru-RU" altLang="ru-RU" sz="1300" b="1" dirty="0">
                <a:solidFill>
                  <a:srgbClr val="002060"/>
                </a:solidFill>
                <a:latin typeface="Arial" charset="0"/>
              </a:rPr>
              <a:t>исполнение 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УХЛ1/ХЛ1</a:t>
            </a:r>
          </a:p>
          <a:p>
            <a:pPr eaLnBrk="1" hangingPunct="1"/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300" dirty="0">
                <a:solidFill>
                  <a:srgbClr val="002060"/>
                </a:solidFill>
                <a:latin typeface="Arial" charset="0"/>
              </a:rPr>
              <a:t>по ГОСТ </a:t>
            </a:r>
            <a:r>
              <a:rPr lang="ru-RU" altLang="ru-RU" sz="1300" dirty="0" smtClean="0">
                <a:solidFill>
                  <a:srgbClr val="002060"/>
                </a:solidFill>
                <a:latin typeface="Arial" charset="0"/>
              </a:rPr>
              <a:t>15150-69</a:t>
            </a:r>
          </a:p>
          <a:p>
            <a:pPr eaLnBrk="1" hangingPunct="1"/>
            <a:endParaRPr lang="ru-RU" altLang="ru-RU" sz="13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 Степень </a:t>
            </a:r>
            <a:r>
              <a:rPr lang="ru-RU" altLang="ru-RU" sz="1300" b="1" dirty="0">
                <a:solidFill>
                  <a:srgbClr val="002060"/>
                </a:solidFill>
                <a:latin typeface="Arial" charset="0"/>
              </a:rPr>
              <a:t>защиты IP54</a:t>
            </a:r>
            <a:r>
              <a:rPr lang="ru-RU" altLang="ru-RU" sz="1300" dirty="0">
                <a:solidFill>
                  <a:srgbClr val="002060"/>
                </a:solidFill>
                <a:latin typeface="Arial" charset="0"/>
              </a:rPr>
              <a:t> по ГОСТ </a:t>
            </a:r>
            <a:r>
              <a:rPr lang="ru-RU" altLang="ru-RU" sz="1300" dirty="0" smtClean="0">
                <a:solidFill>
                  <a:srgbClr val="002060"/>
                </a:solidFill>
                <a:latin typeface="Arial" charset="0"/>
              </a:rPr>
              <a:t>14254-96</a:t>
            </a:r>
          </a:p>
          <a:p>
            <a:pPr eaLnBrk="1" hangingPunct="1">
              <a:buFont typeface="Arial" charset="0"/>
              <a:buChar char="•"/>
            </a:pPr>
            <a:endParaRPr lang="ru-RU" altLang="ru-RU" sz="1300" dirty="0">
              <a:solidFill>
                <a:srgbClr val="002060"/>
              </a:solidFill>
              <a:latin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 Уровень </a:t>
            </a:r>
            <a:r>
              <a:rPr lang="ru-RU" altLang="ru-RU" sz="1300" b="1" dirty="0">
                <a:solidFill>
                  <a:srgbClr val="002060"/>
                </a:solidFill>
                <a:latin typeface="Arial" charset="0"/>
              </a:rPr>
              <a:t>ответственности повышенный </a:t>
            </a:r>
            <a:endParaRPr lang="ru-RU" altLang="ru-RU" sz="13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300" dirty="0" smtClean="0">
                <a:solidFill>
                  <a:srgbClr val="002060"/>
                </a:solidFill>
                <a:latin typeface="Arial" charset="0"/>
              </a:rPr>
              <a:t>по </a:t>
            </a:r>
            <a:r>
              <a:rPr lang="ru-RU" altLang="ru-RU" sz="1300" dirty="0">
                <a:solidFill>
                  <a:srgbClr val="002060"/>
                </a:solidFill>
                <a:latin typeface="Arial" charset="0"/>
              </a:rPr>
              <a:t>классификации "Технического регламента </a:t>
            </a:r>
            <a:endParaRPr lang="ru-RU" altLang="ru-RU" sz="13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ru-RU" altLang="ru-RU" sz="13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300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300" dirty="0" smtClean="0">
                <a:solidFill>
                  <a:srgbClr val="002060"/>
                </a:solidFill>
                <a:latin typeface="Arial" charset="0"/>
              </a:rPr>
              <a:t>о </a:t>
            </a:r>
            <a:r>
              <a:rPr lang="ru-RU" altLang="ru-RU" sz="1300" dirty="0">
                <a:solidFill>
                  <a:srgbClr val="002060"/>
                </a:solidFill>
                <a:latin typeface="Arial" charset="0"/>
              </a:rPr>
              <a:t>безопасности зданий и сооружений»</a:t>
            </a:r>
          </a:p>
          <a:p>
            <a:pPr eaLnBrk="1" hangingPunct="1">
              <a:buFont typeface="Arial" charset="0"/>
              <a:buChar char="•"/>
            </a:pPr>
            <a:r>
              <a:rPr lang="ru-RU" altLang="ru-RU" sz="1300" b="1" dirty="0" smtClean="0">
                <a:solidFill>
                  <a:srgbClr val="002060"/>
                </a:solidFill>
                <a:latin typeface="Arial" charset="0"/>
              </a:rPr>
              <a:t> Сейсмостойкость </a:t>
            </a:r>
            <a:r>
              <a:rPr lang="ru-RU" altLang="ru-RU" sz="1300" b="1" dirty="0">
                <a:solidFill>
                  <a:srgbClr val="002060"/>
                </a:solidFill>
                <a:latin typeface="Arial" charset="0"/>
              </a:rPr>
              <a:t>– 9 баллов</a:t>
            </a:r>
          </a:p>
        </p:txBody>
      </p:sp>
      <p:sp>
        <p:nvSpPr>
          <p:cNvPr id="5136" name="TextBox 1"/>
          <p:cNvSpPr txBox="1">
            <a:spLocks noChangeArrowheads="1"/>
          </p:cNvSpPr>
          <p:nvPr/>
        </p:nvSpPr>
        <p:spPr bwMode="auto">
          <a:xfrm>
            <a:off x="1251893" y="2812866"/>
            <a:ext cx="87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70C0"/>
                </a:solidFill>
                <a:latin typeface="Arial" charset="0"/>
              </a:rPr>
              <a:t>2006</a:t>
            </a:r>
          </a:p>
        </p:txBody>
      </p:sp>
      <p:sp>
        <p:nvSpPr>
          <p:cNvPr id="5138" name="Rectangle 9"/>
          <p:cNvSpPr>
            <a:spLocks noChangeArrowheads="1"/>
          </p:cNvSpPr>
          <p:nvPr/>
        </p:nvSpPr>
        <p:spPr bwMode="auto">
          <a:xfrm>
            <a:off x="7159947" y="2618328"/>
            <a:ext cx="166052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Arial" charset="0"/>
              </a:rPr>
              <a:t>Оборудование 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Arial" charset="0"/>
              </a:rPr>
              <a:t>сертифицировано</a:t>
            </a:r>
            <a:r>
              <a:rPr lang="en-US" altLang="ru-RU" sz="1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ru-RU" altLang="ru-RU" sz="1200" b="1" dirty="0" smtClean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rgbClr val="002060"/>
                </a:solidFill>
                <a:latin typeface="Arial" charset="0"/>
              </a:rPr>
              <a:t>(в том числе «ГАЗПРОМСЕРТ»)</a:t>
            </a:r>
            <a:endParaRPr lang="ru-RU" altLang="ru-RU" sz="12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20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91255" y="964169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2017 года. Заводские испытания АИП-2800.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74" name="Picture 2" descr="\\Filesrv1\aip2800\Для Валертова\АИП-2800\26.04.2017\IMG_0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477" y="1493461"/>
            <a:ext cx="6264696" cy="4698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21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93453" y="968348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2017 года. Заводские испытания АИП-2800.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8194" name="Picture 2" descr="\\Filesrv1\aip2800\Для Валертова\АИП-2800\Испытания\IMG_7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78" y="1698462"/>
            <a:ext cx="4087125" cy="2724750"/>
          </a:xfrm>
          <a:prstGeom prst="rect">
            <a:avLst/>
          </a:prstGeom>
          <a:noFill/>
        </p:spPr>
      </p:pic>
      <p:pic>
        <p:nvPicPr>
          <p:cNvPr id="8195" name="Picture 3" descr="\\Filesrv1\aip2800\Для Валертова\АИП-2800\Испытания\IMG_7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5341" y="1700239"/>
            <a:ext cx="4052111" cy="2737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22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93453" y="941453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2017 года. Заводские испытания АИП-2800.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098" name="Picture 2" descr="\\Filesrv1\aip2800\Для Валертова\АИП-2800\Испытания\IMG_7307.JPG"/>
          <p:cNvPicPr>
            <a:picLocks noChangeAspect="1" noChangeArrowheads="1"/>
          </p:cNvPicPr>
          <p:nvPr/>
        </p:nvPicPr>
        <p:blipFill>
          <a:blip r:embed="rId3" cstate="print"/>
          <a:srcRect t="13303"/>
          <a:stretch>
            <a:fillRect/>
          </a:stretch>
        </p:blipFill>
        <p:spPr bwMode="auto">
          <a:xfrm>
            <a:off x="2680428" y="1568823"/>
            <a:ext cx="3783143" cy="49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23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592" y="692696"/>
            <a:ext cx="6157093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2017 года. Заводские испытания АИП-2800.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" name="Picture 2" descr="\\Filesrv1\aip2800\Для Валертова\АИП-2800\Испытания\IMG_73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52769"/>
          <a:stretch/>
        </p:blipFill>
        <p:spPr bwMode="auto">
          <a:xfrm>
            <a:off x="1259632" y="1412775"/>
            <a:ext cx="6454123" cy="4572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24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592" y="692696"/>
            <a:ext cx="6157093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2017 года. Заводские испытания АИП-2800.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0" name="Picture 2" descr="\\Filesrv1\aip2800\Для Валертова\АИП-2800\Испытания\IMG_7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556792"/>
            <a:ext cx="2952328" cy="4428492"/>
          </a:xfrm>
          <a:prstGeom prst="rect">
            <a:avLst/>
          </a:prstGeom>
          <a:noFill/>
        </p:spPr>
      </p:pic>
      <p:pic>
        <p:nvPicPr>
          <p:cNvPr id="12" name="Picture 3" descr="\\Filesrv1\aip2800\Для Валертова\АИП-2800\Испытания\IMG_7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556792"/>
            <a:ext cx="3058370" cy="4587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25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99592" y="692696"/>
            <a:ext cx="6157093" cy="31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Апрель 2017 года. Заводские испытания АИП-2800.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1" name="Picture 2" descr="\\Filesrv1\aip2800\Для Валертова\АИП-2800\фото_АИП-2800\IMG_7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2928326" cy="4392488"/>
          </a:xfrm>
          <a:prstGeom prst="rect">
            <a:avLst/>
          </a:prstGeom>
          <a:noFill/>
        </p:spPr>
      </p:pic>
      <p:pic>
        <p:nvPicPr>
          <p:cNvPr id="6148" name="Picture 4" descr="\\Filesrv1\aip2800\Для Валертова\АИП-2800\Испытания\IMG_7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628800"/>
            <a:ext cx="288032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5656" y="3284984"/>
            <a:ext cx="6157093" cy="56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sz="3600" b="1" dirty="0" smtClean="0">
                <a:solidFill>
                  <a:srgbClr val="002060"/>
                </a:solidFill>
                <a:latin typeface="Arial" charset="0"/>
              </a:rPr>
              <a:t>Спасибо за внимание !</a:t>
            </a:r>
            <a:endParaRPr lang="ru-RU" altLang="ru-RU" sz="3600" b="1" i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5140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2"/>
                </a:solidFill>
                <a:cs typeface="Arial" charset="0"/>
              </a:endParaRPr>
            </a:p>
          </p:txBody>
        </p:sp>
        <p:sp>
          <p:nvSpPr>
            <p:cNvPr id="5142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chemeClr val="tx2"/>
                  </a:solidFill>
                  <a:latin typeface="Arial" charset="0"/>
                </a:rPr>
                <a:t>3</a:t>
              </a:r>
              <a:endParaRPr lang="ru-RU" altLang="ru-RU" sz="1300" b="1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pic>
        <p:nvPicPr>
          <p:cNvPr id="24" name="Рисунок 2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824555" y="1880302"/>
            <a:ext cx="3246264" cy="461547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115616" y="1052736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2015 году утвержден план мероприятий по созданию </a:t>
            </a:r>
            <a:endParaRPr lang="ru-RU" alt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внедрению комплектных энергоустановок АИП-5000 </a:t>
            </a:r>
            <a:endParaRPr lang="ru-RU" alt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производства ООО Завод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«Саратовгазавтоматика» </a:t>
            </a:r>
            <a:endParaRPr lang="ru-RU" alt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базе термогенераторов ГТЭГ-500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единичной мощностью 0,5кВт).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" descr="F:\Фото АИП\2 этап\_MG_2642.jpg"/>
          <p:cNvPicPr>
            <a:picLocks noChangeAspect="1" noChangeArrowheads="1"/>
          </p:cNvPicPr>
          <p:nvPr/>
        </p:nvPicPr>
        <p:blipFill>
          <a:blip r:embed="rId4" cstate="print"/>
          <a:srcRect l="20370"/>
          <a:stretch>
            <a:fillRect/>
          </a:stretch>
        </p:blipFill>
        <p:spPr bwMode="auto">
          <a:xfrm>
            <a:off x="539552" y="2708921"/>
            <a:ext cx="3354373" cy="2808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2204864"/>
            <a:ext cx="72008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4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pic>
        <p:nvPicPr>
          <p:cNvPr id="21505" name="Picture 1" descr="F:\Фото АИП\1 этап\_MG_1634_из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11967"/>
            <a:ext cx="4927708" cy="4793427"/>
          </a:xfrm>
          <a:prstGeom prst="rect">
            <a:avLst/>
          </a:prstGeom>
          <a:noFill/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259632" y="980728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Март 2015 года. 1-й этап приемочных испытаний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5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28513" y="976681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Март 2015 года. 1-й этап приемочных испытаний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5058" name="Picture 2" descr="F:\Фото АИП\1 этап\_MG_1514.jpg"/>
          <p:cNvPicPr>
            <a:picLocks noChangeAspect="1" noChangeArrowheads="1"/>
          </p:cNvPicPr>
          <p:nvPr/>
        </p:nvPicPr>
        <p:blipFill>
          <a:blip r:embed="rId3" cstate="print"/>
          <a:srcRect t="5214" b="11674"/>
          <a:stretch>
            <a:fillRect/>
          </a:stretch>
        </p:blipFill>
        <p:spPr bwMode="auto">
          <a:xfrm>
            <a:off x="2682044" y="1536037"/>
            <a:ext cx="3779912" cy="4712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6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91282" y="952681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Март 2015 года. 1-й этап приемочных испытаний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6082" name="Picture 2" descr="F:\Фото АИП\1 этап\_MG_1642.jpg"/>
          <p:cNvPicPr>
            <a:picLocks noChangeAspect="1" noChangeArrowheads="1"/>
          </p:cNvPicPr>
          <p:nvPr/>
        </p:nvPicPr>
        <p:blipFill>
          <a:blip r:embed="rId3" cstate="print"/>
          <a:srcRect t="3536" b="5771"/>
          <a:stretch>
            <a:fillRect/>
          </a:stretch>
        </p:blipFill>
        <p:spPr bwMode="auto">
          <a:xfrm>
            <a:off x="2759799" y="1425382"/>
            <a:ext cx="3624402" cy="493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7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91282" y="961646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Июль 2015 года. Контрольные испытания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9154" name="Picture 2" descr="F:\Фото АИП\2 этап\_MG_2642.jpg"/>
          <p:cNvPicPr>
            <a:picLocks noChangeAspect="1" noChangeArrowheads="1"/>
          </p:cNvPicPr>
          <p:nvPr/>
        </p:nvPicPr>
        <p:blipFill>
          <a:blip r:embed="rId3" cstate="print"/>
          <a:srcRect l="18643"/>
          <a:stretch>
            <a:fillRect/>
          </a:stretch>
        </p:blipFill>
        <p:spPr bwMode="auto">
          <a:xfrm>
            <a:off x="1506072" y="1380549"/>
            <a:ext cx="6131855" cy="5024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8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93453" y="946239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Июль 2015 года. Контрольные испытания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0178" name="Picture 2" descr="F:\Фото АИП\2 этап\P1300943.JPG"/>
          <p:cNvPicPr>
            <a:picLocks noChangeAspect="1" noChangeArrowheads="1"/>
          </p:cNvPicPr>
          <p:nvPr/>
        </p:nvPicPr>
        <p:blipFill>
          <a:blip r:embed="rId3" cstate="print"/>
          <a:srcRect t="3800"/>
          <a:stretch>
            <a:fillRect/>
          </a:stretch>
        </p:blipFill>
        <p:spPr bwMode="auto">
          <a:xfrm>
            <a:off x="2584047" y="1389524"/>
            <a:ext cx="3975906" cy="5099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451725" y="115888"/>
            <a:ext cx="1468438" cy="6742112"/>
            <a:chOff x="7428300" y="116632"/>
            <a:chExt cx="1468013" cy="6741368"/>
          </a:xfrm>
        </p:grpSpPr>
        <p:pic>
          <p:nvPicPr>
            <p:cNvPr id="3" name="Рисунок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28300" y="116632"/>
              <a:ext cx="1468013" cy="72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7587004" y="6727839"/>
              <a:ext cx="1150605" cy="13016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7838270" y="6464369"/>
              <a:ext cx="648072" cy="292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ru-RU" altLang="ru-RU" sz="1300" b="1" dirty="0" smtClean="0">
                  <a:solidFill>
                    <a:srgbClr val="0070C0"/>
                  </a:solidFill>
                  <a:latin typeface="Arial" charset="0"/>
                </a:rPr>
                <a:t>9</a:t>
              </a:r>
              <a:endParaRPr lang="ru-RU" altLang="ru-RU" sz="1300" b="1" dirty="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491268" y="946239"/>
            <a:ext cx="6157093" cy="3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ctr" hangingPunct="1">
              <a:lnSpc>
                <a:spcPct val="81000"/>
              </a:lnSpc>
              <a:spcBef>
                <a:spcPts val="600"/>
              </a:spcBef>
              <a:buClr>
                <a:srgbClr val="000000"/>
              </a:buClr>
            </a:pPr>
            <a:r>
              <a:rPr lang="ru-RU" altLang="ru-RU" b="1" dirty="0" smtClean="0">
                <a:solidFill>
                  <a:srgbClr val="002060"/>
                </a:solidFill>
                <a:latin typeface="Arial" charset="0"/>
              </a:rPr>
              <a:t>Июль 2015 года. Контрольные испытания</a:t>
            </a:r>
            <a:endParaRPr lang="ru-RU" altLang="ru-RU" sz="1400" b="1" i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1202" name="Picture 2" descr="F:\Фото АИП\2 этап\P1300942.JPG"/>
          <p:cNvPicPr>
            <a:picLocks noChangeAspect="1" noChangeArrowheads="1"/>
          </p:cNvPicPr>
          <p:nvPr/>
        </p:nvPicPr>
        <p:blipFill>
          <a:blip r:embed="rId3" cstate="print"/>
          <a:srcRect t="6673"/>
          <a:stretch>
            <a:fillRect/>
          </a:stretch>
        </p:blipFill>
        <p:spPr bwMode="auto">
          <a:xfrm>
            <a:off x="2465550" y="1326776"/>
            <a:ext cx="4191930" cy="5216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403</Words>
  <Application>Microsoft Office PowerPoint</Application>
  <PresentationFormat>Экран (4:3)</PresentationFormat>
  <Paragraphs>84</Paragraphs>
  <Slides>26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Adobe Acrobat Document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Воробьёв Евгений Николаевич</dc:creator>
  <cp:lastModifiedBy>Евгений</cp:lastModifiedBy>
  <cp:revision>178</cp:revision>
  <cp:lastPrinted>2015-03-12T11:28:18Z</cp:lastPrinted>
  <dcterms:created xsi:type="dcterms:W3CDTF">2015-03-12T06:42:12Z</dcterms:created>
  <dcterms:modified xsi:type="dcterms:W3CDTF">2017-10-03T15:18:19Z</dcterms:modified>
</cp:coreProperties>
</file>