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77" r:id="rId2"/>
    <p:sldMasterId id="2147483664" r:id="rId3"/>
    <p:sldMasterId id="2147483656" r:id="rId4"/>
    <p:sldMasterId id="2147483652" r:id="rId5"/>
  </p:sldMasterIdLst>
  <p:notesMasterIdLst>
    <p:notesMasterId r:id="rId14"/>
  </p:notesMasterIdLst>
  <p:handoutMasterIdLst>
    <p:handoutMasterId r:id="rId15"/>
  </p:handoutMasterIdLst>
  <p:sldIdLst>
    <p:sldId id="347" r:id="rId6"/>
    <p:sldId id="348" r:id="rId7"/>
    <p:sldId id="349" r:id="rId8"/>
    <p:sldId id="350" r:id="rId9"/>
    <p:sldId id="351" r:id="rId10"/>
    <p:sldId id="352" r:id="rId11"/>
    <p:sldId id="354" r:id="rId12"/>
    <p:sldId id="353" r:id="rId13"/>
  </p:sldIdLst>
  <p:sldSz cx="9144000" cy="5143500" type="screen16x9"/>
  <p:notesSz cx="7102475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2">
          <p15:clr>
            <a:srgbClr val="A4A3A4"/>
          </p15:clr>
        </p15:guide>
        <p15:guide id="2" orient="horz" pos="3156">
          <p15:clr>
            <a:srgbClr val="A4A3A4"/>
          </p15:clr>
        </p15:guide>
        <p15:guide id="3" pos="132">
          <p15:clr>
            <a:srgbClr val="A4A3A4"/>
          </p15:clr>
        </p15:guide>
        <p15:guide id="4" pos="5628">
          <p15:clr>
            <a:srgbClr val="A4A3A4"/>
          </p15:clr>
        </p15:guide>
        <p15:guide id="5" pos="1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A8B"/>
    <a:srgbClr val="8064A2"/>
    <a:srgbClr val="4BACC6"/>
    <a:srgbClr val="D99694"/>
    <a:srgbClr val="4F81BD"/>
    <a:srgbClr val="0476BF"/>
    <a:srgbClr val="A1A1A1"/>
    <a:srgbClr val="C0504D"/>
    <a:srgbClr val="32ACFA"/>
    <a:srgbClr val="B8B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 autoAdjust="0"/>
    <p:restoredTop sz="96433" autoAdjust="0"/>
  </p:normalViewPr>
  <p:slideViewPr>
    <p:cSldViewPr snapToGrid="0" showGuides="1">
      <p:cViewPr varScale="1">
        <p:scale>
          <a:sx n="114" d="100"/>
          <a:sy n="114" d="100"/>
        </p:scale>
        <p:origin x="96" y="678"/>
      </p:cViewPr>
      <p:guideLst>
        <p:guide orient="horz" pos="592"/>
        <p:guide orient="horz" pos="3156"/>
        <p:guide pos="132"/>
        <p:guide pos="5628"/>
        <p:guide pos="13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719599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4" y="9719599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7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19599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4" y="9719599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5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995613" y="1217613"/>
            <a:ext cx="10812463" cy="60817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6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494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" name="Рисунок 7" descr="GP En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8275" y="180121"/>
            <a:ext cx="1576065" cy="776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8525" y="1200150"/>
            <a:ext cx="6756399" cy="3280410"/>
          </a:xfrm>
        </p:spPr>
        <p:txBody>
          <a:bodyPr lIns="0" tIns="0" rIns="0" bIns="0" anchor="ctr" anchorCtr="0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w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1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Рисунок 1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2" name="Рисунок 2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58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54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35185"/>
            <a:ext cx="9144000" cy="17029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800" b="1" dirty="0" smtClean="0"/>
              <a:t>Современные </a:t>
            </a:r>
            <a:r>
              <a:rPr lang="ru-RU" sz="2800" b="1" dirty="0"/>
              <a:t>возможности оптимизации проектных решений при создании отечественного комплекса подводной добычи углеводородов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3505200"/>
            <a:ext cx="8715375" cy="677863"/>
          </a:xfrm>
          <a:prstGeom prst="rect">
            <a:avLst/>
          </a:prstGeom>
        </p:spPr>
        <p:txBody>
          <a:bodyPr/>
          <a:lstStyle/>
          <a:p>
            <a:pPr marR="45720" algn="r">
              <a:buClr>
                <a:srgbClr val="9BBB59"/>
              </a:buClr>
              <a:buSzPct val="95000"/>
            </a:pPr>
            <a:r>
              <a:rPr lang="ru-RU" sz="2000" dirty="0"/>
              <a:t>Заместитель генерального директора ООО «Газпром 335»</a:t>
            </a:r>
          </a:p>
          <a:p>
            <a:pPr marR="45720" algn="r">
              <a:buClr>
                <a:srgbClr val="9BBB59"/>
              </a:buClr>
              <a:buSzPct val="95000"/>
            </a:pPr>
            <a:r>
              <a:rPr lang="ru-RU" sz="2000" dirty="0"/>
              <a:t>В.Ю. Шарохин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0" y="4612928"/>
            <a:ext cx="9143998" cy="53057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45720">
              <a:spcBef>
                <a:spcPts val="0"/>
              </a:spcBef>
              <a:buClr>
                <a:srgbClr val="9BBB59"/>
              </a:buClr>
              <a:buSzPct val="95000"/>
            </a:pPr>
            <a:r>
              <a:rPr lang="ru-RU" sz="1600" kern="0" dirty="0" smtClean="0">
                <a:solidFill>
                  <a:schemeClr val="bg1"/>
                </a:solidFill>
              </a:rPr>
              <a:t>04 октября 2017 г.</a:t>
            </a:r>
            <a:endParaRPr lang="en-US" sz="1600" kern="0" dirty="0" smtClean="0">
              <a:solidFill>
                <a:schemeClr val="bg1"/>
              </a:solidFill>
            </a:endParaRPr>
          </a:p>
          <a:p>
            <a:pPr marR="45720">
              <a:spcBef>
                <a:spcPts val="0"/>
              </a:spcBef>
              <a:buClr>
                <a:srgbClr val="9BBB59"/>
              </a:buClr>
              <a:buSzPct val="95000"/>
            </a:pPr>
            <a:r>
              <a:rPr lang="ru-RU" sz="1600" kern="0" dirty="0" smtClean="0">
                <a:solidFill>
                  <a:schemeClr val="bg1"/>
                </a:solidFill>
              </a:rPr>
              <a:t>Санкт-Петербург</a:t>
            </a:r>
            <a:endParaRPr lang="ru-RU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Структура системы подводной добычи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7" y="1179692"/>
            <a:ext cx="4691174" cy="3316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378" y="1268915"/>
            <a:ext cx="3434572" cy="32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Структура </a:t>
            </a:r>
            <a:r>
              <a:rPr lang="ru-RU" dirty="0" smtClean="0"/>
              <a:t>системы управления СПД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83" y="3926518"/>
            <a:ext cx="773120" cy="6151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8" y="1184130"/>
            <a:ext cx="5111828" cy="3295591"/>
          </a:xfrm>
          <a:prstGeom prst="rect">
            <a:avLst/>
          </a:prstGeom>
        </p:spPr>
      </p:pic>
      <p:sp>
        <p:nvSpPr>
          <p:cNvPr id="7" name="TextBox 113"/>
          <p:cNvSpPr txBox="1"/>
          <p:nvPr/>
        </p:nvSpPr>
        <p:spPr>
          <a:xfrm>
            <a:off x="5298352" y="1184130"/>
            <a:ext cx="372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200" b="0" dirty="0">
                <a:solidFill>
                  <a:schemeClr val="tx2"/>
                </a:solidFill>
                <a:cs typeface="+mn-cs"/>
              </a:rPr>
              <a:t>Основные элементы </a:t>
            </a:r>
            <a:r>
              <a:rPr lang="ru-RU" sz="1200" b="0" dirty="0" smtClean="0">
                <a:solidFill>
                  <a:schemeClr val="tx2"/>
                </a:solidFill>
                <a:cs typeface="+mn-cs"/>
              </a:rPr>
              <a:t>мультиплексной электрогидравлической системы управления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313" y="1966695"/>
            <a:ext cx="1034883" cy="907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944" y="2121936"/>
            <a:ext cx="740619" cy="6871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379" y="2185228"/>
            <a:ext cx="570385" cy="5605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194" y="2185228"/>
            <a:ext cx="553713" cy="1159721"/>
          </a:xfrm>
          <a:prstGeom prst="rect">
            <a:avLst/>
          </a:prstGeom>
        </p:spPr>
      </p:pic>
      <p:sp>
        <p:nvSpPr>
          <p:cNvPr id="17" name="TextBox 113"/>
          <p:cNvSpPr txBox="1"/>
          <p:nvPr/>
        </p:nvSpPr>
        <p:spPr>
          <a:xfrm>
            <a:off x="5478420" y="1779532"/>
            <a:ext cx="1375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900" b="0" dirty="0" smtClean="0">
                <a:solidFill>
                  <a:schemeClr val="tx2"/>
                </a:solidFill>
                <a:cs typeface="+mn-cs"/>
              </a:rPr>
              <a:t>Наземное оборудование</a:t>
            </a:r>
            <a:endParaRPr lang="ru-RU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113"/>
          <p:cNvSpPr txBox="1"/>
          <p:nvPr/>
        </p:nvSpPr>
        <p:spPr>
          <a:xfrm>
            <a:off x="6761155" y="1779532"/>
            <a:ext cx="10153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900" b="0" dirty="0" err="1">
                <a:solidFill>
                  <a:schemeClr val="tx2"/>
                </a:solidFill>
                <a:cs typeface="+mn-cs"/>
              </a:rPr>
              <a:t>Шлангокабель</a:t>
            </a:r>
            <a:endParaRPr lang="ru-RU" sz="900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9" name="TextBox 113"/>
          <p:cNvSpPr txBox="1"/>
          <p:nvPr/>
        </p:nvSpPr>
        <p:spPr>
          <a:xfrm>
            <a:off x="5961303" y="3615579"/>
            <a:ext cx="923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900" b="0" dirty="0">
                <a:solidFill>
                  <a:schemeClr val="tx2"/>
                </a:solidFill>
                <a:cs typeface="+mn-cs"/>
              </a:rPr>
              <a:t>Манифольд</a:t>
            </a:r>
          </a:p>
        </p:txBody>
      </p:sp>
      <p:sp>
        <p:nvSpPr>
          <p:cNvPr id="20" name="TextBox 113"/>
          <p:cNvSpPr txBox="1"/>
          <p:nvPr/>
        </p:nvSpPr>
        <p:spPr>
          <a:xfrm>
            <a:off x="6972078" y="3626647"/>
            <a:ext cx="1112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900" b="0" dirty="0">
                <a:solidFill>
                  <a:schemeClr val="tx2"/>
                </a:solidFill>
                <a:cs typeface="+mn-cs"/>
              </a:rPr>
              <a:t>Фонтанная арматура</a:t>
            </a:r>
          </a:p>
        </p:txBody>
      </p:sp>
      <p:sp>
        <p:nvSpPr>
          <p:cNvPr id="21" name="TextBox 113"/>
          <p:cNvSpPr txBox="1"/>
          <p:nvPr/>
        </p:nvSpPr>
        <p:spPr>
          <a:xfrm>
            <a:off x="7954457" y="1782029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900" b="0" dirty="0">
                <a:solidFill>
                  <a:schemeClr val="tx2"/>
                </a:solidFill>
                <a:cs typeface="+mn-cs"/>
              </a:rPr>
              <a:t>Подводный модуль управления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6872" y="3995920"/>
            <a:ext cx="542857" cy="471429"/>
          </a:xfrm>
          <a:prstGeom prst="rect">
            <a:avLst/>
          </a:prstGeom>
        </p:spPr>
      </p:pic>
      <p:sp>
        <p:nvSpPr>
          <p:cNvPr id="23" name="TextBox 113"/>
          <p:cNvSpPr txBox="1"/>
          <p:nvPr/>
        </p:nvSpPr>
        <p:spPr>
          <a:xfrm>
            <a:off x="5610497" y="3135362"/>
            <a:ext cx="271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1000" b="0" dirty="0" smtClean="0">
                <a:solidFill>
                  <a:schemeClr val="tx2"/>
                </a:solidFill>
                <a:cs typeface="+mn-cs"/>
              </a:rPr>
              <a:t>Объекты управления</a:t>
            </a:r>
            <a:r>
              <a:rPr lang="en-US" sz="1000" b="0" dirty="0" smtClean="0">
                <a:solidFill>
                  <a:schemeClr val="tx2"/>
                </a:solidFill>
                <a:cs typeface="+mn-cs"/>
              </a:rPr>
              <a:t>:</a:t>
            </a:r>
            <a:r>
              <a:rPr lang="ru-RU" sz="1000" b="0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ru-RU" sz="1000" b="0" dirty="0" smtClean="0">
                <a:solidFill>
                  <a:schemeClr val="tx2"/>
                </a:solidFill>
                <a:cs typeface="+mn-cs"/>
              </a:rPr>
              <a:t>регулирующая и запорная </a:t>
            </a:r>
            <a:r>
              <a:rPr lang="ru-RU" sz="1000" b="0" dirty="0" smtClean="0">
                <a:solidFill>
                  <a:schemeClr val="tx2"/>
                </a:solidFill>
                <a:cs typeface="+mn-cs"/>
              </a:rPr>
              <a:t>арматура в </a:t>
            </a:r>
            <a:r>
              <a:rPr lang="ru-RU" sz="1000" b="0" dirty="0" err="1" smtClean="0">
                <a:solidFill>
                  <a:schemeClr val="tx2"/>
                </a:solidFill>
                <a:cs typeface="+mn-cs"/>
              </a:rPr>
              <a:t>манифольдах</a:t>
            </a:r>
            <a:r>
              <a:rPr lang="ru-RU" sz="1000" b="0" dirty="0" smtClean="0">
                <a:solidFill>
                  <a:schemeClr val="tx2"/>
                </a:solidFill>
                <a:cs typeface="+mn-cs"/>
              </a:rPr>
              <a:t> и фонтанных арматурах.</a:t>
            </a:r>
            <a:endParaRPr lang="ru-RU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2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024" y="-1"/>
            <a:ext cx="7180976" cy="1057013"/>
          </a:xfrm>
        </p:spPr>
        <p:txBody>
          <a:bodyPr anchor="ctr"/>
          <a:lstStyle/>
          <a:p>
            <a:pPr algn="ctr"/>
            <a:r>
              <a:rPr lang="ru-RU" dirty="0" smtClean="0"/>
              <a:t>Проектирование системы управления СПД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73712" y="1191236"/>
            <a:ext cx="551156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2"/>
                </a:solidFill>
              </a:rPr>
              <a:t>Этапы </a:t>
            </a:r>
            <a:r>
              <a:rPr lang="ru-RU" sz="1400" dirty="0">
                <a:solidFill>
                  <a:schemeClr val="tx2"/>
                </a:solidFill>
              </a:rPr>
              <a:t>проектирования гидравлической </a:t>
            </a:r>
            <a:r>
              <a:rPr lang="ru-RU" sz="1400" dirty="0" smtClean="0">
                <a:solidFill>
                  <a:schemeClr val="tx2"/>
                </a:solidFill>
              </a:rPr>
              <a:t>подсистемы системы управления</a:t>
            </a:r>
            <a:r>
              <a:rPr lang="en-US" sz="1400" dirty="0" smtClean="0">
                <a:solidFill>
                  <a:schemeClr val="tx2"/>
                </a:solidFill>
              </a:rPr>
              <a:t>: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Расчет параметров гидравлической системы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r>
              <a:rPr lang="ru-RU" sz="1400" dirty="0">
                <a:solidFill>
                  <a:schemeClr val="tx2"/>
                </a:solidFill>
              </a:rPr>
              <a:t>насосы, </a:t>
            </a:r>
            <a:r>
              <a:rPr lang="ru-RU" sz="1400" dirty="0" err="1">
                <a:solidFill>
                  <a:schemeClr val="tx2"/>
                </a:solidFill>
              </a:rPr>
              <a:t>гидроаккумуляторы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гидрокомпенсаторы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шлангокабель</a:t>
            </a:r>
            <a:r>
              <a:rPr lang="ru-RU" sz="1400" dirty="0">
                <a:solidFill>
                  <a:schemeClr val="tx2"/>
                </a:solidFill>
              </a:rPr>
              <a:t>, пилотные гидравлические клапаны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Создание модели гидравлической системы.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Разработка алгоритмов управления пилотными клапанами.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Отработка алгоритмов на модели </a:t>
            </a:r>
            <a:r>
              <a:rPr lang="ru-RU" sz="1400" dirty="0">
                <a:solidFill>
                  <a:schemeClr val="tx2"/>
                </a:solidFill>
              </a:rPr>
              <a:t>гидравлической </a:t>
            </a:r>
            <a:r>
              <a:rPr lang="ru-RU" sz="1400" dirty="0" smtClean="0">
                <a:solidFill>
                  <a:schemeClr val="tx2"/>
                </a:solidFill>
              </a:rPr>
              <a:t>системы.</a:t>
            </a:r>
            <a:endParaRPr lang="ru-RU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Программирование алгоритмов для контроллеров управления.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86" y="1191236"/>
            <a:ext cx="3640597" cy="327925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875715" y="3175575"/>
            <a:ext cx="5075338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2"/>
                </a:solidFill>
              </a:rPr>
              <a:t>Основные </a:t>
            </a:r>
            <a:r>
              <a:rPr lang="ru-RU" sz="1200" dirty="0">
                <a:solidFill>
                  <a:schemeClr val="tx2"/>
                </a:solidFill>
              </a:rPr>
              <a:t>проблемы при программировании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Человеческий фактор при </a:t>
            </a:r>
            <a:r>
              <a:rPr lang="ru-RU" sz="1200" dirty="0" smtClean="0">
                <a:solidFill>
                  <a:schemeClr val="tx2"/>
                </a:solidFill>
              </a:rPr>
              <a:t>передаче </a:t>
            </a:r>
            <a:r>
              <a:rPr lang="ru-RU" sz="1200" dirty="0">
                <a:solidFill>
                  <a:schemeClr val="tx2"/>
                </a:solidFill>
              </a:rPr>
              <a:t>технического задания от инженера-технолога </a:t>
            </a:r>
            <a:r>
              <a:rPr lang="ru-RU" sz="1200" dirty="0" smtClean="0">
                <a:solidFill>
                  <a:schemeClr val="tx2"/>
                </a:solidFill>
              </a:rPr>
              <a:t>программисту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Необходимость долгосрочной поддержки проекта (срок службы СПД – 30 лет</a:t>
            </a:r>
            <a:r>
              <a:rPr lang="ru-RU" sz="1200" dirty="0" smtClean="0">
                <a:solidFill>
                  <a:schemeClr val="tx2"/>
                </a:solidFill>
              </a:rPr>
              <a:t>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Устаревание языков программирования и средств </a:t>
            </a:r>
            <a:r>
              <a:rPr lang="ru-RU" sz="1200" dirty="0" smtClean="0">
                <a:solidFill>
                  <a:schemeClr val="tx2"/>
                </a:solidFill>
              </a:rPr>
              <a:t>разработки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287" y="-1"/>
            <a:ext cx="6772274" cy="1052621"/>
          </a:xfrm>
        </p:spPr>
        <p:txBody>
          <a:bodyPr anchor="ctr"/>
          <a:lstStyle/>
          <a:p>
            <a:pPr algn="ctr"/>
            <a:r>
              <a:rPr lang="ru-RU" dirty="0" smtClean="0"/>
              <a:t>Отечественная среда проектирования систем управления – </a:t>
            </a:r>
            <a:r>
              <a:rPr lang="en-US" dirty="0" err="1" smtClean="0"/>
              <a:t>SimInTech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81" y="1207942"/>
            <a:ext cx="3066667" cy="201428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454554" y="1207942"/>
            <a:ext cx="4484161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2"/>
                </a:solidFill>
              </a:rPr>
              <a:t>Среда автоматизированного проектирования систем управления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«</a:t>
            </a:r>
            <a:r>
              <a:rPr lang="en-US" sz="1600" dirty="0" err="1" smtClean="0">
                <a:solidFill>
                  <a:schemeClr val="tx2"/>
                </a:solidFill>
              </a:rPr>
              <a:t>SimInTech</a:t>
            </a:r>
            <a:r>
              <a:rPr lang="ru-RU" sz="1600" dirty="0" smtClean="0">
                <a:solidFill>
                  <a:schemeClr val="tx2"/>
                </a:solidFill>
              </a:rPr>
              <a:t>» (ООО «3В Сервис»)</a:t>
            </a:r>
            <a:r>
              <a:rPr lang="en-US" sz="1600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Создание модели системы управления</a:t>
            </a:r>
            <a:r>
              <a:rPr lang="en-US" sz="1400" dirty="0" smtClean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Разработка алгоритмов управления в виде блок схем</a:t>
            </a:r>
            <a:r>
              <a:rPr lang="en-US" sz="1400" dirty="0" smtClean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Отладка алгоритмов управления на модели</a:t>
            </a:r>
            <a:r>
              <a:rPr lang="en-US" sz="1400" dirty="0" smtClean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Автоматическая генерация </a:t>
            </a:r>
            <a:r>
              <a:rPr lang="ru-RU" sz="1400" dirty="0">
                <a:solidFill>
                  <a:schemeClr val="tx2"/>
                </a:solidFill>
              </a:rPr>
              <a:t>программ управления на языке </a:t>
            </a:r>
            <a:r>
              <a:rPr lang="ru-RU" sz="1400" dirty="0" smtClean="0">
                <a:solidFill>
                  <a:schemeClr val="tx2"/>
                </a:solidFill>
              </a:rPr>
              <a:t>Си</a:t>
            </a:r>
            <a:r>
              <a:rPr lang="en-US" sz="1400" dirty="0" smtClean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Загрузка программного кода в управляющий контроллер и отладка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23" y="1817572"/>
            <a:ext cx="2766693" cy="19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872" y="2302777"/>
            <a:ext cx="2630286" cy="179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4659" y="2861172"/>
            <a:ext cx="2266315" cy="139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503761" y="3579255"/>
            <a:ext cx="4484161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2"/>
                </a:solidFill>
              </a:rPr>
              <a:t>Кодогенератор</a:t>
            </a:r>
            <a:r>
              <a:rPr lang="ru-RU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сертифицирован по стандарту ГОСТ Р МЭК 60880-2011 для систем, важных для безопасности АЭС.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Опыт применения на объектах </a:t>
            </a:r>
            <a:r>
              <a:rPr lang="ru-RU" sz="1200" dirty="0" err="1">
                <a:solidFill>
                  <a:schemeClr val="tx2"/>
                </a:solidFill>
              </a:rPr>
              <a:t>Росатома</a:t>
            </a:r>
            <a:r>
              <a:rPr lang="ru-RU" sz="1200" dirty="0">
                <a:solidFill>
                  <a:schemeClr val="tx2"/>
                </a:solidFill>
              </a:rPr>
              <a:t>, Министерства обороны, предприятиях нефтегазового сектора.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400" dirty="0" smtClean="0"/>
              <a:t>Использование интегрированной модели месторождения для оптимизации характеристик оборудования СПД</a:t>
            </a:r>
            <a:endParaRPr lang="ru-RU" sz="2400" dirty="0"/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400675" y="1220908"/>
            <a:ext cx="3533775" cy="923330"/>
          </a:xfrm>
        </p:spPr>
        <p:txBody>
          <a:bodyPr/>
          <a:lstStyle/>
          <a:p>
            <a:r>
              <a:rPr lang="ru-RU" sz="1200" dirty="0" smtClean="0">
                <a:solidFill>
                  <a:schemeClr val="tx2"/>
                </a:solidFill>
              </a:rPr>
              <a:t>При разработке СПД необходимо определять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Диаметры и толщины стенок трубопроводов</a:t>
            </a:r>
            <a:r>
              <a:rPr lang="en-US" sz="1200" dirty="0" smtClean="0">
                <a:solidFill>
                  <a:schemeClr val="tx2"/>
                </a:solidFill>
              </a:rPr>
              <a:t>;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Необходимость утепления трубопроводов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  <a:endParaRPr lang="ru-RU" sz="1200" dirty="0" smtClean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7" y="1287048"/>
            <a:ext cx="3868571" cy="247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7" y="1802440"/>
            <a:ext cx="4442512" cy="245813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543551" y="1990220"/>
            <a:ext cx="2995045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2"/>
                </a:solidFill>
              </a:rPr>
              <a:t>Для этого требуется прогноз </a:t>
            </a:r>
            <a:r>
              <a:rPr lang="ru-RU" sz="1200" dirty="0">
                <a:solidFill>
                  <a:schemeClr val="tx2"/>
                </a:solidFill>
              </a:rPr>
              <a:t>добычи на весь срок эксплуатации на основе модели месторождения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43550" y="2486607"/>
            <a:ext cx="299504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2"/>
                </a:solidFill>
              </a:rPr>
              <a:t>Недостатки используемых моделей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«</a:t>
            </a:r>
            <a:r>
              <a:rPr lang="ru-RU" sz="1200" dirty="0">
                <a:solidFill>
                  <a:schemeClr val="tx2"/>
                </a:solidFill>
              </a:rPr>
              <a:t>пласт», «скважина», «система сбора и транспортировки» рассматриваются по </a:t>
            </a:r>
            <a:r>
              <a:rPr lang="ru-RU" sz="1200" dirty="0" smtClean="0">
                <a:solidFill>
                  <a:schemeClr val="tx2"/>
                </a:solidFill>
              </a:rPr>
              <a:t>отдельности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543550" y="3128864"/>
            <a:ext cx="2995045" cy="5539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2"/>
                </a:solidFill>
              </a:rPr>
              <a:t>Современный подход – интегрированная модель месторождения.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Применяется иностранное ПО компаний </a:t>
            </a:r>
            <a:r>
              <a:rPr lang="en-US" sz="1200" dirty="0" smtClean="0">
                <a:solidFill>
                  <a:schemeClr val="tx2"/>
                </a:solidFill>
              </a:rPr>
              <a:t>Schlumberger, Roxar</a:t>
            </a:r>
            <a:r>
              <a:rPr lang="ru-RU" sz="1200" dirty="0" smtClean="0">
                <a:solidFill>
                  <a:schemeClr val="tx2"/>
                </a:solidFill>
              </a:rPr>
              <a:t> и др.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543550" y="3771121"/>
            <a:ext cx="2995045" cy="8125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2"/>
                </a:solidFill>
              </a:rPr>
              <a:t>Отечественные решения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tNavigator </a:t>
            </a:r>
            <a:r>
              <a:rPr lang="ru-RU" sz="1200" dirty="0" smtClean="0">
                <a:solidFill>
                  <a:schemeClr val="tx2"/>
                </a:solidFill>
              </a:rPr>
              <a:t>(с «Дизайнером сетей»)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ru-RU" sz="1200" dirty="0" smtClean="0">
                <a:solidFill>
                  <a:schemeClr val="tx2"/>
                </a:solidFill>
              </a:rPr>
              <a:t>ООО «Рок Флоу Динамикс»).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SAP UFAM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(ООО «НВ-</a:t>
            </a:r>
            <a:r>
              <a:rPr lang="ru-RU" sz="1200" dirty="0" err="1" smtClean="0">
                <a:solidFill>
                  <a:schemeClr val="tx2"/>
                </a:solidFill>
              </a:rPr>
              <a:t>АСУпроект</a:t>
            </a:r>
            <a:r>
              <a:rPr lang="ru-RU" sz="1200" dirty="0" smtClean="0">
                <a:solidFill>
                  <a:schemeClr val="tx2"/>
                </a:solidFill>
              </a:rPr>
              <a:t>»).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dirty="0" smtClean="0"/>
              <a:t>Современные </a:t>
            </a:r>
            <a:r>
              <a:rPr lang="ru-RU" sz="2000" dirty="0"/>
              <a:t>возможности оптимизации проектных решений при создании отечественного комплекса подводной добычи углеводородов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" y="1194804"/>
            <a:ext cx="5008314" cy="336041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43119" y="1318896"/>
            <a:ext cx="3829820" cy="334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</a:rPr>
              <a:t>Использование отечественной среды </a:t>
            </a:r>
            <a:r>
              <a:rPr lang="ru-RU" sz="1600" dirty="0" smtClean="0">
                <a:solidFill>
                  <a:schemeClr val="tx2"/>
                </a:solidFill>
              </a:rPr>
              <a:t>автоматизированного проектирования систем управления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«</a:t>
            </a:r>
            <a:r>
              <a:rPr lang="en-US" sz="1600" dirty="0" err="1" smtClean="0">
                <a:solidFill>
                  <a:schemeClr val="tx2"/>
                </a:solidFill>
              </a:rPr>
              <a:t>SimInTech</a:t>
            </a:r>
            <a:r>
              <a:rPr lang="ru-RU" sz="1600" dirty="0" smtClean="0">
                <a:solidFill>
                  <a:schemeClr val="tx2"/>
                </a:solidFill>
              </a:rPr>
              <a:t>» - повышение надежности работы системы управления СПД в течение всего срока эксплуатации месторождения.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</a:rPr>
              <a:t>Применение интегрированной модели </a:t>
            </a:r>
            <a:r>
              <a:rPr lang="ru-RU" sz="1600" smtClean="0">
                <a:solidFill>
                  <a:schemeClr val="tx2"/>
                </a:solidFill>
              </a:rPr>
              <a:t>месторождения при расчете </a:t>
            </a:r>
            <a:r>
              <a:rPr lang="ru-RU" sz="1600" dirty="0" smtClean="0">
                <a:solidFill>
                  <a:schemeClr val="tx2"/>
                </a:solidFill>
              </a:rPr>
              <a:t>параметров оборудования СПД  позволяет оптимизировать параметры проектируемого оборудования.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0" y="211008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5400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215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391</Words>
  <Application>Microsoft Office PowerPoint</Application>
  <PresentationFormat>Экран (16:9)</PresentationFormat>
  <Paragraphs>48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3_Тема Office</vt:lpstr>
      <vt:lpstr>5_Тема Office</vt:lpstr>
      <vt:lpstr>4_Тема Office</vt:lpstr>
      <vt:lpstr>2_Тема Office</vt:lpstr>
      <vt:lpstr>1_Тема Office</vt:lpstr>
      <vt:lpstr>Современные возможности оптимизации проектных решений при создании отечественного комплекса подводной добычи углеводородов</vt:lpstr>
      <vt:lpstr>Структура системы подводной добычи</vt:lpstr>
      <vt:lpstr>Структура системы управления СПД</vt:lpstr>
      <vt:lpstr>Проектирование системы управления СПД</vt:lpstr>
      <vt:lpstr>Отечественная среда проектирования систем управления – SimInTech</vt:lpstr>
      <vt:lpstr>Использование интегрированной модели месторождения для оптимизации характеристик оборудования СПД</vt:lpstr>
      <vt:lpstr>Современные возможности оптимизации проектных решений при создании отечественного комплекса подводной добычи углеводородов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S.Mikhaylov@adm.gazprom.ru</dc:creator>
  <cp:lastModifiedBy>gazin@rambler.ru</cp:lastModifiedBy>
  <cp:revision>319</cp:revision>
  <cp:lastPrinted>2017-10-01T21:42:35Z</cp:lastPrinted>
  <dcterms:created xsi:type="dcterms:W3CDTF">2016-02-05T10:31:15Z</dcterms:created>
  <dcterms:modified xsi:type="dcterms:W3CDTF">2017-10-03T06:51:15Z</dcterms:modified>
</cp:coreProperties>
</file>