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3.jpg" ContentType="image/jpeg"/>
  <Override PartName="/ppt/media/image24.jpg" ContentType="image/jpeg"/>
  <Override PartName="/ppt/media/image25.jpg" ContentType="image/jpeg"/>
  <Override PartName="/ppt/media/image27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3" r:id="rId5"/>
    <p:sldId id="274" r:id="rId6"/>
    <p:sldId id="281" r:id="rId7"/>
    <p:sldId id="282" r:id="rId8"/>
    <p:sldId id="266" r:id="rId9"/>
    <p:sldId id="267" r:id="rId10"/>
    <p:sldId id="284" r:id="rId11"/>
    <p:sldId id="285" r:id="rId12"/>
    <p:sldId id="269" r:id="rId13"/>
    <p:sldId id="277" r:id="rId14"/>
    <p:sldId id="278" r:id="rId15"/>
    <p:sldId id="279" r:id="rId16"/>
    <p:sldId id="272" r:id="rId17"/>
  </p:sldIdLst>
  <p:sldSz cx="9144000" cy="514985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95" d="100"/>
          <a:sy n="95" d="100"/>
        </p:scale>
        <p:origin x="-1866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561"/>
          </a:xfrm>
          <a:prstGeom prst="rect">
            <a:avLst/>
          </a:prstGeom>
        </p:spPr>
        <p:txBody>
          <a:bodyPr vert="horz" lIns="106646" tIns="53323" rIns="106646" bIns="53323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694" y="1"/>
            <a:ext cx="4278842" cy="341561"/>
          </a:xfrm>
          <a:prstGeom prst="rect">
            <a:avLst/>
          </a:prstGeom>
        </p:spPr>
        <p:txBody>
          <a:bodyPr vert="horz" lIns="106646" tIns="53323" rIns="106646" bIns="53323" rtlCol="0"/>
          <a:lstStyle>
            <a:lvl1pPr algn="r">
              <a:defRPr sz="1400"/>
            </a:lvl1pPr>
          </a:lstStyle>
          <a:p>
            <a:fld id="{73126257-5E81-4E90-BBDC-91254CE816F3}" type="datetimeFigureOut">
              <a:rPr lang="ru-RU" smtClean="0"/>
              <a:t>02.10.2016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850900"/>
            <a:ext cx="40671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646" tIns="53323" rIns="106646" bIns="533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016"/>
            <a:ext cx="7899400" cy="2677999"/>
          </a:xfrm>
          <a:prstGeom prst="rect">
            <a:avLst/>
          </a:prstGeom>
        </p:spPr>
        <p:txBody>
          <a:bodyPr vert="horz" lIns="106646" tIns="53323" rIns="106646" bIns="533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116"/>
            <a:ext cx="4278842" cy="341559"/>
          </a:xfrm>
          <a:prstGeom prst="rect">
            <a:avLst/>
          </a:prstGeom>
        </p:spPr>
        <p:txBody>
          <a:bodyPr vert="horz" lIns="106646" tIns="53323" rIns="106646" bIns="53323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694" y="6456116"/>
            <a:ext cx="4278842" cy="341559"/>
          </a:xfrm>
          <a:prstGeom prst="rect">
            <a:avLst/>
          </a:prstGeom>
        </p:spPr>
        <p:txBody>
          <a:bodyPr vert="horz" lIns="106646" tIns="53323" rIns="106646" bIns="53323" rtlCol="0" anchor="b"/>
          <a:lstStyle>
            <a:lvl1pPr algn="r">
              <a:defRPr sz="1400"/>
            </a:lvl1pPr>
          </a:lstStyle>
          <a:p>
            <a:fld id="{44CE8A74-20A3-4C07-87FD-85EADAF210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33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Заметки 2"/>
          <p:cNvSpPr>
            <a:spLocks noGrp="1"/>
          </p:cNvSpPr>
          <p:nvPr>
            <p:ph type="body" idx="3"/>
          </p:nvPr>
        </p:nvSpPr>
        <p:spPr>
          <a:xfrm>
            <a:off x="377142" y="6039257"/>
            <a:ext cx="6610262" cy="6491602"/>
          </a:xfrm>
        </p:spPr>
        <p:txBody>
          <a:bodyPr>
            <a:noAutofit/>
          </a:bodyPr>
          <a:lstStyle/>
          <a:p>
            <a:pPr indent="514306" algn="just" defTabSz="1028614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5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89"/>
            <a:ext cx="9143996" cy="514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397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03985"/>
            <a:ext cx="7162800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114610"/>
            <a:ext cx="8229600" cy="276999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701" y="4857631"/>
            <a:ext cx="238759" cy="2000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1DB6-8DC3-4262-B95A-77485BF49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37591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561" y="130551"/>
            <a:ext cx="8340877" cy="515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797" y="1159089"/>
            <a:ext cx="8042404" cy="274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78102" y="4858483"/>
            <a:ext cx="6852920" cy="18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7701" y="4857631"/>
            <a:ext cx="238759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image" Target="../media/image50.jpe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11" Type="http://schemas.openxmlformats.org/officeDocument/2006/relationships/image" Target="../media/image42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microsoft.com/office/2007/relationships/hdphoto" Target="../media/hdphoto4.wdp"/><Relationship Id="rId9" Type="http://schemas.openxmlformats.org/officeDocument/2006/relationships/image" Target="../media/image48.tiff"/><Relationship Id="rId14" Type="http://schemas.openxmlformats.org/officeDocument/2006/relationships/image" Target="../media/image5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microsoft.com/office/2007/relationships/hdphoto" Target="../media/hdphoto3.wdp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9"/>
            <a:ext cx="9143996" cy="514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97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104" y="1652434"/>
            <a:ext cx="6045200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03375">
              <a:lnSpc>
                <a:spcPts val="2820"/>
              </a:lnSpc>
            </a:pPr>
            <a:r>
              <a:rPr sz="2500" spc="5" dirty="0"/>
              <a:t>Основные направления  </a:t>
            </a:r>
            <a:r>
              <a:rPr sz="2500" spc="-5" dirty="0"/>
              <a:t>технологического</a:t>
            </a:r>
            <a:r>
              <a:rPr sz="2500" spc="-35" dirty="0"/>
              <a:t> </a:t>
            </a:r>
            <a:r>
              <a:rPr sz="2500" spc="5" dirty="0"/>
              <a:t>развития</a:t>
            </a:r>
            <a:endParaRPr sz="2500" dirty="0"/>
          </a:p>
          <a:p>
            <a:pPr marL="12700">
              <a:lnSpc>
                <a:spcPts val="2750"/>
              </a:lnSpc>
            </a:pPr>
            <a:r>
              <a:rPr sz="2500" spc="5" dirty="0"/>
              <a:t>и импортозамещения </a:t>
            </a:r>
            <a:r>
              <a:rPr sz="2500" spc="-15" dirty="0"/>
              <a:t>ПАО</a:t>
            </a:r>
            <a:r>
              <a:rPr sz="2500" spc="-55" dirty="0"/>
              <a:t> </a:t>
            </a:r>
            <a:r>
              <a:rPr sz="2500" spc="-15" dirty="0"/>
              <a:t>«Газпром»</a:t>
            </a:r>
            <a:endParaRPr sz="2500" dirty="0"/>
          </a:p>
        </p:txBody>
      </p:sp>
      <p:sp>
        <p:nvSpPr>
          <p:cNvPr id="5" name="object 5"/>
          <p:cNvSpPr txBox="1"/>
          <p:nvPr/>
        </p:nvSpPr>
        <p:spPr>
          <a:xfrm>
            <a:off x="327371" y="4594711"/>
            <a:ext cx="256603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40"/>
              </a:lnSpc>
            </a:pPr>
            <a:r>
              <a:rPr sz="1000" spc="5" dirty="0">
                <a:solidFill>
                  <a:srgbClr val="FFFFFF"/>
                </a:solidFill>
                <a:latin typeface="Ubuntu"/>
                <a:cs typeface="Ubuntu"/>
              </a:rPr>
              <a:t>Начальник Департамента ПАО </a:t>
            </a:r>
            <a:r>
              <a:rPr sz="1000" spc="-5" dirty="0">
                <a:solidFill>
                  <a:srgbClr val="FFFFFF"/>
                </a:solidFill>
                <a:latin typeface="Ubuntu"/>
                <a:cs typeface="Ubuntu"/>
              </a:rPr>
              <a:t>«Газпром»  </a:t>
            </a:r>
            <a:r>
              <a:rPr sz="1000" dirty="0">
                <a:solidFill>
                  <a:srgbClr val="FFFFFF"/>
                </a:solidFill>
                <a:latin typeface="Ubuntu"/>
                <a:cs typeface="Ubuntu"/>
              </a:rPr>
              <a:t>П.В.</a:t>
            </a:r>
            <a:r>
              <a:rPr sz="1000" spc="-85" dirty="0">
                <a:solidFill>
                  <a:srgbClr val="FFFFFF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Ubuntu"/>
                <a:cs typeface="Ubuntu"/>
              </a:rPr>
              <a:t>Крылов</a:t>
            </a:r>
            <a:endParaRPr sz="1000" dirty="0">
              <a:latin typeface="Ubuntu"/>
              <a:cs typeface="Ubunt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1893422" y="784000"/>
            <a:ext cx="7133024" cy="3975447"/>
            <a:chOff x="1979287" y="1272696"/>
            <a:chExt cx="7133024" cy="4987336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1979287" y="1272696"/>
              <a:ext cx="7133024" cy="469018"/>
              <a:chOff x="1979287" y="1272696"/>
              <a:chExt cx="7133024" cy="331141"/>
            </a:xfrm>
          </p:grpSpPr>
          <p:sp>
            <p:nvSpPr>
              <p:cNvPr id="111" name="Нашивка 110"/>
              <p:cNvSpPr/>
              <p:nvPr/>
            </p:nvSpPr>
            <p:spPr>
              <a:xfrm>
                <a:off x="7458581" y="1272696"/>
                <a:ext cx="1653730" cy="331141"/>
              </a:xfrm>
              <a:prstGeom prst="chevron">
                <a:avLst>
                  <a:gd name="adj" fmla="val 21261"/>
                </a:avLst>
              </a:prstGeom>
              <a:solidFill>
                <a:srgbClr val="1082C5"/>
              </a:solidFill>
              <a:ln w="28575">
                <a:solidFill>
                  <a:srgbClr val="1082C5"/>
                </a:solidFill>
              </a:ln>
              <a:effectLst>
                <a:outerShdw blurRad="50800" dist="762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FFFF"/>
                    </a:solidFill>
                    <a:latin typeface="Ubuntu" panose="020B0504030602030204" pitchFamily="34" charset="0"/>
                  </a:rPr>
                  <a:t>2019 и далее</a:t>
                </a:r>
              </a:p>
            </p:txBody>
          </p:sp>
          <p:sp>
            <p:nvSpPr>
              <p:cNvPr id="112" name="Нашивка 111"/>
              <p:cNvSpPr/>
              <p:nvPr/>
            </p:nvSpPr>
            <p:spPr>
              <a:xfrm>
                <a:off x="5639277" y="1272696"/>
                <a:ext cx="1800000" cy="331141"/>
              </a:xfrm>
              <a:prstGeom prst="chevron">
                <a:avLst>
                  <a:gd name="adj" fmla="val 21261"/>
                </a:avLst>
              </a:prstGeom>
              <a:solidFill>
                <a:srgbClr val="1082C5"/>
              </a:solidFill>
              <a:ln w="28575">
                <a:solidFill>
                  <a:srgbClr val="1082C5"/>
                </a:solidFill>
              </a:ln>
              <a:effectLst>
                <a:outerShdw blurRad="50800" dist="762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FFFF"/>
                    </a:solidFill>
                    <a:latin typeface="Ubuntu" panose="020B0504030602030204" pitchFamily="34" charset="0"/>
                  </a:rPr>
                  <a:t>2018</a:t>
                </a:r>
              </a:p>
            </p:txBody>
          </p:sp>
          <p:sp>
            <p:nvSpPr>
              <p:cNvPr id="113" name="Нашивка 112"/>
              <p:cNvSpPr/>
              <p:nvPr/>
            </p:nvSpPr>
            <p:spPr>
              <a:xfrm>
                <a:off x="3811141" y="1272696"/>
                <a:ext cx="1800000" cy="331141"/>
              </a:xfrm>
              <a:prstGeom prst="chevron">
                <a:avLst>
                  <a:gd name="adj" fmla="val 21261"/>
                </a:avLst>
              </a:prstGeom>
              <a:solidFill>
                <a:srgbClr val="1082C5"/>
              </a:solidFill>
              <a:ln w="28575">
                <a:solidFill>
                  <a:srgbClr val="1082C5"/>
                </a:solidFill>
              </a:ln>
              <a:effectLst>
                <a:outerShdw blurRad="50800" dist="762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FFFF"/>
                    </a:solidFill>
                    <a:latin typeface="Ubuntu" panose="020B0504030602030204" pitchFamily="34" charset="0"/>
                  </a:rPr>
                  <a:t>2017</a:t>
                </a:r>
              </a:p>
            </p:txBody>
          </p:sp>
          <p:sp>
            <p:nvSpPr>
              <p:cNvPr id="114" name="Нашивка 113"/>
              <p:cNvSpPr/>
              <p:nvPr/>
            </p:nvSpPr>
            <p:spPr>
              <a:xfrm>
                <a:off x="1979287" y="1272696"/>
                <a:ext cx="1800000" cy="331141"/>
              </a:xfrm>
              <a:prstGeom prst="chevron">
                <a:avLst>
                  <a:gd name="adj" fmla="val 21261"/>
                </a:avLst>
              </a:prstGeom>
              <a:solidFill>
                <a:srgbClr val="1082C5"/>
              </a:solidFill>
              <a:ln w="28575">
                <a:solidFill>
                  <a:srgbClr val="1082C5"/>
                </a:solidFill>
              </a:ln>
              <a:effectLst>
                <a:outerShdw blurRad="50800" dist="762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ru-RU" sz="1400" b="1" dirty="0">
                    <a:solidFill>
                      <a:srgbClr val="FFFFFF"/>
                    </a:solidFill>
                    <a:latin typeface="Ubuntu" panose="020B0504030602030204" pitchFamily="34" charset="0"/>
                  </a:rPr>
                  <a:t>2016</a:t>
                </a:r>
              </a:p>
            </p:txBody>
          </p:sp>
        </p:grpSp>
        <p:sp>
          <p:nvSpPr>
            <p:cNvPr id="109" name="Прямоугольник 108"/>
            <p:cNvSpPr/>
            <p:nvPr/>
          </p:nvSpPr>
          <p:spPr bwMode="auto">
            <a:xfrm>
              <a:off x="1979287" y="1905595"/>
              <a:ext cx="1799999" cy="4354437"/>
            </a:xfrm>
            <a:prstGeom prst="rect">
              <a:avLst/>
            </a:prstGeom>
            <a:solidFill>
              <a:srgbClr val="F0F0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1500" b="0" dirty="0"/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7439277" y="1905594"/>
              <a:ext cx="1673034" cy="4354437"/>
            </a:xfrm>
            <a:prstGeom prst="rect">
              <a:avLst/>
            </a:prstGeom>
            <a:solidFill>
              <a:srgbClr val="F0F0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1500" b="0" dirty="0"/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3947614" y="1426814"/>
            <a:ext cx="3409288" cy="415498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ОПТИМИЗАЦИЯ ПРОЦЕССА, </a:t>
            </a:r>
          </a:p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ВЫБОР ОПТИМАЛЬНОЙ ПРОИЗВОДИТЕЛЬНОСТИ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3807778" y="1331243"/>
            <a:ext cx="3583622" cy="1662997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5817" y="1253430"/>
            <a:ext cx="851783" cy="330896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5" name="object 55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6" name="object 56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7" name="object 57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8" name="object 58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9" name="object 59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0" name="object 60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1" name="object 61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2" name="object 62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3" name="object 63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4" name="object 64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5" name="object 65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6" name="object 66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8" name="object 68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9" name="object 69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0" name="object 70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1" name="object 71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lang="ru-RU" smtClean="0"/>
              <a:t>10</a:t>
            </a:fld>
            <a:endParaRPr lang="ru-RU" dirty="0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49" y="2123164"/>
            <a:ext cx="932229" cy="599500"/>
          </a:xfrm>
          <a:prstGeom prst="rect">
            <a:avLst/>
          </a:prstGeom>
        </p:spPr>
      </p:pic>
      <p:grpSp>
        <p:nvGrpSpPr>
          <p:cNvPr id="102" name="Группа 101"/>
          <p:cNvGrpSpPr/>
          <p:nvPr/>
        </p:nvGrpSpPr>
        <p:grpSpPr>
          <a:xfrm>
            <a:off x="640821" y="3000810"/>
            <a:ext cx="843680" cy="741880"/>
            <a:chOff x="-296895" y="3348063"/>
            <a:chExt cx="1550851" cy="1399328"/>
          </a:xfrm>
        </p:grpSpPr>
        <p:pic>
          <p:nvPicPr>
            <p:cNvPr id="104" name="Рисунок 3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5390" y="3348063"/>
              <a:ext cx="1303499" cy="118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Прямоугольник 104"/>
            <p:cNvSpPr/>
            <p:nvPr/>
          </p:nvSpPr>
          <p:spPr>
            <a:xfrm>
              <a:off x="-296895" y="4446615"/>
              <a:ext cx="1508944" cy="300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18000" tIns="18000" rIns="18000" bIns="18000" rtlCol="0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005493"/>
                  </a:solidFill>
                  <a:latin typeface="Ubuntu" panose="020B0504030602030204" pitchFamily="34" charset="0"/>
                </a:rPr>
                <a:t>DMR SHELL</a:t>
              </a:r>
              <a:endParaRPr lang="ru-RU" sz="800" b="0" dirty="0">
                <a:solidFill>
                  <a:srgbClr val="005493"/>
                </a:solidFill>
                <a:latin typeface="Ubuntu" panose="020B0504030602030204" pitchFamily="34" charset="0"/>
              </a:endParaRPr>
            </a:p>
          </p:txBody>
        </p:sp>
        <p:pic>
          <p:nvPicPr>
            <p:cNvPr id="106" name="Picture 2" descr="http://victoriacoach.com.ua/wp-content/uploads/2011/12/shell2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63" y="4051664"/>
              <a:ext cx="351693" cy="40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Скругленный прямоугольник 102"/>
          <p:cNvSpPr/>
          <p:nvPr/>
        </p:nvSpPr>
        <p:spPr bwMode="auto">
          <a:xfrm>
            <a:off x="555044" y="2965507"/>
            <a:ext cx="981708" cy="821462"/>
          </a:xfrm>
          <a:prstGeom prst="roundRect">
            <a:avLst/>
          </a:prstGeom>
          <a:noFill/>
          <a:ln w="12700">
            <a:solidFill>
              <a:srgbClr val="1082C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72" name="Рисунок 4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16" y="3940954"/>
            <a:ext cx="664405" cy="59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Изображение 5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58" y="4298479"/>
            <a:ext cx="464538" cy="217879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44097" y="4499010"/>
            <a:ext cx="820882" cy="1594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5493"/>
                </a:solidFill>
                <a:latin typeface="Ubuntu" panose="020B0504030602030204" pitchFamily="34" charset="0"/>
              </a:rPr>
              <a:t>MFC LINDE</a:t>
            </a:r>
            <a:endParaRPr lang="ru-RU" sz="800" b="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 bwMode="auto">
          <a:xfrm>
            <a:off x="558320" y="3881287"/>
            <a:ext cx="981708" cy="821462"/>
          </a:xfrm>
          <a:prstGeom prst="roundRect">
            <a:avLst/>
          </a:prstGeom>
          <a:noFill/>
          <a:ln w="12700">
            <a:solidFill>
              <a:srgbClr val="1082C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6183" y="2647861"/>
            <a:ext cx="838318" cy="1594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5493"/>
                </a:solidFill>
                <a:latin typeface="Ubuntu" panose="020B0504030602030204" pitchFamily="34" charset="0"/>
              </a:rPr>
              <a:t>GAZPROM- MR</a:t>
            </a:r>
            <a:endParaRPr lang="ru-RU" sz="800" b="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560406" y="2030145"/>
            <a:ext cx="981708" cy="821462"/>
          </a:xfrm>
          <a:prstGeom prst="roundRect">
            <a:avLst/>
          </a:prstGeom>
          <a:noFill/>
          <a:ln w="12700">
            <a:solidFill>
              <a:srgbClr val="1082C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900696" y="3063648"/>
            <a:ext cx="3460516" cy="27255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ЗАВОД СПГ ПРОЕКТА САХАЛИН-2 </a:t>
            </a:r>
          </a:p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(3-Я ТЕХНОЛОГИЧЕСКАЯ НИТКА)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906006" y="3423426"/>
            <a:ext cx="3460516" cy="27255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БАЛТИЙСКИЙ СПГ </a:t>
            </a:r>
          </a:p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(АЛЬТЕРНАТИВНЫЕ ВАРИАНТЫ)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888206" y="3920168"/>
            <a:ext cx="3460516" cy="27255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БАЛТИЙСКИЙ СПГ </a:t>
            </a:r>
          </a:p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(АЛЬТЕРНАТИВНЫЕ ВАРИАНТЫ)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3810958" y="3852067"/>
            <a:ext cx="3583622" cy="755273"/>
          </a:xfrm>
          <a:prstGeom prst="rect">
            <a:avLst/>
          </a:prstGeom>
          <a:noFill/>
          <a:ln w="9525" cap="flat" cmpd="sng" algn="ctr">
            <a:solidFill>
              <a:srgbClr val="0066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888206" y="4243804"/>
            <a:ext cx="3460516" cy="27255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ПЕРСПЕКТИВНЫЕ ЗАВОДЫ СПГ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26" name="Пятиугольник 125"/>
          <p:cNvSpPr/>
          <p:nvPr/>
        </p:nvSpPr>
        <p:spPr>
          <a:xfrm>
            <a:off x="2124201" y="3681765"/>
            <a:ext cx="1496021" cy="399044"/>
          </a:xfrm>
          <a:prstGeom prst="homePlate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rgbClr val="FFFFFF"/>
                </a:solidFill>
                <a:latin typeface="Ubuntu"/>
              </a:rPr>
              <a:t>ЛОКАЛИЗАЦИЯ ТЕХНОЛОГИИ</a:t>
            </a:r>
          </a:p>
        </p:txBody>
      </p:sp>
      <p:cxnSp>
        <p:nvCxnSpPr>
          <p:cNvPr id="127" name="Соединительная линия уступом 126"/>
          <p:cNvCxnSpPr>
            <a:endCxn id="126" idx="2"/>
          </p:cNvCxnSpPr>
          <p:nvPr/>
        </p:nvCxnSpPr>
        <p:spPr bwMode="auto">
          <a:xfrm flipV="1">
            <a:off x="1544254" y="4080809"/>
            <a:ext cx="1228197" cy="223827"/>
          </a:xfrm>
          <a:prstGeom prst="bentConnector2">
            <a:avLst/>
          </a:prstGeom>
          <a:solidFill>
            <a:srgbClr val="99FFCC"/>
          </a:solidFill>
          <a:ln w="9525" cap="flat" cmpd="sng" algn="ctr">
            <a:solidFill>
              <a:srgbClr val="1082C5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28" name="Соединительная линия уступом 127"/>
          <p:cNvCxnSpPr>
            <a:stCxn id="103" idx="3"/>
            <a:endCxn id="126" idx="0"/>
          </p:cNvCxnSpPr>
          <p:nvPr/>
        </p:nvCxnSpPr>
        <p:spPr bwMode="auto">
          <a:xfrm>
            <a:off x="1536752" y="3376238"/>
            <a:ext cx="1235699" cy="305527"/>
          </a:xfrm>
          <a:prstGeom prst="bentConnector2">
            <a:avLst/>
          </a:prstGeom>
          <a:solidFill>
            <a:srgbClr val="99FFCC"/>
          </a:solidFill>
          <a:ln w="9525" cap="flat" cmpd="sng" algn="ctr">
            <a:solidFill>
              <a:srgbClr val="1082C5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29" name="Пятиугольник 128"/>
          <p:cNvSpPr/>
          <p:nvPr/>
        </p:nvSpPr>
        <p:spPr>
          <a:xfrm>
            <a:off x="2060140" y="1936212"/>
            <a:ext cx="1567156" cy="399044"/>
          </a:xfrm>
          <a:prstGeom prst="homePlate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rgbClr val="FFFFFF"/>
                </a:solidFill>
                <a:latin typeface="Ubuntu"/>
              </a:rPr>
              <a:t>РАЗРАБОТКА ТЕХНОЛОГИИ</a:t>
            </a:r>
          </a:p>
        </p:txBody>
      </p:sp>
      <p:pic>
        <p:nvPicPr>
          <p:cNvPr id="130" name="Изображение 4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599" y="2367941"/>
            <a:ext cx="174843" cy="24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/>
        </p:spPr>
      </p:pic>
      <p:cxnSp>
        <p:nvCxnSpPr>
          <p:cNvPr id="131" name="Соединительная линия уступом 130"/>
          <p:cNvCxnSpPr>
            <a:stCxn id="53" idx="3"/>
            <a:endCxn id="129" idx="2"/>
          </p:cNvCxnSpPr>
          <p:nvPr/>
        </p:nvCxnSpPr>
        <p:spPr bwMode="auto">
          <a:xfrm flipV="1">
            <a:off x="1542114" y="2335256"/>
            <a:ext cx="1201843" cy="105620"/>
          </a:xfrm>
          <a:prstGeom prst="bentConnector2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33" name="Прямоугольник 132"/>
          <p:cNvSpPr/>
          <p:nvPr/>
        </p:nvSpPr>
        <p:spPr>
          <a:xfrm>
            <a:off x="4920501" y="1888743"/>
            <a:ext cx="2295501" cy="21544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/>
        </p:spPr>
        <p:txBody>
          <a:bodyPr wrap="square" lIns="18000" rIns="18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Среднетоннажные производства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919766" y="2196626"/>
            <a:ext cx="2297818" cy="21544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/>
        </p:spPr>
        <p:txBody>
          <a:bodyPr wrap="square" lIns="18000" rIns="18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Крупнотоннажные производства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877385" y="2466882"/>
            <a:ext cx="3476004" cy="370986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ОТРАБОТКА ТЕХНОЛОГИИ, ВЫПОЛНЕНИЕ НИОКР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714" y="1324561"/>
            <a:ext cx="438808" cy="195755"/>
          </a:xfrm>
          <a:prstGeom prst="rect">
            <a:avLst/>
          </a:prstGeom>
        </p:spPr>
      </p:pic>
      <p:pic>
        <p:nvPicPr>
          <p:cNvPr id="138" name="Изображение 4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311" y="1304410"/>
            <a:ext cx="174843" cy="24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/>
        </p:spPr>
      </p:pic>
      <p:sp>
        <p:nvSpPr>
          <p:cNvPr id="139" name="Прямоугольник 138"/>
          <p:cNvSpPr/>
          <p:nvPr/>
        </p:nvSpPr>
        <p:spPr>
          <a:xfrm>
            <a:off x="7597527" y="1426814"/>
            <a:ext cx="1362515" cy="535735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000" dirty="0" smtClean="0">
                <a:solidFill>
                  <a:srgbClr val="FFFFFF"/>
                </a:solidFill>
                <a:latin typeface="Ubuntu"/>
              </a:rPr>
              <a:t>ЗАВОД</a:t>
            </a:r>
            <a:br>
              <a:rPr lang="ru-RU" sz="1000" dirty="0" smtClean="0">
                <a:solidFill>
                  <a:srgbClr val="FFFFFF"/>
                </a:solidFill>
                <a:latin typeface="Ubuntu"/>
              </a:rPr>
            </a:br>
            <a:r>
              <a:rPr lang="ru-RU" sz="1000" dirty="0" smtClean="0">
                <a:solidFill>
                  <a:srgbClr val="FFFFFF"/>
                </a:solidFill>
                <a:latin typeface="Ubuntu"/>
              </a:rPr>
              <a:t>В РЕСПУБЛИКЕ ТАТАРСТАН</a:t>
            </a:r>
            <a:endParaRPr lang="ru-RU" sz="1000" dirty="0">
              <a:solidFill>
                <a:srgbClr val="FFFFFF"/>
              </a:solidFill>
              <a:latin typeface="Ubuntu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598508" y="3960175"/>
            <a:ext cx="1362515" cy="535735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000" dirty="0" smtClean="0">
                <a:solidFill>
                  <a:srgbClr val="FFFFFF"/>
                </a:solidFill>
                <a:latin typeface="Ubuntu"/>
              </a:rPr>
              <a:t>ПЕРСПЕКТИВНЫЕ ЗАВОДЫ </a:t>
            </a:r>
            <a:endParaRPr lang="ru-RU" sz="1000" dirty="0">
              <a:solidFill>
                <a:srgbClr val="FFFFFF"/>
              </a:solidFill>
              <a:latin typeface="Ubuntu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597525" y="3023968"/>
            <a:ext cx="1362515" cy="535735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000" dirty="0" smtClean="0">
                <a:solidFill>
                  <a:srgbClr val="FFFFFF"/>
                </a:solidFill>
                <a:latin typeface="Ubuntu"/>
              </a:rPr>
              <a:t>3-Я ЛИНИЯ «САХАЛИН-2»</a:t>
            </a:r>
            <a:endParaRPr lang="ru-RU" sz="1000" dirty="0">
              <a:solidFill>
                <a:srgbClr val="FFFFFF"/>
              </a:solidFill>
              <a:latin typeface="Ubuntu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597526" y="2191857"/>
            <a:ext cx="1362515" cy="535735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000" dirty="0" smtClean="0">
                <a:solidFill>
                  <a:srgbClr val="FFFFFF"/>
                </a:solidFill>
                <a:latin typeface="Ubuntu"/>
              </a:rPr>
              <a:t>БАЛТИЙСКИЙ СПГ</a:t>
            </a:r>
            <a:endParaRPr lang="ru-RU" sz="1000" dirty="0">
              <a:solidFill>
                <a:srgbClr val="FFFFFF"/>
              </a:solidFill>
              <a:latin typeface="Ubuntu"/>
            </a:endParaRPr>
          </a:p>
        </p:txBody>
      </p:sp>
      <p:cxnSp>
        <p:nvCxnSpPr>
          <p:cNvPr id="144" name="Соединительная линия уступом 143"/>
          <p:cNvCxnSpPr/>
          <p:nvPr/>
        </p:nvCxnSpPr>
        <p:spPr bwMode="auto">
          <a:xfrm rot="16200000" flipH="1">
            <a:off x="4467387" y="1859291"/>
            <a:ext cx="472668" cy="432091"/>
          </a:xfrm>
          <a:prstGeom prst="bentConnector2">
            <a:avLst/>
          </a:prstGeom>
          <a:solidFill>
            <a:srgbClr val="99FFCC"/>
          </a:solidFill>
          <a:ln w="9525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5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50"/>
                    </a14:imgEffect>
                    <a14:imgEffect>
                      <a14:saturation sa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06" y="782531"/>
            <a:ext cx="1893422" cy="112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3810958" y="3015413"/>
            <a:ext cx="3583622" cy="815382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48607" y="3199001"/>
            <a:ext cx="618993" cy="330896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962132" y="3243319"/>
            <a:ext cx="414321" cy="242260"/>
            <a:chOff x="6893500" y="2887638"/>
            <a:chExt cx="414321" cy="166283"/>
          </a:xfrm>
        </p:grpSpPr>
        <p:pic>
          <p:nvPicPr>
            <p:cNvPr id="120" name="Picture 2" descr="http://victoriacoach.com.ua/wp-content/uploads/2011/12/shell2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121" y="2899257"/>
              <a:ext cx="197700" cy="149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Изображение 46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3500" y="2887638"/>
              <a:ext cx="174843" cy="1662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</p:grpSp>
      <p:sp>
        <p:nvSpPr>
          <p:cNvPr id="83" name="Прямоугольник 82"/>
          <p:cNvSpPr/>
          <p:nvPr/>
        </p:nvSpPr>
        <p:spPr>
          <a:xfrm>
            <a:off x="6615817" y="4045549"/>
            <a:ext cx="851783" cy="330896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694500" y="4088449"/>
            <a:ext cx="696900" cy="245096"/>
            <a:chOff x="6615817" y="4537878"/>
            <a:chExt cx="696900" cy="184784"/>
          </a:xfrm>
        </p:grpSpPr>
        <p:pic>
          <p:nvPicPr>
            <p:cNvPr id="123" name="Изображение 46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5817" y="4537878"/>
              <a:ext cx="174843" cy="1847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pic>
          <p:nvPicPr>
            <p:cNvPr id="124" name="Изображение 54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8607" y="4549393"/>
              <a:ext cx="464110" cy="1687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66CC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7" name="object 67"/>
          <p:cNvSpPr txBox="1">
            <a:spLocks noGrp="1"/>
          </p:cNvSpPr>
          <p:nvPr>
            <p:ph type="title"/>
          </p:nvPr>
        </p:nvSpPr>
        <p:spPr>
          <a:xfrm>
            <a:off x="2821976" y="132815"/>
            <a:ext cx="5257800" cy="388807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/>
          <a:p>
            <a:pPr marR="42204" algn="ctr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latin typeface="Ubuntu" panose="020B0504030602030204" pitchFamily="34" charset="0"/>
                <a:ea typeface="Arial" charset="0"/>
              </a:rPr>
              <a:t>Импортозамещаемое  оборудование</a:t>
            </a:r>
          </a:p>
        </p:txBody>
      </p:sp>
      <p:cxnSp>
        <p:nvCxnSpPr>
          <p:cNvPr id="88" name="Соединительная линия уступом 87"/>
          <p:cNvCxnSpPr/>
          <p:nvPr/>
        </p:nvCxnSpPr>
        <p:spPr bwMode="auto">
          <a:xfrm>
            <a:off x="4487674" y="1841913"/>
            <a:ext cx="432826" cy="164784"/>
          </a:xfrm>
          <a:prstGeom prst="bentConnector3">
            <a:avLst>
              <a:gd name="adj1" fmla="val 50000"/>
            </a:avLst>
          </a:prstGeom>
          <a:solidFill>
            <a:srgbClr val="99FFCC"/>
          </a:solidFill>
          <a:ln w="9525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78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5" name="object 55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6" name="object 56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7" name="object 57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8" name="object 58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9" name="object 59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0" name="object 60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1" name="object 61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2" name="object 62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3" name="object 63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4" name="object 64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5" name="object 65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6" name="object 66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2821064" y="136525"/>
            <a:ext cx="5257800" cy="388807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/>
          <a:p>
            <a:pPr marR="42204" algn="ctr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ea typeface="Arial" charset="0"/>
              </a:rPr>
              <a:t>«</a:t>
            </a:r>
            <a:r>
              <a:rPr lang="ru-RU" dirty="0" smtClean="0">
                <a:solidFill>
                  <a:srgbClr val="FFFFFF"/>
                </a:solidFill>
                <a:ea typeface="Arial" charset="0"/>
              </a:rPr>
              <a:t>Критическое</a:t>
            </a:r>
            <a:r>
              <a:rPr lang="ru-RU" dirty="0">
                <a:solidFill>
                  <a:srgbClr val="FFFFFF"/>
                </a:solidFill>
                <a:ea typeface="Arial" charset="0"/>
              </a:rPr>
              <a:t>»</a:t>
            </a:r>
            <a:r>
              <a:rPr lang="ru-RU" dirty="0" smtClean="0">
                <a:solidFill>
                  <a:srgbClr val="FFFFFF"/>
                </a:solidFill>
                <a:ea typeface="Arial" charset="0"/>
              </a:rPr>
              <a:t>  </a:t>
            </a:r>
            <a:r>
              <a:rPr lang="ru-RU" dirty="0">
                <a:solidFill>
                  <a:srgbClr val="FFFFFF"/>
                </a:solidFill>
                <a:ea typeface="Arial" charset="0"/>
              </a:rPr>
              <a:t>оборудование</a:t>
            </a:r>
            <a:endParaRPr lang="ru-RU" dirty="0">
              <a:solidFill>
                <a:srgbClr val="FFFFFF"/>
              </a:solidFill>
              <a:latin typeface="Arial Narrow"/>
              <a:ea typeface="Arial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9" name="object 69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0" name="object 70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1" name="object 71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sp>
        <p:nvSpPr>
          <p:cNvPr id="78" name="Нашивка 77"/>
          <p:cNvSpPr/>
          <p:nvPr/>
        </p:nvSpPr>
        <p:spPr>
          <a:xfrm>
            <a:off x="1976426" y="898525"/>
            <a:ext cx="4591217" cy="341894"/>
          </a:xfrm>
          <a:prstGeom prst="chevron">
            <a:avLst>
              <a:gd name="adj" fmla="val 46492"/>
            </a:avLst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Ubuntu" panose="020B0504030602030204" pitchFamily="34" charset="0"/>
              </a:rPr>
              <a:t>РЕАЛИЗАЦИЯ ПРОГРАММ ИМПОРТОЗАМЕЩЕНИЯ</a:t>
            </a:r>
            <a:endParaRPr lang="ru-RU" sz="1200" b="1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79" name="Нашивка 78"/>
          <p:cNvSpPr/>
          <p:nvPr/>
        </p:nvSpPr>
        <p:spPr>
          <a:xfrm>
            <a:off x="6832447" y="898525"/>
            <a:ext cx="2176701" cy="341894"/>
          </a:xfrm>
          <a:prstGeom prst="chevron">
            <a:avLst>
              <a:gd name="adj" fmla="val 36400"/>
            </a:avLst>
          </a:prstGeom>
          <a:solidFill>
            <a:srgbClr val="00B050"/>
          </a:solidFill>
          <a:ln w="28575"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Ubuntu" panose="020B0504030602030204" pitchFamily="34" charset="0"/>
              </a:rPr>
              <a:t>2018 и далее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 bwMode="auto">
          <a:xfrm flipV="1">
            <a:off x="1976422" y="1355724"/>
            <a:ext cx="6970728" cy="1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Прямоугольник 83"/>
          <p:cNvSpPr/>
          <p:nvPr/>
        </p:nvSpPr>
        <p:spPr>
          <a:xfrm>
            <a:off x="2191272" y="1898544"/>
            <a:ext cx="4248000" cy="2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rgbClr val="005493"/>
                </a:solidFill>
                <a:latin typeface="Ubuntu" panose="020B0504030602030204" pitchFamily="34" charset="0"/>
              </a:rPr>
              <a:t>Разработка собственных решений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 bwMode="auto">
          <a:xfrm flipH="1">
            <a:off x="1976422" y="1829203"/>
            <a:ext cx="4" cy="572665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Прямая соединительная линия 85"/>
          <p:cNvCxnSpPr/>
          <p:nvPr/>
        </p:nvCxnSpPr>
        <p:spPr bwMode="auto">
          <a:xfrm flipH="1">
            <a:off x="1978693" y="2401868"/>
            <a:ext cx="214849" cy="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 bwMode="auto">
          <a:xfrm flipH="1">
            <a:off x="1978693" y="2041525"/>
            <a:ext cx="214849" cy="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Прямоугольник 87"/>
          <p:cNvSpPr/>
          <p:nvPr/>
        </p:nvSpPr>
        <p:spPr>
          <a:xfrm>
            <a:off x="2191270" y="2239261"/>
            <a:ext cx="4248000" cy="2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rgbClr val="005493"/>
                </a:solidFill>
                <a:latin typeface="Ubuntu" panose="020B0504030602030204" pitchFamily="34" charset="0"/>
              </a:rPr>
              <a:t>Локализация производства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976426" y="1454979"/>
            <a:ext cx="4490104" cy="360000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Ubuntu" panose="020B0504030602030204" pitchFamily="34" charset="0"/>
              </a:rPr>
              <a:t>КРИОГЕННЫЕ ТЕПЛООБМЕННИКИ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828479" y="1449586"/>
            <a:ext cx="2196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НИОКР ПО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СОЗДАНИЮ ОБОРУДОВАНИЯ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И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ТЕХНОЛОГИИ  </a:t>
            </a:r>
          </a:p>
          <a:p>
            <a:pPr algn="ctr"/>
            <a:r>
              <a:rPr lang="ru-RU" sz="700" dirty="0">
                <a:solidFill>
                  <a:srgbClr val="FF0000"/>
                </a:solidFill>
                <a:latin typeface="Ubuntu" panose="020B0504030602030204" pitchFamily="34" charset="0"/>
              </a:rPr>
              <a:t>(ПАО </a:t>
            </a:r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«ОМЗ», «Газпром ВНИИГАЗ»)</a:t>
            </a:r>
            <a:endParaRPr lang="ru-RU" sz="700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819400" y="1978665"/>
            <a:ext cx="2196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ЛОКАЛИЗАЦИЯ ПРОИЗВОДСТВА</a:t>
            </a:r>
          </a:p>
          <a:p>
            <a:pPr algn="ctr"/>
            <a:r>
              <a:rPr lang="ru-RU" sz="700" b="0" i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 </a:t>
            </a:r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(Linde AG + «Силовые машины»)</a:t>
            </a:r>
            <a:endParaRPr lang="ru-RU" sz="700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92" name="Треугольник 113"/>
          <p:cNvSpPr/>
          <p:nvPr/>
        </p:nvSpPr>
        <p:spPr bwMode="auto">
          <a:xfrm rot="5400000">
            <a:off x="6077166" y="1920276"/>
            <a:ext cx="1097191" cy="116779"/>
          </a:xfrm>
          <a:prstGeom prst="triangle">
            <a:avLst/>
          </a:prstGeom>
          <a:gradFill>
            <a:gsLst>
              <a:gs pos="7000">
                <a:srgbClr val="152E75"/>
              </a:gs>
              <a:gs pos="38000">
                <a:srgbClr val="1A549A"/>
              </a:gs>
              <a:gs pos="100000">
                <a:srgbClr val="3760B3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500" b="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91270" y="2989567"/>
            <a:ext cx="4248000" cy="2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rgbClr val="005493"/>
                </a:solidFill>
                <a:latin typeface="Ubuntu" panose="020B0504030602030204" pitchFamily="34" charset="0"/>
              </a:rPr>
              <a:t>Разработка собственных решений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>
            <a:off x="1977563" y="2931811"/>
            <a:ext cx="0" cy="60910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 flipH="1">
            <a:off x="1976423" y="3540911"/>
            <a:ext cx="214849" cy="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 flipH="1">
            <a:off x="1976422" y="3186864"/>
            <a:ext cx="214849" cy="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Прямоугольник 96"/>
          <p:cNvSpPr/>
          <p:nvPr/>
        </p:nvSpPr>
        <p:spPr>
          <a:xfrm>
            <a:off x="2191270" y="3336925"/>
            <a:ext cx="4248000" cy="2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rgbClr val="005493"/>
                </a:solidFill>
                <a:latin typeface="Ubuntu" panose="020B0504030602030204" pitchFamily="34" charset="0"/>
              </a:rPr>
              <a:t>Локализация производства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976422" y="2571811"/>
            <a:ext cx="4490104" cy="360000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Ubuntu" panose="020B0504030602030204" pitchFamily="34" charset="0"/>
              </a:rPr>
              <a:t>КОМПРЕССОРЫ ХЛАДАГЕНТА</a:t>
            </a:r>
            <a:endParaRPr lang="ru-RU" sz="1200" b="1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828479" y="2527734"/>
            <a:ext cx="2196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НИОКР ПО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СОЗДАНИЮ 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ОБОРУДОВАНИЯ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И ТЕХНОЛОГИИ  </a:t>
            </a:r>
          </a:p>
          <a:p>
            <a:pPr algn="ctr"/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(«Казанькомпрессормаш», «Газпром ВНИИГАЗ»)</a:t>
            </a:r>
            <a:endParaRPr lang="ru-RU" sz="700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822966" y="3072911"/>
            <a:ext cx="2196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ЛОКАЛИЗАЦИЯ ПРОИЗВОДСТВА</a:t>
            </a:r>
          </a:p>
          <a:p>
            <a:pPr algn="ctr"/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 (</a:t>
            </a:r>
            <a:r>
              <a:rPr lang="en-US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Mitsubishi</a:t>
            </a:r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, </a:t>
            </a:r>
            <a:r>
              <a:rPr lang="en-US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Siemens</a:t>
            </a:r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)</a:t>
            </a:r>
            <a:endParaRPr lang="ru-RU" sz="700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191270" y="4050160"/>
            <a:ext cx="4248000" cy="2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10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Освоение производства материалов</a:t>
            </a:r>
            <a:endParaRPr lang="ru-RU" sz="100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cxnSp>
        <p:nvCxnSpPr>
          <p:cNvPr id="147" name="Прямая соединительная линия 146"/>
          <p:cNvCxnSpPr/>
          <p:nvPr/>
        </p:nvCxnSpPr>
        <p:spPr bwMode="auto">
          <a:xfrm>
            <a:off x="1978693" y="4014208"/>
            <a:ext cx="0" cy="523981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Прямая соединительная линия 147"/>
          <p:cNvCxnSpPr/>
          <p:nvPr/>
        </p:nvCxnSpPr>
        <p:spPr bwMode="auto">
          <a:xfrm flipH="1">
            <a:off x="1978693" y="4541499"/>
            <a:ext cx="214849" cy="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Прямая соединительная линия 148"/>
          <p:cNvCxnSpPr/>
          <p:nvPr/>
        </p:nvCxnSpPr>
        <p:spPr bwMode="auto">
          <a:xfrm flipH="1">
            <a:off x="1978693" y="4195848"/>
            <a:ext cx="214849" cy="0"/>
          </a:xfrm>
          <a:prstGeom prst="line">
            <a:avLst/>
          </a:prstGeom>
          <a:solidFill>
            <a:srgbClr val="99FFCC"/>
          </a:solidFill>
          <a:ln w="6350" cap="flat" cmpd="sng" algn="ctr">
            <a:solidFill>
              <a:srgbClr val="1082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Прямоугольник 149"/>
          <p:cNvSpPr/>
          <p:nvPr/>
        </p:nvSpPr>
        <p:spPr>
          <a:xfrm>
            <a:off x="2191161" y="4394189"/>
            <a:ext cx="4248000" cy="2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1000" dirty="0">
                <a:solidFill>
                  <a:srgbClr val="005493"/>
                </a:solidFill>
                <a:latin typeface="Ubuntu" panose="020B0504030602030204" pitchFamily="34" charset="0"/>
              </a:rPr>
              <a:t>Локализация </a:t>
            </a:r>
            <a:r>
              <a:rPr lang="ru-RU" sz="10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инженерных решений</a:t>
            </a:r>
            <a:endParaRPr lang="ru-RU" sz="100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976424" y="3654208"/>
            <a:ext cx="4490104" cy="360000"/>
          </a:xfrm>
          <a:prstGeom prst="rect">
            <a:avLst/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Ubuntu" panose="020B0504030602030204" pitchFamily="34" charset="0"/>
              </a:rPr>
              <a:t>СИСТЕМА ХРАНЕНИЯ СПГ</a:t>
            </a:r>
            <a:endParaRPr lang="ru-RU" sz="1200" b="1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813148" y="3621672"/>
            <a:ext cx="2196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ОСВОЕНИЕ СТАЛЕЙ 9NI </a:t>
            </a:r>
          </a:p>
          <a:p>
            <a:pPr algn="ctr"/>
            <a:r>
              <a:rPr lang="en-US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(</a:t>
            </a:r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ПАО «СЕВЕРСТАЛЬ»</a:t>
            </a:r>
            <a:r>
              <a:rPr lang="en-US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)</a:t>
            </a:r>
            <a:endParaRPr lang="ru-RU" sz="700" b="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813050" y="4160189"/>
            <a:ext cx="2196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ПРОРАБОТКА ВОПРОСА СОЗДАНИЯ</a:t>
            </a:r>
            <a:r>
              <a:rPr lang="en-US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/>
            </a:r>
            <a:br>
              <a:rPr lang="en-US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EPC</a:t>
            </a:r>
            <a:r>
              <a:rPr lang="en-US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-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КОНТРАКТОРА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 </a:t>
            </a:r>
            <a:r>
              <a:rPr lang="en-US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(</a:t>
            </a:r>
            <a:r>
              <a:rPr lang="ru-RU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ОАО «Силовые машины»</a:t>
            </a:r>
            <a:r>
              <a:rPr lang="en-US" sz="700" dirty="0" smtClean="0">
                <a:solidFill>
                  <a:srgbClr val="FF0000"/>
                </a:solidFill>
                <a:latin typeface="Ubuntu" panose="020B0504030602030204" pitchFamily="34" charset="0"/>
              </a:rPr>
              <a:t>)</a:t>
            </a:r>
            <a:endParaRPr lang="ru-RU" sz="700" b="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50"/>
                    </a14:imgEffect>
                    <a14:imgEffect>
                      <a14:saturation sa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06" y="782531"/>
            <a:ext cx="1893422" cy="112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Треугольник 113"/>
          <p:cNvSpPr/>
          <p:nvPr/>
        </p:nvSpPr>
        <p:spPr bwMode="auto">
          <a:xfrm rot="5400000">
            <a:off x="6073525" y="3017940"/>
            <a:ext cx="1097191" cy="116779"/>
          </a:xfrm>
          <a:prstGeom prst="triangle">
            <a:avLst/>
          </a:prstGeom>
          <a:gradFill>
            <a:gsLst>
              <a:gs pos="7000">
                <a:srgbClr val="152E75"/>
              </a:gs>
              <a:gs pos="38000">
                <a:srgbClr val="1A549A"/>
              </a:gs>
              <a:gs pos="100000">
                <a:srgbClr val="3760B3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500" b="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157" name="Треугольник 113"/>
          <p:cNvSpPr/>
          <p:nvPr/>
        </p:nvSpPr>
        <p:spPr bwMode="auto">
          <a:xfrm rot="5400000">
            <a:off x="6073526" y="4115131"/>
            <a:ext cx="1097191" cy="116779"/>
          </a:xfrm>
          <a:prstGeom prst="triangle">
            <a:avLst/>
          </a:prstGeom>
          <a:gradFill>
            <a:gsLst>
              <a:gs pos="7000">
                <a:srgbClr val="152E75"/>
              </a:gs>
              <a:gs pos="38000">
                <a:srgbClr val="1A549A"/>
              </a:gs>
              <a:gs pos="100000">
                <a:srgbClr val="3760B3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500" b="0" dirty="0">
              <a:solidFill>
                <a:srgbClr val="FFFFFF"/>
              </a:solidFill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65" y="1711054"/>
            <a:ext cx="1034039" cy="89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1082C5"/>
            </a:solidFill>
          </a:ln>
          <a:effectLst/>
        </p:spPr>
      </p:pic>
      <p:pic>
        <p:nvPicPr>
          <p:cNvPr id="81" name="Picture 16" descr="http://www.energy.siemens.com/hq/pool/hq/compression/single-shaft-compressors/stc-sh-3d-larg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556" y="2679580"/>
            <a:ext cx="1030796" cy="89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1082C5"/>
            </a:solidFill>
          </a:ln>
          <a:effectLst/>
          <a:extLst/>
        </p:spPr>
      </p:pic>
      <p:pic>
        <p:nvPicPr>
          <p:cNvPr id="83" name="Изображение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6" y="3642184"/>
            <a:ext cx="1030796" cy="88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1082C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819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8910" y="1522234"/>
            <a:ext cx="2266758" cy="820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3974" y="1522234"/>
            <a:ext cx="2758431" cy="820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0710" y="1522234"/>
            <a:ext cx="2910391" cy="820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215" y="2458997"/>
            <a:ext cx="2005330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3365">
              <a:lnSpc>
                <a:spcPts val="1150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Формирование</a:t>
            </a:r>
            <a:r>
              <a:rPr sz="1000" spc="-35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(разработка  или участие в </a:t>
            </a:r>
            <a:r>
              <a:rPr sz="1000" spc="5" dirty="0">
                <a:solidFill>
                  <a:srgbClr val="404041"/>
                </a:solidFill>
                <a:latin typeface="Ubuntu"/>
                <a:cs typeface="Ubuntu"/>
              </a:rPr>
              <a:t>разработке) 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технических</a:t>
            </a:r>
            <a:r>
              <a:rPr sz="1000" spc="-50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требований</a:t>
            </a:r>
            <a:endParaRPr sz="1000" dirty="0">
              <a:latin typeface="Ubuntu"/>
              <a:cs typeface="Ubuntu"/>
            </a:endParaRPr>
          </a:p>
          <a:p>
            <a:pPr marL="12700">
              <a:lnSpc>
                <a:spcPts val="1090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к продукции, работам и</a:t>
            </a:r>
            <a:r>
              <a:rPr sz="1000" spc="-35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услугам</a:t>
            </a:r>
            <a:endParaRPr sz="1000" dirty="0">
              <a:latin typeface="Ubuntu"/>
              <a:cs typeface="Ubuntu"/>
            </a:endParaRPr>
          </a:p>
          <a:p>
            <a:pPr marL="12700">
              <a:lnSpc>
                <a:spcPts val="1175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на различных</a:t>
            </a:r>
            <a:r>
              <a:rPr sz="1000" spc="-55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уровнях</a:t>
            </a:r>
            <a:endParaRPr sz="1000" dirty="0">
              <a:latin typeface="Ubuntu"/>
              <a:cs typeface="Ubunt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2651" y="2458085"/>
            <a:ext cx="2461895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Оценка соответствия продукции,</a:t>
            </a:r>
            <a:r>
              <a:rPr sz="1000" spc="-15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работ  и услуг техническим</a:t>
            </a:r>
            <a:r>
              <a:rPr sz="1000" spc="-40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требованиям</a:t>
            </a:r>
            <a:endParaRPr sz="1000" dirty="0">
              <a:latin typeface="Ubuntu"/>
              <a:cs typeface="Ubuntu"/>
            </a:endParaRPr>
          </a:p>
          <a:p>
            <a:pPr marL="12700">
              <a:lnSpc>
                <a:spcPts val="1090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при сертификации с</a:t>
            </a:r>
            <a:r>
              <a:rPr sz="1000" spc="-30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привлечением</a:t>
            </a:r>
            <a:endParaRPr sz="1000" dirty="0">
              <a:latin typeface="Ubuntu"/>
              <a:cs typeface="Ubuntu"/>
            </a:endParaRPr>
          </a:p>
          <a:p>
            <a:pPr marL="12700">
              <a:lnSpc>
                <a:spcPts val="1145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независимых и</a:t>
            </a:r>
            <a:r>
              <a:rPr sz="1000" spc="-80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компетентных</a:t>
            </a:r>
            <a:endParaRPr sz="1000" dirty="0">
              <a:latin typeface="Ubuntu"/>
              <a:cs typeface="Ubuntu"/>
            </a:endParaRPr>
          </a:p>
          <a:p>
            <a:pPr marL="12700" marR="434340">
              <a:lnSpc>
                <a:spcPts val="1150"/>
              </a:lnSpc>
              <a:spcBef>
                <a:spcPts val="50"/>
              </a:spcBef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в определенной области</a:t>
            </a:r>
            <a:r>
              <a:rPr sz="1000" spc="-25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знаний  организаций</a:t>
            </a:r>
            <a:endParaRPr sz="1000" dirty="0">
              <a:latin typeface="Ubuntu"/>
              <a:cs typeface="Ubunt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4220" y="2458085"/>
            <a:ext cx="261874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000" spc="10" dirty="0">
                <a:solidFill>
                  <a:srgbClr val="404041"/>
                </a:solidFill>
                <a:latin typeface="Ubuntu"/>
                <a:cs typeface="Ubuntu"/>
              </a:rPr>
              <a:t>Оценка стабильности технических  характеристик производимой продукции,  выполняемых работ и</a:t>
            </a:r>
            <a:r>
              <a:rPr sz="1000" spc="-45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000" spc="-5" dirty="0">
                <a:solidFill>
                  <a:srgbClr val="404041"/>
                </a:solidFill>
                <a:latin typeface="Ubuntu"/>
                <a:cs typeface="Ubuntu"/>
              </a:rPr>
              <a:t>услуг.</a:t>
            </a:r>
            <a:endParaRPr sz="1000" dirty="0">
              <a:latin typeface="Ubuntu"/>
              <a:cs typeface="Ubuntu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1219" y="1456419"/>
            <a:ext cx="7199" cy="2682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7956" y="1456419"/>
            <a:ext cx="7199" cy="2682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510" y="3473137"/>
            <a:ext cx="2241558" cy="701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solidFill>
              <a:srgbClr val="108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6574" y="3473137"/>
            <a:ext cx="2733231" cy="701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solidFill>
              <a:srgbClr val="108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3310" y="3473137"/>
            <a:ext cx="2885191" cy="701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solidFill>
              <a:srgbClr val="108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6128" y="3647999"/>
            <a:ext cx="121602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0">
              <a:lnSpc>
                <a:spcPts val="1300"/>
              </a:lnSpc>
            </a:pPr>
            <a:r>
              <a:rPr sz="1150" b="1" spc="5" dirty="0">
                <a:solidFill>
                  <a:srgbClr val="007DC5"/>
                </a:solidFill>
                <a:latin typeface="Ubuntu"/>
                <a:cs typeface="Ubuntu"/>
              </a:rPr>
              <a:t>Система  стандартизации</a:t>
            </a:r>
            <a:endParaRPr sz="1150" dirty="0">
              <a:latin typeface="Ubuntu"/>
              <a:cs typeface="Ubunt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9541" y="3647999"/>
            <a:ext cx="227139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5904">
              <a:lnSpc>
                <a:spcPts val="1300"/>
              </a:lnSpc>
            </a:pPr>
            <a:r>
              <a:rPr sz="1150" b="1" spc="5" dirty="0">
                <a:solidFill>
                  <a:srgbClr val="007DC5"/>
                </a:solidFill>
                <a:latin typeface="Ubuntu"/>
                <a:cs typeface="Ubuntu"/>
              </a:rPr>
              <a:t>Система добровольной  сертификации</a:t>
            </a:r>
            <a:r>
              <a:rPr sz="1150" b="1" spc="-70" dirty="0">
                <a:solidFill>
                  <a:srgbClr val="007DC5"/>
                </a:solidFill>
                <a:latin typeface="Ubuntu"/>
                <a:cs typeface="Ubuntu"/>
              </a:rPr>
              <a:t> </a:t>
            </a:r>
            <a:r>
              <a:rPr sz="1150" b="1" dirty="0">
                <a:solidFill>
                  <a:srgbClr val="007DC5"/>
                </a:solidFill>
                <a:latin typeface="Ubuntu"/>
                <a:cs typeface="Ubuntu"/>
              </a:rPr>
              <a:t>ИНТЕРГАЗСЕРТ</a:t>
            </a:r>
            <a:endParaRPr sz="1150" dirty="0">
              <a:latin typeface="Ubuntu"/>
              <a:cs typeface="Ubunt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2096" y="3647999"/>
            <a:ext cx="176403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60070">
              <a:lnSpc>
                <a:spcPts val="1300"/>
              </a:lnSpc>
            </a:pPr>
            <a:r>
              <a:rPr sz="1150" b="1" spc="5" dirty="0">
                <a:solidFill>
                  <a:srgbClr val="007DC5"/>
                </a:solidFill>
                <a:latin typeface="Ubuntu"/>
                <a:cs typeface="Ubuntu"/>
              </a:rPr>
              <a:t>Система  менеджмента</a:t>
            </a:r>
            <a:r>
              <a:rPr sz="1150" b="1" spc="-15" dirty="0">
                <a:solidFill>
                  <a:srgbClr val="007DC5"/>
                </a:solidFill>
                <a:latin typeface="Ubuntu"/>
                <a:cs typeface="Ubuntu"/>
              </a:rPr>
              <a:t> </a:t>
            </a:r>
            <a:r>
              <a:rPr sz="1150" b="1" dirty="0">
                <a:solidFill>
                  <a:srgbClr val="007DC5"/>
                </a:solidFill>
                <a:latin typeface="Ubuntu"/>
                <a:cs typeface="Ubuntu"/>
              </a:rPr>
              <a:t>качества</a:t>
            </a:r>
            <a:endParaRPr sz="1150">
              <a:latin typeface="Ubuntu"/>
              <a:cs typeface="Ubuntu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0128" y="1590424"/>
            <a:ext cx="648907" cy="5816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4027" y="1662566"/>
            <a:ext cx="526694" cy="634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75144" y="1639527"/>
            <a:ext cx="1793875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790" marR="5080" indent="-339725">
              <a:lnSpc>
                <a:spcPts val="1300"/>
              </a:lnSpc>
            </a:pPr>
            <a:r>
              <a:rPr sz="1150" spc="10" dirty="0">
                <a:solidFill>
                  <a:srgbClr val="404041"/>
                </a:solidFill>
                <a:latin typeface="Ubuntu"/>
                <a:cs typeface="Ubuntu"/>
              </a:rPr>
              <a:t>ОЦЕНКА</a:t>
            </a:r>
            <a:r>
              <a:rPr sz="1150" spc="-60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150" dirty="0">
                <a:solidFill>
                  <a:srgbClr val="404041"/>
                </a:solidFill>
                <a:latin typeface="Ubuntu"/>
                <a:cs typeface="Ubuntu"/>
              </a:rPr>
              <a:t>СООТВЕТСТВИЯ  ТЕХНИЧЕСКИМ  </a:t>
            </a:r>
            <a:r>
              <a:rPr sz="1150" spc="5" dirty="0">
                <a:solidFill>
                  <a:srgbClr val="404041"/>
                </a:solidFill>
                <a:latin typeface="Ubuntu"/>
                <a:cs typeface="Ubuntu"/>
              </a:rPr>
              <a:t>ТРЕБОВАНИЯМ</a:t>
            </a:r>
            <a:endParaRPr sz="1150" dirty="0">
              <a:latin typeface="Ubuntu"/>
              <a:cs typeface="Ubunt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1975" y="1639527"/>
            <a:ext cx="117348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300"/>
              </a:lnSpc>
            </a:pPr>
            <a:r>
              <a:rPr sz="1150" spc="-15" dirty="0">
                <a:solidFill>
                  <a:srgbClr val="404041"/>
                </a:solidFill>
                <a:latin typeface="Ubuntu"/>
                <a:cs typeface="Ubuntu"/>
              </a:rPr>
              <a:t>У</a:t>
            </a:r>
            <a:r>
              <a:rPr sz="1150" spc="20" dirty="0">
                <a:solidFill>
                  <a:srgbClr val="404041"/>
                </a:solidFill>
                <a:latin typeface="Ubuntu"/>
                <a:cs typeface="Ubuntu"/>
              </a:rPr>
              <a:t>С</a:t>
            </a:r>
            <a:r>
              <a:rPr sz="1150" spc="-70" dirty="0">
                <a:solidFill>
                  <a:srgbClr val="404041"/>
                </a:solidFill>
                <a:latin typeface="Ubuntu"/>
                <a:cs typeface="Ubuntu"/>
              </a:rPr>
              <a:t>Т</a:t>
            </a:r>
            <a:r>
              <a:rPr sz="1150" spc="5" dirty="0">
                <a:solidFill>
                  <a:srgbClr val="404041"/>
                </a:solidFill>
                <a:latin typeface="Ubuntu"/>
                <a:cs typeface="Ubuntu"/>
              </a:rPr>
              <a:t>АНОВЛЕНИЕ  </a:t>
            </a:r>
            <a:r>
              <a:rPr sz="1150" dirty="0">
                <a:solidFill>
                  <a:srgbClr val="404041"/>
                </a:solidFill>
                <a:latin typeface="Ubuntu"/>
                <a:cs typeface="Ubuntu"/>
              </a:rPr>
              <a:t>ТЕХНИЧЕСКИХ  </a:t>
            </a:r>
            <a:r>
              <a:rPr sz="1150" spc="5" dirty="0">
                <a:solidFill>
                  <a:srgbClr val="404041"/>
                </a:solidFill>
                <a:latin typeface="Ubuntu"/>
                <a:cs typeface="Ubuntu"/>
              </a:rPr>
              <a:t>ТРЕБОВАНИЙ</a:t>
            </a:r>
            <a:endParaRPr sz="1150" dirty="0">
              <a:latin typeface="Ubuntu"/>
              <a:cs typeface="Ubuntu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02" y="1639527"/>
            <a:ext cx="738187" cy="6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ject 20"/>
          <p:cNvSpPr txBox="1"/>
          <p:nvPr/>
        </p:nvSpPr>
        <p:spPr>
          <a:xfrm>
            <a:off x="6748143" y="1639527"/>
            <a:ext cx="2009775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300"/>
              </a:lnSpc>
            </a:pPr>
            <a:r>
              <a:rPr sz="1150" spc="-5" dirty="0">
                <a:solidFill>
                  <a:srgbClr val="404041"/>
                </a:solidFill>
                <a:latin typeface="Ubuntu"/>
                <a:cs typeface="Ubuntu"/>
              </a:rPr>
              <a:t>КОНТРОЛЬ</a:t>
            </a:r>
            <a:r>
              <a:rPr sz="1150" spc="-20" dirty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sz="1150" dirty="0">
                <a:solidFill>
                  <a:srgbClr val="404041"/>
                </a:solidFill>
                <a:latin typeface="Ubuntu"/>
                <a:cs typeface="Ubuntu"/>
              </a:rPr>
              <a:t>СТАБИЛЬНОСТИ  ТЕХНИЧЕСКИХ  </a:t>
            </a:r>
            <a:r>
              <a:rPr sz="1150" spc="5" dirty="0">
                <a:solidFill>
                  <a:srgbClr val="404041"/>
                </a:solidFill>
                <a:latin typeface="Ubuntu"/>
                <a:cs typeface="Ubuntu"/>
              </a:rPr>
              <a:t>ХАРАКТЕРИСТИК</a:t>
            </a:r>
            <a:endParaRPr sz="1150" dirty="0">
              <a:latin typeface="Ubuntu"/>
              <a:cs typeface="Ubuntu"/>
            </a:endParaRPr>
          </a:p>
        </p:txBody>
      </p:sp>
      <p:sp>
        <p:nvSpPr>
          <p:cNvPr id="44" name="object 67"/>
          <p:cNvSpPr txBox="1">
            <a:spLocks noGrp="1"/>
          </p:cNvSpPr>
          <p:nvPr>
            <p:ph type="title"/>
          </p:nvPr>
        </p:nvSpPr>
        <p:spPr>
          <a:xfrm>
            <a:off x="2821064" y="-1974"/>
            <a:ext cx="5257800" cy="665806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/>
          <a:p>
            <a:pPr marR="42204" algn="ctr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ea typeface="Arial" charset="0"/>
              </a:rPr>
              <a:t>Управление качеством продукции</a:t>
            </a:r>
            <a:r>
              <a:rPr lang="ru-RU" dirty="0" smtClean="0">
                <a:solidFill>
                  <a:srgbClr val="FFFFFF"/>
                </a:solidFill>
                <a:ea typeface="Arial" charset="0"/>
              </a:rPr>
              <a:t>,</a:t>
            </a:r>
            <a:r>
              <a:rPr lang="en-US" dirty="0" smtClean="0">
                <a:solidFill>
                  <a:srgbClr val="FFFFFF"/>
                </a:solidFill>
                <a:ea typeface="Arial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ea typeface="Arial" charset="0"/>
              </a:rPr>
            </a:br>
            <a:r>
              <a:rPr lang="ru-RU" dirty="0" smtClean="0">
                <a:solidFill>
                  <a:srgbClr val="FFFFFF"/>
                </a:solidFill>
                <a:ea typeface="Arial" charset="0"/>
              </a:rPr>
              <a:t>работ и </a:t>
            </a:r>
            <a:r>
              <a:rPr lang="ru-RU" dirty="0">
                <a:solidFill>
                  <a:srgbClr val="FFFFFF"/>
                </a:solidFill>
                <a:ea typeface="Arial" charset="0"/>
              </a:rPr>
              <a:t>услуг в ПАО «Газпром»</a:t>
            </a:r>
            <a:endParaRPr lang="ru-RU" dirty="0">
              <a:solidFill>
                <a:srgbClr val="FFFFFF"/>
              </a:solidFill>
              <a:latin typeface="Arial Narrow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4" name="object 6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5" name="object 6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6" name="object 6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7" name="object 6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8" name="object 6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9" name="object 6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0" name="object 7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1" name="object 7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2" name="object 7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3" name="object 7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4" name="object 7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5" name="object 7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8" name="object 78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9" name="object 79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0" name="object 80"/>
          <p:cNvSpPr/>
          <p:nvPr/>
        </p:nvSpPr>
        <p:spPr>
          <a:xfrm>
            <a:off x="228600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1" name="object 81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xfrm>
            <a:off x="370841" y="4857631"/>
            <a:ext cx="238759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lang="ru-RU" smtClean="0"/>
              <a:t>13</a:t>
            </a:fld>
            <a:endParaRPr lang="ru-RU" dirty="0"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grpSp>
        <p:nvGrpSpPr>
          <p:cNvPr id="88" name="Группа 87"/>
          <p:cNvGrpSpPr/>
          <p:nvPr/>
        </p:nvGrpSpPr>
        <p:grpSpPr>
          <a:xfrm rot="21347287">
            <a:off x="1846199" y="1220724"/>
            <a:ext cx="2221230" cy="2221230"/>
            <a:chOff x="2514595" y="0"/>
            <a:chExt cx="2221230" cy="2221230"/>
          </a:xfrm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89" name="Shape 88"/>
            <p:cNvSpPr/>
            <p:nvPr/>
          </p:nvSpPr>
          <p:spPr>
            <a:xfrm>
              <a:off x="2514595" y="0"/>
              <a:ext cx="2221230" cy="222123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Shape 4"/>
            <p:cNvSpPr/>
            <p:nvPr/>
          </p:nvSpPr>
          <p:spPr>
            <a:xfrm>
              <a:off x="2961161" y="520313"/>
              <a:ext cx="1328098" cy="114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  <a:sp3d contourW="12700" prstMaterial="matte">
                <a:contourClr>
                  <a:schemeClr val="tx2"/>
                </a:contourClr>
              </a:sp3d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sp>
        <p:nvSpPr>
          <p:cNvPr id="91" name="Круговая стрелка 90"/>
          <p:cNvSpPr/>
          <p:nvPr/>
        </p:nvSpPr>
        <p:spPr>
          <a:xfrm>
            <a:off x="3150413" y="1153338"/>
            <a:ext cx="2843174" cy="2843174"/>
          </a:xfrm>
          <a:prstGeom prst="circularArrow">
            <a:avLst>
              <a:gd name="adj1" fmla="val 4687"/>
              <a:gd name="adj2" fmla="val 299029"/>
              <a:gd name="adj3" fmla="val 2512446"/>
              <a:gd name="adj4" fmla="val 15869313"/>
              <a:gd name="adj5" fmla="val 5469"/>
            </a:avLst>
          </a:prstGeom>
          <a:noFill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2" name="Группа 91"/>
          <p:cNvGrpSpPr/>
          <p:nvPr/>
        </p:nvGrpSpPr>
        <p:grpSpPr>
          <a:xfrm>
            <a:off x="398399" y="1373124"/>
            <a:ext cx="1615440" cy="1615440"/>
            <a:chOff x="1523993" y="1447805"/>
            <a:chExt cx="1615440" cy="1615440"/>
          </a:xfrm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93" name="Shape 92"/>
            <p:cNvSpPr/>
            <p:nvPr/>
          </p:nvSpPr>
          <p:spPr>
            <a:xfrm>
              <a:off x="1523993" y="1447805"/>
              <a:ext cx="1615440" cy="161544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Shape 4"/>
            <p:cNvSpPr/>
            <p:nvPr/>
          </p:nvSpPr>
          <p:spPr>
            <a:xfrm>
              <a:off x="1930685" y="1856955"/>
              <a:ext cx="802056" cy="79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  <a:sp3d contourW="12700" prstMaterial="matte">
                <a:contourClr>
                  <a:schemeClr val="tx2"/>
                </a:contourClr>
              </a:sp3d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 dirty="0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31799" y="2820924"/>
            <a:ext cx="1582801" cy="1582801"/>
            <a:chOff x="2997265" y="2082854"/>
            <a:chExt cx="1582801" cy="1582801"/>
          </a:xfrm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96" name="Shape 95"/>
            <p:cNvSpPr/>
            <p:nvPr/>
          </p:nvSpPr>
          <p:spPr>
            <a:xfrm rot="20700000">
              <a:off x="2997265" y="2082854"/>
              <a:ext cx="1582801" cy="158280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Shape 4"/>
            <p:cNvSpPr/>
            <p:nvPr/>
          </p:nvSpPr>
          <p:spPr>
            <a:xfrm>
              <a:off x="3344420" y="2430009"/>
              <a:ext cx="888492" cy="888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  <a:sp3d contourW="12700" prstMaterial="matte">
                <a:contourClr>
                  <a:schemeClr val="tx2"/>
                </a:contourClr>
              </a:sp3d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065399" y="3049524"/>
            <a:ext cx="1582801" cy="1582801"/>
            <a:chOff x="2997265" y="2082854"/>
            <a:chExt cx="1582801" cy="1582801"/>
          </a:xfrm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99" name="Shape 98"/>
            <p:cNvSpPr/>
            <p:nvPr/>
          </p:nvSpPr>
          <p:spPr>
            <a:xfrm rot="20700000">
              <a:off x="2997265" y="2082854"/>
              <a:ext cx="1582801" cy="158280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Shape 4"/>
            <p:cNvSpPr/>
            <p:nvPr/>
          </p:nvSpPr>
          <p:spPr>
            <a:xfrm>
              <a:off x="3344420" y="2430009"/>
              <a:ext cx="888492" cy="888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  <a:sp3d contourW="12700" prstMaterial="matte">
                <a:contourClr>
                  <a:schemeClr val="tx2"/>
                </a:contourClr>
              </a:sp3d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3903599" y="1830324"/>
            <a:ext cx="1582801" cy="1582801"/>
            <a:chOff x="2997265" y="2082854"/>
            <a:chExt cx="1582801" cy="1582801"/>
          </a:xfrm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102" name="Shape 101"/>
            <p:cNvSpPr/>
            <p:nvPr/>
          </p:nvSpPr>
          <p:spPr>
            <a:xfrm rot="20700000">
              <a:off x="2997265" y="2082854"/>
              <a:ext cx="1582801" cy="158280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Shape 4"/>
            <p:cNvSpPr/>
            <p:nvPr/>
          </p:nvSpPr>
          <p:spPr>
            <a:xfrm>
              <a:off x="3344420" y="2430009"/>
              <a:ext cx="888492" cy="888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  <a:sp3d contourW="12700" prstMaterial="matte">
                <a:contourClr>
                  <a:schemeClr val="tx2"/>
                </a:contourClr>
              </a:sp3d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055999" y="236372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Указания по эксплуатации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03399" y="213512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требования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0799" y="198272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приемки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84199" y="320192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контроля (испытаний)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17799" y="358292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изготовителя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59"/>
          <p:cNvSpPr txBox="1"/>
          <p:nvPr/>
        </p:nvSpPr>
        <p:spPr>
          <a:xfrm>
            <a:off x="6264339" y="1618179"/>
            <a:ext cx="2551430" cy="26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404041"/>
                </a:solidFill>
                <a:latin typeface="Ubuntu"/>
                <a:cs typeface="Ubuntu"/>
              </a:rPr>
              <a:t>Необходимый </a:t>
            </a:r>
            <a:br>
              <a:rPr lang="ru-RU" sz="1600" b="1" spc="-10" dirty="0" smtClean="0">
                <a:solidFill>
                  <a:srgbClr val="404041"/>
                </a:solidFill>
                <a:latin typeface="Ubuntu"/>
                <a:cs typeface="Ubuntu"/>
              </a:rPr>
            </a:br>
            <a:r>
              <a:rPr lang="ru-RU" sz="1600" b="1" spc="-5" dirty="0" smtClean="0">
                <a:solidFill>
                  <a:srgbClr val="404041"/>
                </a:solidFill>
                <a:latin typeface="Ubuntu"/>
                <a:cs typeface="Ubuntu"/>
              </a:rPr>
              <a:t>и достаточный </a:t>
            </a:r>
            <a:br>
              <a:rPr lang="ru-RU" sz="1600" b="1" spc="-5" dirty="0" smtClean="0">
                <a:solidFill>
                  <a:srgbClr val="404041"/>
                </a:solidFill>
                <a:latin typeface="Ubuntu"/>
                <a:cs typeface="Ubuntu"/>
              </a:rPr>
            </a:br>
            <a:r>
              <a:rPr lang="ru-RU" sz="1600" b="1" spc="-5" dirty="0" smtClean="0">
                <a:solidFill>
                  <a:srgbClr val="404041"/>
                </a:solidFill>
                <a:latin typeface="Ubuntu"/>
                <a:cs typeface="Ubuntu"/>
              </a:rPr>
              <a:t>набор требований </a:t>
            </a:r>
            <a:r>
              <a:rPr lang="ru-RU" sz="1600" b="1" dirty="0" smtClean="0">
                <a:solidFill>
                  <a:srgbClr val="404041"/>
                </a:solidFill>
                <a:latin typeface="Ubuntu"/>
                <a:cs typeface="Ubuntu"/>
              </a:rPr>
              <a:t>для:</a:t>
            </a:r>
          </a:p>
          <a:p>
            <a:pPr marL="184150" indent="-171450">
              <a:lnSpc>
                <a:spcPct val="150000"/>
              </a:lnSpc>
              <a:buClr>
                <a:srgbClr val="1082C5"/>
              </a:buCl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изготовления продукции</a:t>
            </a:r>
          </a:p>
          <a:p>
            <a:pPr marL="184150" indent="-171450">
              <a:buClr>
                <a:srgbClr val="1082C5"/>
              </a:buClr>
              <a:buFont typeface="Wingdings" panose="05000000000000000000" pitchFamily="2" charset="2"/>
              <a:buChar char="ü"/>
            </a:pP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учета при проектировании объектов</a:t>
            </a:r>
          </a:p>
          <a:p>
            <a:pPr marL="184150" indent="-171450">
              <a:lnSpc>
                <a:spcPct val="150000"/>
              </a:lnSpc>
              <a:buClr>
                <a:srgbClr val="1082C5"/>
              </a:buClr>
              <a:buFont typeface="Wingdings" panose="05000000000000000000" pitchFamily="2" charset="2"/>
              <a:buChar char="ü"/>
            </a:pP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осуществления закупки</a:t>
            </a:r>
          </a:p>
          <a:p>
            <a:pPr marL="184150" indent="-171450">
              <a:buClr>
                <a:srgbClr val="1082C5"/>
              </a:buClr>
              <a:buFont typeface="Wingdings" panose="05000000000000000000" pitchFamily="2" charset="2"/>
              <a:buChar char="ü"/>
            </a:pP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поставки продукции</a:t>
            </a:r>
            <a:b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</a:b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на</a:t>
            </a:r>
            <a:r>
              <a:rPr lang="ru-RU" sz="1300" b="1" spc="-40" dirty="0" smtClean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объект</a:t>
            </a:r>
            <a:endParaRPr lang="ru-RU" sz="1300" dirty="0" smtClean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buClr>
                <a:srgbClr val="1082C5"/>
              </a:buClr>
            </a:pPr>
            <a:endParaRPr lang="ru-RU" sz="1050" b="1" spc="-5" dirty="0" smtClean="0">
              <a:solidFill>
                <a:srgbClr val="404041"/>
              </a:solidFill>
              <a:latin typeface="Ubuntu"/>
              <a:cs typeface="Ubuntu"/>
            </a:endParaRPr>
          </a:p>
          <a:p>
            <a:pPr marL="12700" algn="ctr">
              <a:lnSpc>
                <a:spcPct val="100000"/>
              </a:lnSpc>
            </a:pPr>
            <a:endParaRPr lang="ru-RU" sz="1050" b="1" spc="-5" dirty="0" smtClean="0">
              <a:solidFill>
                <a:srgbClr val="404041"/>
              </a:solidFill>
              <a:latin typeface="Ubuntu"/>
              <a:cs typeface="Ubuntu"/>
            </a:endParaRPr>
          </a:p>
          <a:p>
            <a:pPr marL="12700" algn="ctr">
              <a:lnSpc>
                <a:spcPct val="100000"/>
              </a:lnSpc>
            </a:pPr>
            <a:endParaRPr lang="ru-RU" sz="1050" dirty="0">
              <a:latin typeface="Ubuntu"/>
              <a:cs typeface="Ubuntu"/>
            </a:endParaRPr>
          </a:p>
        </p:txBody>
      </p:sp>
      <p:sp>
        <p:nvSpPr>
          <p:cNvPr id="118" name="object 47"/>
          <p:cNvSpPr txBox="1"/>
          <p:nvPr/>
        </p:nvSpPr>
        <p:spPr>
          <a:xfrm>
            <a:off x="5022000" y="2762147"/>
            <a:ext cx="301244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950" dirty="0">
              <a:latin typeface="Ubuntu"/>
              <a:cs typeface="Ubuntu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04800" y="1203325"/>
            <a:ext cx="5791200" cy="3505200"/>
          </a:xfrm>
          <a:prstGeom prst="homePlate">
            <a:avLst>
              <a:gd name="adj" fmla="val 252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object 67"/>
          <p:cNvSpPr txBox="1">
            <a:spLocks noGrp="1"/>
          </p:cNvSpPr>
          <p:nvPr>
            <p:ph type="title"/>
          </p:nvPr>
        </p:nvSpPr>
        <p:spPr>
          <a:xfrm>
            <a:off x="2821064" y="-1974"/>
            <a:ext cx="5257800" cy="665806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/>
          <a:p>
            <a:pPr marR="42204" algn="ctr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ea typeface="Arial" charset="0"/>
              </a:rPr>
              <a:t>Стандартизация – основной инструмент технической политики</a:t>
            </a:r>
          </a:p>
        </p:txBody>
      </p:sp>
      <p:sp>
        <p:nvSpPr>
          <p:cNvPr id="53" name="object 59"/>
          <p:cNvSpPr txBox="1"/>
          <p:nvPr/>
        </p:nvSpPr>
        <p:spPr>
          <a:xfrm>
            <a:off x="284275" y="843228"/>
            <a:ext cx="62439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0" dirty="0">
                <a:solidFill>
                  <a:srgbClr val="404041"/>
                </a:solidFill>
                <a:latin typeface="Ubuntu"/>
                <a:cs typeface="Ubuntu"/>
              </a:rPr>
              <a:t>Cтандарт вида </a:t>
            </a:r>
            <a:r>
              <a:rPr lang="ru-RU" sz="1600" b="1" spc="-10" dirty="0" smtClean="0">
                <a:solidFill>
                  <a:srgbClr val="404041"/>
                </a:solidFill>
                <a:latin typeface="Ubuntu"/>
                <a:cs typeface="Ubuntu"/>
              </a:rPr>
              <a:t>«Общие </a:t>
            </a:r>
            <a:r>
              <a:rPr lang="ru-RU" sz="1600" b="1" spc="-10" dirty="0">
                <a:solidFill>
                  <a:srgbClr val="404041"/>
                </a:solidFill>
                <a:latin typeface="Ubuntu"/>
                <a:cs typeface="Ubuntu"/>
              </a:rPr>
              <a:t>технические </a:t>
            </a:r>
            <a:r>
              <a:rPr lang="ru-RU" sz="1600" b="1" spc="-10" dirty="0" smtClean="0">
                <a:solidFill>
                  <a:srgbClr val="404041"/>
                </a:solidFill>
                <a:latin typeface="Ubuntu"/>
                <a:cs typeface="Ubuntu"/>
              </a:rPr>
              <a:t>условия» («ОТУ»)</a:t>
            </a:r>
            <a:endParaRPr lang="ru-RU" sz="1600" b="1" spc="-10" dirty="0">
              <a:solidFill>
                <a:srgbClr val="404041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619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8433" y="1490360"/>
            <a:ext cx="2505673" cy="250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1449640" y="562902"/>
            <a:ext cx="2421028" cy="439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3371773" y="1575582"/>
            <a:ext cx="638841" cy="6388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" name="object 6"/>
          <p:cNvSpPr/>
          <p:nvPr/>
        </p:nvSpPr>
        <p:spPr>
          <a:xfrm>
            <a:off x="3371773" y="1575582"/>
            <a:ext cx="639445" cy="639445"/>
          </a:xfrm>
          <a:custGeom>
            <a:avLst/>
            <a:gdLst/>
            <a:ahLst/>
            <a:cxnLst/>
            <a:rect l="l" t="t" r="r" b="b"/>
            <a:pathLst>
              <a:path w="639445" h="639444">
                <a:moveTo>
                  <a:pt x="319421" y="0"/>
                </a:moveTo>
                <a:lnTo>
                  <a:pt x="366623" y="3463"/>
                </a:lnTo>
                <a:lnTo>
                  <a:pt x="411674" y="13524"/>
                </a:lnTo>
                <a:lnTo>
                  <a:pt x="454080" y="29688"/>
                </a:lnTo>
                <a:lnTo>
                  <a:pt x="493349" y="51461"/>
                </a:lnTo>
                <a:lnTo>
                  <a:pt x="528984" y="78349"/>
                </a:lnTo>
                <a:lnTo>
                  <a:pt x="560493" y="109857"/>
                </a:lnTo>
                <a:lnTo>
                  <a:pt x="587381" y="145493"/>
                </a:lnTo>
                <a:lnTo>
                  <a:pt x="609153" y="184761"/>
                </a:lnTo>
                <a:lnTo>
                  <a:pt x="625317" y="227168"/>
                </a:lnTo>
                <a:lnTo>
                  <a:pt x="635378" y="272219"/>
                </a:lnTo>
                <a:lnTo>
                  <a:pt x="638841" y="319421"/>
                </a:lnTo>
                <a:lnTo>
                  <a:pt x="635378" y="366623"/>
                </a:lnTo>
                <a:lnTo>
                  <a:pt x="625317" y="411674"/>
                </a:lnTo>
                <a:lnTo>
                  <a:pt x="609153" y="454080"/>
                </a:lnTo>
                <a:lnTo>
                  <a:pt x="587381" y="493349"/>
                </a:lnTo>
                <a:lnTo>
                  <a:pt x="560493" y="528984"/>
                </a:lnTo>
                <a:lnTo>
                  <a:pt x="528984" y="560493"/>
                </a:lnTo>
                <a:lnTo>
                  <a:pt x="493349" y="587381"/>
                </a:lnTo>
                <a:lnTo>
                  <a:pt x="454080" y="609153"/>
                </a:lnTo>
                <a:lnTo>
                  <a:pt x="411674" y="625317"/>
                </a:lnTo>
                <a:lnTo>
                  <a:pt x="366623" y="635378"/>
                </a:lnTo>
                <a:lnTo>
                  <a:pt x="319421" y="638841"/>
                </a:lnTo>
                <a:lnTo>
                  <a:pt x="272219" y="635378"/>
                </a:lnTo>
                <a:lnTo>
                  <a:pt x="227168" y="625317"/>
                </a:lnTo>
                <a:lnTo>
                  <a:pt x="184761" y="609153"/>
                </a:lnTo>
                <a:lnTo>
                  <a:pt x="145493" y="587381"/>
                </a:lnTo>
                <a:lnTo>
                  <a:pt x="109857" y="560493"/>
                </a:lnTo>
                <a:lnTo>
                  <a:pt x="78349" y="528984"/>
                </a:lnTo>
                <a:lnTo>
                  <a:pt x="51461" y="493349"/>
                </a:lnTo>
                <a:lnTo>
                  <a:pt x="29688" y="454080"/>
                </a:lnTo>
                <a:lnTo>
                  <a:pt x="13524" y="411674"/>
                </a:lnTo>
                <a:lnTo>
                  <a:pt x="3463" y="366623"/>
                </a:lnTo>
                <a:lnTo>
                  <a:pt x="0" y="319421"/>
                </a:lnTo>
                <a:lnTo>
                  <a:pt x="3463" y="272219"/>
                </a:lnTo>
                <a:lnTo>
                  <a:pt x="13524" y="227168"/>
                </a:lnTo>
                <a:lnTo>
                  <a:pt x="29688" y="184761"/>
                </a:lnTo>
                <a:lnTo>
                  <a:pt x="51461" y="145493"/>
                </a:lnTo>
                <a:lnTo>
                  <a:pt x="78349" y="109857"/>
                </a:lnTo>
                <a:lnTo>
                  <a:pt x="109857" y="78349"/>
                </a:lnTo>
                <a:lnTo>
                  <a:pt x="145493" y="51461"/>
                </a:lnTo>
                <a:lnTo>
                  <a:pt x="184761" y="29688"/>
                </a:lnTo>
                <a:lnTo>
                  <a:pt x="227168" y="13524"/>
                </a:lnTo>
                <a:lnTo>
                  <a:pt x="272219" y="3463"/>
                </a:lnTo>
                <a:lnTo>
                  <a:pt x="319421" y="0"/>
                </a:lnTo>
                <a:close/>
              </a:path>
            </a:pathLst>
          </a:custGeom>
          <a:ln w="2160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" name="object 7"/>
          <p:cNvSpPr/>
          <p:nvPr/>
        </p:nvSpPr>
        <p:spPr>
          <a:xfrm>
            <a:off x="3542248" y="2466723"/>
            <a:ext cx="638841" cy="638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" name="object 8"/>
          <p:cNvSpPr/>
          <p:nvPr/>
        </p:nvSpPr>
        <p:spPr>
          <a:xfrm>
            <a:off x="3542248" y="2466723"/>
            <a:ext cx="639445" cy="639445"/>
          </a:xfrm>
          <a:custGeom>
            <a:avLst/>
            <a:gdLst/>
            <a:ahLst/>
            <a:cxnLst/>
            <a:rect l="l" t="t" r="r" b="b"/>
            <a:pathLst>
              <a:path w="639445" h="639444">
                <a:moveTo>
                  <a:pt x="319421" y="0"/>
                </a:moveTo>
                <a:lnTo>
                  <a:pt x="366623" y="3463"/>
                </a:lnTo>
                <a:lnTo>
                  <a:pt x="411674" y="13523"/>
                </a:lnTo>
                <a:lnTo>
                  <a:pt x="454080" y="29687"/>
                </a:lnTo>
                <a:lnTo>
                  <a:pt x="493349" y="51460"/>
                </a:lnTo>
                <a:lnTo>
                  <a:pt x="528984" y="78348"/>
                </a:lnTo>
                <a:lnTo>
                  <a:pt x="560493" y="109857"/>
                </a:lnTo>
                <a:lnTo>
                  <a:pt x="587381" y="145492"/>
                </a:lnTo>
                <a:lnTo>
                  <a:pt x="609153" y="184760"/>
                </a:lnTo>
                <a:lnTo>
                  <a:pt x="625317" y="227167"/>
                </a:lnTo>
                <a:lnTo>
                  <a:pt x="635378" y="272218"/>
                </a:lnTo>
                <a:lnTo>
                  <a:pt x="638841" y="319420"/>
                </a:lnTo>
                <a:lnTo>
                  <a:pt x="635378" y="366621"/>
                </a:lnTo>
                <a:lnTo>
                  <a:pt x="625317" y="411673"/>
                </a:lnTo>
                <a:lnTo>
                  <a:pt x="609153" y="454079"/>
                </a:lnTo>
                <a:lnTo>
                  <a:pt x="587381" y="493348"/>
                </a:lnTo>
                <a:lnTo>
                  <a:pt x="560493" y="528983"/>
                </a:lnTo>
                <a:lnTo>
                  <a:pt x="528984" y="560492"/>
                </a:lnTo>
                <a:lnTo>
                  <a:pt x="493349" y="587380"/>
                </a:lnTo>
                <a:lnTo>
                  <a:pt x="454080" y="609153"/>
                </a:lnTo>
                <a:lnTo>
                  <a:pt x="411674" y="625317"/>
                </a:lnTo>
                <a:lnTo>
                  <a:pt x="366623" y="635378"/>
                </a:lnTo>
                <a:lnTo>
                  <a:pt x="319421" y="638841"/>
                </a:lnTo>
                <a:lnTo>
                  <a:pt x="272219" y="635378"/>
                </a:lnTo>
                <a:lnTo>
                  <a:pt x="227168" y="625317"/>
                </a:lnTo>
                <a:lnTo>
                  <a:pt x="184761" y="609153"/>
                </a:lnTo>
                <a:lnTo>
                  <a:pt x="145493" y="587380"/>
                </a:lnTo>
                <a:lnTo>
                  <a:pt x="109857" y="560492"/>
                </a:lnTo>
                <a:lnTo>
                  <a:pt x="78349" y="528983"/>
                </a:lnTo>
                <a:lnTo>
                  <a:pt x="51461" y="493348"/>
                </a:lnTo>
                <a:lnTo>
                  <a:pt x="29688" y="454079"/>
                </a:lnTo>
                <a:lnTo>
                  <a:pt x="13524" y="411673"/>
                </a:lnTo>
                <a:lnTo>
                  <a:pt x="3463" y="366621"/>
                </a:lnTo>
                <a:lnTo>
                  <a:pt x="0" y="319420"/>
                </a:lnTo>
                <a:lnTo>
                  <a:pt x="3463" y="272218"/>
                </a:lnTo>
                <a:lnTo>
                  <a:pt x="13524" y="227167"/>
                </a:lnTo>
                <a:lnTo>
                  <a:pt x="29688" y="184760"/>
                </a:lnTo>
                <a:lnTo>
                  <a:pt x="51461" y="145492"/>
                </a:lnTo>
                <a:lnTo>
                  <a:pt x="78349" y="109857"/>
                </a:lnTo>
                <a:lnTo>
                  <a:pt x="109857" y="78348"/>
                </a:lnTo>
                <a:lnTo>
                  <a:pt x="145493" y="51460"/>
                </a:lnTo>
                <a:lnTo>
                  <a:pt x="184761" y="29687"/>
                </a:lnTo>
                <a:lnTo>
                  <a:pt x="227168" y="13523"/>
                </a:lnTo>
                <a:lnTo>
                  <a:pt x="272219" y="3463"/>
                </a:lnTo>
                <a:lnTo>
                  <a:pt x="319421" y="0"/>
                </a:lnTo>
                <a:close/>
              </a:path>
            </a:pathLst>
          </a:custGeom>
          <a:ln w="2160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9" name="object 9"/>
          <p:cNvSpPr/>
          <p:nvPr/>
        </p:nvSpPr>
        <p:spPr>
          <a:xfrm>
            <a:off x="3336011" y="3357863"/>
            <a:ext cx="638841" cy="63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0" name="object 10"/>
          <p:cNvSpPr/>
          <p:nvPr/>
        </p:nvSpPr>
        <p:spPr>
          <a:xfrm>
            <a:off x="3336011" y="3357863"/>
            <a:ext cx="639445" cy="639445"/>
          </a:xfrm>
          <a:custGeom>
            <a:avLst/>
            <a:gdLst/>
            <a:ahLst/>
            <a:cxnLst/>
            <a:rect l="l" t="t" r="r" b="b"/>
            <a:pathLst>
              <a:path w="639445" h="639445">
                <a:moveTo>
                  <a:pt x="319421" y="0"/>
                </a:moveTo>
                <a:lnTo>
                  <a:pt x="366623" y="3463"/>
                </a:lnTo>
                <a:lnTo>
                  <a:pt x="411674" y="13523"/>
                </a:lnTo>
                <a:lnTo>
                  <a:pt x="454080" y="29687"/>
                </a:lnTo>
                <a:lnTo>
                  <a:pt x="493349" y="51460"/>
                </a:lnTo>
                <a:lnTo>
                  <a:pt x="528984" y="78348"/>
                </a:lnTo>
                <a:lnTo>
                  <a:pt x="560493" y="109857"/>
                </a:lnTo>
                <a:lnTo>
                  <a:pt x="587381" y="145493"/>
                </a:lnTo>
                <a:lnTo>
                  <a:pt x="609153" y="184761"/>
                </a:lnTo>
                <a:lnTo>
                  <a:pt x="625317" y="227168"/>
                </a:lnTo>
                <a:lnTo>
                  <a:pt x="635378" y="272219"/>
                </a:lnTo>
                <a:lnTo>
                  <a:pt x="638841" y="319421"/>
                </a:lnTo>
                <a:lnTo>
                  <a:pt x="635378" y="366623"/>
                </a:lnTo>
                <a:lnTo>
                  <a:pt x="625317" y="411674"/>
                </a:lnTo>
                <a:lnTo>
                  <a:pt x="609153" y="454080"/>
                </a:lnTo>
                <a:lnTo>
                  <a:pt x="587381" y="493349"/>
                </a:lnTo>
                <a:lnTo>
                  <a:pt x="560493" y="528984"/>
                </a:lnTo>
                <a:lnTo>
                  <a:pt x="528984" y="560493"/>
                </a:lnTo>
                <a:lnTo>
                  <a:pt x="493349" y="587381"/>
                </a:lnTo>
                <a:lnTo>
                  <a:pt x="454080" y="609153"/>
                </a:lnTo>
                <a:lnTo>
                  <a:pt x="411674" y="625317"/>
                </a:lnTo>
                <a:lnTo>
                  <a:pt x="366623" y="635378"/>
                </a:lnTo>
                <a:lnTo>
                  <a:pt x="319421" y="638841"/>
                </a:lnTo>
                <a:lnTo>
                  <a:pt x="272219" y="635378"/>
                </a:lnTo>
                <a:lnTo>
                  <a:pt x="227168" y="625317"/>
                </a:lnTo>
                <a:lnTo>
                  <a:pt x="184761" y="609153"/>
                </a:lnTo>
                <a:lnTo>
                  <a:pt x="145493" y="587381"/>
                </a:lnTo>
                <a:lnTo>
                  <a:pt x="109857" y="560493"/>
                </a:lnTo>
                <a:lnTo>
                  <a:pt x="78348" y="528984"/>
                </a:lnTo>
                <a:lnTo>
                  <a:pt x="51460" y="493349"/>
                </a:lnTo>
                <a:lnTo>
                  <a:pt x="29687" y="454080"/>
                </a:lnTo>
                <a:lnTo>
                  <a:pt x="13523" y="411674"/>
                </a:lnTo>
                <a:lnTo>
                  <a:pt x="3463" y="366623"/>
                </a:lnTo>
                <a:lnTo>
                  <a:pt x="0" y="319421"/>
                </a:lnTo>
                <a:lnTo>
                  <a:pt x="3463" y="272219"/>
                </a:lnTo>
                <a:lnTo>
                  <a:pt x="13523" y="227168"/>
                </a:lnTo>
                <a:lnTo>
                  <a:pt x="29687" y="184761"/>
                </a:lnTo>
                <a:lnTo>
                  <a:pt x="51460" y="145493"/>
                </a:lnTo>
                <a:lnTo>
                  <a:pt x="78348" y="109857"/>
                </a:lnTo>
                <a:lnTo>
                  <a:pt x="109857" y="78348"/>
                </a:lnTo>
                <a:lnTo>
                  <a:pt x="145493" y="51460"/>
                </a:lnTo>
                <a:lnTo>
                  <a:pt x="184761" y="29687"/>
                </a:lnTo>
                <a:lnTo>
                  <a:pt x="227168" y="13523"/>
                </a:lnTo>
                <a:lnTo>
                  <a:pt x="272219" y="3463"/>
                </a:lnTo>
                <a:lnTo>
                  <a:pt x="319421" y="0"/>
                </a:lnTo>
                <a:close/>
              </a:path>
            </a:pathLst>
          </a:custGeom>
          <a:ln w="2160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11"/>
          <p:cNvSpPr txBox="1"/>
          <p:nvPr/>
        </p:nvSpPr>
        <p:spPr>
          <a:xfrm>
            <a:off x="4199865" y="1704016"/>
            <a:ext cx="4294505" cy="50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21 схема</a:t>
            </a:r>
            <a:r>
              <a:rPr lang="ru-RU" sz="1300" b="1" spc="-55" dirty="0" smtClean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сертификации</a:t>
            </a:r>
            <a:endParaRPr lang="ru-RU" sz="1300" dirty="0" smtClean="0">
              <a:latin typeface="Ubuntu"/>
              <a:cs typeface="Ubuntu"/>
            </a:endParaRPr>
          </a:p>
          <a:p>
            <a:pPr marL="12700">
              <a:lnSpc>
                <a:spcPts val="1215"/>
              </a:lnSpc>
            </a:pPr>
            <a:r>
              <a:rPr lang="ru-RU" sz="1050" spc="-5" dirty="0" smtClean="0">
                <a:solidFill>
                  <a:srgbClr val="404041"/>
                </a:solidFill>
                <a:latin typeface="Ubuntu"/>
                <a:cs typeface="Ubuntu"/>
              </a:rPr>
              <a:t>(15 – </a:t>
            </a:r>
            <a:r>
              <a:rPr lang="ru-RU" sz="1050" dirty="0" smtClean="0">
                <a:solidFill>
                  <a:srgbClr val="404041"/>
                </a:solidFill>
                <a:latin typeface="Ubuntu"/>
                <a:cs typeface="Ubuntu"/>
              </a:rPr>
              <a:t>для продукции, </a:t>
            </a:r>
            <a:r>
              <a:rPr lang="ru-RU" sz="1050" spc="-5" dirty="0" smtClean="0">
                <a:solidFill>
                  <a:srgbClr val="404041"/>
                </a:solidFill>
                <a:latin typeface="Ubuntu"/>
                <a:cs typeface="Ubuntu"/>
              </a:rPr>
              <a:t>4 – </a:t>
            </a:r>
            <a:r>
              <a:rPr lang="ru-RU" sz="1050" dirty="0" smtClean="0">
                <a:solidFill>
                  <a:srgbClr val="404041"/>
                </a:solidFill>
                <a:latin typeface="Ubuntu"/>
                <a:cs typeface="Ubuntu"/>
              </a:rPr>
              <a:t>для </a:t>
            </a:r>
            <a:r>
              <a:rPr lang="ru-RU" sz="1050" spc="-5" dirty="0" smtClean="0">
                <a:solidFill>
                  <a:srgbClr val="404041"/>
                </a:solidFill>
                <a:latin typeface="Ubuntu"/>
                <a:cs typeface="Ubuntu"/>
              </a:rPr>
              <a:t>работ и </a:t>
            </a:r>
            <a:r>
              <a:rPr lang="ru-RU" sz="1050" spc="-20" dirty="0" smtClean="0">
                <a:solidFill>
                  <a:srgbClr val="404041"/>
                </a:solidFill>
                <a:latin typeface="Ubuntu"/>
                <a:cs typeface="Ubuntu"/>
              </a:rPr>
              <a:t>услуг,</a:t>
            </a:r>
            <a:br>
              <a:rPr lang="ru-RU" sz="1050" spc="-20" dirty="0" smtClean="0">
                <a:solidFill>
                  <a:srgbClr val="404041"/>
                </a:solidFill>
                <a:latin typeface="Ubuntu"/>
                <a:cs typeface="Ubuntu"/>
              </a:rPr>
            </a:br>
            <a:r>
              <a:rPr lang="ru-RU" sz="1050" spc="-5" dirty="0" smtClean="0">
                <a:solidFill>
                  <a:srgbClr val="404041"/>
                </a:solidFill>
                <a:latin typeface="Ubuntu"/>
                <a:cs typeface="Ubuntu"/>
              </a:rPr>
              <a:t>2 – </a:t>
            </a:r>
            <a:r>
              <a:rPr lang="ru-RU" sz="1050" dirty="0" smtClean="0">
                <a:solidFill>
                  <a:srgbClr val="404041"/>
                </a:solidFill>
                <a:latin typeface="Ubuntu"/>
                <a:cs typeface="Ubuntu"/>
              </a:rPr>
              <a:t>для систем</a:t>
            </a:r>
            <a:r>
              <a:rPr lang="ru-RU" sz="1050" spc="-5" dirty="0" smtClean="0">
                <a:solidFill>
                  <a:srgbClr val="404041"/>
                </a:solidFill>
                <a:latin typeface="Ubuntu"/>
                <a:cs typeface="Ubuntu"/>
              </a:rPr>
              <a:t> менеджмента)</a:t>
            </a:r>
            <a:endParaRPr lang="ru-RU" sz="1050" dirty="0">
              <a:latin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2337" y="2611920"/>
            <a:ext cx="439801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225">
              <a:lnSpc>
                <a:spcPts val="1460"/>
              </a:lnSpc>
              <a:spcBef>
                <a:spcPts val="5"/>
              </a:spcBef>
            </a:pP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Дополнительный добровольный критерий оценки  деловой репутации заявителя на сертификацию</a:t>
            </a: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450" dirty="0" smtClean="0">
              <a:latin typeface="Times New Roman"/>
              <a:cs typeface="Times New Roman"/>
            </a:endParaRPr>
          </a:p>
          <a:p>
            <a:pPr marL="12700" marR="22225">
              <a:lnSpc>
                <a:spcPts val="1460"/>
              </a:lnSpc>
              <a:spcBef>
                <a:spcPts val="5"/>
              </a:spcBef>
            </a:pP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Маркировка </a:t>
            </a:r>
            <a:r>
              <a:rPr lang="ru-RU" sz="1300" b="1" spc="-10" dirty="0" smtClean="0">
                <a:solidFill>
                  <a:srgbClr val="404041"/>
                </a:solidFill>
                <a:latin typeface="Ubuntu"/>
                <a:cs typeface="Ubuntu"/>
              </a:rPr>
              <a:t>знаком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системы </a:t>
            </a:r>
            <a:r>
              <a:rPr lang="ru-RU" sz="1300" b="1" spc="-10" dirty="0" smtClean="0">
                <a:solidFill>
                  <a:srgbClr val="404041"/>
                </a:solidFill>
                <a:latin typeface="Ubuntu"/>
                <a:cs typeface="Ubuntu"/>
              </a:rPr>
              <a:t>только для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схем,  предусматривающих </a:t>
            </a:r>
            <a:r>
              <a:rPr lang="ru-RU" sz="1300" b="1" spc="5" dirty="0" smtClean="0">
                <a:solidFill>
                  <a:srgbClr val="404041"/>
                </a:solidFill>
                <a:latin typeface="Ubuntu"/>
                <a:cs typeface="Ubuntu"/>
              </a:rPr>
              <a:t>оценку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системы</a:t>
            </a:r>
            <a:r>
              <a:rPr lang="ru-RU" sz="1300" b="1" spc="-60" dirty="0" smtClean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менеджмента  </a:t>
            </a:r>
            <a:r>
              <a:rPr lang="ru-RU" sz="1300" b="1" spc="-5" dirty="0" smtClean="0">
                <a:solidFill>
                  <a:srgbClr val="404041"/>
                </a:solidFill>
                <a:latin typeface="Ubuntu"/>
                <a:cs typeface="Ubuntu"/>
              </a:rPr>
              <a:t>качества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и деловой репутации</a:t>
            </a:r>
            <a:r>
              <a:rPr lang="ru-RU" sz="1300" b="1" spc="-50" dirty="0" smtClean="0">
                <a:solidFill>
                  <a:srgbClr val="404041"/>
                </a:solidFill>
                <a:latin typeface="Ubuntu"/>
                <a:cs typeface="Ubuntu"/>
              </a:rPr>
              <a:t> </a:t>
            </a:r>
            <a:r>
              <a:rPr lang="ru-RU" sz="1300" b="1" dirty="0" smtClean="0">
                <a:solidFill>
                  <a:srgbClr val="404041"/>
                </a:solidFill>
                <a:latin typeface="Ubuntu"/>
                <a:cs typeface="Ubuntu"/>
              </a:rPr>
              <a:t>заявителя</a:t>
            </a:r>
            <a:endParaRPr lang="ru-RU" sz="1300" dirty="0">
              <a:latin typeface="Ubuntu"/>
              <a:cs typeface="Ubuntu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6" name="object 1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7" name="object 1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8" name="object 1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9" name="object 1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0" name="object 2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1" name="object 2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2" name="object 2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3" name="object 2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4" name="object 2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5" name="object 2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7" name="object 27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8" name="object 28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9" name="object 29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0" name="object 30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370841" y="4857631"/>
            <a:ext cx="238759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lang="ru-RU" smtClean="0"/>
              <a:t>14</a:t>
            </a:fld>
            <a:endParaRPr lang="ru-RU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sp>
        <p:nvSpPr>
          <p:cNvPr id="34" name="object 67"/>
          <p:cNvSpPr txBox="1">
            <a:spLocks noGrp="1"/>
          </p:cNvSpPr>
          <p:nvPr>
            <p:ph type="title"/>
          </p:nvPr>
        </p:nvSpPr>
        <p:spPr>
          <a:xfrm>
            <a:off x="2660154" y="-1974"/>
            <a:ext cx="5484736" cy="665806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/>
          <a:p>
            <a:pPr marR="42204" algn="ctr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ea typeface="Arial" charset="0"/>
              </a:rPr>
              <a:t>Сертификация – элемент контроля реализации</a:t>
            </a:r>
            <a:br>
              <a:rPr lang="ru-RU" dirty="0">
                <a:solidFill>
                  <a:srgbClr val="FFFFFF"/>
                </a:solidFill>
                <a:ea typeface="Arial" charset="0"/>
              </a:rPr>
            </a:br>
            <a:r>
              <a:rPr lang="ru-RU" dirty="0">
                <a:solidFill>
                  <a:srgbClr val="FFFFFF"/>
                </a:solidFill>
                <a:ea typeface="Arial" charset="0"/>
              </a:rPr>
              <a:t>технической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26"/>
            <a:ext cx="9144000" cy="1939371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04800" y="1508125"/>
            <a:ext cx="25146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1082C5"/>
            </a:solidFill>
          </a:ln>
          <a:effectLst>
            <a:outerShdw blurRad="533400" dist="50800" dir="5400000" sx="90000" sy="9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93911" y="1508125"/>
            <a:ext cx="2851378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1082C5"/>
            </a:solidFill>
          </a:ln>
          <a:effectLst>
            <a:outerShdw blurRad="533400" dist="50800" dir="5400000" sx="90000" sy="9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19800" y="1508125"/>
            <a:ext cx="2851378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1082C5"/>
            </a:solidFill>
          </a:ln>
          <a:effectLst>
            <a:outerShdw blurRad="533400" dist="50800" dir="5400000" sx="90000" sy="9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123" y="233223"/>
            <a:ext cx="8340877" cy="26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1465" marR="5080" indent="530860">
              <a:lnSpc>
                <a:spcPts val="2010"/>
              </a:lnSpc>
            </a:pPr>
            <a:r>
              <a:rPr lang="ru-RU" spc="-10" dirty="0" smtClean="0"/>
              <a:t>Меры государственной поддержки</a:t>
            </a:r>
            <a:endParaRPr lang="ru-RU" spc="-5" dirty="0"/>
          </a:p>
        </p:txBody>
      </p:sp>
      <p:sp>
        <p:nvSpPr>
          <p:cNvPr id="3" name="object 3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" name="object 6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11"/>
          <p:cNvSpPr txBox="1"/>
          <p:nvPr/>
        </p:nvSpPr>
        <p:spPr>
          <a:xfrm>
            <a:off x="939308" y="974725"/>
            <a:ext cx="72653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15" dirty="0">
                <a:solidFill>
                  <a:srgbClr val="231F20"/>
                </a:solidFill>
                <a:latin typeface="Ubuntu"/>
                <a:cs typeface="Ubuntu"/>
              </a:rPr>
              <a:t>Значимые меры господдержки</a:t>
            </a:r>
            <a:endParaRPr lang="ru-RU" sz="2000" b="1" spc="15" dirty="0" smtClean="0">
              <a:solidFill>
                <a:srgbClr val="231F20"/>
              </a:solidFill>
              <a:latin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645" y="1672162"/>
            <a:ext cx="2454755" cy="477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40"/>
              </a:lnSpc>
            </a:pP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Предоставление субсидий на компенсацию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части затрат на проведение НИОКР</a:t>
            </a:r>
          </a:p>
          <a:p>
            <a:pPr marL="12700" marR="5080">
              <a:lnSpc>
                <a:spcPts val="940"/>
              </a:lnSpc>
            </a:pPr>
            <a: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  <a:t>(Постановление Правительства Российской Федерации </a:t>
            </a:r>
            <a:b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  <a:t>от 30 декабря 2013 г. № 1312)</a:t>
            </a:r>
            <a:endParaRPr lang="ru-RU" sz="600" dirty="0">
              <a:latin typeface="Ubuntu"/>
              <a:cs typeface="Ubuntu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264589" y="4857631"/>
            <a:ext cx="34501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55"/>
              </a:lnSpc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sp>
        <p:nvSpPr>
          <p:cNvPr id="24" name="object 12"/>
          <p:cNvSpPr txBox="1"/>
          <p:nvPr/>
        </p:nvSpPr>
        <p:spPr>
          <a:xfrm>
            <a:off x="3124200" y="1609256"/>
            <a:ext cx="2590800" cy="598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40"/>
              </a:lnSpc>
            </a:pP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Кредитование ключевых инвестиционных проектов под льготную кредитную ставку 5% годовых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из Фонда развития промышленности</a:t>
            </a:r>
          </a:p>
          <a:p>
            <a:pPr marL="12700" marR="5080">
              <a:lnSpc>
                <a:spcPts val="940"/>
              </a:lnSpc>
            </a:pPr>
            <a: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  <a:t>(Постановление Правительства Российской Федерации </a:t>
            </a:r>
            <a:b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  <a:t>от 17 декабря 2014 г. № 1388)</a:t>
            </a:r>
            <a:endParaRPr lang="ru-RU" sz="600" dirty="0">
              <a:latin typeface="Ubuntu"/>
              <a:cs typeface="Ubuntu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6140450" y="1609225"/>
            <a:ext cx="2667000" cy="598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40"/>
              </a:lnSpc>
            </a:pPr>
            <a:r>
              <a:rPr lang="ru-RU" sz="800" spc="20" dirty="0">
                <a:solidFill>
                  <a:srgbClr val="231F20"/>
                </a:solidFill>
                <a:latin typeface="Ubuntu"/>
                <a:cs typeface="Ubuntu"/>
              </a:rPr>
              <a:t>С</a:t>
            </a: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убсидирование уплаты процентов по кредитам 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на реализацию новых комплексных инвестиционных проектов</a:t>
            </a:r>
          </a:p>
          <a:p>
            <a:pPr marL="12700" marR="5080">
              <a:lnSpc>
                <a:spcPts val="940"/>
              </a:lnSpc>
            </a:pPr>
            <a: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  <a:t>(Постановление Правительства Российской Федерации </a:t>
            </a:r>
            <a:b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600" spc="20" dirty="0" smtClean="0">
                <a:solidFill>
                  <a:srgbClr val="231F20"/>
                </a:solidFill>
                <a:latin typeface="Ubuntu"/>
                <a:cs typeface="Ubuntu"/>
              </a:rPr>
              <a:t>от 3 января 2014 г. № 3) и др.</a:t>
            </a:r>
            <a:endParaRPr lang="ru-RU" sz="600" spc="20" dirty="0">
              <a:solidFill>
                <a:srgbClr val="231F20"/>
              </a:solidFill>
              <a:latin typeface="Ubuntu"/>
              <a:cs typeface="Ubuntu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7701" y="2574925"/>
            <a:ext cx="85114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1"/>
          <p:cNvSpPr txBox="1"/>
          <p:nvPr/>
        </p:nvSpPr>
        <p:spPr>
          <a:xfrm>
            <a:off x="914400" y="2749175"/>
            <a:ext cx="72653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500" b="1" spc="15" dirty="0">
                <a:solidFill>
                  <a:srgbClr val="231F20"/>
                </a:solidFill>
                <a:latin typeface="Ubuntu"/>
                <a:cs typeface="Ubuntu"/>
              </a:rPr>
              <a:t>Наиболее перспективные проекты</a:t>
            </a:r>
            <a:endParaRPr lang="ru-RU" sz="1500" b="1" spc="15" dirty="0" smtClean="0">
              <a:solidFill>
                <a:srgbClr val="231F20"/>
              </a:solidFill>
              <a:latin typeface="Ubuntu"/>
              <a:cs typeface="Ubuntu"/>
            </a:endParaRPr>
          </a:p>
        </p:txBody>
      </p:sp>
      <p:pic>
        <p:nvPicPr>
          <p:cNvPr id="33" name="Рисунок 32" descr="X:\GRP\335\335_2\All\20. Отдел 335_2_2\6-Международный Газовый Форум СПб\Материалы от Предприятий\ОАО ТЭМЗ\картинки\АПЭ4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01" y="3043685"/>
            <a:ext cx="879422" cy="157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Аиша Гулиева\AppData\Local\Microsoft\Windows\Temporary Internet Files\Content.Outlook\GY3E0K40\Камера сгорания ПСТ ГТК-25И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24" y="3141075"/>
            <a:ext cx="2425876" cy="101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object 12"/>
          <p:cNvSpPr txBox="1"/>
          <p:nvPr/>
        </p:nvSpPr>
        <p:spPr>
          <a:xfrm>
            <a:off x="1500975" y="3336925"/>
            <a:ext cx="1318425" cy="1205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40"/>
              </a:lnSpc>
            </a:pP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Автономный преобразователь энергии (АПЭ)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для энергоснабжения удаленных объектов магистральных трубопроводов 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ОАО «Томский электромеханический завод им. В.В. Вахрушева»</a:t>
            </a:r>
            <a:endParaRPr lang="ru-RU" sz="600" dirty="0">
              <a:latin typeface="Ubuntu"/>
              <a:cs typeface="Ubuntu"/>
            </a:endParaRPr>
          </a:p>
        </p:txBody>
      </p:sp>
      <p:sp>
        <p:nvSpPr>
          <p:cNvPr id="37" name="object 12"/>
          <p:cNvSpPr txBox="1"/>
          <p:nvPr/>
        </p:nvSpPr>
        <p:spPr>
          <a:xfrm>
            <a:off x="3202360" y="4273054"/>
            <a:ext cx="2892001" cy="241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40"/>
              </a:lnSpc>
            </a:pPr>
            <a:r>
              <a:rPr lang="ru-RU" sz="800" spc="20" dirty="0">
                <a:solidFill>
                  <a:srgbClr val="231F20"/>
                </a:solidFill>
                <a:latin typeface="Ubuntu"/>
                <a:cs typeface="Ubuntu"/>
              </a:rPr>
              <a:t>В</a:t>
            </a: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ысокоэффективное  экологичное газокомпрессорное оборудование ООО «НПФ «Теплофизика»</a:t>
            </a:r>
            <a:endParaRPr lang="ru-RU" sz="600" dirty="0">
              <a:latin typeface="Ubuntu"/>
              <a:cs typeface="Ubuntu"/>
            </a:endParaRPr>
          </a:p>
        </p:txBody>
      </p:sp>
      <p:sp>
        <p:nvSpPr>
          <p:cNvPr id="38" name="object 12"/>
          <p:cNvSpPr txBox="1"/>
          <p:nvPr/>
        </p:nvSpPr>
        <p:spPr>
          <a:xfrm>
            <a:off x="7779941" y="3431478"/>
            <a:ext cx="1186538" cy="844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40"/>
              </a:lnSpc>
            </a:pPr>
            <a:r>
              <a:rPr lang="ru-RU" sz="800" spc="20" dirty="0">
                <a:solidFill>
                  <a:srgbClr val="231F20"/>
                </a:solidFill>
                <a:latin typeface="Ubuntu"/>
                <a:cs typeface="Ubuntu"/>
              </a:rPr>
              <a:t>О</a:t>
            </a: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борудование  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ООО «Текон Мембранные Технологии»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для изготовления газоразделительных мембранных элементов</a:t>
            </a:r>
            <a:endParaRPr lang="ru-RU" sz="800" spc="20" dirty="0">
              <a:solidFill>
                <a:srgbClr val="231F20"/>
              </a:solidFill>
              <a:latin typeface="Ubuntu"/>
              <a:cs typeface="Ubuntu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895600" y="3260725"/>
            <a:ext cx="0" cy="12856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48400" y="3260725"/>
            <a:ext cx="0" cy="12856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1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5" name="object 1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0" name="object 1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2" name="object 1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3" name="object 1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4" name="object 1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5" name="object 1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6" name="object 2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7" name="object 2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8" name="object 2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9" name="object 2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0" name="object 2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1" name="object 2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2" name="object 67"/>
          <p:cNvSpPr txBox="1">
            <a:spLocks/>
          </p:cNvSpPr>
          <p:nvPr/>
        </p:nvSpPr>
        <p:spPr>
          <a:xfrm>
            <a:off x="2660154" y="136525"/>
            <a:ext cx="5484736" cy="388807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marR="42204" algn="ctr"/>
            <a:r>
              <a:rPr lang="ru-RU" dirty="0" smtClean="0">
                <a:solidFill>
                  <a:srgbClr val="FFFFFF"/>
                </a:solidFill>
                <a:ea typeface="Arial" charset="0"/>
              </a:rPr>
              <a:t>Государственная поддержка</a:t>
            </a:r>
            <a:endParaRPr lang="ru-RU" dirty="0">
              <a:solidFill>
                <a:srgbClr val="FFFFFF"/>
              </a:solidFill>
              <a:ea typeface="Arial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/>
          <a:srcRect t="46242" b="10053"/>
          <a:stretch/>
        </p:blipFill>
        <p:spPr>
          <a:xfrm>
            <a:off x="6400800" y="3184207"/>
            <a:ext cx="1295400" cy="91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98" y="1526132"/>
            <a:ext cx="3333750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z="4000" b="1" spc="5" dirty="0">
                <a:solidFill>
                  <a:srgbClr val="FFFFFF"/>
                </a:solidFill>
                <a:latin typeface="Ubuntu"/>
                <a:cs typeface="Ubuntu"/>
              </a:rPr>
              <a:t>Спасибо</a:t>
            </a:r>
            <a:endParaRPr sz="4000">
              <a:latin typeface="Ubuntu"/>
              <a:cs typeface="Ubuntu"/>
            </a:endParaRPr>
          </a:p>
          <a:p>
            <a:pPr marL="12700">
              <a:lnSpc>
                <a:spcPts val="4650"/>
              </a:lnSpc>
            </a:pPr>
            <a:r>
              <a:rPr sz="4000" b="1" spc="5" dirty="0">
                <a:solidFill>
                  <a:srgbClr val="FFFFFF"/>
                </a:solidFill>
                <a:latin typeface="Ubuntu"/>
                <a:cs typeface="Ubuntu"/>
              </a:rPr>
              <a:t>за</a:t>
            </a:r>
            <a:r>
              <a:rPr sz="4000" b="1" spc="-90" dirty="0">
                <a:solidFill>
                  <a:srgbClr val="FFFFFF"/>
                </a:solidFill>
                <a:latin typeface="Ubuntu"/>
                <a:cs typeface="Ubuntu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Ubuntu"/>
                <a:cs typeface="Ubuntu"/>
              </a:rPr>
              <a:t>внимание!</a:t>
            </a:r>
            <a:endParaRPr sz="4000">
              <a:latin typeface="Ubuntu"/>
              <a:cs typeface="Ubunt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921"/>
            <a:ext cx="6552822" cy="408282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0297" y="1159089"/>
            <a:ext cx="8002905" cy="3135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Определение потребности в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импортозамещающем оборудовании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и технологиях</a:t>
            </a:r>
            <a:endParaRPr lang="ru-RU" sz="1100" dirty="0" smtClean="0">
              <a:latin typeface="Ubuntu"/>
              <a:cs typeface="Ubuntu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Организация взаимодействия с отечественными предприятиями по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выпуску импортозамещающего оборудования </a:t>
            </a: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Разработка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и внедрение механизмов реализации проектов в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сфере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импортозамещения</a:t>
            </a:r>
            <a:endParaRPr lang="ru-RU" sz="1100" dirty="0" smtClean="0">
              <a:latin typeface="Ubuntu"/>
              <a:cs typeface="Ubuntu"/>
            </a:endParaRPr>
          </a:p>
          <a:p>
            <a:pPr marL="12700" marR="2663825">
              <a:lnSpc>
                <a:spcPct val="150000"/>
              </a:lnSpc>
              <a:spcBef>
                <a:spcPts val="600"/>
              </a:spcBef>
            </a:pP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Совершенствование научно-технической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политики в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сфере импортозамещения </a:t>
            </a:r>
          </a:p>
          <a:p>
            <a:pPr marL="12700" marR="2663825">
              <a:lnSpc>
                <a:spcPct val="150000"/>
              </a:lnSpc>
              <a:spcBef>
                <a:spcPts val="600"/>
              </a:spcBef>
            </a:pP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Управление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качеством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импортозамещающей</a:t>
            </a:r>
            <a:r>
              <a:rPr lang="ru-RU" sz="1100" spc="35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продукции</a:t>
            </a:r>
            <a:endParaRPr lang="ru-RU" sz="1100" dirty="0" smtClean="0">
              <a:latin typeface="Ubuntu"/>
              <a:cs typeface="Ubuntu"/>
            </a:endParaRPr>
          </a:p>
          <a:p>
            <a:pPr marL="12700" marR="5080" algn="just">
              <a:lnSpc>
                <a:spcPct val="150000"/>
              </a:lnSpc>
              <a:spcBef>
                <a:spcPts val="600"/>
              </a:spcBef>
            </a:pP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Управление процессом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сертификации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импортозамещающего оборудования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и включение его в реестры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оборудования, 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материалов и технологий, допущенных к применению при проектировании, строительстве и ремонте</a:t>
            </a:r>
            <a:r>
              <a:rPr lang="ru-RU" sz="1100" spc="-70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технологических  объектов </a:t>
            </a:r>
            <a:r>
              <a:rPr lang="ru-RU" sz="1100" spc="-10" dirty="0" smtClean="0">
                <a:solidFill>
                  <a:srgbClr val="231F20"/>
                </a:solidFill>
                <a:latin typeface="Ubuntu"/>
                <a:cs typeface="Ubuntu"/>
              </a:rPr>
              <a:t>ПАО</a:t>
            </a:r>
            <a:r>
              <a:rPr lang="ru-RU" sz="1100" spc="-70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100" spc="-15" dirty="0" smtClean="0">
                <a:solidFill>
                  <a:srgbClr val="231F20"/>
                </a:solidFill>
                <a:latin typeface="Ubuntu"/>
                <a:cs typeface="Ubuntu"/>
              </a:rPr>
              <a:t>«Газпром»</a:t>
            </a:r>
            <a:endParaRPr lang="ru-RU" sz="1100" dirty="0" smtClean="0">
              <a:latin typeface="Ubuntu"/>
              <a:cs typeface="Ubuntu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ru-RU" sz="135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ru-RU" sz="1100" dirty="0" smtClean="0">
                <a:solidFill>
                  <a:srgbClr val="231F20"/>
                </a:solidFill>
                <a:latin typeface="Ubuntu"/>
                <a:cs typeface="Ubuntu"/>
              </a:rPr>
              <a:t>Оценка эффективности</a:t>
            </a:r>
            <a:r>
              <a:rPr lang="ru-RU" sz="1100" spc="-25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100" spc="-5" dirty="0" smtClean="0">
                <a:solidFill>
                  <a:srgbClr val="231F20"/>
                </a:solidFill>
                <a:latin typeface="Ubuntu"/>
                <a:cs typeface="Ubuntu"/>
              </a:rPr>
              <a:t>импортозамещения</a:t>
            </a:r>
            <a:endParaRPr lang="ru-RU" sz="1100" dirty="0">
              <a:latin typeface="Ubuntu"/>
              <a:cs typeface="Ubunt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243" y="1156399"/>
            <a:ext cx="304789" cy="29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243" y="1482440"/>
            <a:ext cx="304789" cy="29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243" y="1805700"/>
            <a:ext cx="304789" cy="294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243" y="2139595"/>
            <a:ext cx="304789" cy="294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243" y="2473491"/>
            <a:ext cx="304789" cy="29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243" y="2796740"/>
            <a:ext cx="304789" cy="29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243" y="3981600"/>
            <a:ext cx="304789" cy="29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31" name="object 26"/>
          <p:cNvSpPr txBox="1">
            <a:spLocks/>
          </p:cNvSpPr>
          <p:nvPr/>
        </p:nvSpPr>
        <p:spPr>
          <a:xfrm>
            <a:off x="-240138" y="90612"/>
            <a:ext cx="834087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marL="2938780" algn="ctr">
              <a:lnSpc>
                <a:spcPts val="2085"/>
              </a:lnSpc>
            </a:pPr>
            <a:r>
              <a:rPr lang="ru-RU" kern="0" spc="-5" dirty="0"/>
              <a:t>Ключевые направления  </a:t>
            </a:r>
            <a:r>
              <a:rPr lang="en-US" kern="0" spc="-5" dirty="0" smtClean="0"/>
              <a:t/>
            </a:r>
            <a:br>
              <a:rPr lang="en-US" kern="0" spc="-5" dirty="0" smtClean="0"/>
            </a:br>
            <a:r>
              <a:rPr lang="ru-RU" kern="0" spc="-5" dirty="0" smtClean="0"/>
              <a:t>импортозамещения</a:t>
            </a:r>
            <a:endParaRPr lang="ru-RU" kern="0"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" name="object 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" name="object 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" name="object 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9" name="object 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0" name="object 1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1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2" name="object 1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3" name="object 1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7" name="object 17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8" name="object 18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9" name="object 19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0" name="object 20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184477" y="1102004"/>
            <a:ext cx="2237105" cy="3518587"/>
            <a:chOff x="499634" y="1102004"/>
            <a:chExt cx="2237105" cy="3518587"/>
          </a:xfrm>
        </p:grpSpPr>
        <p:sp>
          <p:nvSpPr>
            <p:cNvPr id="21" name="object 21"/>
            <p:cNvSpPr txBox="1"/>
            <p:nvPr/>
          </p:nvSpPr>
          <p:spPr>
            <a:xfrm>
              <a:off x="499634" y="1102004"/>
              <a:ext cx="2237105" cy="5340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ts val="1380"/>
                </a:lnSpc>
              </a:pPr>
              <a:r>
                <a:rPr lang="ru-RU" sz="1200" b="1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Поршневые</a:t>
              </a:r>
              <a:r>
                <a:rPr lang="ru-RU" sz="1200" b="1" spc="-10" dirty="0" smtClean="0">
                  <a:solidFill>
                    <a:srgbClr val="231F20"/>
                  </a:solidFill>
                  <a:latin typeface="Ubuntu"/>
                  <a:cs typeface="Ubuntu"/>
                </a:rPr>
                <a:t> </a:t>
              </a:r>
              <a:r>
                <a:rPr lang="ru-RU" sz="1200" b="1" spc="10" dirty="0" smtClean="0">
                  <a:solidFill>
                    <a:srgbClr val="231F20"/>
                  </a:solidFill>
                  <a:latin typeface="Ubuntu"/>
                  <a:cs typeface="Ubuntu"/>
                </a:rPr>
                <a:t>компрессорные  </a:t>
              </a:r>
              <a:r>
                <a:rPr lang="ru-RU" sz="1200" b="1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агрегаты</a:t>
              </a:r>
              <a:r>
                <a:rPr lang="ru-RU" sz="1200" b="1" spc="-40" dirty="0" smtClean="0">
                  <a:solidFill>
                    <a:srgbClr val="231F20"/>
                  </a:solidFill>
                  <a:latin typeface="Ubuntu"/>
                  <a:cs typeface="Ubuntu"/>
                </a:rPr>
                <a:t> </a:t>
              </a:r>
              <a:r>
                <a:rPr lang="ru-RU" sz="1200" b="1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мощностью</a:t>
              </a:r>
              <a:endParaRPr lang="ru-RU" sz="1200" dirty="0" smtClean="0">
                <a:latin typeface="Ubuntu"/>
                <a:cs typeface="Ubuntu"/>
              </a:endParaRPr>
            </a:p>
            <a:p>
              <a:pPr algn="ctr">
                <a:lnSpc>
                  <a:spcPts val="1350"/>
                </a:lnSpc>
              </a:pPr>
              <a:r>
                <a:rPr lang="ru-RU" sz="1200" b="1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более </a:t>
              </a:r>
              <a:r>
                <a:rPr lang="ru-RU" sz="1200" b="1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2,0</a:t>
              </a:r>
              <a:r>
                <a:rPr lang="ru-RU" sz="1200" b="1" spc="-95" dirty="0" smtClean="0">
                  <a:solidFill>
                    <a:srgbClr val="231F20"/>
                  </a:solidFill>
                  <a:latin typeface="Ubuntu"/>
                  <a:cs typeface="Ubuntu"/>
                </a:rPr>
                <a:t> </a:t>
              </a:r>
              <a:r>
                <a:rPr lang="ru-RU" sz="1200" b="1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МВт</a:t>
              </a:r>
              <a:endParaRPr lang="ru-RU" sz="1200" dirty="0">
                <a:latin typeface="Ubuntu"/>
                <a:cs typeface="Ubuntu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06860" y="1983689"/>
              <a:ext cx="1828158" cy="13711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14201" y="3507937"/>
              <a:ext cx="492793" cy="339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314420" y="3487241"/>
              <a:ext cx="1213253" cy="4021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 dirty="0"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571240" y="4017434"/>
              <a:ext cx="2131060" cy="6031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940"/>
                </a:lnSpc>
              </a:pPr>
              <a:r>
                <a:rPr lang="ru-RU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Сможет </a:t>
              </a:r>
              <a:r>
                <a:rPr lang="ru-RU" sz="800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заменить ряд </a:t>
              </a:r>
              <a:r>
                <a:rPr lang="ru-RU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аналогов  </a:t>
              </a:r>
              <a:r>
                <a:rPr lang="ru-RU" sz="800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иностранного </a:t>
              </a:r>
              <a:r>
                <a:rPr lang="ru-RU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производства:</a:t>
              </a:r>
            </a:p>
            <a:p>
              <a:pPr marL="12700" marR="5080" algn="ctr">
                <a:lnSpc>
                  <a:spcPts val="940"/>
                </a:lnSpc>
              </a:pPr>
              <a:r>
                <a:rPr lang="ru-RU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 Ariel </a:t>
              </a:r>
              <a:r>
                <a:rPr lang="en-US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C</a:t>
              </a:r>
              <a:r>
                <a:rPr lang="ru-RU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ompressors (США), </a:t>
              </a:r>
              <a:r>
                <a:rPr lang="ru-RU" sz="800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LMF </a:t>
              </a:r>
              <a:r>
                <a:rPr lang="ru-RU" sz="800" spc="15" dirty="0" smtClean="0">
                  <a:solidFill>
                    <a:srgbClr val="231F20"/>
                  </a:solidFill>
                  <a:latin typeface="Ubuntu"/>
                  <a:cs typeface="Ubuntu"/>
                </a:rPr>
                <a:t>(Австрия),  Сумского компрессорного </a:t>
              </a:r>
              <a:r>
                <a:rPr lang="ru-RU" sz="800" spc="20" dirty="0" smtClean="0">
                  <a:solidFill>
                    <a:srgbClr val="231F20"/>
                  </a:solidFill>
                  <a:latin typeface="Ubuntu"/>
                  <a:cs typeface="Ubuntu"/>
                </a:rPr>
                <a:t>завода</a:t>
              </a:r>
              <a:r>
                <a:rPr lang="ru-RU" sz="800" spc="-40" dirty="0" smtClean="0">
                  <a:solidFill>
                    <a:srgbClr val="231F20"/>
                  </a:solidFill>
                  <a:latin typeface="Ubuntu"/>
                  <a:cs typeface="Ubuntu"/>
                </a:rPr>
                <a:t> </a:t>
              </a:r>
              <a:r>
                <a:rPr lang="ru-RU" sz="800" spc="10" dirty="0" smtClean="0">
                  <a:solidFill>
                    <a:srgbClr val="231F20"/>
                  </a:solidFill>
                  <a:latin typeface="Ubuntu"/>
                  <a:cs typeface="Ubuntu"/>
                </a:rPr>
                <a:t>(Украина).</a:t>
              </a:r>
              <a:endParaRPr lang="ru-RU" sz="800" dirty="0">
                <a:latin typeface="Ubuntu"/>
                <a:cs typeface="Ubuntu"/>
              </a:endParaRPr>
            </a:p>
          </p:txBody>
        </p:sp>
      </p:grpSp>
      <p:sp>
        <p:nvSpPr>
          <p:cNvPr id="2" name="object 2"/>
          <p:cNvSpPr/>
          <p:nvPr/>
        </p:nvSpPr>
        <p:spPr>
          <a:xfrm>
            <a:off x="5834074" y="3007687"/>
            <a:ext cx="1919304" cy="620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2" name="object 22"/>
          <p:cNvSpPr txBox="1"/>
          <p:nvPr/>
        </p:nvSpPr>
        <p:spPr>
          <a:xfrm>
            <a:off x="5621757" y="1127125"/>
            <a:ext cx="222758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380"/>
              </a:lnSpc>
            </a:pPr>
            <a:r>
              <a:rPr lang="ru-RU" sz="1200" b="1" spc="20" dirty="0" smtClean="0">
                <a:solidFill>
                  <a:srgbClr val="231F20"/>
                </a:solidFill>
                <a:latin typeface="Ubuntu"/>
                <a:cs typeface="Ubuntu"/>
              </a:rPr>
              <a:t>Модульные</a:t>
            </a:r>
            <a:r>
              <a:rPr lang="ru-RU" sz="1200" b="1" spc="-10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200" b="1" spc="10" dirty="0" smtClean="0">
                <a:solidFill>
                  <a:srgbClr val="231F20"/>
                </a:solidFill>
                <a:latin typeface="Ubuntu"/>
                <a:cs typeface="Ubuntu"/>
              </a:rPr>
              <a:t>компрессорные  </a:t>
            </a:r>
            <a:r>
              <a:rPr lang="ru-RU" sz="1200" b="1" spc="20" dirty="0" smtClean="0">
                <a:solidFill>
                  <a:srgbClr val="231F20"/>
                </a:solidFill>
                <a:latin typeface="Ubuntu"/>
                <a:cs typeface="Ubuntu"/>
              </a:rPr>
              <a:t>установки (МКУ)</a:t>
            </a:r>
            <a:r>
              <a:rPr lang="ru-RU" sz="1200" b="1" spc="-50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1200" b="1" spc="20" dirty="0" smtClean="0">
                <a:solidFill>
                  <a:srgbClr val="231F20"/>
                </a:solidFill>
                <a:latin typeface="Ubuntu"/>
                <a:cs typeface="Ubuntu"/>
              </a:rPr>
              <a:t>серии</a:t>
            </a:r>
            <a:endParaRPr lang="ru-RU" sz="1200" dirty="0" smtClean="0">
              <a:latin typeface="Ubuntu"/>
              <a:cs typeface="Ubuntu"/>
            </a:endParaRPr>
          </a:p>
          <a:p>
            <a:pPr algn="ctr">
              <a:lnSpc>
                <a:spcPts val="1350"/>
              </a:lnSpc>
            </a:pPr>
            <a:r>
              <a:rPr lang="ru-RU" sz="1200" b="1" spc="-30" dirty="0" smtClean="0">
                <a:solidFill>
                  <a:srgbClr val="231F20"/>
                </a:solidFill>
                <a:latin typeface="Ubuntu"/>
                <a:cs typeface="Ubuntu"/>
              </a:rPr>
              <a:t>«ТАКАТ»</a:t>
            </a:r>
            <a:endParaRPr lang="ru-RU" sz="1200" dirty="0">
              <a:latin typeface="Ubuntu"/>
              <a:cs typeface="Ubuntu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44824" y="2117725"/>
            <a:ext cx="703576" cy="582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6" name="object 26"/>
          <p:cNvSpPr/>
          <p:nvPr/>
        </p:nvSpPr>
        <p:spPr>
          <a:xfrm>
            <a:off x="6404677" y="1922972"/>
            <a:ext cx="1672523" cy="897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2" name="object 32"/>
          <p:cNvSpPr txBox="1"/>
          <p:nvPr/>
        </p:nvSpPr>
        <p:spPr>
          <a:xfrm>
            <a:off x="5529828" y="4047734"/>
            <a:ext cx="2442210" cy="482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40"/>
              </a:lnSpc>
            </a:pP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Иностранными производителями модульных  </a:t>
            </a:r>
            <a:r>
              <a:rPr lang="ru-RU" sz="800" spc="15" dirty="0" smtClean="0">
                <a:solidFill>
                  <a:srgbClr val="231F20"/>
                </a:solidFill>
                <a:latin typeface="Ubuntu"/>
                <a:cs typeface="Ubuntu"/>
              </a:rPr>
              <a:t>компрессорных установок </a:t>
            </a: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преимущественно  </a:t>
            </a:r>
            <a:r>
              <a:rPr lang="ru-RU" sz="800" spc="15" dirty="0" smtClean="0">
                <a:solidFill>
                  <a:srgbClr val="231F20"/>
                </a:solidFill>
                <a:latin typeface="Ubuntu"/>
                <a:cs typeface="Ubuntu"/>
              </a:rPr>
              <a:t>являются Siemens Nederland </a:t>
            </a:r>
            <a:r>
              <a:rPr lang="ru-RU" sz="800" spc="-20" dirty="0" smtClean="0">
                <a:solidFill>
                  <a:srgbClr val="231F20"/>
                </a:solidFill>
                <a:latin typeface="Ubuntu"/>
                <a:cs typeface="Ubuntu"/>
              </a:rPr>
              <a:t>N.V. </a:t>
            </a: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(Нидерланды)</a:t>
            </a:r>
            <a:b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и </a:t>
            </a:r>
            <a:r>
              <a:rPr lang="ru-RU" sz="800" spc="25" dirty="0" smtClean="0">
                <a:solidFill>
                  <a:srgbClr val="231F20"/>
                </a:solidFill>
                <a:latin typeface="Ubuntu"/>
                <a:cs typeface="Ubuntu"/>
              </a:rPr>
              <a:t>GEA </a:t>
            </a: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Group </a:t>
            </a:r>
            <a:r>
              <a:rPr lang="ru-RU" sz="800" spc="10" dirty="0" smtClean="0">
                <a:solidFill>
                  <a:srgbClr val="231F20"/>
                </a:solidFill>
                <a:latin typeface="Ubuntu"/>
                <a:cs typeface="Ubuntu"/>
              </a:rPr>
              <a:t>AG</a:t>
            </a:r>
            <a:r>
              <a:rPr lang="ru-RU" sz="800" spc="-85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800" spc="5" dirty="0" smtClean="0">
                <a:solidFill>
                  <a:srgbClr val="231F20"/>
                </a:solidFill>
                <a:latin typeface="Ubuntu"/>
                <a:cs typeface="Ubuntu"/>
              </a:rPr>
              <a:t>(Германия).</a:t>
            </a:r>
            <a:endParaRPr lang="ru-RU" sz="800" dirty="0">
              <a:latin typeface="Ubuntu"/>
              <a:cs typeface="Ubuntu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75597" y="1061157"/>
            <a:ext cx="0" cy="3409950"/>
          </a:xfrm>
          <a:custGeom>
            <a:avLst/>
            <a:gdLst/>
            <a:ahLst/>
            <a:cxnLst/>
            <a:rect l="l" t="t" r="r" b="b"/>
            <a:pathLst>
              <a:path h="3409950">
                <a:moveTo>
                  <a:pt x="0" y="0"/>
                </a:moveTo>
                <a:lnTo>
                  <a:pt x="0" y="3409952"/>
                </a:lnTo>
              </a:path>
            </a:pathLst>
          </a:custGeom>
          <a:ln w="719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55"/>
              </a:lnSpc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sp>
        <p:nvSpPr>
          <p:cNvPr id="40" name="object 26"/>
          <p:cNvSpPr txBox="1">
            <a:spLocks/>
          </p:cNvSpPr>
          <p:nvPr/>
        </p:nvSpPr>
        <p:spPr>
          <a:xfrm>
            <a:off x="-914400" y="90612"/>
            <a:ext cx="976513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marL="2938780" algn="ctr">
              <a:lnSpc>
                <a:spcPts val="2085"/>
              </a:lnSpc>
            </a:pPr>
            <a:r>
              <a:rPr lang="ru-RU" kern="0" spc="-5" dirty="0"/>
              <a:t>Экспозиция «Импортозамещение в газовой отрасли» </a:t>
            </a:r>
            <a:r>
              <a:rPr lang="ru-RU" kern="0" spc="-5" dirty="0" smtClean="0"/>
              <a:t>–  </a:t>
            </a:r>
            <a:r>
              <a:rPr lang="ru-RU" kern="0" spc="-5" dirty="0"/>
              <a:t>примеры реализации мероприятий по импортозамещению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75" y="1807926"/>
            <a:ext cx="622258" cy="6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1465" marR="5080" indent="530860">
              <a:lnSpc>
                <a:spcPts val="2010"/>
              </a:lnSpc>
            </a:pPr>
            <a:r>
              <a:rPr lang="ru-RU" spc="-10" dirty="0" smtClean="0"/>
              <a:t>Экспозиция </a:t>
            </a:r>
            <a:r>
              <a:rPr lang="ru-RU" spc="-5" dirty="0" smtClean="0"/>
              <a:t>«Импортозамещение в газовой отрасли» -  примеры реализации мероприятий по</a:t>
            </a:r>
            <a:r>
              <a:rPr lang="ru-RU" spc="35" dirty="0" smtClean="0"/>
              <a:t> </a:t>
            </a:r>
            <a:r>
              <a:rPr lang="ru-RU" spc="-5" dirty="0" smtClean="0"/>
              <a:t>импортозамещению</a:t>
            </a:r>
            <a:endParaRPr lang="ru-RU" spc="-5" dirty="0"/>
          </a:p>
        </p:txBody>
      </p:sp>
      <p:sp>
        <p:nvSpPr>
          <p:cNvPr id="3" name="object 3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" name="object 6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" name="object 7"/>
          <p:cNvSpPr/>
          <p:nvPr/>
        </p:nvSpPr>
        <p:spPr>
          <a:xfrm>
            <a:off x="4572000" y="1061157"/>
            <a:ext cx="0" cy="3409950"/>
          </a:xfrm>
          <a:custGeom>
            <a:avLst/>
            <a:gdLst/>
            <a:ahLst/>
            <a:cxnLst/>
            <a:rect l="l" t="t" r="r" b="b"/>
            <a:pathLst>
              <a:path h="3409950">
                <a:moveTo>
                  <a:pt x="0" y="0"/>
                </a:moveTo>
                <a:lnTo>
                  <a:pt x="0" y="3409952"/>
                </a:lnTo>
              </a:path>
            </a:pathLst>
          </a:custGeom>
          <a:ln w="719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04801" y="1152900"/>
            <a:ext cx="384471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 marR="203200" indent="-635" algn="ctr">
              <a:lnSpc>
                <a:spcPts val="1380"/>
              </a:lnSpc>
            </a:pPr>
            <a:r>
              <a:rPr lang="ru-RU" sz="1200" b="1" spc="15" dirty="0">
                <a:solidFill>
                  <a:srgbClr val="231F20"/>
                </a:solidFill>
                <a:latin typeface="Ubuntu" panose="020B0504030602030204" pitchFamily="34" charset="0"/>
                <a:cs typeface="Tecnica Slab Regular Alternate" pitchFamily="50" charset="-52"/>
              </a:rPr>
              <a:t>Силикагель АСМ</a:t>
            </a:r>
            <a:endParaRPr lang="ru-RU" sz="1200" b="1" spc="15" dirty="0" smtClean="0">
              <a:solidFill>
                <a:srgbClr val="231F20"/>
              </a:solidFill>
              <a:latin typeface="Ubuntu" panose="020B0504030602030204" pitchFamily="34" charset="0"/>
              <a:cs typeface="Tecnica Slab Regular Alternate" pitchFamily="50" charset="-52"/>
            </a:endParaRPr>
          </a:p>
          <a:p>
            <a:pPr marL="210820" marR="203200" indent="-635" algn="ctr">
              <a:lnSpc>
                <a:spcPts val="1380"/>
              </a:lnSpc>
            </a:pPr>
            <a:r>
              <a:rPr lang="ru-RU" sz="1200" b="1" dirty="0">
                <a:latin typeface="Ubuntu" panose="020B0504030602030204" pitchFamily="34" charset="0"/>
                <a:cs typeface="Tecnica Slab Regular Alternate" pitchFamily="50" charset="-52"/>
              </a:rPr>
              <a:t>ООО «</a:t>
            </a:r>
            <a:r>
              <a:rPr lang="ru-RU" sz="1200" b="1" dirty="0" smtClean="0">
                <a:latin typeface="Ubuntu" panose="020B0504030602030204" pitchFamily="34" charset="0"/>
                <a:cs typeface="Tecnica Slab Regular Alternate" pitchFamily="50" charset="-52"/>
              </a:rPr>
              <a:t>Салаватский </a:t>
            </a:r>
            <a:r>
              <a:rPr lang="ru-RU" sz="1200" b="1" dirty="0">
                <a:latin typeface="Ubuntu" panose="020B0504030602030204" pitchFamily="34" charset="0"/>
                <a:cs typeface="Tecnica Slab Regular Alternate" pitchFamily="50" charset="-52"/>
              </a:rPr>
              <a:t>катализаторный завод»</a:t>
            </a:r>
            <a:r>
              <a:rPr lang="ru-RU" sz="1200" dirty="0">
                <a:latin typeface="Ubuntu" panose="020B0504030602030204" pitchFamily="34" charset="0"/>
                <a:cs typeface="Tecnica Slab Regular Alternate" pitchFamily="50" charset="-52"/>
              </a:rPr>
              <a:t>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72026" y="1148808"/>
            <a:ext cx="38880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15" dirty="0" smtClean="0">
                <a:solidFill>
                  <a:srgbClr val="231F20"/>
                </a:solidFill>
                <a:latin typeface="Ubuntu"/>
                <a:cs typeface="Ubuntu"/>
              </a:rPr>
              <a:t>Устьевая фонтанная арматура </a:t>
            </a:r>
            <a:br>
              <a:rPr lang="ru-RU" sz="1200" b="1" spc="15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1200" b="1" spc="15" dirty="0" smtClean="0">
                <a:solidFill>
                  <a:srgbClr val="231F20"/>
                </a:solidFill>
                <a:latin typeface="Ubuntu"/>
                <a:cs typeface="Ubuntu"/>
              </a:rPr>
              <a:t>и колонная головка </a:t>
            </a:r>
            <a:br>
              <a:rPr lang="ru-RU" sz="1200" b="1" spc="15" dirty="0" smtClean="0">
                <a:solidFill>
                  <a:srgbClr val="231F20"/>
                </a:solidFill>
                <a:latin typeface="Ubuntu"/>
                <a:cs typeface="Ubuntu"/>
              </a:rPr>
            </a:br>
            <a:r>
              <a:rPr lang="ru-RU" sz="1200" b="1" spc="15" dirty="0" smtClean="0">
                <a:solidFill>
                  <a:srgbClr val="231F20"/>
                </a:solidFill>
                <a:latin typeface="Ubuntu"/>
                <a:cs typeface="Ubuntu"/>
              </a:rPr>
              <a:t>в сероводородостойком исполнении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7711" y="4104768"/>
            <a:ext cx="3596640" cy="241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40"/>
              </a:lnSpc>
            </a:pP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Функциональный аналог станций производства </a:t>
            </a:r>
            <a:r>
              <a:rPr lang="ru-RU" sz="800" spc="10" dirty="0" smtClean="0">
                <a:solidFill>
                  <a:srgbClr val="231F20"/>
                </a:solidFill>
                <a:latin typeface="Ubuntu"/>
                <a:cs typeface="Ubuntu"/>
              </a:rPr>
              <a:t>Petro </a:t>
            </a:r>
            <a:r>
              <a:rPr lang="ru-RU" sz="800" spc="15" dirty="0" smtClean="0">
                <a:solidFill>
                  <a:srgbClr val="231F20"/>
                </a:solidFill>
                <a:latin typeface="Ubuntu"/>
                <a:cs typeface="Ubuntu"/>
              </a:rPr>
              <a:t>Controls</a:t>
            </a:r>
            <a:r>
              <a:rPr lang="ru-RU" sz="800" spc="1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800" spc="15" dirty="0">
                <a:solidFill>
                  <a:srgbClr val="231F20"/>
                </a:solidFill>
                <a:latin typeface="Ubuntu"/>
                <a:cs typeface="Ubuntu"/>
              </a:rPr>
              <a:t>S</a:t>
            </a:r>
            <a:r>
              <a:rPr lang="ru-RU" sz="800" spc="15" dirty="0" smtClean="0">
                <a:solidFill>
                  <a:srgbClr val="231F20"/>
                </a:solidFill>
                <a:latin typeface="Ubuntu"/>
                <a:cs typeface="Ubuntu"/>
              </a:rPr>
              <a:t>olutions</a:t>
            </a:r>
            <a:r>
              <a:rPr lang="ru-RU" sz="800" spc="-20" dirty="0" smtClean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ru-RU" sz="800" spc="15" dirty="0" smtClean="0">
                <a:solidFill>
                  <a:srgbClr val="231F20"/>
                </a:solidFill>
                <a:latin typeface="Ubuntu"/>
                <a:cs typeface="Ubuntu"/>
              </a:rPr>
              <a:t>(Нидерланды)</a:t>
            </a:r>
            <a:endParaRPr lang="ru-RU" sz="800" dirty="0">
              <a:latin typeface="Ubuntu"/>
              <a:cs typeface="Ubuntu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64332" y="2498725"/>
            <a:ext cx="1360268" cy="1391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6741941" y="2498725"/>
            <a:ext cx="1946666" cy="14179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55"/>
              </a:lnSpc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pic>
        <p:nvPicPr>
          <p:cNvPr id="24" name="Рисунок 1" descr="Салават-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256" y="1930136"/>
            <a:ext cx="18859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ject 12"/>
          <p:cNvSpPr txBox="1"/>
          <p:nvPr/>
        </p:nvSpPr>
        <p:spPr>
          <a:xfrm>
            <a:off x="689994" y="4104768"/>
            <a:ext cx="3311318" cy="120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940"/>
              </a:lnSpc>
            </a:pPr>
            <a:r>
              <a:rPr lang="ru-RU" sz="800" spc="20" dirty="0" smtClean="0">
                <a:solidFill>
                  <a:srgbClr val="231F20"/>
                </a:solidFill>
                <a:latin typeface="Ubuntu"/>
                <a:cs typeface="Ubuntu"/>
              </a:rPr>
              <a:t>Аналог силикагеля производства BASF Catalysts (Германия)</a:t>
            </a:r>
            <a:endParaRPr lang="ru-RU" sz="800" dirty="0">
              <a:latin typeface="Ubuntu"/>
              <a:cs typeface="Ubuntu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0" name="object 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1" name="object 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2" name="object 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3" name="object 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5" name="object 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6" name="object 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7" name="object 1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8" name="object 1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9" name="object 1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0" name="object 1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1" name="object 1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2" name="object 1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3" name="object 26"/>
          <p:cNvSpPr txBox="1">
            <a:spLocks/>
          </p:cNvSpPr>
          <p:nvPr/>
        </p:nvSpPr>
        <p:spPr>
          <a:xfrm>
            <a:off x="-914400" y="90612"/>
            <a:ext cx="976513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marL="2938780" algn="ctr">
              <a:lnSpc>
                <a:spcPts val="2085"/>
              </a:lnSpc>
            </a:pPr>
            <a:r>
              <a:rPr lang="ru-RU" kern="0" spc="-5" dirty="0"/>
              <a:t>Экспозиция «Импортозамещение в газовой отрасли» </a:t>
            </a:r>
            <a:r>
              <a:rPr lang="ru-RU" kern="0" spc="-5" dirty="0" smtClean="0"/>
              <a:t>–  </a:t>
            </a:r>
            <a:r>
              <a:rPr lang="ru-RU" kern="0" spc="-5" dirty="0"/>
              <a:t>примеры реализации мероприятий по импортозамещению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-15875"/>
            <a:ext cx="9143244" cy="5144599"/>
          </a:xfrm>
          <a:prstGeom prst="rect">
            <a:avLst/>
          </a:prstGeom>
        </p:spPr>
      </p:pic>
      <p:sp>
        <p:nvSpPr>
          <p:cNvPr id="43" name="object 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grpSp>
        <p:nvGrpSpPr>
          <p:cNvPr id="78" name="Группа 77"/>
          <p:cNvGrpSpPr>
            <a:grpSpLocks noChangeAspect="1"/>
          </p:cNvGrpSpPr>
          <p:nvPr/>
        </p:nvGrpSpPr>
        <p:grpSpPr>
          <a:xfrm>
            <a:off x="978588" y="842325"/>
            <a:ext cx="7229557" cy="3872419"/>
            <a:chOff x="1827272" y="1381603"/>
            <a:chExt cx="7229557" cy="3872419"/>
          </a:xfrm>
        </p:grpSpPr>
        <p:pic>
          <p:nvPicPr>
            <p:cNvPr id="125" name="Picture 2" descr="http://vignette3.wikia.nocookie.net/gta/images/a/a9/%D0%9A%D0%B0%D1%80%D1%82%D0%B0_%D0%A0%D0%BE%D1%81%D1%81%D0%B8%D0%B9%D1%81%D0%BA%D0%BE%D0%B9_%D0%A4%D0%B5%D0%B4%D0%B5%D1%80%D0%B0%D1%86%D0%B8%D0%B8_(2014).png/revision/latest?cb=20140724112658&amp;path-prefix=r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72" y="1381603"/>
              <a:ext cx="7229557" cy="387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Изображение 5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3410" y="1838374"/>
              <a:ext cx="164726" cy="246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pic>
          <p:nvPicPr>
            <p:cNvPr id="130" name="Изображение 5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5973" y="2235980"/>
              <a:ext cx="164726" cy="246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pic>
          <p:nvPicPr>
            <p:cNvPr id="131" name="Изображение 5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2972" y="4336938"/>
              <a:ext cx="164726" cy="246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pic>
          <p:nvPicPr>
            <p:cNvPr id="132" name="Изображение 5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2050" y="4230374"/>
              <a:ext cx="164726" cy="246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pic>
          <p:nvPicPr>
            <p:cNvPr id="134" name="Изображение 5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6946" y="2318473"/>
              <a:ext cx="164726" cy="246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</p:grpSp>
      <p:pic>
        <p:nvPicPr>
          <p:cNvPr id="80" name="tab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20" y="875768"/>
            <a:ext cx="2244877" cy="1425801"/>
          </a:xfrm>
          <a:prstGeom prst="rect">
            <a:avLst/>
          </a:prstGeom>
        </p:spPr>
      </p:pic>
      <p:cxnSp>
        <p:nvCxnSpPr>
          <p:cNvPr id="85" name="Прямая соединительная линия 84"/>
          <p:cNvCxnSpPr/>
          <p:nvPr/>
        </p:nvCxnSpPr>
        <p:spPr bwMode="auto">
          <a:xfrm flipV="1">
            <a:off x="4155306" y="3250140"/>
            <a:ext cx="0" cy="111609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Прямая соединительная линия 87"/>
          <p:cNvCxnSpPr/>
          <p:nvPr/>
        </p:nvCxnSpPr>
        <p:spPr bwMode="auto">
          <a:xfrm flipH="1">
            <a:off x="5591719" y="1398913"/>
            <a:ext cx="226705" cy="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 bwMode="auto">
          <a:xfrm flipH="1">
            <a:off x="5296846" y="1588669"/>
            <a:ext cx="520165" cy="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 bwMode="auto">
          <a:xfrm flipH="1" flipV="1">
            <a:off x="5445436" y="1779195"/>
            <a:ext cx="371575" cy="5522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1" name="Прямая соединительная линия 90"/>
          <p:cNvCxnSpPr/>
          <p:nvPr/>
        </p:nvCxnSpPr>
        <p:spPr bwMode="auto">
          <a:xfrm flipH="1">
            <a:off x="5582596" y="1985986"/>
            <a:ext cx="234414" cy="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2" name="Прямая соединительная линия 91"/>
          <p:cNvCxnSpPr/>
          <p:nvPr/>
        </p:nvCxnSpPr>
        <p:spPr bwMode="auto">
          <a:xfrm flipH="1" flipV="1">
            <a:off x="5129206" y="2180109"/>
            <a:ext cx="687805" cy="4432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3" name="Прямая соединительная линия 92"/>
          <p:cNvCxnSpPr/>
          <p:nvPr/>
        </p:nvCxnSpPr>
        <p:spPr bwMode="auto">
          <a:xfrm flipV="1">
            <a:off x="5590216" y="1112432"/>
            <a:ext cx="0" cy="433185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flipH="1">
            <a:off x="2040626" y="1123987"/>
            <a:ext cx="3551093" cy="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 flipH="1" flipV="1">
            <a:off x="2239652" y="1123987"/>
            <a:ext cx="2138" cy="572716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 flipV="1">
            <a:off x="2040625" y="1127125"/>
            <a:ext cx="0" cy="652072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02" name="Прямая соединительная линия 101"/>
          <p:cNvCxnSpPr/>
          <p:nvPr/>
        </p:nvCxnSpPr>
        <p:spPr bwMode="auto">
          <a:xfrm flipV="1">
            <a:off x="6716651" y="4044180"/>
            <a:ext cx="0" cy="172572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03" name="Прямая соединительная линия 102"/>
          <p:cNvCxnSpPr/>
          <p:nvPr/>
        </p:nvCxnSpPr>
        <p:spPr bwMode="auto">
          <a:xfrm flipH="1" flipV="1">
            <a:off x="5441626" y="4216752"/>
            <a:ext cx="1275026" cy="2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Прямая соединительная линия 103"/>
          <p:cNvCxnSpPr/>
          <p:nvPr/>
        </p:nvCxnSpPr>
        <p:spPr bwMode="auto">
          <a:xfrm flipV="1">
            <a:off x="5441626" y="2301569"/>
            <a:ext cx="0" cy="1914517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Прямая соединительная линия 106"/>
          <p:cNvCxnSpPr/>
          <p:nvPr/>
        </p:nvCxnSpPr>
        <p:spPr bwMode="auto">
          <a:xfrm flipV="1">
            <a:off x="7685729" y="3937616"/>
            <a:ext cx="0" cy="457056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08" name="Прямая соединительная линия 107"/>
          <p:cNvCxnSpPr/>
          <p:nvPr/>
        </p:nvCxnSpPr>
        <p:spPr bwMode="auto">
          <a:xfrm flipH="1" flipV="1">
            <a:off x="5289226" y="4394672"/>
            <a:ext cx="2396503" cy="2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Прямая соединительная линия 108"/>
          <p:cNvCxnSpPr/>
          <p:nvPr/>
        </p:nvCxnSpPr>
        <p:spPr bwMode="auto">
          <a:xfrm flipV="1">
            <a:off x="5296846" y="2387527"/>
            <a:ext cx="0" cy="2007147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Прямая соединительная линия 111"/>
          <p:cNvCxnSpPr/>
          <p:nvPr/>
        </p:nvCxnSpPr>
        <p:spPr bwMode="auto">
          <a:xfrm flipV="1">
            <a:off x="5441626" y="2233071"/>
            <a:ext cx="0" cy="275651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Прямая соединительная линия 112"/>
          <p:cNvCxnSpPr/>
          <p:nvPr/>
        </p:nvCxnSpPr>
        <p:spPr bwMode="auto">
          <a:xfrm flipV="1">
            <a:off x="5296846" y="2240025"/>
            <a:ext cx="0" cy="275651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Прямая соединительная линия 113"/>
          <p:cNvCxnSpPr/>
          <p:nvPr/>
        </p:nvCxnSpPr>
        <p:spPr bwMode="auto">
          <a:xfrm flipV="1">
            <a:off x="5445436" y="1779195"/>
            <a:ext cx="0" cy="36139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Прямая соединительная линия 114"/>
          <p:cNvCxnSpPr/>
          <p:nvPr/>
        </p:nvCxnSpPr>
        <p:spPr bwMode="auto">
          <a:xfrm flipV="1">
            <a:off x="5296846" y="1588669"/>
            <a:ext cx="0" cy="54572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Прямая соединительная линия 115"/>
          <p:cNvCxnSpPr/>
          <p:nvPr/>
        </p:nvCxnSpPr>
        <p:spPr bwMode="auto">
          <a:xfrm flipV="1">
            <a:off x="5590216" y="1819962"/>
            <a:ext cx="0" cy="166025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Прямая соединительная линия 116"/>
          <p:cNvCxnSpPr/>
          <p:nvPr/>
        </p:nvCxnSpPr>
        <p:spPr bwMode="auto">
          <a:xfrm flipV="1">
            <a:off x="5590216" y="1632422"/>
            <a:ext cx="0" cy="122273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Прямая соединительная линия 117"/>
          <p:cNvCxnSpPr/>
          <p:nvPr/>
        </p:nvCxnSpPr>
        <p:spPr bwMode="auto">
          <a:xfrm flipH="1">
            <a:off x="3298503" y="1422356"/>
            <a:ext cx="1830703" cy="0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9" name="Прямая соединительная линия 118"/>
          <p:cNvCxnSpPr/>
          <p:nvPr/>
        </p:nvCxnSpPr>
        <p:spPr bwMode="auto">
          <a:xfrm flipV="1">
            <a:off x="5129206" y="1422356"/>
            <a:ext cx="0" cy="757753"/>
          </a:xfrm>
          <a:prstGeom prst="line">
            <a:avLst/>
          </a:prstGeom>
          <a:solidFill>
            <a:srgbClr val="99FFCC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105" y="254627"/>
            <a:ext cx="834087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1465" marR="5080" indent="530860">
              <a:lnSpc>
                <a:spcPts val="2010"/>
              </a:lnSpc>
            </a:pPr>
            <a:r>
              <a:rPr lang="ru-RU" spc="-10" dirty="0"/>
              <a:t>Реализуемые проекты </a:t>
            </a:r>
            <a:r>
              <a:rPr lang="ru-RU" spc="-10" dirty="0" smtClean="0"/>
              <a:t>ПАО «Газпром» по СПГ</a:t>
            </a:r>
            <a:endParaRPr spc="-5" dirty="0"/>
          </a:p>
        </p:txBody>
      </p:sp>
      <p:sp>
        <p:nvSpPr>
          <p:cNvPr id="44" name="object 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9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103" name="object 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4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/>
              <a:t>Основные направления технологического развития и импортозамещения </a:t>
            </a:r>
            <a:r>
              <a:rPr spc="-5" dirty="0"/>
              <a:t>ПАО</a:t>
            </a:r>
            <a:r>
              <a:rPr spc="55" dirty="0"/>
              <a:t> </a:t>
            </a:r>
            <a:r>
              <a:rPr spc="-15" dirty="0"/>
              <a:t>«Газпром»</a:t>
            </a:r>
          </a:p>
        </p:txBody>
      </p:sp>
      <p:sp>
        <p:nvSpPr>
          <p:cNvPr id="33" name="Овал 32"/>
          <p:cNvSpPr/>
          <p:nvPr/>
        </p:nvSpPr>
        <p:spPr>
          <a:xfrm>
            <a:off x="3211664" y="1999780"/>
            <a:ext cx="175846" cy="143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pic>
        <p:nvPicPr>
          <p:cNvPr id="35" name="Picture 2" descr="C:\Users\ilchden1\Documents\_В работе\База знаний\Картинки\Карта рф - вектор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8" b="3698"/>
          <a:stretch/>
        </p:blipFill>
        <p:spPr bwMode="auto">
          <a:xfrm>
            <a:off x="1038645" y="1217357"/>
            <a:ext cx="7457594" cy="3092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8" name="Полилиния 37"/>
          <p:cNvSpPr/>
          <p:nvPr/>
        </p:nvSpPr>
        <p:spPr>
          <a:xfrm>
            <a:off x="2745122" y="1173336"/>
            <a:ext cx="4647373" cy="1309156"/>
          </a:xfrm>
          <a:custGeom>
            <a:avLst/>
            <a:gdLst>
              <a:gd name="connsiteX0" fmla="*/ 226518 w 5034654"/>
              <a:gd name="connsiteY0" fmla="*/ 617973 h 1743389"/>
              <a:gd name="connsiteX1" fmla="*/ 1070580 w 5034654"/>
              <a:gd name="connsiteY1" fmla="*/ 216039 h 1743389"/>
              <a:gd name="connsiteX2" fmla="*/ 2301503 w 5034654"/>
              <a:gd name="connsiteY2" fmla="*/ 55266 h 1743389"/>
              <a:gd name="connsiteX3" fmla="*/ 4120254 w 5034654"/>
              <a:gd name="connsiteY3" fmla="*/ 0 h 1743389"/>
              <a:gd name="connsiteX4" fmla="*/ 4492043 w 5034654"/>
              <a:gd name="connsiteY4" fmla="*/ 10048 h 1743389"/>
              <a:gd name="connsiteX5" fmla="*/ 4532237 w 5034654"/>
              <a:gd name="connsiteY5" fmla="*/ 25121 h 1743389"/>
              <a:gd name="connsiteX6" fmla="*/ 4552333 w 5034654"/>
              <a:gd name="connsiteY6" fmla="*/ 30145 h 1743389"/>
              <a:gd name="connsiteX7" fmla="*/ 4562382 w 5034654"/>
              <a:gd name="connsiteY7" fmla="*/ 40193 h 1743389"/>
              <a:gd name="connsiteX8" fmla="*/ 4642769 w 5034654"/>
              <a:gd name="connsiteY8" fmla="*/ 55266 h 1743389"/>
              <a:gd name="connsiteX9" fmla="*/ 4657841 w 5034654"/>
              <a:gd name="connsiteY9" fmla="*/ 60290 h 1743389"/>
              <a:gd name="connsiteX10" fmla="*/ 4693010 w 5034654"/>
              <a:gd name="connsiteY10" fmla="*/ 65314 h 1743389"/>
              <a:gd name="connsiteX11" fmla="*/ 4723155 w 5034654"/>
              <a:gd name="connsiteY11" fmla="*/ 70338 h 1743389"/>
              <a:gd name="connsiteX12" fmla="*/ 4853784 w 5034654"/>
              <a:gd name="connsiteY12" fmla="*/ 65314 h 1743389"/>
              <a:gd name="connsiteX13" fmla="*/ 4949243 w 5034654"/>
              <a:gd name="connsiteY13" fmla="*/ 55266 h 1743389"/>
              <a:gd name="connsiteX14" fmla="*/ 5034654 w 5034654"/>
              <a:gd name="connsiteY14" fmla="*/ 65314 h 1743389"/>
              <a:gd name="connsiteX15" fmla="*/ 4909050 w 5034654"/>
              <a:gd name="connsiteY15" fmla="*/ 231112 h 1743389"/>
              <a:gd name="connsiteX16" fmla="*/ 4818615 w 5034654"/>
              <a:gd name="connsiteY16" fmla="*/ 236136 h 1743389"/>
              <a:gd name="connsiteX17" fmla="*/ 4788470 w 5034654"/>
              <a:gd name="connsiteY17" fmla="*/ 256233 h 1743389"/>
              <a:gd name="connsiteX18" fmla="*/ 4773397 w 5034654"/>
              <a:gd name="connsiteY18" fmla="*/ 261257 h 1743389"/>
              <a:gd name="connsiteX19" fmla="*/ 4773397 w 5034654"/>
              <a:gd name="connsiteY19" fmla="*/ 261257 h 1743389"/>
              <a:gd name="connsiteX20" fmla="*/ 4733204 w 5034654"/>
              <a:gd name="connsiteY20" fmla="*/ 281354 h 1743389"/>
              <a:gd name="connsiteX21" fmla="*/ 4698034 w 5034654"/>
              <a:gd name="connsiteY21" fmla="*/ 301450 h 1743389"/>
              <a:gd name="connsiteX22" fmla="*/ 4682962 w 5034654"/>
              <a:gd name="connsiteY22" fmla="*/ 311499 h 1743389"/>
              <a:gd name="connsiteX23" fmla="*/ 4667889 w 5034654"/>
              <a:gd name="connsiteY23" fmla="*/ 316523 h 1743389"/>
              <a:gd name="connsiteX24" fmla="*/ 4642769 w 5034654"/>
              <a:gd name="connsiteY24" fmla="*/ 336619 h 1743389"/>
              <a:gd name="connsiteX25" fmla="*/ 4632720 w 5034654"/>
              <a:gd name="connsiteY25" fmla="*/ 346668 h 1743389"/>
              <a:gd name="connsiteX26" fmla="*/ 4612623 w 5034654"/>
              <a:gd name="connsiteY26" fmla="*/ 351692 h 1743389"/>
              <a:gd name="connsiteX27" fmla="*/ 4612623 w 5034654"/>
              <a:gd name="connsiteY27" fmla="*/ 351692 h 1743389"/>
              <a:gd name="connsiteX28" fmla="*/ 4567406 w 5034654"/>
              <a:gd name="connsiteY28" fmla="*/ 396910 h 1743389"/>
              <a:gd name="connsiteX29" fmla="*/ 4552333 w 5034654"/>
              <a:gd name="connsiteY29" fmla="*/ 411982 h 1743389"/>
              <a:gd name="connsiteX30" fmla="*/ 4537261 w 5034654"/>
              <a:gd name="connsiteY30" fmla="*/ 427055 h 1743389"/>
              <a:gd name="connsiteX31" fmla="*/ 4502092 w 5034654"/>
              <a:gd name="connsiteY31" fmla="*/ 442127 h 1743389"/>
              <a:gd name="connsiteX32" fmla="*/ 4492043 w 5034654"/>
              <a:gd name="connsiteY32" fmla="*/ 452176 h 1743389"/>
              <a:gd name="connsiteX33" fmla="*/ 4476971 w 5034654"/>
              <a:gd name="connsiteY33" fmla="*/ 462224 h 1743389"/>
              <a:gd name="connsiteX34" fmla="*/ 4471947 w 5034654"/>
              <a:gd name="connsiteY34" fmla="*/ 487345 h 1743389"/>
              <a:gd name="connsiteX35" fmla="*/ 4376487 w 5034654"/>
              <a:gd name="connsiteY35" fmla="*/ 628022 h 1743389"/>
              <a:gd name="connsiteX36" fmla="*/ 4411656 w 5034654"/>
              <a:gd name="connsiteY36" fmla="*/ 663191 h 1743389"/>
              <a:gd name="connsiteX37" fmla="*/ 4411656 w 5034654"/>
              <a:gd name="connsiteY37" fmla="*/ 663191 h 1743389"/>
              <a:gd name="connsiteX38" fmla="*/ 4517164 w 5034654"/>
              <a:gd name="connsiteY38" fmla="*/ 668215 h 1743389"/>
              <a:gd name="connsiteX39" fmla="*/ 4517164 w 5034654"/>
              <a:gd name="connsiteY39" fmla="*/ 668215 h 1743389"/>
              <a:gd name="connsiteX40" fmla="*/ 4502092 w 5034654"/>
              <a:gd name="connsiteY40" fmla="*/ 713433 h 1743389"/>
              <a:gd name="connsiteX41" fmla="*/ 4502092 w 5034654"/>
              <a:gd name="connsiteY41" fmla="*/ 713433 h 1743389"/>
              <a:gd name="connsiteX42" fmla="*/ 4371463 w 5034654"/>
              <a:gd name="connsiteY42" fmla="*/ 718457 h 1743389"/>
              <a:gd name="connsiteX43" fmla="*/ 4371463 w 5034654"/>
              <a:gd name="connsiteY43" fmla="*/ 718457 h 1743389"/>
              <a:gd name="connsiteX44" fmla="*/ 4356391 w 5034654"/>
              <a:gd name="connsiteY44" fmla="*/ 758650 h 1743389"/>
              <a:gd name="connsiteX45" fmla="*/ 4346342 w 5034654"/>
              <a:gd name="connsiteY45" fmla="*/ 768699 h 1743389"/>
              <a:gd name="connsiteX46" fmla="*/ 4336294 w 5034654"/>
              <a:gd name="connsiteY46" fmla="*/ 808892 h 1743389"/>
              <a:gd name="connsiteX47" fmla="*/ 4336294 w 5034654"/>
              <a:gd name="connsiteY47" fmla="*/ 808892 h 1743389"/>
              <a:gd name="connsiteX48" fmla="*/ 4316197 w 5034654"/>
              <a:gd name="connsiteY48" fmla="*/ 808892 h 1743389"/>
              <a:gd name="connsiteX49" fmla="*/ 4296100 w 5034654"/>
              <a:gd name="connsiteY49" fmla="*/ 849085 h 1743389"/>
              <a:gd name="connsiteX50" fmla="*/ 4291076 w 5034654"/>
              <a:gd name="connsiteY50" fmla="*/ 869182 h 1743389"/>
              <a:gd name="connsiteX51" fmla="*/ 4281028 w 5034654"/>
              <a:gd name="connsiteY51" fmla="*/ 889279 h 1743389"/>
              <a:gd name="connsiteX52" fmla="*/ 4276004 w 5034654"/>
              <a:gd name="connsiteY52" fmla="*/ 924448 h 1743389"/>
              <a:gd name="connsiteX53" fmla="*/ 4270980 w 5034654"/>
              <a:gd name="connsiteY53" fmla="*/ 939521 h 1743389"/>
              <a:gd name="connsiteX54" fmla="*/ 4270980 w 5034654"/>
              <a:gd name="connsiteY54" fmla="*/ 939521 h 1743389"/>
              <a:gd name="connsiteX55" fmla="*/ 4200641 w 5034654"/>
              <a:gd name="connsiteY55" fmla="*/ 929472 h 1743389"/>
              <a:gd name="connsiteX56" fmla="*/ 4200641 w 5034654"/>
              <a:gd name="connsiteY56" fmla="*/ 929472 h 1743389"/>
              <a:gd name="connsiteX57" fmla="*/ 4150399 w 5034654"/>
              <a:gd name="connsiteY57" fmla="*/ 904351 h 1743389"/>
              <a:gd name="connsiteX58" fmla="*/ 4120254 w 5034654"/>
              <a:gd name="connsiteY58" fmla="*/ 894303 h 1743389"/>
              <a:gd name="connsiteX59" fmla="*/ 4120254 w 5034654"/>
              <a:gd name="connsiteY59" fmla="*/ 894303 h 1743389"/>
              <a:gd name="connsiteX60" fmla="*/ 4080061 w 5034654"/>
              <a:gd name="connsiteY60" fmla="*/ 914400 h 1743389"/>
              <a:gd name="connsiteX61" fmla="*/ 4054940 w 5034654"/>
              <a:gd name="connsiteY61" fmla="*/ 939521 h 1743389"/>
              <a:gd name="connsiteX62" fmla="*/ 4044892 w 5034654"/>
              <a:gd name="connsiteY62" fmla="*/ 944545 h 1743389"/>
              <a:gd name="connsiteX63" fmla="*/ 4044892 w 5034654"/>
              <a:gd name="connsiteY63" fmla="*/ 944545 h 1743389"/>
              <a:gd name="connsiteX64" fmla="*/ 4014747 w 5034654"/>
              <a:gd name="connsiteY64" fmla="*/ 979714 h 1743389"/>
              <a:gd name="connsiteX65" fmla="*/ 4004698 w 5034654"/>
              <a:gd name="connsiteY65" fmla="*/ 989762 h 1743389"/>
              <a:gd name="connsiteX66" fmla="*/ 3989626 w 5034654"/>
              <a:gd name="connsiteY66" fmla="*/ 1024932 h 1743389"/>
              <a:gd name="connsiteX67" fmla="*/ 3969529 w 5034654"/>
              <a:gd name="connsiteY67" fmla="*/ 1055077 h 1743389"/>
              <a:gd name="connsiteX68" fmla="*/ 3964505 w 5034654"/>
              <a:gd name="connsiteY68" fmla="*/ 1065125 h 1743389"/>
              <a:gd name="connsiteX69" fmla="*/ 3964505 w 5034654"/>
              <a:gd name="connsiteY69" fmla="*/ 1065125 h 1743389"/>
              <a:gd name="connsiteX70" fmla="*/ 3924311 w 5034654"/>
              <a:gd name="connsiteY70" fmla="*/ 1050052 h 1743389"/>
              <a:gd name="connsiteX71" fmla="*/ 3894166 w 5034654"/>
              <a:gd name="connsiteY71" fmla="*/ 1040004 h 1743389"/>
              <a:gd name="connsiteX72" fmla="*/ 3828852 w 5034654"/>
              <a:gd name="connsiteY72" fmla="*/ 1040004 h 1743389"/>
              <a:gd name="connsiteX73" fmla="*/ 3738417 w 5034654"/>
              <a:gd name="connsiteY73" fmla="*/ 1034980 h 1743389"/>
              <a:gd name="connsiteX74" fmla="*/ 3713296 w 5034654"/>
              <a:gd name="connsiteY74" fmla="*/ 1065125 h 1743389"/>
              <a:gd name="connsiteX75" fmla="*/ 3663054 w 5034654"/>
              <a:gd name="connsiteY75" fmla="*/ 1070149 h 1743389"/>
              <a:gd name="connsiteX76" fmla="*/ 3632909 w 5034654"/>
              <a:gd name="connsiteY76" fmla="*/ 1090246 h 1743389"/>
              <a:gd name="connsiteX77" fmla="*/ 3597740 w 5034654"/>
              <a:gd name="connsiteY77" fmla="*/ 1100294 h 1743389"/>
              <a:gd name="connsiteX78" fmla="*/ 3597740 w 5034654"/>
              <a:gd name="connsiteY78" fmla="*/ 1100294 h 1743389"/>
              <a:gd name="connsiteX79" fmla="*/ 3537450 w 5034654"/>
              <a:gd name="connsiteY79" fmla="*/ 1034980 h 1743389"/>
              <a:gd name="connsiteX80" fmla="*/ 3482184 w 5034654"/>
              <a:gd name="connsiteY80" fmla="*/ 1029956 h 1743389"/>
              <a:gd name="connsiteX81" fmla="*/ 3436966 w 5034654"/>
              <a:gd name="connsiteY81" fmla="*/ 1009859 h 1743389"/>
              <a:gd name="connsiteX82" fmla="*/ 3426918 w 5034654"/>
              <a:gd name="connsiteY82" fmla="*/ 999811 h 1743389"/>
              <a:gd name="connsiteX83" fmla="*/ 3426918 w 5034654"/>
              <a:gd name="connsiteY83" fmla="*/ 999811 h 1743389"/>
              <a:gd name="connsiteX84" fmla="*/ 3467111 w 5034654"/>
              <a:gd name="connsiteY84" fmla="*/ 944545 h 1743389"/>
              <a:gd name="connsiteX85" fmla="*/ 3477160 w 5034654"/>
              <a:gd name="connsiteY85" fmla="*/ 929472 h 1743389"/>
              <a:gd name="connsiteX86" fmla="*/ 3502281 w 5034654"/>
              <a:gd name="connsiteY86" fmla="*/ 904351 h 1743389"/>
              <a:gd name="connsiteX87" fmla="*/ 3522377 w 5034654"/>
              <a:gd name="connsiteY87" fmla="*/ 894303 h 1743389"/>
              <a:gd name="connsiteX88" fmla="*/ 3522377 w 5034654"/>
              <a:gd name="connsiteY88" fmla="*/ 894303 h 1743389"/>
              <a:gd name="connsiteX89" fmla="*/ 3582667 w 5034654"/>
              <a:gd name="connsiteY89" fmla="*/ 889279 h 1743389"/>
              <a:gd name="connsiteX90" fmla="*/ 3597740 w 5034654"/>
              <a:gd name="connsiteY90" fmla="*/ 854110 h 1743389"/>
              <a:gd name="connsiteX91" fmla="*/ 3607788 w 5034654"/>
              <a:gd name="connsiteY91" fmla="*/ 839037 h 1743389"/>
              <a:gd name="connsiteX92" fmla="*/ 3632909 w 5034654"/>
              <a:gd name="connsiteY92" fmla="*/ 813916 h 1743389"/>
              <a:gd name="connsiteX93" fmla="*/ 3698223 w 5034654"/>
              <a:gd name="connsiteY93" fmla="*/ 798844 h 1743389"/>
              <a:gd name="connsiteX94" fmla="*/ 3693199 w 5034654"/>
              <a:gd name="connsiteY94" fmla="*/ 778747 h 1743389"/>
              <a:gd name="connsiteX95" fmla="*/ 3658030 w 5034654"/>
              <a:gd name="connsiteY95" fmla="*/ 753626 h 1743389"/>
              <a:gd name="connsiteX96" fmla="*/ 3627885 w 5034654"/>
              <a:gd name="connsiteY96" fmla="*/ 743578 h 1743389"/>
              <a:gd name="connsiteX97" fmla="*/ 3587692 w 5034654"/>
              <a:gd name="connsiteY97" fmla="*/ 738554 h 1743389"/>
              <a:gd name="connsiteX98" fmla="*/ 3562571 w 5034654"/>
              <a:gd name="connsiteY98" fmla="*/ 763674 h 1743389"/>
              <a:gd name="connsiteX99" fmla="*/ 3552522 w 5034654"/>
              <a:gd name="connsiteY99" fmla="*/ 773723 h 1743389"/>
              <a:gd name="connsiteX100" fmla="*/ 3522377 w 5034654"/>
              <a:gd name="connsiteY100" fmla="*/ 783771 h 1743389"/>
              <a:gd name="connsiteX101" fmla="*/ 3507305 w 5034654"/>
              <a:gd name="connsiteY101" fmla="*/ 788795 h 1743389"/>
              <a:gd name="connsiteX102" fmla="*/ 3472136 w 5034654"/>
              <a:gd name="connsiteY102" fmla="*/ 798844 h 1743389"/>
              <a:gd name="connsiteX103" fmla="*/ 3462087 w 5034654"/>
              <a:gd name="connsiteY103" fmla="*/ 808892 h 1743389"/>
              <a:gd name="connsiteX104" fmla="*/ 3447015 w 5034654"/>
              <a:gd name="connsiteY104" fmla="*/ 813916 h 1743389"/>
              <a:gd name="connsiteX105" fmla="*/ 3391749 w 5034654"/>
              <a:gd name="connsiteY105" fmla="*/ 818940 h 1743389"/>
              <a:gd name="connsiteX106" fmla="*/ 3266144 w 5034654"/>
              <a:gd name="connsiteY106" fmla="*/ 874206 h 1743389"/>
              <a:gd name="connsiteX107" fmla="*/ 3251072 w 5034654"/>
              <a:gd name="connsiteY107" fmla="*/ 989762 h 1743389"/>
              <a:gd name="connsiteX108" fmla="*/ 3286241 w 5034654"/>
              <a:gd name="connsiteY108" fmla="*/ 1019907 h 1743389"/>
              <a:gd name="connsiteX109" fmla="*/ 3296289 w 5034654"/>
              <a:gd name="connsiteY109" fmla="*/ 1029956 h 1743389"/>
              <a:gd name="connsiteX110" fmla="*/ 3351555 w 5034654"/>
              <a:gd name="connsiteY110" fmla="*/ 1045028 h 1743389"/>
              <a:gd name="connsiteX111" fmla="*/ 3411845 w 5034654"/>
              <a:gd name="connsiteY111" fmla="*/ 1045028 h 1743389"/>
              <a:gd name="connsiteX112" fmla="*/ 3532426 w 5034654"/>
              <a:gd name="connsiteY112" fmla="*/ 1165608 h 1743389"/>
              <a:gd name="connsiteX113" fmla="*/ 3547498 w 5034654"/>
              <a:gd name="connsiteY113" fmla="*/ 1256044 h 1743389"/>
              <a:gd name="connsiteX114" fmla="*/ 3527402 w 5034654"/>
              <a:gd name="connsiteY114" fmla="*/ 1341455 h 1743389"/>
              <a:gd name="connsiteX115" fmla="*/ 3447015 w 5034654"/>
              <a:gd name="connsiteY115" fmla="*/ 1316334 h 1743389"/>
              <a:gd name="connsiteX116" fmla="*/ 3441991 w 5034654"/>
              <a:gd name="connsiteY116" fmla="*/ 1371600 h 1743389"/>
              <a:gd name="connsiteX117" fmla="*/ 3441991 w 5034654"/>
              <a:gd name="connsiteY117" fmla="*/ 1371600 h 1743389"/>
              <a:gd name="connsiteX118" fmla="*/ 3376676 w 5034654"/>
              <a:gd name="connsiteY118" fmla="*/ 1361551 h 1743389"/>
              <a:gd name="connsiteX119" fmla="*/ 3366628 w 5034654"/>
              <a:gd name="connsiteY119" fmla="*/ 1356527 h 1743389"/>
              <a:gd name="connsiteX120" fmla="*/ 3366628 w 5034654"/>
              <a:gd name="connsiteY120" fmla="*/ 1356527 h 1743389"/>
              <a:gd name="connsiteX121" fmla="*/ 3371652 w 5034654"/>
              <a:gd name="connsiteY121" fmla="*/ 1436914 h 1743389"/>
              <a:gd name="connsiteX122" fmla="*/ 3376676 w 5034654"/>
              <a:gd name="connsiteY122" fmla="*/ 1487156 h 1743389"/>
              <a:gd name="connsiteX123" fmla="*/ 3376676 w 5034654"/>
              <a:gd name="connsiteY123" fmla="*/ 1487156 h 1743389"/>
              <a:gd name="connsiteX124" fmla="*/ 3341507 w 5034654"/>
              <a:gd name="connsiteY124" fmla="*/ 1462035 h 1743389"/>
              <a:gd name="connsiteX125" fmla="*/ 3331459 w 5034654"/>
              <a:gd name="connsiteY125" fmla="*/ 1451986 h 1743389"/>
              <a:gd name="connsiteX126" fmla="*/ 3316386 w 5034654"/>
              <a:gd name="connsiteY126" fmla="*/ 1446962 h 1743389"/>
              <a:gd name="connsiteX127" fmla="*/ 3291265 w 5034654"/>
              <a:gd name="connsiteY127" fmla="*/ 1426866 h 1743389"/>
              <a:gd name="connsiteX128" fmla="*/ 3286241 w 5034654"/>
              <a:gd name="connsiteY128" fmla="*/ 1411793 h 1743389"/>
              <a:gd name="connsiteX129" fmla="*/ 3271169 w 5034654"/>
              <a:gd name="connsiteY129" fmla="*/ 1406769 h 1743389"/>
              <a:gd name="connsiteX130" fmla="*/ 3266144 w 5034654"/>
              <a:gd name="connsiteY130" fmla="*/ 1401745 h 1743389"/>
              <a:gd name="connsiteX131" fmla="*/ 3266144 w 5034654"/>
              <a:gd name="connsiteY131" fmla="*/ 1401745 h 1743389"/>
              <a:gd name="connsiteX132" fmla="*/ 3241023 w 5034654"/>
              <a:gd name="connsiteY132" fmla="*/ 1366576 h 1743389"/>
              <a:gd name="connsiteX133" fmla="*/ 3235999 w 5034654"/>
              <a:gd name="connsiteY133" fmla="*/ 1351503 h 1743389"/>
              <a:gd name="connsiteX134" fmla="*/ 3210878 w 5034654"/>
              <a:gd name="connsiteY134" fmla="*/ 1321358 h 1743389"/>
              <a:gd name="connsiteX135" fmla="*/ 3200830 w 5034654"/>
              <a:gd name="connsiteY135" fmla="*/ 1301261 h 1743389"/>
              <a:gd name="connsiteX136" fmla="*/ 3180733 w 5034654"/>
              <a:gd name="connsiteY136" fmla="*/ 1276140 h 1743389"/>
              <a:gd name="connsiteX137" fmla="*/ 3140540 w 5034654"/>
              <a:gd name="connsiteY137" fmla="*/ 1261068 h 1743389"/>
              <a:gd name="connsiteX138" fmla="*/ 3140540 w 5034654"/>
              <a:gd name="connsiteY138" fmla="*/ 1261068 h 1743389"/>
              <a:gd name="connsiteX139" fmla="*/ 3095322 w 5034654"/>
              <a:gd name="connsiteY139" fmla="*/ 1266092 h 1743389"/>
              <a:gd name="connsiteX140" fmla="*/ 3080250 w 5034654"/>
              <a:gd name="connsiteY140" fmla="*/ 1271116 h 1743389"/>
              <a:gd name="connsiteX141" fmla="*/ 3040056 w 5034654"/>
              <a:gd name="connsiteY141" fmla="*/ 1276140 h 1743389"/>
              <a:gd name="connsiteX142" fmla="*/ 3024984 w 5034654"/>
              <a:gd name="connsiteY142" fmla="*/ 1281165 h 1743389"/>
              <a:gd name="connsiteX143" fmla="*/ 3024984 w 5034654"/>
              <a:gd name="connsiteY143" fmla="*/ 1281165 h 1743389"/>
              <a:gd name="connsiteX144" fmla="*/ 3024984 w 5034654"/>
              <a:gd name="connsiteY144" fmla="*/ 1361551 h 1743389"/>
              <a:gd name="connsiteX145" fmla="*/ 2974742 w 5034654"/>
              <a:gd name="connsiteY145" fmla="*/ 1371600 h 1743389"/>
              <a:gd name="connsiteX146" fmla="*/ 2944597 w 5034654"/>
              <a:gd name="connsiteY146" fmla="*/ 1381648 h 1743389"/>
              <a:gd name="connsiteX147" fmla="*/ 2919476 w 5034654"/>
              <a:gd name="connsiteY147" fmla="*/ 1391696 h 1743389"/>
              <a:gd name="connsiteX148" fmla="*/ 2919476 w 5034654"/>
              <a:gd name="connsiteY148" fmla="*/ 1391696 h 1743389"/>
              <a:gd name="connsiteX149" fmla="*/ 2884307 w 5034654"/>
              <a:gd name="connsiteY149" fmla="*/ 1351503 h 1743389"/>
              <a:gd name="connsiteX150" fmla="*/ 2884307 w 5034654"/>
              <a:gd name="connsiteY150" fmla="*/ 1351503 h 1743389"/>
              <a:gd name="connsiteX151" fmla="*/ 2813969 w 5034654"/>
              <a:gd name="connsiteY151" fmla="*/ 1356527 h 1743389"/>
              <a:gd name="connsiteX152" fmla="*/ 2798896 w 5034654"/>
              <a:gd name="connsiteY152" fmla="*/ 1366576 h 1743389"/>
              <a:gd name="connsiteX153" fmla="*/ 2783823 w 5034654"/>
              <a:gd name="connsiteY153" fmla="*/ 1371600 h 1743389"/>
              <a:gd name="connsiteX154" fmla="*/ 2748654 w 5034654"/>
              <a:gd name="connsiteY154" fmla="*/ 1396721 h 1743389"/>
              <a:gd name="connsiteX155" fmla="*/ 2748654 w 5034654"/>
              <a:gd name="connsiteY155" fmla="*/ 1396721 h 1743389"/>
              <a:gd name="connsiteX156" fmla="*/ 2728558 w 5034654"/>
              <a:gd name="connsiteY156" fmla="*/ 1356527 h 1743389"/>
              <a:gd name="connsiteX157" fmla="*/ 2713485 w 5034654"/>
              <a:gd name="connsiteY157" fmla="*/ 1326382 h 1743389"/>
              <a:gd name="connsiteX158" fmla="*/ 2708461 w 5034654"/>
              <a:gd name="connsiteY158" fmla="*/ 1366576 h 1743389"/>
              <a:gd name="connsiteX159" fmla="*/ 2623050 w 5034654"/>
              <a:gd name="connsiteY159" fmla="*/ 1366576 h 1743389"/>
              <a:gd name="connsiteX160" fmla="*/ 2653195 w 5034654"/>
              <a:gd name="connsiteY160" fmla="*/ 1336430 h 1743389"/>
              <a:gd name="connsiteX161" fmla="*/ 2663243 w 5034654"/>
              <a:gd name="connsiteY161" fmla="*/ 1316334 h 1743389"/>
              <a:gd name="connsiteX162" fmla="*/ 2678316 w 5034654"/>
              <a:gd name="connsiteY162" fmla="*/ 1301261 h 1743389"/>
              <a:gd name="connsiteX163" fmla="*/ 2703437 w 5034654"/>
              <a:gd name="connsiteY163" fmla="*/ 1281165 h 1743389"/>
              <a:gd name="connsiteX164" fmla="*/ 2718509 w 5034654"/>
              <a:gd name="connsiteY164" fmla="*/ 1251019 h 1743389"/>
              <a:gd name="connsiteX165" fmla="*/ 2728558 w 5034654"/>
              <a:gd name="connsiteY165" fmla="*/ 1200778 h 1743389"/>
              <a:gd name="connsiteX166" fmla="*/ 2728558 w 5034654"/>
              <a:gd name="connsiteY166" fmla="*/ 1200778 h 1743389"/>
              <a:gd name="connsiteX167" fmla="*/ 2693388 w 5034654"/>
              <a:gd name="connsiteY167" fmla="*/ 1170633 h 1743389"/>
              <a:gd name="connsiteX168" fmla="*/ 2683340 w 5034654"/>
              <a:gd name="connsiteY168" fmla="*/ 1160584 h 1743389"/>
              <a:gd name="connsiteX169" fmla="*/ 2663243 w 5034654"/>
              <a:gd name="connsiteY169" fmla="*/ 1130439 h 1743389"/>
              <a:gd name="connsiteX170" fmla="*/ 2653195 w 5034654"/>
              <a:gd name="connsiteY170" fmla="*/ 1095270 h 1743389"/>
              <a:gd name="connsiteX171" fmla="*/ 2618026 w 5034654"/>
              <a:gd name="connsiteY171" fmla="*/ 1080197 h 1743389"/>
              <a:gd name="connsiteX172" fmla="*/ 2602953 w 5034654"/>
              <a:gd name="connsiteY172" fmla="*/ 1075173 h 1743389"/>
              <a:gd name="connsiteX173" fmla="*/ 2502470 w 5034654"/>
              <a:gd name="connsiteY173" fmla="*/ 1065125 h 1743389"/>
              <a:gd name="connsiteX174" fmla="*/ 2492421 w 5034654"/>
              <a:gd name="connsiteY174" fmla="*/ 1034980 h 1743389"/>
              <a:gd name="connsiteX175" fmla="*/ 2467300 w 5034654"/>
              <a:gd name="connsiteY175" fmla="*/ 1014883 h 1743389"/>
              <a:gd name="connsiteX176" fmla="*/ 2457252 w 5034654"/>
              <a:gd name="connsiteY176" fmla="*/ 999811 h 1743389"/>
              <a:gd name="connsiteX177" fmla="*/ 2472325 w 5034654"/>
              <a:gd name="connsiteY177" fmla="*/ 949569 h 1743389"/>
              <a:gd name="connsiteX178" fmla="*/ 2487397 w 5034654"/>
              <a:gd name="connsiteY178" fmla="*/ 934496 h 1743389"/>
              <a:gd name="connsiteX179" fmla="*/ 2492421 w 5034654"/>
              <a:gd name="connsiteY179" fmla="*/ 889279 h 1743389"/>
              <a:gd name="connsiteX180" fmla="*/ 2381889 w 5034654"/>
              <a:gd name="connsiteY180" fmla="*/ 839037 h 1743389"/>
              <a:gd name="connsiteX181" fmla="*/ 2356769 w 5034654"/>
              <a:gd name="connsiteY181" fmla="*/ 798844 h 1743389"/>
              <a:gd name="connsiteX182" fmla="*/ 2346720 w 5034654"/>
              <a:gd name="connsiteY182" fmla="*/ 788795 h 1743389"/>
              <a:gd name="connsiteX183" fmla="*/ 2326623 w 5034654"/>
              <a:gd name="connsiteY183" fmla="*/ 763674 h 1743389"/>
              <a:gd name="connsiteX184" fmla="*/ 2316575 w 5034654"/>
              <a:gd name="connsiteY184" fmla="*/ 733529 h 1743389"/>
              <a:gd name="connsiteX185" fmla="*/ 2311551 w 5034654"/>
              <a:gd name="connsiteY185" fmla="*/ 718457 h 1743389"/>
              <a:gd name="connsiteX186" fmla="*/ 2301503 w 5034654"/>
              <a:gd name="connsiteY186" fmla="*/ 633046 h 1743389"/>
              <a:gd name="connsiteX187" fmla="*/ 2291454 w 5034654"/>
              <a:gd name="connsiteY187" fmla="*/ 617973 h 1743389"/>
              <a:gd name="connsiteX188" fmla="*/ 2276382 w 5034654"/>
              <a:gd name="connsiteY188" fmla="*/ 607925 h 1743389"/>
              <a:gd name="connsiteX189" fmla="*/ 2251261 w 5034654"/>
              <a:gd name="connsiteY189" fmla="*/ 592852 h 1743389"/>
              <a:gd name="connsiteX190" fmla="*/ 2236188 w 5034654"/>
              <a:gd name="connsiteY190" fmla="*/ 597877 h 1743389"/>
              <a:gd name="connsiteX191" fmla="*/ 2221116 w 5034654"/>
              <a:gd name="connsiteY191" fmla="*/ 628022 h 1743389"/>
              <a:gd name="connsiteX192" fmla="*/ 2195995 w 5034654"/>
              <a:gd name="connsiteY192" fmla="*/ 643094 h 1743389"/>
              <a:gd name="connsiteX193" fmla="*/ 2190971 w 5034654"/>
              <a:gd name="connsiteY193" fmla="*/ 658167 h 1743389"/>
              <a:gd name="connsiteX194" fmla="*/ 2180922 w 5034654"/>
              <a:gd name="connsiteY194" fmla="*/ 673239 h 1743389"/>
              <a:gd name="connsiteX195" fmla="*/ 2170874 w 5034654"/>
              <a:gd name="connsiteY195" fmla="*/ 703384 h 1743389"/>
              <a:gd name="connsiteX196" fmla="*/ 2180922 w 5034654"/>
              <a:gd name="connsiteY196" fmla="*/ 839037 h 1743389"/>
              <a:gd name="connsiteX197" fmla="*/ 2190971 w 5034654"/>
              <a:gd name="connsiteY197" fmla="*/ 849085 h 1743389"/>
              <a:gd name="connsiteX198" fmla="*/ 2221116 w 5034654"/>
              <a:gd name="connsiteY198" fmla="*/ 859134 h 1743389"/>
              <a:gd name="connsiteX199" fmla="*/ 2236188 w 5034654"/>
              <a:gd name="connsiteY199" fmla="*/ 874206 h 1743389"/>
              <a:gd name="connsiteX200" fmla="*/ 2251261 w 5034654"/>
              <a:gd name="connsiteY200" fmla="*/ 879230 h 1743389"/>
              <a:gd name="connsiteX201" fmla="*/ 2261309 w 5034654"/>
              <a:gd name="connsiteY201" fmla="*/ 909376 h 1743389"/>
              <a:gd name="connsiteX202" fmla="*/ 2271358 w 5034654"/>
              <a:gd name="connsiteY202" fmla="*/ 919424 h 1743389"/>
              <a:gd name="connsiteX203" fmla="*/ 2321599 w 5034654"/>
              <a:gd name="connsiteY203" fmla="*/ 934496 h 1743389"/>
              <a:gd name="connsiteX204" fmla="*/ 2331648 w 5034654"/>
              <a:gd name="connsiteY204" fmla="*/ 964641 h 1743389"/>
              <a:gd name="connsiteX205" fmla="*/ 2336672 w 5034654"/>
              <a:gd name="connsiteY205" fmla="*/ 989762 h 1743389"/>
              <a:gd name="connsiteX206" fmla="*/ 2366817 w 5034654"/>
              <a:gd name="connsiteY206" fmla="*/ 994786 h 1743389"/>
              <a:gd name="connsiteX207" fmla="*/ 2396962 w 5034654"/>
              <a:gd name="connsiteY207" fmla="*/ 1004835 h 1743389"/>
              <a:gd name="connsiteX208" fmla="*/ 2346720 w 5034654"/>
              <a:gd name="connsiteY208" fmla="*/ 1125415 h 1743389"/>
              <a:gd name="connsiteX209" fmla="*/ 2221116 w 5034654"/>
              <a:gd name="connsiteY209" fmla="*/ 1160584 h 1743389"/>
              <a:gd name="connsiteX210" fmla="*/ 2175898 w 5034654"/>
              <a:gd name="connsiteY210" fmla="*/ 1165608 h 1743389"/>
              <a:gd name="connsiteX211" fmla="*/ 2145753 w 5034654"/>
              <a:gd name="connsiteY211" fmla="*/ 1175657 h 1743389"/>
              <a:gd name="connsiteX212" fmla="*/ 2100536 w 5034654"/>
              <a:gd name="connsiteY212" fmla="*/ 1190729 h 1743389"/>
              <a:gd name="connsiteX213" fmla="*/ 2085463 w 5034654"/>
              <a:gd name="connsiteY213" fmla="*/ 1195754 h 1743389"/>
              <a:gd name="connsiteX214" fmla="*/ 2035221 w 5034654"/>
              <a:gd name="connsiteY214" fmla="*/ 1215850 h 1743389"/>
              <a:gd name="connsiteX215" fmla="*/ 2020149 w 5034654"/>
              <a:gd name="connsiteY215" fmla="*/ 1220874 h 1743389"/>
              <a:gd name="connsiteX216" fmla="*/ 2005076 w 5034654"/>
              <a:gd name="connsiteY216" fmla="*/ 1225899 h 1743389"/>
              <a:gd name="connsiteX217" fmla="*/ 1984980 w 5034654"/>
              <a:gd name="connsiteY217" fmla="*/ 1230923 h 1743389"/>
              <a:gd name="connsiteX218" fmla="*/ 1984980 w 5034654"/>
              <a:gd name="connsiteY218" fmla="*/ 1281165 h 1743389"/>
              <a:gd name="connsiteX219" fmla="*/ 1969907 w 5034654"/>
              <a:gd name="connsiteY219" fmla="*/ 1371600 h 1743389"/>
              <a:gd name="connsiteX220" fmla="*/ 1864399 w 5034654"/>
              <a:gd name="connsiteY220" fmla="*/ 1366576 h 1743389"/>
              <a:gd name="connsiteX221" fmla="*/ 1834254 w 5034654"/>
              <a:gd name="connsiteY221" fmla="*/ 1356527 h 1743389"/>
              <a:gd name="connsiteX222" fmla="*/ 1819182 w 5034654"/>
              <a:gd name="connsiteY222" fmla="*/ 1351503 h 1743389"/>
              <a:gd name="connsiteX223" fmla="*/ 1784013 w 5034654"/>
              <a:gd name="connsiteY223" fmla="*/ 1351503 h 1743389"/>
              <a:gd name="connsiteX224" fmla="*/ 1784013 w 5034654"/>
              <a:gd name="connsiteY224" fmla="*/ 1351503 h 1743389"/>
              <a:gd name="connsiteX225" fmla="*/ 1794061 w 5034654"/>
              <a:gd name="connsiteY225" fmla="*/ 1522325 h 1743389"/>
              <a:gd name="connsiteX226" fmla="*/ 1753867 w 5034654"/>
              <a:gd name="connsiteY226" fmla="*/ 1487156 h 1743389"/>
              <a:gd name="connsiteX227" fmla="*/ 1743819 w 5034654"/>
              <a:gd name="connsiteY227" fmla="*/ 1477107 h 1743389"/>
              <a:gd name="connsiteX228" fmla="*/ 1723722 w 5034654"/>
              <a:gd name="connsiteY228" fmla="*/ 1446962 h 1743389"/>
              <a:gd name="connsiteX229" fmla="*/ 1708650 w 5034654"/>
              <a:gd name="connsiteY229" fmla="*/ 1436914 h 1743389"/>
              <a:gd name="connsiteX230" fmla="*/ 1708650 w 5034654"/>
              <a:gd name="connsiteY230" fmla="*/ 1436914 h 1743389"/>
              <a:gd name="connsiteX231" fmla="*/ 1663432 w 5034654"/>
              <a:gd name="connsiteY231" fmla="*/ 1446962 h 1743389"/>
              <a:gd name="connsiteX232" fmla="*/ 1648360 w 5034654"/>
              <a:gd name="connsiteY232" fmla="*/ 1451986 h 1743389"/>
              <a:gd name="connsiteX233" fmla="*/ 1633287 w 5034654"/>
              <a:gd name="connsiteY233" fmla="*/ 1462035 h 1743389"/>
              <a:gd name="connsiteX234" fmla="*/ 1613191 w 5034654"/>
              <a:gd name="connsiteY234" fmla="*/ 1467059 h 1743389"/>
              <a:gd name="connsiteX235" fmla="*/ 1613191 w 5034654"/>
              <a:gd name="connsiteY235" fmla="*/ 1467059 h 1743389"/>
              <a:gd name="connsiteX236" fmla="*/ 1608166 w 5034654"/>
              <a:gd name="connsiteY236" fmla="*/ 1366576 h 1743389"/>
              <a:gd name="connsiteX237" fmla="*/ 1608166 w 5034654"/>
              <a:gd name="connsiteY237" fmla="*/ 1366576 h 1743389"/>
              <a:gd name="connsiteX238" fmla="*/ 1578021 w 5034654"/>
              <a:gd name="connsiteY238" fmla="*/ 1406769 h 1743389"/>
              <a:gd name="connsiteX239" fmla="*/ 1562949 w 5034654"/>
              <a:gd name="connsiteY239" fmla="*/ 1416817 h 1743389"/>
              <a:gd name="connsiteX240" fmla="*/ 1547876 w 5034654"/>
              <a:gd name="connsiteY240" fmla="*/ 1436914 h 1743389"/>
              <a:gd name="connsiteX241" fmla="*/ 1547876 w 5034654"/>
              <a:gd name="connsiteY241" fmla="*/ 1436914 h 1743389"/>
              <a:gd name="connsiteX242" fmla="*/ 1502659 w 5034654"/>
              <a:gd name="connsiteY242" fmla="*/ 1487156 h 1743389"/>
              <a:gd name="connsiteX243" fmla="*/ 1497634 w 5034654"/>
              <a:gd name="connsiteY243" fmla="*/ 1582615 h 1743389"/>
              <a:gd name="connsiteX244" fmla="*/ 1497634 w 5034654"/>
              <a:gd name="connsiteY244" fmla="*/ 1582615 h 1743389"/>
              <a:gd name="connsiteX245" fmla="*/ 1472514 w 5034654"/>
              <a:gd name="connsiteY245" fmla="*/ 1617784 h 1743389"/>
              <a:gd name="connsiteX246" fmla="*/ 1462465 w 5034654"/>
              <a:gd name="connsiteY246" fmla="*/ 1627833 h 1743389"/>
              <a:gd name="connsiteX247" fmla="*/ 1457441 w 5034654"/>
              <a:gd name="connsiteY247" fmla="*/ 1647929 h 1743389"/>
              <a:gd name="connsiteX248" fmla="*/ 1457441 w 5034654"/>
              <a:gd name="connsiteY248" fmla="*/ 1647929 h 1743389"/>
              <a:gd name="connsiteX249" fmla="*/ 1452417 w 5034654"/>
              <a:gd name="connsiteY249" fmla="*/ 1718268 h 1743389"/>
              <a:gd name="connsiteX250" fmla="*/ 1452417 w 5034654"/>
              <a:gd name="connsiteY250" fmla="*/ 1718268 h 1743389"/>
              <a:gd name="connsiteX251" fmla="*/ 1537828 w 5034654"/>
              <a:gd name="connsiteY251" fmla="*/ 1743389 h 1743389"/>
              <a:gd name="connsiteX252" fmla="*/ 1482562 w 5034654"/>
              <a:gd name="connsiteY252" fmla="*/ 1733340 h 1743389"/>
              <a:gd name="connsiteX253" fmla="*/ 1467489 w 5034654"/>
              <a:gd name="connsiteY253" fmla="*/ 1723292 h 1743389"/>
              <a:gd name="connsiteX254" fmla="*/ 1387103 w 5034654"/>
              <a:gd name="connsiteY254" fmla="*/ 1723292 h 1743389"/>
              <a:gd name="connsiteX255" fmla="*/ 1387103 w 5034654"/>
              <a:gd name="connsiteY255" fmla="*/ 1723292 h 1743389"/>
              <a:gd name="connsiteX256" fmla="*/ 1392127 w 5034654"/>
              <a:gd name="connsiteY256" fmla="*/ 1673050 h 1743389"/>
              <a:gd name="connsiteX257" fmla="*/ 1417248 w 5034654"/>
              <a:gd name="connsiteY257" fmla="*/ 1622808 h 1743389"/>
              <a:gd name="connsiteX258" fmla="*/ 1427296 w 5034654"/>
              <a:gd name="connsiteY258" fmla="*/ 1592663 h 1743389"/>
              <a:gd name="connsiteX259" fmla="*/ 1432320 w 5034654"/>
              <a:gd name="connsiteY259" fmla="*/ 1577591 h 1743389"/>
              <a:gd name="connsiteX260" fmla="*/ 1432320 w 5034654"/>
              <a:gd name="connsiteY260" fmla="*/ 1552470 h 1743389"/>
              <a:gd name="connsiteX261" fmla="*/ 1537828 w 5034654"/>
              <a:gd name="connsiteY261" fmla="*/ 1326382 h 1743389"/>
              <a:gd name="connsiteX262" fmla="*/ 1482562 w 5034654"/>
              <a:gd name="connsiteY262" fmla="*/ 1296237 h 1743389"/>
              <a:gd name="connsiteX263" fmla="*/ 1472514 w 5034654"/>
              <a:gd name="connsiteY263" fmla="*/ 1286189 h 1743389"/>
              <a:gd name="connsiteX264" fmla="*/ 1472514 w 5034654"/>
              <a:gd name="connsiteY264" fmla="*/ 1286189 h 1743389"/>
              <a:gd name="connsiteX265" fmla="*/ 1427296 w 5034654"/>
              <a:gd name="connsiteY265" fmla="*/ 1291213 h 1743389"/>
              <a:gd name="connsiteX266" fmla="*/ 1397151 w 5034654"/>
              <a:gd name="connsiteY266" fmla="*/ 1311310 h 1743389"/>
              <a:gd name="connsiteX267" fmla="*/ 1382078 w 5034654"/>
              <a:gd name="connsiteY267" fmla="*/ 1341455 h 1743389"/>
              <a:gd name="connsiteX268" fmla="*/ 1372030 w 5034654"/>
              <a:gd name="connsiteY268" fmla="*/ 1356527 h 1743389"/>
              <a:gd name="connsiteX269" fmla="*/ 1367006 w 5034654"/>
              <a:gd name="connsiteY269" fmla="*/ 1371600 h 1743389"/>
              <a:gd name="connsiteX270" fmla="*/ 1356958 w 5034654"/>
              <a:gd name="connsiteY270" fmla="*/ 1386672 h 1743389"/>
              <a:gd name="connsiteX271" fmla="*/ 1326813 w 5034654"/>
              <a:gd name="connsiteY271" fmla="*/ 1411793 h 1743389"/>
              <a:gd name="connsiteX272" fmla="*/ 1311740 w 5034654"/>
              <a:gd name="connsiteY272" fmla="*/ 1416817 h 1743389"/>
              <a:gd name="connsiteX273" fmla="*/ 1256474 w 5034654"/>
              <a:gd name="connsiteY273" fmla="*/ 1421841 h 1743389"/>
              <a:gd name="connsiteX274" fmla="*/ 1261498 w 5034654"/>
              <a:gd name="connsiteY274" fmla="*/ 1492180 h 1743389"/>
              <a:gd name="connsiteX275" fmla="*/ 1251450 w 5034654"/>
              <a:gd name="connsiteY275" fmla="*/ 1507252 h 1743389"/>
              <a:gd name="connsiteX276" fmla="*/ 1221305 w 5034654"/>
              <a:gd name="connsiteY276" fmla="*/ 1517301 h 1743389"/>
              <a:gd name="connsiteX277" fmla="*/ 1206232 w 5034654"/>
              <a:gd name="connsiteY277" fmla="*/ 1522325 h 1743389"/>
              <a:gd name="connsiteX278" fmla="*/ 1226329 w 5034654"/>
              <a:gd name="connsiteY278" fmla="*/ 1542422 h 1743389"/>
              <a:gd name="connsiteX279" fmla="*/ 1241402 w 5034654"/>
              <a:gd name="connsiteY279" fmla="*/ 1678074 h 1743389"/>
              <a:gd name="connsiteX280" fmla="*/ 1196184 w 5034654"/>
              <a:gd name="connsiteY280" fmla="*/ 1683099 h 1743389"/>
              <a:gd name="connsiteX281" fmla="*/ 1171063 w 5034654"/>
              <a:gd name="connsiteY281" fmla="*/ 1637881 h 1743389"/>
              <a:gd name="connsiteX282" fmla="*/ 1166039 w 5034654"/>
              <a:gd name="connsiteY282" fmla="*/ 1617784 h 1743389"/>
              <a:gd name="connsiteX283" fmla="*/ 1150966 w 5034654"/>
              <a:gd name="connsiteY283" fmla="*/ 1577591 h 1743389"/>
              <a:gd name="connsiteX284" fmla="*/ 1145942 w 5034654"/>
              <a:gd name="connsiteY284" fmla="*/ 1562518 h 1743389"/>
              <a:gd name="connsiteX285" fmla="*/ 1125845 w 5034654"/>
              <a:gd name="connsiteY285" fmla="*/ 1532373 h 1743389"/>
              <a:gd name="connsiteX286" fmla="*/ 1120821 w 5034654"/>
              <a:gd name="connsiteY286" fmla="*/ 1517301 h 1743389"/>
              <a:gd name="connsiteX287" fmla="*/ 1110773 w 5034654"/>
              <a:gd name="connsiteY287" fmla="*/ 1502228 h 1743389"/>
              <a:gd name="connsiteX288" fmla="*/ 1100725 w 5034654"/>
              <a:gd name="connsiteY288" fmla="*/ 1467059 h 1743389"/>
              <a:gd name="connsiteX289" fmla="*/ 1090676 w 5034654"/>
              <a:gd name="connsiteY289" fmla="*/ 1457011 h 1743389"/>
              <a:gd name="connsiteX290" fmla="*/ 1060531 w 5034654"/>
              <a:gd name="connsiteY290" fmla="*/ 1421841 h 1743389"/>
              <a:gd name="connsiteX291" fmla="*/ 1060531 w 5034654"/>
              <a:gd name="connsiteY291" fmla="*/ 1421841 h 1743389"/>
              <a:gd name="connsiteX292" fmla="*/ 1025362 w 5034654"/>
              <a:gd name="connsiteY292" fmla="*/ 1386672 h 1743389"/>
              <a:gd name="connsiteX293" fmla="*/ 1015314 w 5034654"/>
              <a:gd name="connsiteY293" fmla="*/ 1366576 h 1743389"/>
              <a:gd name="connsiteX294" fmla="*/ 1000241 w 5034654"/>
              <a:gd name="connsiteY294" fmla="*/ 1326382 h 1743389"/>
              <a:gd name="connsiteX295" fmla="*/ 1000241 w 5034654"/>
              <a:gd name="connsiteY295" fmla="*/ 1326382 h 1743389"/>
              <a:gd name="connsiteX296" fmla="*/ 1005265 w 5034654"/>
              <a:gd name="connsiteY296" fmla="*/ 1251019 h 1743389"/>
              <a:gd name="connsiteX297" fmla="*/ 1010289 w 5034654"/>
              <a:gd name="connsiteY297" fmla="*/ 1225899 h 1743389"/>
              <a:gd name="connsiteX298" fmla="*/ 1015314 w 5034654"/>
              <a:gd name="connsiteY298" fmla="*/ 1170633 h 1743389"/>
              <a:gd name="connsiteX299" fmla="*/ 1025362 w 5034654"/>
              <a:gd name="connsiteY299" fmla="*/ 1140488 h 1743389"/>
              <a:gd name="connsiteX300" fmla="*/ 1035410 w 5034654"/>
              <a:gd name="connsiteY300" fmla="*/ 1125415 h 1743389"/>
              <a:gd name="connsiteX301" fmla="*/ 1035410 w 5034654"/>
              <a:gd name="connsiteY301" fmla="*/ 1125415 h 1743389"/>
              <a:gd name="connsiteX302" fmla="*/ 1075604 w 5034654"/>
              <a:gd name="connsiteY302" fmla="*/ 1110343 h 1743389"/>
              <a:gd name="connsiteX303" fmla="*/ 1100725 w 5034654"/>
              <a:gd name="connsiteY303" fmla="*/ 1105318 h 1743389"/>
              <a:gd name="connsiteX304" fmla="*/ 1125845 w 5034654"/>
              <a:gd name="connsiteY304" fmla="*/ 1095270 h 1743389"/>
              <a:gd name="connsiteX305" fmla="*/ 1140918 w 5034654"/>
              <a:gd name="connsiteY305" fmla="*/ 1090246 h 1743389"/>
              <a:gd name="connsiteX306" fmla="*/ 1166039 w 5034654"/>
              <a:gd name="connsiteY306" fmla="*/ 1070149 h 1743389"/>
              <a:gd name="connsiteX307" fmla="*/ 1186136 w 5034654"/>
              <a:gd name="connsiteY307" fmla="*/ 1065125 h 1743389"/>
              <a:gd name="connsiteX308" fmla="*/ 1221305 w 5034654"/>
              <a:gd name="connsiteY308" fmla="*/ 1055077 h 1743389"/>
              <a:gd name="connsiteX309" fmla="*/ 1241402 w 5034654"/>
              <a:gd name="connsiteY309" fmla="*/ 1034980 h 1743389"/>
              <a:gd name="connsiteX310" fmla="*/ 1266522 w 5034654"/>
              <a:gd name="connsiteY310" fmla="*/ 1009859 h 1743389"/>
              <a:gd name="connsiteX311" fmla="*/ 1296667 w 5034654"/>
              <a:gd name="connsiteY311" fmla="*/ 1004835 h 1743389"/>
              <a:gd name="connsiteX312" fmla="*/ 1311740 w 5034654"/>
              <a:gd name="connsiteY312" fmla="*/ 999811 h 1743389"/>
              <a:gd name="connsiteX313" fmla="*/ 1361982 w 5034654"/>
              <a:gd name="connsiteY313" fmla="*/ 989762 h 1743389"/>
              <a:gd name="connsiteX314" fmla="*/ 1377054 w 5034654"/>
              <a:gd name="connsiteY314" fmla="*/ 984738 h 1743389"/>
              <a:gd name="connsiteX315" fmla="*/ 1598118 w 5034654"/>
              <a:gd name="connsiteY315" fmla="*/ 974690 h 1743389"/>
              <a:gd name="connsiteX316" fmla="*/ 1618215 w 5034654"/>
              <a:gd name="connsiteY316" fmla="*/ 949569 h 1743389"/>
              <a:gd name="connsiteX317" fmla="*/ 1628263 w 5034654"/>
              <a:gd name="connsiteY317" fmla="*/ 919424 h 1743389"/>
              <a:gd name="connsiteX318" fmla="*/ 1633287 w 5034654"/>
              <a:gd name="connsiteY318" fmla="*/ 904351 h 1743389"/>
              <a:gd name="connsiteX319" fmla="*/ 1613191 w 5034654"/>
              <a:gd name="connsiteY319" fmla="*/ 839037 h 1743389"/>
              <a:gd name="connsiteX320" fmla="*/ 1598118 w 5034654"/>
              <a:gd name="connsiteY320" fmla="*/ 834013 h 1743389"/>
              <a:gd name="connsiteX321" fmla="*/ 1517731 w 5034654"/>
              <a:gd name="connsiteY321" fmla="*/ 839037 h 1743389"/>
              <a:gd name="connsiteX322" fmla="*/ 1492610 w 5034654"/>
              <a:gd name="connsiteY322" fmla="*/ 859134 h 1743389"/>
              <a:gd name="connsiteX323" fmla="*/ 1477538 w 5034654"/>
              <a:gd name="connsiteY323" fmla="*/ 864158 h 1743389"/>
              <a:gd name="connsiteX324" fmla="*/ 1407199 w 5034654"/>
              <a:gd name="connsiteY324" fmla="*/ 859134 h 1743389"/>
              <a:gd name="connsiteX325" fmla="*/ 1392127 w 5034654"/>
              <a:gd name="connsiteY325" fmla="*/ 849085 h 1743389"/>
              <a:gd name="connsiteX326" fmla="*/ 1377054 w 5034654"/>
              <a:gd name="connsiteY326" fmla="*/ 844061 h 1743389"/>
              <a:gd name="connsiteX327" fmla="*/ 1361982 w 5034654"/>
              <a:gd name="connsiteY327" fmla="*/ 834013 h 1743389"/>
              <a:gd name="connsiteX328" fmla="*/ 1281595 w 5034654"/>
              <a:gd name="connsiteY328" fmla="*/ 834013 h 1743389"/>
              <a:gd name="connsiteX329" fmla="*/ 1241402 w 5034654"/>
              <a:gd name="connsiteY329" fmla="*/ 849085 h 1743389"/>
              <a:gd name="connsiteX330" fmla="*/ 1211256 w 5034654"/>
              <a:gd name="connsiteY330" fmla="*/ 864158 h 1743389"/>
              <a:gd name="connsiteX331" fmla="*/ 1196184 w 5034654"/>
              <a:gd name="connsiteY331" fmla="*/ 879230 h 1743389"/>
              <a:gd name="connsiteX332" fmla="*/ 1166039 w 5034654"/>
              <a:gd name="connsiteY332" fmla="*/ 889279 h 1743389"/>
              <a:gd name="connsiteX333" fmla="*/ 1150966 w 5034654"/>
              <a:gd name="connsiteY333" fmla="*/ 894303 h 1743389"/>
              <a:gd name="connsiteX334" fmla="*/ 1135894 w 5034654"/>
              <a:gd name="connsiteY334" fmla="*/ 904351 h 1743389"/>
              <a:gd name="connsiteX335" fmla="*/ 1120821 w 5034654"/>
              <a:gd name="connsiteY335" fmla="*/ 909376 h 1743389"/>
              <a:gd name="connsiteX336" fmla="*/ 1105749 w 5034654"/>
              <a:gd name="connsiteY336" fmla="*/ 924448 h 1743389"/>
              <a:gd name="connsiteX337" fmla="*/ 1085652 w 5034654"/>
              <a:gd name="connsiteY337" fmla="*/ 929472 h 1743389"/>
              <a:gd name="connsiteX338" fmla="*/ 1070580 w 5034654"/>
              <a:gd name="connsiteY338" fmla="*/ 934496 h 1743389"/>
              <a:gd name="connsiteX339" fmla="*/ 1030386 w 5034654"/>
              <a:gd name="connsiteY339" fmla="*/ 969666 h 1743389"/>
              <a:gd name="connsiteX340" fmla="*/ 1010289 w 5034654"/>
              <a:gd name="connsiteY340" fmla="*/ 979714 h 1743389"/>
              <a:gd name="connsiteX341" fmla="*/ 995217 w 5034654"/>
              <a:gd name="connsiteY341" fmla="*/ 989762 h 1743389"/>
              <a:gd name="connsiteX342" fmla="*/ 965072 w 5034654"/>
              <a:gd name="connsiteY342" fmla="*/ 999811 h 1743389"/>
              <a:gd name="connsiteX343" fmla="*/ 919854 w 5034654"/>
              <a:gd name="connsiteY343" fmla="*/ 1014883 h 1743389"/>
              <a:gd name="connsiteX344" fmla="*/ 904782 w 5034654"/>
              <a:gd name="connsiteY344" fmla="*/ 1019907 h 1743389"/>
              <a:gd name="connsiteX345" fmla="*/ 894733 w 5034654"/>
              <a:gd name="connsiteY345" fmla="*/ 1040004 h 1743389"/>
              <a:gd name="connsiteX346" fmla="*/ 894733 w 5034654"/>
              <a:gd name="connsiteY346" fmla="*/ 1170633 h 1743389"/>
              <a:gd name="connsiteX347" fmla="*/ 899758 w 5034654"/>
              <a:gd name="connsiteY347" fmla="*/ 1210826 h 1743389"/>
              <a:gd name="connsiteX348" fmla="*/ 909806 w 5034654"/>
              <a:gd name="connsiteY348" fmla="*/ 1240971 h 1743389"/>
              <a:gd name="connsiteX349" fmla="*/ 914830 w 5034654"/>
              <a:gd name="connsiteY349" fmla="*/ 1256044 h 1743389"/>
              <a:gd name="connsiteX350" fmla="*/ 949999 w 5034654"/>
              <a:gd name="connsiteY350" fmla="*/ 1281165 h 1743389"/>
              <a:gd name="connsiteX351" fmla="*/ 960048 w 5034654"/>
              <a:gd name="connsiteY351" fmla="*/ 1356527 h 1743389"/>
              <a:gd name="connsiteX352" fmla="*/ 995217 w 5034654"/>
              <a:gd name="connsiteY352" fmla="*/ 1441938 h 1743389"/>
              <a:gd name="connsiteX353" fmla="*/ 990193 w 5034654"/>
              <a:gd name="connsiteY353" fmla="*/ 1487156 h 1743389"/>
              <a:gd name="connsiteX354" fmla="*/ 980144 w 5034654"/>
              <a:gd name="connsiteY354" fmla="*/ 1497204 h 1743389"/>
              <a:gd name="connsiteX355" fmla="*/ 944975 w 5034654"/>
              <a:gd name="connsiteY355" fmla="*/ 1492180 h 1743389"/>
              <a:gd name="connsiteX356" fmla="*/ 934927 w 5034654"/>
              <a:gd name="connsiteY356" fmla="*/ 1477107 h 1743389"/>
              <a:gd name="connsiteX357" fmla="*/ 919854 w 5034654"/>
              <a:gd name="connsiteY357" fmla="*/ 1451986 h 1743389"/>
              <a:gd name="connsiteX358" fmla="*/ 869613 w 5034654"/>
              <a:gd name="connsiteY358" fmla="*/ 1446962 h 1743389"/>
              <a:gd name="connsiteX359" fmla="*/ 854540 w 5034654"/>
              <a:gd name="connsiteY359" fmla="*/ 1441938 h 1743389"/>
              <a:gd name="connsiteX360" fmla="*/ 824395 w 5034654"/>
              <a:gd name="connsiteY360" fmla="*/ 1416817 h 1743389"/>
              <a:gd name="connsiteX361" fmla="*/ 804298 w 5034654"/>
              <a:gd name="connsiteY361" fmla="*/ 1411793 h 1743389"/>
              <a:gd name="connsiteX362" fmla="*/ 749032 w 5034654"/>
              <a:gd name="connsiteY362" fmla="*/ 1416817 h 1743389"/>
              <a:gd name="connsiteX363" fmla="*/ 733960 w 5034654"/>
              <a:gd name="connsiteY363" fmla="*/ 1421841 h 1743389"/>
              <a:gd name="connsiteX364" fmla="*/ 723911 w 5034654"/>
              <a:gd name="connsiteY364" fmla="*/ 1411793 h 1743389"/>
              <a:gd name="connsiteX365" fmla="*/ 814347 w 5034654"/>
              <a:gd name="connsiteY365" fmla="*/ 1366576 h 1743389"/>
              <a:gd name="connsiteX366" fmla="*/ 809322 w 5034654"/>
              <a:gd name="connsiteY366" fmla="*/ 1331406 h 1743389"/>
              <a:gd name="connsiteX367" fmla="*/ 794250 w 5034654"/>
              <a:gd name="connsiteY367" fmla="*/ 1326382 h 1743389"/>
              <a:gd name="connsiteX368" fmla="*/ 718887 w 5034654"/>
              <a:gd name="connsiteY368" fmla="*/ 1321358 h 1743389"/>
              <a:gd name="connsiteX369" fmla="*/ 703815 w 5034654"/>
              <a:gd name="connsiteY369" fmla="*/ 1316334 h 1743389"/>
              <a:gd name="connsiteX370" fmla="*/ 693766 w 5034654"/>
              <a:gd name="connsiteY370" fmla="*/ 1306285 h 1743389"/>
              <a:gd name="connsiteX371" fmla="*/ 718887 w 5034654"/>
              <a:gd name="connsiteY371" fmla="*/ 1215850 h 1743389"/>
              <a:gd name="connsiteX372" fmla="*/ 703815 w 5034654"/>
              <a:gd name="connsiteY372" fmla="*/ 1175657 h 1743389"/>
              <a:gd name="connsiteX373" fmla="*/ 673670 w 5034654"/>
              <a:gd name="connsiteY373" fmla="*/ 1165608 h 1743389"/>
              <a:gd name="connsiteX374" fmla="*/ 633476 w 5034654"/>
              <a:gd name="connsiteY374" fmla="*/ 1190729 h 1743389"/>
              <a:gd name="connsiteX375" fmla="*/ 638500 w 5034654"/>
              <a:gd name="connsiteY375" fmla="*/ 1240971 h 1743389"/>
              <a:gd name="connsiteX376" fmla="*/ 658597 w 5034654"/>
              <a:gd name="connsiteY376" fmla="*/ 1271116 h 1743389"/>
              <a:gd name="connsiteX377" fmla="*/ 663621 w 5034654"/>
              <a:gd name="connsiteY377" fmla="*/ 1286189 h 1743389"/>
              <a:gd name="connsiteX378" fmla="*/ 648549 w 5034654"/>
              <a:gd name="connsiteY378" fmla="*/ 1311310 h 1743389"/>
              <a:gd name="connsiteX379" fmla="*/ 608355 w 5034654"/>
              <a:gd name="connsiteY379" fmla="*/ 1301261 h 1743389"/>
              <a:gd name="connsiteX380" fmla="*/ 578210 w 5034654"/>
              <a:gd name="connsiteY380" fmla="*/ 1286189 h 1743389"/>
              <a:gd name="connsiteX381" fmla="*/ 482751 w 5034654"/>
              <a:gd name="connsiteY381" fmla="*/ 1291213 h 1743389"/>
              <a:gd name="connsiteX382" fmla="*/ 447582 w 5034654"/>
              <a:gd name="connsiteY382" fmla="*/ 1286189 h 1743389"/>
              <a:gd name="connsiteX383" fmla="*/ 452606 w 5034654"/>
              <a:gd name="connsiteY383" fmla="*/ 1235947 h 1743389"/>
              <a:gd name="connsiteX384" fmla="*/ 472703 w 5034654"/>
              <a:gd name="connsiteY384" fmla="*/ 1225899 h 1743389"/>
              <a:gd name="connsiteX385" fmla="*/ 517920 w 5034654"/>
              <a:gd name="connsiteY385" fmla="*/ 1230923 h 1743389"/>
              <a:gd name="connsiteX386" fmla="*/ 532993 w 5034654"/>
              <a:gd name="connsiteY386" fmla="*/ 1225899 h 1743389"/>
              <a:gd name="connsiteX387" fmla="*/ 553089 w 5034654"/>
              <a:gd name="connsiteY387" fmla="*/ 1185705 h 1743389"/>
              <a:gd name="connsiteX388" fmla="*/ 538017 w 5034654"/>
              <a:gd name="connsiteY388" fmla="*/ 1115367 h 1743389"/>
              <a:gd name="connsiteX389" fmla="*/ 522944 w 5034654"/>
              <a:gd name="connsiteY389" fmla="*/ 1105318 h 1743389"/>
              <a:gd name="connsiteX390" fmla="*/ 492799 w 5034654"/>
              <a:gd name="connsiteY390" fmla="*/ 1110343 h 1743389"/>
              <a:gd name="connsiteX391" fmla="*/ 482751 w 5034654"/>
              <a:gd name="connsiteY391" fmla="*/ 1140488 h 1743389"/>
              <a:gd name="connsiteX392" fmla="*/ 467678 w 5034654"/>
              <a:gd name="connsiteY392" fmla="*/ 1170633 h 1743389"/>
              <a:gd name="connsiteX393" fmla="*/ 452606 w 5034654"/>
              <a:gd name="connsiteY393" fmla="*/ 1180681 h 1743389"/>
              <a:gd name="connsiteX394" fmla="*/ 422461 w 5034654"/>
              <a:gd name="connsiteY394" fmla="*/ 1190729 h 1743389"/>
              <a:gd name="connsiteX395" fmla="*/ 382267 w 5034654"/>
              <a:gd name="connsiteY395" fmla="*/ 1200778 h 1743389"/>
              <a:gd name="connsiteX396" fmla="*/ 377243 w 5034654"/>
              <a:gd name="connsiteY396" fmla="*/ 1200778 h 1743389"/>
              <a:gd name="connsiteX397" fmla="*/ 146131 w 5034654"/>
              <a:gd name="connsiteY397" fmla="*/ 1185705 h 1743389"/>
              <a:gd name="connsiteX398" fmla="*/ 126034 w 5034654"/>
              <a:gd name="connsiteY398" fmla="*/ 1225899 h 1743389"/>
              <a:gd name="connsiteX399" fmla="*/ 121010 w 5034654"/>
              <a:gd name="connsiteY399" fmla="*/ 1240971 h 1743389"/>
              <a:gd name="connsiteX400" fmla="*/ 105938 w 5034654"/>
              <a:gd name="connsiteY400" fmla="*/ 1245995 h 1743389"/>
              <a:gd name="connsiteX401" fmla="*/ 85841 w 5034654"/>
              <a:gd name="connsiteY401" fmla="*/ 1240971 h 1743389"/>
              <a:gd name="connsiteX402" fmla="*/ 80817 w 5034654"/>
              <a:gd name="connsiteY402" fmla="*/ 1180681 h 1743389"/>
              <a:gd name="connsiteX403" fmla="*/ 75793 w 5034654"/>
              <a:gd name="connsiteY403" fmla="*/ 1150536 h 1743389"/>
              <a:gd name="connsiteX404" fmla="*/ 55696 w 5034654"/>
              <a:gd name="connsiteY404" fmla="*/ 1120391 h 1743389"/>
              <a:gd name="connsiteX405" fmla="*/ 50672 w 5034654"/>
              <a:gd name="connsiteY405" fmla="*/ 1105318 h 1743389"/>
              <a:gd name="connsiteX406" fmla="*/ 45648 w 5034654"/>
              <a:gd name="connsiteY406" fmla="*/ 1080197 h 1743389"/>
              <a:gd name="connsiteX407" fmla="*/ 5454 w 5034654"/>
              <a:gd name="connsiteY407" fmla="*/ 1090246 h 1743389"/>
              <a:gd name="connsiteX408" fmla="*/ 430 w 5034654"/>
              <a:gd name="connsiteY408" fmla="*/ 1075173 h 1743389"/>
              <a:gd name="connsiteX409" fmla="*/ 30575 w 5034654"/>
              <a:gd name="connsiteY409" fmla="*/ 1060101 h 1743389"/>
              <a:gd name="connsiteX410" fmla="*/ 55696 w 5034654"/>
              <a:gd name="connsiteY410" fmla="*/ 1045028 h 1743389"/>
              <a:gd name="connsiteX411" fmla="*/ 85841 w 5034654"/>
              <a:gd name="connsiteY411" fmla="*/ 1024932 h 1743389"/>
              <a:gd name="connsiteX412" fmla="*/ 110962 w 5034654"/>
              <a:gd name="connsiteY412" fmla="*/ 1029956 h 1743389"/>
              <a:gd name="connsiteX413" fmla="*/ 115986 w 5034654"/>
              <a:gd name="connsiteY413" fmla="*/ 1045028 h 1743389"/>
              <a:gd name="connsiteX414" fmla="*/ 126034 w 5034654"/>
              <a:gd name="connsiteY414" fmla="*/ 1060101 h 1743389"/>
              <a:gd name="connsiteX415" fmla="*/ 146131 w 5034654"/>
              <a:gd name="connsiteY415" fmla="*/ 1095270 h 1743389"/>
              <a:gd name="connsiteX416" fmla="*/ 166228 w 5034654"/>
              <a:gd name="connsiteY416" fmla="*/ 1115367 h 1743389"/>
              <a:gd name="connsiteX417" fmla="*/ 176276 w 5034654"/>
              <a:gd name="connsiteY417" fmla="*/ 1130439 h 1743389"/>
              <a:gd name="connsiteX418" fmla="*/ 206421 w 5034654"/>
              <a:gd name="connsiteY418" fmla="*/ 1140488 h 1743389"/>
              <a:gd name="connsiteX419" fmla="*/ 221494 w 5034654"/>
              <a:gd name="connsiteY419" fmla="*/ 1145512 h 1743389"/>
              <a:gd name="connsiteX420" fmla="*/ 316953 w 5034654"/>
              <a:gd name="connsiteY420" fmla="*/ 1140488 h 1743389"/>
              <a:gd name="connsiteX421" fmla="*/ 332026 w 5034654"/>
              <a:gd name="connsiteY421" fmla="*/ 1130439 h 1743389"/>
              <a:gd name="connsiteX422" fmla="*/ 362171 w 5034654"/>
              <a:gd name="connsiteY422" fmla="*/ 1120391 h 1743389"/>
              <a:gd name="connsiteX423" fmla="*/ 372219 w 5034654"/>
              <a:gd name="connsiteY423" fmla="*/ 909376 h 1743389"/>
              <a:gd name="connsiteX424" fmla="*/ 372219 w 5034654"/>
              <a:gd name="connsiteY424" fmla="*/ 828989 h 1743389"/>
              <a:gd name="connsiteX425" fmla="*/ 226518 w 5034654"/>
              <a:gd name="connsiteY425" fmla="*/ 617973 h 174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</a:cxnLst>
            <a:rect l="l" t="t" r="r" b="b"/>
            <a:pathLst>
              <a:path w="5034654" h="1743389">
                <a:moveTo>
                  <a:pt x="226518" y="617973"/>
                </a:moveTo>
                <a:lnTo>
                  <a:pt x="1070580" y="216039"/>
                </a:lnTo>
                <a:lnTo>
                  <a:pt x="2301503" y="55266"/>
                </a:lnTo>
                <a:lnTo>
                  <a:pt x="4120254" y="0"/>
                </a:lnTo>
                <a:cubicBezTo>
                  <a:pt x="4244184" y="3349"/>
                  <a:pt x="4368298" y="2503"/>
                  <a:pt x="4492043" y="10048"/>
                </a:cubicBezTo>
                <a:cubicBezTo>
                  <a:pt x="4506326" y="10919"/>
                  <a:pt x="4518662" y="20596"/>
                  <a:pt x="4532237" y="25121"/>
                </a:cubicBezTo>
                <a:cubicBezTo>
                  <a:pt x="4538787" y="27305"/>
                  <a:pt x="4545634" y="28470"/>
                  <a:pt x="4552333" y="30145"/>
                </a:cubicBezTo>
                <a:cubicBezTo>
                  <a:pt x="4555683" y="33494"/>
                  <a:pt x="4558145" y="38075"/>
                  <a:pt x="4562382" y="40193"/>
                </a:cubicBezTo>
                <a:cubicBezTo>
                  <a:pt x="4589280" y="53642"/>
                  <a:pt x="4612519" y="52241"/>
                  <a:pt x="4642769" y="55266"/>
                </a:cubicBezTo>
                <a:cubicBezTo>
                  <a:pt x="4647793" y="56941"/>
                  <a:pt x="4652648" y="59251"/>
                  <a:pt x="4657841" y="60290"/>
                </a:cubicBezTo>
                <a:cubicBezTo>
                  <a:pt x="4669453" y="62612"/>
                  <a:pt x="4681306" y="63513"/>
                  <a:pt x="4693010" y="65314"/>
                </a:cubicBezTo>
                <a:cubicBezTo>
                  <a:pt x="4703078" y="66863"/>
                  <a:pt x="4713107" y="68663"/>
                  <a:pt x="4723155" y="70338"/>
                </a:cubicBezTo>
                <a:lnTo>
                  <a:pt x="4853784" y="65314"/>
                </a:lnTo>
                <a:cubicBezTo>
                  <a:pt x="4928726" y="61658"/>
                  <a:pt x="4906727" y="65895"/>
                  <a:pt x="4949243" y="55266"/>
                </a:cubicBezTo>
                <a:cubicBezTo>
                  <a:pt x="5031994" y="60438"/>
                  <a:pt x="5010646" y="41306"/>
                  <a:pt x="5034654" y="65314"/>
                </a:cubicBezTo>
                <a:lnTo>
                  <a:pt x="4909050" y="231112"/>
                </a:lnTo>
                <a:cubicBezTo>
                  <a:pt x="4878905" y="232787"/>
                  <a:pt x="4848172" y="229978"/>
                  <a:pt x="4818615" y="236136"/>
                </a:cubicBezTo>
                <a:cubicBezTo>
                  <a:pt x="4806792" y="238599"/>
                  <a:pt x="4799927" y="252414"/>
                  <a:pt x="4788470" y="256233"/>
                </a:cubicBezTo>
                <a:lnTo>
                  <a:pt x="4773397" y="261257"/>
                </a:lnTo>
                <a:lnTo>
                  <a:pt x="4773397" y="261257"/>
                </a:lnTo>
                <a:cubicBezTo>
                  <a:pt x="4759999" y="267956"/>
                  <a:pt x="4746143" y="273806"/>
                  <a:pt x="4733204" y="281354"/>
                </a:cubicBezTo>
                <a:cubicBezTo>
                  <a:pt x="4692652" y="305009"/>
                  <a:pt x="4731308" y="290359"/>
                  <a:pt x="4698034" y="301450"/>
                </a:cubicBezTo>
                <a:cubicBezTo>
                  <a:pt x="4693010" y="304800"/>
                  <a:pt x="4688363" y="308799"/>
                  <a:pt x="4682962" y="311499"/>
                </a:cubicBezTo>
                <a:cubicBezTo>
                  <a:pt x="4678225" y="313868"/>
                  <a:pt x="4672025" y="313215"/>
                  <a:pt x="4667889" y="316523"/>
                </a:cubicBezTo>
                <a:cubicBezTo>
                  <a:pt x="4635423" y="342495"/>
                  <a:pt x="4680655" y="323990"/>
                  <a:pt x="4642769" y="336619"/>
                </a:cubicBezTo>
                <a:cubicBezTo>
                  <a:pt x="4639419" y="339969"/>
                  <a:pt x="4636782" y="344231"/>
                  <a:pt x="4632720" y="346668"/>
                </a:cubicBezTo>
                <a:cubicBezTo>
                  <a:pt x="4623464" y="352222"/>
                  <a:pt x="4620602" y="351692"/>
                  <a:pt x="4612623" y="351692"/>
                </a:cubicBezTo>
                <a:lnTo>
                  <a:pt x="4612623" y="351692"/>
                </a:lnTo>
                <a:lnTo>
                  <a:pt x="4567406" y="396910"/>
                </a:lnTo>
                <a:lnTo>
                  <a:pt x="4552333" y="411982"/>
                </a:lnTo>
                <a:cubicBezTo>
                  <a:pt x="4547309" y="417006"/>
                  <a:pt x="4544002" y="424808"/>
                  <a:pt x="4537261" y="427055"/>
                </a:cubicBezTo>
                <a:cubicBezTo>
                  <a:pt x="4523863" y="431521"/>
                  <a:pt x="4514509" y="433849"/>
                  <a:pt x="4502092" y="442127"/>
                </a:cubicBezTo>
                <a:cubicBezTo>
                  <a:pt x="4498150" y="444755"/>
                  <a:pt x="4495742" y="449217"/>
                  <a:pt x="4492043" y="452176"/>
                </a:cubicBezTo>
                <a:cubicBezTo>
                  <a:pt x="4487328" y="455948"/>
                  <a:pt x="4481995" y="458875"/>
                  <a:pt x="4476971" y="462224"/>
                </a:cubicBezTo>
                <a:cubicBezTo>
                  <a:pt x="4471541" y="483946"/>
                  <a:pt x="4471947" y="475416"/>
                  <a:pt x="4471947" y="487345"/>
                </a:cubicBezTo>
                <a:lnTo>
                  <a:pt x="4376487" y="628022"/>
                </a:lnTo>
                <a:cubicBezTo>
                  <a:pt x="4412927" y="659257"/>
                  <a:pt x="4411656" y="642727"/>
                  <a:pt x="4411656" y="663191"/>
                </a:cubicBezTo>
                <a:lnTo>
                  <a:pt x="4411656" y="663191"/>
                </a:lnTo>
                <a:cubicBezTo>
                  <a:pt x="4513813" y="668299"/>
                  <a:pt x="4478603" y="668215"/>
                  <a:pt x="4517164" y="668215"/>
                </a:cubicBezTo>
                <a:lnTo>
                  <a:pt x="4517164" y="668215"/>
                </a:lnTo>
                <a:cubicBezTo>
                  <a:pt x="4506753" y="715068"/>
                  <a:pt x="4522556" y="713433"/>
                  <a:pt x="4502092" y="713433"/>
                </a:cubicBezTo>
                <a:lnTo>
                  <a:pt x="4502092" y="713433"/>
                </a:lnTo>
                <a:cubicBezTo>
                  <a:pt x="4458552" y="715175"/>
                  <a:pt x="4415038" y="718457"/>
                  <a:pt x="4371463" y="718457"/>
                </a:cubicBezTo>
                <a:lnTo>
                  <a:pt x="4371463" y="718457"/>
                </a:lnTo>
                <a:cubicBezTo>
                  <a:pt x="4366439" y="731855"/>
                  <a:pt x="4362790" y="745852"/>
                  <a:pt x="4356391" y="758650"/>
                </a:cubicBezTo>
                <a:cubicBezTo>
                  <a:pt x="4354272" y="762887"/>
                  <a:pt x="4348461" y="764462"/>
                  <a:pt x="4346342" y="768699"/>
                </a:cubicBezTo>
                <a:cubicBezTo>
                  <a:pt x="4335235" y="790913"/>
                  <a:pt x="4336294" y="791765"/>
                  <a:pt x="4336294" y="808892"/>
                </a:cubicBezTo>
                <a:lnTo>
                  <a:pt x="4336294" y="808892"/>
                </a:lnTo>
                <a:lnTo>
                  <a:pt x="4316197" y="808892"/>
                </a:lnTo>
                <a:cubicBezTo>
                  <a:pt x="4309498" y="822290"/>
                  <a:pt x="4301861" y="835258"/>
                  <a:pt x="4296100" y="849085"/>
                </a:cubicBezTo>
                <a:cubicBezTo>
                  <a:pt x="4293444" y="855459"/>
                  <a:pt x="4293500" y="862716"/>
                  <a:pt x="4291076" y="869182"/>
                </a:cubicBezTo>
                <a:cubicBezTo>
                  <a:pt x="4288446" y="876195"/>
                  <a:pt x="4284377" y="882580"/>
                  <a:pt x="4281028" y="889279"/>
                </a:cubicBezTo>
                <a:cubicBezTo>
                  <a:pt x="4279353" y="901002"/>
                  <a:pt x="4278326" y="912836"/>
                  <a:pt x="4276004" y="924448"/>
                </a:cubicBezTo>
                <a:cubicBezTo>
                  <a:pt x="4274965" y="929641"/>
                  <a:pt x="4270980" y="939521"/>
                  <a:pt x="4270980" y="939521"/>
                </a:cubicBezTo>
                <a:lnTo>
                  <a:pt x="4270980" y="939521"/>
                </a:lnTo>
                <a:cubicBezTo>
                  <a:pt x="4217588" y="927655"/>
                  <a:pt x="4241202" y="929472"/>
                  <a:pt x="4200641" y="929472"/>
                </a:cubicBezTo>
                <a:lnTo>
                  <a:pt x="4200641" y="929472"/>
                </a:lnTo>
                <a:cubicBezTo>
                  <a:pt x="4183894" y="921098"/>
                  <a:pt x="4167553" y="911856"/>
                  <a:pt x="4150399" y="904351"/>
                </a:cubicBezTo>
                <a:cubicBezTo>
                  <a:pt x="4140695" y="900106"/>
                  <a:pt x="4120254" y="894303"/>
                  <a:pt x="4120254" y="894303"/>
                </a:cubicBezTo>
                <a:lnTo>
                  <a:pt x="4120254" y="894303"/>
                </a:lnTo>
                <a:cubicBezTo>
                  <a:pt x="4106856" y="901002"/>
                  <a:pt x="4092377" y="905874"/>
                  <a:pt x="4080061" y="914400"/>
                </a:cubicBezTo>
                <a:cubicBezTo>
                  <a:pt x="4070325" y="921141"/>
                  <a:pt x="4065532" y="934225"/>
                  <a:pt x="4054940" y="939521"/>
                </a:cubicBezTo>
                <a:lnTo>
                  <a:pt x="4044892" y="944545"/>
                </a:lnTo>
                <a:lnTo>
                  <a:pt x="4044892" y="944545"/>
                </a:lnTo>
                <a:cubicBezTo>
                  <a:pt x="4034844" y="956268"/>
                  <a:pt x="4025005" y="968174"/>
                  <a:pt x="4014747" y="979714"/>
                </a:cubicBezTo>
                <a:cubicBezTo>
                  <a:pt x="4011600" y="983254"/>
                  <a:pt x="4007326" y="985821"/>
                  <a:pt x="4004698" y="989762"/>
                </a:cubicBezTo>
                <a:cubicBezTo>
                  <a:pt x="3971160" y="1040068"/>
                  <a:pt x="4011954" y="984742"/>
                  <a:pt x="3989626" y="1024932"/>
                </a:cubicBezTo>
                <a:cubicBezTo>
                  <a:pt x="3983761" y="1035489"/>
                  <a:pt x="3974930" y="1044275"/>
                  <a:pt x="3969529" y="1055077"/>
                </a:cubicBezTo>
                <a:lnTo>
                  <a:pt x="3964505" y="1065125"/>
                </a:lnTo>
                <a:lnTo>
                  <a:pt x="3964505" y="1065125"/>
                </a:lnTo>
                <a:lnTo>
                  <a:pt x="3924311" y="1050052"/>
                </a:lnTo>
                <a:cubicBezTo>
                  <a:pt x="3914336" y="1046490"/>
                  <a:pt x="3904758" y="1040004"/>
                  <a:pt x="3894166" y="1040004"/>
                </a:cubicBezTo>
                <a:lnTo>
                  <a:pt x="3828852" y="1040004"/>
                </a:lnTo>
                <a:lnTo>
                  <a:pt x="3738417" y="1034980"/>
                </a:lnTo>
                <a:lnTo>
                  <a:pt x="3713296" y="1065125"/>
                </a:lnTo>
                <a:cubicBezTo>
                  <a:pt x="3696549" y="1066800"/>
                  <a:pt x="3679119" y="1065129"/>
                  <a:pt x="3663054" y="1070149"/>
                </a:cubicBezTo>
                <a:cubicBezTo>
                  <a:pt x="3651527" y="1073751"/>
                  <a:pt x="3644366" y="1086427"/>
                  <a:pt x="3632909" y="1090246"/>
                </a:cubicBezTo>
                <a:cubicBezTo>
                  <a:pt x="3601175" y="1100824"/>
                  <a:pt x="3613356" y="1100294"/>
                  <a:pt x="3597740" y="1100294"/>
                </a:cubicBezTo>
                <a:lnTo>
                  <a:pt x="3597740" y="1100294"/>
                </a:lnTo>
                <a:lnTo>
                  <a:pt x="3537450" y="1034980"/>
                </a:lnTo>
                <a:cubicBezTo>
                  <a:pt x="3519028" y="1033305"/>
                  <a:pt x="3500400" y="1033171"/>
                  <a:pt x="3482184" y="1029956"/>
                </a:cubicBezTo>
                <a:cubicBezTo>
                  <a:pt x="3464298" y="1026799"/>
                  <a:pt x="3450598" y="1020764"/>
                  <a:pt x="3436966" y="1009859"/>
                </a:cubicBezTo>
                <a:cubicBezTo>
                  <a:pt x="3433267" y="1006900"/>
                  <a:pt x="3430267" y="1003160"/>
                  <a:pt x="3426918" y="999811"/>
                </a:cubicBezTo>
                <a:lnTo>
                  <a:pt x="3426918" y="999811"/>
                </a:lnTo>
                <a:cubicBezTo>
                  <a:pt x="3440316" y="981389"/>
                  <a:pt x="3454475" y="963498"/>
                  <a:pt x="3467111" y="944545"/>
                </a:cubicBezTo>
                <a:cubicBezTo>
                  <a:pt x="3470461" y="939521"/>
                  <a:pt x="3473184" y="934016"/>
                  <a:pt x="3477160" y="929472"/>
                </a:cubicBezTo>
                <a:cubicBezTo>
                  <a:pt x="3484958" y="920560"/>
                  <a:pt x="3491047" y="908096"/>
                  <a:pt x="3502281" y="904351"/>
                </a:cubicBezTo>
                <a:cubicBezTo>
                  <a:pt x="3519600" y="898578"/>
                  <a:pt x="3513608" y="903072"/>
                  <a:pt x="3522377" y="894303"/>
                </a:cubicBezTo>
                <a:lnTo>
                  <a:pt x="3522377" y="894303"/>
                </a:lnTo>
                <a:cubicBezTo>
                  <a:pt x="3542474" y="892628"/>
                  <a:pt x="3562948" y="893505"/>
                  <a:pt x="3582667" y="889279"/>
                </a:cubicBezTo>
                <a:cubicBezTo>
                  <a:pt x="3596742" y="886263"/>
                  <a:pt x="3595414" y="860314"/>
                  <a:pt x="3597740" y="854110"/>
                </a:cubicBezTo>
                <a:cubicBezTo>
                  <a:pt x="3599860" y="848456"/>
                  <a:pt x="3603812" y="843581"/>
                  <a:pt x="3607788" y="839037"/>
                </a:cubicBezTo>
                <a:cubicBezTo>
                  <a:pt x="3615586" y="830125"/>
                  <a:pt x="3624535" y="822290"/>
                  <a:pt x="3632909" y="813916"/>
                </a:cubicBezTo>
                <a:cubicBezTo>
                  <a:pt x="3656037" y="790789"/>
                  <a:pt x="3638248" y="804296"/>
                  <a:pt x="3698223" y="798844"/>
                </a:cubicBezTo>
                <a:cubicBezTo>
                  <a:pt x="3696548" y="792145"/>
                  <a:pt x="3697212" y="784366"/>
                  <a:pt x="3693199" y="778747"/>
                </a:cubicBezTo>
                <a:cubicBezTo>
                  <a:pt x="3692334" y="777535"/>
                  <a:pt x="3662719" y="755710"/>
                  <a:pt x="3658030" y="753626"/>
                </a:cubicBezTo>
                <a:cubicBezTo>
                  <a:pt x="3648351" y="749324"/>
                  <a:pt x="3627885" y="743578"/>
                  <a:pt x="3627885" y="743578"/>
                </a:cubicBezTo>
                <a:cubicBezTo>
                  <a:pt x="3612638" y="733413"/>
                  <a:pt x="3608933" y="725810"/>
                  <a:pt x="3587692" y="738554"/>
                </a:cubicBezTo>
                <a:cubicBezTo>
                  <a:pt x="3577538" y="744647"/>
                  <a:pt x="3570945" y="755301"/>
                  <a:pt x="3562571" y="763674"/>
                </a:cubicBezTo>
                <a:cubicBezTo>
                  <a:pt x="3559221" y="767024"/>
                  <a:pt x="3557016" y="772225"/>
                  <a:pt x="3552522" y="773723"/>
                </a:cubicBezTo>
                <a:lnTo>
                  <a:pt x="3522377" y="783771"/>
                </a:lnTo>
                <a:cubicBezTo>
                  <a:pt x="3517353" y="785446"/>
                  <a:pt x="3512443" y="787511"/>
                  <a:pt x="3507305" y="788795"/>
                </a:cubicBezTo>
                <a:cubicBezTo>
                  <a:pt x="3482070" y="795103"/>
                  <a:pt x="3493759" y="791635"/>
                  <a:pt x="3472136" y="798844"/>
                </a:cubicBezTo>
                <a:cubicBezTo>
                  <a:pt x="3468786" y="802193"/>
                  <a:pt x="3466149" y="806455"/>
                  <a:pt x="3462087" y="808892"/>
                </a:cubicBezTo>
                <a:cubicBezTo>
                  <a:pt x="3457546" y="811617"/>
                  <a:pt x="3452225" y="812969"/>
                  <a:pt x="3447015" y="813916"/>
                </a:cubicBezTo>
                <a:cubicBezTo>
                  <a:pt x="3415955" y="819563"/>
                  <a:pt x="3415070" y="818940"/>
                  <a:pt x="3391749" y="818940"/>
                </a:cubicBezTo>
                <a:lnTo>
                  <a:pt x="3266144" y="874206"/>
                </a:lnTo>
                <a:lnTo>
                  <a:pt x="3251072" y="989762"/>
                </a:lnTo>
                <a:cubicBezTo>
                  <a:pt x="3262795" y="999810"/>
                  <a:pt x="3274701" y="1009649"/>
                  <a:pt x="3286241" y="1019907"/>
                </a:cubicBezTo>
                <a:cubicBezTo>
                  <a:pt x="3289781" y="1023054"/>
                  <a:pt x="3292052" y="1027838"/>
                  <a:pt x="3296289" y="1029956"/>
                </a:cubicBezTo>
                <a:cubicBezTo>
                  <a:pt x="3305993" y="1034808"/>
                  <a:pt x="3339059" y="1044293"/>
                  <a:pt x="3351555" y="1045028"/>
                </a:cubicBezTo>
                <a:cubicBezTo>
                  <a:pt x="3371617" y="1046208"/>
                  <a:pt x="3391748" y="1045028"/>
                  <a:pt x="3411845" y="1045028"/>
                </a:cubicBezTo>
                <a:lnTo>
                  <a:pt x="3532426" y="1165608"/>
                </a:lnTo>
                <a:lnTo>
                  <a:pt x="3547498" y="1256044"/>
                </a:lnTo>
                <a:lnTo>
                  <a:pt x="3527402" y="1341455"/>
                </a:lnTo>
                <a:lnTo>
                  <a:pt x="3447015" y="1316334"/>
                </a:lnTo>
                <a:cubicBezTo>
                  <a:pt x="3441621" y="1364880"/>
                  <a:pt x="3441991" y="1346386"/>
                  <a:pt x="3441991" y="1371600"/>
                </a:cubicBezTo>
                <a:lnTo>
                  <a:pt x="3441991" y="1371600"/>
                </a:lnTo>
                <a:cubicBezTo>
                  <a:pt x="3408391" y="1368240"/>
                  <a:pt x="3400821" y="1371210"/>
                  <a:pt x="3376676" y="1361551"/>
                </a:cubicBezTo>
                <a:cubicBezTo>
                  <a:pt x="3373199" y="1360160"/>
                  <a:pt x="3369977" y="1358202"/>
                  <a:pt x="3366628" y="1356527"/>
                </a:cubicBezTo>
                <a:lnTo>
                  <a:pt x="3366628" y="1356527"/>
                </a:lnTo>
                <a:cubicBezTo>
                  <a:pt x="3368303" y="1383323"/>
                  <a:pt x="3369326" y="1410167"/>
                  <a:pt x="3371652" y="1436914"/>
                </a:cubicBezTo>
                <a:cubicBezTo>
                  <a:pt x="3377387" y="1502863"/>
                  <a:pt x="3376676" y="1449292"/>
                  <a:pt x="3376676" y="1487156"/>
                </a:cubicBezTo>
                <a:lnTo>
                  <a:pt x="3376676" y="1487156"/>
                </a:lnTo>
                <a:cubicBezTo>
                  <a:pt x="3364953" y="1478782"/>
                  <a:pt x="3352879" y="1470880"/>
                  <a:pt x="3341507" y="1462035"/>
                </a:cubicBezTo>
                <a:cubicBezTo>
                  <a:pt x="3337768" y="1459127"/>
                  <a:pt x="3335521" y="1454423"/>
                  <a:pt x="3331459" y="1451986"/>
                </a:cubicBezTo>
                <a:cubicBezTo>
                  <a:pt x="3326918" y="1449261"/>
                  <a:pt x="3321410" y="1448637"/>
                  <a:pt x="3316386" y="1446962"/>
                </a:cubicBezTo>
                <a:cubicBezTo>
                  <a:pt x="3309542" y="1442399"/>
                  <a:pt x="3296037" y="1434819"/>
                  <a:pt x="3291265" y="1426866"/>
                </a:cubicBezTo>
                <a:cubicBezTo>
                  <a:pt x="3288540" y="1422325"/>
                  <a:pt x="3289986" y="1415538"/>
                  <a:pt x="3286241" y="1411793"/>
                </a:cubicBezTo>
                <a:cubicBezTo>
                  <a:pt x="3282496" y="1408048"/>
                  <a:pt x="3275906" y="1409137"/>
                  <a:pt x="3271169" y="1406769"/>
                </a:cubicBezTo>
                <a:cubicBezTo>
                  <a:pt x="3269050" y="1405710"/>
                  <a:pt x="3267819" y="1403420"/>
                  <a:pt x="3266144" y="1401745"/>
                </a:cubicBezTo>
                <a:lnTo>
                  <a:pt x="3266144" y="1401745"/>
                </a:lnTo>
                <a:cubicBezTo>
                  <a:pt x="3257770" y="1390022"/>
                  <a:pt x="3248435" y="1378929"/>
                  <a:pt x="3241023" y="1366576"/>
                </a:cubicBezTo>
                <a:cubicBezTo>
                  <a:pt x="3238298" y="1362035"/>
                  <a:pt x="3238937" y="1355910"/>
                  <a:pt x="3235999" y="1351503"/>
                </a:cubicBezTo>
                <a:cubicBezTo>
                  <a:pt x="3194430" y="1289145"/>
                  <a:pt x="3243759" y="1378898"/>
                  <a:pt x="3210878" y="1321358"/>
                </a:cubicBezTo>
                <a:cubicBezTo>
                  <a:pt x="3207162" y="1314855"/>
                  <a:pt x="3204546" y="1307764"/>
                  <a:pt x="3200830" y="1301261"/>
                </a:cubicBezTo>
                <a:cubicBezTo>
                  <a:pt x="3192380" y="1286473"/>
                  <a:pt x="3191736" y="1287143"/>
                  <a:pt x="3180733" y="1276140"/>
                </a:cubicBezTo>
                <a:cubicBezTo>
                  <a:pt x="3172002" y="1249947"/>
                  <a:pt x="3181005" y="1261068"/>
                  <a:pt x="3140540" y="1261068"/>
                </a:cubicBezTo>
                <a:lnTo>
                  <a:pt x="3140540" y="1261068"/>
                </a:lnTo>
                <a:cubicBezTo>
                  <a:pt x="3125467" y="1262743"/>
                  <a:pt x="3110281" y="1263599"/>
                  <a:pt x="3095322" y="1266092"/>
                </a:cubicBezTo>
                <a:cubicBezTo>
                  <a:pt x="3090098" y="1266963"/>
                  <a:pt x="3085460" y="1270169"/>
                  <a:pt x="3080250" y="1271116"/>
                </a:cubicBezTo>
                <a:cubicBezTo>
                  <a:pt x="3066966" y="1273531"/>
                  <a:pt x="3053454" y="1274465"/>
                  <a:pt x="3040056" y="1276140"/>
                </a:cubicBezTo>
                <a:lnTo>
                  <a:pt x="3024984" y="1281165"/>
                </a:lnTo>
                <a:lnTo>
                  <a:pt x="3024984" y="1281165"/>
                </a:lnTo>
                <a:lnTo>
                  <a:pt x="3024984" y="1361551"/>
                </a:lnTo>
                <a:cubicBezTo>
                  <a:pt x="3008237" y="1364901"/>
                  <a:pt x="2991311" y="1367458"/>
                  <a:pt x="2974742" y="1371600"/>
                </a:cubicBezTo>
                <a:cubicBezTo>
                  <a:pt x="2964466" y="1374169"/>
                  <a:pt x="2944597" y="1381648"/>
                  <a:pt x="2944597" y="1381648"/>
                </a:cubicBezTo>
                <a:cubicBezTo>
                  <a:pt x="2926738" y="1393554"/>
                  <a:pt x="2935563" y="1391696"/>
                  <a:pt x="2919476" y="1391696"/>
                </a:cubicBezTo>
                <a:lnTo>
                  <a:pt x="2919476" y="1391696"/>
                </a:lnTo>
                <a:cubicBezTo>
                  <a:pt x="2892178" y="1353480"/>
                  <a:pt x="2907241" y="1362970"/>
                  <a:pt x="2884307" y="1351503"/>
                </a:cubicBezTo>
                <a:lnTo>
                  <a:pt x="2884307" y="1351503"/>
                </a:lnTo>
                <a:cubicBezTo>
                  <a:pt x="2860861" y="1353178"/>
                  <a:pt x="2837117" y="1352442"/>
                  <a:pt x="2813969" y="1356527"/>
                </a:cubicBezTo>
                <a:cubicBezTo>
                  <a:pt x="2808022" y="1357576"/>
                  <a:pt x="2804297" y="1363875"/>
                  <a:pt x="2798896" y="1366576"/>
                </a:cubicBezTo>
                <a:cubicBezTo>
                  <a:pt x="2794159" y="1368944"/>
                  <a:pt x="2788847" y="1369925"/>
                  <a:pt x="2783823" y="1371600"/>
                </a:cubicBezTo>
                <a:cubicBezTo>
                  <a:pt x="2751707" y="1393010"/>
                  <a:pt x="2762217" y="1383156"/>
                  <a:pt x="2748654" y="1396721"/>
                </a:cubicBezTo>
                <a:lnTo>
                  <a:pt x="2748654" y="1396721"/>
                </a:lnTo>
                <a:cubicBezTo>
                  <a:pt x="2741955" y="1383323"/>
                  <a:pt x="2735731" y="1369677"/>
                  <a:pt x="2728558" y="1356527"/>
                </a:cubicBezTo>
                <a:cubicBezTo>
                  <a:pt x="2711859" y="1325913"/>
                  <a:pt x="2723674" y="1356950"/>
                  <a:pt x="2713485" y="1326382"/>
                </a:cubicBezTo>
                <a:cubicBezTo>
                  <a:pt x="2705813" y="1349399"/>
                  <a:pt x="2708461" y="1336159"/>
                  <a:pt x="2708461" y="1366576"/>
                </a:cubicBezTo>
                <a:lnTo>
                  <a:pt x="2623050" y="1366576"/>
                </a:lnTo>
                <a:cubicBezTo>
                  <a:pt x="2633098" y="1356527"/>
                  <a:pt x="2644318" y="1347527"/>
                  <a:pt x="2653195" y="1336430"/>
                </a:cubicBezTo>
                <a:cubicBezTo>
                  <a:pt x="2657874" y="1330582"/>
                  <a:pt x="2658890" y="1322428"/>
                  <a:pt x="2663243" y="1316334"/>
                </a:cubicBezTo>
                <a:cubicBezTo>
                  <a:pt x="2667373" y="1310552"/>
                  <a:pt x="2673767" y="1306720"/>
                  <a:pt x="2678316" y="1301261"/>
                </a:cubicBezTo>
                <a:cubicBezTo>
                  <a:pt x="2695797" y="1280284"/>
                  <a:pt x="2678693" y="1289412"/>
                  <a:pt x="2703437" y="1281165"/>
                </a:cubicBezTo>
                <a:cubicBezTo>
                  <a:pt x="2721755" y="1226208"/>
                  <a:pt x="2692543" y="1309441"/>
                  <a:pt x="2718509" y="1251019"/>
                </a:cubicBezTo>
                <a:cubicBezTo>
                  <a:pt x="2730676" y="1223642"/>
                  <a:pt x="2728558" y="1225696"/>
                  <a:pt x="2728558" y="1200778"/>
                </a:cubicBezTo>
                <a:lnTo>
                  <a:pt x="2728558" y="1200778"/>
                </a:lnTo>
                <a:cubicBezTo>
                  <a:pt x="2716835" y="1190730"/>
                  <a:pt x="2704928" y="1180891"/>
                  <a:pt x="2693388" y="1170633"/>
                </a:cubicBezTo>
                <a:cubicBezTo>
                  <a:pt x="2689848" y="1167486"/>
                  <a:pt x="2685968" y="1164525"/>
                  <a:pt x="2683340" y="1160584"/>
                </a:cubicBezTo>
                <a:cubicBezTo>
                  <a:pt x="2659009" y="1124087"/>
                  <a:pt x="2686282" y="1153478"/>
                  <a:pt x="2663243" y="1130439"/>
                </a:cubicBezTo>
                <a:cubicBezTo>
                  <a:pt x="2662915" y="1129127"/>
                  <a:pt x="2655815" y="1098545"/>
                  <a:pt x="2653195" y="1095270"/>
                </a:cubicBezTo>
                <a:cubicBezTo>
                  <a:pt x="2644132" y="1083941"/>
                  <a:pt x="2630538" y="1083772"/>
                  <a:pt x="2618026" y="1080197"/>
                </a:cubicBezTo>
                <a:cubicBezTo>
                  <a:pt x="2612934" y="1078742"/>
                  <a:pt x="2608146" y="1076212"/>
                  <a:pt x="2602953" y="1075173"/>
                </a:cubicBezTo>
                <a:cubicBezTo>
                  <a:pt x="2572532" y="1069089"/>
                  <a:pt x="2530978" y="1067318"/>
                  <a:pt x="2502470" y="1065125"/>
                </a:cubicBezTo>
                <a:cubicBezTo>
                  <a:pt x="2499120" y="1055077"/>
                  <a:pt x="2501234" y="1040855"/>
                  <a:pt x="2492421" y="1034980"/>
                </a:cubicBezTo>
                <a:cubicBezTo>
                  <a:pt x="2481229" y="1027519"/>
                  <a:pt x="2475482" y="1025111"/>
                  <a:pt x="2467300" y="1014883"/>
                </a:cubicBezTo>
                <a:cubicBezTo>
                  <a:pt x="2463528" y="1010168"/>
                  <a:pt x="2460601" y="1004835"/>
                  <a:pt x="2457252" y="999811"/>
                </a:cubicBezTo>
                <a:cubicBezTo>
                  <a:pt x="2460917" y="977821"/>
                  <a:pt x="2459625" y="967350"/>
                  <a:pt x="2472325" y="949569"/>
                </a:cubicBezTo>
                <a:cubicBezTo>
                  <a:pt x="2476455" y="943787"/>
                  <a:pt x="2482373" y="939520"/>
                  <a:pt x="2487397" y="934496"/>
                </a:cubicBezTo>
                <a:cubicBezTo>
                  <a:pt x="2495599" y="909891"/>
                  <a:pt x="2492421" y="924720"/>
                  <a:pt x="2492421" y="889279"/>
                </a:cubicBezTo>
                <a:lnTo>
                  <a:pt x="2381889" y="839037"/>
                </a:lnTo>
                <a:cubicBezTo>
                  <a:pt x="2373516" y="825639"/>
                  <a:pt x="2365829" y="811787"/>
                  <a:pt x="2356769" y="798844"/>
                </a:cubicBezTo>
                <a:cubicBezTo>
                  <a:pt x="2354052" y="794963"/>
                  <a:pt x="2349679" y="792494"/>
                  <a:pt x="2346720" y="788795"/>
                </a:cubicBezTo>
                <a:cubicBezTo>
                  <a:pt x="2321367" y="757105"/>
                  <a:pt x="2350887" y="787938"/>
                  <a:pt x="2326623" y="763674"/>
                </a:cubicBezTo>
                <a:lnTo>
                  <a:pt x="2316575" y="733529"/>
                </a:lnTo>
                <a:lnTo>
                  <a:pt x="2311551" y="718457"/>
                </a:lnTo>
                <a:cubicBezTo>
                  <a:pt x="2311097" y="712552"/>
                  <a:pt x="2310210" y="653362"/>
                  <a:pt x="2301503" y="633046"/>
                </a:cubicBezTo>
                <a:cubicBezTo>
                  <a:pt x="2299124" y="627496"/>
                  <a:pt x="2295724" y="622243"/>
                  <a:pt x="2291454" y="617973"/>
                </a:cubicBezTo>
                <a:cubicBezTo>
                  <a:pt x="2287184" y="613703"/>
                  <a:pt x="2281097" y="611697"/>
                  <a:pt x="2276382" y="607925"/>
                </a:cubicBezTo>
                <a:cubicBezTo>
                  <a:pt x="2256677" y="592162"/>
                  <a:pt x="2277435" y="601578"/>
                  <a:pt x="2251261" y="592852"/>
                </a:cubicBezTo>
                <a:cubicBezTo>
                  <a:pt x="2246237" y="594527"/>
                  <a:pt x="2240324" y="594568"/>
                  <a:pt x="2236188" y="597877"/>
                </a:cubicBezTo>
                <a:cubicBezTo>
                  <a:pt x="2221527" y="609606"/>
                  <a:pt x="2229519" y="614018"/>
                  <a:pt x="2221116" y="628022"/>
                </a:cubicBezTo>
                <a:cubicBezTo>
                  <a:pt x="2214220" y="639515"/>
                  <a:pt x="2207849" y="639143"/>
                  <a:pt x="2195995" y="643094"/>
                </a:cubicBezTo>
                <a:cubicBezTo>
                  <a:pt x="2194320" y="648118"/>
                  <a:pt x="2193340" y="653430"/>
                  <a:pt x="2190971" y="658167"/>
                </a:cubicBezTo>
                <a:cubicBezTo>
                  <a:pt x="2188271" y="663568"/>
                  <a:pt x="2183374" y="667721"/>
                  <a:pt x="2180922" y="673239"/>
                </a:cubicBezTo>
                <a:cubicBezTo>
                  <a:pt x="2176620" y="682918"/>
                  <a:pt x="2170874" y="703384"/>
                  <a:pt x="2170874" y="703384"/>
                </a:cubicBezTo>
                <a:cubicBezTo>
                  <a:pt x="2170936" y="704309"/>
                  <a:pt x="2178856" y="829398"/>
                  <a:pt x="2180922" y="839037"/>
                </a:cubicBezTo>
                <a:cubicBezTo>
                  <a:pt x="2181915" y="843669"/>
                  <a:pt x="2186734" y="846967"/>
                  <a:pt x="2190971" y="849085"/>
                </a:cubicBezTo>
                <a:cubicBezTo>
                  <a:pt x="2200445" y="853822"/>
                  <a:pt x="2221116" y="859134"/>
                  <a:pt x="2221116" y="859134"/>
                </a:cubicBezTo>
                <a:cubicBezTo>
                  <a:pt x="2226140" y="864158"/>
                  <a:pt x="2230276" y="870265"/>
                  <a:pt x="2236188" y="874206"/>
                </a:cubicBezTo>
                <a:cubicBezTo>
                  <a:pt x="2240595" y="877144"/>
                  <a:pt x="2248183" y="874920"/>
                  <a:pt x="2251261" y="879230"/>
                </a:cubicBezTo>
                <a:cubicBezTo>
                  <a:pt x="2257417" y="887849"/>
                  <a:pt x="2253819" y="901887"/>
                  <a:pt x="2261309" y="909376"/>
                </a:cubicBezTo>
                <a:cubicBezTo>
                  <a:pt x="2264659" y="912725"/>
                  <a:pt x="2267121" y="917306"/>
                  <a:pt x="2271358" y="919424"/>
                </a:cubicBezTo>
                <a:cubicBezTo>
                  <a:pt x="2283589" y="925539"/>
                  <a:pt x="2307176" y="930890"/>
                  <a:pt x="2321599" y="934496"/>
                </a:cubicBezTo>
                <a:cubicBezTo>
                  <a:pt x="2324949" y="944544"/>
                  <a:pt x="2329571" y="954255"/>
                  <a:pt x="2331648" y="964641"/>
                </a:cubicBezTo>
                <a:cubicBezTo>
                  <a:pt x="2333323" y="973015"/>
                  <a:pt x="2330188" y="984205"/>
                  <a:pt x="2336672" y="989762"/>
                </a:cubicBezTo>
                <a:cubicBezTo>
                  <a:pt x="2344406" y="996392"/>
                  <a:pt x="2356769" y="993111"/>
                  <a:pt x="2366817" y="994786"/>
                </a:cubicBezTo>
                <a:lnTo>
                  <a:pt x="2396962" y="1004835"/>
                </a:lnTo>
                <a:lnTo>
                  <a:pt x="2346720" y="1125415"/>
                </a:lnTo>
                <a:lnTo>
                  <a:pt x="2221116" y="1160584"/>
                </a:lnTo>
                <a:cubicBezTo>
                  <a:pt x="2206043" y="1162259"/>
                  <a:pt x="2190769" y="1162634"/>
                  <a:pt x="2175898" y="1165608"/>
                </a:cubicBezTo>
                <a:cubicBezTo>
                  <a:pt x="2165512" y="1167685"/>
                  <a:pt x="2155801" y="1172307"/>
                  <a:pt x="2145753" y="1175657"/>
                </a:cubicBezTo>
                <a:lnTo>
                  <a:pt x="2100536" y="1190729"/>
                </a:lnTo>
                <a:cubicBezTo>
                  <a:pt x="2095512" y="1192404"/>
                  <a:pt x="2090200" y="1193386"/>
                  <a:pt x="2085463" y="1195754"/>
                </a:cubicBezTo>
                <a:cubicBezTo>
                  <a:pt x="2055892" y="1210539"/>
                  <a:pt x="2072472" y="1203433"/>
                  <a:pt x="2035221" y="1215850"/>
                </a:cubicBezTo>
                <a:lnTo>
                  <a:pt x="2020149" y="1220874"/>
                </a:lnTo>
                <a:cubicBezTo>
                  <a:pt x="2015125" y="1222549"/>
                  <a:pt x="2010214" y="1224614"/>
                  <a:pt x="2005076" y="1225899"/>
                </a:cubicBezTo>
                <a:cubicBezTo>
                  <a:pt x="1998377" y="1227574"/>
                  <a:pt x="1987340" y="1224434"/>
                  <a:pt x="1984980" y="1230923"/>
                </a:cubicBezTo>
                <a:cubicBezTo>
                  <a:pt x="1979257" y="1246662"/>
                  <a:pt x="1984980" y="1264418"/>
                  <a:pt x="1984980" y="1281165"/>
                </a:cubicBezTo>
                <a:lnTo>
                  <a:pt x="1969907" y="1371600"/>
                </a:lnTo>
                <a:cubicBezTo>
                  <a:pt x="1934738" y="1369925"/>
                  <a:pt x="1899393" y="1370464"/>
                  <a:pt x="1864399" y="1366576"/>
                </a:cubicBezTo>
                <a:cubicBezTo>
                  <a:pt x="1853872" y="1365406"/>
                  <a:pt x="1844302" y="1359877"/>
                  <a:pt x="1834254" y="1356527"/>
                </a:cubicBezTo>
                <a:cubicBezTo>
                  <a:pt x="1829230" y="1354852"/>
                  <a:pt x="1824478" y="1351503"/>
                  <a:pt x="1819182" y="1351503"/>
                </a:cubicBezTo>
                <a:lnTo>
                  <a:pt x="1784013" y="1351503"/>
                </a:lnTo>
                <a:lnTo>
                  <a:pt x="1784013" y="1351503"/>
                </a:lnTo>
                <a:lnTo>
                  <a:pt x="1794061" y="1522325"/>
                </a:lnTo>
                <a:cubicBezTo>
                  <a:pt x="1780663" y="1510602"/>
                  <a:pt x="1767100" y="1499065"/>
                  <a:pt x="1753867" y="1487156"/>
                </a:cubicBezTo>
                <a:cubicBezTo>
                  <a:pt x="1750346" y="1483987"/>
                  <a:pt x="1746661" y="1480897"/>
                  <a:pt x="1743819" y="1477107"/>
                </a:cubicBezTo>
                <a:cubicBezTo>
                  <a:pt x="1736573" y="1467446"/>
                  <a:pt x="1735179" y="1450781"/>
                  <a:pt x="1723722" y="1446962"/>
                </a:cubicBezTo>
                <a:cubicBezTo>
                  <a:pt x="1707061" y="1441408"/>
                  <a:pt x="1708650" y="1447234"/>
                  <a:pt x="1708650" y="1436914"/>
                </a:cubicBezTo>
                <a:lnTo>
                  <a:pt x="1708650" y="1436914"/>
                </a:lnTo>
                <a:cubicBezTo>
                  <a:pt x="1693577" y="1440263"/>
                  <a:pt x="1678411" y="1443217"/>
                  <a:pt x="1663432" y="1446962"/>
                </a:cubicBezTo>
                <a:cubicBezTo>
                  <a:pt x="1658294" y="1448246"/>
                  <a:pt x="1653097" y="1449618"/>
                  <a:pt x="1648360" y="1451986"/>
                </a:cubicBezTo>
                <a:cubicBezTo>
                  <a:pt x="1642959" y="1454687"/>
                  <a:pt x="1638688" y="1459334"/>
                  <a:pt x="1633287" y="1462035"/>
                </a:cubicBezTo>
                <a:cubicBezTo>
                  <a:pt x="1622180" y="1467589"/>
                  <a:pt x="1621754" y="1467059"/>
                  <a:pt x="1613191" y="1467059"/>
                </a:cubicBezTo>
                <a:lnTo>
                  <a:pt x="1613191" y="1467059"/>
                </a:lnTo>
                <a:cubicBezTo>
                  <a:pt x="1607609" y="1383341"/>
                  <a:pt x="1608166" y="1416873"/>
                  <a:pt x="1608166" y="1366576"/>
                </a:cubicBezTo>
                <a:lnTo>
                  <a:pt x="1608166" y="1366576"/>
                </a:lnTo>
                <a:cubicBezTo>
                  <a:pt x="1598118" y="1379974"/>
                  <a:pt x="1589224" y="1394321"/>
                  <a:pt x="1578021" y="1406769"/>
                </a:cubicBezTo>
                <a:cubicBezTo>
                  <a:pt x="1573982" y="1411257"/>
                  <a:pt x="1566721" y="1412102"/>
                  <a:pt x="1562949" y="1416817"/>
                </a:cubicBezTo>
                <a:cubicBezTo>
                  <a:pt x="1542256" y="1442685"/>
                  <a:pt x="1572905" y="1424401"/>
                  <a:pt x="1547876" y="1436914"/>
                </a:cubicBezTo>
                <a:lnTo>
                  <a:pt x="1547876" y="1436914"/>
                </a:lnTo>
                <a:lnTo>
                  <a:pt x="1502659" y="1487156"/>
                </a:lnTo>
                <a:cubicBezTo>
                  <a:pt x="1496134" y="1552395"/>
                  <a:pt x="1497634" y="1520566"/>
                  <a:pt x="1497634" y="1582615"/>
                </a:cubicBezTo>
                <a:lnTo>
                  <a:pt x="1497634" y="1582615"/>
                </a:lnTo>
                <a:cubicBezTo>
                  <a:pt x="1489261" y="1594338"/>
                  <a:pt x="1481359" y="1606412"/>
                  <a:pt x="1472514" y="1617784"/>
                </a:cubicBezTo>
                <a:cubicBezTo>
                  <a:pt x="1469606" y="1621523"/>
                  <a:pt x="1464902" y="1623771"/>
                  <a:pt x="1462465" y="1627833"/>
                </a:cubicBezTo>
                <a:cubicBezTo>
                  <a:pt x="1456911" y="1637089"/>
                  <a:pt x="1457441" y="1639951"/>
                  <a:pt x="1457441" y="1647929"/>
                </a:cubicBezTo>
                <a:lnTo>
                  <a:pt x="1457441" y="1647929"/>
                </a:lnTo>
                <a:cubicBezTo>
                  <a:pt x="1451492" y="1701469"/>
                  <a:pt x="1452417" y="1677982"/>
                  <a:pt x="1452417" y="1718268"/>
                </a:cubicBezTo>
                <a:lnTo>
                  <a:pt x="1452417" y="1718268"/>
                </a:lnTo>
                <a:lnTo>
                  <a:pt x="1537828" y="1743389"/>
                </a:lnTo>
                <a:cubicBezTo>
                  <a:pt x="1519406" y="1740039"/>
                  <a:pt x="1500566" y="1738484"/>
                  <a:pt x="1482562" y="1733340"/>
                </a:cubicBezTo>
                <a:cubicBezTo>
                  <a:pt x="1476756" y="1731681"/>
                  <a:pt x="1473494" y="1723924"/>
                  <a:pt x="1467489" y="1723292"/>
                </a:cubicBezTo>
                <a:cubicBezTo>
                  <a:pt x="1440841" y="1720487"/>
                  <a:pt x="1413898" y="1723292"/>
                  <a:pt x="1387103" y="1723292"/>
                </a:cubicBezTo>
                <a:lnTo>
                  <a:pt x="1387103" y="1723292"/>
                </a:lnTo>
                <a:cubicBezTo>
                  <a:pt x="1388778" y="1706545"/>
                  <a:pt x="1388826" y="1689554"/>
                  <a:pt x="1392127" y="1673050"/>
                </a:cubicBezTo>
                <a:cubicBezTo>
                  <a:pt x="1397060" y="1648382"/>
                  <a:pt x="1407000" y="1645354"/>
                  <a:pt x="1417248" y="1622808"/>
                </a:cubicBezTo>
                <a:cubicBezTo>
                  <a:pt x="1421631" y="1613166"/>
                  <a:pt x="1423947" y="1602711"/>
                  <a:pt x="1427296" y="1592663"/>
                </a:cubicBezTo>
                <a:cubicBezTo>
                  <a:pt x="1428971" y="1587639"/>
                  <a:pt x="1432320" y="1582887"/>
                  <a:pt x="1432320" y="1577591"/>
                </a:cubicBezTo>
                <a:lnTo>
                  <a:pt x="1432320" y="1552470"/>
                </a:lnTo>
                <a:lnTo>
                  <a:pt x="1537828" y="1326382"/>
                </a:lnTo>
                <a:cubicBezTo>
                  <a:pt x="1522594" y="1318765"/>
                  <a:pt x="1497860" y="1308475"/>
                  <a:pt x="1482562" y="1296237"/>
                </a:cubicBezTo>
                <a:cubicBezTo>
                  <a:pt x="1478863" y="1293278"/>
                  <a:pt x="1475863" y="1289538"/>
                  <a:pt x="1472514" y="1286189"/>
                </a:cubicBezTo>
                <a:lnTo>
                  <a:pt x="1472514" y="1286189"/>
                </a:lnTo>
                <a:cubicBezTo>
                  <a:pt x="1457441" y="1287864"/>
                  <a:pt x="1441683" y="1286417"/>
                  <a:pt x="1427296" y="1291213"/>
                </a:cubicBezTo>
                <a:cubicBezTo>
                  <a:pt x="1415839" y="1295032"/>
                  <a:pt x="1397151" y="1311310"/>
                  <a:pt x="1397151" y="1311310"/>
                </a:cubicBezTo>
                <a:cubicBezTo>
                  <a:pt x="1368356" y="1354502"/>
                  <a:pt x="1402879" y="1299854"/>
                  <a:pt x="1382078" y="1341455"/>
                </a:cubicBezTo>
                <a:cubicBezTo>
                  <a:pt x="1379378" y="1346856"/>
                  <a:pt x="1375379" y="1351503"/>
                  <a:pt x="1372030" y="1356527"/>
                </a:cubicBezTo>
                <a:cubicBezTo>
                  <a:pt x="1370355" y="1361551"/>
                  <a:pt x="1369374" y="1366863"/>
                  <a:pt x="1367006" y="1371600"/>
                </a:cubicBezTo>
                <a:cubicBezTo>
                  <a:pt x="1364306" y="1377001"/>
                  <a:pt x="1360824" y="1382033"/>
                  <a:pt x="1356958" y="1386672"/>
                </a:cubicBezTo>
                <a:cubicBezTo>
                  <a:pt x="1349022" y="1396196"/>
                  <a:pt x="1338104" y="1406147"/>
                  <a:pt x="1326813" y="1411793"/>
                </a:cubicBezTo>
                <a:cubicBezTo>
                  <a:pt x="1322076" y="1414161"/>
                  <a:pt x="1316983" y="1416068"/>
                  <a:pt x="1311740" y="1416817"/>
                </a:cubicBezTo>
                <a:cubicBezTo>
                  <a:pt x="1293428" y="1419433"/>
                  <a:pt x="1274896" y="1420166"/>
                  <a:pt x="1256474" y="1421841"/>
                </a:cubicBezTo>
                <a:cubicBezTo>
                  <a:pt x="1267560" y="1455100"/>
                  <a:pt x="1271955" y="1453835"/>
                  <a:pt x="1261498" y="1492180"/>
                </a:cubicBezTo>
                <a:cubicBezTo>
                  <a:pt x="1259909" y="1498005"/>
                  <a:pt x="1256570" y="1504052"/>
                  <a:pt x="1251450" y="1507252"/>
                </a:cubicBezTo>
                <a:cubicBezTo>
                  <a:pt x="1242468" y="1512866"/>
                  <a:pt x="1231353" y="1513951"/>
                  <a:pt x="1221305" y="1517301"/>
                </a:cubicBezTo>
                <a:lnTo>
                  <a:pt x="1206232" y="1522325"/>
                </a:lnTo>
                <a:lnTo>
                  <a:pt x="1226329" y="1542422"/>
                </a:lnTo>
                <a:lnTo>
                  <a:pt x="1241402" y="1678074"/>
                </a:lnTo>
                <a:lnTo>
                  <a:pt x="1196184" y="1683099"/>
                </a:lnTo>
                <a:cubicBezTo>
                  <a:pt x="1187810" y="1668026"/>
                  <a:pt x="1178289" y="1653537"/>
                  <a:pt x="1171063" y="1637881"/>
                </a:cubicBezTo>
                <a:cubicBezTo>
                  <a:pt x="1168169" y="1631611"/>
                  <a:pt x="1168464" y="1624250"/>
                  <a:pt x="1166039" y="1617784"/>
                </a:cubicBezTo>
                <a:cubicBezTo>
                  <a:pt x="1137941" y="1542854"/>
                  <a:pt x="1171603" y="1649817"/>
                  <a:pt x="1150966" y="1577591"/>
                </a:cubicBezTo>
                <a:cubicBezTo>
                  <a:pt x="1149511" y="1572499"/>
                  <a:pt x="1148514" y="1567148"/>
                  <a:pt x="1145942" y="1562518"/>
                </a:cubicBezTo>
                <a:cubicBezTo>
                  <a:pt x="1140077" y="1551961"/>
                  <a:pt x="1125845" y="1532373"/>
                  <a:pt x="1125845" y="1532373"/>
                </a:cubicBezTo>
                <a:cubicBezTo>
                  <a:pt x="1124170" y="1527349"/>
                  <a:pt x="1123189" y="1522038"/>
                  <a:pt x="1120821" y="1517301"/>
                </a:cubicBezTo>
                <a:cubicBezTo>
                  <a:pt x="1118121" y="1511900"/>
                  <a:pt x="1113152" y="1507778"/>
                  <a:pt x="1110773" y="1502228"/>
                </a:cubicBezTo>
                <a:cubicBezTo>
                  <a:pt x="1107490" y="1494568"/>
                  <a:pt x="1105612" y="1475203"/>
                  <a:pt x="1100725" y="1467059"/>
                </a:cubicBezTo>
                <a:cubicBezTo>
                  <a:pt x="1098288" y="1462997"/>
                  <a:pt x="1093518" y="1460801"/>
                  <a:pt x="1090676" y="1457011"/>
                </a:cubicBezTo>
                <a:cubicBezTo>
                  <a:pt x="1064066" y="1421531"/>
                  <a:pt x="1082757" y="1432955"/>
                  <a:pt x="1060531" y="1421841"/>
                </a:cubicBezTo>
                <a:lnTo>
                  <a:pt x="1060531" y="1421841"/>
                </a:lnTo>
                <a:cubicBezTo>
                  <a:pt x="1048808" y="1410118"/>
                  <a:pt x="1035860" y="1399503"/>
                  <a:pt x="1025362" y="1386672"/>
                </a:cubicBezTo>
                <a:cubicBezTo>
                  <a:pt x="1020619" y="1380876"/>
                  <a:pt x="1018095" y="1373530"/>
                  <a:pt x="1015314" y="1366576"/>
                </a:cubicBezTo>
                <a:cubicBezTo>
                  <a:pt x="992849" y="1310413"/>
                  <a:pt x="1013973" y="1353846"/>
                  <a:pt x="1000241" y="1326382"/>
                </a:cubicBezTo>
                <a:lnTo>
                  <a:pt x="1000241" y="1326382"/>
                </a:lnTo>
                <a:cubicBezTo>
                  <a:pt x="1001916" y="1301261"/>
                  <a:pt x="1002760" y="1276071"/>
                  <a:pt x="1005265" y="1251019"/>
                </a:cubicBezTo>
                <a:cubicBezTo>
                  <a:pt x="1006115" y="1242522"/>
                  <a:pt x="1009230" y="1234372"/>
                  <a:pt x="1010289" y="1225899"/>
                </a:cubicBezTo>
                <a:cubicBezTo>
                  <a:pt x="1012584" y="1207544"/>
                  <a:pt x="1012099" y="1188850"/>
                  <a:pt x="1015314" y="1170633"/>
                </a:cubicBezTo>
                <a:cubicBezTo>
                  <a:pt x="1017155" y="1160202"/>
                  <a:pt x="1017873" y="1147978"/>
                  <a:pt x="1025362" y="1140488"/>
                </a:cubicBezTo>
                <a:cubicBezTo>
                  <a:pt x="1036594" y="1129255"/>
                  <a:pt x="1035410" y="1135176"/>
                  <a:pt x="1035410" y="1125415"/>
                </a:cubicBezTo>
                <a:lnTo>
                  <a:pt x="1035410" y="1125415"/>
                </a:lnTo>
                <a:cubicBezTo>
                  <a:pt x="1048808" y="1120391"/>
                  <a:pt x="1061928" y="1114551"/>
                  <a:pt x="1075604" y="1110343"/>
                </a:cubicBezTo>
                <a:cubicBezTo>
                  <a:pt x="1083766" y="1107832"/>
                  <a:pt x="1092546" y="1107772"/>
                  <a:pt x="1100725" y="1105318"/>
                </a:cubicBezTo>
                <a:cubicBezTo>
                  <a:pt x="1109363" y="1102726"/>
                  <a:pt x="1117401" y="1098436"/>
                  <a:pt x="1125845" y="1095270"/>
                </a:cubicBezTo>
                <a:cubicBezTo>
                  <a:pt x="1130804" y="1093410"/>
                  <a:pt x="1135894" y="1091921"/>
                  <a:pt x="1140918" y="1090246"/>
                </a:cubicBezTo>
                <a:cubicBezTo>
                  <a:pt x="1149022" y="1082141"/>
                  <a:pt x="1154945" y="1074903"/>
                  <a:pt x="1166039" y="1070149"/>
                </a:cubicBezTo>
                <a:cubicBezTo>
                  <a:pt x="1172386" y="1067429"/>
                  <a:pt x="1179497" y="1067022"/>
                  <a:pt x="1186136" y="1065125"/>
                </a:cubicBezTo>
                <a:cubicBezTo>
                  <a:pt x="1236591" y="1050710"/>
                  <a:pt x="1158476" y="1070783"/>
                  <a:pt x="1221305" y="1055077"/>
                </a:cubicBezTo>
                <a:cubicBezTo>
                  <a:pt x="1228004" y="1048378"/>
                  <a:pt x="1236147" y="1042863"/>
                  <a:pt x="1241402" y="1034980"/>
                </a:cubicBezTo>
                <a:cubicBezTo>
                  <a:pt x="1249058" y="1023496"/>
                  <a:pt x="1252167" y="1014644"/>
                  <a:pt x="1266522" y="1009859"/>
                </a:cubicBezTo>
                <a:cubicBezTo>
                  <a:pt x="1276186" y="1006638"/>
                  <a:pt x="1286723" y="1007045"/>
                  <a:pt x="1296667" y="1004835"/>
                </a:cubicBezTo>
                <a:cubicBezTo>
                  <a:pt x="1301837" y="1003686"/>
                  <a:pt x="1306570" y="1000960"/>
                  <a:pt x="1311740" y="999811"/>
                </a:cubicBezTo>
                <a:cubicBezTo>
                  <a:pt x="1356145" y="989943"/>
                  <a:pt x="1326953" y="999770"/>
                  <a:pt x="1361982" y="989762"/>
                </a:cubicBezTo>
                <a:cubicBezTo>
                  <a:pt x="1367074" y="988307"/>
                  <a:pt x="1371778" y="985197"/>
                  <a:pt x="1377054" y="984738"/>
                </a:cubicBezTo>
                <a:cubicBezTo>
                  <a:pt x="1402935" y="982488"/>
                  <a:pt x="1581715" y="975373"/>
                  <a:pt x="1598118" y="974690"/>
                </a:cubicBezTo>
                <a:cubicBezTo>
                  <a:pt x="1606467" y="966340"/>
                  <a:pt x="1613146" y="960974"/>
                  <a:pt x="1618215" y="949569"/>
                </a:cubicBezTo>
                <a:cubicBezTo>
                  <a:pt x="1622517" y="939890"/>
                  <a:pt x="1624914" y="929472"/>
                  <a:pt x="1628263" y="919424"/>
                </a:cubicBezTo>
                <a:lnTo>
                  <a:pt x="1633287" y="904351"/>
                </a:lnTo>
                <a:cubicBezTo>
                  <a:pt x="1629198" y="859368"/>
                  <a:pt x="1643171" y="854026"/>
                  <a:pt x="1613191" y="839037"/>
                </a:cubicBezTo>
                <a:cubicBezTo>
                  <a:pt x="1608454" y="836669"/>
                  <a:pt x="1603142" y="835688"/>
                  <a:pt x="1598118" y="834013"/>
                </a:cubicBezTo>
                <a:cubicBezTo>
                  <a:pt x="1571322" y="835688"/>
                  <a:pt x="1544250" y="834850"/>
                  <a:pt x="1517731" y="839037"/>
                </a:cubicBezTo>
                <a:cubicBezTo>
                  <a:pt x="1504086" y="841191"/>
                  <a:pt x="1502717" y="853070"/>
                  <a:pt x="1492610" y="859134"/>
                </a:cubicBezTo>
                <a:cubicBezTo>
                  <a:pt x="1488069" y="861859"/>
                  <a:pt x="1482562" y="862483"/>
                  <a:pt x="1477538" y="864158"/>
                </a:cubicBezTo>
                <a:cubicBezTo>
                  <a:pt x="1454092" y="862483"/>
                  <a:pt x="1430347" y="863219"/>
                  <a:pt x="1407199" y="859134"/>
                </a:cubicBezTo>
                <a:cubicBezTo>
                  <a:pt x="1401253" y="858085"/>
                  <a:pt x="1397528" y="851785"/>
                  <a:pt x="1392127" y="849085"/>
                </a:cubicBezTo>
                <a:cubicBezTo>
                  <a:pt x="1387390" y="846716"/>
                  <a:pt x="1382078" y="845736"/>
                  <a:pt x="1377054" y="844061"/>
                </a:cubicBezTo>
                <a:cubicBezTo>
                  <a:pt x="1372030" y="840712"/>
                  <a:pt x="1367383" y="836713"/>
                  <a:pt x="1361982" y="834013"/>
                </a:cubicBezTo>
                <a:cubicBezTo>
                  <a:pt x="1336533" y="821289"/>
                  <a:pt x="1309560" y="831862"/>
                  <a:pt x="1281595" y="834013"/>
                </a:cubicBezTo>
                <a:cubicBezTo>
                  <a:pt x="1233132" y="843705"/>
                  <a:pt x="1275898" y="831837"/>
                  <a:pt x="1241402" y="849085"/>
                </a:cubicBezTo>
                <a:cubicBezTo>
                  <a:pt x="1218745" y="860414"/>
                  <a:pt x="1232851" y="846162"/>
                  <a:pt x="1211256" y="864158"/>
                </a:cubicBezTo>
                <a:cubicBezTo>
                  <a:pt x="1205798" y="868706"/>
                  <a:pt x="1202395" y="875779"/>
                  <a:pt x="1196184" y="879230"/>
                </a:cubicBezTo>
                <a:cubicBezTo>
                  <a:pt x="1186925" y="884374"/>
                  <a:pt x="1176087" y="885929"/>
                  <a:pt x="1166039" y="889279"/>
                </a:cubicBezTo>
                <a:lnTo>
                  <a:pt x="1150966" y="894303"/>
                </a:lnTo>
                <a:cubicBezTo>
                  <a:pt x="1145942" y="897652"/>
                  <a:pt x="1141295" y="901651"/>
                  <a:pt x="1135894" y="904351"/>
                </a:cubicBezTo>
                <a:cubicBezTo>
                  <a:pt x="1131157" y="906720"/>
                  <a:pt x="1125228" y="906438"/>
                  <a:pt x="1120821" y="909376"/>
                </a:cubicBezTo>
                <a:cubicBezTo>
                  <a:pt x="1114909" y="913317"/>
                  <a:pt x="1111918" y="920923"/>
                  <a:pt x="1105749" y="924448"/>
                </a:cubicBezTo>
                <a:cubicBezTo>
                  <a:pt x="1099754" y="927874"/>
                  <a:pt x="1092291" y="927575"/>
                  <a:pt x="1085652" y="929472"/>
                </a:cubicBezTo>
                <a:cubicBezTo>
                  <a:pt x="1080560" y="930927"/>
                  <a:pt x="1075604" y="932821"/>
                  <a:pt x="1070580" y="934496"/>
                </a:cubicBezTo>
                <a:cubicBezTo>
                  <a:pt x="1055000" y="950076"/>
                  <a:pt x="1048835" y="958135"/>
                  <a:pt x="1030386" y="969666"/>
                </a:cubicBezTo>
                <a:cubicBezTo>
                  <a:pt x="1024035" y="973635"/>
                  <a:pt x="1016792" y="975998"/>
                  <a:pt x="1010289" y="979714"/>
                </a:cubicBezTo>
                <a:cubicBezTo>
                  <a:pt x="1005046" y="982710"/>
                  <a:pt x="1000735" y="987310"/>
                  <a:pt x="995217" y="989762"/>
                </a:cubicBezTo>
                <a:cubicBezTo>
                  <a:pt x="985538" y="994064"/>
                  <a:pt x="975120" y="996461"/>
                  <a:pt x="965072" y="999811"/>
                </a:cubicBezTo>
                <a:lnTo>
                  <a:pt x="919854" y="1014883"/>
                </a:lnTo>
                <a:lnTo>
                  <a:pt x="904782" y="1019907"/>
                </a:lnTo>
                <a:cubicBezTo>
                  <a:pt x="901432" y="1026606"/>
                  <a:pt x="897683" y="1033120"/>
                  <a:pt x="894733" y="1040004"/>
                </a:cubicBezTo>
                <a:cubicBezTo>
                  <a:pt x="877177" y="1080967"/>
                  <a:pt x="891956" y="1127586"/>
                  <a:pt x="894733" y="1170633"/>
                </a:cubicBezTo>
                <a:cubicBezTo>
                  <a:pt x="895602" y="1184107"/>
                  <a:pt x="896929" y="1197624"/>
                  <a:pt x="899758" y="1210826"/>
                </a:cubicBezTo>
                <a:cubicBezTo>
                  <a:pt x="901977" y="1221183"/>
                  <a:pt x="906457" y="1230923"/>
                  <a:pt x="909806" y="1240971"/>
                </a:cubicBezTo>
                <a:cubicBezTo>
                  <a:pt x="911481" y="1245995"/>
                  <a:pt x="910289" y="1253319"/>
                  <a:pt x="914830" y="1256044"/>
                </a:cubicBezTo>
                <a:cubicBezTo>
                  <a:pt x="944013" y="1273553"/>
                  <a:pt x="933046" y="1264211"/>
                  <a:pt x="949999" y="1281165"/>
                </a:cubicBezTo>
                <a:cubicBezTo>
                  <a:pt x="964815" y="1325609"/>
                  <a:pt x="960048" y="1300718"/>
                  <a:pt x="960048" y="1356527"/>
                </a:cubicBezTo>
                <a:lnTo>
                  <a:pt x="995217" y="1441938"/>
                </a:lnTo>
                <a:cubicBezTo>
                  <a:pt x="993542" y="1457011"/>
                  <a:pt x="994183" y="1472525"/>
                  <a:pt x="990193" y="1487156"/>
                </a:cubicBezTo>
                <a:cubicBezTo>
                  <a:pt x="988947" y="1491726"/>
                  <a:pt x="984852" y="1496681"/>
                  <a:pt x="980144" y="1497204"/>
                </a:cubicBezTo>
                <a:cubicBezTo>
                  <a:pt x="968374" y="1498512"/>
                  <a:pt x="956698" y="1493855"/>
                  <a:pt x="944975" y="1492180"/>
                </a:cubicBezTo>
                <a:cubicBezTo>
                  <a:pt x="941626" y="1487156"/>
                  <a:pt x="937627" y="1482508"/>
                  <a:pt x="934927" y="1477107"/>
                </a:cubicBezTo>
                <a:cubicBezTo>
                  <a:pt x="931287" y="1469827"/>
                  <a:pt x="931070" y="1454790"/>
                  <a:pt x="919854" y="1451986"/>
                </a:cubicBezTo>
                <a:cubicBezTo>
                  <a:pt x="903526" y="1447904"/>
                  <a:pt x="886360" y="1448637"/>
                  <a:pt x="869613" y="1446962"/>
                </a:cubicBezTo>
                <a:cubicBezTo>
                  <a:pt x="864589" y="1445287"/>
                  <a:pt x="858947" y="1444876"/>
                  <a:pt x="854540" y="1441938"/>
                </a:cubicBezTo>
                <a:cubicBezTo>
                  <a:pt x="832815" y="1427456"/>
                  <a:pt x="847403" y="1426678"/>
                  <a:pt x="824395" y="1416817"/>
                </a:cubicBezTo>
                <a:cubicBezTo>
                  <a:pt x="818048" y="1414097"/>
                  <a:pt x="810997" y="1413468"/>
                  <a:pt x="804298" y="1411793"/>
                </a:cubicBezTo>
                <a:cubicBezTo>
                  <a:pt x="785876" y="1413468"/>
                  <a:pt x="767344" y="1414201"/>
                  <a:pt x="749032" y="1416817"/>
                </a:cubicBezTo>
                <a:cubicBezTo>
                  <a:pt x="743789" y="1417566"/>
                  <a:pt x="739153" y="1422880"/>
                  <a:pt x="733960" y="1421841"/>
                </a:cubicBezTo>
                <a:cubicBezTo>
                  <a:pt x="729315" y="1420912"/>
                  <a:pt x="727261" y="1415142"/>
                  <a:pt x="723911" y="1411793"/>
                </a:cubicBezTo>
                <a:cubicBezTo>
                  <a:pt x="775872" y="1307875"/>
                  <a:pt x="695562" y="1439676"/>
                  <a:pt x="814347" y="1366576"/>
                </a:cubicBezTo>
                <a:cubicBezTo>
                  <a:pt x="824433" y="1360369"/>
                  <a:pt x="814618" y="1341998"/>
                  <a:pt x="809322" y="1331406"/>
                </a:cubicBezTo>
                <a:cubicBezTo>
                  <a:pt x="806954" y="1326669"/>
                  <a:pt x="799513" y="1326967"/>
                  <a:pt x="794250" y="1326382"/>
                </a:cubicBezTo>
                <a:cubicBezTo>
                  <a:pt x="769227" y="1323602"/>
                  <a:pt x="744008" y="1323033"/>
                  <a:pt x="718887" y="1321358"/>
                </a:cubicBezTo>
                <a:cubicBezTo>
                  <a:pt x="713863" y="1319683"/>
                  <a:pt x="708356" y="1319059"/>
                  <a:pt x="703815" y="1316334"/>
                </a:cubicBezTo>
                <a:cubicBezTo>
                  <a:pt x="699753" y="1313897"/>
                  <a:pt x="693766" y="1306285"/>
                  <a:pt x="693766" y="1306285"/>
                </a:cubicBezTo>
                <a:lnTo>
                  <a:pt x="718887" y="1215850"/>
                </a:lnTo>
                <a:cubicBezTo>
                  <a:pt x="713863" y="1202452"/>
                  <a:pt x="713387" y="1186293"/>
                  <a:pt x="703815" y="1175657"/>
                </a:cubicBezTo>
                <a:cubicBezTo>
                  <a:pt x="696729" y="1167784"/>
                  <a:pt x="673670" y="1165608"/>
                  <a:pt x="673670" y="1165608"/>
                </a:cubicBezTo>
                <a:cubicBezTo>
                  <a:pt x="663158" y="1169112"/>
                  <a:pt x="634943" y="1171664"/>
                  <a:pt x="633476" y="1190729"/>
                </a:cubicBezTo>
                <a:cubicBezTo>
                  <a:pt x="632185" y="1207510"/>
                  <a:pt x="633480" y="1224906"/>
                  <a:pt x="638500" y="1240971"/>
                </a:cubicBezTo>
                <a:cubicBezTo>
                  <a:pt x="642102" y="1252498"/>
                  <a:pt x="658597" y="1271116"/>
                  <a:pt x="658597" y="1271116"/>
                </a:cubicBezTo>
                <a:cubicBezTo>
                  <a:pt x="660272" y="1276140"/>
                  <a:pt x="663621" y="1280893"/>
                  <a:pt x="663621" y="1286189"/>
                </a:cubicBezTo>
                <a:cubicBezTo>
                  <a:pt x="663621" y="1299232"/>
                  <a:pt x="656508" y="1303350"/>
                  <a:pt x="648549" y="1311310"/>
                </a:cubicBezTo>
                <a:cubicBezTo>
                  <a:pt x="638998" y="1309400"/>
                  <a:pt x="618652" y="1306409"/>
                  <a:pt x="608355" y="1301261"/>
                </a:cubicBezTo>
                <a:cubicBezTo>
                  <a:pt x="569397" y="1281782"/>
                  <a:pt x="616097" y="1298817"/>
                  <a:pt x="578210" y="1286189"/>
                </a:cubicBezTo>
                <a:cubicBezTo>
                  <a:pt x="546390" y="1287864"/>
                  <a:pt x="514615" y="1291213"/>
                  <a:pt x="482751" y="1291213"/>
                </a:cubicBezTo>
                <a:cubicBezTo>
                  <a:pt x="470909" y="1291213"/>
                  <a:pt x="453253" y="1296585"/>
                  <a:pt x="447582" y="1286189"/>
                </a:cubicBezTo>
                <a:cubicBezTo>
                  <a:pt x="439523" y="1271413"/>
                  <a:pt x="446133" y="1251483"/>
                  <a:pt x="452606" y="1235947"/>
                </a:cubicBezTo>
                <a:cubicBezTo>
                  <a:pt x="455487" y="1229033"/>
                  <a:pt x="466004" y="1229248"/>
                  <a:pt x="472703" y="1225899"/>
                </a:cubicBezTo>
                <a:cubicBezTo>
                  <a:pt x="487775" y="1227574"/>
                  <a:pt x="502755" y="1230923"/>
                  <a:pt x="517920" y="1230923"/>
                </a:cubicBezTo>
                <a:cubicBezTo>
                  <a:pt x="523216" y="1230923"/>
                  <a:pt x="529742" y="1230079"/>
                  <a:pt x="532993" y="1225899"/>
                </a:cubicBezTo>
                <a:cubicBezTo>
                  <a:pt x="542189" y="1214075"/>
                  <a:pt x="553089" y="1185705"/>
                  <a:pt x="553089" y="1185705"/>
                </a:cubicBezTo>
                <a:cubicBezTo>
                  <a:pt x="550629" y="1158645"/>
                  <a:pt x="557310" y="1134660"/>
                  <a:pt x="538017" y="1115367"/>
                </a:cubicBezTo>
                <a:cubicBezTo>
                  <a:pt x="533747" y="1111097"/>
                  <a:pt x="527968" y="1108668"/>
                  <a:pt x="522944" y="1105318"/>
                </a:cubicBezTo>
                <a:cubicBezTo>
                  <a:pt x="512896" y="1106993"/>
                  <a:pt x="500465" y="1103635"/>
                  <a:pt x="492799" y="1110343"/>
                </a:cubicBezTo>
                <a:cubicBezTo>
                  <a:pt x="484828" y="1117318"/>
                  <a:pt x="486100" y="1130440"/>
                  <a:pt x="482751" y="1140488"/>
                </a:cubicBezTo>
                <a:cubicBezTo>
                  <a:pt x="478665" y="1152748"/>
                  <a:pt x="477418" y="1160893"/>
                  <a:pt x="467678" y="1170633"/>
                </a:cubicBezTo>
                <a:cubicBezTo>
                  <a:pt x="463408" y="1174903"/>
                  <a:pt x="458124" y="1178229"/>
                  <a:pt x="452606" y="1180681"/>
                </a:cubicBezTo>
                <a:cubicBezTo>
                  <a:pt x="442927" y="1184983"/>
                  <a:pt x="432509" y="1187380"/>
                  <a:pt x="422461" y="1190729"/>
                </a:cubicBezTo>
                <a:cubicBezTo>
                  <a:pt x="403041" y="1197202"/>
                  <a:pt x="406528" y="1196735"/>
                  <a:pt x="382267" y="1200778"/>
                </a:cubicBezTo>
                <a:cubicBezTo>
                  <a:pt x="380615" y="1201053"/>
                  <a:pt x="378918" y="1200778"/>
                  <a:pt x="377243" y="1200778"/>
                </a:cubicBezTo>
                <a:lnTo>
                  <a:pt x="146131" y="1185705"/>
                </a:lnTo>
                <a:cubicBezTo>
                  <a:pt x="139432" y="1199103"/>
                  <a:pt x="132233" y="1212262"/>
                  <a:pt x="126034" y="1225899"/>
                </a:cubicBezTo>
                <a:cubicBezTo>
                  <a:pt x="123843" y="1230720"/>
                  <a:pt x="124755" y="1237226"/>
                  <a:pt x="121010" y="1240971"/>
                </a:cubicBezTo>
                <a:cubicBezTo>
                  <a:pt x="117265" y="1244716"/>
                  <a:pt x="110962" y="1244320"/>
                  <a:pt x="105938" y="1245995"/>
                </a:cubicBezTo>
                <a:cubicBezTo>
                  <a:pt x="99239" y="1244320"/>
                  <a:pt x="88320" y="1247416"/>
                  <a:pt x="85841" y="1240971"/>
                </a:cubicBezTo>
                <a:cubicBezTo>
                  <a:pt x="78602" y="1222149"/>
                  <a:pt x="83044" y="1200724"/>
                  <a:pt x="80817" y="1180681"/>
                </a:cubicBezTo>
                <a:cubicBezTo>
                  <a:pt x="79692" y="1170556"/>
                  <a:pt x="79711" y="1159939"/>
                  <a:pt x="75793" y="1150536"/>
                </a:cubicBezTo>
                <a:cubicBezTo>
                  <a:pt x="71148" y="1139388"/>
                  <a:pt x="55696" y="1120391"/>
                  <a:pt x="55696" y="1120391"/>
                </a:cubicBezTo>
                <a:cubicBezTo>
                  <a:pt x="54021" y="1115367"/>
                  <a:pt x="51956" y="1110456"/>
                  <a:pt x="50672" y="1105318"/>
                </a:cubicBezTo>
                <a:cubicBezTo>
                  <a:pt x="48601" y="1097033"/>
                  <a:pt x="52753" y="1084934"/>
                  <a:pt x="45648" y="1080197"/>
                </a:cubicBezTo>
                <a:cubicBezTo>
                  <a:pt x="41608" y="1077503"/>
                  <a:pt x="12334" y="1087953"/>
                  <a:pt x="5454" y="1090246"/>
                </a:cubicBezTo>
                <a:cubicBezTo>
                  <a:pt x="3779" y="1085222"/>
                  <a:pt x="-1537" y="1080090"/>
                  <a:pt x="430" y="1075173"/>
                </a:cubicBezTo>
                <a:cubicBezTo>
                  <a:pt x="3427" y="1067682"/>
                  <a:pt x="24230" y="1062216"/>
                  <a:pt x="30575" y="1060101"/>
                </a:cubicBezTo>
                <a:cubicBezTo>
                  <a:pt x="61860" y="1028813"/>
                  <a:pt x="16572" y="1071109"/>
                  <a:pt x="55696" y="1045028"/>
                </a:cubicBezTo>
                <a:cubicBezTo>
                  <a:pt x="93333" y="1019938"/>
                  <a:pt x="50002" y="1036878"/>
                  <a:pt x="85841" y="1024932"/>
                </a:cubicBezTo>
                <a:cubicBezTo>
                  <a:pt x="94215" y="1026607"/>
                  <a:pt x="103857" y="1025219"/>
                  <a:pt x="110962" y="1029956"/>
                </a:cubicBezTo>
                <a:cubicBezTo>
                  <a:pt x="115368" y="1032893"/>
                  <a:pt x="113618" y="1040291"/>
                  <a:pt x="115986" y="1045028"/>
                </a:cubicBezTo>
                <a:cubicBezTo>
                  <a:pt x="118686" y="1050429"/>
                  <a:pt x="123038" y="1054858"/>
                  <a:pt x="126034" y="1060101"/>
                </a:cubicBezTo>
                <a:cubicBezTo>
                  <a:pt x="134176" y="1074349"/>
                  <a:pt x="135644" y="1083035"/>
                  <a:pt x="146131" y="1095270"/>
                </a:cubicBezTo>
                <a:cubicBezTo>
                  <a:pt x="152296" y="1102463"/>
                  <a:pt x="160973" y="1107484"/>
                  <a:pt x="166228" y="1115367"/>
                </a:cubicBezTo>
                <a:cubicBezTo>
                  <a:pt x="169577" y="1120391"/>
                  <a:pt x="171156" y="1127239"/>
                  <a:pt x="176276" y="1130439"/>
                </a:cubicBezTo>
                <a:cubicBezTo>
                  <a:pt x="185258" y="1136053"/>
                  <a:pt x="196373" y="1137138"/>
                  <a:pt x="206421" y="1140488"/>
                </a:cubicBezTo>
                <a:lnTo>
                  <a:pt x="221494" y="1145512"/>
                </a:lnTo>
                <a:cubicBezTo>
                  <a:pt x="253314" y="1143837"/>
                  <a:pt x="285381" y="1144793"/>
                  <a:pt x="316953" y="1140488"/>
                </a:cubicBezTo>
                <a:cubicBezTo>
                  <a:pt x="322936" y="1139672"/>
                  <a:pt x="326508" y="1132892"/>
                  <a:pt x="332026" y="1130439"/>
                </a:cubicBezTo>
                <a:cubicBezTo>
                  <a:pt x="341705" y="1126137"/>
                  <a:pt x="362171" y="1120391"/>
                  <a:pt x="362171" y="1120391"/>
                </a:cubicBezTo>
                <a:cubicBezTo>
                  <a:pt x="433130" y="1073085"/>
                  <a:pt x="375933" y="1117353"/>
                  <a:pt x="372219" y="909376"/>
                </a:cubicBezTo>
                <a:cubicBezTo>
                  <a:pt x="371741" y="882585"/>
                  <a:pt x="372219" y="855785"/>
                  <a:pt x="372219" y="828989"/>
                </a:cubicBezTo>
                <a:lnTo>
                  <a:pt x="226518" y="617973"/>
                </a:lnTo>
                <a:close/>
              </a:path>
            </a:pathLst>
          </a:custGeom>
          <a:blipFill dpi="0" rotWithShape="1">
            <a:blip r:embed="rId5"/>
            <a:srcRect/>
            <a:tile tx="0" ty="0" sx="50000" sy="50000" flip="none" algn="tl"/>
          </a:blip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38"/>
          <p:cNvSpPr/>
          <p:nvPr/>
        </p:nvSpPr>
        <p:spPr>
          <a:xfrm>
            <a:off x="6734908" y="2140794"/>
            <a:ext cx="1160585" cy="2060149"/>
          </a:xfrm>
          <a:custGeom>
            <a:avLst/>
            <a:gdLst>
              <a:gd name="connsiteX0" fmla="*/ 0 w 1257300"/>
              <a:gd name="connsiteY0" fmla="*/ 1498878 h 2743478"/>
              <a:gd name="connsiteX1" fmla="*/ 0 w 1257300"/>
              <a:gd name="connsiteY1" fmla="*/ 1498878 h 2743478"/>
              <a:gd name="connsiteX2" fmla="*/ 6350 w 1257300"/>
              <a:gd name="connsiteY2" fmla="*/ 1403628 h 2743478"/>
              <a:gd name="connsiteX3" fmla="*/ 25400 w 1257300"/>
              <a:gd name="connsiteY3" fmla="*/ 1397278 h 2743478"/>
              <a:gd name="connsiteX4" fmla="*/ 69850 w 1257300"/>
              <a:gd name="connsiteY4" fmla="*/ 1390928 h 2743478"/>
              <a:gd name="connsiteX5" fmla="*/ 76200 w 1257300"/>
              <a:gd name="connsiteY5" fmla="*/ 1244878 h 2743478"/>
              <a:gd name="connsiteX6" fmla="*/ 57150 w 1257300"/>
              <a:gd name="connsiteY6" fmla="*/ 1206778 h 2743478"/>
              <a:gd name="connsiteX7" fmla="*/ 38100 w 1257300"/>
              <a:gd name="connsiteY7" fmla="*/ 1194078 h 2743478"/>
              <a:gd name="connsiteX8" fmla="*/ 31750 w 1257300"/>
              <a:gd name="connsiteY8" fmla="*/ 1098828 h 2743478"/>
              <a:gd name="connsiteX9" fmla="*/ 120650 w 1257300"/>
              <a:gd name="connsiteY9" fmla="*/ 851178 h 2743478"/>
              <a:gd name="connsiteX10" fmla="*/ 184150 w 1257300"/>
              <a:gd name="connsiteY10" fmla="*/ 844828 h 2743478"/>
              <a:gd name="connsiteX11" fmla="*/ 203200 w 1257300"/>
              <a:gd name="connsiteY11" fmla="*/ 832128 h 2743478"/>
              <a:gd name="connsiteX12" fmla="*/ 241300 w 1257300"/>
              <a:gd name="connsiteY12" fmla="*/ 819428 h 2743478"/>
              <a:gd name="connsiteX13" fmla="*/ 279400 w 1257300"/>
              <a:gd name="connsiteY13" fmla="*/ 800378 h 2743478"/>
              <a:gd name="connsiteX14" fmla="*/ 285750 w 1257300"/>
              <a:gd name="connsiteY14" fmla="*/ 755928 h 2743478"/>
              <a:gd name="connsiteX15" fmla="*/ 304800 w 1257300"/>
              <a:gd name="connsiteY15" fmla="*/ 749578 h 2743478"/>
              <a:gd name="connsiteX16" fmla="*/ 349250 w 1257300"/>
              <a:gd name="connsiteY16" fmla="*/ 736878 h 2743478"/>
              <a:gd name="connsiteX17" fmla="*/ 361950 w 1257300"/>
              <a:gd name="connsiteY17" fmla="*/ 711478 h 2743478"/>
              <a:gd name="connsiteX18" fmla="*/ 368300 w 1257300"/>
              <a:gd name="connsiteY18" fmla="*/ 692428 h 2743478"/>
              <a:gd name="connsiteX19" fmla="*/ 406400 w 1257300"/>
              <a:gd name="connsiteY19" fmla="*/ 667028 h 2743478"/>
              <a:gd name="connsiteX20" fmla="*/ 425450 w 1257300"/>
              <a:gd name="connsiteY20" fmla="*/ 654328 h 2743478"/>
              <a:gd name="connsiteX21" fmla="*/ 476250 w 1257300"/>
              <a:gd name="connsiteY21" fmla="*/ 641628 h 2743478"/>
              <a:gd name="connsiteX22" fmla="*/ 501650 w 1257300"/>
              <a:gd name="connsiteY22" fmla="*/ 603528 h 2743478"/>
              <a:gd name="connsiteX23" fmla="*/ 508000 w 1257300"/>
              <a:gd name="connsiteY23" fmla="*/ 584478 h 2743478"/>
              <a:gd name="connsiteX24" fmla="*/ 514350 w 1257300"/>
              <a:gd name="connsiteY24" fmla="*/ 559078 h 2743478"/>
              <a:gd name="connsiteX25" fmla="*/ 527050 w 1257300"/>
              <a:gd name="connsiteY25" fmla="*/ 540028 h 2743478"/>
              <a:gd name="connsiteX26" fmla="*/ 533400 w 1257300"/>
              <a:gd name="connsiteY26" fmla="*/ 520978 h 2743478"/>
              <a:gd name="connsiteX27" fmla="*/ 527050 w 1257300"/>
              <a:gd name="connsiteY27" fmla="*/ 482878 h 2743478"/>
              <a:gd name="connsiteX28" fmla="*/ 488950 w 1257300"/>
              <a:gd name="connsiteY28" fmla="*/ 444778 h 2743478"/>
              <a:gd name="connsiteX29" fmla="*/ 469900 w 1257300"/>
              <a:gd name="connsiteY29" fmla="*/ 393978 h 2743478"/>
              <a:gd name="connsiteX30" fmla="*/ 457200 w 1257300"/>
              <a:gd name="connsiteY30" fmla="*/ 368578 h 2743478"/>
              <a:gd name="connsiteX31" fmla="*/ 463550 w 1257300"/>
              <a:gd name="connsiteY31" fmla="*/ 228878 h 2743478"/>
              <a:gd name="connsiteX32" fmla="*/ 508000 w 1257300"/>
              <a:gd name="connsiteY32" fmla="*/ 190778 h 2743478"/>
              <a:gd name="connsiteX33" fmla="*/ 533400 w 1257300"/>
              <a:gd name="connsiteY33" fmla="*/ 165378 h 2743478"/>
              <a:gd name="connsiteX34" fmla="*/ 546100 w 1257300"/>
              <a:gd name="connsiteY34" fmla="*/ 190778 h 2743478"/>
              <a:gd name="connsiteX35" fmla="*/ 552450 w 1257300"/>
              <a:gd name="connsiteY35" fmla="*/ 209828 h 2743478"/>
              <a:gd name="connsiteX36" fmla="*/ 609600 w 1257300"/>
              <a:gd name="connsiteY36" fmla="*/ 228878 h 2743478"/>
              <a:gd name="connsiteX37" fmla="*/ 628650 w 1257300"/>
              <a:gd name="connsiteY37" fmla="*/ 235228 h 2743478"/>
              <a:gd name="connsiteX38" fmla="*/ 647700 w 1257300"/>
              <a:gd name="connsiteY38" fmla="*/ 228878 h 2743478"/>
              <a:gd name="connsiteX39" fmla="*/ 635000 w 1257300"/>
              <a:gd name="connsiteY39" fmla="*/ 146328 h 2743478"/>
              <a:gd name="connsiteX40" fmla="*/ 628650 w 1257300"/>
              <a:gd name="connsiteY40" fmla="*/ 120928 h 2743478"/>
              <a:gd name="connsiteX41" fmla="*/ 622300 w 1257300"/>
              <a:gd name="connsiteY41" fmla="*/ 101878 h 2743478"/>
              <a:gd name="connsiteX42" fmla="*/ 615950 w 1257300"/>
              <a:gd name="connsiteY42" fmla="*/ 76478 h 2743478"/>
              <a:gd name="connsiteX43" fmla="*/ 603250 w 1257300"/>
              <a:gd name="connsiteY43" fmla="*/ 38378 h 2743478"/>
              <a:gd name="connsiteX44" fmla="*/ 609600 w 1257300"/>
              <a:gd name="connsiteY44" fmla="*/ 6628 h 2743478"/>
              <a:gd name="connsiteX45" fmla="*/ 666750 w 1257300"/>
              <a:gd name="connsiteY45" fmla="*/ 6628 h 2743478"/>
              <a:gd name="connsiteX46" fmla="*/ 679450 w 1257300"/>
              <a:gd name="connsiteY46" fmla="*/ 235228 h 2743478"/>
              <a:gd name="connsiteX47" fmla="*/ 692150 w 1257300"/>
              <a:gd name="connsiteY47" fmla="*/ 273328 h 2743478"/>
              <a:gd name="connsiteX48" fmla="*/ 704850 w 1257300"/>
              <a:gd name="connsiteY48" fmla="*/ 311428 h 2743478"/>
              <a:gd name="connsiteX49" fmla="*/ 711200 w 1257300"/>
              <a:gd name="connsiteY49" fmla="*/ 330478 h 2743478"/>
              <a:gd name="connsiteX50" fmla="*/ 730250 w 1257300"/>
              <a:gd name="connsiteY50" fmla="*/ 368578 h 2743478"/>
              <a:gd name="connsiteX51" fmla="*/ 723900 w 1257300"/>
              <a:gd name="connsiteY51" fmla="*/ 514628 h 2743478"/>
              <a:gd name="connsiteX52" fmla="*/ 869950 w 1257300"/>
              <a:gd name="connsiteY52" fmla="*/ 800378 h 2743478"/>
              <a:gd name="connsiteX53" fmla="*/ 914400 w 1257300"/>
              <a:gd name="connsiteY53" fmla="*/ 832128 h 2743478"/>
              <a:gd name="connsiteX54" fmla="*/ 946150 w 1257300"/>
              <a:gd name="connsiteY54" fmla="*/ 870228 h 2743478"/>
              <a:gd name="connsiteX55" fmla="*/ 1028700 w 1257300"/>
              <a:gd name="connsiteY55" fmla="*/ 876578 h 2743478"/>
              <a:gd name="connsiteX56" fmla="*/ 1085850 w 1257300"/>
              <a:gd name="connsiteY56" fmla="*/ 921028 h 2743478"/>
              <a:gd name="connsiteX57" fmla="*/ 1098550 w 1257300"/>
              <a:gd name="connsiteY57" fmla="*/ 940078 h 2743478"/>
              <a:gd name="connsiteX58" fmla="*/ 1143000 w 1257300"/>
              <a:gd name="connsiteY58" fmla="*/ 965478 h 2743478"/>
              <a:gd name="connsiteX59" fmla="*/ 1155700 w 1257300"/>
              <a:gd name="connsiteY59" fmla="*/ 984528 h 2743478"/>
              <a:gd name="connsiteX60" fmla="*/ 1200150 w 1257300"/>
              <a:gd name="connsiteY60" fmla="*/ 997228 h 2743478"/>
              <a:gd name="connsiteX61" fmla="*/ 1225550 w 1257300"/>
              <a:gd name="connsiteY61" fmla="*/ 1016278 h 2743478"/>
              <a:gd name="connsiteX62" fmla="*/ 1244600 w 1257300"/>
              <a:gd name="connsiteY62" fmla="*/ 1028978 h 2743478"/>
              <a:gd name="connsiteX63" fmla="*/ 1244600 w 1257300"/>
              <a:gd name="connsiteY63" fmla="*/ 1035328 h 2743478"/>
              <a:gd name="connsiteX64" fmla="*/ 1200150 w 1257300"/>
              <a:gd name="connsiteY64" fmla="*/ 1175028 h 2743478"/>
              <a:gd name="connsiteX65" fmla="*/ 1206500 w 1257300"/>
              <a:gd name="connsiteY65" fmla="*/ 1295678 h 2743478"/>
              <a:gd name="connsiteX66" fmla="*/ 1219200 w 1257300"/>
              <a:gd name="connsiteY66" fmla="*/ 1333778 h 2743478"/>
              <a:gd name="connsiteX67" fmla="*/ 1225550 w 1257300"/>
              <a:gd name="connsiteY67" fmla="*/ 1365528 h 2743478"/>
              <a:gd name="connsiteX68" fmla="*/ 1238250 w 1257300"/>
              <a:gd name="connsiteY68" fmla="*/ 1384578 h 2743478"/>
              <a:gd name="connsiteX69" fmla="*/ 1250950 w 1257300"/>
              <a:gd name="connsiteY69" fmla="*/ 1422678 h 2743478"/>
              <a:gd name="connsiteX70" fmla="*/ 1257300 w 1257300"/>
              <a:gd name="connsiteY70" fmla="*/ 1441728 h 2743478"/>
              <a:gd name="connsiteX71" fmla="*/ 1257300 w 1257300"/>
              <a:gd name="connsiteY71" fmla="*/ 1517928 h 2743478"/>
              <a:gd name="connsiteX72" fmla="*/ 1155700 w 1257300"/>
              <a:gd name="connsiteY72" fmla="*/ 1956078 h 2743478"/>
              <a:gd name="connsiteX73" fmla="*/ 1130300 w 1257300"/>
              <a:gd name="connsiteY73" fmla="*/ 2102128 h 2743478"/>
              <a:gd name="connsiteX74" fmla="*/ 1155700 w 1257300"/>
              <a:gd name="connsiteY74" fmla="*/ 2152928 h 2743478"/>
              <a:gd name="connsiteX75" fmla="*/ 1168400 w 1257300"/>
              <a:gd name="connsiteY75" fmla="*/ 2171978 h 2743478"/>
              <a:gd name="connsiteX76" fmla="*/ 1174750 w 1257300"/>
              <a:gd name="connsiteY76" fmla="*/ 2191028 h 2743478"/>
              <a:gd name="connsiteX77" fmla="*/ 1187450 w 1257300"/>
              <a:gd name="connsiteY77" fmla="*/ 2241828 h 2743478"/>
              <a:gd name="connsiteX78" fmla="*/ 1200150 w 1257300"/>
              <a:gd name="connsiteY78" fmla="*/ 2292628 h 2743478"/>
              <a:gd name="connsiteX79" fmla="*/ 1200150 w 1257300"/>
              <a:gd name="connsiteY79" fmla="*/ 2387878 h 2743478"/>
              <a:gd name="connsiteX80" fmla="*/ 736600 w 1257300"/>
              <a:gd name="connsiteY80" fmla="*/ 2730778 h 2743478"/>
              <a:gd name="connsiteX81" fmla="*/ 577850 w 1257300"/>
              <a:gd name="connsiteY81" fmla="*/ 2737128 h 2743478"/>
              <a:gd name="connsiteX82" fmla="*/ 533400 w 1257300"/>
              <a:gd name="connsiteY82" fmla="*/ 2743478 h 2743478"/>
              <a:gd name="connsiteX83" fmla="*/ 349250 w 1257300"/>
              <a:gd name="connsiteY83" fmla="*/ 2737128 h 2743478"/>
              <a:gd name="connsiteX84" fmla="*/ 336550 w 1257300"/>
              <a:gd name="connsiteY84" fmla="*/ 2648228 h 2743478"/>
              <a:gd name="connsiteX85" fmla="*/ 374650 w 1257300"/>
              <a:gd name="connsiteY85" fmla="*/ 2622828 h 2743478"/>
              <a:gd name="connsiteX86" fmla="*/ 501650 w 1257300"/>
              <a:gd name="connsiteY86" fmla="*/ 2616478 h 2743478"/>
              <a:gd name="connsiteX87" fmla="*/ 514350 w 1257300"/>
              <a:gd name="connsiteY87" fmla="*/ 2591078 h 2743478"/>
              <a:gd name="connsiteX88" fmla="*/ 527050 w 1257300"/>
              <a:gd name="connsiteY88" fmla="*/ 2514878 h 2743478"/>
              <a:gd name="connsiteX89" fmla="*/ 539750 w 1257300"/>
              <a:gd name="connsiteY89" fmla="*/ 2476778 h 2743478"/>
              <a:gd name="connsiteX90" fmla="*/ 546100 w 1257300"/>
              <a:gd name="connsiteY90" fmla="*/ 2457728 h 2743478"/>
              <a:gd name="connsiteX91" fmla="*/ 558800 w 1257300"/>
              <a:gd name="connsiteY91" fmla="*/ 2438678 h 2743478"/>
              <a:gd name="connsiteX92" fmla="*/ 571500 w 1257300"/>
              <a:gd name="connsiteY92" fmla="*/ 2375178 h 2743478"/>
              <a:gd name="connsiteX93" fmla="*/ 584200 w 1257300"/>
              <a:gd name="connsiteY93" fmla="*/ 2337078 h 2743478"/>
              <a:gd name="connsiteX94" fmla="*/ 584200 w 1257300"/>
              <a:gd name="connsiteY94" fmla="*/ 2273578 h 2743478"/>
              <a:gd name="connsiteX95" fmla="*/ 596900 w 1257300"/>
              <a:gd name="connsiteY95" fmla="*/ 1911628 h 2743478"/>
              <a:gd name="connsiteX96" fmla="*/ 571500 w 1257300"/>
              <a:gd name="connsiteY96" fmla="*/ 1860828 h 2743478"/>
              <a:gd name="connsiteX97" fmla="*/ 527050 w 1257300"/>
              <a:gd name="connsiteY97" fmla="*/ 1803678 h 2743478"/>
              <a:gd name="connsiteX98" fmla="*/ 520700 w 1257300"/>
              <a:gd name="connsiteY98" fmla="*/ 1784628 h 2743478"/>
              <a:gd name="connsiteX99" fmla="*/ 508000 w 1257300"/>
              <a:gd name="connsiteY99" fmla="*/ 1733828 h 2743478"/>
              <a:gd name="connsiteX100" fmla="*/ 495300 w 1257300"/>
              <a:gd name="connsiteY100" fmla="*/ 1714778 h 2743478"/>
              <a:gd name="connsiteX101" fmla="*/ 482600 w 1257300"/>
              <a:gd name="connsiteY101" fmla="*/ 1670328 h 2743478"/>
              <a:gd name="connsiteX102" fmla="*/ 463550 w 1257300"/>
              <a:gd name="connsiteY102" fmla="*/ 1632228 h 2743478"/>
              <a:gd name="connsiteX103" fmla="*/ 469900 w 1257300"/>
              <a:gd name="connsiteY103" fmla="*/ 1587778 h 2743478"/>
              <a:gd name="connsiteX104" fmla="*/ 495300 w 1257300"/>
              <a:gd name="connsiteY104" fmla="*/ 1600478 h 2743478"/>
              <a:gd name="connsiteX105" fmla="*/ 533400 w 1257300"/>
              <a:gd name="connsiteY105" fmla="*/ 1638578 h 2743478"/>
              <a:gd name="connsiteX106" fmla="*/ 539750 w 1257300"/>
              <a:gd name="connsiteY106" fmla="*/ 1657628 h 2743478"/>
              <a:gd name="connsiteX107" fmla="*/ 558800 w 1257300"/>
              <a:gd name="connsiteY107" fmla="*/ 1663978 h 2743478"/>
              <a:gd name="connsiteX108" fmla="*/ 603250 w 1257300"/>
              <a:gd name="connsiteY108" fmla="*/ 1695728 h 2743478"/>
              <a:gd name="connsiteX109" fmla="*/ 609600 w 1257300"/>
              <a:gd name="connsiteY109" fmla="*/ 1714778 h 2743478"/>
              <a:gd name="connsiteX110" fmla="*/ 622300 w 1257300"/>
              <a:gd name="connsiteY110" fmla="*/ 1822728 h 2743478"/>
              <a:gd name="connsiteX111" fmla="*/ 635000 w 1257300"/>
              <a:gd name="connsiteY111" fmla="*/ 1841778 h 2743478"/>
              <a:gd name="connsiteX112" fmla="*/ 666750 w 1257300"/>
              <a:gd name="connsiteY112" fmla="*/ 1867178 h 2743478"/>
              <a:gd name="connsiteX113" fmla="*/ 685800 w 1257300"/>
              <a:gd name="connsiteY113" fmla="*/ 1873528 h 2743478"/>
              <a:gd name="connsiteX114" fmla="*/ 717550 w 1257300"/>
              <a:gd name="connsiteY114" fmla="*/ 1911628 h 2743478"/>
              <a:gd name="connsiteX115" fmla="*/ 723900 w 1257300"/>
              <a:gd name="connsiteY115" fmla="*/ 1956078 h 2743478"/>
              <a:gd name="connsiteX116" fmla="*/ 730250 w 1257300"/>
              <a:gd name="connsiteY116" fmla="*/ 1975128 h 2743478"/>
              <a:gd name="connsiteX117" fmla="*/ 749300 w 1257300"/>
              <a:gd name="connsiteY117" fmla="*/ 1987828 h 2743478"/>
              <a:gd name="connsiteX118" fmla="*/ 768350 w 1257300"/>
              <a:gd name="connsiteY118" fmla="*/ 2006878 h 2743478"/>
              <a:gd name="connsiteX119" fmla="*/ 825500 w 1257300"/>
              <a:gd name="connsiteY119" fmla="*/ 2051328 h 2743478"/>
              <a:gd name="connsiteX120" fmla="*/ 831850 w 1257300"/>
              <a:gd name="connsiteY120" fmla="*/ 2070378 h 2743478"/>
              <a:gd name="connsiteX121" fmla="*/ 838200 w 1257300"/>
              <a:gd name="connsiteY121" fmla="*/ 2102128 h 2743478"/>
              <a:gd name="connsiteX122" fmla="*/ 850900 w 1257300"/>
              <a:gd name="connsiteY122" fmla="*/ 2127528 h 2743478"/>
              <a:gd name="connsiteX123" fmla="*/ 863600 w 1257300"/>
              <a:gd name="connsiteY123" fmla="*/ 2159278 h 2743478"/>
              <a:gd name="connsiteX124" fmla="*/ 882650 w 1257300"/>
              <a:gd name="connsiteY124" fmla="*/ 2178328 h 2743478"/>
              <a:gd name="connsiteX125" fmla="*/ 889000 w 1257300"/>
              <a:gd name="connsiteY125" fmla="*/ 2197378 h 2743478"/>
              <a:gd name="connsiteX126" fmla="*/ 939800 w 1257300"/>
              <a:gd name="connsiteY126" fmla="*/ 2197378 h 2743478"/>
              <a:gd name="connsiteX127" fmla="*/ 946150 w 1257300"/>
              <a:gd name="connsiteY127" fmla="*/ 2159278 h 2743478"/>
              <a:gd name="connsiteX128" fmla="*/ 958850 w 1257300"/>
              <a:gd name="connsiteY128" fmla="*/ 2140228 h 2743478"/>
              <a:gd name="connsiteX129" fmla="*/ 965200 w 1257300"/>
              <a:gd name="connsiteY129" fmla="*/ 2108478 h 2743478"/>
              <a:gd name="connsiteX130" fmla="*/ 1003300 w 1257300"/>
              <a:gd name="connsiteY130" fmla="*/ 2083078 h 2743478"/>
              <a:gd name="connsiteX131" fmla="*/ 1009650 w 1257300"/>
              <a:gd name="connsiteY131" fmla="*/ 2064028 h 2743478"/>
              <a:gd name="connsiteX132" fmla="*/ 1016000 w 1257300"/>
              <a:gd name="connsiteY132" fmla="*/ 2038628 h 2743478"/>
              <a:gd name="connsiteX133" fmla="*/ 1035050 w 1257300"/>
              <a:gd name="connsiteY133" fmla="*/ 2025928 h 2743478"/>
              <a:gd name="connsiteX134" fmla="*/ 1047750 w 1257300"/>
              <a:gd name="connsiteY134" fmla="*/ 2000528 h 2743478"/>
              <a:gd name="connsiteX135" fmla="*/ 1060450 w 1257300"/>
              <a:gd name="connsiteY135" fmla="*/ 1962428 h 2743478"/>
              <a:gd name="connsiteX136" fmla="*/ 1041400 w 1257300"/>
              <a:gd name="connsiteY136" fmla="*/ 1943378 h 2743478"/>
              <a:gd name="connsiteX137" fmla="*/ 1016000 w 1257300"/>
              <a:gd name="connsiteY137" fmla="*/ 1930678 h 2743478"/>
              <a:gd name="connsiteX138" fmla="*/ 971550 w 1257300"/>
              <a:gd name="connsiteY138" fmla="*/ 1917978 h 2743478"/>
              <a:gd name="connsiteX139" fmla="*/ 939800 w 1257300"/>
              <a:gd name="connsiteY139" fmla="*/ 1911628 h 2743478"/>
              <a:gd name="connsiteX140" fmla="*/ 901700 w 1257300"/>
              <a:gd name="connsiteY140" fmla="*/ 1898928 h 2743478"/>
              <a:gd name="connsiteX141" fmla="*/ 889000 w 1257300"/>
              <a:gd name="connsiteY141" fmla="*/ 1879878 h 2743478"/>
              <a:gd name="connsiteX142" fmla="*/ 844550 w 1257300"/>
              <a:gd name="connsiteY142" fmla="*/ 1854478 h 2743478"/>
              <a:gd name="connsiteX143" fmla="*/ 806450 w 1257300"/>
              <a:gd name="connsiteY143" fmla="*/ 1841778 h 2743478"/>
              <a:gd name="connsiteX144" fmla="*/ 800100 w 1257300"/>
              <a:gd name="connsiteY144" fmla="*/ 1740178 h 2743478"/>
              <a:gd name="connsiteX145" fmla="*/ 876300 w 1257300"/>
              <a:gd name="connsiteY145" fmla="*/ 1752878 h 2743478"/>
              <a:gd name="connsiteX146" fmla="*/ 889000 w 1257300"/>
              <a:gd name="connsiteY146" fmla="*/ 1733828 h 2743478"/>
              <a:gd name="connsiteX147" fmla="*/ 876300 w 1257300"/>
              <a:gd name="connsiteY147" fmla="*/ 1714778 h 2743478"/>
              <a:gd name="connsiteX148" fmla="*/ 838200 w 1257300"/>
              <a:gd name="connsiteY148" fmla="*/ 1676678 h 2743478"/>
              <a:gd name="connsiteX149" fmla="*/ 812800 w 1257300"/>
              <a:gd name="connsiteY149" fmla="*/ 1657628 h 2743478"/>
              <a:gd name="connsiteX150" fmla="*/ 793750 w 1257300"/>
              <a:gd name="connsiteY150" fmla="*/ 1638578 h 2743478"/>
              <a:gd name="connsiteX151" fmla="*/ 768350 w 1257300"/>
              <a:gd name="connsiteY151" fmla="*/ 1625878 h 2743478"/>
              <a:gd name="connsiteX152" fmla="*/ 704850 w 1257300"/>
              <a:gd name="connsiteY152" fmla="*/ 1606828 h 2743478"/>
              <a:gd name="connsiteX153" fmla="*/ 673100 w 1257300"/>
              <a:gd name="connsiteY153" fmla="*/ 1587778 h 2743478"/>
              <a:gd name="connsiteX154" fmla="*/ 552450 w 1257300"/>
              <a:gd name="connsiteY154" fmla="*/ 1479828 h 2743478"/>
              <a:gd name="connsiteX155" fmla="*/ 520700 w 1257300"/>
              <a:gd name="connsiteY155" fmla="*/ 1390928 h 2743478"/>
              <a:gd name="connsiteX156" fmla="*/ 514350 w 1257300"/>
              <a:gd name="connsiteY156" fmla="*/ 1371878 h 2743478"/>
              <a:gd name="connsiteX157" fmla="*/ 457200 w 1257300"/>
              <a:gd name="connsiteY157" fmla="*/ 1321078 h 2743478"/>
              <a:gd name="connsiteX158" fmla="*/ 431800 w 1257300"/>
              <a:gd name="connsiteY158" fmla="*/ 1308378 h 2743478"/>
              <a:gd name="connsiteX159" fmla="*/ 393700 w 1257300"/>
              <a:gd name="connsiteY159" fmla="*/ 1282978 h 2743478"/>
              <a:gd name="connsiteX160" fmla="*/ 349250 w 1257300"/>
              <a:gd name="connsiteY160" fmla="*/ 1270278 h 2743478"/>
              <a:gd name="connsiteX161" fmla="*/ 311150 w 1257300"/>
              <a:gd name="connsiteY161" fmla="*/ 1289328 h 2743478"/>
              <a:gd name="connsiteX162" fmla="*/ 298450 w 1257300"/>
              <a:gd name="connsiteY162" fmla="*/ 1327428 h 2743478"/>
              <a:gd name="connsiteX163" fmla="*/ 330200 w 1257300"/>
              <a:gd name="connsiteY163" fmla="*/ 1378228 h 2743478"/>
              <a:gd name="connsiteX164" fmla="*/ 361950 w 1257300"/>
              <a:gd name="connsiteY164" fmla="*/ 1435378 h 2743478"/>
              <a:gd name="connsiteX165" fmla="*/ 374650 w 1257300"/>
              <a:gd name="connsiteY165" fmla="*/ 1454428 h 2743478"/>
              <a:gd name="connsiteX166" fmla="*/ 317500 w 1257300"/>
              <a:gd name="connsiteY166" fmla="*/ 1448078 h 2743478"/>
              <a:gd name="connsiteX167" fmla="*/ 304800 w 1257300"/>
              <a:gd name="connsiteY167" fmla="*/ 1429028 h 2743478"/>
              <a:gd name="connsiteX168" fmla="*/ 285750 w 1257300"/>
              <a:gd name="connsiteY168" fmla="*/ 1422678 h 2743478"/>
              <a:gd name="connsiteX169" fmla="*/ 241300 w 1257300"/>
              <a:gd name="connsiteY169" fmla="*/ 1416328 h 2743478"/>
              <a:gd name="connsiteX170" fmla="*/ 203200 w 1257300"/>
              <a:gd name="connsiteY170" fmla="*/ 1435378 h 2743478"/>
              <a:gd name="connsiteX171" fmla="*/ 184150 w 1257300"/>
              <a:gd name="connsiteY171" fmla="*/ 1441728 h 2743478"/>
              <a:gd name="connsiteX172" fmla="*/ 171450 w 1257300"/>
              <a:gd name="connsiteY172" fmla="*/ 1460778 h 2743478"/>
              <a:gd name="connsiteX173" fmla="*/ 146050 w 1257300"/>
              <a:gd name="connsiteY173" fmla="*/ 1543328 h 2743478"/>
              <a:gd name="connsiteX174" fmla="*/ 127000 w 1257300"/>
              <a:gd name="connsiteY174" fmla="*/ 1505228 h 2743478"/>
              <a:gd name="connsiteX175" fmla="*/ 88900 w 1257300"/>
              <a:gd name="connsiteY175" fmla="*/ 1492528 h 2743478"/>
              <a:gd name="connsiteX176" fmla="*/ 0 w 1257300"/>
              <a:gd name="connsiteY176" fmla="*/ 1498878 h 274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57300" h="2743478">
                <a:moveTo>
                  <a:pt x="0" y="1498878"/>
                </a:moveTo>
                <a:lnTo>
                  <a:pt x="0" y="1498878"/>
                </a:lnTo>
                <a:cubicBezTo>
                  <a:pt x="2117" y="1467128"/>
                  <a:pt x="-1368" y="1434498"/>
                  <a:pt x="6350" y="1403628"/>
                </a:cubicBezTo>
                <a:cubicBezTo>
                  <a:pt x="7973" y="1397134"/>
                  <a:pt x="18836" y="1398591"/>
                  <a:pt x="25400" y="1397278"/>
                </a:cubicBezTo>
                <a:cubicBezTo>
                  <a:pt x="40076" y="1394343"/>
                  <a:pt x="55033" y="1393045"/>
                  <a:pt x="69850" y="1390928"/>
                </a:cubicBezTo>
                <a:cubicBezTo>
                  <a:pt x="99570" y="1331488"/>
                  <a:pt x="87261" y="1366553"/>
                  <a:pt x="76200" y="1244878"/>
                </a:cubicBezTo>
                <a:cubicBezTo>
                  <a:pt x="75167" y="1233516"/>
                  <a:pt x="64749" y="1214377"/>
                  <a:pt x="57150" y="1206778"/>
                </a:cubicBezTo>
                <a:cubicBezTo>
                  <a:pt x="51754" y="1201382"/>
                  <a:pt x="44450" y="1198311"/>
                  <a:pt x="38100" y="1194078"/>
                </a:cubicBezTo>
                <a:cubicBezTo>
                  <a:pt x="23718" y="1150931"/>
                  <a:pt x="31750" y="1181721"/>
                  <a:pt x="31750" y="1098828"/>
                </a:cubicBezTo>
                <a:lnTo>
                  <a:pt x="120650" y="851178"/>
                </a:lnTo>
                <a:cubicBezTo>
                  <a:pt x="141817" y="849061"/>
                  <a:pt x="163423" y="849611"/>
                  <a:pt x="184150" y="844828"/>
                </a:cubicBezTo>
                <a:cubicBezTo>
                  <a:pt x="191586" y="843112"/>
                  <a:pt x="196226" y="835228"/>
                  <a:pt x="203200" y="832128"/>
                </a:cubicBezTo>
                <a:cubicBezTo>
                  <a:pt x="215433" y="826691"/>
                  <a:pt x="230161" y="826854"/>
                  <a:pt x="241300" y="819428"/>
                </a:cubicBezTo>
                <a:cubicBezTo>
                  <a:pt x="265919" y="803015"/>
                  <a:pt x="253110" y="809141"/>
                  <a:pt x="279400" y="800378"/>
                </a:cubicBezTo>
                <a:cubicBezTo>
                  <a:pt x="281517" y="785561"/>
                  <a:pt x="279057" y="769315"/>
                  <a:pt x="285750" y="755928"/>
                </a:cubicBezTo>
                <a:cubicBezTo>
                  <a:pt x="288743" y="749941"/>
                  <a:pt x="298364" y="751417"/>
                  <a:pt x="304800" y="749578"/>
                </a:cubicBezTo>
                <a:cubicBezTo>
                  <a:pt x="360614" y="733631"/>
                  <a:pt x="303575" y="752103"/>
                  <a:pt x="349250" y="736878"/>
                </a:cubicBezTo>
                <a:cubicBezTo>
                  <a:pt x="353483" y="728411"/>
                  <a:pt x="358221" y="720179"/>
                  <a:pt x="361950" y="711478"/>
                </a:cubicBezTo>
                <a:cubicBezTo>
                  <a:pt x="364587" y="705326"/>
                  <a:pt x="363567" y="697161"/>
                  <a:pt x="368300" y="692428"/>
                </a:cubicBezTo>
                <a:cubicBezTo>
                  <a:pt x="379093" y="681635"/>
                  <a:pt x="393700" y="675495"/>
                  <a:pt x="406400" y="667028"/>
                </a:cubicBezTo>
                <a:cubicBezTo>
                  <a:pt x="412750" y="662795"/>
                  <a:pt x="418210" y="656741"/>
                  <a:pt x="425450" y="654328"/>
                </a:cubicBezTo>
                <a:cubicBezTo>
                  <a:pt x="454739" y="644565"/>
                  <a:pt x="437936" y="649291"/>
                  <a:pt x="476250" y="641628"/>
                </a:cubicBezTo>
                <a:cubicBezTo>
                  <a:pt x="484717" y="628928"/>
                  <a:pt x="496823" y="618008"/>
                  <a:pt x="501650" y="603528"/>
                </a:cubicBezTo>
                <a:cubicBezTo>
                  <a:pt x="503767" y="597178"/>
                  <a:pt x="506161" y="590914"/>
                  <a:pt x="508000" y="584478"/>
                </a:cubicBezTo>
                <a:cubicBezTo>
                  <a:pt x="510398" y="576087"/>
                  <a:pt x="510912" y="567100"/>
                  <a:pt x="514350" y="559078"/>
                </a:cubicBezTo>
                <a:cubicBezTo>
                  <a:pt x="517356" y="552063"/>
                  <a:pt x="523637" y="546854"/>
                  <a:pt x="527050" y="540028"/>
                </a:cubicBezTo>
                <a:cubicBezTo>
                  <a:pt x="530043" y="534041"/>
                  <a:pt x="531283" y="527328"/>
                  <a:pt x="533400" y="520978"/>
                </a:cubicBezTo>
                <a:cubicBezTo>
                  <a:pt x="531283" y="508278"/>
                  <a:pt x="531121" y="495092"/>
                  <a:pt x="527050" y="482878"/>
                </a:cubicBezTo>
                <a:cubicBezTo>
                  <a:pt x="520860" y="464307"/>
                  <a:pt x="503287" y="455531"/>
                  <a:pt x="488950" y="444778"/>
                </a:cubicBezTo>
                <a:cubicBezTo>
                  <a:pt x="483454" y="428291"/>
                  <a:pt x="477493" y="409164"/>
                  <a:pt x="469900" y="393978"/>
                </a:cubicBezTo>
                <a:cubicBezTo>
                  <a:pt x="456026" y="366230"/>
                  <a:pt x="457200" y="384484"/>
                  <a:pt x="457200" y="368578"/>
                </a:cubicBezTo>
                <a:lnTo>
                  <a:pt x="463550" y="228878"/>
                </a:lnTo>
                <a:cubicBezTo>
                  <a:pt x="478367" y="216178"/>
                  <a:pt x="495035" y="205363"/>
                  <a:pt x="508000" y="190778"/>
                </a:cubicBezTo>
                <a:cubicBezTo>
                  <a:pt x="536519" y="158694"/>
                  <a:pt x="487947" y="180529"/>
                  <a:pt x="533400" y="165378"/>
                </a:cubicBezTo>
                <a:cubicBezTo>
                  <a:pt x="537633" y="173845"/>
                  <a:pt x="542371" y="182077"/>
                  <a:pt x="546100" y="190778"/>
                </a:cubicBezTo>
                <a:cubicBezTo>
                  <a:pt x="548737" y="196930"/>
                  <a:pt x="548269" y="204601"/>
                  <a:pt x="552450" y="209828"/>
                </a:cubicBezTo>
                <a:cubicBezTo>
                  <a:pt x="566782" y="227743"/>
                  <a:pt x="590004" y="224523"/>
                  <a:pt x="609600" y="228878"/>
                </a:cubicBezTo>
                <a:cubicBezTo>
                  <a:pt x="616134" y="230330"/>
                  <a:pt x="622300" y="233111"/>
                  <a:pt x="628650" y="235228"/>
                </a:cubicBezTo>
                <a:cubicBezTo>
                  <a:pt x="635000" y="233111"/>
                  <a:pt x="646503" y="235464"/>
                  <a:pt x="647700" y="228878"/>
                </a:cubicBezTo>
                <a:cubicBezTo>
                  <a:pt x="655076" y="188310"/>
                  <a:pt x="643548" y="176247"/>
                  <a:pt x="635000" y="146328"/>
                </a:cubicBezTo>
                <a:cubicBezTo>
                  <a:pt x="632602" y="137937"/>
                  <a:pt x="631048" y="129319"/>
                  <a:pt x="628650" y="120928"/>
                </a:cubicBezTo>
                <a:cubicBezTo>
                  <a:pt x="626811" y="114492"/>
                  <a:pt x="624139" y="108314"/>
                  <a:pt x="622300" y="101878"/>
                </a:cubicBezTo>
                <a:cubicBezTo>
                  <a:pt x="619902" y="93487"/>
                  <a:pt x="618458" y="84837"/>
                  <a:pt x="615950" y="76478"/>
                </a:cubicBezTo>
                <a:cubicBezTo>
                  <a:pt x="612103" y="63656"/>
                  <a:pt x="603250" y="38378"/>
                  <a:pt x="603250" y="38378"/>
                </a:cubicBezTo>
                <a:cubicBezTo>
                  <a:pt x="605367" y="27795"/>
                  <a:pt x="602691" y="14919"/>
                  <a:pt x="609600" y="6628"/>
                </a:cubicBezTo>
                <a:cubicBezTo>
                  <a:pt x="621130" y="-7208"/>
                  <a:pt x="656544" y="4587"/>
                  <a:pt x="666750" y="6628"/>
                </a:cubicBezTo>
                <a:cubicBezTo>
                  <a:pt x="696454" y="95740"/>
                  <a:pt x="659792" y="-20329"/>
                  <a:pt x="679450" y="235228"/>
                </a:cubicBezTo>
                <a:cubicBezTo>
                  <a:pt x="680477" y="248576"/>
                  <a:pt x="687917" y="260628"/>
                  <a:pt x="692150" y="273328"/>
                </a:cubicBezTo>
                <a:lnTo>
                  <a:pt x="704850" y="311428"/>
                </a:lnTo>
                <a:cubicBezTo>
                  <a:pt x="706967" y="317778"/>
                  <a:pt x="707487" y="324909"/>
                  <a:pt x="711200" y="330478"/>
                </a:cubicBezTo>
                <a:cubicBezTo>
                  <a:pt x="727613" y="355097"/>
                  <a:pt x="721487" y="342288"/>
                  <a:pt x="730250" y="368578"/>
                </a:cubicBezTo>
                <a:cubicBezTo>
                  <a:pt x="723154" y="489206"/>
                  <a:pt x="723900" y="440482"/>
                  <a:pt x="723900" y="514628"/>
                </a:cubicBezTo>
                <a:lnTo>
                  <a:pt x="869950" y="800378"/>
                </a:lnTo>
                <a:cubicBezTo>
                  <a:pt x="884767" y="810961"/>
                  <a:pt x="900791" y="820031"/>
                  <a:pt x="914400" y="832128"/>
                </a:cubicBezTo>
                <a:cubicBezTo>
                  <a:pt x="924605" y="841199"/>
                  <a:pt x="930501" y="866316"/>
                  <a:pt x="946150" y="870228"/>
                </a:cubicBezTo>
                <a:cubicBezTo>
                  <a:pt x="972924" y="876921"/>
                  <a:pt x="1001183" y="874461"/>
                  <a:pt x="1028700" y="876578"/>
                </a:cubicBezTo>
                <a:cubicBezTo>
                  <a:pt x="1057948" y="886327"/>
                  <a:pt x="1061374" y="884314"/>
                  <a:pt x="1085850" y="921028"/>
                </a:cubicBezTo>
                <a:cubicBezTo>
                  <a:pt x="1090083" y="927378"/>
                  <a:pt x="1093154" y="934682"/>
                  <a:pt x="1098550" y="940078"/>
                </a:cubicBezTo>
                <a:cubicBezTo>
                  <a:pt x="1107525" y="949053"/>
                  <a:pt x="1133039" y="960498"/>
                  <a:pt x="1143000" y="965478"/>
                </a:cubicBezTo>
                <a:cubicBezTo>
                  <a:pt x="1147233" y="971828"/>
                  <a:pt x="1149741" y="979760"/>
                  <a:pt x="1155700" y="984528"/>
                </a:cubicBezTo>
                <a:cubicBezTo>
                  <a:pt x="1159841" y="987841"/>
                  <a:pt x="1198491" y="996813"/>
                  <a:pt x="1200150" y="997228"/>
                </a:cubicBezTo>
                <a:cubicBezTo>
                  <a:pt x="1208617" y="1003578"/>
                  <a:pt x="1216938" y="1010127"/>
                  <a:pt x="1225550" y="1016278"/>
                </a:cubicBezTo>
                <a:cubicBezTo>
                  <a:pt x="1231760" y="1020714"/>
                  <a:pt x="1239204" y="1023582"/>
                  <a:pt x="1244600" y="1028978"/>
                </a:cubicBezTo>
                <a:lnTo>
                  <a:pt x="1244600" y="1035328"/>
                </a:lnTo>
                <a:lnTo>
                  <a:pt x="1200150" y="1175028"/>
                </a:lnTo>
                <a:cubicBezTo>
                  <a:pt x="1202267" y="1215245"/>
                  <a:pt x="1201702" y="1255693"/>
                  <a:pt x="1206500" y="1295678"/>
                </a:cubicBezTo>
                <a:cubicBezTo>
                  <a:pt x="1208095" y="1308970"/>
                  <a:pt x="1216575" y="1320651"/>
                  <a:pt x="1219200" y="1333778"/>
                </a:cubicBezTo>
                <a:cubicBezTo>
                  <a:pt x="1221317" y="1344361"/>
                  <a:pt x="1221760" y="1355422"/>
                  <a:pt x="1225550" y="1365528"/>
                </a:cubicBezTo>
                <a:cubicBezTo>
                  <a:pt x="1228230" y="1372674"/>
                  <a:pt x="1235150" y="1377604"/>
                  <a:pt x="1238250" y="1384578"/>
                </a:cubicBezTo>
                <a:cubicBezTo>
                  <a:pt x="1243687" y="1396811"/>
                  <a:pt x="1246717" y="1409978"/>
                  <a:pt x="1250950" y="1422678"/>
                </a:cubicBezTo>
                <a:cubicBezTo>
                  <a:pt x="1253067" y="1429028"/>
                  <a:pt x="1257300" y="1435035"/>
                  <a:pt x="1257300" y="1441728"/>
                </a:cubicBezTo>
                <a:lnTo>
                  <a:pt x="1257300" y="1517928"/>
                </a:lnTo>
                <a:lnTo>
                  <a:pt x="1155700" y="1956078"/>
                </a:lnTo>
                <a:lnTo>
                  <a:pt x="1130300" y="2102128"/>
                </a:lnTo>
                <a:cubicBezTo>
                  <a:pt x="1138767" y="2119061"/>
                  <a:pt x="1146634" y="2136308"/>
                  <a:pt x="1155700" y="2152928"/>
                </a:cubicBezTo>
                <a:cubicBezTo>
                  <a:pt x="1159354" y="2159628"/>
                  <a:pt x="1164987" y="2165152"/>
                  <a:pt x="1168400" y="2171978"/>
                </a:cubicBezTo>
                <a:cubicBezTo>
                  <a:pt x="1171393" y="2177965"/>
                  <a:pt x="1172989" y="2184570"/>
                  <a:pt x="1174750" y="2191028"/>
                </a:cubicBezTo>
                <a:cubicBezTo>
                  <a:pt x="1179343" y="2207867"/>
                  <a:pt x="1181930" y="2225269"/>
                  <a:pt x="1187450" y="2241828"/>
                </a:cubicBezTo>
                <a:cubicBezTo>
                  <a:pt x="1193020" y="2258538"/>
                  <a:pt x="1199249" y="2274598"/>
                  <a:pt x="1200150" y="2292628"/>
                </a:cubicBezTo>
                <a:cubicBezTo>
                  <a:pt x="1201736" y="2324338"/>
                  <a:pt x="1200150" y="2356128"/>
                  <a:pt x="1200150" y="2387878"/>
                </a:cubicBezTo>
                <a:lnTo>
                  <a:pt x="736600" y="2730778"/>
                </a:lnTo>
                <a:cubicBezTo>
                  <a:pt x="683683" y="2732895"/>
                  <a:pt x="630706" y="2733825"/>
                  <a:pt x="577850" y="2737128"/>
                </a:cubicBezTo>
                <a:cubicBezTo>
                  <a:pt x="562912" y="2738062"/>
                  <a:pt x="548367" y="2743478"/>
                  <a:pt x="533400" y="2743478"/>
                </a:cubicBezTo>
                <a:cubicBezTo>
                  <a:pt x="471980" y="2743478"/>
                  <a:pt x="410633" y="2739245"/>
                  <a:pt x="349250" y="2737128"/>
                </a:cubicBezTo>
                <a:cubicBezTo>
                  <a:pt x="310390" y="2724175"/>
                  <a:pt x="303417" y="2728695"/>
                  <a:pt x="336550" y="2648228"/>
                </a:cubicBezTo>
                <a:cubicBezTo>
                  <a:pt x="342362" y="2634114"/>
                  <a:pt x="359406" y="2623590"/>
                  <a:pt x="374650" y="2622828"/>
                </a:cubicBezTo>
                <a:lnTo>
                  <a:pt x="501650" y="2616478"/>
                </a:lnTo>
                <a:cubicBezTo>
                  <a:pt x="505883" y="2608011"/>
                  <a:pt x="511026" y="2599941"/>
                  <a:pt x="514350" y="2591078"/>
                </a:cubicBezTo>
                <a:cubicBezTo>
                  <a:pt x="524181" y="2564861"/>
                  <a:pt x="520903" y="2543563"/>
                  <a:pt x="527050" y="2514878"/>
                </a:cubicBezTo>
                <a:cubicBezTo>
                  <a:pt x="529855" y="2501788"/>
                  <a:pt x="535517" y="2489478"/>
                  <a:pt x="539750" y="2476778"/>
                </a:cubicBezTo>
                <a:cubicBezTo>
                  <a:pt x="541867" y="2470428"/>
                  <a:pt x="542387" y="2463297"/>
                  <a:pt x="546100" y="2457728"/>
                </a:cubicBezTo>
                <a:lnTo>
                  <a:pt x="558800" y="2438678"/>
                </a:lnTo>
                <a:cubicBezTo>
                  <a:pt x="563091" y="2412932"/>
                  <a:pt x="564395" y="2398860"/>
                  <a:pt x="571500" y="2375178"/>
                </a:cubicBezTo>
                <a:cubicBezTo>
                  <a:pt x="575347" y="2362356"/>
                  <a:pt x="584200" y="2350465"/>
                  <a:pt x="584200" y="2337078"/>
                </a:cubicBezTo>
                <a:lnTo>
                  <a:pt x="584200" y="2273578"/>
                </a:lnTo>
                <a:lnTo>
                  <a:pt x="596900" y="1911628"/>
                </a:lnTo>
                <a:cubicBezTo>
                  <a:pt x="588433" y="1894695"/>
                  <a:pt x="581664" y="1876800"/>
                  <a:pt x="571500" y="1860828"/>
                </a:cubicBezTo>
                <a:cubicBezTo>
                  <a:pt x="548488" y="1824667"/>
                  <a:pt x="545820" y="1859989"/>
                  <a:pt x="527050" y="1803678"/>
                </a:cubicBezTo>
                <a:cubicBezTo>
                  <a:pt x="524933" y="1797328"/>
                  <a:pt x="522461" y="1791086"/>
                  <a:pt x="520700" y="1784628"/>
                </a:cubicBezTo>
                <a:cubicBezTo>
                  <a:pt x="516107" y="1767789"/>
                  <a:pt x="517682" y="1748351"/>
                  <a:pt x="508000" y="1733828"/>
                </a:cubicBezTo>
                <a:lnTo>
                  <a:pt x="495300" y="1714778"/>
                </a:lnTo>
                <a:cubicBezTo>
                  <a:pt x="493265" y="1706640"/>
                  <a:pt x="487155" y="1679438"/>
                  <a:pt x="482600" y="1670328"/>
                </a:cubicBezTo>
                <a:cubicBezTo>
                  <a:pt x="457981" y="1621089"/>
                  <a:pt x="479511" y="1680111"/>
                  <a:pt x="463550" y="1632228"/>
                </a:cubicBezTo>
                <a:cubicBezTo>
                  <a:pt x="465667" y="1617411"/>
                  <a:pt x="459317" y="1598361"/>
                  <a:pt x="469900" y="1587778"/>
                </a:cubicBezTo>
                <a:cubicBezTo>
                  <a:pt x="476593" y="1581085"/>
                  <a:pt x="487908" y="1594565"/>
                  <a:pt x="495300" y="1600478"/>
                </a:cubicBezTo>
                <a:cubicBezTo>
                  <a:pt x="509325" y="1611698"/>
                  <a:pt x="533400" y="1638578"/>
                  <a:pt x="533400" y="1638578"/>
                </a:cubicBezTo>
                <a:cubicBezTo>
                  <a:pt x="535517" y="1644928"/>
                  <a:pt x="535017" y="1652895"/>
                  <a:pt x="539750" y="1657628"/>
                </a:cubicBezTo>
                <a:cubicBezTo>
                  <a:pt x="544483" y="1662361"/>
                  <a:pt x="552648" y="1661341"/>
                  <a:pt x="558800" y="1663978"/>
                </a:cubicBezTo>
                <a:cubicBezTo>
                  <a:pt x="588053" y="1676515"/>
                  <a:pt x="581471" y="1673949"/>
                  <a:pt x="603250" y="1695728"/>
                </a:cubicBezTo>
                <a:cubicBezTo>
                  <a:pt x="605367" y="1702078"/>
                  <a:pt x="608818" y="1708130"/>
                  <a:pt x="609600" y="1714778"/>
                </a:cubicBezTo>
                <a:cubicBezTo>
                  <a:pt x="611452" y="1730523"/>
                  <a:pt x="607676" y="1793480"/>
                  <a:pt x="622300" y="1822728"/>
                </a:cubicBezTo>
                <a:cubicBezTo>
                  <a:pt x="625713" y="1829554"/>
                  <a:pt x="629604" y="1836382"/>
                  <a:pt x="635000" y="1841778"/>
                </a:cubicBezTo>
                <a:cubicBezTo>
                  <a:pt x="644584" y="1851362"/>
                  <a:pt x="655257" y="1859995"/>
                  <a:pt x="666750" y="1867178"/>
                </a:cubicBezTo>
                <a:cubicBezTo>
                  <a:pt x="672426" y="1870726"/>
                  <a:pt x="679450" y="1871411"/>
                  <a:pt x="685800" y="1873528"/>
                </a:cubicBezTo>
                <a:cubicBezTo>
                  <a:pt x="693899" y="1881627"/>
                  <a:pt x="713761" y="1898998"/>
                  <a:pt x="717550" y="1911628"/>
                </a:cubicBezTo>
                <a:cubicBezTo>
                  <a:pt x="721851" y="1925964"/>
                  <a:pt x="720965" y="1941402"/>
                  <a:pt x="723900" y="1956078"/>
                </a:cubicBezTo>
                <a:cubicBezTo>
                  <a:pt x="725213" y="1962642"/>
                  <a:pt x="726069" y="1969901"/>
                  <a:pt x="730250" y="1975128"/>
                </a:cubicBezTo>
                <a:cubicBezTo>
                  <a:pt x="735018" y="1981087"/>
                  <a:pt x="743437" y="1982942"/>
                  <a:pt x="749300" y="1987828"/>
                </a:cubicBezTo>
                <a:cubicBezTo>
                  <a:pt x="756199" y="1993577"/>
                  <a:pt x="761261" y="2001365"/>
                  <a:pt x="768350" y="2006878"/>
                </a:cubicBezTo>
                <a:cubicBezTo>
                  <a:pt x="836708" y="2060045"/>
                  <a:pt x="782251" y="2008079"/>
                  <a:pt x="825500" y="2051328"/>
                </a:cubicBezTo>
                <a:cubicBezTo>
                  <a:pt x="827617" y="2057678"/>
                  <a:pt x="830227" y="2063884"/>
                  <a:pt x="831850" y="2070378"/>
                </a:cubicBezTo>
                <a:cubicBezTo>
                  <a:pt x="834468" y="2080849"/>
                  <a:pt x="834787" y="2091889"/>
                  <a:pt x="838200" y="2102128"/>
                </a:cubicBezTo>
                <a:cubicBezTo>
                  <a:pt x="841193" y="2111108"/>
                  <a:pt x="847055" y="2118878"/>
                  <a:pt x="850900" y="2127528"/>
                </a:cubicBezTo>
                <a:cubicBezTo>
                  <a:pt x="855529" y="2137944"/>
                  <a:pt x="857559" y="2149612"/>
                  <a:pt x="863600" y="2159278"/>
                </a:cubicBezTo>
                <a:cubicBezTo>
                  <a:pt x="868360" y="2166893"/>
                  <a:pt x="876300" y="2171978"/>
                  <a:pt x="882650" y="2178328"/>
                </a:cubicBezTo>
                <a:cubicBezTo>
                  <a:pt x="884767" y="2184678"/>
                  <a:pt x="883773" y="2193197"/>
                  <a:pt x="889000" y="2197378"/>
                </a:cubicBezTo>
                <a:cubicBezTo>
                  <a:pt x="905127" y="2210280"/>
                  <a:pt x="923673" y="2201410"/>
                  <a:pt x="939800" y="2197378"/>
                </a:cubicBezTo>
                <a:cubicBezTo>
                  <a:pt x="941917" y="2184678"/>
                  <a:pt x="942079" y="2171492"/>
                  <a:pt x="946150" y="2159278"/>
                </a:cubicBezTo>
                <a:cubicBezTo>
                  <a:pt x="948563" y="2152038"/>
                  <a:pt x="956170" y="2147374"/>
                  <a:pt x="958850" y="2140228"/>
                </a:cubicBezTo>
                <a:cubicBezTo>
                  <a:pt x="962640" y="2130122"/>
                  <a:pt x="958574" y="2116997"/>
                  <a:pt x="965200" y="2108478"/>
                </a:cubicBezTo>
                <a:cubicBezTo>
                  <a:pt x="974571" y="2096430"/>
                  <a:pt x="1003300" y="2083078"/>
                  <a:pt x="1003300" y="2083078"/>
                </a:cubicBezTo>
                <a:cubicBezTo>
                  <a:pt x="1005417" y="2076728"/>
                  <a:pt x="1007811" y="2070464"/>
                  <a:pt x="1009650" y="2064028"/>
                </a:cubicBezTo>
                <a:cubicBezTo>
                  <a:pt x="1012048" y="2055637"/>
                  <a:pt x="1011159" y="2045890"/>
                  <a:pt x="1016000" y="2038628"/>
                </a:cubicBezTo>
                <a:cubicBezTo>
                  <a:pt x="1020233" y="2032278"/>
                  <a:pt x="1028700" y="2030161"/>
                  <a:pt x="1035050" y="2025928"/>
                </a:cubicBezTo>
                <a:cubicBezTo>
                  <a:pt x="1039283" y="2017461"/>
                  <a:pt x="1044234" y="2009317"/>
                  <a:pt x="1047750" y="2000528"/>
                </a:cubicBezTo>
                <a:cubicBezTo>
                  <a:pt x="1052722" y="1988099"/>
                  <a:pt x="1060450" y="1962428"/>
                  <a:pt x="1060450" y="1962428"/>
                </a:cubicBezTo>
                <a:cubicBezTo>
                  <a:pt x="1054100" y="1956078"/>
                  <a:pt x="1048708" y="1948598"/>
                  <a:pt x="1041400" y="1943378"/>
                </a:cubicBezTo>
                <a:cubicBezTo>
                  <a:pt x="1033697" y="1937876"/>
                  <a:pt x="1024701" y="1934407"/>
                  <a:pt x="1016000" y="1930678"/>
                </a:cubicBezTo>
                <a:cubicBezTo>
                  <a:pt x="1004577" y="1925782"/>
                  <a:pt x="982704" y="1920457"/>
                  <a:pt x="971550" y="1917978"/>
                </a:cubicBezTo>
                <a:cubicBezTo>
                  <a:pt x="961014" y="1915637"/>
                  <a:pt x="950213" y="1914468"/>
                  <a:pt x="939800" y="1911628"/>
                </a:cubicBezTo>
                <a:cubicBezTo>
                  <a:pt x="926885" y="1908106"/>
                  <a:pt x="901700" y="1898928"/>
                  <a:pt x="901700" y="1898928"/>
                </a:cubicBezTo>
                <a:cubicBezTo>
                  <a:pt x="897467" y="1892578"/>
                  <a:pt x="894396" y="1885274"/>
                  <a:pt x="889000" y="1879878"/>
                </a:cubicBezTo>
                <a:cubicBezTo>
                  <a:pt x="881363" y="1872241"/>
                  <a:pt x="852851" y="1857798"/>
                  <a:pt x="844550" y="1854478"/>
                </a:cubicBezTo>
                <a:cubicBezTo>
                  <a:pt x="832121" y="1849506"/>
                  <a:pt x="806450" y="1841778"/>
                  <a:pt x="806450" y="1841778"/>
                </a:cubicBezTo>
                <a:cubicBezTo>
                  <a:pt x="788376" y="1814668"/>
                  <a:pt x="757237" y="1776446"/>
                  <a:pt x="800100" y="1740178"/>
                </a:cubicBezTo>
                <a:cubicBezTo>
                  <a:pt x="819757" y="1723545"/>
                  <a:pt x="850900" y="1748645"/>
                  <a:pt x="876300" y="1752878"/>
                </a:cubicBezTo>
                <a:cubicBezTo>
                  <a:pt x="880533" y="1746528"/>
                  <a:pt x="889000" y="1741460"/>
                  <a:pt x="889000" y="1733828"/>
                </a:cubicBezTo>
                <a:cubicBezTo>
                  <a:pt x="889000" y="1726196"/>
                  <a:pt x="881370" y="1720482"/>
                  <a:pt x="876300" y="1714778"/>
                </a:cubicBezTo>
                <a:cubicBezTo>
                  <a:pt x="864368" y="1701354"/>
                  <a:pt x="852568" y="1687454"/>
                  <a:pt x="838200" y="1676678"/>
                </a:cubicBezTo>
                <a:cubicBezTo>
                  <a:pt x="829733" y="1670328"/>
                  <a:pt x="820835" y="1664516"/>
                  <a:pt x="812800" y="1657628"/>
                </a:cubicBezTo>
                <a:cubicBezTo>
                  <a:pt x="805982" y="1651784"/>
                  <a:pt x="801058" y="1643798"/>
                  <a:pt x="793750" y="1638578"/>
                </a:cubicBezTo>
                <a:cubicBezTo>
                  <a:pt x="786047" y="1633076"/>
                  <a:pt x="777139" y="1629394"/>
                  <a:pt x="768350" y="1625878"/>
                </a:cubicBezTo>
                <a:cubicBezTo>
                  <a:pt x="742584" y="1615571"/>
                  <a:pt x="729799" y="1613065"/>
                  <a:pt x="704850" y="1606828"/>
                </a:cubicBezTo>
                <a:cubicBezTo>
                  <a:pt x="677757" y="1586508"/>
                  <a:pt x="690033" y="1587778"/>
                  <a:pt x="673100" y="1587778"/>
                </a:cubicBezTo>
                <a:lnTo>
                  <a:pt x="552450" y="1479828"/>
                </a:lnTo>
                <a:cubicBezTo>
                  <a:pt x="528700" y="1416493"/>
                  <a:pt x="539119" y="1446185"/>
                  <a:pt x="520700" y="1390928"/>
                </a:cubicBezTo>
                <a:cubicBezTo>
                  <a:pt x="518583" y="1384578"/>
                  <a:pt x="519083" y="1376611"/>
                  <a:pt x="514350" y="1371878"/>
                </a:cubicBezTo>
                <a:cubicBezTo>
                  <a:pt x="488632" y="1346160"/>
                  <a:pt x="483640" y="1336186"/>
                  <a:pt x="457200" y="1321078"/>
                </a:cubicBezTo>
                <a:cubicBezTo>
                  <a:pt x="448981" y="1316382"/>
                  <a:pt x="439917" y="1313248"/>
                  <a:pt x="431800" y="1308378"/>
                </a:cubicBezTo>
                <a:cubicBezTo>
                  <a:pt x="418712" y="1300525"/>
                  <a:pt x="408180" y="1287805"/>
                  <a:pt x="393700" y="1282978"/>
                </a:cubicBezTo>
                <a:cubicBezTo>
                  <a:pt x="366371" y="1273868"/>
                  <a:pt x="381144" y="1278251"/>
                  <a:pt x="349250" y="1270278"/>
                </a:cubicBezTo>
                <a:cubicBezTo>
                  <a:pt x="336550" y="1276628"/>
                  <a:pt x="320583" y="1278716"/>
                  <a:pt x="311150" y="1289328"/>
                </a:cubicBezTo>
                <a:cubicBezTo>
                  <a:pt x="302256" y="1299334"/>
                  <a:pt x="298450" y="1327428"/>
                  <a:pt x="298450" y="1327428"/>
                </a:cubicBezTo>
                <a:cubicBezTo>
                  <a:pt x="313563" y="1372768"/>
                  <a:pt x="300011" y="1358102"/>
                  <a:pt x="330200" y="1378228"/>
                </a:cubicBezTo>
                <a:cubicBezTo>
                  <a:pt x="341377" y="1411758"/>
                  <a:pt x="332837" y="1391709"/>
                  <a:pt x="361950" y="1435378"/>
                </a:cubicBezTo>
                <a:lnTo>
                  <a:pt x="374650" y="1454428"/>
                </a:lnTo>
                <a:cubicBezTo>
                  <a:pt x="349664" y="1462757"/>
                  <a:pt x="348422" y="1467404"/>
                  <a:pt x="317500" y="1448078"/>
                </a:cubicBezTo>
                <a:cubicBezTo>
                  <a:pt x="311028" y="1444033"/>
                  <a:pt x="310759" y="1433796"/>
                  <a:pt x="304800" y="1429028"/>
                </a:cubicBezTo>
                <a:cubicBezTo>
                  <a:pt x="299573" y="1424847"/>
                  <a:pt x="292314" y="1423991"/>
                  <a:pt x="285750" y="1422678"/>
                </a:cubicBezTo>
                <a:cubicBezTo>
                  <a:pt x="271074" y="1419743"/>
                  <a:pt x="256117" y="1418445"/>
                  <a:pt x="241300" y="1416328"/>
                </a:cubicBezTo>
                <a:cubicBezTo>
                  <a:pt x="193417" y="1432289"/>
                  <a:pt x="252439" y="1410759"/>
                  <a:pt x="203200" y="1435378"/>
                </a:cubicBezTo>
                <a:cubicBezTo>
                  <a:pt x="197213" y="1438371"/>
                  <a:pt x="190500" y="1439611"/>
                  <a:pt x="184150" y="1441728"/>
                </a:cubicBezTo>
                <a:cubicBezTo>
                  <a:pt x="179917" y="1448078"/>
                  <a:pt x="172947" y="1453294"/>
                  <a:pt x="171450" y="1460778"/>
                </a:cubicBezTo>
                <a:cubicBezTo>
                  <a:pt x="154185" y="1547101"/>
                  <a:pt x="192000" y="1528011"/>
                  <a:pt x="146050" y="1543328"/>
                </a:cubicBezTo>
                <a:cubicBezTo>
                  <a:pt x="142590" y="1532948"/>
                  <a:pt x="137366" y="1511707"/>
                  <a:pt x="127000" y="1505228"/>
                </a:cubicBezTo>
                <a:cubicBezTo>
                  <a:pt x="115648" y="1498133"/>
                  <a:pt x="101600" y="1496761"/>
                  <a:pt x="88900" y="1492528"/>
                </a:cubicBezTo>
                <a:cubicBezTo>
                  <a:pt x="47761" y="1478815"/>
                  <a:pt x="14817" y="1497820"/>
                  <a:pt x="0" y="1498878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50000" sy="50000" flip="none" algn="tl"/>
          </a:blip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516048" y="2840696"/>
            <a:ext cx="1568160" cy="294167"/>
          </a:xfrm>
          <a:prstGeom prst="rect">
            <a:avLst/>
          </a:prstGeom>
          <a:noFill/>
        </p:spPr>
        <p:txBody>
          <a:bodyPr wrap="square" lIns="77962" tIns="38981" rIns="77962" bIns="38981" rtlCol="0" anchor="ctr">
            <a:spAutoFit/>
          </a:bodyPr>
          <a:lstStyle/>
          <a:p>
            <a:pPr algn="ctr"/>
            <a:r>
              <a:rPr lang="ru-RU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СУБАРКТИЧЕСКИЕ </a:t>
            </a:r>
          </a:p>
          <a:p>
            <a:pPr algn="ctr"/>
            <a:r>
              <a:rPr lang="ru-RU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УСЛОВИЯ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1256235" y="1772243"/>
            <a:ext cx="204025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78559" y="1100822"/>
            <a:ext cx="1114809" cy="725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 lIns="77962" tIns="38981" rIns="77962" bIns="38981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ЛЕДОВЫЙ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ЛУДЛОВСКИЙ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ДЕМИДОВСКИЙ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ФЕРСМАНОВСКИЙ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МЕДВЕЖИЙ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ХЕЙСОВСКИЙ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55072" y="1383394"/>
            <a:ext cx="1109090" cy="311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00" dirty="0">
              <a:latin typeface="Ubuntu" panose="020B05040306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00201" y="1373533"/>
            <a:ext cx="1230174" cy="30777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ХАРАСАВЭЙ-МОРЕ</a:t>
            </a: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КРУЗЕНШТЕРНСКИЙ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852804" y="2208967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71" name="Прямая соединительная линия 70"/>
          <p:cNvCxnSpPr>
            <a:stCxn id="70" idx="0"/>
          </p:cNvCxnSpPr>
          <p:nvPr/>
        </p:nvCxnSpPr>
        <p:spPr>
          <a:xfrm flipH="1" flipV="1">
            <a:off x="3902690" y="1538971"/>
            <a:ext cx="10167" cy="66999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84279" y="2175593"/>
            <a:ext cx="1109090" cy="4225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00" dirty="0">
              <a:latin typeface="Ubuntu" panose="020B05040306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5579" y="2183892"/>
            <a:ext cx="1203949" cy="415498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ШТОКМАНОВСКОЕ</a:t>
            </a:r>
            <a:endParaRPr lang="en-US" sz="700" b="1" dirty="0" smtClean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ЗАПАДНЫЙ </a:t>
            </a:r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УЧАСТОК ШТОКМАНОВСКОГО 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3333622" y="1792254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754170" y="2027631"/>
            <a:ext cx="0" cy="1395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754170" y="2027631"/>
            <a:ext cx="2637698" cy="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3395543" y="1851284"/>
            <a:ext cx="0" cy="17945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91574" y="2867670"/>
            <a:ext cx="1094499" cy="1864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lIns="77962" tIns="38981" rIns="77962" bIns="38981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СЕВЕРО-ЗАПАДНЫЙ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3489553" y="2122933"/>
            <a:ext cx="0" cy="6075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735176" y="2730095"/>
            <a:ext cx="27587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3506088" y="2175934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80161" y="3864034"/>
            <a:ext cx="1109090" cy="3110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00" dirty="0">
              <a:latin typeface="Ubuntu" panose="020B050403060203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8221" y="3847490"/>
            <a:ext cx="1203949" cy="307777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ПРИРАЗЛОМНОЕ</a:t>
            </a: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ДОЛГИНСКОЕ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3566141" y="2273640"/>
            <a:ext cx="2" cy="171642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1297338" y="3990064"/>
            <a:ext cx="226880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81" idx="0"/>
          </p:cNvCxnSpPr>
          <p:nvPr/>
        </p:nvCxnSpPr>
        <p:spPr>
          <a:xfrm flipV="1">
            <a:off x="738824" y="2729264"/>
            <a:ext cx="3646" cy="13840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178846" y="3419283"/>
            <a:ext cx="1109090" cy="24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00" dirty="0">
              <a:latin typeface="Ubuntu" panose="020B05040306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6906" y="3441673"/>
            <a:ext cx="1203949" cy="200055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БЕЙСУГСКОЕ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1256235" y="3281566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730803" y="3318975"/>
            <a:ext cx="55955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730803" y="3318035"/>
            <a:ext cx="0" cy="1021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511144" y="4152039"/>
            <a:ext cx="1638909" cy="5406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00" dirty="0">
              <a:latin typeface="Ubuntu" panose="020B050403060203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462884" y="4222324"/>
            <a:ext cx="1699320" cy="4154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СЕВЕРО-КАМЕННОМЫССКОЕ</a:t>
            </a:r>
          </a:p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КАМЕННОМЫССКОЕ-МОРЕ</a:t>
            </a:r>
            <a:endParaRPr lang="ru-RU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СЕМАКОВСКОЕ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4002010" y="2446729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V="1">
            <a:off x="4062061" y="2549431"/>
            <a:ext cx="0" cy="18814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4062062" y="4428616"/>
            <a:ext cx="441410" cy="229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329115" y="2267599"/>
            <a:ext cx="130968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РУСАНОВСКИЙ</a:t>
            </a: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НЯРМЕЙСКИЙ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АМДЕРМИНСКИЙ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СКУРАТОВСКИЙ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МОРСКОЙ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БЕЛООСТРОВСКИЙ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cxnSp>
        <p:nvCxnSpPr>
          <p:cNvPr id="106" name="Прямая соединительная линия 105"/>
          <p:cNvCxnSpPr>
            <a:endCxn id="45" idx="3"/>
          </p:cNvCxnSpPr>
          <p:nvPr/>
        </p:nvCxnSpPr>
        <p:spPr>
          <a:xfrm flipH="1">
            <a:off x="2764162" y="1538970"/>
            <a:ext cx="1138528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4038347" y="2167179"/>
            <a:ext cx="796599" cy="16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4830980" y="1629562"/>
            <a:ext cx="3966" cy="6284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7121623" y="1151733"/>
            <a:ext cx="1456779" cy="1864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lIns="77962" tIns="38981" rIns="77962" bIns="38981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СЕВЕРО-ВРАНГЕЛЕВСКИЙ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6917050" y="1358557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 flipV="1">
            <a:off x="6976332" y="1241065"/>
            <a:ext cx="0" cy="13516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972914" y="1238755"/>
            <a:ext cx="148709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4579858" y="859726"/>
            <a:ext cx="1519554" cy="6309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ЛЕНИНГРАДСКОЕ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ЗАПАДНО-ШАРАПОВСКИЙ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ОБРУЧЕВСКИЙ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НЕВСКИЙ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СЕВЕРО-ХАРАСАВЭЙСКИЙ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7391400" y="3281566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143" idx="1"/>
          </p:cNvCxnSpPr>
          <p:nvPr/>
        </p:nvCxnSpPr>
        <p:spPr>
          <a:xfrm flipH="1">
            <a:off x="7467601" y="3331114"/>
            <a:ext cx="152400" cy="216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>
            <a:off x="7518476" y="2730820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H="1">
            <a:off x="7575396" y="2638618"/>
            <a:ext cx="1" cy="9530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733800" y="1389334"/>
            <a:ext cx="959721" cy="294167"/>
          </a:xfrm>
          <a:prstGeom prst="rect">
            <a:avLst/>
          </a:prstGeom>
          <a:noFill/>
        </p:spPr>
        <p:txBody>
          <a:bodyPr wrap="square" lIns="77962" tIns="38981" rIns="77962" bIns="38981" rtlCol="0" anchor="ctr">
            <a:spAutoFit/>
          </a:bodyPr>
          <a:lstStyle/>
          <a:p>
            <a:pPr algn="ctr"/>
            <a:r>
              <a:rPr lang="ru-RU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АРКТИЧЕСКИЕ </a:t>
            </a:r>
          </a:p>
          <a:p>
            <a:pPr algn="ctr"/>
            <a:r>
              <a:rPr lang="ru-RU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УСЛОВИЯ</a:t>
            </a: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H="1">
            <a:off x="7582528" y="2580256"/>
            <a:ext cx="12503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7582527" y="2584643"/>
            <a:ext cx="1" cy="12691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7620001" y="3069504"/>
            <a:ext cx="146109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КИРИНСКОЕ</a:t>
            </a:r>
          </a:p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КИРИНСКИЙ ПЕРСПЕКТИВ. АЯШСКИЙ</a:t>
            </a:r>
          </a:p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ВОСТОЧНО-ОДОПТИНСКИЙ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7690816" y="2446729"/>
            <a:ext cx="1346429" cy="2000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ЗАПАДНО-КАМЧАТСКИЙ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3934911" y="2122947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/>
          <p:cNvSpPr/>
          <p:nvPr/>
        </p:nvSpPr>
        <p:spPr>
          <a:xfrm>
            <a:off x="3431318" y="2052686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sp>
        <p:nvSpPr>
          <p:cNvPr id="147" name="Овал 146"/>
          <p:cNvSpPr/>
          <p:nvPr/>
        </p:nvSpPr>
        <p:spPr>
          <a:xfrm>
            <a:off x="3270570" y="1723390"/>
            <a:ext cx="120105" cy="977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1" rIns="77962" bIns="38981"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8737" y="127210"/>
            <a:ext cx="9415982" cy="518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1465" marR="5080" indent="530860" algn="ctr">
              <a:lnSpc>
                <a:spcPts val="2010"/>
              </a:lnSpc>
            </a:pPr>
            <a:r>
              <a:rPr lang="ru-RU" spc="-10" dirty="0"/>
              <a:t>Месторождения </a:t>
            </a:r>
            <a:r>
              <a:rPr lang="ru-RU" spc="-10" dirty="0" smtClean="0"/>
              <a:t>Группы </a:t>
            </a:r>
            <a:r>
              <a:rPr lang="ru-RU" spc="-10" dirty="0"/>
              <a:t>Газпром </a:t>
            </a:r>
            <a:br>
              <a:rPr lang="ru-RU" spc="-10" dirty="0"/>
            </a:br>
            <a:r>
              <a:rPr lang="ru-RU" spc="-10" dirty="0"/>
              <a:t>          на континентальном шельфе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1584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8915" y="-12575"/>
            <a:ext cx="5882421" cy="831959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1802" dirty="0"/>
              <a:t>ТЕХНОЛОГИИ И ОБОРУДОВАНИЕ ДЛЯ ШЕЛЬФОВЫХ ПРОЕКТОВ</a:t>
            </a:r>
            <a:br>
              <a:rPr lang="ru-RU" sz="1802" dirty="0"/>
            </a:br>
            <a:endParaRPr lang="ru-RU" sz="1802" dirty="0"/>
          </a:p>
        </p:txBody>
      </p:sp>
      <p:sp>
        <p:nvSpPr>
          <p:cNvPr id="19" name="object 13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4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6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7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8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9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0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1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2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3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4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25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26"/>
          <p:cNvSpPr txBox="1">
            <a:spLocks/>
          </p:cNvSpPr>
          <p:nvPr/>
        </p:nvSpPr>
        <p:spPr>
          <a:xfrm>
            <a:off x="-240138" y="90612"/>
            <a:ext cx="8340877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marL="2938780" algn="ctr">
              <a:lnSpc>
                <a:spcPts val="2085"/>
              </a:lnSpc>
            </a:pPr>
            <a:r>
              <a:rPr lang="ru-RU" kern="0" spc="-5" dirty="0" smtClean="0"/>
              <a:t>Технологии и оборудование </a:t>
            </a:r>
            <a:r>
              <a:rPr lang="en-US" kern="0" spc="-5" dirty="0" smtClean="0"/>
              <a:t/>
            </a:r>
            <a:br>
              <a:rPr lang="en-US" kern="0" spc="-5" dirty="0" smtClean="0"/>
            </a:br>
            <a:r>
              <a:rPr lang="ru-RU" kern="0" spc="-5" dirty="0" smtClean="0"/>
              <a:t>для шельфовых проектов</a:t>
            </a:r>
            <a:r>
              <a:rPr lang="ru-RU" kern="0" spc="-5" dirty="0"/>
              <a:t/>
            </a:r>
            <a:br>
              <a:rPr lang="ru-RU" kern="0" spc="-5" dirty="0"/>
            </a:br>
            <a:endParaRPr lang="ru-RU" kern="0" spc="-5" dirty="0"/>
          </a:p>
        </p:txBody>
      </p:sp>
      <p:sp>
        <p:nvSpPr>
          <p:cNvPr id="39" name="object 27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8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9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30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370841" y="4857631"/>
            <a:ext cx="238759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r>
              <a:rPr lang="en-US" sz="1300" dirty="0" smtClean="0">
                <a:solidFill>
                  <a:schemeClr val="bg1"/>
                </a:solidFill>
                <a:latin typeface="Ubuntu" panose="020B0504030602030204" pitchFamily="34" charset="0"/>
              </a:rPr>
              <a:t>7</a:t>
            </a:r>
            <a:endParaRPr sz="13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923" y="4816275"/>
            <a:ext cx="7086235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lvl="0">
              <a:lnSpc>
                <a:spcPts val="1400"/>
              </a:lnSpc>
            </a:pPr>
            <a:r>
              <a:rPr lang="ru-RU" sz="1250" dirty="0">
                <a:solidFill>
                  <a:prstClr val="white"/>
                </a:solidFill>
                <a:latin typeface="Ubuntu"/>
              </a:rPr>
              <a:t>Основные направления технологического развития и импортозамещения </a:t>
            </a:r>
            <a:r>
              <a:rPr lang="ru-RU" sz="1250" spc="-5" dirty="0">
                <a:solidFill>
                  <a:prstClr val="white"/>
                </a:solidFill>
                <a:latin typeface="Ubuntu"/>
              </a:rPr>
              <a:t>ПАО</a:t>
            </a:r>
            <a:r>
              <a:rPr lang="ru-RU" sz="1250" spc="55" dirty="0">
                <a:solidFill>
                  <a:prstClr val="white"/>
                </a:solidFill>
                <a:latin typeface="Ubuntu"/>
              </a:rPr>
              <a:t> </a:t>
            </a:r>
            <a:r>
              <a:rPr lang="ru-RU" sz="1250" spc="-15" dirty="0">
                <a:solidFill>
                  <a:prstClr val="white"/>
                </a:solidFill>
                <a:latin typeface="Ubuntu"/>
              </a:rPr>
              <a:t>«Газпром»</a:t>
            </a:r>
          </a:p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104644" y="1036213"/>
            <a:ext cx="3137446" cy="546392"/>
          </a:xfrm>
          <a:custGeom>
            <a:avLst/>
            <a:gdLst>
              <a:gd name="connsiteX0" fmla="*/ 0 w 3137446"/>
              <a:gd name="connsiteY0" fmla="*/ 0 h 546390"/>
              <a:gd name="connsiteX1" fmla="*/ 2864251 w 3137446"/>
              <a:gd name="connsiteY1" fmla="*/ 0 h 546390"/>
              <a:gd name="connsiteX2" fmla="*/ 3137446 w 3137446"/>
              <a:gd name="connsiteY2" fmla="*/ 273195 h 546390"/>
              <a:gd name="connsiteX3" fmla="*/ 2864251 w 3137446"/>
              <a:gd name="connsiteY3" fmla="*/ 546390 h 546390"/>
              <a:gd name="connsiteX4" fmla="*/ 0 w 3137446"/>
              <a:gd name="connsiteY4" fmla="*/ 546390 h 546390"/>
              <a:gd name="connsiteX5" fmla="*/ 0 w 3137446"/>
              <a:gd name="connsiteY5" fmla="*/ 0 h 5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546390">
                <a:moveTo>
                  <a:pt x="3137446" y="546389"/>
                </a:moveTo>
                <a:lnTo>
                  <a:pt x="273195" y="546389"/>
                </a:lnTo>
                <a:lnTo>
                  <a:pt x="0" y="273195"/>
                </a:lnTo>
                <a:lnTo>
                  <a:pt x="273195" y="1"/>
                </a:lnTo>
                <a:lnTo>
                  <a:pt x="3137446" y="1"/>
                </a:lnTo>
                <a:lnTo>
                  <a:pt x="3137446" y="546389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40" tIns="57151" rIns="106680" bIns="5715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Офшорная авиация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7488" y="905578"/>
            <a:ext cx="814312" cy="8076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65" r="-3993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1104644" y="2006978"/>
            <a:ext cx="3137446" cy="546391"/>
          </a:xfrm>
          <a:custGeom>
            <a:avLst/>
            <a:gdLst>
              <a:gd name="connsiteX0" fmla="*/ 0 w 3137446"/>
              <a:gd name="connsiteY0" fmla="*/ 0 h 546390"/>
              <a:gd name="connsiteX1" fmla="*/ 2864251 w 3137446"/>
              <a:gd name="connsiteY1" fmla="*/ 0 h 546390"/>
              <a:gd name="connsiteX2" fmla="*/ 3137446 w 3137446"/>
              <a:gd name="connsiteY2" fmla="*/ 273195 h 546390"/>
              <a:gd name="connsiteX3" fmla="*/ 2864251 w 3137446"/>
              <a:gd name="connsiteY3" fmla="*/ 546390 h 546390"/>
              <a:gd name="connsiteX4" fmla="*/ 0 w 3137446"/>
              <a:gd name="connsiteY4" fmla="*/ 546390 h 546390"/>
              <a:gd name="connsiteX5" fmla="*/ 0 w 3137446"/>
              <a:gd name="connsiteY5" fmla="*/ 0 h 5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546390">
                <a:moveTo>
                  <a:pt x="3137446" y="546389"/>
                </a:moveTo>
                <a:lnTo>
                  <a:pt x="273195" y="546389"/>
                </a:lnTo>
                <a:lnTo>
                  <a:pt x="0" y="273195"/>
                </a:lnTo>
                <a:lnTo>
                  <a:pt x="273195" y="1"/>
                </a:lnTo>
                <a:lnTo>
                  <a:pt x="3137446" y="1"/>
                </a:lnTo>
                <a:lnTo>
                  <a:pt x="3137446" y="546389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40" tIns="57151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Оборудование</a:t>
            </a:r>
            <a:r>
              <a:rPr lang="en-US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для ликвидации разливов нефти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7488" y="1876342"/>
            <a:ext cx="814312" cy="80766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1104644" y="2977742"/>
            <a:ext cx="3137447" cy="546391"/>
          </a:xfrm>
          <a:custGeom>
            <a:avLst/>
            <a:gdLst>
              <a:gd name="connsiteX0" fmla="*/ 0 w 3137446"/>
              <a:gd name="connsiteY0" fmla="*/ 0 h 546390"/>
              <a:gd name="connsiteX1" fmla="*/ 2864251 w 3137446"/>
              <a:gd name="connsiteY1" fmla="*/ 0 h 546390"/>
              <a:gd name="connsiteX2" fmla="*/ 3137446 w 3137446"/>
              <a:gd name="connsiteY2" fmla="*/ 273195 h 546390"/>
              <a:gd name="connsiteX3" fmla="*/ 2864251 w 3137446"/>
              <a:gd name="connsiteY3" fmla="*/ 546390 h 546390"/>
              <a:gd name="connsiteX4" fmla="*/ 0 w 3137446"/>
              <a:gd name="connsiteY4" fmla="*/ 546390 h 546390"/>
              <a:gd name="connsiteX5" fmla="*/ 0 w 3137446"/>
              <a:gd name="connsiteY5" fmla="*/ 0 h 5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546390">
                <a:moveTo>
                  <a:pt x="3137446" y="546389"/>
                </a:moveTo>
                <a:lnTo>
                  <a:pt x="273195" y="546389"/>
                </a:lnTo>
                <a:lnTo>
                  <a:pt x="0" y="273195"/>
                </a:lnTo>
                <a:lnTo>
                  <a:pt x="273195" y="1"/>
                </a:lnTo>
                <a:lnTo>
                  <a:pt x="3137446" y="1"/>
                </a:lnTo>
                <a:lnTo>
                  <a:pt x="3137446" y="546389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40" tIns="57151" rIns="106681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Оборудование для сейсмо-</a:t>
            </a:r>
            <a:b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 и электроразведки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7488" y="2847107"/>
            <a:ext cx="814312" cy="80766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1104644" y="3948507"/>
            <a:ext cx="3137447" cy="546391"/>
          </a:xfrm>
          <a:custGeom>
            <a:avLst/>
            <a:gdLst>
              <a:gd name="connsiteX0" fmla="*/ 0 w 3137446"/>
              <a:gd name="connsiteY0" fmla="*/ 0 h 546390"/>
              <a:gd name="connsiteX1" fmla="*/ 2864251 w 3137446"/>
              <a:gd name="connsiteY1" fmla="*/ 0 h 546390"/>
              <a:gd name="connsiteX2" fmla="*/ 3137446 w 3137446"/>
              <a:gd name="connsiteY2" fmla="*/ 273195 h 546390"/>
              <a:gd name="connsiteX3" fmla="*/ 2864251 w 3137446"/>
              <a:gd name="connsiteY3" fmla="*/ 546390 h 546390"/>
              <a:gd name="connsiteX4" fmla="*/ 0 w 3137446"/>
              <a:gd name="connsiteY4" fmla="*/ 546390 h 546390"/>
              <a:gd name="connsiteX5" fmla="*/ 0 w 3137446"/>
              <a:gd name="connsiteY5" fmla="*/ 0 h 5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546390">
                <a:moveTo>
                  <a:pt x="3137446" y="546389"/>
                </a:moveTo>
                <a:lnTo>
                  <a:pt x="273195" y="546389"/>
                </a:lnTo>
                <a:lnTo>
                  <a:pt x="0" y="273195"/>
                </a:lnTo>
                <a:lnTo>
                  <a:pt x="273195" y="1"/>
                </a:lnTo>
                <a:lnTo>
                  <a:pt x="3137446" y="1"/>
                </a:lnTo>
                <a:lnTo>
                  <a:pt x="3137446" y="546389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40" tIns="57151" rIns="106681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Суда обеспечения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7488" y="3817871"/>
            <a:ext cx="814312" cy="807662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5397276" y="1354867"/>
            <a:ext cx="3137446" cy="485519"/>
          </a:xfrm>
          <a:custGeom>
            <a:avLst/>
            <a:gdLst>
              <a:gd name="connsiteX0" fmla="*/ 0 w 3137446"/>
              <a:gd name="connsiteY0" fmla="*/ 0 h 485518"/>
              <a:gd name="connsiteX1" fmla="*/ 2894687 w 3137446"/>
              <a:gd name="connsiteY1" fmla="*/ 0 h 485518"/>
              <a:gd name="connsiteX2" fmla="*/ 3137446 w 3137446"/>
              <a:gd name="connsiteY2" fmla="*/ 242759 h 485518"/>
              <a:gd name="connsiteX3" fmla="*/ 2894687 w 3137446"/>
              <a:gd name="connsiteY3" fmla="*/ 485518 h 485518"/>
              <a:gd name="connsiteX4" fmla="*/ 0 w 3137446"/>
              <a:gd name="connsiteY4" fmla="*/ 485518 h 485518"/>
              <a:gd name="connsiteX5" fmla="*/ 0 w 3137446"/>
              <a:gd name="connsiteY5" fmla="*/ 0 h 4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485518">
                <a:moveTo>
                  <a:pt x="3137446" y="485517"/>
                </a:moveTo>
                <a:lnTo>
                  <a:pt x="242759" y="485517"/>
                </a:lnTo>
                <a:lnTo>
                  <a:pt x="0" y="242759"/>
                </a:lnTo>
                <a:lnTo>
                  <a:pt x="242759" y="1"/>
                </a:lnTo>
                <a:lnTo>
                  <a:pt x="3137446" y="1"/>
                </a:lnTo>
                <a:lnTo>
                  <a:pt x="3137446" y="485517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7663" tIns="57150" rIns="106680" bIns="5715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Плавучие буровые установки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96914" y="1239776"/>
            <a:ext cx="722886" cy="71570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911" r="-308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5396954" y="2541904"/>
            <a:ext cx="3137446" cy="485519"/>
          </a:xfrm>
          <a:custGeom>
            <a:avLst/>
            <a:gdLst>
              <a:gd name="connsiteX0" fmla="*/ 0 w 3137446"/>
              <a:gd name="connsiteY0" fmla="*/ 0 h 485518"/>
              <a:gd name="connsiteX1" fmla="*/ 2894687 w 3137446"/>
              <a:gd name="connsiteY1" fmla="*/ 0 h 485518"/>
              <a:gd name="connsiteX2" fmla="*/ 3137446 w 3137446"/>
              <a:gd name="connsiteY2" fmla="*/ 242759 h 485518"/>
              <a:gd name="connsiteX3" fmla="*/ 2894687 w 3137446"/>
              <a:gd name="connsiteY3" fmla="*/ 485518 h 485518"/>
              <a:gd name="connsiteX4" fmla="*/ 0 w 3137446"/>
              <a:gd name="connsiteY4" fmla="*/ 485518 h 485518"/>
              <a:gd name="connsiteX5" fmla="*/ 0 w 3137446"/>
              <a:gd name="connsiteY5" fmla="*/ 0 h 4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485518">
                <a:moveTo>
                  <a:pt x="3137446" y="485517"/>
                </a:moveTo>
                <a:lnTo>
                  <a:pt x="242759" y="485517"/>
                </a:lnTo>
                <a:lnTo>
                  <a:pt x="0" y="242759"/>
                </a:lnTo>
                <a:lnTo>
                  <a:pt x="242759" y="1"/>
                </a:lnTo>
                <a:lnTo>
                  <a:pt x="3137446" y="1"/>
                </a:lnTo>
                <a:lnTo>
                  <a:pt x="3137446" y="485517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7663" tIns="57151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Услуги</a:t>
            </a:r>
            <a:r>
              <a:rPr lang="en-US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при бурении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6914" y="2426814"/>
            <a:ext cx="722886" cy="715701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5397276" y="3728942"/>
            <a:ext cx="3137447" cy="485519"/>
          </a:xfrm>
          <a:custGeom>
            <a:avLst/>
            <a:gdLst>
              <a:gd name="connsiteX0" fmla="*/ 0 w 3137446"/>
              <a:gd name="connsiteY0" fmla="*/ 0 h 485518"/>
              <a:gd name="connsiteX1" fmla="*/ 2894687 w 3137446"/>
              <a:gd name="connsiteY1" fmla="*/ 0 h 485518"/>
              <a:gd name="connsiteX2" fmla="*/ 3137446 w 3137446"/>
              <a:gd name="connsiteY2" fmla="*/ 242759 h 485518"/>
              <a:gd name="connsiteX3" fmla="*/ 2894687 w 3137446"/>
              <a:gd name="connsiteY3" fmla="*/ 485518 h 485518"/>
              <a:gd name="connsiteX4" fmla="*/ 0 w 3137446"/>
              <a:gd name="connsiteY4" fmla="*/ 485518 h 485518"/>
              <a:gd name="connsiteX5" fmla="*/ 0 w 3137446"/>
              <a:gd name="connsiteY5" fmla="*/ 0 h 4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46" h="485518">
                <a:moveTo>
                  <a:pt x="3137446" y="485517"/>
                </a:moveTo>
                <a:lnTo>
                  <a:pt x="242759" y="485517"/>
                </a:lnTo>
                <a:lnTo>
                  <a:pt x="0" y="242759"/>
                </a:lnTo>
                <a:lnTo>
                  <a:pt x="242759" y="1"/>
                </a:lnTo>
                <a:lnTo>
                  <a:pt x="3137446" y="1"/>
                </a:lnTo>
                <a:lnTo>
                  <a:pt x="3137446" y="485517"/>
                </a:lnTo>
                <a:close/>
              </a:path>
            </a:pathLst>
          </a:custGeom>
          <a:solidFill>
            <a:srgbClr val="1082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7663" tIns="57151" rIns="106681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Подводные добычные комплексы</a:t>
            </a:r>
            <a:endParaRPr lang="ru-RU" sz="1200" kern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96914" y="3613851"/>
            <a:ext cx="722886" cy="715701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326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143210" y="138582"/>
            <a:ext cx="5622749" cy="4147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417362" y="1201247"/>
            <a:ext cx="1375095" cy="655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417362" y="1998298"/>
            <a:ext cx="1373658" cy="696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" name="object 6"/>
          <p:cNvSpPr/>
          <p:nvPr/>
        </p:nvSpPr>
        <p:spPr>
          <a:xfrm>
            <a:off x="417362" y="3656879"/>
            <a:ext cx="1373658" cy="706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" name="object 7"/>
          <p:cNvSpPr/>
          <p:nvPr/>
        </p:nvSpPr>
        <p:spPr>
          <a:xfrm>
            <a:off x="417362" y="2837015"/>
            <a:ext cx="1371747" cy="678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" name="object 8"/>
          <p:cNvSpPr/>
          <p:nvPr/>
        </p:nvSpPr>
        <p:spPr>
          <a:xfrm>
            <a:off x="4067784" y="1203130"/>
            <a:ext cx="1329055" cy="547370"/>
          </a:xfrm>
          <a:custGeom>
            <a:avLst/>
            <a:gdLst/>
            <a:ahLst/>
            <a:cxnLst/>
            <a:rect l="l" t="t" r="r" b="b"/>
            <a:pathLst>
              <a:path w="1329054" h="547369">
                <a:moveTo>
                  <a:pt x="1253465" y="0"/>
                </a:moveTo>
                <a:lnTo>
                  <a:pt x="75416" y="0"/>
                </a:lnTo>
                <a:lnTo>
                  <a:pt x="46133" y="5950"/>
                </a:lnTo>
                <a:lnTo>
                  <a:pt x="22153" y="22153"/>
                </a:lnTo>
                <a:lnTo>
                  <a:pt x="5950" y="46135"/>
                </a:lnTo>
                <a:lnTo>
                  <a:pt x="0" y="75420"/>
                </a:lnTo>
                <a:lnTo>
                  <a:pt x="0" y="471653"/>
                </a:lnTo>
                <a:lnTo>
                  <a:pt x="5950" y="500936"/>
                </a:lnTo>
                <a:lnTo>
                  <a:pt x="22153" y="524916"/>
                </a:lnTo>
                <a:lnTo>
                  <a:pt x="46133" y="541119"/>
                </a:lnTo>
                <a:lnTo>
                  <a:pt x="75416" y="547070"/>
                </a:lnTo>
                <a:lnTo>
                  <a:pt x="1253465" y="547070"/>
                </a:lnTo>
                <a:lnTo>
                  <a:pt x="1282748" y="541119"/>
                </a:lnTo>
                <a:lnTo>
                  <a:pt x="1306728" y="524916"/>
                </a:lnTo>
                <a:lnTo>
                  <a:pt x="1322931" y="500936"/>
                </a:lnTo>
                <a:lnTo>
                  <a:pt x="1328882" y="471653"/>
                </a:lnTo>
                <a:lnTo>
                  <a:pt x="1328882" y="75420"/>
                </a:lnTo>
                <a:lnTo>
                  <a:pt x="1322931" y="46135"/>
                </a:lnTo>
                <a:lnTo>
                  <a:pt x="1306728" y="22153"/>
                </a:lnTo>
                <a:lnTo>
                  <a:pt x="1282748" y="5950"/>
                </a:lnTo>
                <a:lnTo>
                  <a:pt x="1253465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lang="ru-RU" dirty="0">
              <a:latin typeface="Ubuntu" panose="020B0504030602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7784" y="1203130"/>
            <a:ext cx="1329055" cy="547370"/>
          </a:xfrm>
          <a:custGeom>
            <a:avLst/>
            <a:gdLst/>
            <a:ahLst/>
            <a:cxnLst/>
            <a:rect l="l" t="t" r="r" b="b"/>
            <a:pathLst>
              <a:path w="1329054" h="547369">
                <a:moveTo>
                  <a:pt x="75416" y="0"/>
                </a:moveTo>
                <a:lnTo>
                  <a:pt x="1253465" y="0"/>
                </a:lnTo>
                <a:lnTo>
                  <a:pt x="1282748" y="5950"/>
                </a:lnTo>
                <a:lnTo>
                  <a:pt x="1306728" y="22153"/>
                </a:lnTo>
                <a:lnTo>
                  <a:pt x="1322931" y="46135"/>
                </a:lnTo>
                <a:lnTo>
                  <a:pt x="1328882" y="75420"/>
                </a:lnTo>
                <a:lnTo>
                  <a:pt x="1328882" y="471653"/>
                </a:lnTo>
                <a:lnTo>
                  <a:pt x="1322931" y="500936"/>
                </a:lnTo>
                <a:lnTo>
                  <a:pt x="1306728" y="524916"/>
                </a:lnTo>
                <a:lnTo>
                  <a:pt x="1282748" y="541119"/>
                </a:lnTo>
                <a:lnTo>
                  <a:pt x="1253465" y="547070"/>
                </a:lnTo>
                <a:lnTo>
                  <a:pt x="75416" y="547070"/>
                </a:lnTo>
                <a:lnTo>
                  <a:pt x="46133" y="541119"/>
                </a:lnTo>
                <a:lnTo>
                  <a:pt x="22153" y="524916"/>
                </a:lnTo>
                <a:lnTo>
                  <a:pt x="5950" y="500936"/>
                </a:lnTo>
                <a:lnTo>
                  <a:pt x="0" y="471653"/>
                </a:lnTo>
                <a:lnTo>
                  <a:pt x="0" y="75420"/>
                </a:lnTo>
                <a:lnTo>
                  <a:pt x="5950" y="46135"/>
                </a:lnTo>
                <a:lnTo>
                  <a:pt x="22153" y="22153"/>
                </a:lnTo>
                <a:lnTo>
                  <a:pt x="46133" y="5950"/>
                </a:lnTo>
                <a:lnTo>
                  <a:pt x="75416" y="0"/>
                </a:lnTo>
                <a:close/>
              </a:path>
            </a:pathLst>
          </a:custGeom>
          <a:ln w="10800">
            <a:solidFill>
              <a:srgbClr val="003C64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0" name="object 10"/>
          <p:cNvSpPr/>
          <p:nvPr/>
        </p:nvSpPr>
        <p:spPr>
          <a:xfrm>
            <a:off x="2132114" y="1203134"/>
            <a:ext cx="1567000" cy="907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11"/>
          <p:cNvSpPr/>
          <p:nvPr/>
        </p:nvSpPr>
        <p:spPr>
          <a:xfrm>
            <a:off x="4067784" y="1836745"/>
            <a:ext cx="1329055" cy="547370"/>
          </a:xfrm>
          <a:custGeom>
            <a:avLst/>
            <a:gdLst/>
            <a:ahLst/>
            <a:cxnLst/>
            <a:rect l="l" t="t" r="r" b="b"/>
            <a:pathLst>
              <a:path w="1329054" h="547369">
                <a:moveTo>
                  <a:pt x="1253465" y="0"/>
                </a:moveTo>
                <a:lnTo>
                  <a:pt x="75416" y="0"/>
                </a:lnTo>
                <a:lnTo>
                  <a:pt x="46133" y="5950"/>
                </a:lnTo>
                <a:lnTo>
                  <a:pt x="22153" y="22153"/>
                </a:lnTo>
                <a:lnTo>
                  <a:pt x="5950" y="46135"/>
                </a:lnTo>
                <a:lnTo>
                  <a:pt x="0" y="75420"/>
                </a:lnTo>
                <a:lnTo>
                  <a:pt x="0" y="471653"/>
                </a:lnTo>
                <a:lnTo>
                  <a:pt x="5950" y="500936"/>
                </a:lnTo>
                <a:lnTo>
                  <a:pt x="22153" y="524916"/>
                </a:lnTo>
                <a:lnTo>
                  <a:pt x="46133" y="541119"/>
                </a:lnTo>
                <a:lnTo>
                  <a:pt x="75416" y="547070"/>
                </a:lnTo>
                <a:lnTo>
                  <a:pt x="1253465" y="547070"/>
                </a:lnTo>
                <a:lnTo>
                  <a:pt x="1282748" y="541119"/>
                </a:lnTo>
                <a:lnTo>
                  <a:pt x="1306728" y="524916"/>
                </a:lnTo>
                <a:lnTo>
                  <a:pt x="1322931" y="500936"/>
                </a:lnTo>
                <a:lnTo>
                  <a:pt x="1328882" y="471653"/>
                </a:lnTo>
                <a:lnTo>
                  <a:pt x="1328882" y="75420"/>
                </a:lnTo>
                <a:lnTo>
                  <a:pt x="1322931" y="46135"/>
                </a:lnTo>
                <a:lnTo>
                  <a:pt x="1306728" y="22153"/>
                </a:lnTo>
                <a:lnTo>
                  <a:pt x="1282748" y="5950"/>
                </a:lnTo>
                <a:lnTo>
                  <a:pt x="1253465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lang="ru-RU" dirty="0">
              <a:latin typeface="Ubuntu" panose="020B0504030602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7784" y="1836745"/>
            <a:ext cx="1329055" cy="547370"/>
          </a:xfrm>
          <a:custGeom>
            <a:avLst/>
            <a:gdLst/>
            <a:ahLst/>
            <a:cxnLst/>
            <a:rect l="l" t="t" r="r" b="b"/>
            <a:pathLst>
              <a:path w="1329054" h="547369">
                <a:moveTo>
                  <a:pt x="75416" y="0"/>
                </a:moveTo>
                <a:lnTo>
                  <a:pt x="1253465" y="0"/>
                </a:lnTo>
                <a:lnTo>
                  <a:pt x="1282748" y="5950"/>
                </a:lnTo>
                <a:lnTo>
                  <a:pt x="1306728" y="22153"/>
                </a:lnTo>
                <a:lnTo>
                  <a:pt x="1322931" y="46135"/>
                </a:lnTo>
                <a:lnTo>
                  <a:pt x="1328882" y="75420"/>
                </a:lnTo>
                <a:lnTo>
                  <a:pt x="1328882" y="471653"/>
                </a:lnTo>
                <a:lnTo>
                  <a:pt x="1322931" y="500936"/>
                </a:lnTo>
                <a:lnTo>
                  <a:pt x="1306728" y="524916"/>
                </a:lnTo>
                <a:lnTo>
                  <a:pt x="1282748" y="541119"/>
                </a:lnTo>
                <a:lnTo>
                  <a:pt x="1253465" y="547070"/>
                </a:lnTo>
                <a:lnTo>
                  <a:pt x="75416" y="547070"/>
                </a:lnTo>
                <a:lnTo>
                  <a:pt x="46133" y="541119"/>
                </a:lnTo>
                <a:lnTo>
                  <a:pt x="22153" y="524916"/>
                </a:lnTo>
                <a:lnTo>
                  <a:pt x="5950" y="500936"/>
                </a:lnTo>
                <a:lnTo>
                  <a:pt x="0" y="471653"/>
                </a:lnTo>
                <a:lnTo>
                  <a:pt x="0" y="75420"/>
                </a:lnTo>
                <a:lnTo>
                  <a:pt x="5950" y="46135"/>
                </a:lnTo>
                <a:lnTo>
                  <a:pt x="22153" y="22153"/>
                </a:lnTo>
                <a:lnTo>
                  <a:pt x="46133" y="5950"/>
                </a:lnTo>
                <a:lnTo>
                  <a:pt x="75416" y="0"/>
                </a:lnTo>
                <a:close/>
              </a:path>
            </a:pathLst>
          </a:custGeom>
          <a:ln w="10800">
            <a:solidFill>
              <a:srgbClr val="003C64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3" name="object 13"/>
          <p:cNvSpPr/>
          <p:nvPr/>
        </p:nvSpPr>
        <p:spPr>
          <a:xfrm>
            <a:off x="4067784" y="2470359"/>
            <a:ext cx="1329055" cy="547370"/>
          </a:xfrm>
          <a:custGeom>
            <a:avLst/>
            <a:gdLst/>
            <a:ahLst/>
            <a:cxnLst/>
            <a:rect l="l" t="t" r="r" b="b"/>
            <a:pathLst>
              <a:path w="1329054" h="547369">
                <a:moveTo>
                  <a:pt x="1253465" y="0"/>
                </a:moveTo>
                <a:lnTo>
                  <a:pt x="75416" y="0"/>
                </a:lnTo>
                <a:lnTo>
                  <a:pt x="46133" y="5950"/>
                </a:lnTo>
                <a:lnTo>
                  <a:pt x="22153" y="22153"/>
                </a:lnTo>
                <a:lnTo>
                  <a:pt x="5950" y="46133"/>
                </a:lnTo>
                <a:lnTo>
                  <a:pt x="0" y="75416"/>
                </a:lnTo>
                <a:lnTo>
                  <a:pt x="0" y="471653"/>
                </a:lnTo>
                <a:lnTo>
                  <a:pt x="5950" y="500936"/>
                </a:lnTo>
                <a:lnTo>
                  <a:pt x="22153" y="524916"/>
                </a:lnTo>
                <a:lnTo>
                  <a:pt x="46133" y="541119"/>
                </a:lnTo>
                <a:lnTo>
                  <a:pt x="75416" y="547070"/>
                </a:lnTo>
                <a:lnTo>
                  <a:pt x="1253465" y="547070"/>
                </a:lnTo>
                <a:lnTo>
                  <a:pt x="1282748" y="541119"/>
                </a:lnTo>
                <a:lnTo>
                  <a:pt x="1306728" y="524916"/>
                </a:lnTo>
                <a:lnTo>
                  <a:pt x="1322931" y="500936"/>
                </a:lnTo>
                <a:lnTo>
                  <a:pt x="1328882" y="471653"/>
                </a:lnTo>
                <a:lnTo>
                  <a:pt x="1328882" y="75416"/>
                </a:lnTo>
                <a:lnTo>
                  <a:pt x="1322931" y="46133"/>
                </a:lnTo>
                <a:lnTo>
                  <a:pt x="1306728" y="22153"/>
                </a:lnTo>
                <a:lnTo>
                  <a:pt x="1282748" y="5950"/>
                </a:lnTo>
                <a:lnTo>
                  <a:pt x="1253465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4067784" y="2470359"/>
            <a:ext cx="1329055" cy="547370"/>
          </a:xfrm>
          <a:custGeom>
            <a:avLst/>
            <a:gdLst/>
            <a:ahLst/>
            <a:cxnLst/>
            <a:rect l="l" t="t" r="r" b="b"/>
            <a:pathLst>
              <a:path w="1329054" h="547369">
                <a:moveTo>
                  <a:pt x="75416" y="0"/>
                </a:moveTo>
                <a:lnTo>
                  <a:pt x="1253465" y="0"/>
                </a:lnTo>
                <a:lnTo>
                  <a:pt x="1282748" y="5950"/>
                </a:lnTo>
                <a:lnTo>
                  <a:pt x="1306728" y="22153"/>
                </a:lnTo>
                <a:lnTo>
                  <a:pt x="1322931" y="46133"/>
                </a:lnTo>
                <a:lnTo>
                  <a:pt x="1328882" y="75416"/>
                </a:lnTo>
                <a:lnTo>
                  <a:pt x="1328882" y="471653"/>
                </a:lnTo>
                <a:lnTo>
                  <a:pt x="1322931" y="500936"/>
                </a:lnTo>
                <a:lnTo>
                  <a:pt x="1306728" y="524916"/>
                </a:lnTo>
                <a:lnTo>
                  <a:pt x="1282748" y="541119"/>
                </a:lnTo>
                <a:lnTo>
                  <a:pt x="1253465" y="547070"/>
                </a:lnTo>
                <a:lnTo>
                  <a:pt x="75416" y="547070"/>
                </a:lnTo>
                <a:lnTo>
                  <a:pt x="46133" y="541119"/>
                </a:lnTo>
                <a:lnTo>
                  <a:pt x="22153" y="524916"/>
                </a:lnTo>
                <a:lnTo>
                  <a:pt x="5950" y="500936"/>
                </a:lnTo>
                <a:lnTo>
                  <a:pt x="0" y="471653"/>
                </a:lnTo>
                <a:lnTo>
                  <a:pt x="0" y="75416"/>
                </a:lnTo>
                <a:lnTo>
                  <a:pt x="5950" y="46133"/>
                </a:lnTo>
                <a:lnTo>
                  <a:pt x="22153" y="22153"/>
                </a:lnTo>
                <a:lnTo>
                  <a:pt x="46133" y="5950"/>
                </a:lnTo>
                <a:lnTo>
                  <a:pt x="75416" y="0"/>
                </a:lnTo>
                <a:close/>
              </a:path>
            </a:pathLst>
          </a:custGeom>
          <a:ln w="108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5715608" y="1664877"/>
            <a:ext cx="1329055" cy="890905"/>
          </a:xfrm>
          <a:custGeom>
            <a:avLst/>
            <a:gdLst/>
            <a:ahLst/>
            <a:cxnLst/>
            <a:rect l="l" t="t" r="r" b="b"/>
            <a:pathLst>
              <a:path w="1329054" h="890905">
                <a:moveTo>
                  <a:pt x="1206075" y="0"/>
                </a:moveTo>
                <a:lnTo>
                  <a:pt x="122806" y="0"/>
                </a:lnTo>
                <a:lnTo>
                  <a:pt x="75121" y="9690"/>
                </a:lnTo>
                <a:lnTo>
                  <a:pt x="36073" y="36075"/>
                </a:lnTo>
                <a:lnTo>
                  <a:pt x="9689" y="75125"/>
                </a:lnTo>
                <a:lnTo>
                  <a:pt x="0" y="122810"/>
                </a:lnTo>
                <a:lnTo>
                  <a:pt x="0" y="767998"/>
                </a:lnTo>
                <a:lnTo>
                  <a:pt x="9689" y="815684"/>
                </a:lnTo>
                <a:lnTo>
                  <a:pt x="36073" y="854734"/>
                </a:lnTo>
                <a:lnTo>
                  <a:pt x="75121" y="881119"/>
                </a:lnTo>
                <a:lnTo>
                  <a:pt x="122806" y="890809"/>
                </a:lnTo>
                <a:lnTo>
                  <a:pt x="1206075" y="890809"/>
                </a:lnTo>
                <a:lnTo>
                  <a:pt x="1253760" y="881119"/>
                </a:lnTo>
                <a:lnTo>
                  <a:pt x="1292808" y="854734"/>
                </a:lnTo>
                <a:lnTo>
                  <a:pt x="1319192" y="815684"/>
                </a:lnTo>
                <a:lnTo>
                  <a:pt x="1328882" y="767998"/>
                </a:lnTo>
                <a:lnTo>
                  <a:pt x="1328882" y="122810"/>
                </a:lnTo>
                <a:lnTo>
                  <a:pt x="1319192" y="75125"/>
                </a:lnTo>
                <a:lnTo>
                  <a:pt x="1292808" y="36075"/>
                </a:lnTo>
                <a:lnTo>
                  <a:pt x="1253760" y="9690"/>
                </a:lnTo>
                <a:lnTo>
                  <a:pt x="1206075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lang="ru-RU" dirty="0">
              <a:latin typeface="Ubuntu" panose="020B0504030602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15608" y="1664877"/>
            <a:ext cx="1329055" cy="890905"/>
          </a:xfrm>
          <a:custGeom>
            <a:avLst/>
            <a:gdLst/>
            <a:ahLst/>
            <a:cxnLst/>
            <a:rect l="l" t="t" r="r" b="b"/>
            <a:pathLst>
              <a:path w="1329054" h="890905">
                <a:moveTo>
                  <a:pt x="122806" y="0"/>
                </a:moveTo>
                <a:lnTo>
                  <a:pt x="1206075" y="0"/>
                </a:lnTo>
                <a:lnTo>
                  <a:pt x="1253760" y="9690"/>
                </a:lnTo>
                <a:lnTo>
                  <a:pt x="1292808" y="36075"/>
                </a:lnTo>
                <a:lnTo>
                  <a:pt x="1319192" y="75125"/>
                </a:lnTo>
                <a:lnTo>
                  <a:pt x="1328882" y="122810"/>
                </a:lnTo>
                <a:lnTo>
                  <a:pt x="1328882" y="767998"/>
                </a:lnTo>
                <a:lnTo>
                  <a:pt x="1319192" y="815684"/>
                </a:lnTo>
                <a:lnTo>
                  <a:pt x="1292808" y="854734"/>
                </a:lnTo>
                <a:lnTo>
                  <a:pt x="1253760" y="881119"/>
                </a:lnTo>
                <a:lnTo>
                  <a:pt x="1206075" y="890809"/>
                </a:lnTo>
                <a:lnTo>
                  <a:pt x="122806" y="890809"/>
                </a:lnTo>
                <a:lnTo>
                  <a:pt x="75121" y="881119"/>
                </a:lnTo>
                <a:lnTo>
                  <a:pt x="36073" y="854734"/>
                </a:lnTo>
                <a:lnTo>
                  <a:pt x="9689" y="815684"/>
                </a:lnTo>
                <a:lnTo>
                  <a:pt x="0" y="767998"/>
                </a:lnTo>
                <a:lnTo>
                  <a:pt x="0" y="122810"/>
                </a:lnTo>
                <a:lnTo>
                  <a:pt x="9689" y="75125"/>
                </a:lnTo>
                <a:lnTo>
                  <a:pt x="36073" y="36075"/>
                </a:lnTo>
                <a:lnTo>
                  <a:pt x="75121" y="9690"/>
                </a:lnTo>
                <a:lnTo>
                  <a:pt x="122806" y="0"/>
                </a:lnTo>
                <a:close/>
              </a:path>
            </a:pathLst>
          </a:custGeom>
          <a:ln w="10800">
            <a:solidFill>
              <a:srgbClr val="003C64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7" name="object 17"/>
          <p:cNvSpPr/>
          <p:nvPr/>
        </p:nvSpPr>
        <p:spPr>
          <a:xfrm>
            <a:off x="7384586" y="1664877"/>
            <a:ext cx="1329055" cy="890905"/>
          </a:xfrm>
          <a:custGeom>
            <a:avLst/>
            <a:gdLst/>
            <a:ahLst/>
            <a:cxnLst/>
            <a:rect l="l" t="t" r="r" b="b"/>
            <a:pathLst>
              <a:path w="1329054" h="890905">
                <a:moveTo>
                  <a:pt x="1206075" y="0"/>
                </a:moveTo>
                <a:lnTo>
                  <a:pt x="122806" y="0"/>
                </a:lnTo>
                <a:lnTo>
                  <a:pt x="75121" y="9690"/>
                </a:lnTo>
                <a:lnTo>
                  <a:pt x="36073" y="36075"/>
                </a:lnTo>
                <a:lnTo>
                  <a:pt x="9689" y="75125"/>
                </a:lnTo>
                <a:lnTo>
                  <a:pt x="0" y="122810"/>
                </a:lnTo>
                <a:lnTo>
                  <a:pt x="0" y="767998"/>
                </a:lnTo>
                <a:lnTo>
                  <a:pt x="9689" y="815684"/>
                </a:lnTo>
                <a:lnTo>
                  <a:pt x="36073" y="854734"/>
                </a:lnTo>
                <a:lnTo>
                  <a:pt x="75121" y="881119"/>
                </a:lnTo>
                <a:lnTo>
                  <a:pt x="122806" y="890809"/>
                </a:lnTo>
                <a:lnTo>
                  <a:pt x="1206075" y="890809"/>
                </a:lnTo>
                <a:lnTo>
                  <a:pt x="1253760" y="881119"/>
                </a:lnTo>
                <a:lnTo>
                  <a:pt x="1292808" y="854734"/>
                </a:lnTo>
                <a:lnTo>
                  <a:pt x="1319192" y="815684"/>
                </a:lnTo>
                <a:lnTo>
                  <a:pt x="1328882" y="767998"/>
                </a:lnTo>
                <a:lnTo>
                  <a:pt x="1328882" y="122810"/>
                </a:lnTo>
                <a:lnTo>
                  <a:pt x="1319192" y="75125"/>
                </a:lnTo>
                <a:lnTo>
                  <a:pt x="1292808" y="36075"/>
                </a:lnTo>
                <a:lnTo>
                  <a:pt x="1253760" y="9690"/>
                </a:lnTo>
                <a:lnTo>
                  <a:pt x="1206075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8" name="object 18"/>
          <p:cNvSpPr/>
          <p:nvPr/>
        </p:nvSpPr>
        <p:spPr>
          <a:xfrm>
            <a:off x="7384586" y="1664877"/>
            <a:ext cx="1329055" cy="890905"/>
          </a:xfrm>
          <a:custGeom>
            <a:avLst/>
            <a:gdLst/>
            <a:ahLst/>
            <a:cxnLst/>
            <a:rect l="l" t="t" r="r" b="b"/>
            <a:pathLst>
              <a:path w="1329054" h="890905">
                <a:moveTo>
                  <a:pt x="122806" y="0"/>
                </a:moveTo>
                <a:lnTo>
                  <a:pt x="1206075" y="0"/>
                </a:lnTo>
                <a:lnTo>
                  <a:pt x="1253760" y="9690"/>
                </a:lnTo>
                <a:lnTo>
                  <a:pt x="1292808" y="36075"/>
                </a:lnTo>
                <a:lnTo>
                  <a:pt x="1319192" y="75125"/>
                </a:lnTo>
                <a:lnTo>
                  <a:pt x="1328882" y="122810"/>
                </a:lnTo>
                <a:lnTo>
                  <a:pt x="1328882" y="767998"/>
                </a:lnTo>
                <a:lnTo>
                  <a:pt x="1319192" y="815684"/>
                </a:lnTo>
                <a:lnTo>
                  <a:pt x="1292808" y="854734"/>
                </a:lnTo>
                <a:lnTo>
                  <a:pt x="1253760" y="881119"/>
                </a:lnTo>
                <a:lnTo>
                  <a:pt x="1206075" y="890809"/>
                </a:lnTo>
                <a:lnTo>
                  <a:pt x="122806" y="890809"/>
                </a:lnTo>
                <a:lnTo>
                  <a:pt x="75121" y="881119"/>
                </a:lnTo>
                <a:lnTo>
                  <a:pt x="36073" y="854734"/>
                </a:lnTo>
                <a:lnTo>
                  <a:pt x="9689" y="815684"/>
                </a:lnTo>
                <a:lnTo>
                  <a:pt x="0" y="767998"/>
                </a:lnTo>
                <a:lnTo>
                  <a:pt x="0" y="122810"/>
                </a:lnTo>
                <a:lnTo>
                  <a:pt x="9689" y="75125"/>
                </a:lnTo>
                <a:lnTo>
                  <a:pt x="36073" y="36075"/>
                </a:lnTo>
                <a:lnTo>
                  <a:pt x="75121" y="9690"/>
                </a:lnTo>
                <a:lnTo>
                  <a:pt x="122806" y="0"/>
                </a:lnTo>
                <a:close/>
              </a:path>
            </a:pathLst>
          </a:custGeom>
          <a:ln w="10800">
            <a:solidFill>
              <a:srgbClr val="003C64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9" name="object 19"/>
          <p:cNvSpPr/>
          <p:nvPr/>
        </p:nvSpPr>
        <p:spPr>
          <a:xfrm>
            <a:off x="7044490" y="2071879"/>
            <a:ext cx="366395" cy="76835"/>
          </a:xfrm>
          <a:custGeom>
            <a:avLst/>
            <a:gdLst/>
            <a:ahLst/>
            <a:cxnLst/>
            <a:rect l="l" t="t" r="r" b="b"/>
            <a:pathLst>
              <a:path w="366395" h="76835">
                <a:moveTo>
                  <a:pt x="276199" y="0"/>
                </a:moveTo>
                <a:lnTo>
                  <a:pt x="285687" y="42003"/>
                </a:lnTo>
                <a:lnTo>
                  <a:pt x="285649" y="43206"/>
                </a:lnTo>
                <a:lnTo>
                  <a:pt x="276199" y="76809"/>
                </a:lnTo>
                <a:lnTo>
                  <a:pt x="357412" y="42003"/>
                </a:lnTo>
                <a:lnTo>
                  <a:pt x="320774" y="42003"/>
                </a:lnTo>
                <a:lnTo>
                  <a:pt x="320774" y="34804"/>
                </a:lnTo>
                <a:lnTo>
                  <a:pt x="357409" y="34804"/>
                </a:lnTo>
                <a:lnTo>
                  <a:pt x="276199" y="0"/>
                </a:lnTo>
                <a:close/>
              </a:path>
              <a:path w="366395" h="76835">
                <a:moveTo>
                  <a:pt x="285687" y="34804"/>
                </a:moveTo>
                <a:lnTo>
                  <a:pt x="0" y="34804"/>
                </a:lnTo>
                <a:lnTo>
                  <a:pt x="0" y="42003"/>
                </a:lnTo>
                <a:lnTo>
                  <a:pt x="285687" y="42003"/>
                </a:lnTo>
                <a:lnTo>
                  <a:pt x="285687" y="34804"/>
                </a:lnTo>
                <a:close/>
              </a:path>
              <a:path w="366395" h="76835">
                <a:moveTo>
                  <a:pt x="357409" y="34804"/>
                </a:moveTo>
                <a:lnTo>
                  <a:pt x="320774" y="34804"/>
                </a:lnTo>
                <a:lnTo>
                  <a:pt x="320774" y="42003"/>
                </a:lnTo>
                <a:lnTo>
                  <a:pt x="357412" y="42003"/>
                </a:lnTo>
                <a:lnTo>
                  <a:pt x="365810" y="38404"/>
                </a:lnTo>
                <a:lnTo>
                  <a:pt x="357409" y="34804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0" name="object 20"/>
          <p:cNvSpPr/>
          <p:nvPr/>
        </p:nvSpPr>
        <p:spPr>
          <a:xfrm>
            <a:off x="5396666" y="2071879"/>
            <a:ext cx="347345" cy="76835"/>
          </a:xfrm>
          <a:custGeom>
            <a:avLst/>
            <a:gdLst/>
            <a:ahLst/>
            <a:cxnLst/>
            <a:rect l="l" t="t" r="r" b="b"/>
            <a:pathLst>
              <a:path w="347345" h="76835">
                <a:moveTo>
                  <a:pt x="257274" y="0"/>
                </a:moveTo>
                <a:lnTo>
                  <a:pt x="266761" y="42003"/>
                </a:lnTo>
                <a:lnTo>
                  <a:pt x="266724" y="43206"/>
                </a:lnTo>
                <a:lnTo>
                  <a:pt x="257274" y="76809"/>
                </a:lnTo>
                <a:lnTo>
                  <a:pt x="338487" y="42003"/>
                </a:lnTo>
                <a:lnTo>
                  <a:pt x="301848" y="42003"/>
                </a:lnTo>
                <a:lnTo>
                  <a:pt x="301848" y="34804"/>
                </a:lnTo>
                <a:lnTo>
                  <a:pt x="338484" y="34804"/>
                </a:lnTo>
                <a:lnTo>
                  <a:pt x="257274" y="0"/>
                </a:lnTo>
                <a:close/>
              </a:path>
              <a:path w="347345" h="76835">
                <a:moveTo>
                  <a:pt x="266761" y="34804"/>
                </a:moveTo>
                <a:lnTo>
                  <a:pt x="0" y="34804"/>
                </a:lnTo>
                <a:lnTo>
                  <a:pt x="0" y="42003"/>
                </a:lnTo>
                <a:lnTo>
                  <a:pt x="266761" y="42003"/>
                </a:lnTo>
                <a:lnTo>
                  <a:pt x="266761" y="34804"/>
                </a:lnTo>
                <a:close/>
              </a:path>
              <a:path w="347345" h="76835">
                <a:moveTo>
                  <a:pt x="338484" y="34804"/>
                </a:moveTo>
                <a:lnTo>
                  <a:pt x="301848" y="34804"/>
                </a:lnTo>
                <a:lnTo>
                  <a:pt x="301848" y="42003"/>
                </a:lnTo>
                <a:lnTo>
                  <a:pt x="338487" y="42003"/>
                </a:lnTo>
                <a:lnTo>
                  <a:pt x="346885" y="38404"/>
                </a:lnTo>
                <a:lnTo>
                  <a:pt x="338484" y="34804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1" name="object 21"/>
          <p:cNvSpPr/>
          <p:nvPr/>
        </p:nvSpPr>
        <p:spPr>
          <a:xfrm>
            <a:off x="5394164" y="1588582"/>
            <a:ext cx="349885" cy="338455"/>
          </a:xfrm>
          <a:custGeom>
            <a:avLst/>
            <a:gdLst/>
            <a:ahLst/>
            <a:cxnLst/>
            <a:rect l="l" t="t" r="r" b="b"/>
            <a:pathLst>
              <a:path w="349885" h="338455">
                <a:moveTo>
                  <a:pt x="289326" y="285217"/>
                </a:moveTo>
                <a:lnTo>
                  <a:pt x="258288" y="303613"/>
                </a:lnTo>
                <a:lnTo>
                  <a:pt x="349387" y="338343"/>
                </a:lnTo>
                <a:lnTo>
                  <a:pt x="337346" y="309610"/>
                </a:lnTo>
                <a:lnTo>
                  <a:pt x="314528" y="309610"/>
                </a:lnTo>
                <a:lnTo>
                  <a:pt x="289326" y="285217"/>
                </a:lnTo>
                <a:close/>
              </a:path>
              <a:path w="349885" h="338455">
                <a:moveTo>
                  <a:pt x="294334" y="280045"/>
                </a:moveTo>
                <a:lnTo>
                  <a:pt x="293540" y="280948"/>
                </a:lnTo>
                <a:lnTo>
                  <a:pt x="291894" y="282698"/>
                </a:lnTo>
                <a:lnTo>
                  <a:pt x="290198" y="284396"/>
                </a:lnTo>
                <a:lnTo>
                  <a:pt x="289326" y="285217"/>
                </a:lnTo>
                <a:lnTo>
                  <a:pt x="314528" y="309610"/>
                </a:lnTo>
                <a:lnTo>
                  <a:pt x="319532" y="304434"/>
                </a:lnTo>
                <a:lnTo>
                  <a:pt x="294334" y="280045"/>
                </a:lnTo>
                <a:close/>
              </a:path>
              <a:path w="349885" h="338455">
                <a:moveTo>
                  <a:pt x="311704" y="248425"/>
                </a:moveTo>
                <a:lnTo>
                  <a:pt x="294334" y="280045"/>
                </a:lnTo>
                <a:lnTo>
                  <a:pt x="319532" y="304434"/>
                </a:lnTo>
                <a:lnTo>
                  <a:pt x="314528" y="309610"/>
                </a:lnTo>
                <a:lnTo>
                  <a:pt x="337346" y="309610"/>
                </a:lnTo>
                <a:lnTo>
                  <a:pt x="311704" y="248425"/>
                </a:lnTo>
                <a:close/>
              </a:path>
              <a:path w="349885" h="338455">
                <a:moveTo>
                  <a:pt x="5003" y="0"/>
                </a:moveTo>
                <a:lnTo>
                  <a:pt x="0" y="5177"/>
                </a:lnTo>
                <a:lnTo>
                  <a:pt x="289326" y="285217"/>
                </a:lnTo>
                <a:lnTo>
                  <a:pt x="290198" y="284396"/>
                </a:lnTo>
                <a:lnTo>
                  <a:pt x="291894" y="282698"/>
                </a:lnTo>
                <a:lnTo>
                  <a:pt x="293540" y="280948"/>
                </a:lnTo>
                <a:lnTo>
                  <a:pt x="294334" y="280045"/>
                </a:lnTo>
                <a:lnTo>
                  <a:pt x="5003" y="0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2" name="object 22"/>
          <p:cNvSpPr/>
          <p:nvPr/>
        </p:nvSpPr>
        <p:spPr>
          <a:xfrm>
            <a:off x="3696613" y="1591174"/>
            <a:ext cx="420370" cy="407034"/>
          </a:xfrm>
          <a:custGeom>
            <a:avLst/>
            <a:gdLst/>
            <a:ahLst/>
            <a:cxnLst/>
            <a:rect l="l" t="t" r="r" b="b"/>
            <a:pathLst>
              <a:path w="420370" h="407035">
                <a:moveTo>
                  <a:pt x="359699" y="53125"/>
                </a:moveTo>
                <a:lnTo>
                  <a:pt x="0" y="401281"/>
                </a:lnTo>
                <a:lnTo>
                  <a:pt x="5003" y="406458"/>
                </a:lnTo>
                <a:lnTo>
                  <a:pt x="364707" y="58298"/>
                </a:lnTo>
                <a:lnTo>
                  <a:pt x="363913" y="57398"/>
                </a:lnTo>
                <a:lnTo>
                  <a:pt x="362267" y="55645"/>
                </a:lnTo>
                <a:lnTo>
                  <a:pt x="360572" y="53945"/>
                </a:lnTo>
                <a:lnTo>
                  <a:pt x="359699" y="53125"/>
                </a:lnTo>
                <a:close/>
              </a:path>
              <a:path w="420370" h="407035">
                <a:moveTo>
                  <a:pt x="407720" y="28732"/>
                </a:moveTo>
                <a:lnTo>
                  <a:pt x="384901" y="28732"/>
                </a:lnTo>
                <a:lnTo>
                  <a:pt x="389905" y="33909"/>
                </a:lnTo>
                <a:lnTo>
                  <a:pt x="364707" y="58298"/>
                </a:lnTo>
                <a:lnTo>
                  <a:pt x="382082" y="89917"/>
                </a:lnTo>
                <a:lnTo>
                  <a:pt x="407720" y="28732"/>
                </a:lnTo>
                <a:close/>
              </a:path>
              <a:path w="420370" h="407035">
                <a:moveTo>
                  <a:pt x="384901" y="28732"/>
                </a:moveTo>
                <a:lnTo>
                  <a:pt x="359699" y="53125"/>
                </a:lnTo>
                <a:lnTo>
                  <a:pt x="360572" y="53945"/>
                </a:lnTo>
                <a:lnTo>
                  <a:pt x="362267" y="55645"/>
                </a:lnTo>
                <a:lnTo>
                  <a:pt x="363913" y="57398"/>
                </a:lnTo>
                <a:lnTo>
                  <a:pt x="364707" y="58298"/>
                </a:lnTo>
                <a:lnTo>
                  <a:pt x="389905" y="33909"/>
                </a:lnTo>
                <a:lnTo>
                  <a:pt x="384901" y="28732"/>
                </a:lnTo>
                <a:close/>
              </a:path>
              <a:path w="420370" h="407035">
                <a:moveTo>
                  <a:pt x="419760" y="0"/>
                </a:moveTo>
                <a:lnTo>
                  <a:pt x="328662" y="34729"/>
                </a:lnTo>
                <a:lnTo>
                  <a:pt x="331163" y="35643"/>
                </a:lnTo>
                <a:lnTo>
                  <a:pt x="333616" y="36612"/>
                </a:lnTo>
                <a:lnTo>
                  <a:pt x="359699" y="53125"/>
                </a:lnTo>
                <a:lnTo>
                  <a:pt x="384901" y="28732"/>
                </a:lnTo>
                <a:lnTo>
                  <a:pt x="407720" y="28732"/>
                </a:lnTo>
                <a:lnTo>
                  <a:pt x="419760" y="0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3" name="object 23"/>
          <p:cNvSpPr/>
          <p:nvPr/>
        </p:nvSpPr>
        <p:spPr>
          <a:xfrm>
            <a:off x="3696613" y="2214349"/>
            <a:ext cx="420370" cy="407034"/>
          </a:xfrm>
          <a:custGeom>
            <a:avLst/>
            <a:gdLst/>
            <a:ahLst/>
            <a:cxnLst/>
            <a:rect l="l" t="t" r="r" b="b"/>
            <a:pathLst>
              <a:path w="420370" h="407035">
                <a:moveTo>
                  <a:pt x="359699" y="353332"/>
                </a:moveTo>
                <a:lnTo>
                  <a:pt x="328662" y="371729"/>
                </a:lnTo>
                <a:lnTo>
                  <a:pt x="419760" y="406457"/>
                </a:lnTo>
                <a:lnTo>
                  <a:pt x="407721" y="377725"/>
                </a:lnTo>
                <a:lnTo>
                  <a:pt x="384901" y="377725"/>
                </a:lnTo>
                <a:lnTo>
                  <a:pt x="359699" y="353332"/>
                </a:lnTo>
                <a:close/>
              </a:path>
              <a:path w="420370" h="407035">
                <a:moveTo>
                  <a:pt x="364706" y="348159"/>
                </a:moveTo>
                <a:lnTo>
                  <a:pt x="363913" y="349059"/>
                </a:lnTo>
                <a:lnTo>
                  <a:pt x="362267" y="350812"/>
                </a:lnTo>
                <a:lnTo>
                  <a:pt x="360572" y="352511"/>
                </a:lnTo>
                <a:lnTo>
                  <a:pt x="359699" y="353332"/>
                </a:lnTo>
                <a:lnTo>
                  <a:pt x="384901" y="377725"/>
                </a:lnTo>
                <a:lnTo>
                  <a:pt x="389905" y="372549"/>
                </a:lnTo>
                <a:lnTo>
                  <a:pt x="364706" y="348159"/>
                </a:lnTo>
                <a:close/>
              </a:path>
              <a:path w="420370" h="407035">
                <a:moveTo>
                  <a:pt x="382082" y="316539"/>
                </a:moveTo>
                <a:lnTo>
                  <a:pt x="364706" y="348159"/>
                </a:lnTo>
                <a:lnTo>
                  <a:pt x="389905" y="372549"/>
                </a:lnTo>
                <a:lnTo>
                  <a:pt x="384901" y="377725"/>
                </a:lnTo>
                <a:lnTo>
                  <a:pt x="407721" y="377725"/>
                </a:lnTo>
                <a:lnTo>
                  <a:pt x="382082" y="316539"/>
                </a:lnTo>
                <a:close/>
              </a:path>
              <a:path w="420370" h="407035">
                <a:moveTo>
                  <a:pt x="5003" y="0"/>
                </a:moveTo>
                <a:lnTo>
                  <a:pt x="0" y="5176"/>
                </a:lnTo>
                <a:lnTo>
                  <a:pt x="359699" y="353332"/>
                </a:lnTo>
                <a:lnTo>
                  <a:pt x="360572" y="352511"/>
                </a:lnTo>
                <a:lnTo>
                  <a:pt x="362267" y="350812"/>
                </a:lnTo>
                <a:lnTo>
                  <a:pt x="363913" y="349059"/>
                </a:lnTo>
                <a:lnTo>
                  <a:pt x="364706" y="348159"/>
                </a:lnTo>
                <a:lnTo>
                  <a:pt x="5003" y="0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4" name="object 24"/>
          <p:cNvSpPr/>
          <p:nvPr/>
        </p:nvSpPr>
        <p:spPr>
          <a:xfrm>
            <a:off x="5394164" y="2248998"/>
            <a:ext cx="349885" cy="338455"/>
          </a:xfrm>
          <a:custGeom>
            <a:avLst/>
            <a:gdLst/>
            <a:ahLst/>
            <a:cxnLst/>
            <a:rect l="l" t="t" r="r" b="b"/>
            <a:pathLst>
              <a:path w="349885" h="338455">
                <a:moveTo>
                  <a:pt x="289326" y="53125"/>
                </a:moveTo>
                <a:lnTo>
                  <a:pt x="0" y="333165"/>
                </a:lnTo>
                <a:lnTo>
                  <a:pt x="5003" y="338343"/>
                </a:lnTo>
                <a:lnTo>
                  <a:pt x="294334" y="58297"/>
                </a:lnTo>
                <a:lnTo>
                  <a:pt x="293540" y="57395"/>
                </a:lnTo>
                <a:lnTo>
                  <a:pt x="291894" y="55645"/>
                </a:lnTo>
                <a:lnTo>
                  <a:pt x="290198" y="53945"/>
                </a:lnTo>
                <a:lnTo>
                  <a:pt x="289326" y="53125"/>
                </a:lnTo>
                <a:close/>
              </a:path>
              <a:path w="349885" h="338455">
                <a:moveTo>
                  <a:pt x="337346" y="28732"/>
                </a:moveTo>
                <a:lnTo>
                  <a:pt x="314528" y="28732"/>
                </a:lnTo>
                <a:lnTo>
                  <a:pt x="319532" y="33908"/>
                </a:lnTo>
                <a:lnTo>
                  <a:pt x="294334" y="58297"/>
                </a:lnTo>
                <a:lnTo>
                  <a:pt x="311704" y="89917"/>
                </a:lnTo>
                <a:lnTo>
                  <a:pt x="337346" y="28732"/>
                </a:lnTo>
                <a:close/>
              </a:path>
              <a:path w="349885" h="338455">
                <a:moveTo>
                  <a:pt x="314528" y="28732"/>
                </a:moveTo>
                <a:lnTo>
                  <a:pt x="289326" y="53125"/>
                </a:lnTo>
                <a:lnTo>
                  <a:pt x="290198" y="53945"/>
                </a:lnTo>
                <a:lnTo>
                  <a:pt x="291894" y="55645"/>
                </a:lnTo>
                <a:lnTo>
                  <a:pt x="293540" y="57395"/>
                </a:lnTo>
                <a:lnTo>
                  <a:pt x="294334" y="58297"/>
                </a:lnTo>
                <a:lnTo>
                  <a:pt x="319532" y="33908"/>
                </a:lnTo>
                <a:lnTo>
                  <a:pt x="314528" y="28732"/>
                </a:lnTo>
                <a:close/>
              </a:path>
              <a:path w="349885" h="338455">
                <a:moveTo>
                  <a:pt x="349387" y="0"/>
                </a:moveTo>
                <a:lnTo>
                  <a:pt x="258288" y="34729"/>
                </a:lnTo>
                <a:lnTo>
                  <a:pt x="260790" y="35643"/>
                </a:lnTo>
                <a:lnTo>
                  <a:pt x="263241" y="36612"/>
                </a:lnTo>
                <a:lnTo>
                  <a:pt x="289326" y="53125"/>
                </a:lnTo>
                <a:lnTo>
                  <a:pt x="314528" y="28732"/>
                </a:lnTo>
                <a:lnTo>
                  <a:pt x="337346" y="28732"/>
                </a:lnTo>
                <a:lnTo>
                  <a:pt x="349387" y="0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5" name="object 25"/>
          <p:cNvSpPr/>
          <p:nvPr/>
        </p:nvSpPr>
        <p:spPr>
          <a:xfrm>
            <a:off x="3699114" y="2071879"/>
            <a:ext cx="399415" cy="76835"/>
          </a:xfrm>
          <a:custGeom>
            <a:avLst/>
            <a:gdLst/>
            <a:ahLst/>
            <a:cxnLst/>
            <a:rect l="l" t="t" r="r" b="b"/>
            <a:pathLst>
              <a:path w="399414" h="76835">
                <a:moveTo>
                  <a:pt x="309377" y="0"/>
                </a:moveTo>
                <a:lnTo>
                  <a:pt x="318865" y="42003"/>
                </a:lnTo>
                <a:lnTo>
                  <a:pt x="318827" y="43206"/>
                </a:lnTo>
                <a:lnTo>
                  <a:pt x="309377" y="76809"/>
                </a:lnTo>
                <a:lnTo>
                  <a:pt x="390590" y="42003"/>
                </a:lnTo>
                <a:lnTo>
                  <a:pt x="353951" y="42003"/>
                </a:lnTo>
                <a:lnTo>
                  <a:pt x="353951" y="34804"/>
                </a:lnTo>
                <a:lnTo>
                  <a:pt x="390587" y="34804"/>
                </a:lnTo>
                <a:lnTo>
                  <a:pt x="309377" y="0"/>
                </a:lnTo>
                <a:close/>
              </a:path>
              <a:path w="399414" h="76835">
                <a:moveTo>
                  <a:pt x="318864" y="34804"/>
                </a:moveTo>
                <a:lnTo>
                  <a:pt x="0" y="34804"/>
                </a:lnTo>
                <a:lnTo>
                  <a:pt x="0" y="42003"/>
                </a:lnTo>
                <a:lnTo>
                  <a:pt x="318865" y="42003"/>
                </a:lnTo>
                <a:lnTo>
                  <a:pt x="318864" y="34804"/>
                </a:lnTo>
                <a:close/>
              </a:path>
              <a:path w="399414" h="76835">
                <a:moveTo>
                  <a:pt x="390587" y="34804"/>
                </a:moveTo>
                <a:lnTo>
                  <a:pt x="353951" y="34804"/>
                </a:lnTo>
                <a:lnTo>
                  <a:pt x="353951" y="42003"/>
                </a:lnTo>
                <a:lnTo>
                  <a:pt x="390590" y="42003"/>
                </a:lnTo>
                <a:lnTo>
                  <a:pt x="398988" y="38404"/>
                </a:lnTo>
                <a:lnTo>
                  <a:pt x="390587" y="34804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6" name="object 26"/>
          <p:cNvSpPr/>
          <p:nvPr/>
        </p:nvSpPr>
        <p:spPr>
          <a:xfrm>
            <a:off x="2132110" y="1935902"/>
            <a:ext cx="1567180" cy="349250"/>
          </a:xfrm>
          <a:custGeom>
            <a:avLst/>
            <a:gdLst/>
            <a:ahLst/>
            <a:cxnLst/>
            <a:rect l="l" t="t" r="r" b="b"/>
            <a:pathLst>
              <a:path w="1567179" h="349250">
                <a:moveTo>
                  <a:pt x="1518926" y="0"/>
                </a:moveTo>
                <a:lnTo>
                  <a:pt x="48078" y="0"/>
                </a:lnTo>
                <a:lnTo>
                  <a:pt x="29409" y="3793"/>
                </a:lnTo>
                <a:lnTo>
                  <a:pt x="14122" y="14122"/>
                </a:lnTo>
                <a:lnTo>
                  <a:pt x="3793" y="29409"/>
                </a:lnTo>
                <a:lnTo>
                  <a:pt x="0" y="48078"/>
                </a:lnTo>
                <a:lnTo>
                  <a:pt x="0" y="300672"/>
                </a:lnTo>
                <a:lnTo>
                  <a:pt x="3793" y="319341"/>
                </a:lnTo>
                <a:lnTo>
                  <a:pt x="14122" y="334628"/>
                </a:lnTo>
                <a:lnTo>
                  <a:pt x="29409" y="344957"/>
                </a:lnTo>
                <a:lnTo>
                  <a:pt x="48078" y="348750"/>
                </a:lnTo>
                <a:lnTo>
                  <a:pt x="1518926" y="348750"/>
                </a:lnTo>
                <a:lnTo>
                  <a:pt x="1537595" y="344957"/>
                </a:lnTo>
                <a:lnTo>
                  <a:pt x="1552882" y="334628"/>
                </a:lnTo>
                <a:lnTo>
                  <a:pt x="1563211" y="319341"/>
                </a:lnTo>
                <a:lnTo>
                  <a:pt x="1567004" y="300672"/>
                </a:lnTo>
                <a:lnTo>
                  <a:pt x="1567004" y="48078"/>
                </a:lnTo>
                <a:lnTo>
                  <a:pt x="1563211" y="29409"/>
                </a:lnTo>
                <a:lnTo>
                  <a:pt x="1552882" y="14122"/>
                </a:lnTo>
                <a:lnTo>
                  <a:pt x="1537595" y="3793"/>
                </a:lnTo>
                <a:lnTo>
                  <a:pt x="1518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7" name="object 27"/>
          <p:cNvSpPr/>
          <p:nvPr/>
        </p:nvSpPr>
        <p:spPr>
          <a:xfrm>
            <a:off x="2132110" y="1935902"/>
            <a:ext cx="1567180" cy="349250"/>
          </a:xfrm>
          <a:custGeom>
            <a:avLst/>
            <a:gdLst/>
            <a:ahLst/>
            <a:cxnLst/>
            <a:rect l="l" t="t" r="r" b="b"/>
            <a:pathLst>
              <a:path w="1567179" h="349250">
                <a:moveTo>
                  <a:pt x="48078" y="0"/>
                </a:moveTo>
                <a:lnTo>
                  <a:pt x="1518926" y="0"/>
                </a:lnTo>
                <a:lnTo>
                  <a:pt x="1537595" y="3793"/>
                </a:lnTo>
                <a:lnTo>
                  <a:pt x="1552882" y="14122"/>
                </a:lnTo>
                <a:lnTo>
                  <a:pt x="1563211" y="29409"/>
                </a:lnTo>
                <a:lnTo>
                  <a:pt x="1567004" y="48078"/>
                </a:lnTo>
                <a:lnTo>
                  <a:pt x="1567004" y="300672"/>
                </a:lnTo>
                <a:lnTo>
                  <a:pt x="1563211" y="319341"/>
                </a:lnTo>
                <a:lnTo>
                  <a:pt x="1552882" y="334628"/>
                </a:lnTo>
                <a:lnTo>
                  <a:pt x="1537595" y="344957"/>
                </a:lnTo>
                <a:lnTo>
                  <a:pt x="1518926" y="348750"/>
                </a:lnTo>
                <a:lnTo>
                  <a:pt x="48078" y="348750"/>
                </a:lnTo>
                <a:lnTo>
                  <a:pt x="29409" y="344957"/>
                </a:lnTo>
                <a:lnTo>
                  <a:pt x="14122" y="334628"/>
                </a:lnTo>
                <a:lnTo>
                  <a:pt x="3793" y="319341"/>
                </a:lnTo>
                <a:lnTo>
                  <a:pt x="0" y="300672"/>
                </a:lnTo>
                <a:lnTo>
                  <a:pt x="0" y="48078"/>
                </a:lnTo>
                <a:lnTo>
                  <a:pt x="3793" y="29409"/>
                </a:lnTo>
                <a:lnTo>
                  <a:pt x="14122" y="14122"/>
                </a:lnTo>
                <a:lnTo>
                  <a:pt x="29409" y="3793"/>
                </a:lnTo>
                <a:lnTo>
                  <a:pt x="48078" y="0"/>
                </a:lnTo>
                <a:close/>
              </a:path>
            </a:pathLst>
          </a:custGeom>
          <a:ln w="35999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8" name="object 28"/>
          <p:cNvSpPr txBox="1"/>
          <p:nvPr/>
        </p:nvSpPr>
        <p:spPr>
          <a:xfrm>
            <a:off x="2215704" y="1986308"/>
            <a:ext cx="13957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1" spc="35" dirty="0" smtClean="0">
                <a:solidFill>
                  <a:srgbClr val="007DC5"/>
                </a:solidFill>
                <a:latin typeface="Ubuntu"/>
                <a:cs typeface="Ubuntu"/>
              </a:rPr>
              <a:t>ГАЗПРОМ</a:t>
            </a:r>
            <a:r>
              <a:rPr lang="ru-RU" sz="1500" b="1" spc="-80" dirty="0" smtClean="0">
                <a:solidFill>
                  <a:srgbClr val="007DC5"/>
                </a:solidFill>
                <a:latin typeface="Ubuntu"/>
                <a:cs typeface="Ubuntu"/>
              </a:rPr>
              <a:t> </a:t>
            </a:r>
            <a:r>
              <a:rPr lang="ru-RU" sz="1500" b="1" spc="40" dirty="0" smtClean="0">
                <a:solidFill>
                  <a:srgbClr val="007DC5"/>
                </a:solidFill>
                <a:latin typeface="Ubuntu"/>
                <a:cs typeface="Ubuntu"/>
              </a:rPr>
              <a:t>335</a:t>
            </a:r>
            <a:endParaRPr lang="ru-RU" sz="1500" dirty="0">
              <a:latin typeface="Ubuntu"/>
              <a:cs typeface="Ubuntu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28423" y="1370498"/>
            <a:ext cx="1007744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7470">
              <a:lnSpc>
                <a:spcPts val="890"/>
              </a:lnSpc>
            </a:pP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ИНОСТРАННЫЕ  </a:t>
            </a: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ПРОИЗВОДИТЕЛИ</a:t>
            </a:r>
            <a:endParaRPr lang="ru-RU" sz="8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28426" y="2012001"/>
            <a:ext cx="1165738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034">
              <a:lnSpc>
                <a:spcPts val="890"/>
              </a:lnSpc>
            </a:pP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ОТЕЧЕСТВЕННЫЕ  </a:t>
            </a: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ПРОИЗВОДИТЕЛИ</a:t>
            </a:r>
            <a:endParaRPr lang="ru-RU" sz="8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7489" y="1885151"/>
            <a:ext cx="918210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890"/>
              </a:lnSpc>
            </a:pP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ЛОКАЛИЗАЦИЯ  ПРОИЗВОД</a:t>
            </a:r>
            <a:r>
              <a:rPr lang="ru-RU" sz="800" b="1" spc="2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С</a:t>
            </a: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Т</a:t>
            </a:r>
            <a:r>
              <a:rPr lang="ru-RU" sz="800" b="1" spc="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В</a:t>
            </a:r>
            <a:r>
              <a:rPr lang="ru-RU" sz="800" b="1" spc="1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А  </a:t>
            </a: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И </a:t>
            </a: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ПЕРЕДАЧА  </a:t>
            </a: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ТЕХНОЛОГИЙ</a:t>
            </a:r>
            <a:endParaRPr lang="ru-RU" sz="8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31361" y="2009203"/>
            <a:ext cx="6388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5080" indent="-81280">
              <a:lnSpc>
                <a:spcPts val="890"/>
              </a:lnSpc>
            </a:pP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СЕРИЙНЫЙ  ВЫПУСК</a:t>
            </a:r>
            <a:endParaRPr lang="ru-RU" sz="8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85141" y="2575360"/>
            <a:ext cx="109474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890"/>
              </a:lnSpc>
            </a:pP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ИНСТИТУТЫ,  </a:t>
            </a:r>
            <a:r>
              <a:rPr lang="ru-RU" sz="800" b="1" spc="-3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К</a:t>
            </a: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ОН</a:t>
            </a:r>
            <a:r>
              <a:rPr lang="ru-RU" sz="800" b="1" spc="2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С</a:t>
            </a: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ТРУ</a:t>
            </a:r>
            <a:r>
              <a:rPr lang="ru-RU" sz="800" b="1" spc="2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К</a:t>
            </a:r>
            <a:r>
              <a:rPr lang="ru-RU" sz="800" b="1" spc="-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Т</a:t>
            </a:r>
            <a:r>
              <a:rPr lang="ru-RU" sz="800" b="1" spc="15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ОРСКИЕ  </a:t>
            </a:r>
            <a:r>
              <a:rPr lang="ru-RU" sz="800" b="1" spc="20" dirty="0" smtClean="0">
                <a:solidFill>
                  <a:srgbClr val="003C64"/>
                </a:solidFill>
                <a:latin typeface="Ubuntu" panose="020B0504030602030204" pitchFamily="34" charset="0"/>
                <a:cs typeface="Ubuntu"/>
              </a:rPr>
              <a:t>БЮРО</a:t>
            </a:r>
            <a:endParaRPr lang="ru-RU" sz="8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2720" y="1276858"/>
            <a:ext cx="1287780" cy="58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44450" algn="ctr">
              <a:lnSpc>
                <a:spcPts val="819"/>
              </a:lnSpc>
            </a:pPr>
            <a:r>
              <a:rPr lang="ru-RU" sz="700" b="1" spc="35" dirty="0" smtClean="0">
                <a:solidFill>
                  <a:srgbClr val="003C64"/>
                </a:solidFill>
                <a:latin typeface="Ubuntu"/>
                <a:cs typeface="Ubuntu"/>
              </a:rPr>
              <a:t>Системный</a:t>
            </a:r>
            <a:r>
              <a:rPr lang="ru-RU" sz="700" b="1" spc="-20" dirty="0" smtClean="0">
                <a:solidFill>
                  <a:srgbClr val="003C64"/>
                </a:solidFill>
                <a:latin typeface="Ubuntu"/>
                <a:cs typeface="Ubuntu"/>
              </a:rPr>
              <a:t> </a:t>
            </a:r>
            <a:r>
              <a:rPr lang="ru-RU" sz="700" b="1" spc="30" dirty="0" smtClean="0">
                <a:solidFill>
                  <a:srgbClr val="003C64"/>
                </a:solidFill>
                <a:latin typeface="Ubuntu"/>
                <a:cs typeface="Ubuntu"/>
              </a:rPr>
              <a:t>технический </a:t>
            </a:r>
            <a:r>
              <a:rPr lang="ru-RU" sz="700" b="1" spc="10" dirty="0" smtClean="0">
                <a:solidFill>
                  <a:srgbClr val="003C64"/>
                </a:solidFill>
                <a:latin typeface="Ubuntu"/>
                <a:cs typeface="Ubuntu"/>
              </a:rPr>
              <a:t> </a:t>
            </a:r>
            <a:r>
              <a:rPr lang="ru-RU" sz="700" b="1" spc="30" dirty="0" smtClean="0">
                <a:solidFill>
                  <a:srgbClr val="003C64"/>
                </a:solidFill>
                <a:latin typeface="Ubuntu"/>
                <a:cs typeface="Ubuntu"/>
              </a:rPr>
              <a:t>интегратор</a:t>
            </a:r>
            <a:endParaRPr lang="ru-RU" sz="700" dirty="0" smtClean="0">
              <a:latin typeface="Ubuntu"/>
              <a:cs typeface="Ubuntu"/>
            </a:endParaRPr>
          </a:p>
          <a:p>
            <a:pPr marL="12065" marR="5080" algn="ctr">
              <a:lnSpc>
                <a:spcPts val="819"/>
              </a:lnSpc>
              <a:spcBef>
                <a:spcPts val="270"/>
              </a:spcBef>
            </a:pPr>
            <a:r>
              <a:rPr lang="ru-RU" sz="700" b="1" spc="35" dirty="0" smtClean="0">
                <a:solidFill>
                  <a:srgbClr val="003C64"/>
                </a:solidFill>
                <a:latin typeface="Ubuntu"/>
                <a:cs typeface="Ubuntu"/>
              </a:rPr>
              <a:t>Сервисн</a:t>
            </a:r>
            <a:r>
              <a:rPr lang="ru-RU" sz="700" b="1" spc="30" dirty="0" smtClean="0">
                <a:solidFill>
                  <a:srgbClr val="003C64"/>
                </a:solidFill>
                <a:latin typeface="Ubuntu"/>
                <a:cs typeface="Ubuntu"/>
              </a:rPr>
              <a:t>о-испытательный  </a:t>
            </a:r>
            <a:r>
              <a:rPr lang="ru-RU" sz="700" b="1" spc="35" dirty="0" smtClean="0">
                <a:solidFill>
                  <a:srgbClr val="003C64"/>
                </a:solidFill>
                <a:latin typeface="Ubuntu"/>
                <a:cs typeface="Ubuntu"/>
              </a:rPr>
              <a:t>центр</a:t>
            </a:r>
            <a:endParaRPr lang="ru-RU" sz="700" dirty="0" smtClean="0">
              <a:latin typeface="Ubuntu"/>
              <a:cs typeface="Ubuntu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lang="ru-RU" sz="700" b="1" spc="35" dirty="0" smtClean="0">
                <a:solidFill>
                  <a:srgbClr val="003C64"/>
                </a:solidFill>
                <a:latin typeface="Ubuntu"/>
                <a:cs typeface="Ubuntu"/>
              </a:rPr>
              <a:t>Центр</a:t>
            </a:r>
            <a:r>
              <a:rPr lang="ru-RU" sz="700" b="1" spc="-35" dirty="0" smtClean="0">
                <a:solidFill>
                  <a:srgbClr val="003C64"/>
                </a:solidFill>
                <a:latin typeface="Ubuntu"/>
                <a:cs typeface="Ubuntu"/>
              </a:rPr>
              <a:t> </a:t>
            </a:r>
            <a:r>
              <a:rPr lang="ru-RU" sz="700" b="1" spc="30" dirty="0" smtClean="0">
                <a:solidFill>
                  <a:srgbClr val="003C64"/>
                </a:solidFill>
                <a:latin typeface="Ubuntu"/>
                <a:cs typeface="Ubuntu"/>
              </a:rPr>
              <a:t>компетенций</a:t>
            </a:r>
            <a:endParaRPr lang="ru-RU" sz="700" dirty="0">
              <a:latin typeface="Ubuntu"/>
              <a:cs typeface="Ubuntu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37845" y="2659503"/>
            <a:ext cx="190627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30"/>
              </a:lnSpc>
            </a:pPr>
            <a:r>
              <a:rPr lang="ru-RU" sz="900" spc="25" dirty="0" smtClean="0">
                <a:solidFill>
                  <a:srgbClr val="003C64"/>
                </a:solidFill>
                <a:latin typeface="Ubuntu"/>
                <a:cs typeface="Ubuntu"/>
              </a:rPr>
              <a:t>Технологическая</a:t>
            </a:r>
            <a:r>
              <a:rPr lang="ru-RU" sz="900" spc="-60" dirty="0" smtClean="0">
                <a:solidFill>
                  <a:srgbClr val="003C64"/>
                </a:solidFill>
                <a:latin typeface="Ubuntu"/>
                <a:cs typeface="Ubuntu"/>
              </a:rPr>
              <a:t> </a:t>
            </a:r>
            <a:r>
              <a:rPr lang="ru-RU" sz="900" spc="30" dirty="0" smtClean="0">
                <a:solidFill>
                  <a:srgbClr val="003C64"/>
                </a:solidFill>
                <a:latin typeface="Ubuntu"/>
                <a:cs typeface="Ubuntu"/>
              </a:rPr>
              <a:t>независимость  </a:t>
            </a:r>
            <a:r>
              <a:rPr lang="ru-RU" sz="900" spc="35" dirty="0" smtClean="0">
                <a:solidFill>
                  <a:srgbClr val="003C64"/>
                </a:solidFill>
                <a:latin typeface="Ubuntu"/>
                <a:cs typeface="Ubuntu"/>
              </a:rPr>
              <a:t>Новые </a:t>
            </a:r>
            <a:r>
              <a:rPr lang="ru-RU" sz="900" spc="25" dirty="0" smtClean="0">
                <a:solidFill>
                  <a:srgbClr val="003C64"/>
                </a:solidFill>
                <a:latin typeface="Ubuntu"/>
                <a:cs typeface="Ubuntu"/>
              </a:rPr>
              <a:t>конкурентные </a:t>
            </a:r>
            <a:r>
              <a:rPr lang="ru-RU" sz="900" spc="30" dirty="0" smtClean="0">
                <a:solidFill>
                  <a:srgbClr val="003C64"/>
                </a:solidFill>
                <a:latin typeface="Ubuntu"/>
                <a:cs typeface="Ubuntu"/>
              </a:rPr>
              <a:t>рынки  </a:t>
            </a:r>
            <a:r>
              <a:rPr lang="ru-RU" sz="900" spc="25" dirty="0" smtClean="0">
                <a:solidFill>
                  <a:srgbClr val="003C64"/>
                </a:solidFill>
                <a:latin typeface="Ubuntu"/>
                <a:cs typeface="Ubuntu"/>
              </a:rPr>
              <a:t>Развитие</a:t>
            </a:r>
            <a:r>
              <a:rPr lang="ru-RU" sz="900" spc="-5" dirty="0" smtClean="0">
                <a:solidFill>
                  <a:srgbClr val="003C64"/>
                </a:solidFill>
                <a:latin typeface="Ubuntu"/>
                <a:cs typeface="Ubuntu"/>
              </a:rPr>
              <a:t> </a:t>
            </a:r>
            <a:r>
              <a:rPr lang="ru-RU" sz="900" spc="30" dirty="0" smtClean="0">
                <a:solidFill>
                  <a:srgbClr val="003C64"/>
                </a:solidFill>
                <a:latin typeface="Ubuntu"/>
                <a:cs typeface="Ubuntu"/>
              </a:rPr>
              <a:t>промышленности</a:t>
            </a:r>
            <a:endParaRPr lang="ru-RU" sz="900" dirty="0">
              <a:latin typeface="Ubuntu"/>
              <a:cs typeface="Ubuntu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40962" y="2707301"/>
            <a:ext cx="47625" cy="46355"/>
          </a:xfrm>
          <a:custGeom>
            <a:avLst/>
            <a:gdLst/>
            <a:ahLst/>
            <a:cxnLst/>
            <a:rect l="l" t="t" r="r" b="b"/>
            <a:pathLst>
              <a:path w="47625" h="46355">
                <a:moveTo>
                  <a:pt x="0" y="27153"/>
                </a:moveTo>
                <a:lnTo>
                  <a:pt x="12236" y="46028"/>
                </a:lnTo>
                <a:lnTo>
                  <a:pt x="47020" y="0"/>
                </a:lnTo>
              </a:path>
            </a:pathLst>
          </a:custGeom>
          <a:ln w="2160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7" name="object 37"/>
          <p:cNvSpPr/>
          <p:nvPr/>
        </p:nvSpPr>
        <p:spPr>
          <a:xfrm>
            <a:off x="5740962" y="2831655"/>
            <a:ext cx="47625" cy="46355"/>
          </a:xfrm>
          <a:custGeom>
            <a:avLst/>
            <a:gdLst/>
            <a:ahLst/>
            <a:cxnLst/>
            <a:rect l="l" t="t" r="r" b="b"/>
            <a:pathLst>
              <a:path w="47625" h="46355">
                <a:moveTo>
                  <a:pt x="0" y="27155"/>
                </a:moveTo>
                <a:lnTo>
                  <a:pt x="12236" y="46029"/>
                </a:lnTo>
                <a:lnTo>
                  <a:pt x="47020" y="0"/>
                </a:lnTo>
              </a:path>
            </a:pathLst>
          </a:custGeom>
          <a:ln w="2160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8" name="object 38"/>
          <p:cNvSpPr/>
          <p:nvPr/>
        </p:nvSpPr>
        <p:spPr>
          <a:xfrm>
            <a:off x="5740962" y="2956010"/>
            <a:ext cx="47625" cy="46355"/>
          </a:xfrm>
          <a:custGeom>
            <a:avLst/>
            <a:gdLst/>
            <a:ahLst/>
            <a:cxnLst/>
            <a:rect l="l" t="t" r="r" b="b"/>
            <a:pathLst>
              <a:path w="47625" h="46355">
                <a:moveTo>
                  <a:pt x="0" y="27155"/>
                </a:moveTo>
                <a:lnTo>
                  <a:pt x="12236" y="46029"/>
                </a:lnTo>
                <a:lnTo>
                  <a:pt x="47020" y="0"/>
                </a:lnTo>
              </a:path>
            </a:pathLst>
          </a:custGeom>
          <a:ln w="2160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9" name="object 39"/>
          <p:cNvSpPr/>
          <p:nvPr/>
        </p:nvSpPr>
        <p:spPr>
          <a:xfrm>
            <a:off x="2132110" y="3434370"/>
            <a:ext cx="6572250" cy="929640"/>
          </a:xfrm>
          <a:custGeom>
            <a:avLst/>
            <a:gdLst/>
            <a:ahLst/>
            <a:cxnLst/>
            <a:rect l="l" t="t" r="r" b="b"/>
            <a:pathLst>
              <a:path w="6572250" h="929639">
                <a:moveTo>
                  <a:pt x="0" y="929452"/>
                </a:moveTo>
                <a:lnTo>
                  <a:pt x="6572253" y="929452"/>
                </a:lnTo>
                <a:lnTo>
                  <a:pt x="6572253" y="0"/>
                </a:lnTo>
                <a:lnTo>
                  <a:pt x="0" y="0"/>
                </a:lnTo>
                <a:lnTo>
                  <a:pt x="0" y="929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0" name="object 40"/>
          <p:cNvSpPr txBox="1"/>
          <p:nvPr/>
        </p:nvSpPr>
        <p:spPr>
          <a:xfrm>
            <a:off x="2132110" y="3186719"/>
            <a:ext cx="6572250" cy="193002"/>
          </a:xfrm>
          <a:prstGeom prst="rect">
            <a:avLst/>
          </a:prstGeom>
          <a:solidFill>
            <a:srgbClr val="007DC5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50950">
              <a:lnSpc>
                <a:spcPct val="100000"/>
              </a:lnSpc>
              <a:spcBef>
                <a:spcPts val="125"/>
              </a:spcBef>
            </a:pPr>
            <a:r>
              <a:rPr lang="ru-RU" sz="1150" b="1" spc="5" dirty="0" smtClean="0">
                <a:solidFill>
                  <a:srgbClr val="FFFFFF"/>
                </a:solidFill>
                <a:latin typeface="Ubuntu"/>
                <a:cs typeface="Ubuntu"/>
              </a:rPr>
              <a:t>Реализация </a:t>
            </a:r>
            <a:r>
              <a:rPr lang="ru-RU" sz="1150" b="1" spc="-5" dirty="0" smtClean="0">
                <a:solidFill>
                  <a:srgbClr val="FFFFFF"/>
                </a:solidFill>
                <a:latin typeface="Ubuntu"/>
                <a:cs typeface="Ubuntu"/>
              </a:rPr>
              <a:t>комплекса </a:t>
            </a:r>
            <a:r>
              <a:rPr lang="ru-RU" sz="1150" b="1" spc="5" dirty="0" smtClean="0">
                <a:solidFill>
                  <a:srgbClr val="FFFFFF"/>
                </a:solidFill>
                <a:latin typeface="Ubuntu"/>
                <a:cs typeface="Ubuntu"/>
              </a:rPr>
              <a:t>мер по ключевым</a:t>
            </a:r>
            <a:r>
              <a:rPr lang="ru-RU" sz="1150" b="1" spc="20" dirty="0" smtClean="0">
                <a:solidFill>
                  <a:srgbClr val="FFFFFF"/>
                </a:solidFill>
                <a:latin typeface="Ubuntu"/>
                <a:cs typeface="Ubuntu"/>
              </a:rPr>
              <a:t> </a:t>
            </a:r>
            <a:r>
              <a:rPr lang="ru-RU" sz="1150" b="1" dirty="0" smtClean="0">
                <a:solidFill>
                  <a:srgbClr val="FFFFFF"/>
                </a:solidFill>
                <a:latin typeface="Ubuntu"/>
                <a:cs typeface="Ubuntu"/>
              </a:rPr>
              <a:t>показателям</a:t>
            </a:r>
            <a:endParaRPr lang="ru-RU" sz="1150" dirty="0">
              <a:latin typeface="Ubuntu"/>
              <a:cs typeface="Ubunt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1713" y="3495188"/>
            <a:ext cx="324485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1955" algn="l"/>
              </a:tabLst>
            </a:pPr>
            <a:r>
              <a:rPr lang="ru-RU" sz="750" b="1" spc="15" dirty="0" smtClean="0">
                <a:solidFill>
                  <a:srgbClr val="6C6E70"/>
                </a:solidFill>
                <a:latin typeface="Ubuntu"/>
                <a:cs typeface="Ubuntu"/>
              </a:rPr>
              <a:t>Наименование оборудования	</a:t>
            </a:r>
            <a:r>
              <a:rPr lang="ru-RU" sz="750" b="1" spc="10" dirty="0" smtClean="0">
                <a:solidFill>
                  <a:srgbClr val="6C6E70"/>
                </a:solidFill>
                <a:latin typeface="Ubuntu"/>
                <a:cs typeface="Ubuntu"/>
              </a:rPr>
              <a:t>Текущее </a:t>
            </a:r>
            <a:r>
              <a:rPr lang="ru-RU" sz="750" b="1" spc="15" dirty="0" smtClean="0">
                <a:solidFill>
                  <a:srgbClr val="6C6E70"/>
                </a:solidFill>
                <a:latin typeface="Ubuntu"/>
                <a:cs typeface="Ubuntu"/>
              </a:rPr>
              <a:t>значение</a:t>
            </a:r>
            <a:r>
              <a:rPr lang="ru-RU" sz="750" b="1" spc="-45" dirty="0" smtClean="0">
                <a:solidFill>
                  <a:srgbClr val="6C6E70"/>
                </a:solidFill>
                <a:latin typeface="Ubuntu"/>
                <a:cs typeface="Ubuntu"/>
              </a:rPr>
              <a:t> </a:t>
            </a:r>
            <a:r>
              <a:rPr lang="ru-RU" sz="750" b="1" spc="15" dirty="0" smtClean="0">
                <a:solidFill>
                  <a:srgbClr val="6C6E70"/>
                </a:solidFill>
                <a:latin typeface="Ubuntu"/>
                <a:cs typeface="Ubuntu"/>
              </a:rPr>
              <a:t>показателей</a:t>
            </a:r>
            <a:endParaRPr lang="ru-RU" sz="750" dirty="0">
              <a:latin typeface="Ubuntu"/>
              <a:cs typeface="Ubuntu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91720" y="3663026"/>
            <a:ext cx="144018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400"/>
              </a:lnSpc>
            </a:pP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Колонные головки  </a:t>
            </a:r>
          </a:p>
          <a:p>
            <a:pPr marL="12700" marR="5080">
              <a:lnSpc>
                <a:spcPct val="130400"/>
              </a:lnSpc>
            </a:pP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Фонтанная арматура  Штуцерный </a:t>
            </a:r>
            <a:r>
              <a:rPr lang="ru-RU" sz="750" spc="10" dirty="0" smtClean="0">
                <a:solidFill>
                  <a:srgbClr val="6C6E70"/>
                </a:solidFill>
                <a:latin typeface="Ubuntu"/>
                <a:cs typeface="Ubuntu"/>
              </a:rPr>
              <a:t>модуль  </a:t>
            </a: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Подводные манифольды,</a:t>
            </a:r>
            <a:r>
              <a:rPr lang="ru-RU" sz="750" spc="-60" dirty="0" smtClean="0">
                <a:solidFill>
                  <a:srgbClr val="6C6E70"/>
                </a:solidFill>
                <a:latin typeface="Ubuntu"/>
                <a:cs typeface="Ubuntu"/>
              </a:rPr>
              <a:t> </a:t>
            </a:r>
            <a:r>
              <a:rPr lang="ru-RU" sz="750" dirty="0" smtClean="0">
                <a:solidFill>
                  <a:srgbClr val="6C6E70"/>
                </a:solidFill>
                <a:latin typeface="Ubuntu"/>
                <a:cs typeface="Ubuntu"/>
              </a:rPr>
              <a:t>ЗРА</a:t>
            </a:r>
            <a:endParaRPr lang="ru-RU" sz="750" dirty="0">
              <a:latin typeface="Ubuntu"/>
              <a:cs typeface="Ubuntu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57799" y="3697773"/>
            <a:ext cx="16637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5%</a:t>
            </a:r>
            <a:endParaRPr lang="ru-RU" sz="750" dirty="0" smtClean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5%</a:t>
            </a:r>
            <a:endParaRPr lang="ru-RU" sz="750" dirty="0" smtClean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5%</a:t>
            </a:r>
            <a:endParaRPr lang="ru-RU" sz="750" dirty="0" smtClean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ru-RU" sz="750" spc="15" dirty="0" smtClean="0">
                <a:solidFill>
                  <a:srgbClr val="6C6E70"/>
                </a:solidFill>
                <a:latin typeface="Ubuntu"/>
                <a:cs typeface="Ubuntu"/>
              </a:rPr>
              <a:t>5%</a:t>
            </a:r>
            <a:endParaRPr lang="ru-RU" sz="750" dirty="0">
              <a:latin typeface="Ubuntu"/>
              <a:cs typeface="Ubuntu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96716" y="3548898"/>
            <a:ext cx="2635885" cy="76835"/>
          </a:xfrm>
          <a:custGeom>
            <a:avLst/>
            <a:gdLst/>
            <a:ahLst/>
            <a:cxnLst/>
            <a:rect l="l" t="t" r="r" b="b"/>
            <a:pathLst>
              <a:path w="2635884" h="76835">
                <a:moveTo>
                  <a:pt x="2546254" y="0"/>
                </a:moveTo>
                <a:lnTo>
                  <a:pt x="2555742" y="42003"/>
                </a:lnTo>
                <a:lnTo>
                  <a:pt x="2555704" y="43206"/>
                </a:lnTo>
                <a:lnTo>
                  <a:pt x="2546254" y="76809"/>
                </a:lnTo>
                <a:lnTo>
                  <a:pt x="2627467" y="42003"/>
                </a:lnTo>
                <a:lnTo>
                  <a:pt x="2590829" y="42003"/>
                </a:lnTo>
                <a:lnTo>
                  <a:pt x="2590829" y="34804"/>
                </a:lnTo>
                <a:lnTo>
                  <a:pt x="2627464" y="34804"/>
                </a:lnTo>
                <a:lnTo>
                  <a:pt x="2546254" y="0"/>
                </a:lnTo>
                <a:close/>
              </a:path>
              <a:path w="2635884" h="76835">
                <a:moveTo>
                  <a:pt x="2555742" y="34804"/>
                </a:moveTo>
                <a:lnTo>
                  <a:pt x="0" y="34804"/>
                </a:lnTo>
                <a:lnTo>
                  <a:pt x="0" y="42003"/>
                </a:lnTo>
                <a:lnTo>
                  <a:pt x="2555742" y="42003"/>
                </a:lnTo>
                <a:lnTo>
                  <a:pt x="2555742" y="34804"/>
                </a:lnTo>
                <a:close/>
              </a:path>
              <a:path w="2635884" h="76835">
                <a:moveTo>
                  <a:pt x="2627464" y="34804"/>
                </a:moveTo>
                <a:lnTo>
                  <a:pt x="2590829" y="34804"/>
                </a:lnTo>
                <a:lnTo>
                  <a:pt x="2590829" y="42003"/>
                </a:lnTo>
                <a:lnTo>
                  <a:pt x="2627467" y="42003"/>
                </a:lnTo>
                <a:lnTo>
                  <a:pt x="2635865" y="38404"/>
                </a:lnTo>
                <a:lnTo>
                  <a:pt x="2627464" y="34804"/>
                </a:lnTo>
                <a:close/>
              </a:path>
            </a:pathLst>
          </a:custGeom>
          <a:solidFill>
            <a:srgbClr val="003C64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5" name="object 45"/>
          <p:cNvSpPr/>
          <p:nvPr/>
        </p:nvSpPr>
        <p:spPr>
          <a:xfrm>
            <a:off x="6079900" y="355634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6" y="0"/>
                </a:moveTo>
                <a:lnTo>
                  <a:pt x="18906" y="2432"/>
                </a:lnTo>
                <a:lnTo>
                  <a:pt x="9066" y="9067"/>
                </a:lnTo>
                <a:lnTo>
                  <a:pt x="2432" y="18907"/>
                </a:lnTo>
                <a:lnTo>
                  <a:pt x="0" y="30957"/>
                </a:lnTo>
                <a:lnTo>
                  <a:pt x="2432" y="43006"/>
                </a:lnTo>
                <a:lnTo>
                  <a:pt x="9066" y="52846"/>
                </a:lnTo>
                <a:lnTo>
                  <a:pt x="18906" y="59480"/>
                </a:lnTo>
                <a:lnTo>
                  <a:pt x="30956" y="61913"/>
                </a:lnTo>
                <a:lnTo>
                  <a:pt x="43005" y="59480"/>
                </a:lnTo>
                <a:lnTo>
                  <a:pt x="52845" y="52846"/>
                </a:lnTo>
                <a:lnTo>
                  <a:pt x="59479" y="43006"/>
                </a:lnTo>
                <a:lnTo>
                  <a:pt x="61912" y="30957"/>
                </a:lnTo>
                <a:lnTo>
                  <a:pt x="59479" y="18907"/>
                </a:lnTo>
                <a:lnTo>
                  <a:pt x="52845" y="9067"/>
                </a:lnTo>
                <a:lnTo>
                  <a:pt x="43005" y="2432"/>
                </a:lnTo>
                <a:lnTo>
                  <a:pt x="30956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6" name="object 46"/>
          <p:cNvSpPr/>
          <p:nvPr/>
        </p:nvSpPr>
        <p:spPr>
          <a:xfrm>
            <a:off x="6079900" y="355634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6" y="0"/>
                </a:moveTo>
                <a:lnTo>
                  <a:pt x="43005" y="2432"/>
                </a:lnTo>
                <a:lnTo>
                  <a:pt x="52845" y="9067"/>
                </a:lnTo>
                <a:lnTo>
                  <a:pt x="59479" y="18907"/>
                </a:lnTo>
                <a:lnTo>
                  <a:pt x="61912" y="30957"/>
                </a:lnTo>
                <a:lnTo>
                  <a:pt x="59479" y="43006"/>
                </a:lnTo>
                <a:lnTo>
                  <a:pt x="52845" y="52846"/>
                </a:lnTo>
                <a:lnTo>
                  <a:pt x="43005" y="59480"/>
                </a:lnTo>
                <a:lnTo>
                  <a:pt x="30956" y="61913"/>
                </a:lnTo>
                <a:lnTo>
                  <a:pt x="18906" y="59480"/>
                </a:lnTo>
                <a:lnTo>
                  <a:pt x="9066" y="52846"/>
                </a:lnTo>
                <a:lnTo>
                  <a:pt x="2432" y="43006"/>
                </a:lnTo>
                <a:lnTo>
                  <a:pt x="0" y="30957"/>
                </a:lnTo>
                <a:lnTo>
                  <a:pt x="2432" y="18907"/>
                </a:lnTo>
                <a:lnTo>
                  <a:pt x="9066" y="9067"/>
                </a:lnTo>
                <a:lnTo>
                  <a:pt x="18906" y="2432"/>
                </a:lnTo>
                <a:lnTo>
                  <a:pt x="30956" y="0"/>
                </a:lnTo>
                <a:close/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7" name="object 47"/>
          <p:cNvSpPr/>
          <p:nvPr/>
        </p:nvSpPr>
        <p:spPr>
          <a:xfrm>
            <a:off x="7513416" y="355634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6" y="0"/>
                </a:moveTo>
                <a:lnTo>
                  <a:pt x="18906" y="2432"/>
                </a:lnTo>
                <a:lnTo>
                  <a:pt x="9066" y="9067"/>
                </a:lnTo>
                <a:lnTo>
                  <a:pt x="2432" y="18907"/>
                </a:lnTo>
                <a:lnTo>
                  <a:pt x="0" y="30957"/>
                </a:lnTo>
                <a:lnTo>
                  <a:pt x="2432" y="43006"/>
                </a:lnTo>
                <a:lnTo>
                  <a:pt x="9066" y="52846"/>
                </a:lnTo>
                <a:lnTo>
                  <a:pt x="18906" y="59480"/>
                </a:lnTo>
                <a:lnTo>
                  <a:pt x="30956" y="61913"/>
                </a:lnTo>
                <a:lnTo>
                  <a:pt x="43005" y="59480"/>
                </a:lnTo>
                <a:lnTo>
                  <a:pt x="52845" y="52846"/>
                </a:lnTo>
                <a:lnTo>
                  <a:pt x="59479" y="43006"/>
                </a:lnTo>
                <a:lnTo>
                  <a:pt x="61912" y="30957"/>
                </a:lnTo>
                <a:lnTo>
                  <a:pt x="59479" y="18907"/>
                </a:lnTo>
                <a:lnTo>
                  <a:pt x="52845" y="9067"/>
                </a:lnTo>
                <a:lnTo>
                  <a:pt x="43005" y="2432"/>
                </a:lnTo>
                <a:lnTo>
                  <a:pt x="30956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8" name="object 48"/>
          <p:cNvSpPr/>
          <p:nvPr/>
        </p:nvSpPr>
        <p:spPr>
          <a:xfrm>
            <a:off x="7513416" y="355634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6" y="0"/>
                </a:moveTo>
                <a:lnTo>
                  <a:pt x="43005" y="2432"/>
                </a:lnTo>
                <a:lnTo>
                  <a:pt x="52845" y="9067"/>
                </a:lnTo>
                <a:lnTo>
                  <a:pt x="59479" y="18907"/>
                </a:lnTo>
                <a:lnTo>
                  <a:pt x="61912" y="30957"/>
                </a:lnTo>
                <a:lnTo>
                  <a:pt x="59479" y="43006"/>
                </a:lnTo>
                <a:lnTo>
                  <a:pt x="52845" y="52846"/>
                </a:lnTo>
                <a:lnTo>
                  <a:pt x="43005" y="59480"/>
                </a:lnTo>
                <a:lnTo>
                  <a:pt x="30956" y="61913"/>
                </a:lnTo>
                <a:lnTo>
                  <a:pt x="18906" y="59480"/>
                </a:lnTo>
                <a:lnTo>
                  <a:pt x="9066" y="52846"/>
                </a:lnTo>
                <a:lnTo>
                  <a:pt x="2432" y="43006"/>
                </a:lnTo>
                <a:lnTo>
                  <a:pt x="0" y="30957"/>
                </a:lnTo>
                <a:lnTo>
                  <a:pt x="2432" y="18907"/>
                </a:lnTo>
                <a:lnTo>
                  <a:pt x="9066" y="9067"/>
                </a:lnTo>
                <a:lnTo>
                  <a:pt x="18906" y="2432"/>
                </a:lnTo>
                <a:lnTo>
                  <a:pt x="30956" y="0"/>
                </a:lnTo>
                <a:close/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9" name="object 49"/>
          <p:cNvSpPr/>
          <p:nvPr/>
        </p:nvSpPr>
        <p:spPr>
          <a:xfrm>
            <a:off x="8099200" y="355634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7" y="0"/>
                </a:moveTo>
                <a:lnTo>
                  <a:pt x="18907" y="2432"/>
                </a:lnTo>
                <a:lnTo>
                  <a:pt x="9067" y="9067"/>
                </a:lnTo>
                <a:lnTo>
                  <a:pt x="2432" y="18907"/>
                </a:lnTo>
                <a:lnTo>
                  <a:pt x="0" y="30957"/>
                </a:lnTo>
                <a:lnTo>
                  <a:pt x="2432" y="43006"/>
                </a:lnTo>
                <a:lnTo>
                  <a:pt x="9067" y="52846"/>
                </a:lnTo>
                <a:lnTo>
                  <a:pt x="18907" y="59480"/>
                </a:lnTo>
                <a:lnTo>
                  <a:pt x="30957" y="61913"/>
                </a:lnTo>
                <a:lnTo>
                  <a:pt x="43006" y="59480"/>
                </a:lnTo>
                <a:lnTo>
                  <a:pt x="52846" y="52846"/>
                </a:lnTo>
                <a:lnTo>
                  <a:pt x="59480" y="43006"/>
                </a:lnTo>
                <a:lnTo>
                  <a:pt x="61913" y="30957"/>
                </a:lnTo>
                <a:lnTo>
                  <a:pt x="59480" y="18907"/>
                </a:lnTo>
                <a:lnTo>
                  <a:pt x="52846" y="9067"/>
                </a:lnTo>
                <a:lnTo>
                  <a:pt x="43006" y="2432"/>
                </a:lnTo>
                <a:lnTo>
                  <a:pt x="30957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0" name="object 50"/>
          <p:cNvSpPr/>
          <p:nvPr/>
        </p:nvSpPr>
        <p:spPr>
          <a:xfrm>
            <a:off x="8099200" y="3556345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7" y="0"/>
                </a:moveTo>
                <a:lnTo>
                  <a:pt x="43006" y="2432"/>
                </a:lnTo>
                <a:lnTo>
                  <a:pt x="52846" y="9067"/>
                </a:lnTo>
                <a:lnTo>
                  <a:pt x="59480" y="18907"/>
                </a:lnTo>
                <a:lnTo>
                  <a:pt x="61913" y="30957"/>
                </a:lnTo>
                <a:lnTo>
                  <a:pt x="59480" y="43006"/>
                </a:lnTo>
                <a:lnTo>
                  <a:pt x="52846" y="52846"/>
                </a:lnTo>
                <a:lnTo>
                  <a:pt x="43006" y="59480"/>
                </a:lnTo>
                <a:lnTo>
                  <a:pt x="30957" y="61913"/>
                </a:lnTo>
                <a:lnTo>
                  <a:pt x="18907" y="59480"/>
                </a:lnTo>
                <a:lnTo>
                  <a:pt x="9067" y="52846"/>
                </a:lnTo>
                <a:lnTo>
                  <a:pt x="2432" y="43006"/>
                </a:lnTo>
                <a:lnTo>
                  <a:pt x="0" y="30957"/>
                </a:lnTo>
                <a:lnTo>
                  <a:pt x="2432" y="18907"/>
                </a:lnTo>
                <a:lnTo>
                  <a:pt x="9067" y="9067"/>
                </a:lnTo>
                <a:lnTo>
                  <a:pt x="18907" y="2432"/>
                </a:lnTo>
                <a:lnTo>
                  <a:pt x="30957" y="0"/>
                </a:lnTo>
                <a:close/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1" name="object 51"/>
          <p:cNvSpPr txBox="1"/>
          <p:nvPr/>
        </p:nvSpPr>
        <p:spPr>
          <a:xfrm>
            <a:off x="6019212" y="3463142"/>
            <a:ext cx="2213610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2085" algn="l"/>
                <a:tab pos="2028189" algn="l"/>
              </a:tabLst>
            </a:pPr>
            <a:r>
              <a:rPr lang="ru-RU" sz="550" b="1" spc="25" dirty="0" smtClean="0">
                <a:solidFill>
                  <a:srgbClr val="007DC5"/>
                </a:solidFill>
                <a:latin typeface="Ubuntu"/>
                <a:cs typeface="Ubuntu"/>
              </a:rPr>
              <a:t>2017	2020	2025</a:t>
            </a:r>
            <a:endParaRPr lang="ru-RU" sz="550" dirty="0">
              <a:latin typeface="Ubuntu"/>
              <a:cs typeface="Ubuntu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96716" y="3766886"/>
            <a:ext cx="1748155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55" y="0"/>
                </a:lnTo>
              </a:path>
            </a:pathLst>
          </a:custGeom>
          <a:ln w="35716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3" name="object 53"/>
          <p:cNvSpPr/>
          <p:nvPr/>
        </p:nvSpPr>
        <p:spPr>
          <a:xfrm>
            <a:off x="5796716" y="376688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099" y="0"/>
                </a:lnTo>
              </a:path>
            </a:pathLst>
          </a:custGeom>
          <a:ln w="35716">
            <a:solidFill>
              <a:srgbClr val="ED1651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4" name="object 54"/>
          <p:cNvSpPr/>
          <p:nvPr/>
        </p:nvSpPr>
        <p:spPr>
          <a:xfrm>
            <a:off x="5796716" y="3915530"/>
            <a:ext cx="1748155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55" y="0"/>
                </a:lnTo>
              </a:path>
            </a:pathLst>
          </a:custGeom>
          <a:ln w="35714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5" name="object 55"/>
          <p:cNvSpPr/>
          <p:nvPr/>
        </p:nvSpPr>
        <p:spPr>
          <a:xfrm>
            <a:off x="5796716" y="391553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379" y="0"/>
                </a:lnTo>
              </a:path>
            </a:pathLst>
          </a:custGeom>
          <a:ln w="35714">
            <a:solidFill>
              <a:srgbClr val="ED1651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6" name="object 56"/>
          <p:cNvSpPr/>
          <p:nvPr/>
        </p:nvSpPr>
        <p:spPr>
          <a:xfrm>
            <a:off x="5796716" y="4060571"/>
            <a:ext cx="2333625" cy="0"/>
          </a:xfrm>
          <a:custGeom>
            <a:avLst/>
            <a:gdLst/>
            <a:ahLst/>
            <a:cxnLst/>
            <a:rect l="l" t="t" r="r" b="b"/>
            <a:pathLst>
              <a:path w="2333625">
                <a:moveTo>
                  <a:pt x="0" y="0"/>
                </a:moveTo>
                <a:lnTo>
                  <a:pt x="2333440" y="0"/>
                </a:lnTo>
              </a:path>
            </a:pathLst>
          </a:custGeom>
          <a:ln w="35714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7" name="object 57"/>
          <p:cNvSpPr/>
          <p:nvPr/>
        </p:nvSpPr>
        <p:spPr>
          <a:xfrm>
            <a:off x="5796716" y="406057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099" y="0"/>
                </a:lnTo>
              </a:path>
            </a:pathLst>
          </a:custGeom>
          <a:ln w="35714">
            <a:solidFill>
              <a:srgbClr val="ED1651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8" name="object 58"/>
          <p:cNvSpPr/>
          <p:nvPr/>
        </p:nvSpPr>
        <p:spPr>
          <a:xfrm>
            <a:off x="5796716" y="4209211"/>
            <a:ext cx="1748155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55" y="0"/>
                </a:lnTo>
              </a:path>
            </a:pathLst>
          </a:custGeom>
          <a:ln w="35716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9" name="object 59"/>
          <p:cNvSpPr/>
          <p:nvPr/>
        </p:nvSpPr>
        <p:spPr>
          <a:xfrm>
            <a:off x="5796716" y="4209211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379" y="0"/>
                </a:lnTo>
              </a:path>
            </a:pathLst>
          </a:custGeom>
          <a:ln w="35716">
            <a:solidFill>
              <a:srgbClr val="ED1651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0" name="object 60"/>
          <p:cNvSpPr txBox="1"/>
          <p:nvPr/>
        </p:nvSpPr>
        <p:spPr>
          <a:xfrm>
            <a:off x="5779743" y="3663029"/>
            <a:ext cx="88201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Подписана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Дорожная</a:t>
            </a:r>
            <a:r>
              <a:rPr lang="ru-RU" sz="500" spc="-6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карта</a:t>
            </a:r>
            <a:endParaRPr lang="ru-RU" sz="500" dirty="0">
              <a:latin typeface="Ubuntu"/>
              <a:cs typeface="Ubuntu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79743" y="3959581"/>
            <a:ext cx="181737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Проведены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аудиты.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Проводятся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классификация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и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анализ</a:t>
            </a:r>
            <a:endParaRPr lang="ru-RU" sz="500" dirty="0">
              <a:latin typeface="Ubuntu"/>
              <a:cs typeface="Ubuntu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79743" y="4109659"/>
            <a:ext cx="181737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Проведены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аудиты.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Проводятся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классификация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и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анализ</a:t>
            </a:r>
            <a:endParaRPr lang="ru-RU" sz="500" dirty="0">
              <a:latin typeface="Ubuntu"/>
              <a:cs typeface="Ubuntu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91781" y="3722346"/>
            <a:ext cx="198120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50" b="1" spc="25" dirty="0" smtClean="0">
                <a:solidFill>
                  <a:srgbClr val="ED1651"/>
                </a:solidFill>
                <a:latin typeface="Ubuntu"/>
                <a:cs typeface="Ubuntu"/>
              </a:rPr>
              <a:t>2020</a:t>
            </a:r>
            <a:endParaRPr lang="ru-RU" sz="550" dirty="0">
              <a:latin typeface="Ubuntu"/>
              <a:cs typeface="Ubuntu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79743" y="3816705"/>
            <a:ext cx="2010410" cy="14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5"/>
              </a:lnSpc>
            </a:pP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Проведены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аудиты.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Проводятся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классификация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10" dirty="0" smtClean="0">
                <a:solidFill>
                  <a:srgbClr val="006DAB"/>
                </a:solidFill>
                <a:latin typeface="Ubuntu"/>
                <a:cs typeface="Ubuntu"/>
              </a:rPr>
              <a:t>и</a:t>
            </a:r>
            <a:r>
              <a:rPr lang="ru-RU" sz="500" spc="-10" dirty="0" smtClean="0">
                <a:solidFill>
                  <a:srgbClr val="006DAB"/>
                </a:solidFill>
                <a:latin typeface="Ubuntu"/>
                <a:cs typeface="Ubuntu"/>
              </a:rPr>
              <a:t> </a:t>
            </a:r>
            <a:r>
              <a:rPr lang="ru-RU" sz="500" spc="5" dirty="0" smtClean="0">
                <a:solidFill>
                  <a:srgbClr val="006DAB"/>
                </a:solidFill>
                <a:latin typeface="Ubuntu"/>
                <a:cs typeface="Ubuntu"/>
              </a:rPr>
              <a:t>анализ</a:t>
            </a:r>
            <a:endParaRPr lang="ru-RU" sz="500" dirty="0" smtClean="0">
              <a:latin typeface="Ubuntu"/>
              <a:cs typeface="Ubuntu"/>
            </a:endParaRPr>
          </a:p>
          <a:p>
            <a:pPr marR="5080" algn="r">
              <a:lnSpc>
                <a:spcPts val="575"/>
              </a:lnSpc>
            </a:pPr>
            <a:r>
              <a:rPr lang="ru-RU" sz="550" b="1" spc="25" dirty="0" smtClean="0">
                <a:solidFill>
                  <a:srgbClr val="ED1651"/>
                </a:solidFill>
                <a:latin typeface="Ubuntu"/>
                <a:cs typeface="Ubuntu"/>
              </a:rPr>
              <a:t>2020</a:t>
            </a:r>
            <a:endParaRPr lang="ru-RU" sz="550" dirty="0">
              <a:latin typeface="Ubuntu"/>
              <a:cs typeface="Ubuntu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91781" y="4163105"/>
            <a:ext cx="198120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50" b="1" spc="25" dirty="0" smtClean="0">
                <a:solidFill>
                  <a:srgbClr val="ED1651"/>
                </a:solidFill>
                <a:latin typeface="Ubuntu"/>
                <a:cs typeface="Ubuntu"/>
              </a:rPr>
              <a:t>2020</a:t>
            </a:r>
            <a:endParaRPr lang="ru-RU" sz="550" dirty="0">
              <a:latin typeface="Ubuntu"/>
              <a:cs typeface="Ubuntu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65664" y="4016570"/>
            <a:ext cx="198120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50" b="1" spc="25" dirty="0" smtClean="0">
                <a:solidFill>
                  <a:srgbClr val="ED1651"/>
                </a:solidFill>
                <a:latin typeface="Ubuntu"/>
                <a:cs typeface="Ubuntu"/>
              </a:rPr>
              <a:t>2025</a:t>
            </a:r>
            <a:endParaRPr lang="ru-RU" sz="550" dirty="0">
              <a:latin typeface="Ubuntu"/>
              <a:cs typeface="Ubuntu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8" name="object 68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9" name="object 69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0" name="object 70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1" name="object 71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2" name="object 72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3" name="object 73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4" name="object 74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5" name="object 75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6" name="object 76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7" name="object 77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8" name="object 78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9" name="object 79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1" name="object 81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2" name="object 82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3" name="object 83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4" name="object 84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lang="ru-RU" smtClean="0"/>
              <a:t>8</a:t>
            </a:fld>
            <a:endParaRPr lang="ru-RU" dirty="0"/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xfrm>
            <a:off x="1910080" y="4858483"/>
            <a:ext cx="68529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sp>
        <p:nvSpPr>
          <p:cNvPr id="88" name="object 26"/>
          <p:cNvSpPr txBox="1">
            <a:spLocks/>
          </p:cNvSpPr>
          <p:nvPr/>
        </p:nvSpPr>
        <p:spPr>
          <a:xfrm>
            <a:off x="-240138" y="90612"/>
            <a:ext cx="834087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marL="2938780" algn="ctr">
              <a:lnSpc>
                <a:spcPts val="2085"/>
              </a:lnSpc>
            </a:pPr>
            <a:r>
              <a:rPr lang="ru-RU" kern="0" spc="-5" dirty="0"/>
              <a:t>Оборудование для освоения месторождений</a:t>
            </a:r>
          </a:p>
          <a:p>
            <a:pPr marL="2938780" algn="ctr">
              <a:lnSpc>
                <a:spcPts val="2085"/>
              </a:lnSpc>
            </a:pPr>
            <a:r>
              <a:rPr lang="ru-RU" kern="0" spc="-5" dirty="0"/>
              <a:t>на континентальном шельфе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625"/>
            <a:ext cx="9143244" cy="514459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4787690" y="2548170"/>
            <a:ext cx="1295400" cy="682625"/>
          </a:xfrm>
          <a:custGeom>
            <a:avLst/>
            <a:gdLst/>
            <a:ahLst/>
            <a:cxnLst/>
            <a:rect l="l" t="t" r="r" b="b"/>
            <a:pathLst>
              <a:path w="1295400" h="682625">
                <a:moveTo>
                  <a:pt x="1218059" y="0"/>
                </a:moveTo>
                <a:lnTo>
                  <a:pt x="76992" y="0"/>
                </a:lnTo>
                <a:lnTo>
                  <a:pt x="47097" y="6075"/>
                </a:lnTo>
                <a:lnTo>
                  <a:pt x="22616" y="22616"/>
                </a:lnTo>
                <a:lnTo>
                  <a:pt x="6075" y="47097"/>
                </a:lnTo>
                <a:lnTo>
                  <a:pt x="0" y="76992"/>
                </a:lnTo>
                <a:lnTo>
                  <a:pt x="0" y="605440"/>
                </a:lnTo>
                <a:lnTo>
                  <a:pt x="6075" y="635335"/>
                </a:lnTo>
                <a:lnTo>
                  <a:pt x="22616" y="659817"/>
                </a:lnTo>
                <a:lnTo>
                  <a:pt x="47097" y="676358"/>
                </a:lnTo>
                <a:lnTo>
                  <a:pt x="76992" y="682433"/>
                </a:lnTo>
                <a:lnTo>
                  <a:pt x="1218059" y="682433"/>
                </a:lnTo>
                <a:lnTo>
                  <a:pt x="1247956" y="676358"/>
                </a:lnTo>
                <a:lnTo>
                  <a:pt x="1272439" y="659817"/>
                </a:lnTo>
                <a:lnTo>
                  <a:pt x="1288980" y="635335"/>
                </a:lnTo>
                <a:lnTo>
                  <a:pt x="1295055" y="605440"/>
                </a:lnTo>
                <a:lnTo>
                  <a:pt x="1295055" y="76992"/>
                </a:lnTo>
                <a:lnTo>
                  <a:pt x="1288980" y="47097"/>
                </a:lnTo>
                <a:lnTo>
                  <a:pt x="1272439" y="22616"/>
                </a:lnTo>
                <a:lnTo>
                  <a:pt x="1247956" y="6075"/>
                </a:lnTo>
                <a:lnTo>
                  <a:pt x="1218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9144000" cy="756920"/>
          </a:xfrm>
          <a:custGeom>
            <a:avLst/>
            <a:gdLst/>
            <a:ahLst/>
            <a:cxnLst/>
            <a:rect l="l" t="t" r="r" b="b"/>
            <a:pathLst>
              <a:path w="9144000" h="756920">
                <a:moveTo>
                  <a:pt x="0" y="0"/>
                </a:moveTo>
                <a:lnTo>
                  <a:pt x="9144000" y="0"/>
                </a:lnTo>
                <a:lnTo>
                  <a:pt x="9144000" y="756316"/>
                </a:lnTo>
                <a:lnTo>
                  <a:pt x="0" y="756316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5" name="object 55"/>
          <p:cNvSpPr/>
          <p:nvPr/>
        </p:nvSpPr>
        <p:spPr>
          <a:xfrm>
            <a:off x="689705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6" name="object 56"/>
          <p:cNvSpPr/>
          <p:nvPr/>
        </p:nvSpPr>
        <p:spPr>
          <a:xfrm>
            <a:off x="672400" y="46677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0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7" name="object 57"/>
          <p:cNvSpPr/>
          <p:nvPr/>
        </p:nvSpPr>
        <p:spPr>
          <a:xfrm>
            <a:off x="739209" y="456091"/>
            <a:ext cx="90805" cy="173355"/>
          </a:xfrm>
          <a:custGeom>
            <a:avLst/>
            <a:gdLst/>
            <a:ahLst/>
            <a:cxnLst/>
            <a:rect l="l" t="t" r="r" b="b"/>
            <a:pathLst>
              <a:path w="90805" h="173354">
                <a:moveTo>
                  <a:pt x="72435" y="0"/>
                </a:moveTo>
                <a:lnTo>
                  <a:pt x="18050" y="0"/>
                </a:lnTo>
                <a:lnTo>
                  <a:pt x="0" y="173047"/>
                </a:lnTo>
                <a:lnTo>
                  <a:pt x="33875" y="173047"/>
                </a:lnTo>
                <a:lnTo>
                  <a:pt x="37086" y="127064"/>
                </a:lnTo>
                <a:lnTo>
                  <a:pt x="85686" y="127064"/>
                </a:lnTo>
                <a:lnTo>
                  <a:pt x="83702" y="108035"/>
                </a:lnTo>
                <a:lnTo>
                  <a:pt x="38318" y="108035"/>
                </a:lnTo>
                <a:lnTo>
                  <a:pt x="44254" y="21451"/>
                </a:lnTo>
                <a:lnTo>
                  <a:pt x="74672" y="21451"/>
                </a:lnTo>
                <a:lnTo>
                  <a:pt x="72435" y="0"/>
                </a:lnTo>
                <a:close/>
              </a:path>
              <a:path w="90805" h="173354">
                <a:moveTo>
                  <a:pt x="85686" y="127064"/>
                </a:moveTo>
                <a:lnTo>
                  <a:pt x="53406" y="127064"/>
                </a:lnTo>
                <a:lnTo>
                  <a:pt x="56612" y="173047"/>
                </a:lnTo>
                <a:lnTo>
                  <a:pt x="90482" y="173047"/>
                </a:lnTo>
                <a:lnTo>
                  <a:pt x="85686" y="127064"/>
                </a:lnTo>
                <a:close/>
              </a:path>
              <a:path w="90805" h="173354">
                <a:moveTo>
                  <a:pt x="74672" y="21451"/>
                </a:moveTo>
                <a:lnTo>
                  <a:pt x="46234" y="21451"/>
                </a:lnTo>
                <a:lnTo>
                  <a:pt x="52163" y="108035"/>
                </a:lnTo>
                <a:lnTo>
                  <a:pt x="83702" y="108035"/>
                </a:lnTo>
                <a:lnTo>
                  <a:pt x="74672" y="21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8" name="object 58"/>
          <p:cNvSpPr/>
          <p:nvPr/>
        </p:nvSpPr>
        <p:spPr>
          <a:xfrm>
            <a:off x="84463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34607" y="112473"/>
                </a:moveTo>
                <a:lnTo>
                  <a:pt x="0" y="112473"/>
                </a:lnTo>
                <a:lnTo>
                  <a:pt x="0" y="142146"/>
                </a:lnTo>
                <a:lnTo>
                  <a:pt x="609" y="152083"/>
                </a:lnTo>
                <a:lnTo>
                  <a:pt x="3768" y="162137"/>
                </a:lnTo>
                <a:lnTo>
                  <a:pt x="11470" y="169922"/>
                </a:lnTo>
                <a:lnTo>
                  <a:pt x="25708" y="173047"/>
                </a:lnTo>
                <a:lnTo>
                  <a:pt x="54396" y="173047"/>
                </a:lnTo>
                <a:lnTo>
                  <a:pt x="68642" y="169922"/>
                </a:lnTo>
                <a:lnTo>
                  <a:pt x="76346" y="162137"/>
                </a:lnTo>
                <a:lnTo>
                  <a:pt x="79505" y="152083"/>
                </a:lnTo>
                <a:lnTo>
                  <a:pt x="79587" y="150749"/>
                </a:lnTo>
                <a:lnTo>
                  <a:pt x="38066" y="150749"/>
                </a:lnTo>
                <a:lnTo>
                  <a:pt x="34607" y="149510"/>
                </a:lnTo>
                <a:lnTo>
                  <a:pt x="34607" y="112473"/>
                </a:lnTo>
                <a:close/>
              </a:path>
              <a:path w="80644" h="173354">
                <a:moveTo>
                  <a:pt x="79536" y="21459"/>
                </a:moveTo>
                <a:lnTo>
                  <a:pt x="43261" y="21459"/>
                </a:lnTo>
                <a:lnTo>
                  <a:pt x="45490" y="24180"/>
                </a:lnTo>
                <a:lnTo>
                  <a:pt x="45490" y="72186"/>
                </a:lnTo>
                <a:lnTo>
                  <a:pt x="42023" y="74411"/>
                </a:lnTo>
                <a:lnTo>
                  <a:pt x="17550" y="74411"/>
                </a:lnTo>
                <a:lnTo>
                  <a:pt x="17550" y="93441"/>
                </a:lnTo>
                <a:lnTo>
                  <a:pt x="44496" y="93441"/>
                </a:lnTo>
                <a:lnTo>
                  <a:pt x="45490" y="99377"/>
                </a:lnTo>
                <a:lnTo>
                  <a:pt x="45490" y="148031"/>
                </a:lnTo>
                <a:lnTo>
                  <a:pt x="43261" y="150749"/>
                </a:lnTo>
                <a:lnTo>
                  <a:pt x="79587" y="150749"/>
                </a:lnTo>
                <a:lnTo>
                  <a:pt x="80115" y="142146"/>
                </a:lnTo>
                <a:lnTo>
                  <a:pt x="80115" y="107287"/>
                </a:lnTo>
                <a:lnTo>
                  <a:pt x="79713" y="100941"/>
                </a:lnTo>
                <a:lnTo>
                  <a:pt x="77086" y="93042"/>
                </a:lnTo>
                <a:lnTo>
                  <a:pt x="70103" y="86394"/>
                </a:lnTo>
                <a:lnTo>
                  <a:pt x="56631" y="83803"/>
                </a:lnTo>
                <a:lnTo>
                  <a:pt x="56631" y="82072"/>
                </a:lnTo>
                <a:lnTo>
                  <a:pt x="64679" y="81254"/>
                </a:lnTo>
                <a:lnTo>
                  <a:pt x="72265" y="77562"/>
                </a:lnTo>
                <a:lnTo>
                  <a:pt x="77905" y="70254"/>
                </a:lnTo>
                <a:lnTo>
                  <a:pt x="80115" y="58592"/>
                </a:lnTo>
                <a:lnTo>
                  <a:pt x="80115" y="30901"/>
                </a:lnTo>
                <a:lnTo>
                  <a:pt x="79536" y="21459"/>
                </a:lnTo>
                <a:close/>
              </a:path>
              <a:path w="80644" h="173354">
                <a:moveTo>
                  <a:pt x="54396" y="0"/>
                </a:moveTo>
                <a:lnTo>
                  <a:pt x="25708" y="0"/>
                </a:lnTo>
                <a:lnTo>
                  <a:pt x="11470" y="3124"/>
                </a:lnTo>
                <a:lnTo>
                  <a:pt x="3768" y="10906"/>
                </a:lnTo>
                <a:lnTo>
                  <a:pt x="609" y="20961"/>
                </a:lnTo>
                <a:lnTo>
                  <a:pt x="0" y="30901"/>
                </a:lnTo>
                <a:lnTo>
                  <a:pt x="0" y="55370"/>
                </a:lnTo>
                <a:lnTo>
                  <a:pt x="34607" y="55370"/>
                </a:lnTo>
                <a:lnTo>
                  <a:pt x="34607" y="22693"/>
                </a:lnTo>
                <a:lnTo>
                  <a:pt x="38066" y="21459"/>
                </a:lnTo>
                <a:lnTo>
                  <a:pt x="79536" y="21459"/>
                </a:lnTo>
                <a:lnTo>
                  <a:pt x="79505" y="20961"/>
                </a:lnTo>
                <a:lnTo>
                  <a:pt x="76346" y="10906"/>
                </a:lnTo>
                <a:lnTo>
                  <a:pt x="68642" y="3124"/>
                </a:lnTo>
                <a:lnTo>
                  <a:pt x="54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9" name="object 59"/>
          <p:cNvSpPr/>
          <p:nvPr/>
        </p:nvSpPr>
        <p:spPr>
          <a:xfrm>
            <a:off x="964817" y="476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4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0" name="object 60"/>
          <p:cNvSpPr/>
          <p:nvPr/>
        </p:nvSpPr>
        <p:spPr>
          <a:xfrm>
            <a:off x="947505" y="46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11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1" name="object 61"/>
          <p:cNvSpPr/>
          <p:nvPr/>
        </p:nvSpPr>
        <p:spPr>
          <a:xfrm>
            <a:off x="1010318" y="47755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8"/>
                </a:lnTo>
              </a:path>
            </a:pathLst>
          </a:custGeom>
          <a:ln w="346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2" name="object 62"/>
          <p:cNvSpPr/>
          <p:nvPr/>
        </p:nvSpPr>
        <p:spPr>
          <a:xfrm>
            <a:off x="1050375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0" y="0"/>
                </a:lnTo>
                <a:lnTo>
                  <a:pt x="0" y="173047"/>
                </a:lnTo>
                <a:lnTo>
                  <a:pt x="34615" y="173047"/>
                </a:lnTo>
                <a:lnTo>
                  <a:pt x="34615" y="114209"/>
                </a:lnTo>
                <a:lnTo>
                  <a:pt x="54389" y="114209"/>
                </a:lnTo>
                <a:lnTo>
                  <a:pt x="68626" y="111084"/>
                </a:lnTo>
                <a:lnTo>
                  <a:pt x="76329" y="103299"/>
                </a:lnTo>
                <a:lnTo>
                  <a:pt x="78882" y="95176"/>
                </a:lnTo>
                <a:lnTo>
                  <a:pt x="34615" y="95176"/>
                </a:lnTo>
                <a:lnTo>
                  <a:pt x="34615" y="21459"/>
                </a:lnTo>
                <a:lnTo>
                  <a:pt x="79520" y="21459"/>
                </a:lnTo>
                <a:lnTo>
                  <a:pt x="79489" y="20961"/>
                </a:lnTo>
                <a:lnTo>
                  <a:pt x="76329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20" y="21459"/>
                </a:moveTo>
                <a:lnTo>
                  <a:pt x="42776" y="21459"/>
                </a:lnTo>
                <a:lnTo>
                  <a:pt x="45490" y="24669"/>
                </a:lnTo>
                <a:lnTo>
                  <a:pt x="45490" y="91964"/>
                </a:lnTo>
                <a:lnTo>
                  <a:pt x="42776" y="95176"/>
                </a:lnTo>
                <a:lnTo>
                  <a:pt x="78882" y="95176"/>
                </a:lnTo>
                <a:lnTo>
                  <a:pt x="79489" y="93244"/>
                </a:lnTo>
                <a:lnTo>
                  <a:pt x="80100" y="83306"/>
                </a:lnTo>
                <a:lnTo>
                  <a:pt x="80100" y="30901"/>
                </a:lnTo>
                <a:lnTo>
                  <a:pt x="79520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3" name="object 63"/>
          <p:cNvSpPr/>
          <p:nvPr/>
        </p:nvSpPr>
        <p:spPr>
          <a:xfrm>
            <a:off x="1153231" y="456091"/>
            <a:ext cx="80645" cy="173355"/>
          </a:xfrm>
          <a:custGeom>
            <a:avLst/>
            <a:gdLst/>
            <a:ahLst/>
            <a:cxnLst/>
            <a:rect l="l" t="t" r="r" b="b"/>
            <a:pathLst>
              <a:path w="80644" h="173354">
                <a:moveTo>
                  <a:pt x="54389" y="0"/>
                </a:moveTo>
                <a:lnTo>
                  <a:pt x="25711" y="0"/>
                </a:lnTo>
                <a:lnTo>
                  <a:pt x="11474" y="3124"/>
                </a:lnTo>
                <a:lnTo>
                  <a:pt x="3771" y="10906"/>
                </a:lnTo>
                <a:lnTo>
                  <a:pt x="610" y="20961"/>
                </a:lnTo>
                <a:lnTo>
                  <a:pt x="0" y="30901"/>
                </a:lnTo>
                <a:lnTo>
                  <a:pt x="0" y="142146"/>
                </a:lnTo>
                <a:lnTo>
                  <a:pt x="610" y="152083"/>
                </a:lnTo>
                <a:lnTo>
                  <a:pt x="3771" y="162137"/>
                </a:lnTo>
                <a:lnTo>
                  <a:pt x="11474" y="169922"/>
                </a:lnTo>
                <a:lnTo>
                  <a:pt x="25711" y="173047"/>
                </a:lnTo>
                <a:lnTo>
                  <a:pt x="54389" y="173047"/>
                </a:lnTo>
                <a:lnTo>
                  <a:pt x="68626" y="169922"/>
                </a:lnTo>
                <a:lnTo>
                  <a:pt x="76326" y="162137"/>
                </a:lnTo>
                <a:lnTo>
                  <a:pt x="79483" y="152083"/>
                </a:lnTo>
                <a:lnTo>
                  <a:pt x="79565" y="150749"/>
                </a:lnTo>
                <a:lnTo>
                  <a:pt x="38069" y="150749"/>
                </a:lnTo>
                <a:lnTo>
                  <a:pt x="34610" y="149510"/>
                </a:lnTo>
                <a:lnTo>
                  <a:pt x="34610" y="22693"/>
                </a:lnTo>
                <a:lnTo>
                  <a:pt x="38069" y="21459"/>
                </a:lnTo>
                <a:lnTo>
                  <a:pt x="79513" y="21459"/>
                </a:lnTo>
                <a:lnTo>
                  <a:pt x="79483" y="20961"/>
                </a:lnTo>
                <a:lnTo>
                  <a:pt x="76326" y="10906"/>
                </a:lnTo>
                <a:lnTo>
                  <a:pt x="68626" y="3124"/>
                </a:lnTo>
                <a:lnTo>
                  <a:pt x="54389" y="0"/>
                </a:lnTo>
                <a:close/>
              </a:path>
              <a:path w="80644" h="173354">
                <a:moveTo>
                  <a:pt x="79513" y="21459"/>
                </a:moveTo>
                <a:lnTo>
                  <a:pt x="43265" y="21459"/>
                </a:lnTo>
                <a:lnTo>
                  <a:pt x="45490" y="24180"/>
                </a:lnTo>
                <a:lnTo>
                  <a:pt x="45490" y="148031"/>
                </a:lnTo>
                <a:lnTo>
                  <a:pt x="43265" y="150749"/>
                </a:lnTo>
                <a:lnTo>
                  <a:pt x="79565" y="150749"/>
                </a:lnTo>
                <a:lnTo>
                  <a:pt x="80092" y="142146"/>
                </a:lnTo>
                <a:lnTo>
                  <a:pt x="80092" y="30901"/>
                </a:lnTo>
                <a:lnTo>
                  <a:pt x="79513" y="2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4" name="object 64"/>
          <p:cNvSpPr/>
          <p:nvPr/>
        </p:nvSpPr>
        <p:spPr>
          <a:xfrm>
            <a:off x="1256083" y="456091"/>
            <a:ext cx="135255" cy="173355"/>
          </a:xfrm>
          <a:custGeom>
            <a:avLst/>
            <a:gdLst/>
            <a:ahLst/>
            <a:cxnLst/>
            <a:rect l="l" t="t" r="r" b="b"/>
            <a:pathLst>
              <a:path w="135255" h="173354">
                <a:moveTo>
                  <a:pt x="44992" y="0"/>
                </a:moveTo>
                <a:lnTo>
                  <a:pt x="0" y="0"/>
                </a:lnTo>
                <a:lnTo>
                  <a:pt x="0" y="173047"/>
                </a:lnTo>
                <a:lnTo>
                  <a:pt x="34610" y="173047"/>
                </a:lnTo>
                <a:lnTo>
                  <a:pt x="34610" y="64518"/>
                </a:lnTo>
                <a:lnTo>
                  <a:pt x="56927" y="64518"/>
                </a:lnTo>
                <a:lnTo>
                  <a:pt x="44992" y="0"/>
                </a:lnTo>
                <a:close/>
              </a:path>
              <a:path w="135255" h="173354">
                <a:moveTo>
                  <a:pt x="56927" y="64518"/>
                </a:moveTo>
                <a:lnTo>
                  <a:pt x="35852" y="64518"/>
                </a:lnTo>
                <a:lnTo>
                  <a:pt x="53647" y="173047"/>
                </a:lnTo>
                <a:lnTo>
                  <a:pt x="81334" y="173047"/>
                </a:lnTo>
                <a:lnTo>
                  <a:pt x="89767" y="121629"/>
                </a:lnTo>
                <a:lnTo>
                  <a:pt x="67492" y="121629"/>
                </a:lnTo>
                <a:lnTo>
                  <a:pt x="56927" y="64518"/>
                </a:lnTo>
                <a:close/>
              </a:path>
              <a:path w="135255" h="173354">
                <a:moveTo>
                  <a:pt x="134978" y="64518"/>
                </a:moveTo>
                <a:lnTo>
                  <a:pt x="100368" y="64518"/>
                </a:lnTo>
                <a:lnTo>
                  <a:pt x="100368" y="173047"/>
                </a:lnTo>
                <a:lnTo>
                  <a:pt x="134978" y="173047"/>
                </a:lnTo>
                <a:lnTo>
                  <a:pt x="134978" y="64518"/>
                </a:lnTo>
                <a:close/>
              </a:path>
              <a:path w="135255" h="173354">
                <a:moveTo>
                  <a:pt x="134978" y="0"/>
                </a:moveTo>
                <a:lnTo>
                  <a:pt x="89989" y="0"/>
                </a:lnTo>
                <a:lnTo>
                  <a:pt x="67492" y="121629"/>
                </a:lnTo>
                <a:lnTo>
                  <a:pt x="89767" y="121629"/>
                </a:lnTo>
                <a:lnTo>
                  <a:pt x="99133" y="64518"/>
                </a:lnTo>
                <a:lnTo>
                  <a:pt x="134978" y="64518"/>
                </a:lnTo>
                <a:lnTo>
                  <a:pt x="134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5" name="object 65"/>
          <p:cNvSpPr/>
          <p:nvPr/>
        </p:nvSpPr>
        <p:spPr>
          <a:xfrm>
            <a:off x="537660" y="129171"/>
            <a:ext cx="98425" cy="316230"/>
          </a:xfrm>
          <a:custGeom>
            <a:avLst/>
            <a:gdLst/>
            <a:ahLst/>
            <a:cxnLst/>
            <a:rect l="l" t="t" r="r" b="b"/>
            <a:pathLst>
              <a:path w="98425" h="316230">
                <a:moveTo>
                  <a:pt x="49060" y="0"/>
                </a:moveTo>
                <a:lnTo>
                  <a:pt x="20942" y="52226"/>
                </a:lnTo>
                <a:lnTo>
                  <a:pt x="4315" y="109029"/>
                </a:lnTo>
                <a:lnTo>
                  <a:pt x="0" y="165538"/>
                </a:lnTo>
                <a:lnTo>
                  <a:pt x="1890" y="192714"/>
                </a:lnTo>
                <a:lnTo>
                  <a:pt x="13024" y="242695"/>
                </a:lnTo>
                <a:lnTo>
                  <a:pt x="27829" y="280293"/>
                </a:lnTo>
                <a:lnTo>
                  <a:pt x="49236" y="316057"/>
                </a:lnTo>
                <a:lnTo>
                  <a:pt x="56864" y="304509"/>
                </a:lnTo>
                <a:lnTo>
                  <a:pt x="49056" y="304509"/>
                </a:lnTo>
                <a:lnTo>
                  <a:pt x="44773" y="295470"/>
                </a:lnTo>
                <a:lnTo>
                  <a:pt x="40365" y="282989"/>
                </a:lnTo>
                <a:lnTo>
                  <a:pt x="36788" y="266941"/>
                </a:lnTo>
                <a:lnTo>
                  <a:pt x="34998" y="247200"/>
                </a:lnTo>
                <a:lnTo>
                  <a:pt x="36680" y="227252"/>
                </a:lnTo>
                <a:lnTo>
                  <a:pt x="39128" y="217172"/>
                </a:lnTo>
                <a:lnTo>
                  <a:pt x="16130" y="217172"/>
                </a:lnTo>
                <a:lnTo>
                  <a:pt x="14610" y="207490"/>
                </a:lnTo>
                <a:lnTo>
                  <a:pt x="12895" y="191931"/>
                </a:lnTo>
                <a:lnTo>
                  <a:pt x="11770" y="173729"/>
                </a:lnTo>
                <a:lnTo>
                  <a:pt x="11699" y="150933"/>
                </a:lnTo>
                <a:lnTo>
                  <a:pt x="13160" y="133004"/>
                </a:lnTo>
                <a:lnTo>
                  <a:pt x="21329" y="90863"/>
                </a:lnTo>
                <a:lnTo>
                  <a:pt x="38560" y="45066"/>
                </a:lnTo>
                <a:lnTo>
                  <a:pt x="48862" y="24828"/>
                </a:lnTo>
                <a:lnTo>
                  <a:pt x="63874" y="24828"/>
                </a:lnTo>
                <a:lnTo>
                  <a:pt x="55501" y="10197"/>
                </a:lnTo>
                <a:lnTo>
                  <a:pt x="49060" y="0"/>
                </a:lnTo>
                <a:close/>
              </a:path>
              <a:path w="98425" h="316230">
                <a:moveTo>
                  <a:pt x="81120" y="190403"/>
                </a:moveTo>
                <a:lnTo>
                  <a:pt x="49236" y="190403"/>
                </a:lnTo>
                <a:lnTo>
                  <a:pt x="52437" y="196989"/>
                </a:lnTo>
                <a:lnTo>
                  <a:pt x="56731" y="208741"/>
                </a:lnTo>
                <a:lnTo>
                  <a:pt x="60695" y="224897"/>
                </a:lnTo>
                <a:lnTo>
                  <a:pt x="62905" y="244694"/>
                </a:lnTo>
                <a:lnTo>
                  <a:pt x="61831" y="264397"/>
                </a:lnTo>
                <a:lnTo>
                  <a:pt x="58296" y="281304"/>
                </a:lnTo>
                <a:lnTo>
                  <a:pt x="53604" y="294860"/>
                </a:lnTo>
                <a:lnTo>
                  <a:pt x="49056" y="304509"/>
                </a:lnTo>
                <a:lnTo>
                  <a:pt x="56864" y="304509"/>
                </a:lnTo>
                <a:lnTo>
                  <a:pt x="60198" y="299461"/>
                </a:lnTo>
                <a:lnTo>
                  <a:pt x="73671" y="273206"/>
                </a:lnTo>
                <a:lnTo>
                  <a:pt x="86530" y="238791"/>
                </a:lnTo>
                <a:lnTo>
                  <a:pt x="91461" y="216583"/>
                </a:lnTo>
                <a:lnTo>
                  <a:pt x="81590" y="216583"/>
                </a:lnTo>
                <a:lnTo>
                  <a:pt x="81719" y="200883"/>
                </a:lnTo>
                <a:lnTo>
                  <a:pt x="81120" y="190403"/>
                </a:lnTo>
                <a:close/>
              </a:path>
              <a:path w="98425" h="316230">
                <a:moveTo>
                  <a:pt x="48862" y="76031"/>
                </a:moveTo>
                <a:lnTo>
                  <a:pt x="27660" y="128426"/>
                </a:lnTo>
                <a:lnTo>
                  <a:pt x="18805" y="169350"/>
                </a:lnTo>
                <a:lnTo>
                  <a:pt x="16130" y="217172"/>
                </a:lnTo>
                <a:lnTo>
                  <a:pt x="39128" y="217172"/>
                </a:lnTo>
                <a:lnTo>
                  <a:pt x="40819" y="210208"/>
                </a:lnTo>
                <a:lnTo>
                  <a:pt x="45606" y="197461"/>
                </a:lnTo>
                <a:lnTo>
                  <a:pt x="49236" y="190403"/>
                </a:lnTo>
                <a:lnTo>
                  <a:pt x="81120" y="190403"/>
                </a:lnTo>
                <a:lnTo>
                  <a:pt x="80727" y="183520"/>
                </a:lnTo>
                <a:lnTo>
                  <a:pt x="71143" y="130969"/>
                </a:lnTo>
                <a:lnTo>
                  <a:pt x="56672" y="91361"/>
                </a:lnTo>
                <a:lnTo>
                  <a:pt x="48862" y="76031"/>
                </a:lnTo>
                <a:close/>
              </a:path>
              <a:path w="98425" h="316230">
                <a:moveTo>
                  <a:pt x="63874" y="24828"/>
                </a:moveTo>
                <a:lnTo>
                  <a:pt x="48862" y="24828"/>
                </a:lnTo>
                <a:lnTo>
                  <a:pt x="53057" y="32210"/>
                </a:lnTo>
                <a:lnTo>
                  <a:pt x="60505" y="47045"/>
                </a:lnTo>
                <a:lnTo>
                  <a:pt x="76787" y="89909"/>
                </a:lnTo>
                <a:lnTo>
                  <a:pt x="85172" y="134593"/>
                </a:lnTo>
                <a:lnTo>
                  <a:pt x="86781" y="169350"/>
                </a:lnTo>
                <a:lnTo>
                  <a:pt x="86195" y="182361"/>
                </a:lnTo>
                <a:lnTo>
                  <a:pt x="85055" y="195258"/>
                </a:lnTo>
                <a:lnTo>
                  <a:pt x="83484" y="206930"/>
                </a:lnTo>
                <a:lnTo>
                  <a:pt x="81590" y="216583"/>
                </a:lnTo>
                <a:lnTo>
                  <a:pt x="91461" y="216583"/>
                </a:lnTo>
                <a:lnTo>
                  <a:pt x="95651" y="197714"/>
                </a:lnTo>
                <a:lnTo>
                  <a:pt x="98183" y="173729"/>
                </a:lnTo>
                <a:lnTo>
                  <a:pt x="98411" y="153611"/>
                </a:lnTo>
                <a:lnTo>
                  <a:pt x="98425" y="148809"/>
                </a:lnTo>
                <a:lnTo>
                  <a:pt x="95891" y="122073"/>
                </a:lnTo>
                <a:lnTo>
                  <a:pt x="89861" y="90250"/>
                </a:lnTo>
                <a:lnTo>
                  <a:pt x="79546" y="57485"/>
                </a:lnTo>
                <a:lnTo>
                  <a:pt x="66876" y="30073"/>
                </a:lnTo>
                <a:lnTo>
                  <a:pt x="63874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6" name="object 66"/>
          <p:cNvSpPr/>
          <p:nvPr/>
        </p:nvSpPr>
        <p:spPr>
          <a:xfrm>
            <a:off x="351190" y="283183"/>
            <a:ext cx="299720" cy="346075"/>
          </a:xfrm>
          <a:custGeom>
            <a:avLst/>
            <a:gdLst/>
            <a:ahLst/>
            <a:cxnLst/>
            <a:rect l="l" t="t" r="r" b="b"/>
            <a:pathLst>
              <a:path w="299720" h="346075">
                <a:moveTo>
                  <a:pt x="172933" y="0"/>
                </a:moveTo>
                <a:lnTo>
                  <a:pt x="126961" y="6176"/>
                </a:lnTo>
                <a:lnTo>
                  <a:pt x="85650" y="23606"/>
                </a:lnTo>
                <a:lnTo>
                  <a:pt x="50651" y="50639"/>
                </a:lnTo>
                <a:lnTo>
                  <a:pt x="23610" y="85624"/>
                </a:lnTo>
                <a:lnTo>
                  <a:pt x="6177" y="126912"/>
                </a:lnTo>
                <a:lnTo>
                  <a:pt x="0" y="172853"/>
                </a:lnTo>
                <a:lnTo>
                  <a:pt x="6177" y="218823"/>
                </a:lnTo>
                <a:lnTo>
                  <a:pt x="23610" y="260132"/>
                </a:lnTo>
                <a:lnTo>
                  <a:pt x="50651" y="295130"/>
                </a:lnTo>
                <a:lnTo>
                  <a:pt x="85650" y="322169"/>
                </a:lnTo>
                <a:lnTo>
                  <a:pt x="126961" y="339601"/>
                </a:lnTo>
                <a:lnTo>
                  <a:pt x="172933" y="345779"/>
                </a:lnTo>
                <a:lnTo>
                  <a:pt x="209224" y="341962"/>
                </a:lnTo>
                <a:lnTo>
                  <a:pt x="242880" y="331041"/>
                </a:lnTo>
                <a:lnTo>
                  <a:pt x="254928" y="324172"/>
                </a:lnTo>
                <a:lnTo>
                  <a:pt x="172933" y="324172"/>
                </a:lnTo>
                <a:lnTo>
                  <a:pt x="154386" y="322394"/>
                </a:lnTo>
                <a:lnTo>
                  <a:pt x="104263" y="295728"/>
                </a:lnTo>
                <a:lnTo>
                  <a:pt x="76228" y="235923"/>
                </a:lnTo>
                <a:lnTo>
                  <a:pt x="78774" y="203286"/>
                </a:lnTo>
                <a:lnTo>
                  <a:pt x="95796" y="167755"/>
                </a:lnTo>
                <a:lnTo>
                  <a:pt x="136389" y="137076"/>
                </a:lnTo>
                <a:lnTo>
                  <a:pt x="172933" y="129974"/>
                </a:lnTo>
                <a:lnTo>
                  <a:pt x="172933" y="0"/>
                </a:lnTo>
                <a:close/>
              </a:path>
              <a:path w="299720" h="346075">
                <a:moveTo>
                  <a:pt x="299145" y="212466"/>
                </a:moveTo>
                <a:lnTo>
                  <a:pt x="207512" y="212466"/>
                </a:lnTo>
                <a:lnTo>
                  <a:pt x="225809" y="216026"/>
                </a:lnTo>
                <a:lnTo>
                  <a:pt x="241895" y="226706"/>
                </a:lnTo>
                <a:lnTo>
                  <a:pt x="252574" y="242791"/>
                </a:lnTo>
                <a:lnTo>
                  <a:pt x="256134" y="261086"/>
                </a:lnTo>
                <a:lnTo>
                  <a:pt x="252574" y="279382"/>
                </a:lnTo>
                <a:lnTo>
                  <a:pt x="226160" y="308302"/>
                </a:lnTo>
                <a:lnTo>
                  <a:pt x="172933" y="324172"/>
                </a:lnTo>
                <a:lnTo>
                  <a:pt x="254928" y="324172"/>
                </a:lnTo>
                <a:lnTo>
                  <a:pt x="273115" y="313804"/>
                </a:lnTo>
                <a:lnTo>
                  <a:pt x="299145" y="291044"/>
                </a:lnTo>
                <a:lnTo>
                  <a:pt x="299145" y="212466"/>
                </a:lnTo>
                <a:close/>
              </a:path>
              <a:path w="299720" h="346075">
                <a:moveTo>
                  <a:pt x="299145" y="172853"/>
                </a:moveTo>
                <a:lnTo>
                  <a:pt x="172933" y="172853"/>
                </a:lnTo>
                <a:lnTo>
                  <a:pt x="173062" y="226777"/>
                </a:lnTo>
                <a:lnTo>
                  <a:pt x="189216" y="216026"/>
                </a:lnTo>
                <a:lnTo>
                  <a:pt x="207512" y="212466"/>
                </a:lnTo>
                <a:lnTo>
                  <a:pt x="299145" y="212466"/>
                </a:lnTo>
                <a:lnTo>
                  <a:pt x="299145" y="172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2821976" y="132815"/>
            <a:ext cx="5257800" cy="388807"/>
          </a:xfrm>
          <a:prstGeom prst="rect">
            <a:avLst/>
          </a:prstGeom>
        </p:spPr>
        <p:txBody>
          <a:bodyPr vert="horz" wrap="square" lIns="0" tIns="110727" rIns="0" bIns="0" rtlCol="0" anchor="ctr">
            <a:spAutoFit/>
          </a:bodyPr>
          <a:lstStyle/>
          <a:p>
            <a:pPr marR="42204" algn="ctr">
              <a:spcBef>
                <a:spcPts val="0"/>
              </a:spcBef>
            </a:pPr>
            <a:r>
              <a:rPr lang="ru-RU" dirty="0">
                <a:solidFill>
                  <a:srgbClr val="FFFFFF"/>
                </a:solidFill>
                <a:latin typeface="Ubuntu" panose="020B0504030602030204" pitchFamily="34" charset="0"/>
                <a:ea typeface="Arial" charset="0"/>
              </a:rPr>
              <a:t>Импортозамещаемое  оборудование</a:t>
            </a:r>
          </a:p>
        </p:txBody>
      </p:sp>
      <p:sp>
        <p:nvSpPr>
          <p:cNvPr id="68" name="object 68"/>
          <p:cNvSpPr/>
          <p:nvPr/>
        </p:nvSpPr>
        <p:spPr>
          <a:xfrm>
            <a:off x="657486" y="4759448"/>
            <a:ext cx="8486775" cy="388620"/>
          </a:xfrm>
          <a:custGeom>
            <a:avLst/>
            <a:gdLst/>
            <a:ahLst/>
            <a:cxnLst/>
            <a:rect l="l" t="t" r="r" b="b"/>
            <a:pathLst>
              <a:path w="8486775" h="388620">
                <a:moveTo>
                  <a:pt x="0" y="388551"/>
                </a:moveTo>
                <a:lnTo>
                  <a:pt x="8486513" y="388551"/>
                </a:lnTo>
                <a:lnTo>
                  <a:pt x="8486513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69" name="object 69"/>
          <p:cNvSpPr/>
          <p:nvPr/>
        </p:nvSpPr>
        <p:spPr>
          <a:xfrm>
            <a:off x="0" y="4759448"/>
            <a:ext cx="221615" cy="388620"/>
          </a:xfrm>
          <a:custGeom>
            <a:avLst/>
            <a:gdLst/>
            <a:ahLst/>
            <a:cxnLst/>
            <a:rect l="l" t="t" r="r" b="b"/>
            <a:pathLst>
              <a:path w="221615" h="388620">
                <a:moveTo>
                  <a:pt x="0" y="388551"/>
                </a:moveTo>
                <a:lnTo>
                  <a:pt x="221449" y="388551"/>
                </a:lnTo>
                <a:lnTo>
                  <a:pt x="221449" y="0"/>
                </a:lnTo>
                <a:lnTo>
                  <a:pt x="0" y="0"/>
                </a:lnTo>
                <a:lnTo>
                  <a:pt x="0" y="3885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0" name="object 70"/>
          <p:cNvSpPr/>
          <p:nvPr/>
        </p:nvSpPr>
        <p:spPr>
          <a:xfrm>
            <a:off x="221449" y="4759448"/>
            <a:ext cx="436245" cy="388620"/>
          </a:xfrm>
          <a:custGeom>
            <a:avLst/>
            <a:gdLst/>
            <a:ahLst/>
            <a:cxnLst/>
            <a:rect l="l" t="t" r="r" b="b"/>
            <a:pathLst>
              <a:path w="436245" h="388620">
                <a:moveTo>
                  <a:pt x="0" y="0"/>
                </a:moveTo>
                <a:lnTo>
                  <a:pt x="436036" y="0"/>
                </a:lnTo>
                <a:lnTo>
                  <a:pt x="436036" y="388551"/>
                </a:lnTo>
                <a:lnTo>
                  <a:pt x="0" y="388551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1" name="object 71"/>
          <p:cNvSpPr/>
          <p:nvPr/>
        </p:nvSpPr>
        <p:spPr>
          <a:xfrm>
            <a:off x="0" y="4759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xfrm>
            <a:off x="370841" y="4857631"/>
            <a:ext cx="238759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55"/>
              </a:lnSpc>
            </a:pPr>
            <a:fld id="{81D60167-4931-47E6-BA6A-407CBD079E47}" type="slidenum">
              <a:rPr lang="ru-RU" smtClean="0"/>
              <a:t>9</a:t>
            </a:fld>
            <a:endParaRPr lang="ru-RU" dirty="0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ru-RU" dirty="0" smtClean="0"/>
              <a:t>Основные направления технологического развития и импортозамещения </a:t>
            </a:r>
            <a:r>
              <a:rPr lang="ru-RU" spc="-5" dirty="0" smtClean="0"/>
              <a:t>ПАО</a:t>
            </a:r>
            <a:r>
              <a:rPr lang="ru-RU" spc="55" dirty="0" smtClean="0"/>
              <a:t> </a:t>
            </a:r>
            <a:r>
              <a:rPr lang="ru-RU" spc="-15" dirty="0" smtClean="0"/>
              <a:t>«Газпром»</a:t>
            </a:r>
            <a:endParaRPr lang="ru-RU" spc="-15" dirty="0"/>
          </a:p>
        </p:txBody>
      </p:sp>
      <p:sp>
        <p:nvSpPr>
          <p:cNvPr id="78" name="Нашивка 77"/>
          <p:cNvSpPr/>
          <p:nvPr/>
        </p:nvSpPr>
        <p:spPr>
          <a:xfrm>
            <a:off x="1909577" y="2298972"/>
            <a:ext cx="7055566" cy="307777"/>
          </a:xfrm>
          <a:prstGeom prst="chevron">
            <a:avLst>
              <a:gd name="adj" fmla="val 21261"/>
            </a:avLst>
          </a:prstGeom>
          <a:solidFill>
            <a:srgbClr val="1082C5"/>
          </a:solidFill>
          <a:ln w="28575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</a:rPr>
              <a:t>Этапы локализации производства оборудования</a:t>
            </a:r>
          </a:p>
        </p:txBody>
      </p:sp>
      <p:sp>
        <p:nvSpPr>
          <p:cNvPr id="79" name="Нашивка 78"/>
          <p:cNvSpPr/>
          <p:nvPr/>
        </p:nvSpPr>
        <p:spPr>
          <a:xfrm>
            <a:off x="1899728" y="2651125"/>
            <a:ext cx="2319890" cy="396000"/>
          </a:xfrm>
          <a:prstGeom prst="chevron">
            <a:avLst>
              <a:gd name="adj" fmla="val 21261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005493"/>
                </a:solidFill>
                <a:latin typeface="Ubuntu" panose="020B0504030602030204" pitchFamily="34" charset="0"/>
              </a:rPr>
              <a:t>САХАЛИН-2  </a:t>
            </a:r>
            <a:endParaRPr lang="ru-RU" sz="800" b="1" dirty="0">
              <a:solidFill>
                <a:srgbClr val="005493"/>
              </a:solidFill>
              <a:latin typeface="Ubuntu" panose="020B0504030602030204" pitchFamily="34" charset="0"/>
            </a:endParaRPr>
          </a:p>
          <a:p>
            <a:pPr algn="ctr"/>
            <a:r>
              <a:rPr lang="ru-RU" sz="800" b="1" spc="-40" dirty="0">
                <a:solidFill>
                  <a:srgbClr val="005493"/>
                </a:solidFill>
                <a:latin typeface="Ubuntu" panose="020B0504030602030204" pitchFamily="34" charset="0"/>
              </a:rPr>
              <a:t>(3-Я ТЕХНОЛОГИЧЕСКАЯ ЛИНИЯ)</a:t>
            </a:r>
          </a:p>
        </p:txBody>
      </p:sp>
      <p:sp>
        <p:nvSpPr>
          <p:cNvPr id="80" name="Нашивка 79"/>
          <p:cNvSpPr/>
          <p:nvPr/>
        </p:nvSpPr>
        <p:spPr>
          <a:xfrm>
            <a:off x="4210565" y="2655167"/>
            <a:ext cx="2355410" cy="396000"/>
          </a:xfrm>
          <a:prstGeom prst="chevron">
            <a:avLst>
              <a:gd name="adj" fmla="val 21261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>
                <a:solidFill>
                  <a:srgbClr val="005493"/>
                </a:solidFill>
                <a:latin typeface="Ubuntu" panose="020B0504030602030204" pitchFamily="34" charset="0"/>
              </a:rPr>
              <a:t>БАЛТИЙСКИЙ СПГ</a:t>
            </a:r>
          </a:p>
        </p:txBody>
      </p:sp>
      <p:sp>
        <p:nvSpPr>
          <p:cNvPr id="81" name="Нашивка 80"/>
          <p:cNvSpPr/>
          <p:nvPr/>
        </p:nvSpPr>
        <p:spPr>
          <a:xfrm>
            <a:off x="6556922" y="2655167"/>
            <a:ext cx="2390115" cy="396000"/>
          </a:xfrm>
          <a:prstGeom prst="chevron">
            <a:avLst>
              <a:gd name="adj" fmla="val 21261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1" dirty="0">
                <a:solidFill>
                  <a:srgbClr val="005493"/>
                </a:solidFill>
                <a:latin typeface="Ubuntu" panose="020B0504030602030204" pitchFamily="34" charset="0"/>
              </a:rPr>
              <a:t>РАЗВИТИЕ ПОТЕНЦИАЛА РОССИЙСКИХ ПРЕДПРИЯТИЙ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28800" y="3067055"/>
            <a:ext cx="2318462" cy="170816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Репликация технологических решений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и «критического» оборудования 1-й и 2-й технологических линий</a:t>
            </a: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;</a:t>
            </a:r>
          </a:p>
          <a:p>
            <a:pPr>
              <a:buClr>
                <a:srgbClr val="0070C0"/>
              </a:buClr>
              <a:buSzPct val="100000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 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Максимально возможная, экономически обоснованная закупка производимого в РФ оборудования, отвечающего техническим требованиям;</a:t>
            </a:r>
          </a:p>
          <a:p>
            <a:pPr>
              <a:buClr>
                <a:srgbClr val="0070C0"/>
              </a:buClr>
              <a:buSzPct val="100000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Привлечение российских сервисных компаний на проект (строительство, транспорт,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обслуживание оборудования);</a:t>
            </a:r>
          </a:p>
          <a:p>
            <a:pPr>
              <a:buClr>
                <a:srgbClr val="0070C0"/>
              </a:buClr>
              <a:buSzPct val="100000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 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Обучение и передача имеющегося опыта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для формирования кадрового потенциала.</a:t>
            </a:r>
            <a:endParaRPr lang="ru-RU" sz="700" dirty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28362" y="3072473"/>
            <a:ext cx="23085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Локализация определенных компонентов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«критического»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оборудования в рамках  стратегических соглашений </a:t>
            </a:r>
          </a:p>
          <a:p>
            <a:pPr>
              <a:buClr>
                <a:srgbClr val="0070C0"/>
              </a:buClr>
              <a:buSzPct val="100000"/>
            </a:pP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о сотрудничестве;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Освоение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производства нового оборудования и расширение номенклатуры оборудования, выпускаемого российскими предприятиями;</a:t>
            </a:r>
          </a:p>
          <a:p>
            <a:pPr>
              <a:buClr>
                <a:srgbClr val="0070C0"/>
              </a:buClr>
              <a:buSzPct val="100000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Расширение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сервисной инфраструктуры;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>
                <a:solidFill>
                  <a:srgbClr val="005493"/>
                </a:solidFill>
                <a:latin typeface="Ubuntu" panose="020B0504030602030204" pitchFamily="34" charset="0"/>
              </a:rPr>
              <a:t>Максимальное использование опыта строительства 3-й технологической линии завода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«Сахалин-2».</a:t>
            </a:r>
            <a:endParaRPr lang="ru-RU" sz="70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93206" y="3072473"/>
            <a:ext cx="2299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Увеличение доли локализации «критического» оборудования и его обслуживания на территории Российской Федерации;</a:t>
            </a:r>
          </a:p>
          <a:p>
            <a:pPr>
              <a:buClr>
                <a:srgbClr val="0070C0"/>
              </a:buClr>
              <a:buSzPct val="100000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Повышение конкурентоспособности российского оборудования для обеспечения стабильности спроса на мировых рынках</a:t>
            </a:r>
            <a:b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(через стратегическое партнерство);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ru-RU" sz="700" dirty="0" smtClean="0">
              <a:solidFill>
                <a:srgbClr val="808080">
                  <a:lumMod val="10000"/>
                </a:srgbClr>
              </a:solidFill>
              <a:latin typeface="Ubuntu" panose="020B0504030602030204" pitchFamily="34" charset="0"/>
              <a:ea typeface="Arial" charset="0"/>
              <a:cs typeface="Arial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700" dirty="0" smtClean="0">
                <a:solidFill>
                  <a:srgbClr val="808080">
                    <a:lumMod val="10000"/>
                  </a:srgbClr>
                </a:solidFill>
                <a:latin typeface="Ubuntu" panose="020B0504030602030204" pitchFamily="34" charset="0"/>
                <a:ea typeface="Arial" charset="0"/>
                <a:cs typeface="Arial" charset="0"/>
              </a:rPr>
              <a:t>  </a:t>
            </a:r>
            <a:r>
              <a:rPr lang="ru-RU" sz="700" dirty="0" smtClean="0">
                <a:solidFill>
                  <a:srgbClr val="005493"/>
                </a:solidFill>
                <a:latin typeface="Ubuntu" panose="020B0504030602030204" pitchFamily="34" charset="0"/>
              </a:rPr>
              <a:t>Привлечение квалифицированных кадров, прошедших обучение и/или получивших опыт работы на аналогичных проектах.</a:t>
            </a:r>
            <a:endParaRPr lang="ru-RU" sz="70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pic>
        <p:nvPicPr>
          <p:cNvPr id="85" name="Picture 2" descr="C:\Users\bolgigov\Desktop\МРГ 20_04_2016\Рисунок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781" y="756921"/>
            <a:ext cx="2459978" cy="14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Треугольник 113"/>
          <p:cNvSpPr/>
          <p:nvPr/>
        </p:nvSpPr>
        <p:spPr bwMode="auto">
          <a:xfrm rot="5400000">
            <a:off x="3684690" y="1500878"/>
            <a:ext cx="1440000" cy="54000"/>
          </a:xfrm>
          <a:prstGeom prst="triangle">
            <a:avLst/>
          </a:prstGeom>
          <a:solidFill>
            <a:srgbClr val="0070C0"/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endParaRPr 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7" name="Picture 3" descr="C:\Users\bolgigov\Desktop\МРГ 20_04_2016\Рисунок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5581" y="756921"/>
            <a:ext cx="2195251" cy="14909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Треугольник 113"/>
          <p:cNvSpPr/>
          <p:nvPr/>
        </p:nvSpPr>
        <p:spPr bwMode="auto">
          <a:xfrm rot="5400000">
            <a:off x="6149982" y="1477677"/>
            <a:ext cx="1378495" cy="54001"/>
          </a:xfrm>
          <a:prstGeom prst="triangle">
            <a:avLst/>
          </a:prstGeom>
          <a:solidFill>
            <a:srgbClr val="0070C0"/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endParaRPr 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982437" y="823168"/>
            <a:ext cx="1982706" cy="307751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0" dirty="0">
                <a:solidFill>
                  <a:srgbClr val="005493"/>
                </a:solidFill>
                <a:latin typeface="Ubuntu" panose="020B0504030602030204" pitchFamily="34" charset="0"/>
              </a:rPr>
              <a:t>Аттестация отобранных </a:t>
            </a:r>
          </a:p>
          <a:p>
            <a:pPr algn="ctr"/>
            <a:r>
              <a:rPr lang="ru-RU" sz="800" b="0" dirty="0">
                <a:solidFill>
                  <a:srgbClr val="005493"/>
                </a:solidFill>
                <a:latin typeface="Ubuntu" panose="020B0504030602030204" pitchFamily="34" charset="0"/>
              </a:rPr>
              <a:t>по итогам аудита </a:t>
            </a:r>
            <a:r>
              <a:rPr lang="ru-RU" sz="800" b="0" dirty="0" smtClean="0">
                <a:solidFill>
                  <a:srgbClr val="005493"/>
                </a:solidFill>
                <a:latin typeface="Ubuntu" panose="020B0504030602030204" pitchFamily="34" charset="0"/>
              </a:rPr>
              <a:t>производителей</a:t>
            </a:r>
            <a:endParaRPr lang="ru-RU" sz="800" b="0" dirty="0">
              <a:solidFill>
                <a:srgbClr val="005493"/>
              </a:solidFill>
              <a:latin typeface="Ubuntu" panose="020B0504030602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973385" y="1325909"/>
            <a:ext cx="1982706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0" dirty="0">
                <a:solidFill>
                  <a:srgbClr val="005493"/>
                </a:solidFill>
                <a:latin typeface="Ubuntu" panose="020B0504030602030204" pitchFamily="34" charset="0"/>
              </a:rPr>
              <a:t>Устранение производителями выявленных  недочетов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982437" y="1855140"/>
            <a:ext cx="1982706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1082C5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txBody>
          <a:bodyPr wrap="square" lIns="18000" rIns="18000" rtlCol="0" anchor="ctr" anchorCtr="0">
            <a:noAutofit/>
          </a:bodyPr>
          <a:lstStyle/>
          <a:p>
            <a:pPr algn="ctr"/>
            <a:r>
              <a:rPr lang="ru-RU" sz="800" b="0" dirty="0">
                <a:solidFill>
                  <a:srgbClr val="005493"/>
                </a:solidFill>
                <a:latin typeface="Ubuntu" panose="020B0504030602030204" pitchFamily="34" charset="0"/>
              </a:rPr>
              <a:t>Сертификация </a:t>
            </a:r>
            <a:r>
              <a:rPr lang="ru-RU" sz="800" b="0" dirty="0" smtClean="0">
                <a:solidFill>
                  <a:srgbClr val="005493"/>
                </a:solidFill>
                <a:latin typeface="Ubuntu" panose="020B0504030602030204" pitchFamily="34" charset="0"/>
              </a:rPr>
              <a:t>«ТАМАР» </a:t>
            </a:r>
            <a:br>
              <a:rPr lang="ru-RU" sz="800" b="0" dirty="0" smtClean="0">
                <a:solidFill>
                  <a:srgbClr val="005493"/>
                </a:solidFill>
                <a:latin typeface="Ubuntu" panose="020B0504030602030204" pitchFamily="34" charset="0"/>
              </a:rPr>
            </a:br>
            <a:r>
              <a:rPr lang="ru-RU" sz="800" b="0" dirty="0" smtClean="0">
                <a:solidFill>
                  <a:srgbClr val="005493"/>
                </a:solidFill>
                <a:latin typeface="Ubuntu" panose="020B0504030602030204" pitchFamily="34" charset="0"/>
              </a:rPr>
              <a:t>Shell и/или </a:t>
            </a:r>
            <a:r>
              <a:rPr lang="ru-RU" sz="800" b="0" dirty="0">
                <a:solidFill>
                  <a:srgbClr val="005493"/>
                </a:solidFill>
                <a:latin typeface="Ubuntu" panose="020B0504030602030204" pitchFamily="34" charset="0"/>
              </a:rPr>
              <a:t>Газпром</a:t>
            </a:r>
          </a:p>
        </p:txBody>
      </p:sp>
      <p:sp>
        <p:nvSpPr>
          <p:cNvPr id="92" name="Треугольник 60"/>
          <p:cNvSpPr/>
          <p:nvPr/>
        </p:nvSpPr>
        <p:spPr bwMode="auto">
          <a:xfrm rot="10800000">
            <a:off x="7253790" y="1168355"/>
            <a:ext cx="1440000" cy="54000"/>
          </a:xfrm>
          <a:prstGeom prst="triangle">
            <a:avLst/>
          </a:prstGeom>
          <a:solidFill>
            <a:srgbClr val="0070C0"/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endParaRPr 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4165367" y="3137898"/>
            <a:ext cx="0" cy="1621550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 flipH="1" flipV="1">
            <a:off x="6502298" y="3137898"/>
            <a:ext cx="4713" cy="1621550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6" name="Picture 1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85" y="4067845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moskevga\Desktop\Презентация_Форум\Снимок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4000"/>
                    </a14:imgEffect>
                    <a14:imgEffect>
                      <a14:brightnessContrast bright="-35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34" y="3413125"/>
            <a:ext cx="945686" cy="5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://www.tadviser.ru/images/2/2a/Gazprom_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8" y="2120496"/>
            <a:ext cx="1017667" cy="4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C:\Users\moskevga\Desktop\Презентация_Форум\Снимок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62" y="2699568"/>
            <a:ext cx="710509" cy="5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Треугольник 60"/>
          <p:cNvSpPr/>
          <p:nvPr/>
        </p:nvSpPr>
        <p:spPr bwMode="auto">
          <a:xfrm rot="10800000">
            <a:off x="7244738" y="1718637"/>
            <a:ext cx="1440000" cy="54000"/>
          </a:xfrm>
          <a:prstGeom prst="triangle">
            <a:avLst/>
          </a:prstGeom>
          <a:solidFill>
            <a:srgbClr val="0070C0"/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endParaRPr 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50"/>
                    </a14:imgEffect>
                    <a14:imgEffect>
                      <a14:saturation sa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06" y="782531"/>
            <a:ext cx="1893422" cy="112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997</Words>
  <Application>Microsoft Office PowerPoint</Application>
  <PresentationFormat>Произвольный</PresentationFormat>
  <Paragraphs>261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Основные направления  технологического развития и импортозамещения ПАО «Газпром»</vt:lpstr>
      <vt:lpstr>Презентация PowerPoint</vt:lpstr>
      <vt:lpstr>Презентация PowerPoint</vt:lpstr>
      <vt:lpstr>Экспозиция «Импортозамещение в газовой отрасли» -  примеры реализации мероприятий по импортозамещению</vt:lpstr>
      <vt:lpstr>Реализуемые проекты ПАО «Газпром» по СПГ</vt:lpstr>
      <vt:lpstr>Месторождения Группы Газпром            на континентальном шельфе</vt:lpstr>
      <vt:lpstr>ТЕХНОЛОГИИ И ОБОРУДОВАНИЕ ДЛЯ ШЕЛЬФОВЫХ ПРОЕКТОВ </vt:lpstr>
      <vt:lpstr>Презентация PowerPoint</vt:lpstr>
      <vt:lpstr>Импортозамещаемое  оборудование</vt:lpstr>
      <vt:lpstr>Импортозамещаемое  оборудование</vt:lpstr>
      <vt:lpstr>«Критическое»  оборудование</vt:lpstr>
      <vt:lpstr>Управление качеством продукции, работ и услуг в ПАО «Газпром»</vt:lpstr>
      <vt:lpstr>Стандартизация – основной инструмент технической политики</vt:lpstr>
      <vt:lpstr>Сертификация – элемент контроля реализации технической политики</vt:lpstr>
      <vt:lpstr>Меры государственной поддержки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Алеся</dc:creator>
  <cp:lastModifiedBy>Сушков Дмитрий Викторович</cp:lastModifiedBy>
  <cp:revision>53</cp:revision>
  <cp:lastPrinted>2016-09-29T18:40:07Z</cp:lastPrinted>
  <dcterms:created xsi:type="dcterms:W3CDTF">2016-09-20T16:03:01Z</dcterms:created>
  <dcterms:modified xsi:type="dcterms:W3CDTF">2016-10-02T18:46:26Z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2016-09-20T00:00:00Z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2016-09-20T00:00:00Z</vt:filetime>
  </property>
</Properties>
</file>