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3" r:id="rId2"/>
    <p:sldId id="364" r:id="rId3"/>
    <p:sldId id="307" r:id="rId4"/>
    <p:sldId id="349" r:id="rId5"/>
    <p:sldId id="374" r:id="rId6"/>
    <p:sldId id="375" r:id="rId7"/>
    <p:sldId id="304" r:id="rId8"/>
    <p:sldId id="385" r:id="rId9"/>
    <p:sldId id="299" r:id="rId10"/>
    <p:sldId id="326" r:id="rId11"/>
    <p:sldId id="376" r:id="rId12"/>
    <p:sldId id="377" r:id="rId13"/>
    <p:sldId id="378" r:id="rId14"/>
    <p:sldId id="379" r:id="rId15"/>
    <p:sldId id="341" r:id="rId16"/>
    <p:sldId id="380" r:id="rId17"/>
    <p:sldId id="381" r:id="rId18"/>
    <p:sldId id="382" r:id="rId19"/>
    <p:sldId id="383" r:id="rId20"/>
    <p:sldId id="384" r:id="rId21"/>
    <p:sldId id="359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808080"/>
    <a:srgbClr val="C3C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4" autoAdjust="0"/>
    <p:restoredTop sz="93982" autoAdjust="0"/>
  </p:normalViewPr>
  <p:slideViewPr>
    <p:cSldViewPr>
      <p:cViewPr varScale="1">
        <p:scale>
          <a:sx n="119" d="100"/>
          <a:sy n="119" d="100"/>
        </p:scale>
        <p:origin x="-166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0873B0E-6E70-4648-9EC5-494596B8F70C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E799A6-E1DC-41B1-B03F-37BE7A08EF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91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8997-53D2-4CF7-AC44-25A6D590CB67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2F98-0B00-4422-8CAF-135B11001F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7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1FDA-529C-4B0F-8FEA-691D517B4A54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1719-CA21-40EC-A663-4716BCEAB0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70E1-2FBE-4B63-9A88-A74EBA11A3BF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F5A2-9C2D-44CF-BE55-907E5A7B47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2C2C-40C7-4C38-93E4-F908958B957C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5018-3668-44E1-88C0-931BF255E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75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CB85-197B-49FE-82E7-35059476250D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F176-8309-44BD-AB46-E27B073150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6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F72C-504A-46C1-91EE-5D462107795C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323C-B011-41AD-B21E-9231F92B8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45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D67-6E14-4B9D-9366-87599A2BC921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1C09-E17D-49B8-98BD-B64CAA3BA2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52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DB64-E7BA-4574-9203-2B89548166A5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A9A7-C7B3-4235-9B3C-8FBCCFC2F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2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E48D-EF69-437E-8AF6-109120C929DE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48C6-C400-4330-AADC-B898D8FAC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55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D154-4A65-46D5-8D1C-CDDD61E63E76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4A6A-5BE6-4FDC-A2C5-E7DCEB221E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15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057D-E3E3-4C52-B258-FBB6669FAB53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51C5-30D9-4CCB-AABE-433CB9CF38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03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4C8583-68BD-429B-A52C-F0C2D340E688}" type="datetimeFigureOut">
              <a:rPr lang="ru-RU"/>
              <a:pPr>
                <a:defRPr/>
              </a:pPr>
              <a:t>02.10.2017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FFBC16-40D2-4853-A6D5-A50EF76DBD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VII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ПЕТЕРБУРГСКИЙ МЕЖДУНАРОДНЫЙ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ГАЗОВЫЙ ФОРУМ (ПМГФ-2017)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Доклад</a:t>
            </a:r>
            <a:r>
              <a:rPr lang="ru-RU" sz="3200" b="1" dirty="0">
                <a:solidFill>
                  <a:schemeClr val="accent1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endParaRPr lang="ru-RU" sz="32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ЭНЕРГОНЕЗАВИСИЫЕ  РЕШЕНИЯ  ДЛЯ АВТОМАТИЗАЦИИ УДАЛЕННЫХ ОБЪЕКТОВ ДОБЫЧИ ГАЗА</a:t>
            </a:r>
          </a:p>
          <a:p>
            <a:pPr algn="ctr"/>
            <a:endParaRPr lang="ru-RU" sz="20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03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–06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октября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2017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г.           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Санкт-Петербург, </a:t>
            </a:r>
            <a:r>
              <a:rPr lang="ru-RU" sz="2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Экспофорум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Докладчики: В.Д.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Гриценко, А.П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Шевцов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224384" y="1060368"/>
            <a:ext cx="7020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техническая характеристика</a:t>
            </a: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модуля МОС2/1-04</a:t>
            </a:r>
            <a:endParaRPr 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9" y="1446177"/>
            <a:ext cx="78503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Рабочая среда        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газ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природный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сырой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Давление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рабочей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среды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МПа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     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0,8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...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2,5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Температура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рабочей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среды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       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плюс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 ... плюс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Дебит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газа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ЦЛК,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нм3/час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   	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200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…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1600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Дебит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газа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МКП,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нм3/час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	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0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…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3700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Дебит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газа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линии КП,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нм3/час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200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…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5300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Температура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окружающей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среды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			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минус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60 ... плюс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35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Напряжение питания, В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	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24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пост.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ток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Потребляемая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мощность,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более,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Вт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  343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Габариты </a:t>
            </a:r>
            <a:r>
              <a:rPr lang="ru-RU" sz="1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ДхШхВ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мм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не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более                    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8790х2845х6390</a:t>
            </a:r>
            <a:endParaRPr lang="en-US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Масса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т, не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более  	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		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8,5</a:t>
            </a:r>
            <a:endParaRPr lang="ru-RU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10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7988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Конструкция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модуля МОС2/1-04 представляет собой технологическую трубную обвязку скважины расположенную внутри укрытия. Укрытие модуля состоит из неотапливаемой проветриваемой части, где находится рабочее место обслуживающего персонала и отапливаемого теплоизолированного шкафа, где расположена основная часть технологического оборудования, приборы КИП, система обогрева, газоанализатор и САУ. Доступ в шкаф с технологическим оборудованием и местному пульту управления осуществляется через двери в стене шкафа. Снаружи укрытия расположены: звуковой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оповещатель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световое табло «Внимание газ»,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извещатель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пожара, антенна, три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клеммные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коробки, одна из них с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грозоразрядником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Отопление шкафа осуществляется при помощи 2х обогревателей термокаталитических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Dyne WX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11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5736269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линии ЦЛК расположен фильтр, предназначенный для отделения механических примесей от добываемого продукта.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На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линии МКП распложен фильтр, предназначенный для первичной очистки природного газа от механических примесей и капельной влаги.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Трубопровод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топливного газа обеспечивает отбор природного газа из газопровода, его очистку, осушку, в одном из адсорберов (основном или резервном), подогрев в теплообменнике, где газ подогревается до температуры близкой к температуре внутри шкафа, и редуцирование до заданного давления.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Подготовленный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топливный газ используют в качестве топлива в АИП и обогревателях термокаталитических.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12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5736269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1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Тепловое </a:t>
            </a:r>
            <a:r>
              <a:rPr lang="ru-RU" sz="2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излучение в инфракрасном спектре распространяется от нагревателей (поверхность нагревателей достигает температуры около 400˚С) и поглощается элементами конструкции шкафа, которые нагреваются, и соответственно нагревают воздух внутри шкафа. Отработанные газы выводятся через вентиляционный кожух наружу.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Примененный </a:t>
            </a:r>
            <a:r>
              <a:rPr lang="ru-RU" sz="2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САУ «Куст-2» производства ПАО «Газпром автоматизация» обеспечивает работу модуля в соответствии с заданным алгоритмом, осуществляет управление электрооборудованием и контроль состояния всех преобразователей давления и температуры. САУ осуществляет управление и контроль положения электроприводов кранов РП1 и РП2 в линиях МКП и КП, осуществляет так же контроль загазованности через газоанализатор и отражает информацию на 2х светозвуковых табло, принимает сигналы от </a:t>
            </a:r>
            <a:r>
              <a:rPr lang="ru-RU" sz="21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извещателей</a:t>
            </a:r>
            <a:r>
              <a:rPr lang="ru-RU" sz="2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пламени при пожаре.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13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5736269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САУ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выполнена на базе запрограммированного контролера «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TREI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и микропроцессорных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модул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ей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ввода-вывода, имеет степень защиты от внешних воздействия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IP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 и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взрывозащиту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Exd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ia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Местный пульт управления смонтирован на дверце шкафа САУ и имеет панель индикации, на которой выводятся параметры технологического процесса добычи (дебиты, давления, температуры и т.д. по линиям МКП, ЦЛК, КП), параметры состояния систем модуля, предупредительные и аварийные сигналы.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14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2FAF15-786E-466D-B1F0-34E8A473F6E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683568" y="909923"/>
            <a:ext cx="8077200" cy="6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Общий вид автономного источника питания АИП-400</a:t>
            </a:r>
            <a:endParaRPr lang="ru-RU" sz="16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6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tc054\Desktop\7 Петербуржский газовый форум\Рисунки\20170913_140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1756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15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683568" y="909923"/>
            <a:ext cx="8077200" cy="6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Общий вид автономного источника питания АИП-400</a:t>
            </a:r>
            <a:endParaRPr lang="ru-RU" sz="16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Picture 2" descr="C:\Users\ntc054\Desktop\7 Петербуржский газовый форум\Рисунки\Чертеж А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13" y="1412775"/>
            <a:ext cx="4454909" cy="4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16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224384" y="1060368"/>
            <a:ext cx="7020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техническая характеристика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АИП-400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1429701"/>
            <a:ext cx="8229600" cy="495890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Электрическая мощность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номинальной нагрузке, Вт      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		     400</a:t>
            </a: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генераторов,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2</a:t>
            </a: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 топлива, м3/час                    			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1,72</a:t>
            </a: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отсеков,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			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3</a:t>
            </a: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Габариты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ДхШхВ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мм, не более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5800х2300х2650</a:t>
            </a: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Масса, т                                                			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6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17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5736269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исполнении Протокола ПАО «Газпром» №03/07 от 09.11.2015 г. о проведении испытаний модуля автоматизированной технологической обвязки скважин МОС2/1-04 на скважине №814 Медвежьего НГКМ оборудованной дополнительной лифтовой колонной (основная лифтовая колонна  Ø168х7,5 мм, центральная лифтовая колонна Ø70х10,5 мм) в мае 2017 г. был принят в опытно-промышленную эксплуатацию модуля МОС2/1-04 зав. №17.01.001 производства ООО ФПК «Космос-Нефть-Газ» в комплекте с автономным источником питания АИП-400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производства ООО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Завод «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Саратовгазавтоматика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период с 23.05.2017 г. по 20.07.2017 г. к работе модуля МОС2/1-04 и автономного источника АИП-400 замечаний не выявлено.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18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5736270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период 13-16 сентября 2017 г. комиссия, назначенная приказом ООО «Газпром добыча Надым» №ОД-306 от 22.05.2017 г. после завершения опытно-промышленной эксплуатации, провела окончательные испытания и подтвердила надежную эксплуатацию газовой скважины за счет поддержания оптимального дебита, обеспечивающий непрерывный вынос жидкости из скважины. Комиссией отмечено, что за весь период опытно-промышленной эксплуатации скважина не продувалась для выноса жидкости из забоя и ствола, и не останавливалась по причине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самозадавливания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Особо комиссией отмечена «удобность» в обслуживании модуля и его ремонтопригодность. </a:t>
            </a:r>
          </a:p>
          <a:p>
            <a:pPr marL="0" indent="0">
              <a:buNone/>
            </a:pP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19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osserv-001\обмен\404\титул_ан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-1588"/>
            <a:ext cx="9145588" cy="6859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5736270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Комиссия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рекомендовала автономный модуль автоматизированной технологической обвязки скважин МОС2/1-04 (для скважин с концентрическими лифтовыми колоннами) производства ООО ФПК «Космос-Нефть-Газ» к применению на объектах ПАО «Газпром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».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600" dirty="0" smtClean="0">
                <a:solidFill>
                  <a:schemeClr val="bg1"/>
                </a:solidFill>
              </a:rPr>
              <a:t>20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8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8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8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внимание!</a:t>
            </a:r>
            <a:endParaRPr lang="ru-RU" sz="8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600" dirty="0" smtClean="0">
                <a:solidFill>
                  <a:schemeClr val="bg1"/>
                </a:solidFill>
              </a:rPr>
              <a:t>21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3951" y="910256"/>
            <a:ext cx="783905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6450" algn="just">
              <a:spcAft>
                <a:spcPts val="0"/>
              </a:spcAft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В настоящее время месторождения Медвежье,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Вынгапуровское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,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Уренгойское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,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Ямбургское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 переходят на заключительную стадию разработки. В связи с этим наиболее рациональным направлением совершенствования технологического процесса эксплуатации газовых  скважин на этапе падающей добычи является создание автоматизированных систем, реализующих алгоритмы управления добычей, позволяющее максимально долго сохранять работоспособность скважин и тем самым повышать эффективность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недропользования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.</a:t>
            </a:r>
          </a:p>
          <a:p>
            <a:pPr algn="just"/>
            <a:r>
              <a:rPr lang="en-US" sz="2200" dirty="0" smtClean="0"/>
              <a:t>	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Перспективным способом эксплуатации таких скважин, особенно на удаленных объектах, является способ с применением технологии эксплуатации газовых и газоконденсатных скважин по концентрическим лифтовым колоннам и применения энергонезависимых решений.</a:t>
            </a: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8532813" y="6380463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3</a:t>
            </a:r>
            <a:endParaRPr lang="de-DE" sz="26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4</a:t>
            </a:r>
            <a:endParaRPr lang="de-DE" sz="2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951" y="910256"/>
            <a:ext cx="793797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способа заключается в создании условий для постоянного удаления жидкости из ствола скважины за счет подвески колонны меньшего диаметра в ранее установленной лифтовой колонне большего диаметра и управления режимом работы скважины по вновь образованному межколонному кольцевому пространству (далее – МКП). Результат достигается за счет отбора газа одновременно по центральной лифтовой колонне (далее – ЦЛК) и кольцевому пространству, при этом отбор газа по ЦЛК ведется с дебитом необходимым для выноса жидкости из нее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потока из ЦЛК установлен датчик расхода газа ультразвуковой (далее расходомер РМ1), на пути потока из МКП установлено регулирующее устройство (клапан РП1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Потоки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ЦЛК и МКП объединены в линию комбинированного потока (далее - КП), где имеется так же свой датчик расхода газа ультразвуковой (далее – расходомер РМ2). Далее газ поступает в газосборный коллектор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56584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Регулирование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дебита ЦЛК производится при помощи клапана РП1, установленного на линии МКП, исходя из показаний расходомера РМ1, установленного на линии ЦЛК.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Регулирование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дебита КП производится при помощи клапана РП2, установленного в линии КП, исходя из показаний расходомера РМ2, установленного в линии КП.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каждой из линий: ЦЛК, МКП и КП контролируется давление и температура газа.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Поддержание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необходимого оптимального дебита газа по ЦЛК и КП на уровне, обеспечивающим бесперебойную работу скважины и предотвращение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самозадавливания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скважины из-за водяных и песчаных пробок достигается за счет автоматического изменения стенки открытия клапанов РП1 и РП2 в соответствии заложенному алгоритму в САУ.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5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6</a:t>
            </a:r>
            <a:endParaRPr lang="de-DE" sz="2600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56584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Наша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компания всегда славилась своими инновационными работами. Так в результате реализации политики ПАО «Газпром», направленной на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был создан российский модуль автоматизированной технологической обвязки скважин МОС2/1-04 (для скважин с концентрическими лифтовыми колоннами) с комплектующими отечественного производства.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качестве автономного источника электроэнергии применен «Автономный источник питания АИП-400» производства ООО Завод «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Саратовгазавтотика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». </a:t>
            </a:r>
            <a:endParaRPr lang="en-US" sz="22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Источником 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электроэнергии для АИП-400 являются генераторы термоэлектрические газовые ГТЭТ-200, принцип работы которых основан на преобразовании тепловой энергии при сгорании газа в электрическую.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 txBox="1">
            <a:spLocks/>
          </p:cNvSpPr>
          <p:nvPr/>
        </p:nvSpPr>
        <p:spPr bwMode="auto">
          <a:xfrm>
            <a:off x="755576" y="836712"/>
            <a:ext cx="770485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Общий вид модуля автоматизированной технологической обвязки скважин МОС2/1-04 с автономным источником питания АИП-400</a:t>
            </a:r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1400" b="1" dirty="0" smtClean="0">
              <a:solidFill>
                <a:schemeClr val="accent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7</a:t>
            </a:r>
            <a:endParaRPr lang="de-DE" sz="2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ntc054\Desktop\Испытния МОС2)1-04\20170913_155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428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755576" y="836712"/>
            <a:ext cx="770485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Схема принципиальная работы модуля автоматизированной технологической обвязки скважин МОС2/1-04 для скважин с концентрическими лифтовыми колоннами </a:t>
            </a:r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1400" b="1" dirty="0" smtClean="0">
              <a:solidFill>
                <a:schemeClr val="accent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26" name="Picture 2" descr="C:\Users\ntc054\Desktop\7 Петербуржский газовый форум\Рисунки\Сх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46933" cy="45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8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9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113" y="5715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531314" y="824767"/>
            <a:ext cx="84455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Общий вид модуля МОС2/1-04</a:t>
            </a:r>
            <a:endParaRPr lang="ru-RU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" name="Picture 2" descr="C:\Users\ntc054\Desktop\7 Петербуржский газовый форум\gaz-forum_265x190.png__265x190_q85_subsampli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1728192" cy="1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tc054\Desktop\7 Петербуржский газовый форум\Рисунки\Общий вид моду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6" y="1575738"/>
            <a:ext cx="8558715" cy="38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8533951" y="6388608"/>
            <a:ext cx="611187" cy="512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9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К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ШаблонКНГ</Template>
  <TotalTime>5264</TotalTime>
  <Words>151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ШаблонКНГ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asutp005</dc:creator>
  <cp:lastModifiedBy>Алексей И. Мышьяков</cp:lastModifiedBy>
  <cp:revision>345</cp:revision>
  <cp:lastPrinted>2017-09-27T13:05:34Z</cp:lastPrinted>
  <dcterms:created xsi:type="dcterms:W3CDTF">2012-08-03T07:34:48Z</dcterms:created>
  <dcterms:modified xsi:type="dcterms:W3CDTF">2017-10-02T06:51:26Z</dcterms:modified>
</cp:coreProperties>
</file>