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9.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 id="2147483658" r:id="rId2"/>
    <p:sldMasterId id="2147483659" r:id="rId3"/>
    <p:sldMasterId id="2147483660" r:id="rId4"/>
    <p:sldMasterId id="2147483661" r:id="rId5"/>
    <p:sldMasterId id="2147483662" r:id="rId6"/>
    <p:sldMasterId id="2147483663" r:id="rId7"/>
    <p:sldMasterId id="2147483655" r:id="rId8"/>
    <p:sldMasterId id="2147483756" r:id="rId9"/>
    <p:sldMasterId id="2147483765" r:id="rId10"/>
  </p:sldMasterIdLst>
  <p:notesMasterIdLst>
    <p:notesMasterId r:id="rId38"/>
  </p:notesMasterIdLst>
  <p:handoutMasterIdLst>
    <p:handoutMasterId r:id="rId39"/>
  </p:handoutMasterIdLst>
  <p:sldIdLst>
    <p:sldId id="258" r:id="rId11"/>
    <p:sldId id="448" r:id="rId12"/>
    <p:sldId id="454" r:id="rId13"/>
    <p:sldId id="452" r:id="rId14"/>
    <p:sldId id="449" r:id="rId15"/>
    <p:sldId id="481" r:id="rId16"/>
    <p:sldId id="482" r:id="rId17"/>
    <p:sldId id="483" r:id="rId18"/>
    <p:sldId id="460" r:id="rId19"/>
    <p:sldId id="492" r:id="rId20"/>
    <p:sldId id="477" r:id="rId21"/>
    <p:sldId id="462" r:id="rId22"/>
    <p:sldId id="489" r:id="rId23"/>
    <p:sldId id="463" r:id="rId24"/>
    <p:sldId id="491" r:id="rId25"/>
    <p:sldId id="490" r:id="rId26"/>
    <p:sldId id="464" r:id="rId27"/>
    <p:sldId id="466" r:id="rId28"/>
    <p:sldId id="467" r:id="rId29"/>
    <p:sldId id="465" r:id="rId30"/>
    <p:sldId id="474" r:id="rId31"/>
    <p:sldId id="475" r:id="rId32"/>
    <p:sldId id="479" r:id="rId33"/>
    <p:sldId id="478" r:id="rId34"/>
    <p:sldId id="484" r:id="rId35"/>
    <p:sldId id="485" r:id="rId36"/>
    <p:sldId id="468" r:id="rId37"/>
  </p:sldIdLst>
  <p:sldSz cx="9144000" cy="6858000" type="screen4x3"/>
  <p:notesSz cx="6797675" cy="9926638"/>
  <p:defaultTextStyle>
    <a:defPPr>
      <a:defRPr lang="ru-RU"/>
    </a:defPPr>
    <a:lvl1pPr algn="l" rtl="0" fontAlgn="base">
      <a:spcBef>
        <a:spcPct val="0"/>
      </a:spcBef>
      <a:spcAft>
        <a:spcPct val="0"/>
      </a:spcAft>
      <a:defRPr sz="1700" kern="1200">
        <a:solidFill>
          <a:schemeClr val="bg1"/>
        </a:solidFill>
        <a:latin typeface="Arial Narrow" pitchFamily="34" charset="0"/>
        <a:ea typeface="+mn-ea"/>
        <a:cs typeface="+mn-cs"/>
      </a:defRPr>
    </a:lvl1pPr>
    <a:lvl2pPr marL="457200" algn="l" rtl="0" fontAlgn="base">
      <a:spcBef>
        <a:spcPct val="0"/>
      </a:spcBef>
      <a:spcAft>
        <a:spcPct val="0"/>
      </a:spcAft>
      <a:defRPr sz="1700" kern="1200">
        <a:solidFill>
          <a:schemeClr val="bg1"/>
        </a:solidFill>
        <a:latin typeface="Arial Narrow" pitchFamily="34" charset="0"/>
        <a:ea typeface="+mn-ea"/>
        <a:cs typeface="+mn-cs"/>
      </a:defRPr>
    </a:lvl2pPr>
    <a:lvl3pPr marL="914400" algn="l" rtl="0" fontAlgn="base">
      <a:spcBef>
        <a:spcPct val="0"/>
      </a:spcBef>
      <a:spcAft>
        <a:spcPct val="0"/>
      </a:spcAft>
      <a:defRPr sz="1700" kern="1200">
        <a:solidFill>
          <a:schemeClr val="bg1"/>
        </a:solidFill>
        <a:latin typeface="Arial Narrow" pitchFamily="34" charset="0"/>
        <a:ea typeface="+mn-ea"/>
        <a:cs typeface="+mn-cs"/>
      </a:defRPr>
    </a:lvl3pPr>
    <a:lvl4pPr marL="1371600" algn="l" rtl="0" fontAlgn="base">
      <a:spcBef>
        <a:spcPct val="0"/>
      </a:spcBef>
      <a:spcAft>
        <a:spcPct val="0"/>
      </a:spcAft>
      <a:defRPr sz="1700" kern="1200">
        <a:solidFill>
          <a:schemeClr val="bg1"/>
        </a:solidFill>
        <a:latin typeface="Arial Narrow" pitchFamily="34" charset="0"/>
        <a:ea typeface="+mn-ea"/>
        <a:cs typeface="+mn-cs"/>
      </a:defRPr>
    </a:lvl4pPr>
    <a:lvl5pPr marL="1828800" algn="l" rtl="0" fontAlgn="base">
      <a:spcBef>
        <a:spcPct val="0"/>
      </a:spcBef>
      <a:spcAft>
        <a:spcPct val="0"/>
      </a:spcAft>
      <a:defRPr sz="1700" kern="1200">
        <a:solidFill>
          <a:schemeClr val="bg1"/>
        </a:solidFill>
        <a:latin typeface="Arial Narrow" pitchFamily="34" charset="0"/>
        <a:ea typeface="+mn-ea"/>
        <a:cs typeface="+mn-cs"/>
      </a:defRPr>
    </a:lvl5pPr>
    <a:lvl6pPr marL="2286000" algn="l" defTabSz="914400" rtl="0" eaLnBrk="1" latinLnBrk="0" hangingPunct="1">
      <a:defRPr sz="1700" kern="1200">
        <a:solidFill>
          <a:schemeClr val="bg1"/>
        </a:solidFill>
        <a:latin typeface="Arial Narrow" pitchFamily="34" charset="0"/>
        <a:ea typeface="+mn-ea"/>
        <a:cs typeface="+mn-cs"/>
      </a:defRPr>
    </a:lvl6pPr>
    <a:lvl7pPr marL="2743200" algn="l" defTabSz="914400" rtl="0" eaLnBrk="1" latinLnBrk="0" hangingPunct="1">
      <a:defRPr sz="1700" kern="1200">
        <a:solidFill>
          <a:schemeClr val="bg1"/>
        </a:solidFill>
        <a:latin typeface="Arial Narrow" pitchFamily="34" charset="0"/>
        <a:ea typeface="+mn-ea"/>
        <a:cs typeface="+mn-cs"/>
      </a:defRPr>
    </a:lvl7pPr>
    <a:lvl8pPr marL="3200400" algn="l" defTabSz="914400" rtl="0" eaLnBrk="1" latinLnBrk="0" hangingPunct="1">
      <a:defRPr sz="1700" kern="1200">
        <a:solidFill>
          <a:schemeClr val="bg1"/>
        </a:solidFill>
        <a:latin typeface="Arial Narrow" pitchFamily="34" charset="0"/>
        <a:ea typeface="+mn-ea"/>
        <a:cs typeface="+mn-cs"/>
      </a:defRPr>
    </a:lvl8pPr>
    <a:lvl9pPr marL="3657600" algn="l" defTabSz="914400" rtl="0" eaLnBrk="1" latinLnBrk="0" hangingPunct="1">
      <a:defRPr sz="1700" kern="1200">
        <a:solidFill>
          <a:schemeClr val="bg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1780">
          <p15:clr>
            <a:srgbClr val="A4A3A4"/>
          </p15:clr>
        </p15:guide>
        <p15:guide id="2" orient="horz" pos="2812">
          <p15:clr>
            <a:srgbClr val="A4A3A4"/>
          </p15:clr>
        </p15:guide>
        <p15:guide id="3" orient="horz" pos="3875">
          <p15:clr>
            <a:srgbClr val="A4A3A4"/>
          </p15:clr>
        </p15:guide>
        <p15:guide id="4" orient="horz" pos="825">
          <p15:clr>
            <a:srgbClr val="A4A3A4"/>
          </p15:clr>
        </p15:guide>
        <p15:guide id="5" orient="horz" pos="3268">
          <p15:clr>
            <a:srgbClr val="A4A3A4"/>
          </p15:clr>
        </p15:guide>
        <p15:guide id="6" orient="horz" pos="589">
          <p15:clr>
            <a:srgbClr val="A4A3A4"/>
          </p15:clr>
        </p15:guide>
        <p15:guide id="7" orient="horz" pos="1247">
          <p15:clr>
            <a:srgbClr val="A4A3A4"/>
          </p15:clr>
        </p15:guide>
        <p15:guide id="8" pos="141">
          <p15:clr>
            <a:srgbClr val="A4A3A4"/>
          </p15:clr>
        </p15:guide>
        <p15:guide id="9" pos="1089">
          <p15:clr>
            <a:srgbClr val="A4A3A4"/>
          </p15:clr>
        </p15:guide>
        <p15:guide id="10" pos="1558">
          <p15:clr>
            <a:srgbClr val="A4A3A4"/>
          </p15:clr>
        </p15:guide>
        <p15:guide id="11" pos="5423">
          <p15:clr>
            <a:srgbClr val="A4A3A4"/>
          </p15:clr>
        </p15:guide>
        <p15:guide id="12" pos="3763">
          <p15:clr>
            <a:srgbClr val="A4A3A4"/>
          </p15:clr>
        </p15:guide>
        <p15:guide id="13" pos="5626">
          <p15:clr>
            <a:srgbClr val="A4A3A4"/>
          </p15:clr>
        </p15:guide>
        <p15:guide id="14" pos="1363">
          <p15:clr>
            <a:srgbClr val="A4A3A4"/>
          </p15:clr>
        </p15:guide>
        <p15:guide id="15" pos="2890">
          <p15:clr>
            <a:srgbClr val="A4A3A4"/>
          </p15:clr>
        </p15:guide>
      </p15:sldGuideLst>
    </p:ext>
    <p:ext uri="{2D200454-40CA-4A62-9FC3-DE9A4176ACB9}">
      <p15:notesGuideLst xmlns:p15="http://schemas.microsoft.com/office/powerpoint/2012/main">
        <p15:guide id="1" orient="horz" pos="3144" userDrawn="1">
          <p15:clr>
            <a:srgbClr val="A4A3A4"/>
          </p15:clr>
        </p15:guide>
        <p15:guide id="2" pos="2141" userDrawn="1">
          <p15:clr>
            <a:srgbClr val="A4A3A4"/>
          </p15:clr>
        </p15:guide>
        <p15:guide id="3" orient="horz"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FF66"/>
    <a:srgbClr val="0071B9"/>
    <a:srgbClr val="0033CC"/>
    <a:srgbClr val="3366FF"/>
    <a:srgbClr val="0066FF"/>
    <a:srgbClr val="CC3300"/>
    <a:srgbClr val="AC0000"/>
    <a:srgbClr val="0099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76" autoAdjust="0"/>
    <p:restoredTop sz="54273" autoAdjust="0"/>
  </p:normalViewPr>
  <p:slideViewPr>
    <p:cSldViewPr snapToGrid="0">
      <p:cViewPr varScale="1">
        <p:scale>
          <a:sx n="48" d="100"/>
          <a:sy n="48" d="100"/>
        </p:scale>
        <p:origin x="2796" y="54"/>
      </p:cViewPr>
      <p:guideLst>
        <p:guide orient="horz" pos="1780"/>
        <p:guide orient="horz" pos="2812"/>
        <p:guide orient="horz" pos="3875"/>
        <p:guide orient="horz" pos="825"/>
        <p:guide orient="horz" pos="3268"/>
        <p:guide orient="horz" pos="589"/>
        <p:guide orient="horz" pos="1247"/>
        <p:guide pos="141"/>
        <p:guide pos="1089"/>
        <p:guide pos="1558"/>
        <p:guide pos="5423"/>
        <p:guide pos="3763"/>
        <p:guide pos="5626"/>
        <p:guide pos="1363"/>
        <p:guide pos="2890"/>
      </p:guideLst>
    </p:cSldViewPr>
  </p:slideViewPr>
  <p:outlineViewPr>
    <p:cViewPr>
      <p:scale>
        <a:sx n="33" d="100"/>
        <a:sy n="33" d="100"/>
      </p:scale>
      <p:origin x="0" y="-541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3486" y="648"/>
      </p:cViewPr>
      <p:guideLst>
        <p:guide orient="horz" pos="3144"/>
        <p:guide pos="2141"/>
        <p:guide orient="horz" pos="3127"/>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MX2\VOL1\03_GRS\&#1069;&#1050;&#1057;&#1055;&#1051;&#1059;&#1040;&#1058;&#1040;&#1062;&#1048;&#1071;\&#1057;&#1085;&#1080;&#1078;&#1077;&#1085;&#1080;&#1077;%20&#1076;&#1072;&#1074;&#1083;&#1077;&#1085;&#1080;&#1103;%20&#1074;%20&#1075;-&#1086;\&#1082;%20&#1076;&#1086;&#1082;&#1083;&#1072;&#1076;&#1091;%20&#1085;&#1086;&#1074;&#1086;&#1077;\%23&#1056;&#1072;&#1089;&#1095;&#1077;&#1090;&#1099;%20&#1075;&#1072;&#1079;&#1072;.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MX2\VOL1\03_GRS\&#1069;&#1050;&#1057;&#1055;&#1051;&#1059;&#1040;&#1058;&#1040;&#1062;&#1048;&#1071;\&#1057;&#1085;&#1080;&#1078;&#1077;&#1085;&#1080;&#1077;%20&#1076;&#1072;&#1074;&#1083;&#1077;&#1085;&#1080;&#1103;%20&#1074;%20&#1075;-&#1086;\&#1082;%20&#1076;&#1086;&#1082;&#1083;&#1072;&#1076;&#1091;%20&#1085;&#1086;&#1074;&#1086;&#1077;\%23&#1056;&#1072;&#1089;&#1095;&#1077;&#1090;&#1099;%20&#1075;&#1072;&#1079;&#1072;.xlsm"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ru-RU"/>
              <a:t>Расход газа на потребителя с 2015 по 2018 годы</a:t>
            </a:r>
          </a:p>
        </c:rich>
      </c:tx>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ГРС!$A$3310:$A$3313</c:f>
              <c:numCache>
                <c:formatCode>General</c:formatCode>
                <c:ptCount val="4"/>
                <c:pt idx="0">
                  <c:v>2015</c:v>
                </c:pt>
                <c:pt idx="1">
                  <c:v>2016</c:v>
                </c:pt>
                <c:pt idx="2">
                  <c:v>2017</c:v>
                </c:pt>
                <c:pt idx="3">
                  <c:v>2018</c:v>
                </c:pt>
              </c:numCache>
            </c:numRef>
          </c:cat>
          <c:val>
            <c:numRef>
              <c:f>ГРС!$B$3310:$B$3313</c:f>
            </c:numRef>
          </c:val>
        </c:ser>
        <c:ser>
          <c:idx val="1"/>
          <c:order val="1"/>
          <c:tx>
            <c:v>Ряд1</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ГРС!$A$3310:$A$3313</c:f>
              <c:numCache>
                <c:formatCode>General</c:formatCode>
                <c:ptCount val="4"/>
                <c:pt idx="0">
                  <c:v>2015</c:v>
                </c:pt>
                <c:pt idx="1">
                  <c:v>2016</c:v>
                </c:pt>
                <c:pt idx="2">
                  <c:v>2017</c:v>
                </c:pt>
                <c:pt idx="3">
                  <c:v>2018</c:v>
                </c:pt>
              </c:numCache>
            </c:numRef>
          </c:cat>
          <c:val>
            <c:numRef>
              <c:f>ГРС!$C$3310:$C$3313</c:f>
              <c:numCache>
                <c:formatCode>0.00</c:formatCode>
                <c:ptCount val="4"/>
                <c:pt idx="0">
                  <c:v>1.2085938449999996</c:v>
                </c:pt>
                <c:pt idx="1">
                  <c:v>1.2909528163999999</c:v>
                </c:pt>
                <c:pt idx="2">
                  <c:v>1.3035576989999997</c:v>
                </c:pt>
                <c:pt idx="3">
                  <c:v>1.3428225199999999</c:v>
                </c:pt>
              </c:numCache>
            </c:numRef>
          </c:val>
        </c:ser>
        <c:dLbls>
          <c:dLblPos val="outEnd"/>
          <c:showLegendKey val="0"/>
          <c:showVal val="1"/>
          <c:showCatName val="0"/>
          <c:showSerName val="0"/>
          <c:showPercent val="0"/>
          <c:showBubbleSize val="0"/>
        </c:dLbls>
        <c:gapWidth val="219"/>
        <c:overlap val="-27"/>
        <c:axId val="345061392"/>
        <c:axId val="345061784"/>
      </c:barChart>
      <c:catAx>
        <c:axId val="3450613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crossAx val="345061784"/>
        <c:crosses val="autoZero"/>
        <c:auto val="1"/>
        <c:lblAlgn val="ctr"/>
        <c:lblOffset val="100"/>
        <c:noMultiLvlLbl val="0"/>
      </c:catAx>
      <c:valAx>
        <c:axId val="345061784"/>
        <c:scaling>
          <c:orientation val="minMax"/>
          <c:max val="1.37"/>
          <c:min val="1"/>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ru-RU"/>
                  <a:t>МЛРД.НМ.КУБ/ГОД</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title>
        <c:numFmt formatCode="0.00" sourceLinked="1"/>
        <c:majorTickMark val="out"/>
        <c:minorTickMark val="none"/>
        <c:tickLblPos val="nextTo"/>
        <c:crossAx val="34506139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ru-RU"/>
              <a:t>Расход газа на собственные нужды ГРС</a:t>
            </a:r>
          </a:p>
        </c:rich>
      </c:tx>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ГРС!$A$3310:$A$3313</c:f>
              <c:numCache>
                <c:formatCode>General</c:formatCode>
                <c:ptCount val="4"/>
                <c:pt idx="0">
                  <c:v>2015</c:v>
                </c:pt>
                <c:pt idx="1">
                  <c:v>2016</c:v>
                </c:pt>
                <c:pt idx="2">
                  <c:v>2017</c:v>
                </c:pt>
                <c:pt idx="3">
                  <c:v>2018</c:v>
                </c:pt>
              </c:numCache>
            </c:numRef>
          </c:cat>
          <c:val>
            <c:numRef>
              <c:f>ГРС!$D$3310:$D$3313</c:f>
              <c:numCache>
                <c:formatCode>0.00</c:formatCode>
                <c:ptCount val="4"/>
                <c:pt idx="0">
                  <c:v>1.9298929999999999</c:v>
                </c:pt>
                <c:pt idx="1">
                  <c:v>1.86026</c:v>
                </c:pt>
                <c:pt idx="2">
                  <c:v>1.5066710000000001</c:v>
                </c:pt>
                <c:pt idx="3">
                  <c:v>1.3340560000000006</c:v>
                </c:pt>
              </c:numCache>
            </c:numRef>
          </c:val>
        </c:ser>
        <c:dLbls>
          <c:dLblPos val="outEnd"/>
          <c:showLegendKey val="0"/>
          <c:showVal val="1"/>
          <c:showCatName val="0"/>
          <c:showSerName val="0"/>
          <c:showPercent val="0"/>
          <c:showBubbleSize val="0"/>
        </c:dLbls>
        <c:gapWidth val="219"/>
        <c:overlap val="-27"/>
        <c:axId val="464782096"/>
        <c:axId val="464782488"/>
      </c:barChart>
      <c:catAx>
        <c:axId val="46478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crossAx val="464782488"/>
        <c:crosses val="autoZero"/>
        <c:auto val="1"/>
        <c:lblAlgn val="ctr"/>
        <c:lblOffset val="100"/>
        <c:noMultiLvlLbl val="0"/>
      </c:catAx>
      <c:valAx>
        <c:axId val="464782488"/>
        <c:scaling>
          <c:orientation val="minMax"/>
          <c:max val="2.0499999999999998"/>
          <c:min val="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ru-RU"/>
                  <a:t>МЛН.НМ.КУБ/ГОД</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crossAx val="46478209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smtClean="0"/>
              <a:t>2015</a:t>
            </a:r>
            <a:r>
              <a:rPr lang="ru-RU" baseline="0" dirty="0" smtClean="0"/>
              <a:t> год</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6.9049759405074365E-2"/>
          <c:y val="0.302681383463341"/>
          <c:w val="0.7351169072615924"/>
          <c:h val="0.61272889427783395"/>
        </c:manualLayout>
      </c:layout>
      <c:lineChart>
        <c:grouping val="standard"/>
        <c:varyColors val="0"/>
        <c:ser>
          <c:idx val="0"/>
          <c:order val="0"/>
          <c:tx>
            <c:strRef>
              <c:f>Лист1!$B$1</c:f>
              <c:strCache>
                <c:ptCount val="1"/>
                <c:pt idx="0">
                  <c:v>ГРС Эжва</c:v>
                </c:pt>
              </c:strCache>
            </c:strRef>
          </c:tx>
          <c:spPr>
            <a:ln w="7620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Лист1!$A$2:$A$13</c:f>
              <c:strCache>
                <c:ptCount val="12"/>
                <c:pt idx="0">
                  <c:v>Январь</c:v>
                </c:pt>
                <c:pt idx="1">
                  <c:v>Февраль</c:v>
                </c:pt>
                <c:pt idx="2">
                  <c:v>Март</c:v>
                </c:pt>
                <c:pt idx="3">
                  <c:v>Апрель</c:v>
                </c:pt>
                <c:pt idx="4">
                  <c:v>Май</c:v>
                </c:pt>
                <c:pt idx="5">
                  <c:v>Июнь</c:v>
                </c:pt>
                <c:pt idx="6">
                  <c:v>Июль</c:v>
                </c:pt>
                <c:pt idx="7">
                  <c:v>Август</c:v>
                </c:pt>
                <c:pt idx="8">
                  <c:v>Сентябрь</c:v>
                </c:pt>
                <c:pt idx="9">
                  <c:v>Октябрь</c:v>
                </c:pt>
                <c:pt idx="10">
                  <c:v>Ноябрь</c:v>
                </c:pt>
                <c:pt idx="11">
                  <c:v>Декабрь</c:v>
                </c:pt>
              </c:strCache>
            </c:strRef>
          </c:cat>
          <c:val>
            <c:numRef>
              <c:f>Лист1!$B$2:$B$13</c:f>
              <c:numCache>
                <c:formatCode>General</c:formatCode>
                <c:ptCount val="12"/>
                <c:pt idx="0">
                  <c:v>122842</c:v>
                </c:pt>
                <c:pt idx="1">
                  <c:v>109585</c:v>
                </c:pt>
                <c:pt idx="2">
                  <c:v>115744</c:v>
                </c:pt>
                <c:pt idx="3">
                  <c:v>113415</c:v>
                </c:pt>
                <c:pt idx="4">
                  <c:v>73291</c:v>
                </c:pt>
                <c:pt idx="5">
                  <c:v>28490</c:v>
                </c:pt>
                <c:pt idx="6">
                  <c:v>31255</c:v>
                </c:pt>
                <c:pt idx="7">
                  <c:v>37808</c:v>
                </c:pt>
                <c:pt idx="8">
                  <c:v>62606</c:v>
                </c:pt>
                <c:pt idx="9">
                  <c:v>77073</c:v>
                </c:pt>
                <c:pt idx="10">
                  <c:v>96968</c:v>
                </c:pt>
                <c:pt idx="11">
                  <c:v>110263</c:v>
                </c:pt>
              </c:numCache>
            </c:numRef>
          </c:val>
          <c:smooth val="0"/>
        </c:ser>
        <c:ser>
          <c:idx val="1"/>
          <c:order val="1"/>
          <c:tx>
            <c:strRef>
              <c:f>Лист1!$C$1</c:f>
              <c:strCache>
                <c:ptCount val="1"/>
                <c:pt idx="0">
                  <c:v>ГРС Коряжма</c:v>
                </c:pt>
              </c:strCache>
            </c:strRef>
          </c:tx>
          <c:spPr>
            <a:ln w="76200"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Лист1!$A$2:$A$13</c:f>
              <c:strCache>
                <c:ptCount val="12"/>
                <c:pt idx="0">
                  <c:v>Январь</c:v>
                </c:pt>
                <c:pt idx="1">
                  <c:v>Февраль</c:v>
                </c:pt>
                <c:pt idx="2">
                  <c:v>Март</c:v>
                </c:pt>
                <c:pt idx="3">
                  <c:v>Апрель</c:v>
                </c:pt>
                <c:pt idx="4">
                  <c:v>Май</c:v>
                </c:pt>
                <c:pt idx="5">
                  <c:v>Июнь</c:v>
                </c:pt>
                <c:pt idx="6">
                  <c:v>Июль</c:v>
                </c:pt>
                <c:pt idx="7">
                  <c:v>Август</c:v>
                </c:pt>
                <c:pt idx="8">
                  <c:v>Сентябрь</c:v>
                </c:pt>
                <c:pt idx="9">
                  <c:v>Октябрь</c:v>
                </c:pt>
                <c:pt idx="10">
                  <c:v>Ноябрь</c:v>
                </c:pt>
                <c:pt idx="11">
                  <c:v>Декабрь</c:v>
                </c:pt>
              </c:strCache>
            </c:strRef>
          </c:cat>
          <c:val>
            <c:numRef>
              <c:f>Лист1!$C$2:$C$13</c:f>
              <c:numCache>
                <c:formatCode>General</c:formatCode>
                <c:ptCount val="12"/>
                <c:pt idx="0">
                  <c:v>65580</c:v>
                </c:pt>
                <c:pt idx="1">
                  <c:v>56332</c:v>
                </c:pt>
                <c:pt idx="2">
                  <c:v>57717</c:v>
                </c:pt>
                <c:pt idx="3">
                  <c:v>54219</c:v>
                </c:pt>
                <c:pt idx="4">
                  <c:v>53325</c:v>
                </c:pt>
                <c:pt idx="5">
                  <c:v>34335</c:v>
                </c:pt>
                <c:pt idx="6">
                  <c:v>20811</c:v>
                </c:pt>
                <c:pt idx="7">
                  <c:v>22023</c:v>
                </c:pt>
                <c:pt idx="8">
                  <c:v>24472</c:v>
                </c:pt>
                <c:pt idx="9">
                  <c:v>50388</c:v>
                </c:pt>
                <c:pt idx="10">
                  <c:v>63842</c:v>
                </c:pt>
                <c:pt idx="11">
                  <c:v>67900</c:v>
                </c:pt>
              </c:numCache>
            </c:numRef>
          </c:val>
          <c:smooth val="0"/>
        </c:ser>
        <c:dLbls>
          <c:showLegendKey val="0"/>
          <c:showVal val="0"/>
          <c:showCatName val="0"/>
          <c:showSerName val="0"/>
          <c:showPercent val="0"/>
          <c:showBubbleSize val="0"/>
        </c:dLbls>
        <c:smooth val="0"/>
        <c:axId val="508800776"/>
        <c:axId val="508801168"/>
      </c:lineChart>
      <c:catAx>
        <c:axId val="508800776"/>
        <c:scaling>
          <c:orientation val="minMax"/>
        </c:scaling>
        <c:delete val="1"/>
        <c:axPos val="b"/>
        <c:numFmt formatCode="General" sourceLinked="1"/>
        <c:majorTickMark val="none"/>
        <c:minorTickMark val="none"/>
        <c:tickLblPos val="nextTo"/>
        <c:crossAx val="508801168"/>
        <c:crosses val="autoZero"/>
        <c:auto val="1"/>
        <c:lblAlgn val="ctr"/>
        <c:lblOffset val="100"/>
        <c:noMultiLvlLbl val="0"/>
      </c:catAx>
      <c:valAx>
        <c:axId val="508801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508800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smtClean="0"/>
              <a:t>2016</a:t>
            </a:r>
            <a:r>
              <a:rPr lang="ru-RU" baseline="0" dirty="0" smtClean="0"/>
              <a:t> год</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6.9049759405074365E-2"/>
          <c:y val="0.28636245682840245"/>
          <c:w val="0.73372801837270352"/>
          <c:h val="0.63360843661968058"/>
        </c:manualLayout>
      </c:layout>
      <c:lineChart>
        <c:grouping val="standard"/>
        <c:varyColors val="0"/>
        <c:ser>
          <c:idx val="0"/>
          <c:order val="0"/>
          <c:tx>
            <c:strRef>
              <c:f>Лист1!$B$1</c:f>
              <c:strCache>
                <c:ptCount val="1"/>
                <c:pt idx="0">
                  <c:v>ГРС Эжва</c:v>
                </c:pt>
              </c:strCache>
            </c:strRef>
          </c:tx>
          <c:spPr>
            <a:ln w="7620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Лист1!$A$2:$A$13</c:f>
              <c:strCache>
                <c:ptCount val="12"/>
                <c:pt idx="0">
                  <c:v>Январь</c:v>
                </c:pt>
                <c:pt idx="1">
                  <c:v>Февраль</c:v>
                </c:pt>
                <c:pt idx="2">
                  <c:v>Март</c:v>
                </c:pt>
                <c:pt idx="3">
                  <c:v>Апрель</c:v>
                </c:pt>
                <c:pt idx="4">
                  <c:v>Май</c:v>
                </c:pt>
                <c:pt idx="5">
                  <c:v>Июнь</c:v>
                </c:pt>
                <c:pt idx="6">
                  <c:v>Июль</c:v>
                </c:pt>
                <c:pt idx="7">
                  <c:v>Август</c:v>
                </c:pt>
                <c:pt idx="8">
                  <c:v>Сентябрь</c:v>
                </c:pt>
                <c:pt idx="9">
                  <c:v>Октябрь</c:v>
                </c:pt>
                <c:pt idx="10">
                  <c:v>Ноябрь</c:v>
                </c:pt>
                <c:pt idx="11">
                  <c:v>Декабрь</c:v>
                </c:pt>
              </c:strCache>
            </c:strRef>
          </c:cat>
          <c:val>
            <c:numRef>
              <c:f>Лист1!$B$2:$B$13</c:f>
              <c:numCache>
                <c:formatCode>General</c:formatCode>
                <c:ptCount val="12"/>
                <c:pt idx="0">
                  <c:v>128175</c:v>
                </c:pt>
                <c:pt idx="1">
                  <c:v>107461</c:v>
                </c:pt>
                <c:pt idx="2">
                  <c:v>110912</c:v>
                </c:pt>
                <c:pt idx="3">
                  <c:v>96807</c:v>
                </c:pt>
                <c:pt idx="4">
                  <c:v>76652</c:v>
                </c:pt>
                <c:pt idx="5">
                  <c:v>33272</c:v>
                </c:pt>
                <c:pt idx="6">
                  <c:v>17387</c:v>
                </c:pt>
                <c:pt idx="7">
                  <c:v>23837</c:v>
                </c:pt>
                <c:pt idx="8">
                  <c:v>34807</c:v>
                </c:pt>
                <c:pt idx="9">
                  <c:v>54328</c:v>
                </c:pt>
                <c:pt idx="10">
                  <c:v>81378</c:v>
                </c:pt>
                <c:pt idx="11">
                  <c:v>119587</c:v>
                </c:pt>
              </c:numCache>
            </c:numRef>
          </c:val>
          <c:smooth val="0"/>
        </c:ser>
        <c:ser>
          <c:idx val="1"/>
          <c:order val="1"/>
          <c:tx>
            <c:strRef>
              <c:f>Лист1!$C$1</c:f>
              <c:strCache>
                <c:ptCount val="1"/>
                <c:pt idx="0">
                  <c:v>ГРС Коряжма</c:v>
                </c:pt>
              </c:strCache>
            </c:strRef>
          </c:tx>
          <c:spPr>
            <a:ln w="76200"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Лист1!$A$2:$A$13</c:f>
              <c:strCache>
                <c:ptCount val="12"/>
                <c:pt idx="0">
                  <c:v>Январь</c:v>
                </c:pt>
                <c:pt idx="1">
                  <c:v>Февраль</c:v>
                </c:pt>
                <c:pt idx="2">
                  <c:v>Март</c:v>
                </c:pt>
                <c:pt idx="3">
                  <c:v>Апрель</c:v>
                </c:pt>
                <c:pt idx="4">
                  <c:v>Май</c:v>
                </c:pt>
                <c:pt idx="5">
                  <c:v>Июнь</c:v>
                </c:pt>
                <c:pt idx="6">
                  <c:v>Июль</c:v>
                </c:pt>
                <c:pt idx="7">
                  <c:v>Август</c:v>
                </c:pt>
                <c:pt idx="8">
                  <c:v>Сентябрь</c:v>
                </c:pt>
                <c:pt idx="9">
                  <c:v>Октябрь</c:v>
                </c:pt>
                <c:pt idx="10">
                  <c:v>Ноябрь</c:v>
                </c:pt>
                <c:pt idx="11">
                  <c:v>Декабрь</c:v>
                </c:pt>
              </c:strCache>
            </c:strRef>
          </c:cat>
          <c:val>
            <c:numRef>
              <c:f>Лист1!$C$2:$C$13</c:f>
              <c:numCache>
                <c:formatCode>General</c:formatCode>
                <c:ptCount val="12"/>
                <c:pt idx="0">
                  <c:v>73786</c:v>
                </c:pt>
                <c:pt idx="1">
                  <c:v>61555</c:v>
                </c:pt>
                <c:pt idx="2">
                  <c:v>66009</c:v>
                </c:pt>
                <c:pt idx="3">
                  <c:v>55418</c:v>
                </c:pt>
                <c:pt idx="4">
                  <c:v>42982</c:v>
                </c:pt>
                <c:pt idx="5">
                  <c:v>26519</c:v>
                </c:pt>
                <c:pt idx="6">
                  <c:v>16520</c:v>
                </c:pt>
                <c:pt idx="7">
                  <c:v>8502</c:v>
                </c:pt>
                <c:pt idx="8">
                  <c:v>24190</c:v>
                </c:pt>
                <c:pt idx="9">
                  <c:v>35260</c:v>
                </c:pt>
                <c:pt idx="10">
                  <c:v>55979</c:v>
                </c:pt>
                <c:pt idx="11">
                  <c:v>70180</c:v>
                </c:pt>
              </c:numCache>
            </c:numRef>
          </c:val>
          <c:smooth val="0"/>
        </c:ser>
        <c:dLbls>
          <c:showLegendKey val="0"/>
          <c:showVal val="0"/>
          <c:showCatName val="0"/>
          <c:showSerName val="0"/>
          <c:showPercent val="0"/>
          <c:showBubbleSize val="0"/>
        </c:dLbls>
        <c:smooth val="0"/>
        <c:axId val="508801952"/>
        <c:axId val="508802344"/>
      </c:lineChart>
      <c:catAx>
        <c:axId val="508801952"/>
        <c:scaling>
          <c:orientation val="minMax"/>
        </c:scaling>
        <c:delete val="1"/>
        <c:axPos val="b"/>
        <c:numFmt formatCode="General" sourceLinked="1"/>
        <c:majorTickMark val="none"/>
        <c:minorTickMark val="none"/>
        <c:tickLblPos val="nextTo"/>
        <c:crossAx val="508802344"/>
        <c:crosses val="autoZero"/>
        <c:auto val="1"/>
        <c:lblAlgn val="ctr"/>
        <c:lblOffset val="100"/>
        <c:noMultiLvlLbl val="0"/>
      </c:catAx>
      <c:valAx>
        <c:axId val="508802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508801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smtClean="0"/>
              <a:t>2017</a:t>
            </a:r>
            <a:r>
              <a:rPr lang="ru-RU" baseline="0" dirty="0" smtClean="0"/>
              <a:t> год</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6.9049759405074365E-2"/>
          <c:y val="0.28636245682840245"/>
          <c:w val="0.73650579615048128"/>
          <c:h val="0.52614908012059958"/>
        </c:manualLayout>
      </c:layout>
      <c:lineChart>
        <c:grouping val="standard"/>
        <c:varyColors val="0"/>
        <c:ser>
          <c:idx val="0"/>
          <c:order val="0"/>
          <c:tx>
            <c:strRef>
              <c:f>Лист1!$B$1</c:f>
              <c:strCache>
                <c:ptCount val="1"/>
                <c:pt idx="0">
                  <c:v>ГРС Эжва</c:v>
                </c:pt>
              </c:strCache>
            </c:strRef>
          </c:tx>
          <c:spPr>
            <a:ln w="76200" cap="rnd">
              <a:solidFill>
                <a:schemeClr val="accent1"/>
              </a:solidFill>
              <a:round/>
            </a:ln>
            <a:effectLst/>
          </c:spPr>
          <c:marker>
            <c:symbol val="none"/>
          </c:marker>
          <c:dLbls>
            <c:dLbl>
              <c:idx val="6"/>
              <c:layout>
                <c:manualLayout>
                  <c:x val="-3.0763888888888889E-2"/>
                  <c:y val="-0.1621818142905679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9375000000000102E-2"/>
                  <c:y val="-0.17577200581060951"/>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Лист1!$A$2:$A$13</c:f>
              <c:strCache>
                <c:ptCount val="12"/>
                <c:pt idx="0">
                  <c:v>Январь</c:v>
                </c:pt>
                <c:pt idx="1">
                  <c:v>Февраль</c:v>
                </c:pt>
                <c:pt idx="2">
                  <c:v>Март</c:v>
                </c:pt>
                <c:pt idx="3">
                  <c:v>Апрель</c:v>
                </c:pt>
                <c:pt idx="4">
                  <c:v>Май</c:v>
                </c:pt>
                <c:pt idx="5">
                  <c:v>Июнь</c:v>
                </c:pt>
                <c:pt idx="6">
                  <c:v>Июль</c:v>
                </c:pt>
                <c:pt idx="7">
                  <c:v>Август</c:v>
                </c:pt>
                <c:pt idx="8">
                  <c:v>Сентябрь</c:v>
                </c:pt>
                <c:pt idx="9">
                  <c:v>Октябрь</c:v>
                </c:pt>
                <c:pt idx="10">
                  <c:v>Ноябрь</c:v>
                </c:pt>
                <c:pt idx="11">
                  <c:v>Декабрь</c:v>
                </c:pt>
              </c:strCache>
            </c:strRef>
          </c:cat>
          <c:val>
            <c:numRef>
              <c:f>Лист1!$B$2:$B$13</c:f>
              <c:numCache>
                <c:formatCode>General</c:formatCode>
                <c:ptCount val="12"/>
                <c:pt idx="0">
                  <c:v>128006</c:v>
                </c:pt>
                <c:pt idx="1">
                  <c:v>114296</c:v>
                </c:pt>
                <c:pt idx="2">
                  <c:v>118367</c:v>
                </c:pt>
                <c:pt idx="3">
                  <c:v>107593</c:v>
                </c:pt>
                <c:pt idx="4">
                  <c:v>93676</c:v>
                </c:pt>
                <c:pt idx="5">
                  <c:v>45638</c:v>
                </c:pt>
                <c:pt idx="6">
                  <c:v>46738</c:v>
                </c:pt>
                <c:pt idx="7">
                  <c:v>44576</c:v>
                </c:pt>
                <c:pt idx="8">
                  <c:v>39961</c:v>
                </c:pt>
                <c:pt idx="9">
                  <c:v>53618</c:v>
                </c:pt>
                <c:pt idx="10">
                  <c:v>58904</c:v>
                </c:pt>
                <c:pt idx="11">
                  <c:v>91984</c:v>
                </c:pt>
              </c:numCache>
            </c:numRef>
          </c:val>
          <c:smooth val="0"/>
        </c:ser>
        <c:ser>
          <c:idx val="1"/>
          <c:order val="1"/>
          <c:tx>
            <c:strRef>
              <c:f>Лист1!$C$1</c:f>
              <c:strCache>
                <c:ptCount val="1"/>
                <c:pt idx="0">
                  <c:v>ГРС Коряжма</c:v>
                </c:pt>
              </c:strCache>
            </c:strRef>
          </c:tx>
          <c:spPr>
            <a:ln w="76200" cap="rnd">
              <a:solidFill>
                <a:schemeClr val="accent2"/>
              </a:solidFill>
              <a:round/>
            </a:ln>
            <a:effectLst/>
          </c:spPr>
          <c:marker>
            <c:symbol val="none"/>
          </c:marker>
          <c:dLbls>
            <c:dLbl>
              <c:idx val="6"/>
              <c:layout>
                <c:manualLayout>
                  <c:x val="-2.937500000000005E-2"/>
                  <c:y val="0.1282068705373742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9375000000000102E-2"/>
                  <c:y val="0.1146166790173328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Лист1!$A$2:$A$13</c:f>
              <c:strCache>
                <c:ptCount val="12"/>
                <c:pt idx="0">
                  <c:v>Январь</c:v>
                </c:pt>
                <c:pt idx="1">
                  <c:v>Февраль</c:v>
                </c:pt>
                <c:pt idx="2">
                  <c:v>Март</c:v>
                </c:pt>
                <c:pt idx="3">
                  <c:v>Апрель</c:v>
                </c:pt>
                <c:pt idx="4">
                  <c:v>Май</c:v>
                </c:pt>
                <c:pt idx="5">
                  <c:v>Июнь</c:v>
                </c:pt>
                <c:pt idx="6">
                  <c:v>Июль</c:v>
                </c:pt>
                <c:pt idx="7">
                  <c:v>Август</c:v>
                </c:pt>
                <c:pt idx="8">
                  <c:v>Сентябрь</c:v>
                </c:pt>
                <c:pt idx="9">
                  <c:v>Октябрь</c:v>
                </c:pt>
                <c:pt idx="10">
                  <c:v>Ноябрь</c:v>
                </c:pt>
                <c:pt idx="11">
                  <c:v>Декабрь</c:v>
                </c:pt>
              </c:strCache>
            </c:strRef>
          </c:cat>
          <c:val>
            <c:numRef>
              <c:f>Лист1!$C$2:$C$13</c:f>
              <c:numCache>
                <c:formatCode>General</c:formatCode>
                <c:ptCount val="12"/>
                <c:pt idx="0">
                  <c:v>72387</c:v>
                </c:pt>
                <c:pt idx="1">
                  <c:v>64697</c:v>
                </c:pt>
                <c:pt idx="2">
                  <c:v>56367</c:v>
                </c:pt>
                <c:pt idx="3">
                  <c:v>59206</c:v>
                </c:pt>
                <c:pt idx="4">
                  <c:v>59612</c:v>
                </c:pt>
                <c:pt idx="5">
                  <c:v>46738</c:v>
                </c:pt>
                <c:pt idx="6">
                  <c:v>45638</c:v>
                </c:pt>
                <c:pt idx="7">
                  <c:v>45043</c:v>
                </c:pt>
                <c:pt idx="8">
                  <c:v>31183</c:v>
                </c:pt>
                <c:pt idx="9">
                  <c:v>40866</c:v>
                </c:pt>
                <c:pt idx="10">
                  <c:v>44651</c:v>
                </c:pt>
                <c:pt idx="11">
                  <c:v>66731</c:v>
                </c:pt>
              </c:numCache>
            </c:numRef>
          </c:val>
          <c:smooth val="0"/>
        </c:ser>
        <c:dLbls>
          <c:showLegendKey val="0"/>
          <c:showVal val="0"/>
          <c:showCatName val="0"/>
          <c:showSerName val="0"/>
          <c:showPercent val="0"/>
          <c:showBubbleSize val="0"/>
        </c:dLbls>
        <c:smooth val="0"/>
        <c:axId val="508803128"/>
        <c:axId val="508803520"/>
      </c:lineChart>
      <c:catAx>
        <c:axId val="5088031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508803520"/>
        <c:crosses val="autoZero"/>
        <c:auto val="1"/>
        <c:lblAlgn val="ctr"/>
        <c:lblOffset val="100"/>
        <c:noMultiLvlLbl val="0"/>
      </c:catAx>
      <c:valAx>
        <c:axId val="508803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508803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ru-RU" dirty="0"/>
              <a:t>Расход газа на потребителя с </a:t>
            </a:r>
            <a:r>
              <a:rPr lang="ru-RU" dirty="0" smtClean="0"/>
              <a:t>2016 </a:t>
            </a:r>
            <a:r>
              <a:rPr lang="ru-RU" dirty="0"/>
              <a:t>по 2018 годы</a:t>
            </a:r>
          </a:p>
        </c:rich>
      </c:tx>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spPr>
            <a:solidFill>
              <a:srgbClr val="3333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ГРС!$A$3311:$A$3313</c:f>
              <c:numCache>
                <c:formatCode>General</c:formatCode>
                <c:ptCount val="3"/>
                <c:pt idx="0">
                  <c:v>2016</c:v>
                </c:pt>
                <c:pt idx="1">
                  <c:v>2017</c:v>
                </c:pt>
                <c:pt idx="2">
                  <c:v>2018</c:v>
                </c:pt>
              </c:numCache>
            </c:numRef>
          </c:cat>
          <c:val>
            <c:numRef>
              <c:f>ГРС!$E$3311:$E$3313</c:f>
              <c:numCache>
                <c:formatCode>General</c:formatCode>
                <c:ptCount val="3"/>
                <c:pt idx="0">
                  <c:v>14.05</c:v>
                </c:pt>
                <c:pt idx="1">
                  <c:v>14.96</c:v>
                </c:pt>
                <c:pt idx="2">
                  <c:v>16.28</c:v>
                </c:pt>
              </c:numCache>
            </c:numRef>
          </c:val>
        </c:ser>
        <c:dLbls>
          <c:dLblPos val="outEnd"/>
          <c:showLegendKey val="0"/>
          <c:showVal val="1"/>
          <c:showCatName val="0"/>
          <c:showSerName val="0"/>
          <c:showPercent val="0"/>
          <c:showBubbleSize val="0"/>
        </c:dLbls>
        <c:gapWidth val="219"/>
        <c:overlap val="-27"/>
        <c:axId val="464783272"/>
        <c:axId val="464783664"/>
      </c:barChart>
      <c:catAx>
        <c:axId val="4647832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crossAx val="464783664"/>
        <c:crosses val="autoZero"/>
        <c:auto val="1"/>
        <c:lblAlgn val="ctr"/>
        <c:lblOffset val="100"/>
        <c:noMultiLvlLbl val="0"/>
      </c:catAx>
      <c:valAx>
        <c:axId val="464783664"/>
        <c:scaling>
          <c:orientation val="minMax"/>
          <c:max val="17"/>
          <c:min val="1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ru-RU"/>
                  <a:t>МЛРД.НМ.КУБ/ГОД</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crossAx val="464783272"/>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sz="1200"/>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ru-RU"/>
              <a:t>Расход газа на собственные нужды ГРС</a:t>
            </a:r>
          </a:p>
        </c:rich>
      </c:tx>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ГРС!$A$3311:$A$3313</c:f>
              <c:numCache>
                <c:formatCode>General</c:formatCode>
                <c:ptCount val="3"/>
                <c:pt idx="0">
                  <c:v>2016</c:v>
                </c:pt>
                <c:pt idx="1">
                  <c:v>2017</c:v>
                </c:pt>
                <c:pt idx="2">
                  <c:v>2018</c:v>
                </c:pt>
              </c:numCache>
            </c:numRef>
          </c:cat>
          <c:val>
            <c:numRef>
              <c:f>ГРС!$F$3311:$F$3313</c:f>
              <c:numCache>
                <c:formatCode>0.00</c:formatCode>
                <c:ptCount val="3"/>
                <c:pt idx="0">
                  <c:v>13.59</c:v>
                </c:pt>
                <c:pt idx="1">
                  <c:v>12.52</c:v>
                </c:pt>
                <c:pt idx="2">
                  <c:v>13.6</c:v>
                </c:pt>
              </c:numCache>
            </c:numRef>
          </c:val>
        </c:ser>
        <c:dLbls>
          <c:dLblPos val="outEnd"/>
          <c:showLegendKey val="0"/>
          <c:showVal val="1"/>
          <c:showCatName val="0"/>
          <c:showSerName val="0"/>
          <c:showPercent val="0"/>
          <c:showBubbleSize val="0"/>
        </c:dLbls>
        <c:gapWidth val="219"/>
        <c:overlap val="-27"/>
        <c:axId val="464784448"/>
        <c:axId val="464784840"/>
      </c:barChart>
      <c:catAx>
        <c:axId val="464784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crossAx val="464784840"/>
        <c:crosses val="autoZero"/>
        <c:auto val="1"/>
        <c:lblAlgn val="ctr"/>
        <c:lblOffset val="100"/>
        <c:noMultiLvlLbl val="0"/>
      </c:catAx>
      <c:valAx>
        <c:axId val="464784840"/>
        <c:scaling>
          <c:orientation val="minMax"/>
          <c:max val="14"/>
          <c:min val="1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ru-RU"/>
                  <a:t>МЛН.НМ.КУБ/ГОД</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crossAx val="46478444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1" y="5"/>
            <a:ext cx="2945862" cy="497333"/>
          </a:xfrm>
          <a:prstGeom prst="rect">
            <a:avLst/>
          </a:prstGeom>
          <a:noFill/>
          <a:ln>
            <a:noFill/>
          </a:ln>
          <a:effectLst/>
          <a:extLst/>
        </p:spPr>
        <p:txBody>
          <a:bodyPr vert="horz" wrap="square" lIns="89961" tIns="44981" rIns="89961" bIns="44981" numCol="1" anchor="t" anchorCtr="0" compatLnSpc="1">
            <a:prstTxWarp prst="textNoShape">
              <a:avLst/>
            </a:prstTxWarp>
          </a:bodyPr>
          <a:lstStyle>
            <a:lvl1pPr defTabSz="897444">
              <a:defRPr sz="1200">
                <a:solidFill>
                  <a:schemeClr val="tx1"/>
                </a:solidFill>
                <a:latin typeface="Arial" charset="0"/>
              </a:defRPr>
            </a:lvl1pPr>
          </a:lstStyle>
          <a:p>
            <a:pPr>
              <a:defRPr/>
            </a:pPr>
            <a:endParaRPr lang="ru-RU"/>
          </a:p>
        </p:txBody>
      </p:sp>
      <p:sp>
        <p:nvSpPr>
          <p:cNvPr id="140291" name="Rectangle 3"/>
          <p:cNvSpPr>
            <a:spLocks noGrp="1" noChangeArrowheads="1"/>
          </p:cNvSpPr>
          <p:nvPr>
            <p:ph type="dt" sz="quarter" idx="1"/>
          </p:nvPr>
        </p:nvSpPr>
        <p:spPr bwMode="auto">
          <a:xfrm>
            <a:off x="3850296" y="5"/>
            <a:ext cx="2945862" cy="497333"/>
          </a:xfrm>
          <a:prstGeom prst="rect">
            <a:avLst/>
          </a:prstGeom>
          <a:noFill/>
          <a:ln>
            <a:noFill/>
          </a:ln>
          <a:effectLst/>
          <a:extLst/>
        </p:spPr>
        <p:txBody>
          <a:bodyPr vert="horz" wrap="square" lIns="89961" tIns="44981" rIns="89961" bIns="44981" numCol="1" anchor="t" anchorCtr="0" compatLnSpc="1">
            <a:prstTxWarp prst="textNoShape">
              <a:avLst/>
            </a:prstTxWarp>
          </a:bodyPr>
          <a:lstStyle>
            <a:lvl1pPr algn="r" defTabSz="897444">
              <a:defRPr sz="1200">
                <a:solidFill>
                  <a:schemeClr val="tx1"/>
                </a:solidFill>
                <a:latin typeface="Arial" charset="0"/>
              </a:defRPr>
            </a:lvl1pPr>
          </a:lstStyle>
          <a:p>
            <a:pPr>
              <a:defRPr/>
            </a:pPr>
            <a:endParaRPr lang="ru-RU"/>
          </a:p>
        </p:txBody>
      </p:sp>
      <p:sp>
        <p:nvSpPr>
          <p:cNvPr id="140292" name="Rectangle 4"/>
          <p:cNvSpPr>
            <a:spLocks noGrp="1" noChangeArrowheads="1"/>
          </p:cNvSpPr>
          <p:nvPr>
            <p:ph type="ftr" sz="quarter" idx="2"/>
          </p:nvPr>
        </p:nvSpPr>
        <p:spPr bwMode="auto">
          <a:xfrm>
            <a:off x="1" y="9427768"/>
            <a:ext cx="2945862" cy="497332"/>
          </a:xfrm>
          <a:prstGeom prst="rect">
            <a:avLst/>
          </a:prstGeom>
          <a:noFill/>
          <a:ln>
            <a:noFill/>
          </a:ln>
          <a:effectLst/>
          <a:extLst/>
        </p:spPr>
        <p:txBody>
          <a:bodyPr vert="horz" wrap="square" lIns="89961" tIns="44981" rIns="89961" bIns="44981" numCol="1" anchor="b" anchorCtr="0" compatLnSpc="1">
            <a:prstTxWarp prst="textNoShape">
              <a:avLst/>
            </a:prstTxWarp>
          </a:bodyPr>
          <a:lstStyle>
            <a:lvl1pPr defTabSz="897444">
              <a:defRPr sz="1200">
                <a:solidFill>
                  <a:schemeClr val="tx1"/>
                </a:solidFill>
                <a:latin typeface="Arial" charset="0"/>
              </a:defRPr>
            </a:lvl1pPr>
          </a:lstStyle>
          <a:p>
            <a:pPr>
              <a:defRPr/>
            </a:pPr>
            <a:endParaRPr lang="ru-RU"/>
          </a:p>
        </p:txBody>
      </p:sp>
      <p:sp>
        <p:nvSpPr>
          <p:cNvPr id="140293" name="Rectangle 5"/>
          <p:cNvSpPr>
            <a:spLocks noGrp="1" noChangeArrowheads="1"/>
          </p:cNvSpPr>
          <p:nvPr>
            <p:ph type="sldNum" sz="quarter" idx="3"/>
          </p:nvPr>
        </p:nvSpPr>
        <p:spPr bwMode="auto">
          <a:xfrm>
            <a:off x="3850296" y="9427768"/>
            <a:ext cx="2945862" cy="497332"/>
          </a:xfrm>
          <a:prstGeom prst="rect">
            <a:avLst/>
          </a:prstGeom>
          <a:noFill/>
          <a:ln>
            <a:noFill/>
          </a:ln>
          <a:effectLst/>
          <a:extLst/>
        </p:spPr>
        <p:txBody>
          <a:bodyPr vert="horz" wrap="square" lIns="89961" tIns="44981" rIns="89961" bIns="44981" numCol="1" anchor="b" anchorCtr="0" compatLnSpc="1">
            <a:prstTxWarp prst="textNoShape">
              <a:avLst/>
            </a:prstTxWarp>
          </a:bodyPr>
          <a:lstStyle>
            <a:lvl1pPr algn="r" defTabSz="897444">
              <a:defRPr sz="1200">
                <a:solidFill>
                  <a:schemeClr val="tx1"/>
                </a:solidFill>
                <a:latin typeface="Arial" charset="0"/>
              </a:defRPr>
            </a:lvl1pPr>
          </a:lstStyle>
          <a:p>
            <a:pPr>
              <a:defRPr/>
            </a:pPr>
            <a:fld id="{22A7DBEB-C810-4126-A23D-8504D210983F}" type="slidenum">
              <a:rPr lang="ru-RU"/>
              <a:pPr>
                <a:defRPr/>
              </a:pPr>
              <a:t>‹#›</a:t>
            </a:fld>
            <a:endParaRPr lang="ru-RU"/>
          </a:p>
        </p:txBody>
      </p:sp>
    </p:spTree>
    <p:extLst>
      <p:ext uri="{BB962C8B-B14F-4D97-AF65-F5344CB8AC3E}">
        <p14:creationId xmlns:p14="http://schemas.microsoft.com/office/powerpoint/2010/main" val="25871905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5"/>
            <a:ext cx="2945862" cy="497333"/>
          </a:xfrm>
          <a:prstGeom prst="rect">
            <a:avLst/>
          </a:prstGeom>
          <a:noFill/>
          <a:ln>
            <a:noFill/>
          </a:ln>
          <a:effectLst/>
          <a:extLst/>
        </p:spPr>
        <p:txBody>
          <a:bodyPr vert="horz" wrap="square" lIns="94882" tIns="47441" rIns="94882" bIns="47441" numCol="1" anchor="t" anchorCtr="0" compatLnSpc="1">
            <a:prstTxWarp prst="textNoShape">
              <a:avLst/>
            </a:prstTxWarp>
          </a:bodyPr>
          <a:lstStyle>
            <a:lvl1pPr defTabSz="949162">
              <a:defRPr sz="1300">
                <a:solidFill>
                  <a:schemeClr val="tx1"/>
                </a:solidFill>
                <a:latin typeface="Arial" charset="0"/>
              </a:defRPr>
            </a:lvl1pPr>
          </a:lstStyle>
          <a:p>
            <a:pPr>
              <a:defRPr/>
            </a:pPr>
            <a:endParaRPr lang="ru-RU"/>
          </a:p>
        </p:txBody>
      </p:sp>
      <p:sp>
        <p:nvSpPr>
          <p:cNvPr id="3075" name="Rectangle 3"/>
          <p:cNvSpPr>
            <a:spLocks noGrp="1" noChangeArrowheads="1"/>
          </p:cNvSpPr>
          <p:nvPr>
            <p:ph type="dt" idx="1"/>
          </p:nvPr>
        </p:nvSpPr>
        <p:spPr bwMode="auto">
          <a:xfrm>
            <a:off x="3850296" y="5"/>
            <a:ext cx="2945862" cy="497333"/>
          </a:xfrm>
          <a:prstGeom prst="rect">
            <a:avLst/>
          </a:prstGeom>
          <a:noFill/>
          <a:ln>
            <a:noFill/>
          </a:ln>
          <a:effectLst/>
          <a:extLst/>
        </p:spPr>
        <p:txBody>
          <a:bodyPr vert="horz" wrap="square" lIns="94882" tIns="47441" rIns="94882" bIns="47441" numCol="1" anchor="t" anchorCtr="0" compatLnSpc="1">
            <a:prstTxWarp prst="textNoShape">
              <a:avLst/>
            </a:prstTxWarp>
          </a:bodyPr>
          <a:lstStyle>
            <a:lvl1pPr algn="r" defTabSz="949162">
              <a:defRPr sz="1300">
                <a:solidFill>
                  <a:schemeClr val="tx1"/>
                </a:solidFill>
                <a:latin typeface="Arial" charset="0"/>
              </a:defRPr>
            </a:lvl1pPr>
          </a:lstStyle>
          <a:p>
            <a:pPr>
              <a:defRPr/>
            </a:pPr>
            <a:endParaRPr lang="ru-RU"/>
          </a:p>
        </p:txBody>
      </p:sp>
      <p:sp>
        <p:nvSpPr>
          <p:cNvPr id="18436" name="Rectangle 4"/>
          <p:cNvSpPr>
            <a:spLocks noGrp="1" noRot="1" noChangeAspect="1" noChangeArrowheads="1" noTextEdit="1"/>
          </p:cNvSpPr>
          <p:nvPr>
            <p:ph type="sldImg" idx="2"/>
          </p:nvPr>
        </p:nvSpPr>
        <p:spPr bwMode="auto">
          <a:xfrm>
            <a:off x="915988" y="742950"/>
            <a:ext cx="4965700" cy="37242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0984" y="4716197"/>
            <a:ext cx="5435708" cy="4466755"/>
          </a:xfrm>
          <a:prstGeom prst="rect">
            <a:avLst/>
          </a:prstGeom>
          <a:noFill/>
          <a:ln>
            <a:noFill/>
          </a:ln>
          <a:effectLst/>
          <a:extLst/>
        </p:spPr>
        <p:txBody>
          <a:bodyPr vert="horz" wrap="square" lIns="94882" tIns="47441" rIns="94882" bIns="47441"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078" name="Rectangle 6"/>
          <p:cNvSpPr>
            <a:spLocks noGrp="1" noChangeArrowheads="1"/>
          </p:cNvSpPr>
          <p:nvPr>
            <p:ph type="ftr" sz="quarter" idx="4"/>
          </p:nvPr>
        </p:nvSpPr>
        <p:spPr bwMode="auto">
          <a:xfrm>
            <a:off x="1" y="9427768"/>
            <a:ext cx="2945862" cy="497332"/>
          </a:xfrm>
          <a:prstGeom prst="rect">
            <a:avLst/>
          </a:prstGeom>
          <a:noFill/>
          <a:ln>
            <a:noFill/>
          </a:ln>
          <a:effectLst/>
          <a:extLst/>
        </p:spPr>
        <p:txBody>
          <a:bodyPr vert="horz" wrap="square" lIns="94882" tIns="47441" rIns="94882" bIns="47441" numCol="1" anchor="b" anchorCtr="0" compatLnSpc="1">
            <a:prstTxWarp prst="textNoShape">
              <a:avLst/>
            </a:prstTxWarp>
          </a:bodyPr>
          <a:lstStyle>
            <a:lvl1pPr defTabSz="949162">
              <a:defRPr sz="1300">
                <a:solidFill>
                  <a:schemeClr val="tx1"/>
                </a:solidFill>
                <a:latin typeface="Arial" charset="0"/>
              </a:defRPr>
            </a:lvl1pPr>
          </a:lstStyle>
          <a:p>
            <a:pPr>
              <a:defRPr/>
            </a:pPr>
            <a:endParaRPr lang="ru-RU"/>
          </a:p>
        </p:txBody>
      </p:sp>
      <p:sp>
        <p:nvSpPr>
          <p:cNvPr id="3079" name="Rectangle 7"/>
          <p:cNvSpPr>
            <a:spLocks noGrp="1" noChangeArrowheads="1"/>
          </p:cNvSpPr>
          <p:nvPr>
            <p:ph type="sldNum" sz="quarter" idx="5"/>
          </p:nvPr>
        </p:nvSpPr>
        <p:spPr bwMode="auto">
          <a:xfrm>
            <a:off x="3850296" y="9427768"/>
            <a:ext cx="2945862" cy="497332"/>
          </a:xfrm>
          <a:prstGeom prst="rect">
            <a:avLst/>
          </a:prstGeom>
          <a:noFill/>
          <a:ln>
            <a:noFill/>
          </a:ln>
          <a:effectLst/>
          <a:extLst/>
        </p:spPr>
        <p:txBody>
          <a:bodyPr vert="horz" wrap="square" lIns="94882" tIns="47441" rIns="94882" bIns="47441" numCol="1" anchor="b" anchorCtr="0" compatLnSpc="1">
            <a:prstTxWarp prst="textNoShape">
              <a:avLst/>
            </a:prstTxWarp>
          </a:bodyPr>
          <a:lstStyle>
            <a:lvl1pPr algn="r" defTabSz="949162">
              <a:defRPr sz="1300">
                <a:solidFill>
                  <a:schemeClr val="tx1"/>
                </a:solidFill>
                <a:latin typeface="Arial" charset="0"/>
              </a:defRPr>
            </a:lvl1pPr>
          </a:lstStyle>
          <a:p>
            <a:pPr>
              <a:defRPr/>
            </a:pPr>
            <a:fld id="{02678417-ECF3-4C46-8017-A4D003465D58}" type="slidenum">
              <a:rPr lang="ru-RU"/>
              <a:pPr>
                <a:defRPr/>
              </a:pPr>
              <a:t>‹#›</a:t>
            </a:fld>
            <a:endParaRPr lang="ru-RU"/>
          </a:p>
        </p:txBody>
      </p:sp>
    </p:spTree>
    <p:extLst>
      <p:ext uri="{BB962C8B-B14F-4D97-AF65-F5344CB8AC3E}">
        <p14:creationId xmlns:p14="http://schemas.microsoft.com/office/powerpoint/2010/main" val="30724114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p:spPr>
        <p:txBody>
          <a:bodyPr/>
          <a:lstStyle/>
          <a:p>
            <a:pPr eaLnBrk="1" hangingPunct="1"/>
            <a:r>
              <a:rPr lang="ru-RU" sz="1200" dirty="0" smtClean="0"/>
              <a:t>Добрый</a:t>
            </a:r>
            <a:r>
              <a:rPr lang="ru-RU" sz="1200" baseline="0" dirty="0" smtClean="0"/>
              <a:t> день, Уважаемые коллеги!</a:t>
            </a:r>
          </a:p>
          <a:p>
            <a:pPr eaLnBrk="1" hangingPunct="1"/>
            <a:r>
              <a:rPr lang="ru-RU" sz="1200" baseline="0" dirty="0" smtClean="0"/>
              <a:t>В своем докладе я озвучу часть реализованных в ООО «Газпром трансгаз Ухта»</a:t>
            </a:r>
          </a:p>
          <a:p>
            <a:pPr eaLnBrk="1" hangingPunct="1"/>
            <a:r>
              <a:rPr lang="ru-RU" sz="1200" baseline="0" dirty="0" smtClean="0"/>
              <a:t>мероприятий по повышению энергоэффективности оборудования ГРС.</a:t>
            </a:r>
          </a:p>
          <a:p>
            <a:pPr eaLnBrk="1" hangingPunct="1"/>
            <a:r>
              <a:rPr lang="ru-RU" sz="1200" baseline="0" dirty="0" smtClean="0"/>
              <a:t>В конце доклада озвучу проблемные вопросы связанные с диагностикой ГРС и предложу пути их решения.</a:t>
            </a:r>
          </a:p>
        </p:txBody>
      </p:sp>
      <p:sp>
        <p:nvSpPr>
          <p:cNvPr id="19460" name="Номер слайда 3"/>
          <p:cNvSpPr>
            <a:spLocks noGrp="1"/>
          </p:cNvSpPr>
          <p:nvPr>
            <p:ph type="sldNum" sz="quarter" idx="5"/>
          </p:nvPr>
        </p:nvSpPr>
        <p:spPr>
          <a:noFill/>
          <a:ln>
            <a:miter lim="800000"/>
            <a:headEnd/>
            <a:tailEnd/>
          </a:ln>
        </p:spPr>
        <p:txBody>
          <a:bodyPr/>
          <a:lstStyle/>
          <a:p>
            <a:fld id="{76F26DC0-39B0-477C-9950-968670EC84EA}" type="slidenum">
              <a:rPr lang="ru-RU" smtClean="0"/>
              <a:pPr/>
              <a:t>1</a:t>
            </a:fld>
            <a:endParaRPr lang="ru-RU" dirty="0" smtClean="0"/>
          </a:p>
        </p:txBody>
      </p:sp>
    </p:spTree>
    <p:extLst>
      <p:ext uri="{BB962C8B-B14F-4D97-AF65-F5344CB8AC3E}">
        <p14:creationId xmlns:p14="http://schemas.microsoft.com/office/powerpoint/2010/main" val="417453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3288" y="747713"/>
            <a:ext cx="4991100" cy="3743325"/>
          </a:xfrm>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Arial" charset="0"/>
                <a:ea typeface="+mn-ea"/>
                <a:cs typeface="Arial" charset="0"/>
              </a:rPr>
              <a:t>Достигнуто точное поддержание выходной температуры (фиолетовый), тем самым не допускается перегрев газа.</a:t>
            </a:r>
            <a:endParaRPr lang="ru-RU" sz="1200" kern="1200" dirty="0">
              <a:solidFill>
                <a:schemeClr val="tx1"/>
              </a:solidFill>
              <a:latin typeface="Arial" charset="0"/>
              <a:ea typeface="+mn-ea"/>
              <a:cs typeface="Arial" charset="0"/>
            </a:endParaRPr>
          </a:p>
        </p:txBody>
      </p:sp>
      <p:sp>
        <p:nvSpPr>
          <p:cNvPr id="4" name="Номер слайда 3"/>
          <p:cNvSpPr>
            <a:spLocks noGrp="1"/>
          </p:cNvSpPr>
          <p:nvPr>
            <p:ph type="sldNum" sz="quarter" idx="10"/>
          </p:nvPr>
        </p:nvSpPr>
        <p:spPr/>
        <p:txBody>
          <a:bodyPr/>
          <a:lstStyle/>
          <a:p>
            <a:pPr>
              <a:defRPr/>
            </a:pPr>
            <a:fld id="{02678417-ECF3-4C46-8017-A4D003465D58}" type="slidenum">
              <a:rPr lang="ru-RU" smtClean="0"/>
              <a:pPr>
                <a:defRPr/>
              </a:pPr>
              <a:t>10</a:t>
            </a:fld>
            <a:endParaRPr lang="ru-RU"/>
          </a:p>
        </p:txBody>
      </p:sp>
    </p:spTree>
    <p:extLst>
      <p:ext uri="{BB962C8B-B14F-4D97-AF65-F5344CB8AC3E}">
        <p14:creationId xmlns:p14="http://schemas.microsoft.com/office/powerpoint/2010/main" val="3759234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Arial" charset="0"/>
                <a:ea typeface="+mn-ea"/>
                <a:cs typeface="Arial" charset="0"/>
              </a:rPr>
              <a:t>Что бы оценить результативность мероприятия мы сравнили работу</a:t>
            </a:r>
            <a:r>
              <a:rPr lang="ru-RU" sz="1200" kern="1200" baseline="0" dirty="0" smtClean="0">
                <a:solidFill>
                  <a:schemeClr val="tx1"/>
                </a:solidFill>
                <a:effectLst/>
                <a:latin typeface="Arial" charset="0"/>
                <a:ea typeface="+mn-ea"/>
                <a:cs typeface="Arial" charset="0"/>
              </a:rPr>
              <a:t> двух схожих ГРС в период работы на одинаковыми расходами газа через ГРС.</a:t>
            </a:r>
            <a:endParaRPr lang="ru-RU" sz="1200" kern="1200" dirty="0" smtClean="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Arial" charset="0"/>
                <a:ea typeface="+mn-ea"/>
                <a:cs typeface="Arial" charset="0"/>
              </a:rPr>
              <a:t>На слайде представлен сравнение потребления газа на собственные нужды (для</a:t>
            </a:r>
            <a:r>
              <a:rPr lang="ru-RU" sz="1200" kern="1200" baseline="0" dirty="0" smtClean="0">
                <a:solidFill>
                  <a:schemeClr val="tx1"/>
                </a:solidFill>
                <a:effectLst/>
                <a:latin typeface="Arial" charset="0"/>
                <a:ea typeface="+mn-ea"/>
                <a:cs typeface="Arial" charset="0"/>
              </a:rPr>
              <a:t> работы подогревателей газа</a:t>
            </a:r>
            <a:r>
              <a:rPr lang="ru-RU" sz="1200" kern="1200" dirty="0" smtClean="0">
                <a:solidFill>
                  <a:schemeClr val="tx1"/>
                </a:solidFill>
                <a:effectLst/>
                <a:latin typeface="Arial" charset="0"/>
                <a:ea typeface="+mn-ea"/>
                <a:cs typeface="Arial" charset="0"/>
              </a:rPr>
              <a:t>) для двух ГРС работающих в одинаковых условиях</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Arial" charset="0"/>
                <a:ea typeface="+mn-ea"/>
                <a:cs typeface="Arial" charset="0"/>
              </a:rPr>
              <a:t>(расход газа через ГРС, типы подогревателей и кол-во подогревателей ПТПГ 30).</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Arial" charset="0"/>
                <a:ea typeface="+mn-ea"/>
                <a:cs typeface="Arial" charset="0"/>
              </a:rPr>
              <a:t>ГРС Эжва где каждый подогреватель работают локально</a:t>
            </a:r>
            <a:r>
              <a:rPr lang="ru-RU" sz="1200" kern="1200" baseline="0" dirty="0" smtClean="0">
                <a:solidFill>
                  <a:schemeClr val="tx1"/>
                </a:solidFill>
                <a:effectLst/>
                <a:latin typeface="Arial" charset="0"/>
                <a:ea typeface="+mn-ea"/>
                <a:cs typeface="Arial" charset="0"/>
              </a:rPr>
              <a:t> и</a:t>
            </a:r>
            <a:r>
              <a:rPr lang="ru-RU" sz="1200" kern="1200" dirty="0" smtClean="0">
                <a:solidFill>
                  <a:schemeClr val="tx1"/>
                </a:solidFill>
                <a:effectLst/>
                <a:latin typeface="Arial" charset="0"/>
                <a:ea typeface="+mn-ea"/>
                <a:cs typeface="Arial" charset="0"/>
              </a:rPr>
              <a:t> регулировка нагрева газа осуществляется по температуре теплоносителя </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Arial" charset="0"/>
                <a:ea typeface="+mn-ea"/>
                <a:cs typeface="Arial" charset="0"/>
              </a:rPr>
              <a:t>ГРС Коряжма где реализовано каскадное регулирование от САУ ГРС непосредственно по температуре газа на выходе ГРС.</a:t>
            </a:r>
          </a:p>
        </p:txBody>
      </p:sp>
      <p:sp>
        <p:nvSpPr>
          <p:cNvPr id="4" name="Номер слайда 3"/>
          <p:cNvSpPr>
            <a:spLocks noGrp="1"/>
          </p:cNvSpPr>
          <p:nvPr>
            <p:ph type="sldNum" sz="quarter" idx="10"/>
          </p:nvPr>
        </p:nvSpPr>
        <p:spPr/>
        <p:txBody>
          <a:bodyPr/>
          <a:lstStyle/>
          <a:p>
            <a:pPr>
              <a:defRPr/>
            </a:pPr>
            <a:fld id="{02678417-ECF3-4C46-8017-A4D003465D58}" type="slidenum">
              <a:rPr lang="ru-RU" smtClean="0"/>
              <a:pPr>
                <a:defRPr/>
              </a:pPr>
              <a:t>11</a:t>
            </a:fld>
            <a:endParaRPr lang="ru-RU"/>
          </a:p>
        </p:txBody>
      </p:sp>
    </p:spTree>
    <p:extLst>
      <p:ext uri="{BB962C8B-B14F-4D97-AF65-F5344CB8AC3E}">
        <p14:creationId xmlns:p14="http://schemas.microsoft.com/office/powerpoint/2010/main" val="215794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3288" y="747713"/>
            <a:ext cx="4991100" cy="3743325"/>
          </a:xfrm>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Arial" charset="0"/>
                <a:ea typeface="+mn-ea"/>
                <a:cs typeface="Arial" charset="0"/>
              </a:rPr>
              <a:t>По нашему мнению наиболее эффективно применение каскадного регулирования на ГРС с установленными подогревателями типа ПТПГ-30 с количеством 3 и более.</a:t>
            </a:r>
          </a:p>
          <a:p>
            <a:r>
              <a:rPr lang="ru-RU" sz="1200" kern="1200" dirty="0" smtClean="0">
                <a:solidFill>
                  <a:schemeClr val="tx1"/>
                </a:solidFill>
                <a:latin typeface="Arial" charset="0"/>
                <a:ea typeface="+mn-ea"/>
                <a:cs typeface="Arial" charset="0"/>
              </a:rPr>
              <a:t>В Обществе выполнен капитальный ремонт ГРС Эжва с полной заменой</a:t>
            </a:r>
            <a:r>
              <a:rPr lang="ru-RU" sz="1200" kern="1200" baseline="0" dirty="0" smtClean="0">
                <a:solidFill>
                  <a:schemeClr val="tx1"/>
                </a:solidFill>
                <a:latin typeface="Arial" charset="0"/>
                <a:ea typeface="+mn-ea"/>
                <a:cs typeface="Arial" charset="0"/>
              </a:rPr>
              <a:t> и на 2020 год нами запланирована работы по реализации каскадного управления по температуре на выходе ГРС.</a:t>
            </a:r>
            <a:endParaRPr lang="ru-RU" sz="1200" kern="1200" dirty="0">
              <a:solidFill>
                <a:schemeClr val="tx1"/>
              </a:solidFill>
              <a:latin typeface="Arial" charset="0"/>
              <a:ea typeface="+mn-ea"/>
              <a:cs typeface="Arial" charset="0"/>
            </a:endParaRPr>
          </a:p>
        </p:txBody>
      </p:sp>
      <p:sp>
        <p:nvSpPr>
          <p:cNvPr id="4" name="Номер слайда 3"/>
          <p:cNvSpPr>
            <a:spLocks noGrp="1"/>
          </p:cNvSpPr>
          <p:nvPr>
            <p:ph type="sldNum" sz="quarter" idx="10"/>
          </p:nvPr>
        </p:nvSpPr>
        <p:spPr/>
        <p:txBody>
          <a:bodyPr/>
          <a:lstStyle/>
          <a:p>
            <a:pPr>
              <a:defRPr/>
            </a:pPr>
            <a:fld id="{02678417-ECF3-4C46-8017-A4D003465D58}" type="slidenum">
              <a:rPr lang="ru-RU" smtClean="0"/>
              <a:pPr>
                <a:defRPr/>
              </a:pPr>
              <a:t>12</a:t>
            </a:fld>
            <a:endParaRPr lang="ru-RU"/>
          </a:p>
        </p:txBody>
      </p:sp>
    </p:spTree>
    <p:extLst>
      <p:ext uri="{BB962C8B-B14F-4D97-AF65-F5344CB8AC3E}">
        <p14:creationId xmlns:p14="http://schemas.microsoft.com/office/powerpoint/2010/main" val="724825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a:ln/>
        </p:spPr>
      </p:sp>
      <p:sp>
        <p:nvSpPr>
          <p:cNvPr id="4198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ru-RU" sz="1200" b="0" kern="1200" dirty="0" smtClean="0">
                <a:solidFill>
                  <a:schemeClr val="tx1"/>
                </a:solidFill>
                <a:latin typeface="Arial" charset="0"/>
                <a:ea typeface="+mn-ea"/>
                <a:cs typeface="Arial" charset="0"/>
              </a:rPr>
              <a:t>3 мероприятие - </a:t>
            </a:r>
            <a:r>
              <a:rPr lang="ru-RU" sz="1200" b="0" dirty="0" smtClean="0"/>
              <a:t>Разработка методических рекомендации по повышению эффективности работы оборудования подогрева газа на ГРС.</a:t>
            </a:r>
          </a:p>
          <a:p>
            <a:pPr algn="just" eaLnBrk="0" hangingPunct="0"/>
            <a:r>
              <a:rPr lang="ru-RU" sz="1200" b="0" kern="1200" dirty="0" smtClean="0">
                <a:solidFill>
                  <a:schemeClr val="tx1"/>
                </a:solidFill>
                <a:latin typeface="Arial" charset="0"/>
                <a:ea typeface="+mn-ea"/>
                <a:cs typeface="Arial" charset="0"/>
              </a:rPr>
              <a:t>Предпосылкой для разработки рекомендаций явилось о</a:t>
            </a:r>
            <a:r>
              <a:rPr lang="ru-RU" sz="1200" b="0" kern="0" dirty="0" smtClean="0"/>
              <a:t>тсутствие практических рекомендаций в части экономически эффективной эксплуатации узлов подогрева газа на ГРС.</a:t>
            </a:r>
          </a:p>
          <a:p>
            <a:pPr marL="0" marR="0" lvl="0" indent="0" algn="just"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Arial" charset="0"/>
                <a:ea typeface="+mn-ea"/>
                <a:cs typeface="Arial" charset="0"/>
              </a:rPr>
              <a:t>В СТО Газпром 2-2.3—1122-2017 «Газораспределительные станции. Правила эксплуатации» определена только нижняя граница газа на выходе ГРС (не ниже минус 10 </a:t>
            </a:r>
            <a:r>
              <a:rPr lang="ru-RU" sz="1200" kern="1200" dirty="0" smtClean="0">
                <a:solidFill>
                  <a:schemeClr val="tx1"/>
                </a:solidFill>
                <a:effectLst/>
                <a:latin typeface="Arial" charset="0"/>
                <a:ea typeface="+mn-ea"/>
                <a:cs typeface="Arial" charset="0"/>
                <a:sym typeface="Symbol" panose="05050102010706020507" pitchFamily="18" charset="2"/>
              </a:rPr>
              <a:t></a:t>
            </a:r>
            <a:r>
              <a:rPr lang="ru-RU" sz="1200" kern="1200" dirty="0" smtClean="0">
                <a:solidFill>
                  <a:schemeClr val="tx1"/>
                </a:solidFill>
                <a:effectLst/>
                <a:latin typeface="Arial" charset="0"/>
                <a:ea typeface="+mn-ea"/>
                <a:cs typeface="Arial" charset="0"/>
              </a:rPr>
              <a:t>С, а на пучинистых грунтах не ниже 0°С).</a:t>
            </a:r>
            <a:endParaRPr lang="ru-RU" sz="1200" b="0" kern="1200" dirty="0">
              <a:solidFill>
                <a:schemeClr val="tx1"/>
              </a:solidFill>
              <a:latin typeface="Arial" charset="0"/>
              <a:ea typeface="+mn-ea"/>
              <a:cs typeface="Arial" charset="0"/>
            </a:endParaRPr>
          </a:p>
        </p:txBody>
      </p:sp>
      <p:sp>
        <p:nvSpPr>
          <p:cNvPr id="4198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1700">
                <a:solidFill>
                  <a:schemeClr val="bg1"/>
                </a:solidFill>
                <a:latin typeface="Arial Narrow" panose="020B0606020202030204" pitchFamily="34" charset="0"/>
              </a:defRPr>
            </a:lvl1pPr>
            <a:lvl2pPr marL="715963" indent="-274638" defTabSz="955675">
              <a:defRPr sz="1700">
                <a:solidFill>
                  <a:schemeClr val="bg1"/>
                </a:solidFill>
                <a:latin typeface="Arial Narrow" panose="020B0606020202030204" pitchFamily="34" charset="0"/>
              </a:defRPr>
            </a:lvl2pPr>
            <a:lvl3pPr marL="1101725" indent="-219075" defTabSz="955675">
              <a:defRPr sz="1700">
                <a:solidFill>
                  <a:schemeClr val="bg1"/>
                </a:solidFill>
                <a:latin typeface="Arial Narrow" panose="020B0606020202030204" pitchFamily="34" charset="0"/>
              </a:defRPr>
            </a:lvl3pPr>
            <a:lvl4pPr marL="1543050" indent="-219075" defTabSz="955675">
              <a:defRPr sz="1700">
                <a:solidFill>
                  <a:schemeClr val="bg1"/>
                </a:solidFill>
                <a:latin typeface="Arial Narrow" panose="020B0606020202030204" pitchFamily="34" charset="0"/>
              </a:defRPr>
            </a:lvl4pPr>
            <a:lvl5pPr marL="1984375" indent="-219075" defTabSz="955675">
              <a:defRPr sz="1700">
                <a:solidFill>
                  <a:schemeClr val="bg1"/>
                </a:solidFill>
                <a:latin typeface="Arial Narrow" panose="020B0606020202030204" pitchFamily="34" charset="0"/>
              </a:defRPr>
            </a:lvl5pPr>
            <a:lvl6pPr marL="2441575" indent="-219075" defTabSz="955675" eaLnBrk="0" fontAlgn="base" hangingPunct="0">
              <a:spcBef>
                <a:spcPct val="0"/>
              </a:spcBef>
              <a:spcAft>
                <a:spcPct val="0"/>
              </a:spcAft>
              <a:defRPr sz="1700">
                <a:solidFill>
                  <a:schemeClr val="bg1"/>
                </a:solidFill>
                <a:latin typeface="Arial Narrow" panose="020B0606020202030204" pitchFamily="34" charset="0"/>
              </a:defRPr>
            </a:lvl6pPr>
            <a:lvl7pPr marL="2898775" indent="-219075" defTabSz="955675" eaLnBrk="0" fontAlgn="base" hangingPunct="0">
              <a:spcBef>
                <a:spcPct val="0"/>
              </a:spcBef>
              <a:spcAft>
                <a:spcPct val="0"/>
              </a:spcAft>
              <a:defRPr sz="1700">
                <a:solidFill>
                  <a:schemeClr val="bg1"/>
                </a:solidFill>
                <a:latin typeface="Arial Narrow" panose="020B0606020202030204" pitchFamily="34" charset="0"/>
              </a:defRPr>
            </a:lvl7pPr>
            <a:lvl8pPr marL="3355975" indent="-219075" defTabSz="955675" eaLnBrk="0" fontAlgn="base" hangingPunct="0">
              <a:spcBef>
                <a:spcPct val="0"/>
              </a:spcBef>
              <a:spcAft>
                <a:spcPct val="0"/>
              </a:spcAft>
              <a:defRPr sz="1700">
                <a:solidFill>
                  <a:schemeClr val="bg1"/>
                </a:solidFill>
                <a:latin typeface="Arial Narrow" panose="020B0606020202030204" pitchFamily="34" charset="0"/>
              </a:defRPr>
            </a:lvl8pPr>
            <a:lvl9pPr marL="3813175" indent="-219075" defTabSz="955675" eaLnBrk="0" fontAlgn="base" hangingPunct="0">
              <a:spcBef>
                <a:spcPct val="0"/>
              </a:spcBef>
              <a:spcAft>
                <a:spcPct val="0"/>
              </a:spcAft>
              <a:defRPr sz="1700">
                <a:solidFill>
                  <a:schemeClr val="bg1"/>
                </a:solidFill>
                <a:latin typeface="Arial Narrow" panose="020B0606020202030204" pitchFamily="34" charset="0"/>
              </a:defRPr>
            </a:lvl9pPr>
          </a:lstStyle>
          <a:p>
            <a:fld id="{C4C5D1C9-1205-4F28-8424-C7A246A2A01E}" type="slidenum">
              <a:rPr lang="ru-RU" altLang="ru-RU" sz="1300" smtClean="0">
                <a:solidFill>
                  <a:schemeClr val="tx1"/>
                </a:solidFill>
                <a:latin typeface="Arial" panose="020B0604020202020204" pitchFamily="34" charset="0"/>
              </a:rPr>
              <a:pPr/>
              <a:t>13</a:t>
            </a:fld>
            <a:endParaRPr lang="ru-RU" altLang="ru-RU" sz="130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3582193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a:ln/>
        </p:spPr>
      </p:sp>
      <p:sp>
        <p:nvSpPr>
          <p:cNvPr id="4198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z="1200" kern="1200" dirty="0" smtClean="0">
                <a:solidFill>
                  <a:schemeClr val="tx1"/>
                </a:solidFill>
                <a:effectLst/>
                <a:latin typeface="Arial" charset="0"/>
                <a:ea typeface="+mn-ea"/>
                <a:cs typeface="Arial" charset="0"/>
              </a:rPr>
              <a:t>В итоге в Обществе разработаны и внедрены «Методические рекомендации по повышению эффективности работы оборудования подогрева газа на ГРС». Методика базируется на экспертной</a:t>
            </a:r>
            <a:r>
              <a:rPr lang="ru-RU" sz="1200" kern="1200" baseline="0" dirty="0" smtClean="0">
                <a:solidFill>
                  <a:schemeClr val="tx1"/>
                </a:solidFill>
                <a:effectLst/>
                <a:latin typeface="Arial" charset="0"/>
                <a:ea typeface="+mn-ea"/>
                <a:cs typeface="Arial" charset="0"/>
              </a:rPr>
              <a:t> оценке специалистов ИТЦ.</a:t>
            </a:r>
            <a:endParaRPr lang="ru-RU" sz="1200" kern="1200" dirty="0" smtClean="0">
              <a:solidFill>
                <a:schemeClr val="tx1"/>
              </a:solidFill>
              <a:effectLst/>
              <a:latin typeface="Arial" charset="0"/>
              <a:ea typeface="+mn-ea"/>
              <a:cs typeface="Arial" charset="0"/>
            </a:endParaRPr>
          </a:p>
          <a:p>
            <a:endParaRPr lang="ru-RU" altLang="ru-RU" dirty="0" smtClean="0"/>
          </a:p>
        </p:txBody>
      </p:sp>
      <p:sp>
        <p:nvSpPr>
          <p:cNvPr id="4198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1700">
                <a:solidFill>
                  <a:schemeClr val="bg1"/>
                </a:solidFill>
                <a:latin typeface="Arial Narrow" panose="020B0606020202030204" pitchFamily="34" charset="0"/>
              </a:defRPr>
            </a:lvl1pPr>
            <a:lvl2pPr marL="715963" indent="-274638" defTabSz="955675">
              <a:defRPr sz="1700">
                <a:solidFill>
                  <a:schemeClr val="bg1"/>
                </a:solidFill>
                <a:latin typeface="Arial Narrow" panose="020B0606020202030204" pitchFamily="34" charset="0"/>
              </a:defRPr>
            </a:lvl2pPr>
            <a:lvl3pPr marL="1101725" indent="-219075" defTabSz="955675">
              <a:defRPr sz="1700">
                <a:solidFill>
                  <a:schemeClr val="bg1"/>
                </a:solidFill>
                <a:latin typeface="Arial Narrow" panose="020B0606020202030204" pitchFamily="34" charset="0"/>
              </a:defRPr>
            </a:lvl3pPr>
            <a:lvl4pPr marL="1543050" indent="-219075" defTabSz="955675">
              <a:defRPr sz="1700">
                <a:solidFill>
                  <a:schemeClr val="bg1"/>
                </a:solidFill>
                <a:latin typeface="Arial Narrow" panose="020B0606020202030204" pitchFamily="34" charset="0"/>
              </a:defRPr>
            </a:lvl4pPr>
            <a:lvl5pPr marL="1984375" indent="-219075" defTabSz="955675">
              <a:defRPr sz="1700">
                <a:solidFill>
                  <a:schemeClr val="bg1"/>
                </a:solidFill>
                <a:latin typeface="Arial Narrow" panose="020B0606020202030204" pitchFamily="34" charset="0"/>
              </a:defRPr>
            </a:lvl5pPr>
            <a:lvl6pPr marL="2441575" indent="-219075" defTabSz="955675" eaLnBrk="0" fontAlgn="base" hangingPunct="0">
              <a:spcBef>
                <a:spcPct val="0"/>
              </a:spcBef>
              <a:spcAft>
                <a:spcPct val="0"/>
              </a:spcAft>
              <a:defRPr sz="1700">
                <a:solidFill>
                  <a:schemeClr val="bg1"/>
                </a:solidFill>
                <a:latin typeface="Arial Narrow" panose="020B0606020202030204" pitchFamily="34" charset="0"/>
              </a:defRPr>
            </a:lvl6pPr>
            <a:lvl7pPr marL="2898775" indent="-219075" defTabSz="955675" eaLnBrk="0" fontAlgn="base" hangingPunct="0">
              <a:spcBef>
                <a:spcPct val="0"/>
              </a:spcBef>
              <a:spcAft>
                <a:spcPct val="0"/>
              </a:spcAft>
              <a:defRPr sz="1700">
                <a:solidFill>
                  <a:schemeClr val="bg1"/>
                </a:solidFill>
                <a:latin typeface="Arial Narrow" panose="020B0606020202030204" pitchFamily="34" charset="0"/>
              </a:defRPr>
            </a:lvl7pPr>
            <a:lvl8pPr marL="3355975" indent="-219075" defTabSz="955675" eaLnBrk="0" fontAlgn="base" hangingPunct="0">
              <a:spcBef>
                <a:spcPct val="0"/>
              </a:spcBef>
              <a:spcAft>
                <a:spcPct val="0"/>
              </a:spcAft>
              <a:defRPr sz="1700">
                <a:solidFill>
                  <a:schemeClr val="bg1"/>
                </a:solidFill>
                <a:latin typeface="Arial Narrow" panose="020B0606020202030204" pitchFamily="34" charset="0"/>
              </a:defRPr>
            </a:lvl8pPr>
            <a:lvl9pPr marL="3813175" indent="-219075" defTabSz="955675" eaLnBrk="0" fontAlgn="base" hangingPunct="0">
              <a:spcBef>
                <a:spcPct val="0"/>
              </a:spcBef>
              <a:spcAft>
                <a:spcPct val="0"/>
              </a:spcAft>
              <a:defRPr sz="1700">
                <a:solidFill>
                  <a:schemeClr val="bg1"/>
                </a:solidFill>
                <a:latin typeface="Arial Narrow" panose="020B0606020202030204" pitchFamily="34" charset="0"/>
              </a:defRPr>
            </a:lvl9pPr>
          </a:lstStyle>
          <a:p>
            <a:fld id="{C4C5D1C9-1205-4F28-8424-C7A246A2A01E}" type="slidenum">
              <a:rPr lang="ru-RU" altLang="ru-RU" sz="1300" smtClean="0">
                <a:solidFill>
                  <a:schemeClr val="tx1"/>
                </a:solidFill>
                <a:latin typeface="Arial" panose="020B0604020202020204" pitchFamily="34" charset="0"/>
              </a:rPr>
              <a:pPr/>
              <a:t>14</a:t>
            </a:fld>
            <a:endParaRPr lang="ru-RU" altLang="ru-RU" sz="130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4212257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r>
                  <a:rPr lang="ru-RU" sz="1200" dirty="0" smtClean="0"/>
                  <a:t>Таким образом, так как</a:t>
                </a:r>
                <a:r>
                  <a:rPr lang="ru-RU" sz="1200" baseline="0" dirty="0" smtClean="0"/>
                  <a:t> потребление оборудования подогрева газа увеличивается пропорционально расходу газа через ГРС, о</a:t>
                </a:r>
                <a:r>
                  <a:rPr lang="ru-RU" sz="1200" dirty="0" smtClean="0"/>
                  <a:t>тношение потребления газа на собственные нужды ГРС в 2018</a:t>
                </a:r>
                <a:r>
                  <a:rPr lang="ru-RU" sz="1200" baseline="0" dirty="0" smtClean="0"/>
                  <a:t> году к </a:t>
                </a:r>
                <a:r>
                  <a:rPr lang="ru-RU" sz="1200" dirty="0" smtClean="0"/>
                  <a:t>потреблению газа на собственные нужды ГРС </a:t>
                </a:r>
                <a:r>
                  <a:rPr lang="ru-RU" sz="1200" baseline="0" dirty="0" smtClean="0"/>
                  <a:t>2016 году составило</a:t>
                </a:r>
                <a:r>
                  <a:rPr lang="ru-RU" sz="1200" dirty="0" smtClean="0"/>
                  <a:t>:</a:t>
                </a:r>
              </a:p>
              <a:p>
                <a:pPr algn="ctr"/>
                <a:r>
                  <a:rPr lang="ru-RU" sz="1600" dirty="0" smtClean="0">
                    <a:ea typeface="Cambria Math" panose="02040503050406030204" pitchFamily="18" charset="0"/>
                  </a:rPr>
                  <a:t>(</a:t>
                </a:r>
                <a14:m>
                  <m:oMath xmlns:m="http://schemas.openxmlformats.org/officeDocument/2006/math">
                    <m:f>
                      <m:fPr>
                        <m:ctrlPr>
                          <a:rPr lang="ru-RU" sz="1600" i="1">
                            <a:latin typeface="Cambria Math" panose="02040503050406030204" pitchFamily="18" charset="0"/>
                            <a:ea typeface="Cambria Math" panose="02040503050406030204" pitchFamily="18" charset="0"/>
                          </a:rPr>
                        </m:ctrlPr>
                      </m:fPr>
                      <m:num>
                        <m:r>
                          <m:rPr>
                            <m:nor/>
                          </m:rPr>
                          <a:rPr lang="en-US" sz="1600" dirty="0"/>
                          <m:t>Q</m:t>
                        </m:r>
                        <m:r>
                          <m:rPr>
                            <m:nor/>
                          </m:rPr>
                          <a:rPr lang="ru-RU" sz="1600" b="0" i="0" baseline="-25000" dirty="0" smtClean="0"/>
                          <m:t>СН1</m:t>
                        </m:r>
                        <m:r>
                          <m:rPr>
                            <m:nor/>
                          </m:rPr>
                          <a:rPr lang="ru-RU" sz="1600" baseline="-25000" dirty="0"/>
                          <m:t>8</m:t>
                        </m:r>
                      </m:num>
                      <m:den>
                        <m:r>
                          <m:rPr>
                            <m:nor/>
                          </m:rPr>
                          <a:rPr lang="en-US" sz="1600" dirty="0"/>
                          <m:t>Q</m:t>
                        </m:r>
                        <m:r>
                          <m:rPr>
                            <m:nor/>
                          </m:rPr>
                          <a:rPr lang="ru-RU" sz="1600" b="0" i="0" baseline="-25000" dirty="0" smtClean="0"/>
                          <m:t>СН</m:t>
                        </m:r>
                        <m:r>
                          <m:rPr>
                            <m:nor/>
                          </m:rPr>
                          <a:rPr lang="ru-RU" sz="1600" baseline="-25000" dirty="0"/>
                          <m:t>16</m:t>
                        </m:r>
                      </m:den>
                    </m:f>
                  </m:oMath>
                </a14:m>
                <a:r>
                  <a:rPr lang="ru-RU" sz="1600" baseline="-25000" dirty="0"/>
                  <a:t> </a:t>
                </a:r>
                <a14:m>
                  <m:oMath xmlns:m="http://schemas.openxmlformats.org/officeDocument/2006/math">
                    <m:r>
                      <a:rPr lang="ru-RU" sz="1600" b="0" i="0" smtClean="0">
                        <a:latin typeface="Cambria Math" panose="02040503050406030204" pitchFamily="18" charset="0"/>
                        <a:ea typeface="Cambria Math" panose="02040503050406030204" pitchFamily="18" charset="0"/>
                      </a:rPr>
                      <m:t>)</m:t>
                    </m:r>
                    <m:r>
                      <a:rPr lang="ru-RU" sz="1600" b="0" i="1" smtClean="0">
                        <a:latin typeface="Cambria Math" panose="02040503050406030204" pitchFamily="18" charset="0"/>
                        <a:ea typeface="Cambria Math" panose="02040503050406030204" pitchFamily="18" charset="0"/>
                      </a:rPr>
                      <m:t>/(</m:t>
                    </m:r>
                    <m:f>
                      <m:fPr>
                        <m:ctrlPr>
                          <a:rPr lang="ru-RU" sz="1600" i="1">
                            <a:latin typeface="Cambria Math" panose="02040503050406030204" pitchFamily="18" charset="0"/>
                            <a:ea typeface="Cambria Math" panose="02040503050406030204" pitchFamily="18" charset="0"/>
                          </a:rPr>
                        </m:ctrlPr>
                      </m:fPr>
                      <m:num>
                        <m:r>
                          <m:rPr>
                            <m:nor/>
                          </m:rPr>
                          <a:rPr lang="en-US" sz="1600" dirty="0"/>
                          <m:t>Q</m:t>
                        </m:r>
                        <m:r>
                          <m:rPr>
                            <m:nor/>
                          </m:rPr>
                          <a:rPr lang="ru-RU" sz="1600" b="0" i="0" baseline="-25000" dirty="0" smtClean="0"/>
                          <m:t>ГРС</m:t>
                        </m:r>
                        <m:r>
                          <m:rPr>
                            <m:nor/>
                          </m:rPr>
                          <a:rPr lang="ru-RU" sz="1600" baseline="-25000" dirty="0"/>
                          <m:t>18</m:t>
                        </m:r>
                      </m:num>
                      <m:den>
                        <m:r>
                          <m:rPr>
                            <m:nor/>
                          </m:rPr>
                          <a:rPr lang="en-US" sz="1600" dirty="0"/>
                          <m:t>Q</m:t>
                        </m:r>
                        <m:r>
                          <m:rPr>
                            <m:nor/>
                          </m:rPr>
                          <a:rPr lang="ru-RU" sz="1600" b="0" i="0" baseline="-25000" dirty="0" smtClean="0"/>
                          <m:t>ГРС</m:t>
                        </m:r>
                        <m:r>
                          <m:rPr>
                            <m:nor/>
                          </m:rPr>
                          <a:rPr lang="ru-RU" sz="1600" baseline="-25000" dirty="0"/>
                          <m:t>16</m:t>
                        </m:r>
                      </m:den>
                    </m:f>
                  </m:oMath>
                </a14:m>
                <a:r>
                  <a:rPr lang="ru-RU" sz="1600" dirty="0" smtClean="0"/>
                  <a:t>)=0,86 (снижение потребления на 14%)</a:t>
                </a:r>
                <a:endParaRPr lang="ru-RU" sz="1600" dirty="0"/>
              </a:p>
              <a:p>
                <a:r>
                  <a:rPr lang="ru-RU" sz="1200" dirty="0" smtClean="0"/>
                  <a:t>где </a:t>
                </a:r>
                <a:r>
                  <a:rPr lang="en-US" sz="1200" dirty="0" smtClean="0"/>
                  <a:t>Q</a:t>
                </a:r>
                <a:r>
                  <a:rPr lang="ru-RU" sz="1200" baseline="-25000" dirty="0" smtClean="0"/>
                  <a:t>СН16</a:t>
                </a:r>
                <a:r>
                  <a:rPr lang="ru-RU" sz="1200" dirty="0" smtClean="0"/>
                  <a:t> - потребление газа на собственные нужды ГРС в 2016 г. = 13</a:t>
                </a:r>
                <a:r>
                  <a:rPr lang="ru-RU" sz="1200" baseline="0" dirty="0" smtClean="0"/>
                  <a:t> </a:t>
                </a:r>
                <a:r>
                  <a:rPr lang="ru-RU" sz="1200" dirty="0" smtClean="0"/>
                  <a:t>595 тыс. м3;</a:t>
                </a:r>
              </a:p>
              <a:p>
                <a:r>
                  <a:rPr lang="ru-RU" sz="1200" dirty="0" smtClean="0"/>
                  <a:t>      </a:t>
                </a:r>
                <a:r>
                  <a:rPr lang="en-US" sz="1200" dirty="0" smtClean="0"/>
                  <a:t>Q</a:t>
                </a:r>
                <a:r>
                  <a:rPr lang="ru-RU" sz="1200" baseline="-25000" dirty="0" smtClean="0"/>
                  <a:t>ГРС16 </a:t>
                </a:r>
                <a:r>
                  <a:rPr lang="ru-RU" sz="1200" dirty="0" smtClean="0"/>
                  <a:t>-</a:t>
                </a:r>
                <a:r>
                  <a:rPr lang="ru-RU" sz="1200" baseline="-25000" dirty="0" smtClean="0"/>
                  <a:t> </a:t>
                </a:r>
                <a:r>
                  <a:rPr lang="ru-RU" sz="1200" dirty="0" smtClean="0"/>
                  <a:t>расход газа через ГРС в 2016 г.                                         = 14 054 412 тыс. м3;</a:t>
                </a:r>
              </a:p>
              <a:p>
                <a:r>
                  <a:rPr lang="ru-RU" sz="1200" dirty="0" smtClean="0"/>
                  <a:t>      </a:t>
                </a:r>
                <a:r>
                  <a:rPr lang="en-US" sz="1200" dirty="0" smtClean="0"/>
                  <a:t>Q</a:t>
                </a:r>
                <a:r>
                  <a:rPr lang="ru-RU" sz="1200" baseline="-25000" dirty="0" smtClean="0"/>
                  <a:t>СН18 </a:t>
                </a:r>
                <a:r>
                  <a:rPr lang="ru-RU" sz="1200" dirty="0" smtClean="0"/>
                  <a:t>-</a:t>
                </a:r>
                <a:r>
                  <a:rPr lang="ru-RU" sz="1200" baseline="-25000" dirty="0" smtClean="0"/>
                  <a:t> </a:t>
                </a:r>
                <a:r>
                  <a:rPr lang="ru-RU" sz="1200" dirty="0" smtClean="0"/>
                  <a:t>потребление газа на собственные нужды ГРС в 2018 г.  = 13 602 тыс. м3;</a:t>
                </a:r>
              </a:p>
              <a:p>
                <a:r>
                  <a:rPr lang="ru-RU" sz="1200" dirty="0" smtClean="0"/>
                  <a:t>      </a:t>
                </a:r>
                <a:r>
                  <a:rPr lang="en-US" sz="1200" dirty="0" smtClean="0"/>
                  <a:t>Q</a:t>
                </a:r>
                <a:r>
                  <a:rPr lang="ru-RU" sz="1200" baseline="-25000" dirty="0" smtClean="0"/>
                  <a:t>ГРС18 </a:t>
                </a:r>
                <a:r>
                  <a:rPr lang="ru-RU" sz="1200" dirty="0" smtClean="0"/>
                  <a:t>-</a:t>
                </a:r>
                <a:r>
                  <a:rPr lang="ru-RU" sz="1200" baseline="-25000" dirty="0" smtClean="0"/>
                  <a:t> </a:t>
                </a:r>
                <a:r>
                  <a:rPr lang="ru-RU" sz="1200" dirty="0" smtClean="0"/>
                  <a:t>расход газа через ГРС в 2018 г.                                         = 16 279 661 тыс. м3.</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ru-RU" sz="2000" b="1" baseline="0" dirty="0" smtClean="0">
                  <a:latin typeface="Times New Roman" panose="02020603050405020304" pitchFamily="18" charset="0"/>
                  <a:ea typeface="Calibri" panose="020F0502020204030204" pitchFamily="34" charset="0"/>
                </a:endParaRPr>
              </a:p>
              <a:p>
                <a:endParaRPr lang="ru-RU" sz="2000" b="1" dirty="0" smtClean="0">
                  <a:latin typeface="Times New Roman" panose="02020603050405020304" pitchFamily="18" charset="0"/>
                  <a:ea typeface="Calibri" panose="020F0502020204030204" pitchFamily="34" charset="0"/>
                </a:endParaRPr>
              </a:p>
              <a:p>
                <a:endParaRPr lang="ru-RU" sz="2000" b="1" dirty="0" smtClean="0">
                  <a:latin typeface="Times New Roman" panose="02020603050405020304" pitchFamily="18" charset="0"/>
                </a:endParaRPr>
              </a:p>
              <a:p>
                <a:endParaRPr lang="ru-RU" sz="1200" b="1" dirty="0" smtClean="0"/>
              </a:p>
              <a:p>
                <a:endParaRPr lang="ru-RU" dirty="0"/>
              </a:p>
            </p:txBody>
          </p:sp>
        </mc:Choice>
        <mc:Fallback xmlns="">
          <p:sp>
            <p:nvSpPr>
              <p:cNvPr id="3" name="Заметки 2"/>
              <p:cNvSpPr>
                <a:spLocks noGrp="1"/>
              </p:cNvSpPr>
              <p:nvPr>
                <p:ph type="body" idx="1"/>
              </p:nvPr>
            </p:nvSpPr>
            <p:spPr/>
            <p:txBody>
              <a:bodyPr/>
              <a:lstStyle/>
              <a:p>
                <a:r>
                  <a:rPr lang="ru-RU" sz="1200" dirty="0" smtClean="0"/>
                  <a:t>Таким образом, так как</a:t>
                </a:r>
                <a:r>
                  <a:rPr lang="ru-RU" sz="1200" baseline="0" dirty="0" smtClean="0"/>
                  <a:t> потребление оборудования подогрева газа увеличивается пропорционально расходу газа через ГРС, о</a:t>
                </a:r>
                <a:r>
                  <a:rPr lang="ru-RU" sz="1200" dirty="0" smtClean="0"/>
                  <a:t>тношение потребления газа на собственные нужды ГРС в 2018</a:t>
                </a:r>
                <a:r>
                  <a:rPr lang="ru-RU" sz="1200" baseline="0" dirty="0" smtClean="0"/>
                  <a:t> году к </a:t>
                </a:r>
                <a:r>
                  <a:rPr lang="ru-RU" sz="1200" dirty="0" smtClean="0"/>
                  <a:t>потреблению </a:t>
                </a:r>
                <a:r>
                  <a:rPr lang="ru-RU" sz="1200" dirty="0" smtClean="0"/>
                  <a:t>газа на собственные нужды ГРС </a:t>
                </a:r>
                <a:r>
                  <a:rPr lang="ru-RU" sz="1200" baseline="0" dirty="0" smtClean="0"/>
                  <a:t>2016 году составило</a:t>
                </a:r>
                <a:r>
                  <a:rPr lang="ru-RU" sz="1200" dirty="0" smtClean="0"/>
                  <a:t>:</a:t>
                </a:r>
              </a:p>
              <a:p>
                <a:pPr algn="ctr"/>
                <a:r>
                  <a:rPr lang="ru-RU" sz="1600" dirty="0" smtClean="0">
                    <a:ea typeface="Cambria Math" panose="02040503050406030204" pitchFamily="18" charset="0"/>
                  </a:rPr>
                  <a:t>(</a:t>
                </a:r>
                <a:r>
                  <a:rPr lang="en-US" sz="1600" i="0" dirty="0"/>
                  <a:t>"Q</a:t>
                </a:r>
                <a:r>
                  <a:rPr lang="ru-RU" sz="1600" b="0" i="0" baseline="-25000" dirty="0" smtClean="0"/>
                  <a:t>СН1</a:t>
                </a:r>
                <a:r>
                  <a:rPr lang="ru-RU" sz="1600" i="0" baseline="-25000" dirty="0"/>
                  <a:t>8</a:t>
                </a:r>
                <a:r>
                  <a:rPr lang="ru-RU" sz="1600" i="0" baseline="-25000" dirty="0">
                    <a:latin typeface="Cambria Math" panose="02040503050406030204" pitchFamily="18" charset="0"/>
                  </a:rPr>
                  <a:t>" </a:t>
                </a:r>
                <a:r>
                  <a:rPr lang="ru-RU" sz="1600" i="0" baseline="-25000">
                    <a:latin typeface="Cambria Math" panose="02040503050406030204" pitchFamily="18" charset="0"/>
                    <a:ea typeface="Cambria Math" panose="02040503050406030204" pitchFamily="18" charset="0"/>
                  </a:rPr>
                  <a:t>/</a:t>
                </a:r>
                <a:r>
                  <a:rPr lang="en-US" sz="1600" i="0" baseline="-25000" dirty="0">
                    <a:latin typeface="Cambria Math" panose="02040503050406030204" pitchFamily="18" charset="0"/>
                    <a:ea typeface="Cambria Math" panose="02040503050406030204" pitchFamily="18" charset="0"/>
                  </a:rPr>
                  <a:t>"</a:t>
                </a:r>
                <a:r>
                  <a:rPr lang="en-US" sz="1600" i="0" dirty="0"/>
                  <a:t>Q</a:t>
                </a:r>
                <a:r>
                  <a:rPr lang="ru-RU" sz="1600" b="0" i="0" baseline="-25000" dirty="0" smtClean="0"/>
                  <a:t>СН</a:t>
                </a:r>
                <a:r>
                  <a:rPr lang="ru-RU" sz="1600" i="0" baseline="-25000" dirty="0"/>
                  <a:t>16</a:t>
                </a:r>
                <a:r>
                  <a:rPr lang="ru-RU" sz="1600" i="0" baseline="-25000" dirty="0">
                    <a:latin typeface="Cambria Math" panose="02040503050406030204" pitchFamily="18" charset="0"/>
                  </a:rPr>
                  <a:t>" </a:t>
                </a:r>
                <a:r>
                  <a:rPr lang="ru-RU" sz="1600" baseline="-25000" dirty="0"/>
                  <a:t> </a:t>
                </a:r>
                <a:r>
                  <a:rPr lang="ru-RU" sz="1600" b="0" i="0" smtClean="0">
                    <a:latin typeface="Cambria Math" panose="02040503050406030204" pitchFamily="18" charset="0"/>
                    <a:ea typeface="Cambria Math" panose="02040503050406030204" pitchFamily="18" charset="0"/>
                  </a:rPr>
                  <a:t>)/(</a:t>
                </a:r>
                <a:r>
                  <a:rPr lang="en-US" sz="1600" i="0" dirty="0"/>
                  <a:t>"Q</a:t>
                </a:r>
                <a:r>
                  <a:rPr lang="ru-RU" sz="1600" b="0" i="0" baseline="-25000" dirty="0" smtClean="0"/>
                  <a:t>ГРС</a:t>
                </a:r>
                <a:r>
                  <a:rPr lang="ru-RU" sz="1600" i="0" baseline="-25000" dirty="0"/>
                  <a:t>18</a:t>
                </a:r>
                <a:r>
                  <a:rPr lang="ru-RU" sz="1600" i="0" baseline="-25000" dirty="0">
                    <a:latin typeface="Cambria Math" panose="02040503050406030204" pitchFamily="18" charset="0"/>
                  </a:rPr>
                  <a:t>" </a:t>
                </a:r>
                <a:r>
                  <a:rPr lang="ru-RU" sz="1600" i="0" baseline="-25000">
                    <a:latin typeface="Cambria Math" panose="02040503050406030204" pitchFamily="18" charset="0"/>
                    <a:ea typeface="Cambria Math" panose="02040503050406030204" pitchFamily="18" charset="0"/>
                  </a:rPr>
                  <a:t>/</a:t>
                </a:r>
                <a:r>
                  <a:rPr lang="en-US" sz="1600" i="0" baseline="-25000" dirty="0">
                    <a:latin typeface="Cambria Math" panose="02040503050406030204" pitchFamily="18" charset="0"/>
                    <a:ea typeface="Cambria Math" panose="02040503050406030204" pitchFamily="18" charset="0"/>
                  </a:rPr>
                  <a:t>"</a:t>
                </a:r>
                <a:r>
                  <a:rPr lang="en-US" sz="1600" i="0" dirty="0"/>
                  <a:t>Q</a:t>
                </a:r>
                <a:r>
                  <a:rPr lang="ru-RU" sz="1600" b="0" i="0" baseline="-25000" dirty="0" smtClean="0"/>
                  <a:t>ГРС</a:t>
                </a:r>
                <a:r>
                  <a:rPr lang="ru-RU" sz="1600" i="0" baseline="-25000" dirty="0"/>
                  <a:t>16</a:t>
                </a:r>
                <a:r>
                  <a:rPr lang="ru-RU" sz="1600" i="0" baseline="-25000" dirty="0">
                    <a:latin typeface="Cambria Math" panose="02040503050406030204" pitchFamily="18" charset="0"/>
                  </a:rPr>
                  <a:t>" </a:t>
                </a:r>
                <a:r>
                  <a:rPr lang="ru-RU" sz="1600" dirty="0" smtClean="0"/>
                  <a:t>)=0,86 (снижение потребления на 14%)</a:t>
                </a:r>
                <a:endParaRPr lang="ru-RU" sz="1600" dirty="0"/>
              </a:p>
              <a:p>
                <a:r>
                  <a:rPr lang="ru-RU" sz="1200" dirty="0" smtClean="0"/>
                  <a:t>где </a:t>
                </a:r>
                <a:r>
                  <a:rPr lang="en-US" sz="1200" dirty="0" smtClean="0"/>
                  <a:t>Q</a:t>
                </a:r>
                <a:r>
                  <a:rPr lang="ru-RU" sz="1200" baseline="-25000" dirty="0" smtClean="0"/>
                  <a:t>СН16</a:t>
                </a:r>
                <a:r>
                  <a:rPr lang="ru-RU" sz="1200" dirty="0" smtClean="0"/>
                  <a:t> - потребление газа на собственные нужды </a:t>
                </a:r>
                <a:r>
                  <a:rPr lang="ru-RU" sz="1200" dirty="0" smtClean="0"/>
                  <a:t>ГРС в </a:t>
                </a:r>
                <a:r>
                  <a:rPr lang="ru-RU" sz="1200" dirty="0" smtClean="0"/>
                  <a:t>2016 г. = </a:t>
                </a:r>
                <a:r>
                  <a:rPr lang="ru-RU" sz="1200" dirty="0" smtClean="0"/>
                  <a:t>13</a:t>
                </a:r>
                <a:r>
                  <a:rPr lang="ru-RU" sz="1200" baseline="0" dirty="0" smtClean="0"/>
                  <a:t> </a:t>
                </a:r>
                <a:r>
                  <a:rPr lang="ru-RU" sz="1200" dirty="0" smtClean="0"/>
                  <a:t>595 </a:t>
                </a:r>
                <a:r>
                  <a:rPr lang="ru-RU" sz="1200" dirty="0" smtClean="0"/>
                  <a:t>тыс. м3;</a:t>
                </a:r>
              </a:p>
              <a:p>
                <a:r>
                  <a:rPr lang="ru-RU" sz="1200" dirty="0" smtClean="0"/>
                  <a:t>      </a:t>
                </a:r>
                <a:r>
                  <a:rPr lang="en-US" sz="1200" dirty="0" smtClean="0"/>
                  <a:t>Q</a:t>
                </a:r>
                <a:r>
                  <a:rPr lang="ru-RU" sz="1200" baseline="-25000" dirty="0" smtClean="0"/>
                  <a:t>ГРС16 </a:t>
                </a:r>
                <a:r>
                  <a:rPr lang="ru-RU" sz="1200" dirty="0" smtClean="0"/>
                  <a:t>-</a:t>
                </a:r>
                <a:r>
                  <a:rPr lang="ru-RU" sz="1200" baseline="-25000" dirty="0" smtClean="0"/>
                  <a:t> </a:t>
                </a:r>
                <a:r>
                  <a:rPr lang="ru-RU" sz="1200" dirty="0" smtClean="0"/>
                  <a:t>расход газа через ГРС </a:t>
                </a:r>
                <a:r>
                  <a:rPr lang="ru-RU" sz="1200" dirty="0" smtClean="0"/>
                  <a:t>в </a:t>
                </a:r>
                <a:r>
                  <a:rPr lang="ru-RU" sz="1200" dirty="0" smtClean="0"/>
                  <a:t>2016 г.                           </a:t>
                </a:r>
                <a:r>
                  <a:rPr lang="ru-RU" sz="1200" dirty="0" smtClean="0"/>
                  <a:t>              = 14 054 412 </a:t>
                </a:r>
                <a:r>
                  <a:rPr lang="ru-RU" sz="1200" dirty="0" smtClean="0"/>
                  <a:t>тыс. м3;</a:t>
                </a:r>
              </a:p>
              <a:p>
                <a:r>
                  <a:rPr lang="ru-RU" sz="1200" dirty="0" smtClean="0"/>
                  <a:t>      </a:t>
                </a:r>
                <a:r>
                  <a:rPr lang="en-US" sz="1200" dirty="0" smtClean="0"/>
                  <a:t>Q</a:t>
                </a:r>
                <a:r>
                  <a:rPr lang="ru-RU" sz="1200" baseline="-25000" dirty="0" smtClean="0"/>
                  <a:t>СН18 </a:t>
                </a:r>
                <a:r>
                  <a:rPr lang="ru-RU" sz="1200" dirty="0" smtClean="0"/>
                  <a:t>-</a:t>
                </a:r>
                <a:r>
                  <a:rPr lang="ru-RU" sz="1200" baseline="-25000" dirty="0" smtClean="0"/>
                  <a:t> </a:t>
                </a:r>
                <a:r>
                  <a:rPr lang="ru-RU" sz="1200" dirty="0" smtClean="0"/>
                  <a:t>потребление газа на собственные нужды ГРС </a:t>
                </a:r>
                <a:r>
                  <a:rPr lang="ru-RU" sz="1200" dirty="0" smtClean="0"/>
                  <a:t>в 2018 </a:t>
                </a:r>
                <a:r>
                  <a:rPr lang="ru-RU" sz="1200" dirty="0" smtClean="0"/>
                  <a:t>г.  = </a:t>
                </a:r>
                <a:r>
                  <a:rPr lang="ru-RU" sz="1200" dirty="0" smtClean="0"/>
                  <a:t>13 602 </a:t>
                </a:r>
                <a:r>
                  <a:rPr lang="ru-RU" sz="1200" dirty="0" smtClean="0"/>
                  <a:t>тыс. м3;</a:t>
                </a:r>
              </a:p>
              <a:p>
                <a:r>
                  <a:rPr lang="ru-RU" sz="1200" dirty="0" smtClean="0"/>
                  <a:t>      </a:t>
                </a:r>
                <a:r>
                  <a:rPr lang="en-US" sz="1200" dirty="0" smtClean="0"/>
                  <a:t>Q</a:t>
                </a:r>
                <a:r>
                  <a:rPr lang="ru-RU" sz="1200" baseline="-25000" dirty="0" smtClean="0"/>
                  <a:t>ГРС18 </a:t>
                </a:r>
                <a:r>
                  <a:rPr lang="ru-RU" sz="1200" dirty="0" smtClean="0"/>
                  <a:t>-</a:t>
                </a:r>
                <a:r>
                  <a:rPr lang="ru-RU" sz="1200" baseline="-25000" dirty="0" smtClean="0"/>
                  <a:t> </a:t>
                </a:r>
                <a:r>
                  <a:rPr lang="ru-RU" sz="1200" dirty="0" smtClean="0"/>
                  <a:t>расход газа через ГРС </a:t>
                </a:r>
                <a:r>
                  <a:rPr lang="ru-RU" sz="1200" dirty="0" smtClean="0"/>
                  <a:t>в 2018 </a:t>
                </a:r>
                <a:r>
                  <a:rPr lang="ru-RU" sz="1200" dirty="0" smtClean="0"/>
                  <a:t>г.                                         = </a:t>
                </a:r>
                <a:r>
                  <a:rPr lang="ru-RU" sz="1200" dirty="0" smtClean="0"/>
                  <a:t>16 279 661 </a:t>
                </a:r>
                <a:r>
                  <a:rPr lang="ru-RU" sz="1200" dirty="0" smtClean="0"/>
                  <a:t>тыс. м3.</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ru-RU" sz="2000" b="1" baseline="0" dirty="0" smtClean="0">
                  <a:latin typeface="Times New Roman" panose="02020603050405020304" pitchFamily="18" charset="0"/>
                  <a:ea typeface="Calibri" panose="020F0502020204030204" pitchFamily="34" charset="0"/>
                </a:endParaRPr>
              </a:p>
              <a:p>
                <a:endParaRPr lang="ru-RU" sz="2000" b="1" dirty="0" smtClean="0">
                  <a:latin typeface="Times New Roman" panose="02020603050405020304" pitchFamily="18" charset="0"/>
                  <a:ea typeface="Calibri" panose="020F0502020204030204" pitchFamily="34" charset="0"/>
                </a:endParaRPr>
              </a:p>
              <a:p>
                <a:endParaRPr lang="ru-RU" sz="2000" b="1" dirty="0" smtClean="0">
                  <a:latin typeface="Times New Roman" panose="02020603050405020304" pitchFamily="18" charset="0"/>
                </a:endParaRPr>
              </a:p>
              <a:p>
                <a:endParaRPr lang="ru-RU" sz="1200" b="1" dirty="0" smtClean="0"/>
              </a:p>
              <a:p>
                <a:endParaRPr lang="ru-RU" dirty="0"/>
              </a:p>
            </p:txBody>
          </p:sp>
        </mc:Fallback>
      </mc:AlternateContent>
      <p:sp>
        <p:nvSpPr>
          <p:cNvPr id="4" name="Номер слайда 3"/>
          <p:cNvSpPr>
            <a:spLocks noGrp="1"/>
          </p:cNvSpPr>
          <p:nvPr>
            <p:ph type="sldNum" sz="quarter" idx="10"/>
          </p:nvPr>
        </p:nvSpPr>
        <p:spPr/>
        <p:txBody>
          <a:bodyPr/>
          <a:lstStyle/>
          <a:p>
            <a:pPr>
              <a:defRPr/>
            </a:pPr>
            <a:fld id="{02678417-ECF3-4C46-8017-A4D003465D58}" type="slidenum">
              <a:rPr lang="ru-RU" smtClean="0"/>
              <a:pPr>
                <a:defRPr/>
              </a:pPr>
              <a:t>15</a:t>
            </a:fld>
            <a:endParaRPr lang="ru-RU"/>
          </a:p>
        </p:txBody>
      </p:sp>
    </p:spTree>
    <p:extLst>
      <p:ext uri="{BB962C8B-B14F-4D97-AF65-F5344CB8AC3E}">
        <p14:creationId xmlns:p14="http://schemas.microsoft.com/office/powerpoint/2010/main" val="194036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a:ln/>
        </p:spPr>
      </p:sp>
      <p:sp>
        <p:nvSpPr>
          <p:cNvPr id="4198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dirty="0" smtClean="0"/>
              <a:t>Значимым аспектом в повышении энергоэффективности оборудования ГРС,</a:t>
            </a:r>
            <a:r>
              <a:rPr lang="ru-RU" altLang="ru-RU" baseline="0" dirty="0" smtClean="0"/>
              <a:t> является контроль за его работой.</a:t>
            </a:r>
            <a:endParaRPr lang="ru-RU" altLang="ru-RU" dirty="0" smtClean="0"/>
          </a:p>
          <a:p>
            <a:r>
              <a:rPr lang="ru-RU" altLang="ru-RU" dirty="0" smtClean="0"/>
              <a:t>Для этих целей в Обществе разработана автоматизированная система «Состояние ГРС» состоящая из набора модулей.</a:t>
            </a:r>
          </a:p>
          <a:p>
            <a:r>
              <a:rPr lang="ru-RU" altLang="ru-RU" dirty="0" smtClean="0"/>
              <a:t>Модуль «Состояние ГРС» - предназначен для ведения истории состояний газоснабжения и оборудования ГРС, их визуализации и ретроспективного анализа</a:t>
            </a:r>
          </a:p>
        </p:txBody>
      </p:sp>
      <p:sp>
        <p:nvSpPr>
          <p:cNvPr id="4198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1700">
                <a:solidFill>
                  <a:schemeClr val="bg1"/>
                </a:solidFill>
                <a:latin typeface="Arial Narrow" panose="020B0606020202030204" pitchFamily="34" charset="0"/>
              </a:defRPr>
            </a:lvl1pPr>
            <a:lvl2pPr marL="715963" indent="-274638" defTabSz="955675">
              <a:defRPr sz="1700">
                <a:solidFill>
                  <a:schemeClr val="bg1"/>
                </a:solidFill>
                <a:latin typeface="Arial Narrow" panose="020B0606020202030204" pitchFamily="34" charset="0"/>
              </a:defRPr>
            </a:lvl2pPr>
            <a:lvl3pPr marL="1101725" indent="-219075" defTabSz="955675">
              <a:defRPr sz="1700">
                <a:solidFill>
                  <a:schemeClr val="bg1"/>
                </a:solidFill>
                <a:latin typeface="Arial Narrow" panose="020B0606020202030204" pitchFamily="34" charset="0"/>
              </a:defRPr>
            </a:lvl3pPr>
            <a:lvl4pPr marL="1543050" indent="-219075" defTabSz="955675">
              <a:defRPr sz="1700">
                <a:solidFill>
                  <a:schemeClr val="bg1"/>
                </a:solidFill>
                <a:latin typeface="Arial Narrow" panose="020B0606020202030204" pitchFamily="34" charset="0"/>
              </a:defRPr>
            </a:lvl4pPr>
            <a:lvl5pPr marL="1984375" indent="-219075" defTabSz="955675">
              <a:defRPr sz="1700">
                <a:solidFill>
                  <a:schemeClr val="bg1"/>
                </a:solidFill>
                <a:latin typeface="Arial Narrow" panose="020B0606020202030204" pitchFamily="34" charset="0"/>
              </a:defRPr>
            </a:lvl5pPr>
            <a:lvl6pPr marL="2441575" indent="-219075" defTabSz="955675" eaLnBrk="0" fontAlgn="base" hangingPunct="0">
              <a:spcBef>
                <a:spcPct val="0"/>
              </a:spcBef>
              <a:spcAft>
                <a:spcPct val="0"/>
              </a:spcAft>
              <a:defRPr sz="1700">
                <a:solidFill>
                  <a:schemeClr val="bg1"/>
                </a:solidFill>
                <a:latin typeface="Arial Narrow" panose="020B0606020202030204" pitchFamily="34" charset="0"/>
              </a:defRPr>
            </a:lvl6pPr>
            <a:lvl7pPr marL="2898775" indent="-219075" defTabSz="955675" eaLnBrk="0" fontAlgn="base" hangingPunct="0">
              <a:spcBef>
                <a:spcPct val="0"/>
              </a:spcBef>
              <a:spcAft>
                <a:spcPct val="0"/>
              </a:spcAft>
              <a:defRPr sz="1700">
                <a:solidFill>
                  <a:schemeClr val="bg1"/>
                </a:solidFill>
                <a:latin typeface="Arial Narrow" panose="020B0606020202030204" pitchFamily="34" charset="0"/>
              </a:defRPr>
            </a:lvl7pPr>
            <a:lvl8pPr marL="3355975" indent="-219075" defTabSz="955675" eaLnBrk="0" fontAlgn="base" hangingPunct="0">
              <a:spcBef>
                <a:spcPct val="0"/>
              </a:spcBef>
              <a:spcAft>
                <a:spcPct val="0"/>
              </a:spcAft>
              <a:defRPr sz="1700">
                <a:solidFill>
                  <a:schemeClr val="bg1"/>
                </a:solidFill>
                <a:latin typeface="Arial Narrow" panose="020B0606020202030204" pitchFamily="34" charset="0"/>
              </a:defRPr>
            </a:lvl8pPr>
            <a:lvl9pPr marL="3813175" indent="-219075" defTabSz="955675" eaLnBrk="0" fontAlgn="base" hangingPunct="0">
              <a:spcBef>
                <a:spcPct val="0"/>
              </a:spcBef>
              <a:spcAft>
                <a:spcPct val="0"/>
              </a:spcAft>
              <a:defRPr sz="1700">
                <a:solidFill>
                  <a:schemeClr val="bg1"/>
                </a:solidFill>
                <a:latin typeface="Arial Narrow" panose="020B0606020202030204" pitchFamily="34" charset="0"/>
              </a:defRPr>
            </a:lvl9pPr>
          </a:lstStyle>
          <a:p>
            <a:fld id="{C4C5D1C9-1205-4F28-8424-C7A246A2A01E}" type="slidenum">
              <a:rPr lang="ru-RU" altLang="ru-RU" sz="1300" smtClean="0">
                <a:solidFill>
                  <a:schemeClr val="tx1"/>
                </a:solidFill>
                <a:latin typeface="Arial" panose="020B0604020202020204" pitchFamily="34" charset="0"/>
              </a:rPr>
              <a:pPr/>
              <a:t>16</a:t>
            </a:fld>
            <a:endParaRPr lang="ru-RU" altLang="ru-RU" sz="130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2797050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a:ln/>
        </p:spPr>
      </p:sp>
      <p:sp>
        <p:nvSpPr>
          <p:cNvPr id="4403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dirty="0" smtClean="0"/>
              <a:t>Модуль «План график остановов ГРС» - предназначен для формирования и электронного согласования подразделениями Администрации и Филиалами Общества годового план-графика остановов ГРС Общества с фиксацией фактического утверждения</a:t>
            </a:r>
          </a:p>
          <a:p>
            <a:endParaRPr lang="ru-RU" altLang="ru-RU" dirty="0" smtClean="0"/>
          </a:p>
        </p:txBody>
      </p:sp>
      <p:sp>
        <p:nvSpPr>
          <p:cNvPr id="4403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1700">
                <a:solidFill>
                  <a:schemeClr val="bg1"/>
                </a:solidFill>
                <a:latin typeface="Arial Narrow" panose="020B0606020202030204" pitchFamily="34" charset="0"/>
              </a:defRPr>
            </a:lvl1pPr>
            <a:lvl2pPr marL="715963" indent="-274638" defTabSz="955675">
              <a:defRPr sz="1700">
                <a:solidFill>
                  <a:schemeClr val="bg1"/>
                </a:solidFill>
                <a:latin typeface="Arial Narrow" panose="020B0606020202030204" pitchFamily="34" charset="0"/>
              </a:defRPr>
            </a:lvl2pPr>
            <a:lvl3pPr marL="1101725" indent="-219075" defTabSz="955675">
              <a:defRPr sz="1700">
                <a:solidFill>
                  <a:schemeClr val="bg1"/>
                </a:solidFill>
                <a:latin typeface="Arial Narrow" panose="020B0606020202030204" pitchFamily="34" charset="0"/>
              </a:defRPr>
            </a:lvl3pPr>
            <a:lvl4pPr marL="1543050" indent="-219075" defTabSz="955675">
              <a:defRPr sz="1700">
                <a:solidFill>
                  <a:schemeClr val="bg1"/>
                </a:solidFill>
                <a:latin typeface="Arial Narrow" panose="020B0606020202030204" pitchFamily="34" charset="0"/>
              </a:defRPr>
            </a:lvl4pPr>
            <a:lvl5pPr marL="1984375" indent="-219075" defTabSz="955675">
              <a:defRPr sz="1700">
                <a:solidFill>
                  <a:schemeClr val="bg1"/>
                </a:solidFill>
                <a:latin typeface="Arial Narrow" panose="020B0606020202030204" pitchFamily="34" charset="0"/>
              </a:defRPr>
            </a:lvl5pPr>
            <a:lvl6pPr marL="2441575" indent="-219075" defTabSz="955675" eaLnBrk="0" fontAlgn="base" hangingPunct="0">
              <a:spcBef>
                <a:spcPct val="0"/>
              </a:spcBef>
              <a:spcAft>
                <a:spcPct val="0"/>
              </a:spcAft>
              <a:defRPr sz="1700">
                <a:solidFill>
                  <a:schemeClr val="bg1"/>
                </a:solidFill>
                <a:latin typeface="Arial Narrow" panose="020B0606020202030204" pitchFamily="34" charset="0"/>
              </a:defRPr>
            </a:lvl6pPr>
            <a:lvl7pPr marL="2898775" indent="-219075" defTabSz="955675" eaLnBrk="0" fontAlgn="base" hangingPunct="0">
              <a:spcBef>
                <a:spcPct val="0"/>
              </a:spcBef>
              <a:spcAft>
                <a:spcPct val="0"/>
              </a:spcAft>
              <a:defRPr sz="1700">
                <a:solidFill>
                  <a:schemeClr val="bg1"/>
                </a:solidFill>
                <a:latin typeface="Arial Narrow" panose="020B0606020202030204" pitchFamily="34" charset="0"/>
              </a:defRPr>
            </a:lvl7pPr>
            <a:lvl8pPr marL="3355975" indent="-219075" defTabSz="955675" eaLnBrk="0" fontAlgn="base" hangingPunct="0">
              <a:spcBef>
                <a:spcPct val="0"/>
              </a:spcBef>
              <a:spcAft>
                <a:spcPct val="0"/>
              </a:spcAft>
              <a:defRPr sz="1700">
                <a:solidFill>
                  <a:schemeClr val="bg1"/>
                </a:solidFill>
                <a:latin typeface="Arial Narrow" panose="020B0606020202030204" pitchFamily="34" charset="0"/>
              </a:defRPr>
            </a:lvl8pPr>
            <a:lvl9pPr marL="3813175" indent="-219075" defTabSz="955675" eaLnBrk="0" fontAlgn="base" hangingPunct="0">
              <a:spcBef>
                <a:spcPct val="0"/>
              </a:spcBef>
              <a:spcAft>
                <a:spcPct val="0"/>
              </a:spcAft>
              <a:defRPr sz="1700">
                <a:solidFill>
                  <a:schemeClr val="bg1"/>
                </a:solidFill>
                <a:latin typeface="Arial Narrow" panose="020B0606020202030204" pitchFamily="34" charset="0"/>
              </a:defRPr>
            </a:lvl9pPr>
          </a:lstStyle>
          <a:p>
            <a:fld id="{6321520A-6D0F-46EB-95D8-BABFC683691A}" type="slidenum">
              <a:rPr lang="ru-RU" altLang="ru-RU" sz="1300" smtClean="0">
                <a:solidFill>
                  <a:schemeClr val="tx1"/>
                </a:solidFill>
                <a:latin typeface="Arial" panose="020B0604020202020204" pitchFamily="34" charset="0"/>
              </a:rPr>
              <a:pPr/>
              <a:t>17</a:t>
            </a:fld>
            <a:endParaRPr lang="ru-RU" altLang="ru-RU" sz="130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4245438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a:ln/>
        </p:spPr>
      </p:sp>
      <p:sp>
        <p:nvSpPr>
          <p:cNvPr id="4813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dirty="0" smtClean="0"/>
              <a:t>Модуль «ТО и ППР» - предназначен для автоматизации процессов взаимодействия Филиалов и Производственных отделов при формировании планов работ ТО и ППР на оборудовании ГРС, формирования маршрутных листов на выполнение работ, учета информации о фактическом выполнении работ и план-факторного анализа;</a:t>
            </a:r>
          </a:p>
          <a:p>
            <a:r>
              <a:rPr lang="ru-RU" altLang="ru-RU" dirty="0" smtClean="0"/>
              <a:t>К</a:t>
            </a:r>
            <a:r>
              <a:rPr lang="ru-RU" altLang="ru-RU" baseline="0" dirty="0" smtClean="0"/>
              <a:t> системе обеспечен доступ в том числе специалистов служб АСУ, а и ТМ, ЭХЗ.</a:t>
            </a:r>
            <a:endParaRPr lang="ru-RU" altLang="ru-RU" dirty="0" smtClean="0"/>
          </a:p>
          <a:p>
            <a:endParaRPr lang="ru-RU" altLang="ru-RU" dirty="0" smtClean="0"/>
          </a:p>
        </p:txBody>
      </p:sp>
      <p:sp>
        <p:nvSpPr>
          <p:cNvPr id="4813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1700">
                <a:solidFill>
                  <a:schemeClr val="bg1"/>
                </a:solidFill>
                <a:latin typeface="Arial Narrow" panose="020B0606020202030204" pitchFamily="34" charset="0"/>
              </a:defRPr>
            </a:lvl1pPr>
            <a:lvl2pPr marL="715963" indent="-274638" defTabSz="955675">
              <a:defRPr sz="1700">
                <a:solidFill>
                  <a:schemeClr val="bg1"/>
                </a:solidFill>
                <a:latin typeface="Arial Narrow" panose="020B0606020202030204" pitchFamily="34" charset="0"/>
              </a:defRPr>
            </a:lvl2pPr>
            <a:lvl3pPr marL="1101725" indent="-219075" defTabSz="955675">
              <a:defRPr sz="1700">
                <a:solidFill>
                  <a:schemeClr val="bg1"/>
                </a:solidFill>
                <a:latin typeface="Arial Narrow" panose="020B0606020202030204" pitchFamily="34" charset="0"/>
              </a:defRPr>
            </a:lvl3pPr>
            <a:lvl4pPr marL="1543050" indent="-219075" defTabSz="955675">
              <a:defRPr sz="1700">
                <a:solidFill>
                  <a:schemeClr val="bg1"/>
                </a:solidFill>
                <a:latin typeface="Arial Narrow" panose="020B0606020202030204" pitchFamily="34" charset="0"/>
              </a:defRPr>
            </a:lvl4pPr>
            <a:lvl5pPr marL="1984375" indent="-219075" defTabSz="955675">
              <a:defRPr sz="1700">
                <a:solidFill>
                  <a:schemeClr val="bg1"/>
                </a:solidFill>
                <a:latin typeface="Arial Narrow" panose="020B0606020202030204" pitchFamily="34" charset="0"/>
              </a:defRPr>
            </a:lvl5pPr>
            <a:lvl6pPr marL="2441575" indent="-219075" defTabSz="955675" eaLnBrk="0" fontAlgn="base" hangingPunct="0">
              <a:spcBef>
                <a:spcPct val="0"/>
              </a:spcBef>
              <a:spcAft>
                <a:spcPct val="0"/>
              </a:spcAft>
              <a:defRPr sz="1700">
                <a:solidFill>
                  <a:schemeClr val="bg1"/>
                </a:solidFill>
                <a:latin typeface="Arial Narrow" panose="020B0606020202030204" pitchFamily="34" charset="0"/>
              </a:defRPr>
            </a:lvl6pPr>
            <a:lvl7pPr marL="2898775" indent="-219075" defTabSz="955675" eaLnBrk="0" fontAlgn="base" hangingPunct="0">
              <a:spcBef>
                <a:spcPct val="0"/>
              </a:spcBef>
              <a:spcAft>
                <a:spcPct val="0"/>
              </a:spcAft>
              <a:defRPr sz="1700">
                <a:solidFill>
                  <a:schemeClr val="bg1"/>
                </a:solidFill>
                <a:latin typeface="Arial Narrow" panose="020B0606020202030204" pitchFamily="34" charset="0"/>
              </a:defRPr>
            </a:lvl7pPr>
            <a:lvl8pPr marL="3355975" indent="-219075" defTabSz="955675" eaLnBrk="0" fontAlgn="base" hangingPunct="0">
              <a:spcBef>
                <a:spcPct val="0"/>
              </a:spcBef>
              <a:spcAft>
                <a:spcPct val="0"/>
              </a:spcAft>
              <a:defRPr sz="1700">
                <a:solidFill>
                  <a:schemeClr val="bg1"/>
                </a:solidFill>
                <a:latin typeface="Arial Narrow" panose="020B0606020202030204" pitchFamily="34" charset="0"/>
              </a:defRPr>
            </a:lvl8pPr>
            <a:lvl9pPr marL="3813175" indent="-219075" defTabSz="955675" eaLnBrk="0" fontAlgn="base" hangingPunct="0">
              <a:spcBef>
                <a:spcPct val="0"/>
              </a:spcBef>
              <a:spcAft>
                <a:spcPct val="0"/>
              </a:spcAft>
              <a:defRPr sz="1700">
                <a:solidFill>
                  <a:schemeClr val="bg1"/>
                </a:solidFill>
                <a:latin typeface="Arial Narrow" panose="020B0606020202030204" pitchFamily="34" charset="0"/>
              </a:defRPr>
            </a:lvl9pPr>
          </a:lstStyle>
          <a:p>
            <a:fld id="{8CEB313B-806B-43A9-A81B-9D52D062532F}" type="slidenum">
              <a:rPr lang="ru-RU" altLang="ru-RU" sz="1300" smtClean="0">
                <a:solidFill>
                  <a:schemeClr val="tx1"/>
                </a:solidFill>
                <a:latin typeface="Arial" panose="020B0604020202020204" pitchFamily="34" charset="0"/>
              </a:rPr>
              <a:pPr/>
              <a:t>18</a:t>
            </a:fld>
            <a:endParaRPr lang="ru-RU" altLang="ru-RU" sz="130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1148669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a:ln/>
        </p:spPr>
      </p:sp>
      <p:sp>
        <p:nvSpPr>
          <p:cNvPr id="5017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dirty="0" smtClean="0"/>
              <a:t>Модуль «ТО и ППР» - предназначен для автоматизации процессов взаимодействия Филиалов и Производственных отделов при формировании планов работ ТО и ППР на оборудовании ГРС, формирования маршрутных листов на выполнение работ, учета информации о фактическом выполнении работ и план-факторного анализа;</a:t>
            </a:r>
          </a:p>
          <a:p>
            <a:endParaRPr lang="ru-RU" altLang="ru-RU" dirty="0" smtClean="0"/>
          </a:p>
        </p:txBody>
      </p:sp>
      <p:sp>
        <p:nvSpPr>
          <p:cNvPr id="5018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1700">
                <a:solidFill>
                  <a:schemeClr val="bg1"/>
                </a:solidFill>
                <a:latin typeface="Arial Narrow" panose="020B0606020202030204" pitchFamily="34" charset="0"/>
              </a:defRPr>
            </a:lvl1pPr>
            <a:lvl2pPr marL="715963" indent="-274638" defTabSz="955675">
              <a:defRPr sz="1700">
                <a:solidFill>
                  <a:schemeClr val="bg1"/>
                </a:solidFill>
                <a:latin typeface="Arial Narrow" panose="020B0606020202030204" pitchFamily="34" charset="0"/>
              </a:defRPr>
            </a:lvl2pPr>
            <a:lvl3pPr marL="1101725" indent="-219075" defTabSz="955675">
              <a:defRPr sz="1700">
                <a:solidFill>
                  <a:schemeClr val="bg1"/>
                </a:solidFill>
                <a:latin typeface="Arial Narrow" panose="020B0606020202030204" pitchFamily="34" charset="0"/>
              </a:defRPr>
            </a:lvl3pPr>
            <a:lvl4pPr marL="1543050" indent="-219075" defTabSz="955675">
              <a:defRPr sz="1700">
                <a:solidFill>
                  <a:schemeClr val="bg1"/>
                </a:solidFill>
                <a:latin typeface="Arial Narrow" panose="020B0606020202030204" pitchFamily="34" charset="0"/>
              </a:defRPr>
            </a:lvl4pPr>
            <a:lvl5pPr marL="1984375" indent="-219075" defTabSz="955675">
              <a:defRPr sz="1700">
                <a:solidFill>
                  <a:schemeClr val="bg1"/>
                </a:solidFill>
                <a:latin typeface="Arial Narrow" panose="020B0606020202030204" pitchFamily="34" charset="0"/>
              </a:defRPr>
            </a:lvl5pPr>
            <a:lvl6pPr marL="2441575" indent="-219075" defTabSz="955675" eaLnBrk="0" fontAlgn="base" hangingPunct="0">
              <a:spcBef>
                <a:spcPct val="0"/>
              </a:spcBef>
              <a:spcAft>
                <a:spcPct val="0"/>
              </a:spcAft>
              <a:defRPr sz="1700">
                <a:solidFill>
                  <a:schemeClr val="bg1"/>
                </a:solidFill>
                <a:latin typeface="Arial Narrow" panose="020B0606020202030204" pitchFamily="34" charset="0"/>
              </a:defRPr>
            </a:lvl6pPr>
            <a:lvl7pPr marL="2898775" indent="-219075" defTabSz="955675" eaLnBrk="0" fontAlgn="base" hangingPunct="0">
              <a:spcBef>
                <a:spcPct val="0"/>
              </a:spcBef>
              <a:spcAft>
                <a:spcPct val="0"/>
              </a:spcAft>
              <a:defRPr sz="1700">
                <a:solidFill>
                  <a:schemeClr val="bg1"/>
                </a:solidFill>
                <a:latin typeface="Arial Narrow" panose="020B0606020202030204" pitchFamily="34" charset="0"/>
              </a:defRPr>
            </a:lvl7pPr>
            <a:lvl8pPr marL="3355975" indent="-219075" defTabSz="955675" eaLnBrk="0" fontAlgn="base" hangingPunct="0">
              <a:spcBef>
                <a:spcPct val="0"/>
              </a:spcBef>
              <a:spcAft>
                <a:spcPct val="0"/>
              </a:spcAft>
              <a:defRPr sz="1700">
                <a:solidFill>
                  <a:schemeClr val="bg1"/>
                </a:solidFill>
                <a:latin typeface="Arial Narrow" panose="020B0606020202030204" pitchFamily="34" charset="0"/>
              </a:defRPr>
            </a:lvl8pPr>
            <a:lvl9pPr marL="3813175" indent="-219075" defTabSz="955675" eaLnBrk="0" fontAlgn="base" hangingPunct="0">
              <a:spcBef>
                <a:spcPct val="0"/>
              </a:spcBef>
              <a:spcAft>
                <a:spcPct val="0"/>
              </a:spcAft>
              <a:defRPr sz="1700">
                <a:solidFill>
                  <a:schemeClr val="bg1"/>
                </a:solidFill>
                <a:latin typeface="Arial Narrow" panose="020B0606020202030204" pitchFamily="34" charset="0"/>
              </a:defRPr>
            </a:lvl9pPr>
          </a:lstStyle>
          <a:p>
            <a:fld id="{85984FBA-8E00-4903-8521-558843005F17}" type="slidenum">
              <a:rPr lang="ru-RU" altLang="ru-RU" sz="1300" smtClean="0">
                <a:solidFill>
                  <a:schemeClr val="tx1"/>
                </a:solidFill>
                <a:latin typeface="Arial" panose="020B0604020202020204" pitchFamily="34" charset="0"/>
              </a:rPr>
              <a:pPr/>
              <a:t>19</a:t>
            </a:fld>
            <a:endParaRPr lang="ru-RU" altLang="ru-RU" sz="130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1676783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kern="1200" dirty="0" smtClean="0">
                <a:solidFill>
                  <a:schemeClr val="tx1"/>
                </a:solidFill>
                <a:effectLst/>
                <a:latin typeface="Arial" charset="0"/>
                <a:ea typeface="+mn-ea"/>
                <a:cs typeface="Arial" charset="0"/>
              </a:rPr>
              <a:t>В соответствии целями Политики ПАО «Газпром» в области энергоэффективности и энергосбережения в ООО «Газпром трансгаз Ухта» (далее Общество) организована и выполняется на постоянной основе работа по снижению затрат на топливный газ при эксплуатации оборудования ГРС.</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b="0" kern="1200" dirty="0" smtClean="0">
                <a:solidFill>
                  <a:schemeClr val="tx1"/>
                </a:solidFill>
                <a:effectLst/>
                <a:latin typeface="Arial" charset="0"/>
                <a:ea typeface="+mn-ea"/>
                <a:cs typeface="Arial" charset="0"/>
              </a:rPr>
              <a:t>Наиболее значимые результаты были достигнуты при реализации следующих мероприятий:</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b="0" kern="1200" dirty="0" smtClean="0">
                <a:solidFill>
                  <a:schemeClr val="tx1"/>
                </a:solidFill>
                <a:effectLst/>
                <a:latin typeface="Arial" charset="0"/>
                <a:ea typeface="+mn-ea"/>
                <a:cs typeface="Arial" charset="0"/>
              </a:rPr>
              <a:t>1. Снижение давление газа в газопроводах-отводах на ГРС</a:t>
            </a:r>
            <a:r>
              <a:rPr lang="ru-RU" sz="1200" b="0" kern="1200" baseline="0" dirty="0" smtClean="0">
                <a:solidFill>
                  <a:schemeClr val="tx1"/>
                </a:solidFill>
                <a:effectLst/>
                <a:latin typeface="Arial" charset="0"/>
                <a:ea typeface="+mn-ea"/>
                <a:cs typeface="Arial" charset="0"/>
              </a:rPr>
              <a:t> (для уменьшения глубины редуцирования и, как следствие, затрат топливного газа на подогрев газа перед его редуцированием);</a:t>
            </a:r>
            <a:endParaRPr lang="ru-RU" sz="1200" b="0" kern="1200" dirty="0" smtClean="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b="0" kern="1200" dirty="0" smtClean="0">
                <a:solidFill>
                  <a:schemeClr val="tx1"/>
                </a:solidFill>
                <a:effectLst/>
                <a:latin typeface="Arial" charset="0"/>
                <a:ea typeface="+mn-ea"/>
                <a:cs typeface="Arial" charset="0"/>
              </a:rPr>
              <a:t>2. Разработка и выполнение методических рекомендации по повышению эффективности работы оборудования подогрева газа на ГРС (в рамках этой работы был определен верхний предел температуры газа на выходе ГРС</a:t>
            </a:r>
            <a:r>
              <a:rPr lang="ru-RU" sz="1200" b="0" kern="1200" baseline="0" dirty="0" smtClean="0">
                <a:solidFill>
                  <a:schemeClr val="tx1"/>
                </a:solidFill>
                <a:effectLst/>
                <a:latin typeface="Arial" charset="0"/>
                <a:ea typeface="+mn-ea"/>
                <a:cs typeface="Arial" charset="0"/>
              </a:rPr>
              <a:t> для недопущения его перегрева и соответственно лишних затрат на топливный газ</a:t>
            </a:r>
            <a:r>
              <a:rPr lang="ru-RU" sz="1200" b="0" kern="1200" dirty="0" smtClean="0">
                <a:solidFill>
                  <a:schemeClr val="tx1"/>
                </a:solidFill>
                <a:effectLst/>
                <a:latin typeface="Arial" charset="0"/>
                <a:ea typeface="+mn-ea"/>
                <a:cs typeface="Arial"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b="0" kern="1200" dirty="0" smtClean="0">
                <a:solidFill>
                  <a:schemeClr val="tx1"/>
                </a:solidFill>
                <a:effectLst/>
                <a:latin typeface="Arial" charset="0"/>
                <a:ea typeface="+mn-ea"/>
                <a:cs typeface="Arial" charset="0"/>
              </a:rPr>
              <a:t>3.</a:t>
            </a:r>
            <a:r>
              <a:rPr lang="ru-RU" sz="1200" b="0" kern="1200" baseline="0" dirty="0" smtClean="0">
                <a:solidFill>
                  <a:schemeClr val="tx1"/>
                </a:solidFill>
                <a:effectLst/>
                <a:latin typeface="Arial" charset="0"/>
                <a:ea typeface="+mn-ea"/>
                <a:cs typeface="Arial" charset="0"/>
              </a:rPr>
              <a:t> </a:t>
            </a:r>
            <a:r>
              <a:rPr lang="ru-RU" sz="1200" b="0" kern="1200" dirty="0" smtClean="0">
                <a:solidFill>
                  <a:schemeClr val="tx1"/>
                </a:solidFill>
                <a:effectLst/>
                <a:latin typeface="Arial" charset="0"/>
                <a:ea typeface="+mn-ea"/>
                <a:cs typeface="Arial" charset="0"/>
              </a:rPr>
              <a:t>Поддержание заданной температуры на выходе ГРС и каскадное управления работой подогревателей газа в автоматическом режиме.  </a:t>
            </a:r>
          </a:p>
        </p:txBody>
      </p:sp>
      <p:sp>
        <p:nvSpPr>
          <p:cNvPr id="4" name="Номер слайда 3"/>
          <p:cNvSpPr>
            <a:spLocks noGrp="1"/>
          </p:cNvSpPr>
          <p:nvPr>
            <p:ph type="sldNum" sz="quarter" idx="10"/>
          </p:nvPr>
        </p:nvSpPr>
        <p:spPr/>
        <p:txBody>
          <a:bodyPr/>
          <a:lstStyle/>
          <a:p>
            <a:pPr>
              <a:defRPr/>
            </a:pPr>
            <a:fld id="{02678417-ECF3-4C46-8017-A4D003465D58}" type="slidenum">
              <a:rPr lang="ru-RU" smtClean="0"/>
              <a:pPr>
                <a:defRPr/>
              </a:pPr>
              <a:t>2</a:t>
            </a:fld>
            <a:endParaRPr lang="ru-RU"/>
          </a:p>
        </p:txBody>
      </p:sp>
    </p:spTree>
    <p:extLst>
      <p:ext uri="{BB962C8B-B14F-4D97-AF65-F5344CB8AC3E}">
        <p14:creationId xmlns:p14="http://schemas.microsoft.com/office/powerpoint/2010/main" val="906209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a:ln/>
        </p:spPr>
      </p:sp>
      <p:sp>
        <p:nvSpPr>
          <p:cNvPr id="4608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dirty="0" smtClean="0"/>
              <a:t>Модуль «Технологические параметры» - предназначен для табличной и графической визуализации данных технологических параметров работы ГРС, получаемых из систем АСУ ТП Общества</a:t>
            </a:r>
          </a:p>
          <a:p>
            <a:endParaRPr lang="ru-RU" altLang="ru-RU" dirty="0" smtClean="0"/>
          </a:p>
          <a:p>
            <a:r>
              <a:rPr lang="ru-RU" altLang="ru-RU" dirty="0" smtClean="0"/>
              <a:t>Графическое и табличное представление данных технологических параметров</a:t>
            </a:r>
          </a:p>
          <a:p>
            <a:endParaRPr lang="ru-RU" altLang="ru-RU" dirty="0" smtClean="0"/>
          </a:p>
          <a:p>
            <a:r>
              <a:rPr lang="ru-RU" altLang="ru-RU" dirty="0" smtClean="0"/>
              <a:t>Выбор произвольного диапазона дат</a:t>
            </a:r>
          </a:p>
          <a:p>
            <a:endParaRPr lang="ru-RU" altLang="ru-RU" dirty="0" smtClean="0"/>
          </a:p>
          <a:p>
            <a:r>
              <a:rPr lang="ru-RU" altLang="ru-RU" dirty="0" smtClean="0"/>
              <a:t>Агрегация данных: 5 минут, 2 часа, 24 часа</a:t>
            </a:r>
          </a:p>
          <a:p>
            <a:endParaRPr lang="ru-RU" altLang="ru-RU" dirty="0" smtClean="0"/>
          </a:p>
          <a:p>
            <a:r>
              <a:rPr lang="ru-RU" altLang="ru-RU" dirty="0" smtClean="0"/>
              <a:t>В этом году реализован модуль контроля параметров работы, где можно задать минимальные</a:t>
            </a:r>
            <a:r>
              <a:rPr lang="ru-RU" altLang="ru-RU" baseline="0" dirty="0" smtClean="0"/>
              <a:t> и максимальные </a:t>
            </a:r>
            <a:r>
              <a:rPr lang="ru-RU" altLang="ru-RU" baseline="0" dirty="0" err="1" smtClean="0"/>
              <a:t>уставки</a:t>
            </a:r>
            <a:r>
              <a:rPr lang="ru-RU" altLang="ru-RU" baseline="0" dirty="0" smtClean="0"/>
              <a:t>, при превышении которых создается информационное сообщение на рабочий адрес начальника службы и в ПОЭГРС</a:t>
            </a:r>
            <a:endParaRPr lang="ru-RU" altLang="ru-RU" dirty="0" smtClean="0"/>
          </a:p>
        </p:txBody>
      </p:sp>
      <p:sp>
        <p:nvSpPr>
          <p:cNvPr id="4608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1700">
                <a:solidFill>
                  <a:schemeClr val="bg1"/>
                </a:solidFill>
                <a:latin typeface="Arial Narrow" panose="020B0606020202030204" pitchFamily="34" charset="0"/>
              </a:defRPr>
            </a:lvl1pPr>
            <a:lvl2pPr marL="715963" indent="-274638" defTabSz="955675">
              <a:defRPr sz="1700">
                <a:solidFill>
                  <a:schemeClr val="bg1"/>
                </a:solidFill>
                <a:latin typeface="Arial Narrow" panose="020B0606020202030204" pitchFamily="34" charset="0"/>
              </a:defRPr>
            </a:lvl2pPr>
            <a:lvl3pPr marL="1101725" indent="-219075" defTabSz="955675">
              <a:defRPr sz="1700">
                <a:solidFill>
                  <a:schemeClr val="bg1"/>
                </a:solidFill>
                <a:latin typeface="Arial Narrow" panose="020B0606020202030204" pitchFamily="34" charset="0"/>
              </a:defRPr>
            </a:lvl3pPr>
            <a:lvl4pPr marL="1543050" indent="-219075" defTabSz="955675">
              <a:defRPr sz="1700">
                <a:solidFill>
                  <a:schemeClr val="bg1"/>
                </a:solidFill>
                <a:latin typeface="Arial Narrow" panose="020B0606020202030204" pitchFamily="34" charset="0"/>
              </a:defRPr>
            </a:lvl4pPr>
            <a:lvl5pPr marL="1984375" indent="-219075" defTabSz="955675">
              <a:defRPr sz="1700">
                <a:solidFill>
                  <a:schemeClr val="bg1"/>
                </a:solidFill>
                <a:latin typeface="Arial Narrow" panose="020B0606020202030204" pitchFamily="34" charset="0"/>
              </a:defRPr>
            </a:lvl5pPr>
            <a:lvl6pPr marL="2441575" indent="-219075" defTabSz="955675" eaLnBrk="0" fontAlgn="base" hangingPunct="0">
              <a:spcBef>
                <a:spcPct val="0"/>
              </a:spcBef>
              <a:spcAft>
                <a:spcPct val="0"/>
              </a:spcAft>
              <a:defRPr sz="1700">
                <a:solidFill>
                  <a:schemeClr val="bg1"/>
                </a:solidFill>
                <a:latin typeface="Arial Narrow" panose="020B0606020202030204" pitchFamily="34" charset="0"/>
              </a:defRPr>
            </a:lvl6pPr>
            <a:lvl7pPr marL="2898775" indent="-219075" defTabSz="955675" eaLnBrk="0" fontAlgn="base" hangingPunct="0">
              <a:spcBef>
                <a:spcPct val="0"/>
              </a:spcBef>
              <a:spcAft>
                <a:spcPct val="0"/>
              </a:spcAft>
              <a:defRPr sz="1700">
                <a:solidFill>
                  <a:schemeClr val="bg1"/>
                </a:solidFill>
                <a:latin typeface="Arial Narrow" panose="020B0606020202030204" pitchFamily="34" charset="0"/>
              </a:defRPr>
            </a:lvl7pPr>
            <a:lvl8pPr marL="3355975" indent="-219075" defTabSz="955675" eaLnBrk="0" fontAlgn="base" hangingPunct="0">
              <a:spcBef>
                <a:spcPct val="0"/>
              </a:spcBef>
              <a:spcAft>
                <a:spcPct val="0"/>
              </a:spcAft>
              <a:defRPr sz="1700">
                <a:solidFill>
                  <a:schemeClr val="bg1"/>
                </a:solidFill>
                <a:latin typeface="Arial Narrow" panose="020B0606020202030204" pitchFamily="34" charset="0"/>
              </a:defRPr>
            </a:lvl8pPr>
            <a:lvl9pPr marL="3813175" indent="-219075" defTabSz="955675" eaLnBrk="0" fontAlgn="base" hangingPunct="0">
              <a:spcBef>
                <a:spcPct val="0"/>
              </a:spcBef>
              <a:spcAft>
                <a:spcPct val="0"/>
              </a:spcAft>
              <a:defRPr sz="1700">
                <a:solidFill>
                  <a:schemeClr val="bg1"/>
                </a:solidFill>
                <a:latin typeface="Arial Narrow" panose="020B0606020202030204" pitchFamily="34" charset="0"/>
              </a:defRPr>
            </a:lvl9pPr>
          </a:lstStyle>
          <a:p>
            <a:fld id="{E4FAA904-9BFD-4492-ADC9-D505DBED2321}" type="slidenum">
              <a:rPr lang="ru-RU" altLang="ru-RU" sz="1300" smtClean="0">
                <a:solidFill>
                  <a:schemeClr val="tx1"/>
                </a:solidFill>
                <a:latin typeface="Arial" panose="020B0604020202020204" pitchFamily="34" charset="0"/>
              </a:rPr>
              <a:pPr/>
              <a:t>20</a:t>
            </a:fld>
            <a:endParaRPr lang="ru-RU" altLang="ru-RU" sz="130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1897298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a:ln/>
        </p:spPr>
      </p:sp>
      <p:sp>
        <p:nvSpPr>
          <p:cNvPr id="3584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Система интегрирована в существующую корпоративную информационную систему Общества, а именно:</a:t>
            </a:r>
          </a:p>
          <a:p>
            <a:r>
              <a:rPr lang="ru-RU" altLang="ru-RU" smtClean="0"/>
              <a:t>- ИСТС «Инфотех» - получение актуальной паспортной информации о ГРС;</a:t>
            </a:r>
          </a:p>
          <a:p>
            <a:r>
              <a:rPr lang="ru-RU" altLang="ru-RU" smtClean="0"/>
              <a:t>- интеграция с подсистемой информационного взаимодействия (ИВ) М АСДУ ЕСГ) в части получения данных технологических параметров работы ГРС;</a:t>
            </a:r>
          </a:p>
          <a:p>
            <a:r>
              <a:rPr lang="ru-RU" altLang="ru-RU" smtClean="0"/>
              <a:t>- Комплекс систем поддержки принятия диспетчерских решений - получение информации об источниках данных технологических параметрах, таких как ЕИТП и </a:t>
            </a:r>
            <a:r>
              <a:rPr lang="en-US" altLang="ru-RU" smtClean="0"/>
              <a:t>SCADA </a:t>
            </a:r>
            <a:r>
              <a:rPr lang="ru-RU" altLang="ru-RU" smtClean="0"/>
              <a:t>системы Общества;</a:t>
            </a:r>
          </a:p>
          <a:p>
            <a:r>
              <a:rPr lang="ru-RU" altLang="ru-RU" smtClean="0"/>
              <a:t>- АС «Формирование ИТО Шаблона ИУС П Т» - паспортизация оборудования на основе ТСО Шаблона ИУС ПТ;</a:t>
            </a:r>
          </a:p>
          <a:p>
            <a:r>
              <a:rPr lang="ru-RU" altLang="ru-RU" smtClean="0"/>
              <a:t>- АС «Планирование КР, ТО и ДО» - получение комплексной информации из пообъектных планов Общества о планируемых работах КР, ТО и ДО на оборудовании ГРС Общества;</a:t>
            </a:r>
          </a:p>
          <a:p>
            <a:r>
              <a:rPr lang="ru-RU" altLang="ru-RU" smtClean="0"/>
              <a:t>- АС «Библиотека технологических схем» - отображение технологических схем ГРС.</a:t>
            </a:r>
          </a:p>
          <a:p>
            <a:endParaRPr lang="ru-RU" altLang="ru-RU" smtClean="0"/>
          </a:p>
        </p:txBody>
      </p:sp>
      <p:sp>
        <p:nvSpPr>
          <p:cNvPr id="3584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1700">
                <a:solidFill>
                  <a:schemeClr val="bg1"/>
                </a:solidFill>
                <a:latin typeface="Arial Narrow" panose="020B0606020202030204" pitchFamily="34" charset="0"/>
              </a:defRPr>
            </a:lvl1pPr>
            <a:lvl2pPr marL="742950" indent="-285750" defTabSz="990600">
              <a:defRPr sz="1700">
                <a:solidFill>
                  <a:schemeClr val="bg1"/>
                </a:solidFill>
                <a:latin typeface="Arial Narrow" panose="020B0606020202030204" pitchFamily="34" charset="0"/>
              </a:defRPr>
            </a:lvl2pPr>
            <a:lvl3pPr marL="1143000" indent="-228600" defTabSz="990600">
              <a:defRPr sz="1700">
                <a:solidFill>
                  <a:schemeClr val="bg1"/>
                </a:solidFill>
                <a:latin typeface="Arial Narrow" panose="020B0606020202030204" pitchFamily="34" charset="0"/>
              </a:defRPr>
            </a:lvl3pPr>
            <a:lvl4pPr marL="1600200" indent="-228600" defTabSz="990600">
              <a:defRPr sz="1700">
                <a:solidFill>
                  <a:schemeClr val="bg1"/>
                </a:solidFill>
                <a:latin typeface="Arial Narrow" panose="020B0606020202030204" pitchFamily="34" charset="0"/>
              </a:defRPr>
            </a:lvl4pPr>
            <a:lvl5pPr marL="2057400" indent="-228600" defTabSz="990600">
              <a:defRPr sz="1700">
                <a:solidFill>
                  <a:schemeClr val="bg1"/>
                </a:solidFill>
                <a:latin typeface="Arial Narrow" panose="020B0606020202030204" pitchFamily="34" charset="0"/>
              </a:defRPr>
            </a:lvl5pPr>
            <a:lvl6pPr marL="2514600" indent="-228600" defTabSz="990600" eaLnBrk="0" fontAlgn="base" hangingPunct="0">
              <a:spcBef>
                <a:spcPct val="0"/>
              </a:spcBef>
              <a:spcAft>
                <a:spcPct val="0"/>
              </a:spcAft>
              <a:defRPr sz="1700">
                <a:solidFill>
                  <a:schemeClr val="bg1"/>
                </a:solidFill>
                <a:latin typeface="Arial Narrow" panose="020B0606020202030204" pitchFamily="34" charset="0"/>
              </a:defRPr>
            </a:lvl6pPr>
            <a:lvl7pPr marL="2971800" indent="-228600" defTabSz="990600" eaLnBrk="0" fontAlgn="base" hangingPunct="0">
              <a:spcBef>
                <a:spcPct val="0"/>
              </a:spcBef>
              <a:spcAft>
                <a:spcPct val="0"/>
              </a:spcAft>
              <a:defRPr sz="1700">
                <a:solidFill>
                  <a:schemeClr val="bg1"/>
                </a:solidFill>
                <a:latin typeface="Arial Narrow" panose="020B0606020202030204" pitchFamily="34" charset="0"/>
              </a:defRPr>
            </a:lvl7pPr>
            <a:lvl8pPr marL="3429000" indent="-228600" defTabSz="990600" eaLnBrk="0" fontAlgn="base" hangingPunct="0">
              <a:spcBef>
                <a:spcPct val="0"/>
              </a:spcBef>
              <a:spcAft>
                <a:spcPct val="0"/>
              </a:spcAft>
              <a:defRPr sz="1700">
                <a:solidFill>
                  <a:schemeClr val="bg1"/>
                </a:solidFill>
                <a:latin typeface="Arial Narrow" panose="020B0606020202030204" pitchFamily="34" charset="0"/>
              </a:defRPr>
            </a:lvl8pPr>
            <a:lvl9pPr marL="3886200" indent="-228600" defTabSz="990600" eaLnBrk="0" fontAlgn="base" hangingPunct="0">
              <a:spcBef>
                <a:spcPct val="0"/>
              </a:spcBef>
              <a:spcAft>
                <a:spcPct val="0"/>
              </a:spcAft>
              <a:defRPr sz="1700">
                <a:solidFill>
                  <a:schemeClr val="bg1"/>
                </a:solidFill>
                <a:latin typeface="Arial Narrow" panose="020B0606020202030204" pitchFamily="34" charset="0"/>
              </a:defRPr>
            </a:lvl9pPr>
          </a:lstStyle>
          <a:p>
            <a:fld id="{FA77A847-AFFD-450F-92E0-0C1CD04979DD}" type="slidenum">
              <a:rPr lang="ru-RU" altLang="ru-RU" sz="1300" smtClean="0">
                <a:solidFill>
                  <a:srgbClr val="000000"/>
                </a:solidFill>
                <a:latin typeface="Arial" panose="020B0604020202020204" pitchFamily="34" charset="0"/>
              </a:rPr>
              <a:pPr/>
              <a:t>21</a:t>
            </a:fld>
            <a:endParaRPr lang="ru-RU" altLang="ru-RU" sz="13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253647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Первая часть мною закончена</a:t>
            </a:r>
          </a:p>
          <a:p>
            <a:r>
              <a:rPr lang="ru-RU" dirty="0" smtClean="0"/>
              <a:t>Перехожу к проблемным вопросам диагностики</a:t>
            </a:r>
            <a:endParaRPr lang="ru-RU" dirty="0"/>
          </a:p>
        </p:txBody>
      </p:sp>
      <p:sp>
        <p:nvSpPr>
          <p:cNvPr id="4" name="Номер слайда 3"/>
          <p:cNvSpPr>
            <a:spLocks noGrp="1"/>
          </p:cNvSpPr>
          <p:nvPr>
            <p:ph type="sldNum" sz="quarter" idx="10"/>
          </p:nvPr>
        </p:nvSpPr>
        <p:spPr/>
        <p:txBody>
          <a:bodyPr/>
          <a:lstStyle/>
          <a:p>
            <a:pPr>
              <a:defRPr/>
            </a:pPr>
            <a:fld id="{02678417-ECF3-4C46-8017-A4D003465D58}" type="slidenum">
              <a:rPr lang="ru-RU" smtClean="0"/>
              <a:pPr>
                <a:defRPr/>
              </a:pPr>
              <a:t>22</a:t>
            </a:fld>
            <a:endParaRPr lang="ru-RU"/>
          </a:p>
        </p:txBody>
      </p:sp>
    </p:spTree>
    <p:extLst>
      <p:ext uri="{BB962C8B-B14F-4D97-AF65-F5344CB8AC3E}">
        <p14:creationId xmlns:p14="http://schemas.microsoft.com/office/powerpoint/2010/main" val="3478665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Проблемные вопросы по диагностике:</a:t>
            </a:r>
          </a:p>
          <a:p>
            <a:r>
              <a:rPr lang="ru-RU" dirty="0" smtClean="0"/>
              <a:t>Для увеличения</a:t>
            </a:r>
            <a:r>
              <a:rPr lang="ru-RU" baseline="0" dirty="0" smtClean="0"/>
              <a:t> срока службы комплекса ГРС после проведения ЭПБ необходим пересмотр отдельных нормативных документов ПАО «Газпром» которые распространяют свое действие на оборудование ГРС и прямо запрещают давать больший срок по результатам ЭПБ не зависимо от расчетов</a:t>
            </a:r>
          </a:p>
          <a:p>
            <a:r>
              <a:rPr lang="ru-RU" altLang="ru-RU" kern="0" dirty="0" smtClean="0"/>
              <a:t>На запорно-регулируемую</a:t>
            </a:r>
            <a:r>
              <a:rPr lang="ru-RU" altLang="ru-RU" kern="0" baseline="0" dirty="0" smtClean="0"/>
              <a:t> арматуру</a:t>
            </a:r>
            <a:r>
              <a:rPr lang="ru-RU" altLang="ru-RU" kern="0" dirty="0" smtClean="0"/>
              <a:t> в составе ГРС – 7 лет в соответствии с п. 7.1 СТО Газпром 2-4.1.-406-2009</a:t>
            </a:r>
          </a:p>
          <a:p>
            <a:r>
              <a:rPr lang="ru-RU" altLang="ru-RU" kern="0" dirty="0" smtClean="0"/>
              <a:t>На сосуды</a:t>
            </a:r>
            <a:r>
              <a:rPr lang="ru-RU" altLang="ru-RU" kern="0" baseline="0" dirty="0" smtClean="0"/>
              <a:t> работающие под давлением в составе ГРС </a:t>
            </a:r>
            <a:r>
              <a:rPr lang="ru-RU" altLang="ru-RU" kern="0" dirty="0" smtClean="0"/>
              <a:t> – 8 лет в соответствии с п. 6.6 СО 153-34.17.439-2003, и таб. 8.9 СТО Газпром 2-2.3-491-2010</a:t>
            </a:r>
          </a:p>
          <a:p>
            <a:r>
              <a:rPr lang="ru-RU" altLang="ru-RU" kern="0" dirty="0" smtClean="0"/>
              <a:t>На трубопроводную обвязку – 5 лет в соответствии с 1.8. СТО Газпром РД 1.10-098-2004</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altLang="ru-RU" kern="0" dirty="0" smtClean="0"/>
              <a:t>В тоже время в соответствии </a:t>
            </a:r>
            <a:r>
              <a:rPr lang="ru-RU" sz="1200" dirty="0" smtClean="0">
                <a:solidFill>
                  <a:schemeClr val="bg1"/>
                </a:solidFill>
              </a:rPr>
              <a:t>п 7.9 СТО</a:t>
            </a:r>
            <a:r>
              <a:rPr lang="en-US" sz="1200" dirty="0" smtClean="0">
                <a:solidFill>
                  <a:schemeClr val="bg1"/>
                </a:solidFill>
              </a:rPr>
              <a:t> </a:t>
            </a:r>
            <a:r>
              <a:rPr lang="ru-RU" sz="1200" dirty="0" smtClean="0">
                <a:solidFill>
                  <a:schemeClr val="bg1"/>
                </a:solidFill>
              </a:rPr>
              <a:t>Газпром</a:t>
            </a:r>
            <a:r>
              <a:rPr lang="en-US" sz="1200" dirty="0" smtClean="0">
                <a:solidFill>
                  <a:schemeClr val="bg1"/>
                </a:solidFill>
              </a:rPr>
              <a:t> 2-2.3-1069-20</a:t>
            </a:r>
            <a:r>
              <a:rPr lang="ru-RU" sz="1200" dirty="0" smtClean="0">
                <a:solidFill>
                  <a:schemeClr val="bg1"/>
                </a:solidFill>
              </a:rPr>
              <a:t>1</a:t>
            </a:r>
            <a:r>
              <a:rPr lang="en-US" sz="1200" dirty="0" smtClean="0">
                <a:solidFill>
                  <a:schemeClr val="bg1"/>
                </a:solidFill>
              </a:rPr>
              <a:t>6</a:t>
            </a:r>
            <a:r>
              <a:rPr lang="ru-RU" sz="1200" dirty="0" smtClean="0">
                <a:solidFill>
                  <a:schemeClr val="bg1"/>
                </a:solidFill>
              </a:rPr>
              <a:t> «</a:t>
            </a:r>
            <a:r>
              <a:rPr lang="ru-RU" sz="1200" b="0" i="0" u="none" strike="noStrike" baseline="0" dirty="0" smtClean="0"/>
              <a:t>Положение о техническом диагностировании газораспределительных станций»</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dirty="0" smtClean="0">
                <a:solidFill>
                  <a:schemeClr val="bg1"/>
                </a:solidFill>
              </a:rPr>
              <a:t>назначаемый</a:t>
            </a:r>
            <a:r>
              <a:rPr lang="ru-RU" sz="1200" baseline="0" dirty="0" smtClean="0">
                <a:solidFill>
                  <a:schemeClr val="bg1"/>
                </a:solidFill>
              </a:rPr>
              <a:t> срок службы необходимо указывать по расчету, но в данном СТО есть ссылки на нормативы указанные выше, и предельные сроки необходимо указывать в соответствии с данными СТО</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altLang="ru-RU" sz="1200" kern="0" baseline="0" dirty="0" smtClean="0">
                <a:solidFill>
                  <a:schemeClr val="bg1"/>
                </a:solidFill>
              </a:rPr>
              <a:t>Предлагаем пересмотреть СТО которые своими требованиями запрещают устанавливать срок службы по расчетам.</a:t>
            </a:r>
          </a:p>
          <a:p>
            <a:pPr>
              <a:defRPr/>
            </a:pPr>
            <a:endParaRPr lang="ru-RU" dirty="0" smtClean="0"/>
          </a:p>
          <a:p>
            <a:pPr>
              <a:defRPr/>
            </a:pPr>
            <a:r>
              <a:rPr lang="ru-RU" dirty="0" smtClean="0"/>
              <a:t>по промежуточным итогам работы за 2018 год, сделали:</a:t>
            </a:r>
          </a:p>
          <a:p>
            <a:pPr>
              <a:buFontTx/>
              <a:buAutoNum type="arabicPeriod"/>
              <a:defRPr/>
            </a:pPr>
            <a:r>
              <a:rPr lang="ru-RU" dirty="0" smtClean="0"/>
              <a:t>Увеличить срока безопасной эксплуатации ГРС до 15 лет (и это мы смогли доказать экспертам и они с нами согласились)</a:t>
            </a:r>
          </a:p>
          <a:p>
            <a:pPr>
              <a:buFontTx/>
              <a:buAutoNum type="arabicPeriod"/>
              <a:defRPr/>
            </a:pPr>
            <a:r>
              <a:rPr lang="ru-RU" dirty="0" smtClean="0"/>
              <a:t>Определили «узкие» мест по расчетам </a:t>
            </a:r>
            <a:r>
              <a:rPr lang="ru-RU" dirty="0" err="1" smtClean="0"/>
              <a:t>толщинометрии</a:t>
            </a:r>
            <a:r>
              <a:rPr lang="ru-RU" dirty="0" smtClean="0"/>
              <a:t>, что раньше при максимально выдаваемом сроке 5 лет не учитывалось в корректирующих мероприятиях</a:t>
            </a:r>
          </a:p>
          <a:p>
            <a:pPr>
              <a:buFontTx/>
              <a:buAutoNum type="arabicPeriod"/>
              <a:defRPr/>
            </a:pPr>
            <a:r>
              <a:rPr lang="ru-RU" dirty="0" smtClean="0"/>
              <a:t>В каждом заключении теперь прописан график технической диагностики собственными силами</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ru-RU" altLang="ru-RU" kern="0" dirty="0" smtClean="0"/>
          </a:p>
          <a:p>
            <a:endParaRPr lang="ru-RU" altLang="ru-RU" kern="0" baseline="0" dirty="0" smtClean="0"/>
          </a:p>
          <a:p>
            <a:endParaRPr lang="ru-RU" altLang="ru-RU" kern="0" dirty="0" smtClean="0"/>
          </a:p>
          <a:p>
            <a:endParaRPr lang="ru-RU" dirty="0"/>
          </a:p>
        </p:txBody>
      </p:sp>
      <p:sp>
        <p:nvSpPr>
          <p:cNvPr id="4" name="Номер слайда 3"/>
          <p:cNvSpPr>
            <a:spLocks noGrp="1"/>
          </p:cNvSpPr>
          <p:nvPr>
            <p:ph type="sldNum" sz="quarter" idx="10"/>
          </p:nvPr>
        </p:nvSpPr>
        <p:spPr/>
        <p:txBody>
          <a:bodyPr/>
          <a:lstStyle/>
          <a:p>
            <a:pPr>
              <a:defRPr/>
            </a:pPr>
            <a:fld id="{02678417-ECF3-4C46-8017-A4D003465D58}" type="slidenum">
              <a:rPr lang="ru-RU" smtClean="0"/>
              <a:pPr>
                <a:defRPr/>
              </a:pPr>
              <a:t>23</a:t>
            </a:fld>
            <a:endParaRPr lang="ru-RU"/>
          </a:p>
        </p:txBody>
      </p:sp>
    </p:spTree>
    <p:extLst>
      <p:ext uri="{BB962C8B-B14F-4D97-AF65-F5344CB8AC3E}">
        <p14:creationId xmlns:p14="http://schemas.microsoft.com/office/powerpoint/2010/main" val="737120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altLang="ru-RU" sz="1100" kern="0" baseline="0" dirty="0" smtClean="0"/>
              <a:t>в соответствии с п. 27 «Правил проведения экспертизы промышленной безопасности» </a:t>
            </a:r>
            <a:r>
              <a:rPr lang="ru-RU" sz="1100" dirty="0" smtClean="0"/>
              <a:t>заключение экспертизы должно содержать один из следующих выводов:</a:t>
            </a:r>
            <a:endParaRPr lang="ru-RU" altLang="ru-RU" sz="1100" kern="0" baseline="0" dirty="0" smtClean="0"/>
          </a:p>
          <a:p>
            <a:r>
              <a:rPr lang="ru-RU" sz="1100" dirty="0" smtClean="0"/>
              <a:t>1) объект экспертизы соответствует требованиям промышленной безопасности;</a:t>
            </a:r>
          </a:p>
          <a:p>
            <a:r>
              <a:rPr lang="ru-RU" sz="1100" dirty="0" smtClean="0"/>
              <a:t>2) объект экспертизы не в полной мере соответствует требованиям промышленной безопасности и может быть применен при условии внесения соответствующих изменений в документацию или выполнения соответствующих мероприятий в отношении технических устройств либо зданий и сооружений (</a:t>
            </a:r>
            <a:r>
              <a:rPr lang="ru-RU" sz="1100" dirty="0" smtClean="0">
                <a:solidFill>
                  <a:srgbClr val="FF0000"/>
                </a:solidFill>
              </a:rPr>
              <a:t>в заключении указываются изменения, после внесения которых</a:t>
            </a:r>
            <a:r>
              <a:rPr lang="ru-RU" sz="1100" dirty="0" smtClean="0"/>
              <a:t> документация будет соответствовать требованиям промышленной безопасности, </a:t>
            </a:r>
            <a:r>
              <a:rPr lang="ru-RU" sz="1100" dirty="0" smtClean="0">
                <a:solidFill>
                  <a:srgbClr val="FF0000"/>
                </a:solidFill>
              </a:rPr>
              <a:t>либо мероприятия, после проведения которых техническое устройство</a:t>
            </a:r>
            <a:r>
              <a:rPr lang="ru-RU" sz="1100" dirty="0" smtClean="0"/>
              <a:t>, здания, сооружения </a:t>
            </a:r>
            <a:r>
              <a:rPr lang="ru-RU" sz="1100" dirty="0" smtClean="0">
                <a:solidFill>
                  <a:srgbClr val="FF0000"/>
                </a:solidFill>
              </a:rPr>
              <a:t>будут соответствовать требованиям промышленной безопасности</a:t>
            </a:r>
            <a:r>
              <a:rPr lang="ru-RU" sz="1100" dirty="0" smtClean="0"/>
              <a:t>);</a:t>
            </a:r>
          </a:p>
          <a:p>
            <a:r>
              <a:rPr lang="ru-RU" sz="1100" dirty="0" smtClean="0"/>
              <a:t>3) объект экспертизы не соответствует требованиям промышленной безопасности.</a:t>
            </a:r>
          </a:p>
          <a:p>
            <a:r>
              <a:rPr lang="ru-RU" sz="1100" dirty="0" smtClean="0"/>
              <a:t>При </a:t>
            </a:r>
            <a:r>
              <a:rPr lang="ru-RU" sz="1100" dirty="0" smtClean="0"/>
              <a:t>включении</a:t>
            </a:r>
            <a:r>
              <a:rPr lang="ru-RU" sz="1100" baseline="0" dirty="0" smtClean="0"/>
              <a:t> в заключение ЭПБ требований по ремонту или капитальному ремонту тех устройства или узла, заключение ЭПБ начнет свое действие после того как корректирующие мероприятию будут выполнены!! Т.е. если мы включаем требование провести капитальный ремонт узла для подтверждения включения его в план капитального ремонта через, мы автоматически лишаемся действующего заключения ЭПБ до проведения самого капитального ремонта.</a:t>
            </a:r>
            <a:endParaRPr lang="ru-RU" sz="1100" dirty="0"/>
          </a:p>
        </p:txBody>
      </p:sp>
      <p:sp>
        <p:nvSpPr>
          <p:cNvPr id="4" name="Номер слайда 3"/>
          <p:cNvSpPr>
            <a:spLocks noGrp="1"/>
          </p:cNvSpPr>
          <p:nvPr>
            <p:ph type="sldNum" sz="quarter" idx="10"/>
          </p:nvPr>
        </p:nvSpPr>
        <p:spPr/>
        <p:txBody>
          <a:bodyPr/>
          <a:lstStyle/>
          <a:p>
            <a:pPr>
              <a:defRPr/>
            </a:pPr>
            <a:fld id="{02678417-ECF3-4C46-8017-A4D003465D58}" type="slidenum">
              <a:rPr lang="ru-RU" smtClean="0"/>
              <a:pPr>
                <a:defRPr/>
              </a:pPr>
              <a:t>24</a:t>
            </a:fld>
            <a:endParaRPr lang="ru-RU"/>
          </a:p>
        </p:txBody>
      </p:sp>
    </p:spTree>
    <p:extLst>
      <p:ext uri="{BB962C8B-B14F-4D97-AF65-F5344CB8AC3E}">
        <p14:creationId xmlns:p14="http://schemas.microsoft.com/office/powerpoint/2010/main" val="3410852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solidFill>
                  <a:schemeClr val="tx1"/>
                </a:solidFill>
              </a:rPr>
              <a:t>Требования указывать в заключении ЭПБ корректирующие мероприятия с приложением плана по обеспечению безопасной эксплуатации объекта было изложено в п. 20 Порядка продления срока безопасной эксплуатации технических устройств, оборудования и сооружений на опасных производственных объектах, утвержденного приказом Министерства природных ресурсов и экологии РФ от 30.06.2009г. № 195</a:t>
            </a:r>
          </a:p>
          <a:p>
            <a:endParaRPr lang="ru-RU" altLang="ru-RU" sz="1050" kern="0" dirty="0" smtClean="0">
              <a:solidFill>
                <a:schemeClr val="tx1"/>
              </a:solidFill>
            </a:endParaRPr>
          </a:p>
          <a:p>
            <a:r>
              <a:rPr lang="ru-RU" altLang="ru-RU" sz="1200" b="1" kern="0" dirty="0" smtClean="0">
                <a:solidFill>
                  <a:schemeClr val="tx1"/>
                </a:solidFill>
              </a:rPr>
              <a:t>Данный документ отменен Приказом от 08.04.2014 № 173</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ru-RU" sz="1200" dirty="0" smtClean="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dirty="0" smtClean="0">
                <a:solidFill>
                  <a:schemeClr val="tx1"/>
                </a:solidFill>
              </a:rPr>
              <a:t>В связи с выше сказанным, в заключениях ЭПБ</a:t>
            </a:r>
            <a:r>
              <a:rPr lang="ru-RU" sz="1200" baseline="0" dirty="0" smtClean="0">
                <a:solidFill>
                  <a:schemeClr val="tx1"/>
                </a:solidFill>
              </a:rPr>
              <a:t> сейчас не отражают реальное положение дел на объектах, т.к. это может привести к недействительным заключениям на ОПО, ввиду долгого процесса ремонта действующего объекта (например разделение свечей высокого и низкого давления в узле переключения)</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ru-RU" sz="1200" baseline="0" dirty="0" smtClean="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baseline="0" dirty="0" smtClean="0">
                <a:solidFill>
                  <a:schemeClr val="tx1"/>
                </a:solidFill>
              </a:rPr>
              <a:t>Просим поднять вопрос о возврате корректирующих мероприятий </a:t>
            </a:r>
            <a:r>
              <a:rPr lang="ru-RU" sz="1200" dirty="0" smtClean="0">
                <a:solidFill>
                  <a:schemeClr val="tx1"/>
                </a:solidFill>
              </a:rPr>
              <a:t>с приложением плана по обеспечению безопасной эксплуатации объекта </a:t>
            </a:r>
            <a:r>
              <a:rPr lang="ru-RU" sz="1200" baseline="0" dirty="0" smtClean="0">
                <a:solidFill>
                  <a:schemeClr val="tx1"/>
                </a:solidFill>
              </a:rPr>
              <a:t>в период действия заключения ЭПБ на экспертном совете с </a:t>
            </a:r>
            <a:r>
              <a:rPr lang="ru-RU" sz="1200" baseline="0" dirty="0" err="1" smtClean="0">
                <a:solidFill>
                  <a:schemeClr val="tx1"/>
                </a:solidFill>
              </a:rPr>
              <a:t>Ростехнадзором</a:t>
            </a:r>
            <a:r>
              <a:rPr lang="ru-RU" sz="1200" baseline="0" dirty="0" smtClean="0">
                <a:solidFill>
                  <a:schemeClr val="tx1"/>
                </a:solidFill>
              </a:rPr>
              <a:t> </a:t>
            </a:r>
            <a:endParaRPr lang="ru-RU" sz="1200" dirty="0">
              <a:solidFill>
                <a:schemeClr val="tx1"/>
              </a:solidFill>
            </a:endParaRPr>
          </a:p>
        </p:txBody>
      </p:sp>
      <p:sp>
        <p:nvSpPr>
          <p:cNvPr id="4" name="Номер слайда 3"/>
          <p:cNvSpPr>
            <a:spLocks noGrp="1"/>
          </p:cNvSpPr>
          <p:nvPr>
            <p:ph type="sldNum" sz="quarter" idx="10"/>
          </p:nvPr>
        </p:nvSpPr>
        <p:spPr/>
        <p:txBody>
          <a:bodyPr/>
          <a:lstStyle/>
          <a:p>
            <a:pPr>
              <a:defRPr/>
            </a:pPr>
            <a:fld id="{02678417-ECF3-4C46-8017-A4D003465D58}" type="slidenum">
              <a:rPr lang="ru-RU" smtClean="0"/>
              <a:pPr>
                <a:defRPr/>
              </a:pPr>
              <a:t>25</a:t>
            </a:fld>
            <a:endParaRPr lang="ru-RU"/>
          </a:p>
        </p:txBody>
      </p:sp>
    </p:spTree>
    <p:extLst>
      <p:ext uri="{BB962C8B-B14F-4D97-AF65-F5344CB8AC3E}">
        <p14:creationId xmlns:p14="http://schemas.microsoft.com/office/powerpoint/2010/main" val="916282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ru-RU" sz="1200" dirty="0"/>
          </a:p>
        </p:txBody>
      </p:sp>
      <p:sp>
        <p:nvSpPr>
          <p:cNvPr id="4" name="Номер слайда 3"/>
          <p:cNvSpPr>
            <a:spLocks noGrp="1"/>
          </p:cNvSpPr>
          <p:nvPr>
            <p:ph type="sldNum" sz="quarter" idx="10"/>
          </p:nvPr>
        </p:nvSpPr>
        <p:spPr/>
        <p:txBody>
          <a:bodyPr/>
          <a:lstStyle/>
          <a:p>
            <a:pPr>
              <a:defRPr/>
            </a:pPr>
            <a:fld id="{02678417-ECF3-4C46-8017-A4D003465D58}" type="slidenum">
              <a:rPr lang="ru-RU" smtClean="0"/>
              <a:pPr>
                <a:defRPr/>
              </a:pPr>
              <a:t>26</a:t>
            </a:fld>
            <a:endParaRPr lang="ru-RU"/>
          </a:p>
        </p:txBody>
      </p:sp>
    </p:spTree>
    <p:extLst>
      <p:ext uri="{BB962C8B-B14F-4D97-AF65-F5344CB8AC3E}">
        <p14:creationId xmlns:p14="http://schemas.microsoft.com/office/powerpoint/2010/main" val="4156547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02678417-ECF3-4C46-8017-A4D003465D58}" type="slidenum">
              <a:rPr lang="ru-RU" smtClean="0"/>
              <a:pPr>
                <a:defRPr/>
              </a:pPr>
              <a:t>27</a:t>
            </a:fld>
            <a:endParaRPr lang="ru-RU"/>
          </a:p>
        </p:txBody>
      </p:sp>
    </p:spTree>
    <p:extLst>
      <p:ext uri="{BB962C8B-B14F-4D97-AF65-F5344CB8AC3E}">
        <p14:creationId xmlns:p14="http://schemas.microsoft.com/office/powerpoint/2010/main" val="2491988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0" i="0" dirty="0" smtClean="0"/>
              <a:t>Сейчас подробней о каждом</a:t>
            </a:r>
            <a:r>
              <a:rPr lang="ru-RU" b="0" i="0" baseline="0" dirty="0" smtClean="0"/>
              <a:t> мероприятии.</a:t>
            </a:r>
          </a:p>
          <a:p>
            <a:r>
              <a:rPr lang="ru-RU" sz="1200" b="0" i="0" kern="1200" dirty="0" smtClean="0">
                <a:solidFill>
                  <a:schemeClr val="tx1"/>
                </a:solidFill>
                <a:effectLst/>
                <a:latin typeface="Arial" charset="0"/>
                <a:ea typeface="+mn-ea"/>
                <a:cs typeface="Arial" charset="0"/>
              </a:rPr>
              <a:t>1 - Снижении давление газа в газопроводах-отводах на ГРС.</a:t>
            </a:r>
          </a:p>
          <a:p>
            <a:r>
              <a:rPr lang="ru-RU" sz="1200" kern="1200" dirty="0" smtClean="0">
                <a:solidFill>
                  <a:schemeClr val="tx1"/>
                </a:solidFill>
                <a:effectLst/>
                <a:latin typeface="Arial" charset="0"/>
                <a:ea typeface="+mn-ea"/>
                <a:cs typeface="Arial" charset="0"/>
              </a:rPr>
              <a:t>Анализ работы ГРС в период работы на сниженном давлении из-за выявленных дефектов в газопроводах отводах на ГРС показал снижение расхода газа на собственные нужды. В то же время широкий диапазон работы ГРС по входному давлению дает возможность снижения давления до 40% от максимального с обеспечением необходимого расхода газа</a:t>
            </a:r>
            <a:endParaRPr lang="ru-RU" b="0" i="0" dirty="0" smtClean="0"/>
          </a:p>
          <a:p>
            <a:r>
              <a:rPr lang="ru-RU" dirty="0" smtClean="0"/>
              <a:t>В итоге в нашем Обществе был </a:t>
            </a:r>
            <a:r>
              <a:rPr lang="ru-RU" baseline="0" dirty="0" smtClean="0"/>
              <a:t>разработан «План мероприятий по снижению давления газа в газопроводах-отводах на ГРС для снижения затрат на топливный газ».</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Arial" charset="0"/>
                <a:ea typeface="+mn-ea"/>
                <a:cs typeface="Arial" charset="0"/>
              </a:rPr>
              <a:t>При разработке мероприятий было выполнено следующее</a:t>
            </a:r>
            <a:r>
              <a:rPr lang="ru-RU" sz="1200" kern="1200" baseline="0" dirty="0" smtClean="0">
                <a:solidFill>
                  <a:schemeClr val="tx1"/>
                </a:solidFill>
                <a:effectLst/>
                <a:latin typeface="Arial" charset="0"/>
                <a:ea typeface="+mn-ea"/>
                <a:cs typeface="Arial" charset="0"/>
              </a:rPr>
              <a:t> </a:t>
            </a:r>
            <a:r>
              <a:rPr lang="ru-RU" sz="1200" kern="1200" dirty="0" smtClean="0">
                <a:solidFill>
                  <a:schemeClr val="tx1"/>
                </a:solidFill>
                <a:effectLst/>
                <a:latin typeface="Arial" charset="0"/>
                <a:ea typeface="+mn-ea"/>
                <a:cs typeface="Arial" charset="0"/>
              </a:rPr>
              <a:t>сравнение:</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Arial" charset="0"/>
                <a:ea typeface="+mn-ea"/>
                <a:cs typeface="Arial" charset="0"/>
              </a:rPr>
              <a:t>За одинаковые периоды времени при прочих равных характеристиках (а именно давление газа на выходе, температура газа на входе и температура окружающей среды, диапазон расхода газа через ГРС) при этом при снижении входного давления на  2,1 МПа, экономия топливного газа составила 34,6 %.</a:t>
            </a:r>
          </a:p>
          <a:p>
            <a:endParaRPr lang="ru-RU" dirty="0"/>
          </a:p>
        </p:txBody>
      </p:sp>
      <p:sp>
        <p:nvSpPr>
          <p:cNvPr id="4" name="Номер слайда 3"/>
          <p:cNvSpPr>
            <a:spLocks noGrp="1"/>
          </p:cNvSpPr>
          <p:nvPr>
            <p:ph type="sldNum" sz="quarter" idx="10"/>
          </p:nvPr>
        </p:nvSpPr>
        <p:spPr/>
        <p:txBody>
          <a:bodyPr/>
          <a:lstStyle/>
          <a:p>
            <a:pPr>
              <a:defRPr/>
            </a:pPr>
            <a:fld id="{02678417-ECF3-4C46-8017-A4D003465D58}" type="slidenum">
              <a:rPr lang="ru-RU" smtClean="0"/>
              <a:pPr>
                <a:defRPr/>
              </a:pPr>
              <a:t>3</a:t>
            </a:fld>
            <a:endParaRPr lang="ru-RU"/>
          </a:p>
        </p:txBody>
      </p:sp>
    </p:spTree>
    <p:extLst>
      <p:ext uri="{BB962C8B-B14F-4D97-AF65-F5344CB8AC3E}">
        <p14:creationId xmlns:p14="http://schemas.microsoft.com/office/powerpoint/2010/main" val="1491262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Техническая сторона предложения заключается в следующем.</a:t>
            </a:r>
          </a:p>
          <a:p>
            <a:r>
              <a:rPr lang="ru-RU" dirty="0" smtClean="0"/>
              <a:t>На слайде представлена схема самого протяженного</a:t>
            </a:r>
            <a:r>
              <a:rPr lang="ru-RU" baseline="0" dirty="0" smtClean="0"/>
              <a:t> в Обществе газопровода-отвода Нюксеница-Архангельск 637,4 км., к которому подключено 14 ГРС.</a:t>
            </a:r>
            <a:endParaRPr lang="ru-RU" dirty="0"/>
          </a:p>
        </p:txBody>
      </p:sp>
      <p:sp>
        <p:nvSpPr>
          <p:cNvPr id="4" name="Номер слайда 3"/>
          <p:cNvSpPr>
            <a:spLocks noGrp="1"/>
          </p:cNvSpPr>
          <p:nvPr>
            <p:ph type="sldNum" sz="quarter" idx="10"/>
          </p:nvPr>
        </p:nvSpPr>
        <p:spPr/>
        <p:txBody>
          <a:bodyPr/>
          <a:lstStyle/>
          <a:p>
            <a:pPr>
              <a:defRPr/>
            </a:pPr>
            <a:fld id="{02678417-ECF3-4C46-8017-A4D003465D58}" type="slidenum">
              <a:rPr lang="ru-RU" smtClean="0"/>
              <a:pPr>
                <a:defRPr/>
              </a:pPr>
              <a:t>4</a:t>
            </a:fld>
            <a:endParaRPr lang="ru-RU"/>
          </a:p>
        </p:txBody>
      </p:sp>
    </p:spTree>
    <p:extLst>
      <p:ext uri="{BB962C8B-B14F-4D97-AF65-F5344CB8AC3E}">
        <p14:creationId xmlns:p14="http://schemas.microsoft.com/office/powerpoint/2010/main" val="1310564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«0» километре газопровод отвод подключен к двум системам.</a:t>
            </a:r>
          </a:p>
          <a:p>
            <a:r>
              <a:rPr lang="ru-RU" dirty="0" smtClean="0"/>
              <a:t>Для обеспечения</a:t>
            </a:r>
            <a:r>
              <a:rPr lang="ru-RU" baseline="0" dirty="0" smtClean="0"/>
              <a:t> выполнения мероприятий по работе ГРС на сниженном давлении бригадой ЛЭС ЛПУМГ по распоряжению ДС выполняются переключения запорной арматуры на 0 км газопровода-отвода (в состояние открыто/закрыто), при этом учитывается режим работы ЕГС обеспечивающий товарно-транспортную работу. (в среднем один раза в неделю, расстояние от </a:t>
            </a:r>
            <a:r>
              <a:rPr lang="ru-RU" baseline="0" dirty="0" err="1" smtClean="0"/>
              <a:t>промплощадки</a:t>
            </a:r>
            <a:r>
              <a:rPr lang="ru-RU" baseline="0" dirty="0" smtClean="0"/>
              <a:t> до «0» не более 2 км)</a:t>
            </a:r>
          </a:p>
          <a:p>
            <a:r>
              <a:rPr lang="ru-RU" baseline="0" dirty="0" smtClean="0"/>
              <a:t>Хочу сразу обратить внимание, что в 2019 году разрабатывается проектная документация по установке на «0» километре крана регулятора типа «Моквелд».</a:t>
            </a:r>
            <a:endParaRPr lang="ru-RU" dirty="0"/>
          </a:p>
        </p:txBody>
      </p:sp>
      <p:sp>
        <p:nvSpPr>
          <p:cNvPr id="4" name="Номер слайда 3"/>
          <p:cNvSpPr>
            <a:spLocks noGrp="1"/>
          </p:cNvSpPr>
          <p:nvPr>
            <p:ph type="sldNum" sz="quarter" idx="10"/>
          </p:nvPr>
        </p:nvSpPr>
        <p:spPr/>
        <p:txBody>
          <a:bodyPr/>
          <a:lstStyle/>
          <a:p>
            <a:pPr>
              <a:defRPr/>
            </a:pPr>
            <a:fld id="{02678417-ECF3-4C46-8017-A4D003465D58}" type="slidenum">
              <a:rPr lang="ru-RU" smtClean="0"/>
              <a:pPr>
                <a:defRPr/>
              </a:pPr>
              <a:t>5</a:t>
            </a:fld>
            <a:endParaRPr lang="ru-RU"/>
          </a:p>
        </p:txBody>
      </p:sp>
    </p:spTree>
    <p:extLst>
      <p:ext uri="{BB962C8B-B14F-4D97-AF65-F5344CB8AC3E}">
        <p14:creationId xmlns:p14="http://schemas.microsoft.com/office/powerpoint/2010/main" val="40339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Arial" charset="0"/>
                <a:ea typeface="+mn-ea"/>
                <a:cs typeface="Arial" charset="0"/>
              </a:rPr>
              <a:t>На слайде представлен фрагмент диаграммы изменения</a:t>
            </a:r>
            <a:r>
              <a:rPr lang="ru-RU" sz="1200" kern="1200" baseline="0" dirty="0" smtClean="0">
                <a:solidFill>
                  <a:schemeClr val="tx1"/>
                </a:solidFill>
                <a:effectLst/>
                <a:latin typeface="Arial" charset="0"/>
                <a:ea typeface="+mn-ea"/>
                <a:cs typeface="Arial" charset="0"/>
              </a:rPr>
              <a:t> входного давления по временем за период 4 месяцев.</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kern="1200" baseline="0" dirty="0" smtClean="0">
                <a:solidFill>
                  <a:schemeClr val="tx1"/>
                </a:solidFill>
                <a:effectLst/>
                <a:latin typeface="Arial" charset="0"/>
                <a:ea typeface="+mn-ea"/>
                <a:cs typeface="Arial" charset="0"/>
              </a:rPr>
              <a:t>В течении года при выполнении данного мероприятия выполняется порядка 50 циклов работы на закрытых кранах нулевого кранового газопровода-отвода.</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kern="1200" baseline="0" dirty="0" smtClean="0">
                <a:solidFill>
                  <a:schemeClr val="tx1"/>
                </a:solidFill>
                <a:effectLst/>
                <a:latin typeface="Arial" charset="0"/>
                <a:ea typeface="+mn-ea"/>
                <a:cs typeface="Arial" charset="0"/>
              </a:rPr>
              <a:t>Давление на входе ГРС снижается до минимально возможного согласно паспортных данных на станцию.</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ru-RU" sz="1200" kern="1200" baseline="0" dirty="0" smtClean="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kern="1200" baseline="0" dirty="0" smtClean="0">
                <a:solidFill>
                  <a:schemeClr val="tx1"/>
                </a:solidFill>
                <a:effectLst/>
                <a:latin typeface="Arial" charset="0"/>
                <a:ea typeface="+mn-ea"/>
                <a:cs typeface="Arial" charset="0"/>
              </a:rPr>
              <a:t>Согласно паспортов на ТПА:</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kern="1200" baseline="0" dirty="0" smtClean="0">
                <a:solidFill>
                  <a:schemeClr val="tx1"/>
                </a:solidFill>
                <a:effectLst/>
                <a:latin typeface="Arial" charset="0"/>
                <a:ea typeface="+mn-ea"/>
                <a:cs typeface="Arial" charset="0"/>
              </a:rPr>
              <a:t>Средний срок службы до КР – 20 лет</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kern="1200" baseline="0" dirty="0" smtClean="0">
                <a:solidFill>
                  <a:schemeClr val="tx1"/>
                </a:solidFill>
                <a:effectLst/>
                <a:latin typeface="Arial" charset="0"/>
                <a:ea typeface="+mn-ea"/>
                <a:cs typeface="Arial" charset="0"/>
              </a:rPr>
              <a:t>Средний ресурс до КР – 4000 циклов</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kern="1200" baseline="0" dirty="0" smtClean="0">
                <a:solidFill>
                  <a:schemeClr val="tx1"/>
                </a:solidFill>
                <a:effectLst/>
                <a:latin typeface="Arial" charset="0"/>
                <a:ea typeface="+mn-ea"/>
                <a:cs typeface="Arial" charset="0"/>
              </a:rPr>
              <a:t>То есть при данных режимах ТПА (с учетом КР и ЭПБ) прослужит порядка 80 лет</a:t>
            </a:r>
            <a:endParaRPr lang="ru-RU" sz="1200" kern="1200" dirty="0" smtClean="0">
              <a:solidFill>
                <a:schemeClr val="tx1"/>
              </a:solidFill>
              <a:effectLst/>
              <a:latin typeface="Arial" charset="0"/>
              <a:ea typeface="+mn-ea"/>
              <a:cs typeface="Arial" charset="0"/>
            </a:endParaRPr>
          </a:p>
        </p:txBody>
      </p:sp>
      <p:sp>
        <p:nvSpPr>
          <p:cNvPr id="4" name="Номер слайда 3"/>
          <p:cNvSpPr>
            <a:spLocks noGrp="1"/>
          </p:cNvSpPr>
          <p:nvPr>
            <p:ph type="sldNum" sz="quarter" idx="10"/>
          </p:nvPr>
        </p:nvSpPr>
        <p:spPr/>
        <p:txBody>
          <a:bodyPr/>
          <a:lstStyle/>
          <a:p>
            <a:pPr>
              <a:defRPr/>
            </a:pPr>
            <a:fld id="{02678417-ECF3-4C46-8017-A4D003465D58}" type="slidenum">
              <a:rPr lang="ru-RU" smtClean="0"/>
              <a:pPr>
                <a:defRPr/>
              </a:pPr>
              <a:t>6</a:t>
            </a:fld>
            <a:endParaRPr lang="ru-RU"/>
          </a:p>
        </p:txBody>
      </p:sp>
    </p:spTree>
    <p:extLst>
      <p:ext uri="{BB962C8B-B14F-4D97-AF65-F5344CB8AC3E}">
        <p14:creationId xmlns:p14="http://schemas.microsoft.com/office/powerpoint/2010/main" val="1363710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Arial" charset="0"/>
                <a:ea typeface="+mn-ea"/>
                <a:cs typeface="Arial" charset="0"/>
              </a:rPr>
              <a:t>Информация представлена</a:t>
            </a:r>
            <a:r>
              <a:rPr lang="ru-RU" sz="1200" kern="1200" baseline="0" dirty="0" smtClean="0">
                <a:solidFill>
                  <a:schemeClr val="tx1"/>
                </a:solidFill>
                <a:effectLst/>
                <a:latin typeface="Arial" charset="0"/>
                <a:ea typeface="+mn-ea"/>
                <a:cs typeface="Arial" charset="0"/>
              </a:rPr>
              <a:t> по объекту г-отвод Нюксеница-Архангельск.</a:t>
            </a:r>
            <a:endParaRPr lang="ru-RU" sz="1200" kern="1200" dirty="0" smtClean="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Arial" charset="0"/>
                <a:ea typeface="+mn-ea"/>
                <a:cs typeface="Arial" charset="0"/>
              </a:rPr>
              <a:t>Выполнение данного мероприятия позволяет добиться снижения расхода на топливный</a:t>
            </a:r>
            <a:r>
              <a:rPr lang="ru-RU" sz="1200" kern="1200" baseline="0" dirty="0" smtClean="0">
                <a:solidFill>
                  <a:schemeClr val="tx1"/>
                </a:solidFill>
                <a:effectLst/>
                <a:latin typeface="Arial" charset="0"/>
                <a:ea typeface="+mn-ea"/>
                <a:cs typeface="Arial" charset="0"/>
              </a:rPr>
              <a:t> газ даже при ежегодно возрастающем потребления газа через ГРС.</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kern="1200" baseline="0" dirty="0" smtClean="0">
                <a:solidFill>
                  <a:schemeClr val="tx1"/>
                </a:solidFill>
                <a:effectLst/>
                <a:latin typeface="Arial" charset="0"/>
                <a:ea typeface="+mn-ea"/>
                <a:cs typeface="Arial" charset="0"/>
              </a:rPr>
              <a:t>Так, например в 2018 году, удалось сэкономить порядка 200 тыс. м3 топливного газа, что соответствует 680 тыс. рублей.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ru-RU" sz="1200" kern="1200" baseline="0" dirty="0" smtClean="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effectLst/>
              <a:latin typeface="Arial" charset="0"/>
              <a:ea typeface="+mn-ea"/>
              <a:cs typeface="Arial" charset="0"/>
            </a:endParaRPr>
          </a:p>
        </p:txBody>
      </p:sp>
      <p:sp>
        <p:nvSpPr>
          <p:cNvPr id="4" name="Номер слайда 3"/>
          <p:cNvSpPr>
            <a:spLocks noGrp="1"/>
          </p:cNvSpPr>
          <p:nvPr>
            <p:ph type="sldNum" sz="quarter" idx="10"/>
          </p:nvPr>
        </p:nvSpPr>
        <p:spPr/>
        <p:txBody>
          <a:bodyPr/>
          <a:lstStyle/>
          <a:p>
            <a:pPr>
              <a:defRPr/>
            </a:pPr>
            <a:fld id="{02678417-ECF3-4C46-8017-A4D003465D58}" type="slidenum">
              <a:rPr lang="ru-RU" smtClean="0"/>
              <a:pPr>
                <a:defRPr/>
              </a:pPr>
              <a:t>7</a:t>
            </a:fld>
            <a:endParaRPr lang="ru-RU"/>
          </a:p>
        </p:txBody>
      </p:sp>
    </p:spTree>
    <p:extLst>
      <p:ext uri="{BB962C8B-B14F-4D97-AF65-F5344CB8AC3E}">
        <p14:creationId xmlns:p14="http://schemas.microsoft.com/office/powerpoint/2010/main" val="2185130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latin typeface="Times New Roman" panose="02020603050405020304" pitchFamily="18" charset="0"/>
                <a:ea typeface="Calibri" panose="020F0502020204030204" pitchFamily="34" charset="0"/>
              </a:rPr>
              <a:t>Работа</a:t>
            </a:r>
            <a:r>
              <a:rPr lang="ru-RU" sz="1200" baseline="0" dirty="0" smtClean="0">
                <a:latin typeface="Times New Roman" panose="02020603050405020304" pitchFamily="18" charset="0"/>
                <a:ea typeface="Calibri" panose="020F0502020204030204" pitchFamily="34" charset="0"/>
              </a:rPr>
              <a:t> в данном направлении ежегодно продолжается и нами выполнен расчет ожидаемой экономии в 2019 году</a:t>
            </a:r>
            <a:endParaRPr lang="ru-RU" sz="1200" dirty="0" smtClean="0">
              <a:latin typeface="Times New Roman" panose="02020603050405020304" pitchFamily="18" charset="0"/>
              <a:ea typeface="Calibri" panose="020F0502020204030204" pitchFamily="34" charset="0"/>
            </a:endParaRPr>
          </a:p>
          <a:p>
            <a:endParaRPr lang="ru-RU" sz="1200" dirty="0" smtClean="0">
              <a:latin typeface="Times New Roman" panose="02020603050405020304" pitchFamily="18" charset="0"/>
              <a:ea typeface="Calibri" panose="020F0502020204030204" pitchFamily="34" charset="0"/>
            </a:endParaRPr>
          </a:p>
          <a:p>
            <a:r>
              <a:rPr lang="ru-RU" sz="1200" dirty="0" smtClean="0">
                <a:latin typeface="Times New Roman" panose="02020603050405020304" pitchFamily="18" charset="0"/>
                <a:ea typeface="Calibri" panose="020F0502020204030204" pitchFamily="34" charset="0"/>
              </a:rPr>
              <a:t>Расчет экономии выполнен по формуле 5.72 СТО Газпром 3.3-2-044-2016 «Методика нормирования расхода природного газа на собственные технологические нужды и технологические потери магистрального транспорта газа»</a:t>
            </a:r>
          </a:p>
          <a:p>
            <a:endParaRPr lang="ru-RU" sz="1200" dirty="0" smtClean="0">
              <a:latin typeface="Times New Roman" panose="02020603050405020304" pitchFamily="18" charset="0"/>
            </a:endParaRPr>
          </a:p>
          <a:p>
            <a:r>
              <a:rPr lang="ru-RU" sz="1200" dirty="0" smtClean="0">
                <a:latin typeface="Times New Roman" panose="02020603050405020304" pitchFamily="18" charset="0"/>
                <a:ea typeface="Calibri" panose="020F0502020204030204" pitchFamily="34" charset="0"/>
              </a:rPr>
              <a:t>Данное мероприятие за 2019 год позволит сэкономить </a:t>
            </a:r>
            <a:r>
              <a:rPr lang="ru-RU" sz="1600" b="1" dirty="0" smtClean="0">
                <a:latin typeface="Times New Roman" panose="02020603050405020304" pitchFamily="18" charset="0"/>
                <a:ea typeface="Calibri" panose="020F0502020204030204" pitchFamily="34" charset="0"/>
              </a:rPr>
              <a:t>896 тыс. м3</a:t>
            </a:r>
            <a:r>
              <a:rPr lang="ru-RU" sz="1200" dirty="0" smtClean="0">
                <a:latin typeface="Times New Roman" panose="02020603050405020304" pitchFamily="18" charset="0"/>
                <a:ea typeface="Calibri" panose="020F0502020204030204" pitchFamily="34" charset="0"/>
              </a:rPr>
              <a:t> топливного газа, что, при цене 3740 рублей за 1 тыс.м3</a:t>
            </a:r>
            <a:r>
              <a:rPr lang="ru-RU" sz="1200" baseline="0" dirty="0" smtClean="0">
                <a:latin typeface="Times New Roman" panose="02020603050405020304" pitchFamily="18" charset="0"/>
                <a:ea typeface="Calibri" panose="020F0502020204030204" pitchFamily="34" charset="0"/>
              </a:rPr>
              <a:t> газа на собственные технологические нужды,</a:t>
            </a:r>
            <a:r>
              <a:rPr lang="ru-RU" sz="1200" dirty="0" smtClean="0">
                <a:latin typeface="Times New Roman" panose="02020603050405020304" pitchFamily="18" charset="0"/>
                <a:ea typeface="Calibri" panose="020F0502020204030204" pitchFamily="34" charset="0"/>
              </a:rPr>
              <a:t> соответствует показателю в </a:t>
            </a:r>
            <a:r>
              <a:rPr lang="ru-RU" sz="2000" b="1" dirty="0" smtClean="0">
                <a:latin typeface="Times New Roman" panose="02020603050405020304" pitchFamily="18" charset="0"/>
                <a:ea typeface="Calibri" panose="020F0502020204030204" pitchFamily="34" charset="0"/>
              </a:rPr>
              <a:t>3,3 млн. рублей. </a:t>
            </a:r>
          </a:p>
          <a:p>
            <a:endParaRPr lang="ru-RU" sz="2000" b="1" dirty="0" smtClean="0">
              <a:latin typeface="Times New Roman" panose="02020603050405020304" pitchFamily="18" charset="0"/>
              <a:ea typeface="Calibri" panose="020F0502020204030204" pitchFamily="34" charset="0"/>
            </a:endParaRPr>
          </a:p>
          <a:p>
            <a:r>
              <a:rPr lang="en-US" sz="2000" b="0" i="1" dirty="0" smtClean="0">
                <a:latin typeface="Times New Roman" panose="02020603050405020304" pitchFamily="18" charset="0"/>
                <a:ea typeface="Calibri" panose="020F0502020204030204" pitchFamily="34" charset="0"/>
              </a:rPr>
              <a:t>Q</a:t>
            </a:r>
            <a:r>
              <a:rPr lang="ru-RU" sz="2000" b="0" i="1" dirty="0" err="1" smtClean="0">
                <a:latin typeface="Times New Roman" panose="02020603050405020304" pitchFamily="18" charset="0"/>
                <a:ea typeface="Calibri" panose="020F0502020204030204" pitchFamily="34" charset="0"/>
              </a:rPr>
              <a:t>грс</a:t>
            </a:r>
            <a:r>
              <a:rPr lang="ru-RU" sz="2000" b="0" i="1" dirty="0" smtClean="0">
                <a:latin typeface="Times New Roman" panose="02020603050405020304" pitchFamily="18" charset="0"/>
                <a:ea typeface="Calibri" panose="020F0502020204030204" pitchFamily="34" charset="0"/>
              </a:rPr>
              <a:t> – объем газа, проходящий</a:t>
            </a:r>
            <a:r>
              <a:rPr lang="ru-RU" sz="2000" b="0" i="1" baseline="0" dirty="0" smtClean="0">
                <a:latin typeface="Times New Roman" panose="02020603050405020304" pitchFamily="18" charset="0"/>
                <a:ea typeface="Calibri" panose="020F0502020204030204" pitchFamily="34" charset="0"/>
              </a:rPr>
              <a:t> через ГРС, тыс. м3;</a:t>
            </a:r>
          </a:p>
          <a:p>
            <a:r>
              <a:rPr lang="en-US" sz="2000" b="0" i="1" baseline="0" dirty="0" smtClean="0">
                <a:latin typeface="Times New Roman" panose="02020603050405020304" pitchFamily="18" charset="0"/>
                <a:ea typeface="Calibri" panose="020F0502020204030204" pitchFamily="34" charset="0"/>
              </a:rPr>
              <a:t>q</a:t>
            </a:r>
            <a:r>
              <a:rPr lang="ru-RU" sz="2000" b="0" i="1" baseline="0" dirty="0" smtClean="0">
                <a:latin typeface="Times New Roman" panose="02020603050405020304" pitchFamily="18" charset="0"/>
                <a:ea typeface="Calibri" panose="020F0502020204030204" pitchFamily="34" charset="0"/>
              </a:rPr>
              <a:t> – плотность природного газа , кг/м3;</a:t>
            </a:r>
          </a:p>
          <a:p>
            <a:r>
              <a:rPr lang="ru-RU" sz="2000" b="0" i="1" baseline="0" dirty="0" smtClean="0">
                <a:latin typeface="Times New Roman" panose="02020603050405020304" pitchFamily="18" charset="0"/>
                <a:ea typeface="Calibri" panose="020F0502020204030204" pitchFamily="34" charset="0"/>
              </a:rPr>
              <a:t>Ср – средняя изобарная теплоемкость газа, кДж/(кг*К);</a:t>
            </a:r>
          </a:p>
          <a:p>
            <a:r>
              <a:rPr lang="ru-RU" sz="2000" b="0" i="1" baseline="0" dirty="0" smtClean="0">
                <a:latin typeface="Times New Roman" panose="02020603050405020304" pitchFamily="18" charset="0"/>
                <a:ea typeface="Calibri" panose="020F0502020204030204" pitchFamily="34" charset="0"/>
              </a:rPr>
              <a:t>Т1 – абсолютная температура газа на входе;</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2000" b="0" i="1" baseline="0" dirty="0" smtClean="0">
                <a:latin typeface="Times New Roman" panose="02020603050405020304" pitchFamily="18" charset="0"/>
                <a:ea typeface="Calibri" panose="020F0502020204030204" pitchFamily="34" charset="0"/>
              </a:rPr>
              <a:t>Т2 – абсолютная температура газа на выходе;</a:t>
            </a:r>
          </a:p>
          <a:p>
            <a:r>
              <a:rPr lang="en-US" sz="2000" b="0" dirty="0" smtClean="0">
                <a:latin typeface="Times New Roman" panose="02020603050405020304" pitchFamily="18" charset="0"/>
                <a:ea typeface="Calibri" panose="020F0502020204030204" pitchFamily="34" charset="0"/>
              </a:rPr>
              <a:t>D – </a:t>
            </a:r>
            <a:r>
              <a:rPr lang="ru-RU" sz="2000" b="0" dirty="0" smtClean="0">
                <a:latin typeface="Times New Roman" panose="02020603050405020304" pitchFamily="18" charset="0"/>
                <a:ea typeface="Calibri" panose="020F0502020204030204" pitchFamily="34" charset="0"/>
              </a:rPr>
              <a:t>коэффициент</a:t>
            </a:r>
            <a:r>
              <a:rPr lang="ru-RU" sz="2000" b="0" baseline="0" dirty="0" smtClean="0">
                <a:latin typeface="Times New Roman" panose="02020603050405020304" pitchFamily="18" charset="0"/>
                <a:ea typeface="Calibri" panose="020F0502020204030204" pitchFamily="34" charset="0"/>
              </a:rPr>
              <a:t> Джоуля – Томсона;</a:t>
            </a:r>
          </a:p>
          <a:p>
            <a:r>
              <a:rPr lang="ru-RU" sz="2000" b="0" baseline="0" dirty="0" smtClean="0">
                <a:latin typeface="Times New Roman" panose="02020603050405020304" pitchFamily="18" charset="0"/>
                <a:ea typeface="Calibri" panose="020F0502020204030204" pitchFamily="34" charset="0"/>
              </a:rPr>
              <a:t>Р1 – абсолютное давление газа на входе, МПа;</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2000" b="0" baseline="0" dirty="0" smtClean="0">
                <a:latin typeface="Times New Roman" panose="02020603050405020304" pitchFamily="18" charset="0"/>
                <a:ea typeface="Calibri" panose="020F0502020204030204" pitchFamily="34" charset="0"/>
              </a:rPr>
              <a:t>Р2 – абсолютное давление газа на выходе, МПа;</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b="0" i="1" dirty="0" smtClean="0">
                <a:latin typeface="Times New Roman" panose="02020603050405020304" pitchFamily="18" charset="0"/>
                <a:ea typeface="Calibri" panose="020F0502020204030204" pitchFamily="34" charset="0"/>
              </a:rPr>
              <a:t>Q</a:t>
            </a:r>
            <a:r>
              <a:rPr lang="ru-RU" sz="2000" b="0" i="1" dirty="0" smtClean="0">
                <a:latin typeface="Times New Roman" panose="02020603050405020304" pitchFamily="18" charset="0"/>
                <a:ea typeface="Calibri" panose="020F0502020204030204" pitchFamily="34" charset="0"/>
              </a:rPr>
              <a:t>р – низшая теплота сгорания</a:t>
            </a:r>
            <a:r>
              <a:rPr lang="ru-RU" sz="2000" b="0" i="1" baseline="0" dirty="0" smtClean="0">
                <a:latin typeface="Times New Roman" panose="02020603050405020304" pitchFamily="18" charset="0"/>
                <a:ea typeface="Calibri" panose="020F0502020204030204" pitchFamily="34" charset="0"/>
              </a:rPr>
              <a:t>, кДж/м3;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b="0" i="1" baseline="0" dirty="0" smtClean="0">
                <a:latin typeface="Times New Roman" panose="02020603050405020304" pitchFamily="18" charset="0"/>
                <a:ea typeface="Calibri" panose="020F0502020204030204" pitchFamily="34" charset="0"/>
              </a:rPr>
              <a:t>N</a:t>
            </a:r>
            <a:r>
              <a:rPr lang="ru-RU" sz="2000" b="0" i="1" baseline="0" dirty="0" smtClean="0">
                <a:latin typeface="Times New Roman" panose="02020603050405020304" pitchFamily="18" charset="0"/>
                <a:ea typeface="Calibri" panose="020F0502020204030204" pitchFamily="34" charset="0"/>
              </a:rPr>
              <a:t> – номинальный КПД подогревателя газа.</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ru-RU" sz="2000" b="1" baseline="0" dirty="0" smtClean="0">
              <a:latin typeface="Times New Roman" panose="02020603050405020304" pitchFamily="18" charset="0"/>
              <a:ea typeface="Calibri" panose="020F0502020204030204" pitchFamily="34" charset="0"/>
            </a:endParaRPr>
          </a:p>
          <a:p>
            <a:endParaRPr lang="ru-RU" sz="2000" b="1" dirty="0" smtClean="0">
              <a:latin typeface="Times New Roman" panose="02020603050405020304" pitchFamily="18" charset="0"/>
              <a:ea typeface="Calibri" panose="020F0502020204030204" pitchFamily="34" charset="0"/>
            </a:endParaRPr>
          </a:p>
          <a:p>
            <a:endParaRPr lang="ru-RU" sz="2000" b="1" dirty="0" smtClean="0">
              <a:latin typeface="Times New Roman" panose="02020603050405020304" pitchFamily="18" charset="0"/>
            </a:endParaRPr>
          </a:p>
          <a:p>
            <a:endParaRPr lang="ru-RU" sz="1200" b="1" dirty="0" smtClean="0"/>
          </a:p>
          <a:p>
            <a:endParaRPr lang="ru-RU" dirty="0"/>
          </a:p>
        </p:txBody>
      </p:sp>
      <p:sp>
        <p:nvSpPr>
          <p:cNvPr id="4" name="Номер слайда 3"/>
          <p:cNvSpPr>
            <a:spLocks noGrp="1"/>
          </p:cNvSpPr>
          <p:nvPr>
            <p:ph type="sldNum" sz="quarter" idx="10"/>
          </p:nvPr>
        </p:nvSpPr>
        <p:spPr/>
        <p:txBody>
          <a:bodyPr/>
          <a:lstStyle/>
          <a:p>
            <a:pPr>
              <a:defRPr/>
            </a:pPr>
            <a:fld id="{02678417-ECF3-4C46-8017-A4D003465D58}" type="slidenum">
              <a:rPr lang="ru-RU" smtClean="0"/>
              <a:pPr>
                <a:defRPr/>
              </a:pPr>
              <a:t>8</a:t>
            </a:fld>
            <a:endParaRPr lang="ru-RU"/>
          </a:p>
        </p:txBody>
      </p:sp>
    </p:spTree>
    <p:extLst>
      <p:ext uri="{BB962C8B-B14F-4D97-AF65-F5344CB8AC3E}">
        <p14:creationId xmlns:p14="http://schemas.microsoft.com/office/powerpoint/2010/main" val="210845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3288" y="747713"/>
            <a:ext cx="4991100" cy="3743325"/>
          </a:xfrm>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Arial" charset="0"/>
                <a:ea typeface="+mn-ea"/>
                <a:cs typeface="Arial" charset="0"/>
              </a:rPr>
              <a:t>2 мероприятие - </a:t>
            </a:r>
            <a:r>
              <a:rPr lang="ru-RU" dirty="0" smtClean="0"/>
              <a:t>Каскадное управления работой подогревателей газа</a:t>
            </a:r>
            <a:endParaRPr lang="ru-RU" sz="1200" kern="1200" dirty="0">
              <a:solidFill>
                <a:schemeClr val="tx1"/>
              </a:solidFill>
              <a:latin typeface="Arial" charset="0"/>
              <a:ea typeface="+mn-ea"/>
              <a:cs typeface="Arial" charset="0"/>
            </a:endParaRPr>
          </a:p>
        </p:txBody>
      </p:sp>
      <p:sp>
        <p:nvSpPr>
          <p:cNvPr id="4" name="Номер слайда 3"/>
          <p:cNvSpPr>
            <a:spLocks noGrp="1"/>
          </p:cNvSpPr>
          <p:nvPr>
            <p:ph type="sldNum" sz="quarter" idx="10"/>
          </p:nvPr>
        </p:nvSpPr>
        <p:spPr/>
        <p:txBody>
          <a:bodyPr/>
          <a:lstStyle/>
          <a:p>
            <a:pPr>
              <a:defRPr/>
            </a:pPr>
            <a:fld id="{02678417-ECF3-4C46-8017-A4D003465D58}" type="slidenum">
              <a:rPr lang="ru-RU" smtClean="0"/>
              <a:pPr>
                <a:defRPr/>
              </a:pPr>
              <a:t>9</a:t>
            </a:fld>
            <a:endParaRPr lang="ru-RU"/>
          </a:p>
        </p:txBody>
      </p:sp>
    </p:spTree>
    <p:extLst>
      <p:ext uri="{BB962C8B-B14F-4D97-AF65-F5344CB8AC3E}">
        <p14:creationId xmlns:p14="http://schemas.microsoft.com/office/powerpoint/2010/main" val="3253051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fld id="{8A8230ED-865A-449A-BBC7-E7C030B00B99}" type="slidenum">
              <a:rPr lang="en-US"/>
              <a:pPr>
                <a:defRPr/>
              </a:pPr>
              <a:t>‹#›</a:t>
            </a:fld>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fld id="{4AC31C7D-9ED2-4101-BD32-ACF53606C9B1}" type="slidenum">
              <a:rPr lang="en-US"/>
              <a:pPr>
                <a:defRPr/>
              </a:pPr>
              <a:t>‹#›</a:t>
            </a:fld>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solidFill>
                  <a:srgbClr val="003366"/>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dirty="0" smtClean="0"/>
              <a:t>Образец текста</a:t>
            </a:r>
          </a:p>
        </p:txBody>
      </p:sp>
      <p:sp>
        <p:nvSpPr>
          <p:cNvPr id="4" name="Rectangle 11"/>
          <p:cNvSpPr>
            <a:spLocks noGrp="1" noChangeArrowheads="1"/>
          </p:cNvSpPr>
          <p:nvPr>
            <p:ph type="sldNum" sz="quarter" idx="10"/>
          </p:nvPr>
        </p:nvSpPr>
        <p:spPr>
          <a:ln/>
        </p:spPr>
        <p:txBody>
          <a:bodyPr/>
          <a:lstStyle>
            <a:lvl1pPr>
              <a:defRPr/>
            </a:lvl1pPr>
          </a:lstStyle>
          <a:p>
            <a:pPr>
              <a:defRPr/>
            </a:pPr>
            <a:r>
              <a:rPr lang="en-US">
                <a:solidFill>
                  <a:srgbClr val="FFFFFF"/>
                </a:solidFill>
              </a:rPr>
              <a:t>&lt;#&gt;</a:t>
            </a:r>
            <a:endParaRPr lang="ru-RU">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ru-RU">
                <a:solidFill>
                  <a:srgbClr val="FFFFFF"/>
                </a:solidFill>
              </a:rPr>
              <a:t>Автоматизированная система «Состояние ГРС»</a:t>
            </a:r>
          </a:p>
        </p:txBody>
      </p:sp>
    </p:spTree>
    <p:extLst>
      <p:ext uri="{BB962C8B-B14F-4D97-AF65-F5344CB8AC3E}">
        <p14:creationId xmlns:p14="http://schemas.microsoft.com/office/powerpoint/2010/main" val="6559069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7" name="Содержимое 2"/>
          <p:cNvSpPr>
            <a:spLocks noGrp="1"/>
          </p:cNvSpPr>
          <p:nvPr>
            <p:ph idx="1"/>
          </p:nvPr>
        </p:nvSpPr>
        <p:spPr>
          <a:xfrm>
            <a:off x="0" y="1089025"/>
            <a:ext cx="4486275" cy="5226050"/>
          </a:xfrm>
        </p:spPr>
        <p:txBody>
          <a:bodyPr/>
          <a:lstStyle>
            <a:lvl1pPr>
              <a:defRPr sz="2800">
                <a:solidFill>
                  <a:srgbClr val="003366"/>
                </a:solidFill>
                <a:latin typeface="+mn-lt"/>
              </a:defRPr>
            </a:lvl1pPr>
            <a:lvl2pPr>
              <a:defRPr>
                <a:solidFill>
                  <a:srgbClr val="003366"/>
                </a:solidFill>
                <a:latin typeface="+mn-lt"/>
              </a:defRPr>
            </a:lvl2pPr>
            <a:lvl3pPr>
              <a:defRPr sz="2600">
                <a:solidFill>
                  <a:srgbClr val="003366"/>
                </a:solidFill>
                <a:latin typeface="+mn-lt"/>
              </a:defRPr>
            </a:lvl3pPr>
            <a:lvl4pPr>
              <a:defRPr sz="2400">
                <a:solidFill>
                  <a:srgbClr val="003366"/>
                </a:solidFill>
                <a:latin typeface="+mn-lt"/>
              </a:defRPr>
            </a:lvl4pPr>
            <a:lvl5pPr>
              <a:defRPr sz="2200">
                <a:solidFill>
                  <a:srgbClr val="003366"/>
                </a:solidFill>
                <a:latin typeface="+mn-lt"/>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8" name="Содержимое 2"/>
          <p:cNvSpPr>
            <a:spLocks noGrp="1"/>
          </p:cNvSpPr>
          <p:nvPr>
            <p:ph idx="12"/>
          </p:nvPr>
        </p:nvSpPr>
        <p:spPr>
          <a:xfrm>
            <a:off x="4533900" y="1089025"/>
            <a:ext cx="4486275" cy="5226050"/>
          </a:xfrm>
        </p:spPr>
        <p:txBody>
          <a:bodyPr/>
          <a:lstStyle>
            <a:lvl1pPr>
              <a:defRPr sz="2800">
                <a:solidFill>
                  <a:srgbClr val="003366"/>
                </a:solidFill>
                <a:latin typeface="+mn-lt"/>
              </a:defRPr>
            </a:lvl1pPr>
            <a:lvl2pPr>
              <a:defRPr>
                <a:solidFill>
                  <a:srgbClr val="003366"/>
                </a:solidFill>
                <a:latin typeface="+mn-lt"/>
              </a:defRPr>
            </a:lvl2pPr>
            <a:lvl3pPr>
              <a:defRPr sz="2600">
                <a:solidFill>
                  <a:srgbClr val="003366"/>
                </a:solidFill>
                <a:latin typeface="+mn-lt"/>
              </a:defRPr>
            </a:lvl3pPr>
            <a:lvl4pPr>
              <a:defRPr sz="2400">
                <a:solidFill>
                  <a:srgbClr val="003366"/>
                </a:solidFill>
                <a:latin typeface="+mn-lt"/>
              </a:defRPr>
            </a:lvl4pPr>
            <a:lvl5pPr>
              <a:defRPr sz="2200">
                <a:solidFill>
                  <a:srgbClr val="003366"/>
                </a:solidFill>
                <a:latin typeface="+mn-lt"/>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Rectangle 11"/>
          <p:cNvSpPr>
            <a:spLocks noGrp="1" noChangeArrowheads="1"/>
          </p:cNvSpPr>
          <p:nvPr>
            <p:ph type="sldNum" sz="quarter" idx="13"/>
          </p:nvPr>
        </p:nvSpPr>
        <p:spPr>
          <a:ln/>
        </p:spPr>
        <p:txBody>
          <a:bodyPr/>
          <a:lstStyle>
            <a:lvl1pPr>
              <a:defRPr/>
            </a:lvl1pPr>
          </a:lstStyle>
          <a:p>
            <a:pPr>
              <a:defRPr/>
            </a:pPr>
            <a:r>
              <a:rPr lang="en-US">
                <a:solidFill>
                  <a:srgbClr val="FFFFFF"/>
                </a:solidFill>
              </a:rPr>
              <a:t>&lt;#&gt;</a:t>
            </a:r>
            <a:endParaRPr lang="ru-RU">
              <a:solidFill>
                <a:srgbClr val="FFFFFF"/>
              </a:solidFill>
            </a:endParaRPr>
          </a:p>
        </p:txBody>
      </p:sp>
      <p:sp>
        <p:nvSpPr>
          <p:cNvPr id="6" name="Rectangle 12"/>
          <p:cNvSpPr>
            <a:spLocks noGrp="1" noChangeArrowheads="1"/>
          </p:cNvSpPr>
          <p:nvPr>
            <p:ph type="ftr" sz="quarter" idx="14"/>
          </p:nvPr>
        </p:nvSpPr>
        <p:spPr>
          <a:ln/>
        </p:spPr>
        <p:txBody>
          <a:bodyPr/>
          <a:lstStyle>
            <a:lvl1pPr>
              <a:defRPr/>
            </a:lvl1pPr>
          </a:lstStyle>
          <a:p>
            <a:pPr>
              <a:defRPr/>
            </a:pPr>
            <a:r>
              <a:rPr lang="ru-RU">
                <a:solidFill>
                  <a:srgbClr val="FFFFFF"/>
                </a:solidFill>
              </a:rPr>
              <a:t>Автоматизированная система «Состояние ГРС»</a:t>
            </a:r>
          </a:p>
        </p:txBody>
      </p:sp>
    </p:spTree>
    <p:extLst>
      <p:ext uri="{BB962C8B-B14F-4D97-AF65-F5344CB8AC3E}">
        <p14:creationId xmlns:p14="http://schemas.microsoft.com/office/powerpoint/2010/main" val="22911643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5" name="Содержимое 4"/>
          <p:cNvSpPr>
            <a:spLocks noGrp="1"/>
          </p:cNvSpPr>
          <p:nvPr>
            <p:ph idx="1"/>
          </p:nvPr>
        </p:nvSpPr>
        <p:spPr>
          <a:xfrm>
            <a:off x="0" y="1079500"/>
            <a:ext cx="9144000" cy="5226050"/>
          </a:xfrm>
        </p:spPr>
        <p:txBody>
          <a:bodyPr/>
          <a:lstStyle>
            <a:lvl1pPr>
              <a:defRPr/>
            </a:lvl1pPr>
          </a:lstStyle>
          <a:p>
            <a:pPr lvl="0"/>
            <a:r>
              <a:rPr lang="ru-RU" dirty="0" smtClean="0"/>
              <a:t>Образец текста</a:t>
            </a:r>
          </a:p>
        </p:txBody>
      </p:sp>
      <p:sp>
        <p:nvSpPr>
          <p:cNvPr id="4" name="Rectangle 11"/>
          <p:cNvSpPr>
            <a:spLocks noGrp="1" noChangeArrowheads="1"/>
          </p:cNvSpPr>
          <p:nvPr>
            <p:ph type="sldNum" sz="quarter" idx="10"/>
          </p:nvPr>
        </p:nvSpPr>
        <p:spPr>
          <a:ln/>
        </p:spPr>
        <p:txBody>
          <a:bodyPr/>
          <a:lstStyle>
            <a:lvl1pPr>
              <a:defRPr/>
            </a:lvl1pPr>
          </a:lstStyle>
          <a:p>
            <a:pPr>
              <a:defRPr/>
            </a:pPr>
            <a:r>
              <a:rPr lang="en-US">
                <a:solidFill>
                  <a:srgbClr val="FFFFFF"/>
                </a:solidFill>
              </a:rPr>
              <a:t>&lt;#&gt;</a:t>
            </a:r>
            <a:endParaRPr lang="ru-RU">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ru-RU">
                <a:solidFill>
                  <a:srgbClr val="FFFFFF"/>
                </a:solidFill>
              </a:rPr>
              <a:t>Автоматизированная система «Состояние ГРС»</a:t>
            </a:r>
          </a:p>
        </p:txBody>
      </p:sp>
    </p:spTree>
    <p:extLst>
      <p:ext uri="{BB962C8B-B14F-4D97-AF65-F5344CB8AC3E}">
        <p14:creationId xmlns:p14="http://schemas.microsoft.com/office/powerpoint/2010/main" val="41137208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Название раздела, блок тезиса">
    <p:spTree>
      <p:nvGrpSpPr>
        <p:cNvPr id="1" name=""/>
        <p:cNvGrpSpPr/>
        <p:nvPr/>
      </p:nvGrpSpPr>
      <p:grpSpPr>
        <a:xfrm>
          <a:off x="0" y="0"/>
          <a:ext cx="0" cy="0"/>
          <a:chOff x="0" y="0"/>
          <a:chExt cx="0" cy="0"/>
        </a:xfrm>
      </p:grpSpPr>
      <p:sp>
        <p:nvSpPr>
          <p:cNvPr id="4" name="Rectangle 12"/>
          <p:cNvSpPr>
            <a:spLocks noGrp="1" noChangeArrowheads="1"/>
          </p:cNvSpPr>
          <p:nvPr>
            <p:ph idx="1"/>
          </p:nvPr>
        </p:nvSpPr>
        <p:spPr bwMode="auto">
          <a:xfrm>
            <a:off x="0" y="1079500"/>
            <a:ext cx="9144000" cy="1528763"/>
          </a:xfrm>
          <a:prstGeom prst="rect">
            <a:avLst/>
          </a:prstGeom>
          <a:noFill/>
          <a:ln w="9525">
            <a:noFill/>
            <a:miter lim="800000"/>
            <a:headEnd/>
            <a:tailEnd/>
          </a:ln>
        </p:spPr>
        <p:txBody>
          <a:bodyPr/>
          <a:lstStyle>
            <a:lvl1pPr>
              <a:defRPr lang="ru-RU" sz="2600" b="1" dirty="0" smtClean="0">
                <a:solidFill>
                  <a:srgbClr val="003366"/>
                </a:solidFill>
                <a:latin typeface="+mn-lt"/>
                <a:ea typeface="+mn-ea"/>
                <a:cs typeface="+mn-cs"/>
              </a:defRPr>
            </a:lvl1pPr>
          </a:lstStyle>
          <a:p>
            <a:pPr lvl="0"/>
            <a:endParaRPr lang="ru-RU" noProof="0" dirty="0" smtClean="0"/>
          </a:p>
        </p:txBody>
      </p:sp>
      <p:sp>
        <p:nvSpPr>
          <p:cNvPr id="5" name="Rectangle 11"/>
          <p:cNvSpPr>
            <a:spLocks noGrp="1" noChangeArrowheads="1"/>
          </p:cNvSpPr>
          <p:nvPr>
            <p:ph type="title"/>
          </p:nvPr>
        </p:nvSpPr>
        <p:spPr bwMode="auto">
          <a:xfrm>
            <a:off x="2159000" y="0"/>
            <a:ext cx="6985000" cy="1009650"/>
          </a:xfrm>
          <a:prstGeom prst="rect">
            <a:avLst/>
          </a:prstGeom>
          <a:noFill/>
          <a:ln w="9525">
            <a:noFill/>
            <a:miter lim="800000"/>
            <a:headEnd/>
            <a:tailEnd/>
          </a:ln>
        </p:spPr>
        <p:txBody>
          <a:bodyPr/>
          <a:lstStyle/>
          <a:p>
            <a:pPr lvl="0"/>
            <a:r>
              <a:rPr lang="ru-RU" dirty="0" smtClean="0"/>
              <a:t>Образец заголовка</a:t>
            </a:r>
          </a:p>
        </p:txBody>
      </p:sp>
      <p:sp>
        <p:nvSpPr>
          <p:cNvPr id="6" name="Rectangle 11"/>
          <p:cNvSpPr>
            <a:spLocks noGrp="1" noChangeArrowheads="1"/>
          </p:cNvSpPr>
          <p:nvPr>
            <p:ph type="sldNum" sz="quarter" idx="10"/>
          </p:nvPr>
        </p:nvSpPr>
        <p:spPr>
          <a:ln/>
        </p:spPr>
        <p:txBody>
          <a:bodyPr/>
          <a:lstStyle>
            <a:lvl1pPr>
              <a:defRPr/>
            </a:lvl1pPr>
          </a:lstStyle>
          <a:p>
            <a:pPr>
              <a:defRPr/>
            </a:pPr>
            <a:r>
              <a:rPr lang="en-US">
                <a:solidFill>
                  <a:srgbClr val="FFFFFF"/>
                </a:solidFill>
              </a:rPr>
              <a:t>&lt;#&gt;</a:t>
            </a:r>
            <a:endParaRPr lang="ru-RU">
              <a:solidFill>
                <a:srgbClr val="FFFFFF"/>
              </a:solidFill>
            </a:endParaRPr>
          </a:p>
        </p:txBody>
      </p:sp>
      <p:sp>
        <p:nvSpPr>
          <p:cNvPr id="7" name="Rectangle 12"/>
          <p:cNvSpPr>
            <a:spLocks noGrp="1" noChangeArrowheads="1"/>
          </p:cNvSpPr>
          <p:nvPr>
            <p:ph type="ftr" sz="quarter" idx="11"/>
          </p:nvPr>
        </p:nvSpPr>
        <p:spPr>
          <a:ln/>
        </p:spPr>
        <p:txBody>
          <a:bodyPr/>
          <a:lstStyle>
            <a:lvl1pPr>
              <a:defRPr/>
            </a:lvl1pPr>
          </a:lstStyle>
          <a:p>
            <a:pPr>
              <a:defRPr/>
            </a:pPr>
            <a:r>
              <a:rPr lang="ru-RU">
                <a:solidFill>
                  <a:srgbClr val="FFFFFF"/>
                </a:solidFill>
              </a:rPr>
              <a:t>Автоматизированная система «Состояние ГРС»</a:t>
            </a:r>
          </a:p>
        </p:txBody>
      </p:sp>
    </p:spTree>
    <p:extLst>
      <p:ext uri="{BB962C8B-B14F-4D97-AF65-F5344CB8AC3E}">
        <p14:creationId xmlns:p14="http://schemas.microsoft.com/office/powerpoint/2010/main" val="27190071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Пустой слайд">
    <p:spTree>
      <p:nvGrpSpPr>
        <p:cNvPr id="1" name=""/>
        <p:cNvGrpSpPr/>
        <p:nvPr/>
      </p:nvGrpSpPr>
      <p:grpSpPr>
        <a:xfrm>
          <a:off x="0" y="0"/>
          <a:ext cx="0" cy="0"/>
          <a:chOff x="0" y="0"/>
          <a:chExt cx="0" cy="0"/>
        </a:xfrm>
      </p:grpSpPr>
      <p:sp>
        <p:nvSpPr>
          <p:cNvPr id="4" name="Заголовок 5"/>
          <p:cNvSpPr>
            <a:spLocks noGrp="1"/>
          </p:cNvSpPr>
          <p:nvPr>
            <p:ph type="title"/>
          </p:nvPr>
        </p:nvSpPr>
        <p:spPr>
          <a:xfrm>
            <a:off x="2159000" y="0"/>
            <a:ext cx="6985000" cy="1009650"/>
          </a:xfrm>
        </p:spPr>
        <p:txBody>
          <a:bodyPr/>
          <a:lstStyle>
            <a:lvl1pPr>
              <a:defRPr/>
            </a:lvl1pPr>
          </a:lstStyle>
          <a:p>
            <a:r>
              <a:rPr lang="ru-RU" smtClean="0"/>
              <a:t>Образец заголовка</a:t>
            </a:r>
            <a:endParaRPr lang="ru-RU" dirty="0"/>
          </a:p>
        </p:txBody>
      </p:sp>
      <p:sp>
        <p:nvSpPr>
          <p:cNvPr id="3" name="Rectangle 11"/>
          <p:cNvSpPr>
            <a:spLocks noGrp="1" noChangeArrowheads="1"/>
          </p:cNvSpPr>
          <p:nvPr>
            <p:ph type="sldNum" sz="quarter" idx="10"/>
          </p:nvPr>
        </p:nvSpPr>
        <p:spPr>
          <a:ln/>
        </p:spPr>
        <p:txBody>
          <a:bodyPr/>
          <a:lstStyle>
            <a:lvl1pPr>
              <a:defRPr/>
            </a:lvl1pPr>
          </a:lstStyle>
          <a:p>
            <a:pPr>
              <a:defRPr/>
            </a:pPr>
            <a:r>
              <a:rPr lang="en-US">
                <a:solidFill>
                  <a:srgbClr val="FFFFFF"/>
                </a:solidFill>
              </a:rPr>
              <a:t>&lt;#&gt;</a:t>
            </a:r>
            <a:endParaRPr lang="ru-RU">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ru-RU">
                <a:solidFill>
                  <a:srgbClr val="FFFFFF"/>
                </a:solidFill>
              </a:rPr>
              <a:t>Автоматизированная система «Состояние ГРС»</a:t>
            </a:r>
          </a:p>
        </p:txBody>
      </p:sp>
    </p:spTree>
    <p:extLst>
      <p:ext uri="{BB962C8B-B14F-4D97-AF65-F5344CB8AC3E}">
        <p14:creationId xmlns:p14="http://schemas.microsoft.com/office/powerpoint/2010/main" val="10224475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solidFill>
                  <a:srgbClr val="003366"/>
                </a:solidFill>
              </a:defRPr>
            </a:lvl1pPr>
          </a:lstStyle>
          <a:p>
            <a:r>
              <a:rPr lang="ru-RU" dirty="0" smtClean="0"/>
              <a:t>Образец заголовка</a:t>
            </a:r>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sldNum" sz="quarter" idx="10"/>
          </p:nvPr>
        </p:nvSpPr>
        <p:spPr>
          <a:ln/>
        </p:spPr>
        <p:txBody>
          <a:bodyPr/>
          <a:lstStyle>
            <a:lvl1pPr>
              <a:defRPr/>
            </a:lvl1pPr>
          </a:lstStyle>
          <a:p>
            <a:pPr>
              <a:defRPr/>
            </a:pPr>
            <a:r>
              <a:rPr lang="en-US">
                <a:solidFill>
                  <a:srgbClr val="FFFFFF"/>
                </a:solidFill>
              </a:rPr>
              <a:t>&lt;#&gt;</a:t>
            </a:r>
            <a:endParaRPr lang="ru-RU">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ru-RU">
                <a:solidFill>
                  <a:srgbClr val="FFFFFF"/>
                </a:solidFill>
              </a:rPr>
              <a:t>Автоматизированная система «Состояние ГРС»</a:t>
            </a:r>
          </a:p>
        </p:txBody>
      </p:sp>
    </p:spTree>
    <p:extLst>
      <p:ext uri="{BB962C8B-B14F-4D97-AF65-F5344CB8AC3E}">
        <p14:creationId xmlns:p14="http://schemas.microsoft.com/office/powerpoint/2010/main" val="24138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0"/>
            <a:ext cx="2286000" cy="26082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0" y="0"/>
            <a:ext cx="6705600" cy="26082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fld id="{D0CA1C4F-0071-431A-9719-10E8BD5AFD55}" type="slidenum">
              <a:rPr lang="en-US"/>
              <a:pPr>
                <a:defRPr/>
              </a:pPr>
              <a:t>‹#›</a:t>
            </a:fld>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257CA443-4624-4D64-A986-B64ACA48F10C}"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Rectangle 13"/>
          <p:cNvSpPr>
            <a:spLocks noGrp="1" noChangeArrowheads="1"/>
          </p:cNvSpPr>
          <p:nvPr>
            <p:ph type="sldNum" sz="quarter" idx="10"/>
          </p:nvPr>
        </p:nvSpPr>
        <p:spPr>
          <a:ln/>
        </p:spPr>
        <p:txBody>
          <a:bodyPr/>
          <a:lstStyle>
            <a:lvl1pPr>
              <a:defRPr/>
            </a:lvl1pPr>
          </a:lstStyle>
          <a:p>
            <a:pPr>
              <a:defRPr/>
            </a:pPr>
            <a:fld id="{4EC2FAC4-67CF-47E0-A979-653862E6D487}"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ChangeArrowheads="1"/>
          </p:cNvSpPr>
          <p:nvPr userDrawn="1"/>
        </p:nvSpPr>
        <p:spPr bwMode="auto">
          <a:xfrm>
            <a:off x="0" y="5762682"/>
            <a:ext cx="9144000" cy="544512"/>
          </a:xfrm>
          <a:prstGeom prst="rect">
            <a:avLst/>
          </a:prstGeom>
          <a:solidFill>
            <a:srgbClr val="003366"/>
          </a:solidFill>
          <a:ln w="9525" algn="ctr">
            <a:noFill/>
            <a:miter lim="800000"/>
            <a:headEnd/>
            <a:tailEnd/>
          </a:ln>
          <a:effectLst/>
        </p:spPr>
        <p:txBody>
          <a:bodyPr wrap="none" lIns="0" tIns="0" rIns="0" bIns="0" anchor="ct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3"/>
          <p:cNvSpPr>
            <a:spLocks noGrp="1" noChangeArrowheads="1"/>
          </p:cNvSpPr>
          <p:nvPr>
            <p:ph type="sldNum" sz="quarter" idx="10"/>
          </p:nvPr>
        </p:nvSpPr>
        <p:spPr>
          <a:ln/>
        </p:spPr>
        <p:txBody>
          <a:bodyPr/>
          <a:lstStyle>
            <a:lvl1pPr>
              <a:defRPr/>
            </a:lvl1pPr>
          </a:lstStyle>
          <a:p>
            <a:pPr>
              <a:defRPr/>
            </a:pPr>
            <a:fld id="{EBE5E605-3BC6-4B7A-83C4-AD933F4C1340}"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0" y="1079500"/>
            <a:ext cx="4495800" cy="152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079500"/>
            <a:ext cx="4495800" cy="152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
          <p:cNvSpPr>
            <a:spLocks noGrp="1" noChangeArrowheads="1"/>
          </p:cNvSpPr>
          <p:nvPr>
            <p:ph type="sldNum" sz="quarter" idx="10"/>
          </p:nvPr>
        </p:nvSpPr>
        <p:spPr>
          <a:ln/>
        </p:spPr>
        <p:txBody>
          <a:bodyPr/>
          <a:lstStyle>
            <a:lvl1pPr>
              <a:defRPr/>
            </a:lvl1pPr>
          </a:lstStyle>
          <a:p>
            <a:pPr>
              <a:defRPr/>
            </a:pPr>
            <a:fld id="{A8AAD000-08A3-47D9-932A-823337FB85FA}"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3"/>
          <p:cNvSpPr>
            <a:spLocks noGrp="1" noChangeArrowheads="1"/>
          </p:cNvSpPr>
          <p:nvPr>
            <p:ph type="sldNum" sz="quarter" idx="10"/>
          </p:nvPr>
        </p:nvSpPr>
        <p:spPr>
          <a:ln/>
        </p:spPr>
        <p:txBody>
          <a:bodyPr/>
          <a:lstStyle>
            <a:lvl1pPr>
              <a:defRPr/>
            </a:lvl1pPr>
          </a:lstStyle>
          <a:p>
            <a:pPr>
              <a:defRPr/>
            </a:pPr>
            <a:fld id="{4B3D439F-04CD-4F52-83A5-1BEFC4962FE2}" type="slidenum">
              <a:rPr lang="ru-RU"/>
              <a:pPr>
                <a:defRPr/>
              </a:pPr>
              <a:t>‹#›</a:t>
            </a:fld>
            <a:endParaRPr lang="ru-RU"/>
          </a:p>
        </p:txBody>
      </p:sp>
      <p:sp>
        <p:nvSpPr>
          <p:cNvPr id="8"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3"/>
          <p:cNvSpPr>
            <a:spLocks noGrp="1" noChangeArrowheads="1"/>
          </p:cNvSpPr>
          <p:nvPr>
            <p:ph type="sldNum" sz="quarter" idx="10"/>
          </p:nvPr>
        </p:nvSpPr>
        <p:spPr>
          <a:ln/>
        </p:spPr>
        <p:txBody>
          <a:bodyPr/>
          <a:lstStyle>
            <a:lvl1pPr>
              <a:defRPr/>
            </a:lvl1pPr>
          </a:lstStyle>
          <a:p>
            <a:pPr>
              <a:defRPr/>
            </a:pPr>
            <a:fld id="{AEA89430-DD20-487A-BCDF-F0AFF9E4DE2E}" type="slidenum">
              <a:rPr lang="ru-RU"/>
              <a:pPr>
                <a:defRPr/>
              </a:pPr>
              <a:t>‹#›</a:t>
            </a:fld>
            <a:endParaRPr lang="ru-RU"/>
          </a:p>
        </p:txBody>
      </p:sp>
      <p:sp>
        <p:nvSpPr>
          <p:cNvPr id="4"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814E171A-DBE7-4810-BD68-61F49395ED35}" type="slidenum">
              <a:rPr lang="ru-RU"/>
              <a:pPr>
                <a:defRPr/>
              </a:pPr>
              <a:t>‹#›</a:t>
            </a:fld>
            <a:endParaRPr lang="ru-RU"/>
          </a:p>
        </p:txBody>
      </p:sp>
      <p:sp>
        <p:nvSpPr>
          <p:cNvPr id="3"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sldNum" sz="quarter" idx="10"/>
          </p:nvPr>
        </p:nvSpPr>
        <p:spPr>
          <a:ln/>
        </p:spPr>
        <p:txBody>
          <a:bodyPr/>
          <a:lstStyle>
            <a:lvl1pPr>
              <a:defRPr/>
            </a:lvl1pPr>
          </a:lstStyle>
          <a:p>
            <a:pPr>
              <a:defRPr/>
            </a:pPr>
            <a:fld id="{7A0720BB-9EA1-4061-B886-4940A86BB972}"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fld id="{B308A68A-6013-4B2B-8591-41295B2D3C06}" type="slidenum">
              <a:rPr lang="en-US"/>
              <a:pPr>
                <a:defRPr/>
              </a:pPr>
              <a:t>‹#›</a:t>
            </a:fld>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sldNum" sz="quarter" idx="10"/>
          </p:nvPr>
        </p:nvSpPr>
        <p:spPr>
          <a:ln/>
        </p:spPr>
        <p:txBody>
          <a:bodyPr/>
          <a:lstStyle>
            <a:lvl1pPr>
              <a:defRPr/>
            </a:lvl1pPr>
          </a:lstStyle>
          <a:p>
            <a:pPr>
              <a:defRPr/>
            </a:pPr>
            <a:fld id="{ABEF7F03-506C-4833-A72A-6B157110526F}"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4B1107FE-C92D-4A93-8B32-E034542D6CEF}"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0"/>
            <a:ext cx="2286000" cy="26082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0" y="0"/>
            <a:ext cx="6705600" cy="26082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F9FE3AD9-4275-433A-8AB9-B82D9D91234D}"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Пустой слайд">
    <p:spTree>
      <p:nvGrpSpPr>
        <p:cNvPr id="1" name=""/>
        <p:cNvGrpSpPr/>
        <p:nvPr/>
      </p:nvGrpSpPr>
      <p:grpSpPr>
        <a:xfrm>
          <a:off x="0" y="0"/>
          <a:ext cx="0" cy="0"/>
          <a:chOff x="0" y="0"/>
          <a:chExt cx="0" cy="0"/>
        </a:xfrm>
      </p:grpSpPr>
      <p:sp>
        <p:nvSpPr>
          <p:cNvPr id="4" name="Заголовок 5"/>
          <p:cNvSpPr>
            <a:spLocks noGrp="1"/>
          </p:cNvSpPr>
          <p:nvPr>
            <p:ph type="title"/>
          </p:nvPr>
        </p:nvSpPr>
        <p:spPr>
          <a:xfrm>
            <a:off x="2159000" y="0"/>
            <a:ext cx="6985000" cy="1009650"/>
          </a:xfrm>
        </p:spPr>
        <p:txBody>
          <a:bodyPr/>
          <a:lstStyle>
            <a:lvl1pPr>
              <a:defRPr/>
            </a:lvl1pPr>
          </a:lstStyle>
          <a:p>
            <a:r>
              <a:rPr lang="ru-RU" smtClean="0"/>
              <a:t>Образец заголовка</a:t>
            </a:r>
            <a:endParaRPr lang="ru-RU" dirty="0"/>
          </a:p>
        </p:txBody>
      </p:sp>
      <p:sp>
        <p:nvSpPr>
          <p:cNvPr id="3" name="Rectangle 11"/>
          <p:cNvSpPr>
            <a:spLocks noGrp="1" noChangeArrowheads="1"/>
          </p:cNvSpPr>
          <p:nvPr>
            <p:ph type="sldNum" sz="quarter" idx="10"/>
          </p:nvPr>
        </p:nvSpPr>
        <p:spPr>
          <a:ln/>
        </p:spPr>
        <p:txBody>
          <a:bodyPr/>
          <a:lstStyle>
            <a:lvl1pPr>
              <a:defRPr/>
            </a:lvl1pPr>
          </a:lstStyle>
          <a:p>
            <a:pPr>
              <a:defRPr/>
            </a:pPr>
            <a:r>
              <a:rPr lang="en-US"/>
              <a:t>&lt;#&gt;</a:t>
            </a: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r>
              <a:rPr lang="ru-RU"/>
              <a:t>Автоматизированная система «Состояние ГРС»</a:t>
            </a:r>
          </a:p>
        </p:txBody>
      </p:sp>
    </p:spTree>
    <p:extLst>
      <p:ext uri="{BB962C8B-B14F-4D97-AF65-F5344CB8AC3E}">
        <p14:creationId xmlns:p14="http://schemas.microsoft.com/office/powerpoint/2010/main" val="3872059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D4B4040D-8A28-483C-8C6A-25E4DC9A8523}"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62F50344-4132-463D-8159-6CB978218BEC}"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ChangeArrowheads="1"/>
          </p:cNvSpPr>
          <p:nvPr userDrawn="1"/>
        </p:nvSpPr>
        <p:spPr bwMode="auto">
          <a:xfrm>
            <a:off x="0" y="5767445"/>
            <a:ext cx="9144000" cy="544512"/>
          </a:xfrm>
          <a:prstGeom prst="rect">
            <a:avLst/>
          </a:prstGeom>
          <a:solidFill>
            <a:srgbClr val="003366"/>
          </a:solidFill>
          <a:ln w="9525" algn="ctr">
            <a:noFill/>
            <a:miter lim="800000"/>
            <a:headEnd/>
            <a:tailEnd/>
          </a:ln>
          <a:effectLst/>
        </p:spPr>
        <p:txBody>
          <a:bodyPr wrap="none" lIns="0" tIns="0" rIns="0" bIns="0" anchor="ct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3"/>
          <p:cNvSpPr>
            <a:spLocks noGrp="1" noChangeArrowheads="1"/>
          </p:cNvSpPr>
          <p:nvPr>
            <p:ph type="sldNum" sz="quarter" idx="10"/>
          </p:nvPr>
        </p:nvSpPr>
        <p:spPr>
          <a:ln/>
        </p:spPr>
        <p:txBody>
          <a:bodyPr/>
          <a:lstStyle>
            <a:lvl1pPr>
              <a:defRPr/>
            </a:lvl1pPr>
          </a:lstStyle>
          <a:p>
            <a:pPr>
              <a:defRPr/>
            </a:pPr>
            <a:fld id="{76BAA870-75E8-4105-9716-2925C2582134}"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0" y="1079500"/>
            <a:ext cx="4495800" cy="152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079500"/>
            <a:ext cx="4495800" cy="152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
          <p:cNvSpPr>
            <a:spLocks noGrp="1" noChangeArrowheads="1"/>
          </p:cNvSpPr>
          <p:nvPr>
            <p:ph type="sldNum" sz="quarter" idx="10"/>
          </p:nvPr>
        </p:nvSpPr>
        <p:spPr>
          <a:ln/>
        </p:spPr>
        <p:txBody>
          <a:bodyPr/>
          <a:lstStyle>
            <a:lvl1pPr>
              <a:defRPr/>
            </a:lvl1pPr>
          </a:lstStyle>
          <a:p>
            <a:pPr>
              <a:defRPr/>
            </a:pPr>
            <a:fld id="{32E6908C-3C4A-4E70-89B4-88AD40A7561D}"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3"/>
          <p:cNvSpPr>
            <a:spLocks noGrp="1" noChangeArrowheads="1"/>
          </p:cNvSpPr>
          <p:nvPr>
            <p:ph type="sldNum" sz="quarter" idx="10"/>
          </p:nvPr>
        </p:nvSpPr>
        <p:spPr>
          <a:ln/>
        </p:spPr>
        <p:txBody>
          <a:bodyPr/>
          <a:lstStyle>
            <a:lvl1pPr>
              <a:defRPr/>
            </a:lvl1pPr>
          </a:lstStyle>
          <a:p>
            <a:pPr>
              <a:defRPr/>
            </a:pPr>
            <a:fld id="{CFFF2E17-6C88-4EE4-9FE0-20B6626F5DF9}" type="slidenum">
              <a:rPr lang="ru-RU"/>
              <a:pPr>
                <a:defRPr/>
              </a:pPr>
              <a:t>‹#›</a:t>
            </a:fld>
            <a:endParaRPr lang="ru-RU"/>
          </a:p>
        </p:txBody>
      </p:sp>
      <p:sp>
        <p:nvSpPr>
          <p:cNvPr id="8"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3"/>
          <p:cNvSpPr>
            <a:spLocks noGrp="1" noChangeArrowheads="1"/>
          </p:cNvSpPr>
          <p:nvPr>
            <p:ph type="sldNum" sz="quarter" idx="10"/>
          </p:nvPr>
        </p:nvSpPr>
        <p:spPr>
          <a:ln/>
        </p:spPr>
        <p:txBody>
          <a:bodyPr/>
          <a:lstStyle>
            <a:lvl1pPr>
              <a:defRPr/>
            </a:lvl1pPr>
          </a:lstStyle>
          <a:p>
            <a:pPr>
              <a:defRPr/>
            </a:pPr>
            <a:fld id="{90E5B832-BB8C-4C74-8987-AFD061FFD11B}" type="slidenum">
              <a:rPr lang="ru-RU"/>
              <a:pPr>
                <a:defRPr/>
              </a:pPr>
              <a:t>‹#›</a:t>
            </a:fld>
            <a:endParaRPr lang="ru-RU"/>
          </a:p>
        </p:txBody>
      </p:sp>
      <p:sp>
        <p:nvSpPr>
          <p:cNvPr id="4"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sldNum" sz="quarter" idx="10"/>
          </p:nvPr>
        </p:nvSpPr>
        <p:spPr>
          <a:ln/>
        </p:spPr>
        <p:txBody>
          <a:bodyPr/>
          <a:lstStyle>
            <a:lvl1pPr>
              <a:defRPr/>
            </a:lvl1pPr>
          </a:lstStyle>
          <a:p>
            <a:pPr>
              <a:defRPr/>
            </a:pPr>
            <a:fld id="{68855C08-42F2-4417-850E-98C3E2C6F72D}" type="slidenum">
              <a:rPr lang="en-US"/>
              <a:pPr>
                <a:defRPr/>
              </a:pPr>
              <a:t>‹#›</a:t>
            </a:fld>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95179F5C-63C8-483A-A28D-1074EB09261A}" type="slidenum">
              <a:rPr lang="ru-RU"/>
              <a:pPr>
                <a:defRPr/>
              </a:pPr>
              <a:t>‹#›</a:t>
            </a:fld>
            <a:endParaRPr lang="ru-RU"/>
          </a:p>
        </p:txBody>
      </p:sp>
      <p:sp>
        <p:nvSpPr>
          <p:cNvPr id="3"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sldNum" sz="quarter" idx="10"/>
          </p:nvPr>
        </p:nvSpPr>
        <p:spPr>
          <a:ln/>
        </p:spPr>
        <p:txBody>
          <a:bodyPr/>
          <a:lstStyle>
            <a:lvl1pPr>
              <a:defRPr/>
            </a:lvl1pPr>
          </a:lstStyle>
          <a:p>
            <a:pPr>
              <a:defRPr/>
            </a:pPr>
            <a:fld id="{DC0B2109-7D96-4996-B051-88E9436BA824}"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sldNum" sz="quarter" idx="10"/>
          </p:nvPr>
        </p:nvSpPr>
        <p:spPr>
          <a:ln/>
        </p:spPr>
        <p:txBody>
          <a:bodyPr/>
          <a:lstStyle>
            <a:lvl1pPr>
              <a:defRPr/>
            </a:lvl1pPr>
          </a:lstStyle>
          <a:p>
            <a:pPr>
              <a:defRPr/>
            </a:pPr>
            <a:fld id="{54C15239-D8C8-49B9-B7DD-A2D8196173A0}"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E32037EB-3F09-4DE0-ABF5-FB67435E3DF1}"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0"/>
            <a:ext cx="2286000" cy="26082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0" y="0"/>
            <a:ext cx="6705600" cy="26082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17EC0C57-DE27-421B-AFBC-BE137309F5B8}"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7F672ABE-090A-4311-9A55-F837D392E5B5}"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E8FF925D-8017-40A9-BFD4-977F9DC5B2F5}"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3"/>
          <p:cNvSpPr>
            <a:spLocks noGrp="1" noChangeArrowheads="1"/>
          </p:cNvSpPr>
          <p:nvPr>
            <p:ph type="sldNum" sz="quarter" idx="10"/>
          </p:nvPr>
        </p:nvSpPr>
        <p:spPr>
          <a:ln/>
        </p:spPr>
        <p:txBody>
          <a:bodyPr/>
          <a:lstStyle>
            <a:lvl1pPr>
              <a:defRPr/>
            </a:lvl1pPr>
          </a:lstStyle>
          <a:p>
            <a:pPr>
              <a:defRPr/>
            </a:pPr>
            <a:fld id="{CEEDAB43-2740-4E22-AFC0-4B885B200DDE}"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0" y="1079500"/>
            <a:ext cx="4495800" cy="107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079500"/>
            <a:ext cx="4495800" cy="107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
          <p:cNvSpPr>
            <a:spLocks noGrp="1" noChangeArrowheads="1"/>
          </p:cNvSpPr>
          <p:nvPr>
            <p:ph type="sldNum" sz="quarter" idx="10"/>
          </p:nvPr>
        </p:nvSpPr>
        <p:spPr>
          <a:ln/>
        </p:spPr>
        <p:txBody>
          <a:bodyPr/>
          <a:lstStyle>
            <a:lvl1pPr>
              <a:defRPr/>
            </a:lvl1pPr>
          </a:lstStyle>
          <a:p>
            <a:pPr>
              <a:defRPr/>
            </a:pPr>
            <a:fld id="{6CD1E522-78AF-4240-B3B9-2858225A9F49}"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3"/>
          <p:cNvSpPr>
            <a:spLocks noGrp="1" noChangeArrowheads="1"/>
          </p:cNvSpPr>
          <p:nvPr>
            <p:ph type="sldNum" sz="quarter" idx="10"/>
          </p:nvPr>
        </p:nvSpPr>
        <p:spPr>
          <a:ln/>
        </p:spPr>
        <p:txBody>
          <a:bodyPr/>
          <a:lstStyle>
            <a:lvl1pPr>
              <a:defRPr/>
            </a:lvl1pPr>
          </a:lstStyle>
          <a:p>
            <a:pPr>
              <a:defRPr/>
            </a:pPr>
            <a:fld id="{FD8CDBE3-ECC5-4FD4-838A-B94F180168B2}" type="slidenum">
              <a:rPr lang="ru-RU"/>
              <a:pPr>
                <a:defRPr/>
              </a:pPr>
              <a:t>‹#›</a:t>
            </a:fld>
            <a:endParaRPr lang="ru-RU"/>
          </a:p>
        </p:txBody>
      </p:sp>
      <p:sp>
        <p:nvSpPr>
          <p:cNvPr id="8"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0" y="1079500"/>
            <a:ext cx="4495800" cy="152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079500"/>
            <a:ext cx="4495800" cy="152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sldNum" sz="quarter" idx="10"/>
          </p:nvPr>
        </p:nvSpPr>
        <p:spPr>
          <a:ln/>
        </p:spPr>
        <p:txBody>
          <a:bodyPr/>
          <a:lstStyle>
            <a:lvl1pPr>
              <a:defRPr/>
            </a:lvl1pPr>
          </a:lstStyle>
          <a:p>
            <a:pPr>
              <a:defRPr/>
            </a:pPr>
            <a:fld id="{D65E1C23-4020-4F4C-A819-267E2E2B943A}" type="slidenum">
              <a:rPr lang="en-US"/>
              <a:pPr>
                <a:defRPr/>
              </a:pPr>
              <a:t>‹#›</a:t>
            </a:fld>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3"/>
          <p:cNvSpPr>
            <a:spLocks noGrp="1" noChangeArrowheads="1"/>
          </p:cNvSpPr>
          <p:nvPr>
            <p:ph type="sldNum" sz="quarter" idx="10"/>
          </p:nvPr>
        </p:nvSpPr>
        <p:spPr>
          <a:ln/>
        </p:spPr>
        <p:txBody>
          <a:bodyPr/>
          <a:lstStyle>
            <a:lvl1pPr>
              <a:defRPr/>
            </a:lvl1pPr>
          </a:lstStyle>
          <a:p>
            <a:pPr>
              <a:defRPr/>
            </a:pPr>
            <a:fld id="{3FC1B544-1E6B-4AA9-8A54-DB00EB6310A4}" type="slidenum">
              <a:rPr lang="ru-RU"/>
              <a:pPr>
                <a:defRPr/>
              </a:pPr>
              <a:t>‹#›</a:t>
            </a:fld>
            <a:endParaRPr lang="ru-RU"/>
          </a:p>
        </p:txBody>
      </p:sp>
      <p:sp>
        <p:nvSpPr>
          <p:cNvPr id="4"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D4DEA644-CA9B-4CB1-9777-BFF7127040E4}" type="slidenum">
              <a:rPr lang="ru-RU"/>
              <a:pPr>
                <a:defRPr/>
              </a:pPr>
              <a:t>‹#›</a:t>
            </a:fld>
            <a:endParaRPr lang="ru-RU"/>
          </a:p>
        </p:txBody>
      </p:sp>
      <p:sp>
        <p:nvSpPr>
          <p:cNvPr id="3"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sldNum" sz="quarter" idx="10"/>
          </p:nvPr>
        </p:nvSpPr>
        <p:spPr>
          <a:ln/>
        </p:spPr>
        <p:txBody>
          <a:bodyPr/>
          <a:lstStyle>
            <a:lvl1pPr>
              <a:defRPr/>
            </a:lvl1pPr>
          </a:lstStyle>
          <a:p>
            <a:pPr>
              <a:defRPr/>
            </a:pPr>
            <a:fld id="{CF0E8CAD-40A7-4919-BB6C-927983B8488A}"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sldNum" sz="quarter" idx="10"/>
          </p:nvPr>
        </p:nvSpPr>
        <p:spPr>
          <a:ln/>
        </p:spPr>
        <p:txBody>
          <a:bodyPr/>
          <a:lstStyle>
            <a:lvl1pPr>
              <a:defRPr/>
            </a:lvl1pPr>
          </a:lstStyle>
          <a:p>
            <a:pPr>
              <a:defRPr/>
            </a:pPr>
            <a:fld id="{072E6CE6-57CF-4B61-BA4D-D026A518E1D3}"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67419ABE-62FA-46E5-8C2D-2EFF37745133}"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0"/>
            <a:ext cx="2286000" cy="2159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0" y="0"/>
            <a:ext cx="6705600" cy="2159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DFD3819E-45CE-4994-ABD7-01A7519C8282}"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FD7D3299-5023-4279-874E-E4ACC13AFA8A}"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4950C618-B469-467A-B9CE-8D6E4D84CC25}"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3"/>
          <p:cNvSpPr>
            <a:spLocks noGrp="1" noChangeArrowheads="1"/>
          </p:cNvSpPr>
          <p:nvPr>
            <p:ph type="sldNum" sz="quarter" idx="10"/>
          </p:nvPr>
        </p:nvSpPr>
        <p:spPr>
          <a:ln/>
        </p:spPr>
        <p:txBody>
          <a:bodyPr/>
          <a:lstStyle>
            <a:lvl1pPr>
              <a:defRPr/>
            </a:lvl1pPr>
          </a:lstStyle>
          <a:p>
            <a:pPr>
              <a:defRPr/>
            </a:pPr>
            <a:fld id="{B1BEDE63-3D82-430D-8FFB-82168D2E7D55}"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0" y="1082675"/>
            <a:ext cx="892175" cy="5226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1044575" y="1082675"/>
            <a:ext cx="892175" cy="5226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
          <p:cNvSpPr>
            <a:spLocks noGrp="1" noChangeArrowheads="1"/>
          </p:cNvSpPr>
          <p:nvPr>
            <p:ph type="sldNum" sz="quarter" idx="10"/>
          </p:nvPr>
        </p:nvSpPr>
        <p:spPr>
          <a:ln/>
        </p:spPr>
        <p:txBody>
          <a:bodyPr/>
          <a:lstStyle>
            <a:lvl1pPr>
              <a:defRPr/>
            </a:lvl1pPr>
          </a:lstStyle>
          <a:p>
            <a:pPr>
              <a:defRPr/>
            </a:pPr>
            <a:fld id="{F8D8A844-59B0-402F-A06D-30C8B676D89B}"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sldNum" sz="quarter" idx="10"/>
          </p:nvPr>
        </p:nvSpPr>
        <p:spPr>
          <a:ln/>
        </p:spPr>
        <p:txBody>
          <a:bodyPr/>
          <a:lstStyle>
            <a:lvl1pPr>
              <a:defRPr/>
            </a:lvl1pPr>
          </a:lstStyle>
          <a:p>
            <a:pPr>
              <a:defRPr/>
            </a:pPr>
            <a:fld id="{D42E8D41-E480-4E98-8FFE-4670A1FBE294}" type="slidenum">
              <a:rPr lang="en-US"/>
              <a:pPr>
                <a:defRPr/>
              </a:pPr>
              <a:t>‹#›</a:t>
            </a:fld>
            <a:endParaRPr lang="ru-RU"/>
          </a:p>
        </p:txBody>
      </p:sp>
      <p:sp>
        <p:nvSpPr>
          <p:cNvPr id="8" name="Rectangle 12"/>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3"/>
          <p:cNvSpPr>
            <a:spLocks noGrp="1" noChangeArrowheads="1"/>
          </p:cNvSpPr>
          <p:nvPr>
            <p:ph type="sldNum" sz="quarter" idx="10"/>
          </p:nvPr>
        </p:nvSpPr>
        <p:spPr>
          <a:ln/>
        </p:spPr>
        <p:txBody>
          <a:bodyPr/>
          <a:lstStyle>
            <a:lvl1pPr>
              <a:defRPr/>
            </a:lvl1pPr>
          </a:lstStyle>
          <a:p>
            <a:pPr>
              <a:defRPr/>
            </a:pPr>
            <a:fld id="{4F554857-616F-4F2D-9C0E-F3EAD70625CC}" type="slidenum">
              <a:rPr lang="ru-RU"/>
              <a:pPr>
                <a:defRPr/>
              </a:pPr>
              <a:t>‹#›</a:t>
            </a:fld>
            <a:endParaRPr lang="ru-RU"/>
          </a:p>
        </p:txBody>
      </p:sp>
      <p:sp>
        <p:nvSpPr>
          <p:cNvPr id="8"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3"/>
          <p:cNvSpPr>
            <a:spLocks noGrp="1" noChangeArrowheads="1"/>
          </p:cNvSpPr>
          <p:nvPr>
            <p:ph type="sldNum" sz="quarter" idx="10"/>
          </p:nvPr>
        </p:nvSpPr>
        <p:spPr>
          <a:ln/>
        </p:spPr>
        <p:txBody>
          <a:bodyPr/>
          <a:lstStyle>
            <a:lvl1pPr>
              <a:defRPr/>
            </a:lvl1pPr>
          </a:lstStyle>
          <a:p>
            <a:pPr>
              <a:defRPr/>
            </a:pPr>
            <a:fld id="{847F3F36-1EB7-4706-9A07-D0E9C3D258E6}" type="slidenum">
              <a:rPr lang="ru-RU"/>
              <a:pPr>
                <a:defRPr/>
              </a:pPr>
              <a:t>‹#›</a:t>
            </a:fld>
            <a:endParaRPr lang="ru-RU"/>
          </a:p>
        </p:txBody>
      </p:sp>
      <p:sp>
        <p:nvSpPr>
          <p:cNvPr id="4"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B3FF069F-8A2C-46A2-9819-B3D072A20C37}" type="slidenum">
              <a:rPr lang="ru-RU"/>
              <a:pPr>
                <a:defRPr/>
              </a:pPr>
              <a:t>‹#›</a:t>
            </a:fld>
            <a:endParaRPr lang="ru-RU"/>
          </a:p>
        </p:txBody>
      </p:sp>
      <p:sp>
        <p:nvSpPr>
          <p:cNvPr id="3"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sldNum" sz="quarter" idx="10"/>
          </p:nvPr>
        </p:nvSpPr>
        <p:spPr>
          <a:ln/>
        </p:spPr>
        <p:txBody>
          <a:bodyPr/>
          <a:lstStyle>
            <a:lvl1pPr>
              <a:defRPr/>
            </a:lvl1pPr>
          </a:lstStyle>
          <a:p>
            <a:pPr>
              <a:defRPr/>
            </a:pPr>
            <a:fld id="{F4FBA049-4302-4FED-83FA-CFAB55EC491A}"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sldNum" sz="quarter" idx="10"/>
          </p:nvPr>
        </p:nvSpPr>
        <p:spPr>
          <a:ln/>
        </p:spPr>
        <p:txBody>
          <a:bodyPr/>
          <a:lstStyle>
            <a:lvl1pPr>
              <a:defRPr/>
            </a:lvl1pPr>
          </a:lstStyle>
          <a:p>
            <a:pPr>
              <a:defRPr/>
            </a:pPr>
            <a:fld id="{EB6CFF96-C849-4578-81BE-EED46FE2AF49}" type="slidenum">
              <a:rPr lang="ru-RU"/>
              <a:pPr>
                <a:defRPr/>
              </a:pPr>
              <a:t>‹#›</a:t>
            </a:fld>
            <a:endParaRPr lang="ru-RU"/>
          </a:p>
        </p:txBody>
      </p:sp>
      <p:sp>
        <p:nvSpPr>
          <p:cNvPr id="6"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C5BB3607-EB46-4AB2-9160-BE5C3DC8A18D}"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0"/>
            <a:ext cx="2286000" cy="63087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0" y="0"/>
            <a:ext cx="6705600" cy="63087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sldNum" sz="quarter" idx="10"/>
          </p:nvPr>
        </p:nvSpPr>
        <p:spPr>
          <a:ln/>
        </p:spPr>
        <p:txBody>
          <a:bodyPr/>
          <a:lstStyle>
            <a:lvl1pPr>
              <a:defRPr/>
            </a:lvl1pPr>
          </a:lstStyle>
          <a:p>
            <a:pPr>
              <a:defRPr/>
            </a:pPr>
            <a:fld id="{E9438639-B530-4007-AA81-F71C653F7423}" type="slidenum">
              <a:rPr lang="ru-RU"/>
              <a:pPr>
                <a:defRPr/>
              </a:pPr>
              <a:t>‹#›</a:t>
            </a:fld>
            <a:endParaRPr lang="ru-RU"/>
          </a:p>
        </p:txBody>
      </p:sp>
      <p:sp>
        <p:nvSpPr>
          <p:cNvPr id="5" name="Rectangle 14"/>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2"/>
          <p:cNvSpPr>
            <a:spLocks noGrp="1" noChangeArrowheads="1"/>
          </p:cNvSpPr>
          <p:nvPr>
            <p:ph type="sldNum" sz="quarter" idx="10"/>
          </p:nvPr>
        </p:nvSpPr>
        <p:spPr>
          <a:ln/>
        </p:spPr>
        <p:txBody>
          <a:bodyPr/>
          <a:lstStyle>
            <a:lvl1pPr>
              <a:defRPr/>
            </a:lvl1pPr>
          </a:lstStyle>
          <a:p>
            <a:pPr>
              <a:defRPr/>
            </a:pPr>
            <a:fld id="{CB394FFA-29EF-4551-BD5C-A02F7917B60E}" type="slidenum">
              <a:rPr lang="ru-RU"/>
              <a:pPr>
                <a:defRPr/>
              </a:pPr>
              <a:t>‹#›</a:t>
            </a:fld>
            <a:endParaRPr lang="ru-RU"/>
          </a:p>
        </p:txBody>
      </p:sp>
      <p:sp>
        <p:nvSpPr>
          <p:cNvPr id="5" name="Rectangle 13"/>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2"/>
          <p:cNvSpPr>
            <a:spLocks noGrp="1" noChangeArrowheads="1"/>
          </p:cNvSpPr>
          <p:nvPr>
            <p:ph type="sldNum" sz="quarter" idx="10"/>
          </p:nvPr>
        </p:nvSpPr>
        <p:spPr>
          <a:ln/>
        </p:spPr>
        <p:txBody>
          <a:bodyPr/>
          <a:lstStyle>
            <a:lvl1pPr>
              <a:defRPr/>
            </a:lvl1pPr>
          </a:lstStyle>
          <a:p>
            <a:pPr>
              <a:defRPr/>
            </a:pPr>
            <a:fld id="{D90DC03B-0AB9-49D0-8AA7-8FC2A81569C5}" type="slidenum">
              <a:rPr lang="ru-RU"/>
              <a:pPr>
                <a:defRPr/>
              </a:pPr>
              <a:t>‹#›</a:t>
            </a:fld>
            <a:endParaRPr lang="ru-RU"/>
          </a:p>
        </p:txBody>
      </p:sp>
      <p:sp>
        <p:nvSpPr>
          <p:cNvPr id="5" name="Rectangle 13"/>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2"/>
          <p:cNvSpPr>
            <a:spLocks noGrp="1" noChangeArrowheads="1"/>
          </p:cNvSpPr>
          <p:nvPr>
            <p:ph type="sldNum" sz="quarter" idx="10"/>
          </p:nvPr>
        </p:nvSpPr>
        <p:spPr>
          <a:ln/>
        </p:spPr>
        <p:txBody>
          <a:bodyPr/>
          <a:lstStyle>
            <a:lvl1pPr>
              <a:defRPr/>
            </a:lvl1pPr>
          </a:lstStyle>
          <a:p>
            <a:pPr>
              <a:defRPr/>
            </a:pPr>
            <a:fld id="{B0173174-7DFD-4639-98B4-2561A4E6F970}" type="slidenum">
              <a:rPr lang="ru-RU"/>
              <a:pPr>
                <a:defRPr/>
              </a:pPr>
              <a:t>‹#›</a:t>
            </a:fld>
            <a:endParaRPr lang="ru-RU"/>
          </a:p>
        </p:txBody>
      </p:sp>
      <p:sp>
        <p:nvSpPr>
          <p:cNvPr id="5" name="Rectangle 13"/>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sldNum" sz="quarter" idx="10"/>
          </p:nvPr>
        </p:nvSpPr>
        <p:spPr>
          <a:ln/>
        </p:spPr>
        <p:txBody>
          <a:bodyPr/>
          <a:lstStyle>
            <a:lvl1pPr>
              <a:defRPr/>
            </a:lvl1pPr>
          </a:lstStyle>
          <a:p>
            <a:pPr>
              <a:defRPr/>
            </a:pPr>
            <a:fld id="{AFE6752F-E4B2-44AA-9182-43253A052460}" type="slidenum">
              <a:rPr lang="en-US"/>
              <a:pPr>
                <a:defRPr/>
              </a:pPr>
              <a:t>‹#›</a:t>
            </a:fld>
            <a:endParaRPr lang="ru-RU"/>
          </a:p>
        </p:txBody>
      </p:sp>
      <p:sp>
        <p:nvSpPr>
          <p:cNvPr id="4" name="Rectangle 12"/>
          <p:cNvSpPr>
            <a:spLocks noGrp="1" noChangeArrowheads="1"/>
          </p:cNvSpPr>
          <p:nvPr>
            <p:ph type="ftr" sz="quarter" idx="11"/>
          </p:nvPr>
        </p:nvSpPr>
        <p:spPr>
          <a:ln/>
        </p:spPr>
        <p:txBody>
          <a:bodyPr/>
          <a:lstStyle>
            <a:lvl1pPr>
              <a:defRPr/>
            </a:lvl1pPr>
          </a:lstStyle>
          <a:p>
            <a:pPr>
              <a:defRPr/>
            </a:pPr>
            <a:endParaRPr lang="ru-RU"/>
          </a:p>
        </p:txBody>
      </p:sp>
      <p:sp>
        <p:nvSpPr>
          <p:cNvPr id="5" name="Rectangle 9"/>
          <p:cNvSpPr>
            <a:spLocks noChangeArrowheads="1"/>
          </p:cNvSpPr>
          <p:nvPr userDrawn="1"/>
        </p:nvSpPr>
        <p:spPr bwMode="auto">
          <a:xfrm>
            <a:off x="0" y="5762682"/>
            <a:ext cx="9144000" cy="544512"/>
          </a:xfrm>
          <a:prstGeom prst="rect">
            <a:avLst/>
          </a:prstGeom>
          <a:solidFill>
            <a:srgbClr val="003366"/>
          </a:solidFill>
          <a:ln w="9525" algn="ctr">
            <a:noFill/>
            <a:miter lim="800000"/>
            <a:headEnd/>
            <a:tailEnd/>
          </a:ln>
          <a:effectLst/>
        </p:spPr>
        <p:txBody>
          <a:bodyPr wrap="none" lIns="0" tIns="0" rIns="0" bIns="0" anchor="ct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0" y="1100138"/>
            <a:ext cx="1452563" cy="5226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1604963" y="1100138"/>
            <a:ext cx="1454150" cy="5226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2"/>
          <p:cNvSpPr>
            <a:spLocks noGrp="1" noChangeArrowheads="1"/>
          </p:cNvSpPr>
          <p:nvPr>
            <p:ph type="sldNum" sz="quarter" idx="10"/>
          </p:nvPr>
        </p:nvSpPr>
        <p:spPr>
          <a:ln/>
        </p:spPr>
        <p:txBody>
          <a:bodyPr/>
          <a:lstStyle>
            <a:lvl1pPr>
              <a:defRPr/>
            </a:lvl1pPr>
          </a:lstStyle>
          <a:p>
            <a:pPr>
              <a:defRPr/>
            </a:pPr>
            <a:fld id="{F5A36DFE-3508-46AE-A227-C47EFC9E8087}" type="slidenum">
              <a:rPr lang="ru-RU"/>
              <a:pPr>
                <a:defRPr/>
              </a:pPr>
              <a:t>‹#›</a:t>
            </a:fld>
            <a:endParaRPr lang="ru-RU"/>
          </a:p>
        </p:txBody>
      </p:sp>
      <p:sp>
        <p:nvSpPr>
          <p:cNvPr id="6" name="Rectangle 13"/>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2"/>
          <p:cNvSpPr>
            <a:spLocks noGrp="1" noChangeArrowheads="1"/>
          </p:cNvSpPr>
          <p:nvPr>
            <p:ph type="sldNum" sz="quarter" idx="10"/>
          </p:nvPr>
        </p:nvSpPr>
        <p:spPr>
          <a:ln/>
        </p:spPr>
        <p:txBody>
          <a:bodyPr/>
          <a:lstStyle>
            <a:lvl1pPr>
              <a:defRPr/>
            </a:lvl1pPr>
          </a:lstStyle>
          <a:p>
            <a:pPr>
              <a:defRPr/>
            </a:pPr>
            <a:fld id="{E86A32E7-04C2-4E64-B408-6698C1F6E2D4}" type="slidenum">
              <a:rPr lang="ru-RU"/>
              <a:pPr>
                <a:defRPr/>
              </a:pPr>
              <a:t>‹#›</a:t>
            </a:fld>
            <a:endParaRPr lang="ru-RU"/>
          </a:p>
        </p:txBody>
      </p:sp>
      <p:sp>
        <p:nvSpPr>
          <p:cNvPr id="8" name="Rectangle 13"/>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2"/>
          <p:cNvSpPr>
            <a:spLocks noGrp="1" noChangeArrowheads="1"/>
          </p:cNvSpPr>
          <p:nvPr>
            <p:ph type="sldNum" sz="quarter" idx="10"/>
          </p:nvPr>
        </p:nvSpPr>
        <p:spPr>
          <a:ln/>
        </p:spPr>
        <p:txBody>
          <a:bodyPr/>
          <a:lstStyle>
            <a:lvl1pPr>
              <a:defRPr/>
            </a:lvl1pPr>
          </a:lstStyle>
          <a:p>
            <a:pPr>
              <a:defRPr/>
            </a:pPr>
            <a:fld id="{82CB05A8-D2FF-4EBF-8A30-C8DA4C7C667B}" type="slidenum">
              <a:rPr lang="ru-RU"/>
              <a:pPr>
                <a:defRPr/>
              </a:pPr>
              <a:t>‹#›</a:t>
            </a:fld>
            <a:endParaRPr lang="ru-RU"/>
          </a:p>
        </p:txBody>
      </p:sp>
      <p:sp>
        <p:nvSpPr>
          <p:cNvPr id="4" name="Rectangle 13"/>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FFF81633-0CF2-4931-A043-66AF9EA350C1}" type="slidenum">
              <a:rPr lang="ru-RU"/>
              <a:pPr>
                <a:defRPr/>
              </a:pPr>
              <a:t>‹#›</a:t>
            </a:fld>
            <a:endParaRPr lang="ru-RU"/>
          </a:p>
        </p:txBody>
      </p:sp>
      <p:sp>
        <p:nvSpPr>
          <p:cNvPr id="3" name="Rectangle 13"/>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2"/>
          <p:cNvSpPr>
            <a:spLocks noGrp="1" noChangeArrowheads="1"/>
          </p:cNvSpPr>
          <p:nvPr>
            <p:ph type="sldNum" sz="quarter" idx="10"/>
          </p:nvPr>
        </p:nvSpPr>
        <p:spPr>
          <a:ln/>
        </p:spPr>
        <p:txBody>
          <a:bodyPr/>
          <a:lstStyle>
            <a:lvl1pPr>
              <a:defRPr/>
            </a:lvl1pPr>
          </a:lstStyle>
          <a:p>
            <a:pPr>
              <a:defRPr/>
            </a:pPr>
            <a:fld id="{DED47685-A86F-4FB9-87AB-2C1610617D2E}" type="slidenum">
              <a:rPr lang="ru-RU"/>
              <a:pPr>
                <a:defRPr/>
              </a:pPr>
              <a:t>‹#›</a:t>
            </a:fld>
            <a:endParaRPr lang="ru-RU"/>
          </a:p>
        </p:txBody>
      </p:sp>
      <p:sp>
        <p:nvSpPr>
          <p:cNvPr id="6" name="Rectangle 13"/>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2"/>
          <p:cNvSpPr>
            <a:spLocks noGrp="1" noChangeArrowheads="1"/>
          </p:cNvSpPr>
          <p:nvPr>
            <p:ph type="sldNum" sz="quarter" idx="10"/>
          </p:nvPr>
        </p:nvSpPr>
        <p:spPr>
          <a:ln/>
        </p:spPr>
        <p:txBody>
          <a:bodyPr/>
          <a:lstStyle>
            <a:lvl1pPr>
              <a:defRPr/>
            </a:lvl1pPr>
          </a:lstStyle>
          <a:p>
            <a:pPr>
              <a:defRPr/>
            </a:pPr>
            <a:fld id="{BDF7CDDE-1A06-427E-816B-C23923154BC2}" type="slidenum">
              <a:rPr lang="ru-RU"/>
              <a:pPr>
                <a:defRPr/>
              </a:pPr>
              <a:t>‹#›</a:t>
            </a:fld>
            <a:endParaRPr lang="ru-RU"/>
          </a:p>
        </p:txBody>
      </p:sp>
      <p:sp>
        <p:nvSpPr>
          <p:cNvPr id="6" name="Rectangle 13"/>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2"/>
          <p:cNvSpPr>
            <a:spLocks noGrp="1" noChangeArrowheads="1"/>
          </p:cNvSpPr>
          <p:nvPr>
            <p:ph type="sldNum" sz="quarter" idx="10"/>
          </p:nvPr>
        </p:nvSpPr>
        <p:spPr>
          <a:ln/>
        </p:spPr>
        <p:txBody>
          <a:bodyPr/>
          <a:lstStyle>
            <a:lvl1pPr>
              <a:defRPr/>
            </a:lvl1pPr>
          </a:lstStyle>
          <a:p>
            <a:pPr>
              <a:defRPr/>
            </a:pPr>
            <a:fld id="{C8A708C4-181A-4C31-AAA0-6CDE8E534BCA}" type="slidenum">
              <a:rPr lang="ru-RU"/>
              <a:pPr>
                <a:defRPr/>
              </a:pPr>
              <a:t>‹#›</a:t>
            </a:fld>
            <a:endParaRPr lang="ru-RU"/>
          </a:p>
        </p:txBody>
      </p:sp>
      <p:sp>
        <p:nvSpPr>
          <p:cNvPr id="5" name="Rectangle 13"/>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0"/>
            <a:ext cx="2286000" cy="63261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0" y="0"/>
            <a:ext cx="6705600" cy="63261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2"/>
          <p:cNvSpPr>
            <a:spLocks noGrp="1" noChangeArrowheads="1"/>
          </p:cNvSpPr>
          <p:nvPr>
            <p:ph type="sldNum" sz="quarter" idx="10"/>
          </p:nvPr>
        </p:nvSpPr>
        <p:spPr>
          <a:ln/>
        </p:spPr>
        <p:txBody>
          <a:bodyPr/>
          <a:lstStyle>
            <a:lvl1pPr>
              <a:defRPr/>
            </a:lvl1pPr>
          </a:lstStyle>
          <a:p>
            <a:pPr>
              <a:defRPr/>
            </a:pPr>
            <a:fld id="{8CD60FFD-5D43-4222-8C38-041549FD3CFE}" type="slidenum">
              <a:rPr lang="ru-RU"/>
              <a:pPr>
                <a:defRPr/>
              </a:pPr>
              <a:t>‹#›</a:t>
            </a:fld>
            <a:endParaRPr lang="ru-RU"/>
          </a:p>
        </p:txBody>
      </p:sp>
      <p:sp>
        <p:nvSpPr>
          <p:cNvPr id="5" name="Rectangle 13"/>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3"/>
          <p:cNvSpPr>
            <a:spLocks noGrp="1" noChangeArrowheads="1"/>
          </p:cNvSpPr>
          <p:nvPr>
            <p:ph type="ftr" sz="quarter" idx="10"/>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ftr" sz="quarter" idx="10"/>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FCACC29F-C902-4FC8-9A7F-C2F5B07EEAD1}" type="slidenum">
              <a:rPr lang="en-US"/>
              <a:pPr>
                <a:defRPr/>
              </a:pPr>
              <a:t>‹#›</a:t>
            </a:fld>
            <a:endParaRPr lang="ru-RU"/>
          </a:p>
        </p:txBody>
      </p:sp>
      <p:sp>
        <p:nvSpPr>
          <p:cNvPr id="3" name="Rectangle 12"/>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3"/>
          <p:cNvSpPr>
            <a:spLocks noGrp="1" noChangeArrowheads="1"/>
          </p:cNvSpPr>
          <p:nvPr>
            <p:ph type="ftr" sz="quarter" idx="10"/>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
          <p:cNvSpPr>
            <a:spLocks noGrp="1" noChangeArrowheads="1"/>
          </p:cNvSpPr>
          <p:nvPr>
            <p:ph type="ftr" sz="quarter" idx="10"/>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3"/>
          <p:cNvSpPr>
            <a:spLocks noGrp="1" noChangeArrowheads="1"/>
          </p:cNvSpPr>
          <p:nvPr>
            <p:ph type="ftr" sz="quarter" idx="10"/>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3"/>
          <p:cNvSpPr>
            <a:spLocks noGrp="1" noChangeArrowheads="1"/>
          </p:cNvSpPr>
          <p:nvPr>
            <p:ph type="ftr" sz="quarter" idx="10"/>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
          <p:cNvSpPr>
            <a:spLocks noGrp="1" noChangeArrowheads="1"/>
          </p:cNvSpPr>
          <p:nvPr>
            <p:ph type="ftr" sz="quarter" idx="10"/>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ftr" sz="quarter" idx="10"/>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ftr" sz="quarter" idx="10"/>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ftr" sz="quarter" idx="10"/>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72300" y="0"/>
            <a:ext cx="2171700" cy="61261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0"/>
            <a:ext cx="6362700" cy="61261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ftr" sz="quarter" idx="10"/>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sldNum" sz="quarter" idx="10"/>
          </p:nvPr>
        </p:nvSpPr>
        <p:spPr>
          <a:ln/>
        </p:spPr>
        <p:txBody>
          <a:bodyPr/>
          <a:lstStyle>
            <a:lvl1pPr>
              <a:defRPr/>
            </a:lvl1pPr>
          </a:lstStyle>
          <a:p>
            <a:pPr>
              <a:defRPr/>
            </a:pPr>
            <a:fld id="{07353FCC-3CC6-4D32-9083-71C13F7DFD71}" type="slidenum">
              <a:rPr lang="en-US"/>
              <a:pPr>
                <a:defRPr/>
              </a:pPr>
              <a:t>‹#›</a:t>
            </a:fld>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sldNum" sz="quarter" idx="10"/>
          </p:nvPr>
        </p:nvSpPr>
        <p:spPr>
          <a:ln/>
        </p:spPr>
        <p:txBody>
          <a:bodyPr/>
          <a:lstStyle>
            <a:lvl1pPr>
              <a:defRPr/>
            </a:lvl1pPr>
          </a:lstStyle>
          <a:p>
            <a:pPr>
              <a:defRPr/>
            </a:pPr>
            <a:fld id="{C95DE4D8-69B0-4825-89A1-41C556AA9DE9}" type="slidenum">
              <a:rPr lang="en-US"/>
              <a:pPr>
                <a:defRPr/>
              </a:pPr>
              <a:t>‹#›</a:t>
            </a:fld>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Титульный слайд,подзаголовок">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914525" y="18288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dirty="0" smtClean="0"/>
              <a:t>Образец подзаголовка</a:t>
            </a:r>
            <a:endParaRPr lang="ru-RU" dirty="0"/>
          </a:p>
        </p:txBody>
      </p:sp>
      <p:sp>
        <p:nvSpPr>
          <p:cNvPr id="4" name="Rectangle 11"/>
          <p:cNvSpPr>
            <a:spLocks noGrp="1" noChangeArrowheads="1"/>
          </p:cNvSpPr>
          <p:nvPr>
            <p:ph type="sldNum" sz="quarter" idx="10"/>
          </p:nvPr>
        </p:nvSpPr>
        <p:spPr>
          <a:ln/>
        </p:spPr>
        <p:txBody>
          <a:bodyPr/>
          <a:lstStyle>
            <a:lvl1pPr>
              <a:defRPr/>
            </a:lvl1pPr>
          </a:lstStyle>
          <a:p>
            <a:pPr>
              <a:defRPr/>
            </a:pPr>
            <a:r>
              <a:rPr lang="en-US">
                <a:solidFill>
                  <a:srgbClr val="FFFFFF"/>
                </a:solidFill>
              </a:rPr>
              <a:t>&lt;#&gt;</a:t>
            </a:r>
            <a:endParaRPr lang="ru-RU">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ru-RU">
                <a:solidFill>
                  <a:srgbClr val="FFFFFF"/>
                </a:solidFill>
              </a:rPr>
              <a:t>Автоматизированная система «Состояние ГРС»</a:t>
            </a:r>
          </a:p>
        </p:txBody>
      </p:sp>
    </p:spTree>
    <p:extLst>
      <p:ext uri="{BB962C8B-B14F-4D97-AF65-F5344CB8AC3E}">
        <p14:creationId xmlns:p14="http://schemas.microsoft.com/office/powerpoint/2010/main" val="42260987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0" y="1079500"/>
            <a:ext cx="9144000" cy="5226050"/>
          </a:xfrm>
        </p:spPr>
        <p:txBody>
          <a:bodyPr/>
          <a:lstStyle>
            <a:lvl1pPr>
              <a:defRPr sz="2800">
                <a:solidFill>
                  <a:srgbClr val="003366"/>
                </a:solidFill>
                <a:latin typeface="+mn-lt"/>
              </a:defRPr>
            </a:lvl1pPr>
            <a:lvl2pPr>
              <a:defRPr>
                <a:solidFill>
                  <a:srgbClr val="003366"/>
                </a:solidFill>
                <a:latin typeface="+mn-lt"/>
              </a:defRPr>
            </a:lvl2pPr>
            <a:lvl3pPr>
              <a:defRPr sz="2600">
                <a:solidFill>
                  <a:srgbClr val="003366"/>
                </a:solidFill>
                <a:latin typeface="+mn-lt"/>
              </a:defRPr>
            </a:lvl3pPr>
            <a:lvl4pPr>
              <a:defRPr sz="2400">
                <a:solidFill>
                  <a:srgbClr val="003366"/>
                </a:solidFill>
                <a:latin typeface="+mn-lt"/>
              </a:defRPr>
            </a:lvl4pPr>
            <a:lvl5pPr>
              <a:defRPr sz="2200">
                <a:solidFill>
                  <a:srgbClr val="003366"/>
                </a:solidFill>
                <a:latin typeface="+mn-lt"/>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Rectangle 11"/>
          <p:cNvSpPr>
            <a:spLocks noGrp="1" noChangeArrowheads="1"/>
          </p:cNvSpPr>
          <p:nvPr>
            <p:ph type="sldNum" sz="quarter" idx="10"/>
          </p:nvPr>
        </p:nvSpPr>
        <p:spPr>
          <a:ln/>
        </p:spPr>
        <p:txBody>
          <a:bodyPr/>
          <a:lstStyle>
            <a:lvl1pPr>
              <a:defRPr/>
            </a:lvl1pPr>
          </a:lstStyle>
          <a:p>
            <a:pPr>
              <a:defRPr/>
            </a:pPr>
            <a:r>
              <a:rPr lang="en-US">
                <a:solidFill>
                  <a:srgbClr val="FFFFFF"/>
                </a:solidFill>
              </a:rPr>
              <a:t>&lt;#&gt;</a:t>
            </a:r>
            <a:endParaRPr lang="ru-RU">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ru-RU">
                <a:solidFill>
                  <a:srgbClr val="FFFFFF"/>
                </a:solidFill>
              </a:rPr>
              <a:t>Автоматизированная система «Состояние ГРС»</a:t>
            </a:r>
          </a:p>
        </p:txBody>
      </p:sp>
    </p:spTree>
    <p:extLst>
      <p:ext uri="{BB962C8B-B14F-4D97-AF65-F5344CB8AC3E}">
        <p14:creationId xmlns:p14="http://schemas.microsoft.com/office/powerpoint/2010/main" val="30630292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solidFill>
                  <a:srgbClr val="003366"/>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dirty="0" smtClean="0"/>
              <a:t>Образец текста</a:t>
            </a:r>
          </a:p>
        </p:txBody>
      </p:sp>
      <p:sp>
        <p:nvSpPr>
          <p:cNvPr id="4" name="Rectangle 11"/>
          <p:cNvSpPr>
            <a:spLocks noGrp="1" noChangeArrowheads="1"/>
          </p:cNvSpPr>
          <p:nvPr>
            <p:ph type="sldNum" sz="quarter" idx="10"/>
          </p:nvPr>
        </p:nvSpPr>
        <p:spPr>
          <a:ln/>
        </p:spPr>
        <p:txBody>
          <a:bodyPr/>
          <a:lstStyle>
            <a:lvl1pPr>
              <a:defRPr/>
            </a:lvl1pPr>
          </a:lstStyle>
          <a:p>
            <a:pPr>
              <a:defRPr/>
            </a:pPr>
            <a:r>
              <a:rPr lang="en-US">
                <a:solidFill>
                  <a:srgbClr val="FFFFFF"/>
                </a:solidFill>
              </a:rPr>
              <a:t>&lt;#&gt;</a:t>
            </a:r>
            <a:endParaRPr lang="ru-RU">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ru-RU">
                <a:solidFill>
                  <a:srgbClr val="FFFFFF"/>
                </a:solidFill>
              </a:rPr>
              <a:t>Автоматизированная система «Состояние ГРС»</a:t>
            </a:r>
          </a:p>
        </p:txBody>
      </p:sp>
    </p:spTree>
    <p:extLst>
      <p:ext uri="{BB962C8B-B14F-4D97-AF65-F5344CB8AC3E}">
        <p14:creationId xmlns:p14="http://schemas.microsoft.com/office/powerpoint/2010/main" val="6178932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7" name="Содержимое 2"/>
          <p:cNvSpPr>
            <a:spLocks noGrp="1"/>
          </p:cNvSpPr>
          <p:nvPr>
            <p:ph idx="1"/>
          </p:nvPr>
        </p:nvSpPr>
        <p:spPr>
          <a:xfrm>
            <a:off x="0" y="1089025"/>
            <a:ext cx="4486275" cy="5226050"/>
          </a:xfrm>
        </p:spPr>
        <p:txBody>
          <a:bodyPr/>
          <a:lstStyle>
            <a:lvl1pPr>
              <a:defRPr sz="2800">
                <a:solidFill>
                  <a:srgbClr val="003366"/>
                </a:solidFill>
                <a:latin typeface="+mn-lt"/>
              </a:defRPr>
            </a:lvl1pPr>
            <a:lvl2pPr>
              <a:defRPr>
                <a:solidFill>
                  <a:srgbClr val="003366"/>
                </a:solidFill>
                <a:latin typeface="+mn-lt"/>
              </a:defRPr>
            </a:lvl2pPr>
            <a:lvl3pPr>
              <a:defRPr sz="2600">
                <a:solidFill>
                  <a:srgbClr val="003366"/>
                </a:solidFill>
                <a:latin typeface="+mn-lt"/>
              </a:defRPr>
            </a:lvl3pPr>
            <a:lvl4pPr>
              <a:defRPr sz="2400">
                <a:solidFill>
                  <a:srgbClr val="003366"/>
                </a:solidFill>
                <a:latin typeface="+mn-lt"/>
              </a:defRPr>
            </a:lvl4pPr>
            <a:lvl5pPr>
              <a:defRPr sz="2200">
                <a:solidFill>
                  <a:srgbClr val="003366"/>
                </a:solidFill>
                <a:latin typeface="+mn-lt"/>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8" name="Содержимое 2"/>
          <p:cNvSpPr>
            <a:spLocks noGrp="1"/>
          </p:cNvSpPr>
          <p:nvPr>
            <p:ph idx="12"/>
          </p:nvPr>
        </p:nvSpPr>
        <p:spPr>
          <a:xfrm>
            <a:off x="4533900" y="1089025"/>
            <a:ext cx="4486275" cy="5226050"/>
          </a:xfrm>
        </p:spPr>
        <p:txBody>
          <a:bodyPr/>
          <a:lstStyle>
            <a:lvl1pPr>
              <a:defRPr sz="2800">
                <a:solidFill>
                  <a:srgbClr val="003366"/>
                </a:solidFill>
                <a:latin typeface="+mn-lt"/>
              </a:defRPr>
            </a:lvl1pPr>
            <a:lvl2pPr>
              <a:defRPr>
                <a:solidFill>
                  <a:srgbClr val="003366"/>
                </a:solidFill>
                <a:latin typeface="+mn-lt"/>
              </a:defRPr>
            </a:lvl2pPr>
            <a:lvl3pPr>
              <a:defRPr sz="2600">
                <a:solidFill>
                  <a:srgbClr val="003366"/>
                </a:solidFill>
                <a:latin typeface="+mn-lt"/>
              </a:defRPr>
            </a:lvl3pPr>
            <a:lvl4pPr>
              <a:defRPr sz="2400">
                <a:solidFill>
                  <a:srgbClr val="003366"/>
                </a:solidFill>
                <a:latin typeface="+mn-lt"/>
              </a:defRPr>
            </a:lvl4pPr>
            <a:lvl5pPr>
              <a:defRPr sz="2200">
                <a:solidFill>
                  <a:srgbClr val="003366"/>
                </a:solidFill>
                <a:latin typeface="+mn-lt"/>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Rectangle 11"/>
          <p:cNvSpPr>
            <a:spLocks noGrp="1" noChangeArrowheads="1"/>
          </p:cNvSpPr>
          <p:nvPr>
            <p:ph type="sldNum" sz="quarter" idx="13"/>
          </p:nvPr>
        </p:nvSpPr>
        <p:spPr>
          <a:ln/>
        </p:spPr>
        <p:txBody>
          <a:bodyPr/>
          <a:lstStyle>
            <a:lvl1pPr>
              <a:defRPr/>
            </a:lvl1pPr>
          </a:lstStyle>
          <a:p>
            <a:pPr>
              <a:defRPr/>
            </a:pPr>
            <a:r>
              <a:rPr lang="en-US">
                <a:solidFill>
                  <a:srgbClr val="FFFFFF"/>
                </a:solidFill>
              </a:rPr>
              <a:t>&lt;#&gt;</a:t>
            </a:r>
            <a:endParaRPr lang="ru-RU">
              <a:solidFill>
                <a:srgbClr val="FFFFFF"/>
              </a:solidFill>
            </a:endParaRPr>
          </a:p>
        </p:txBody>
      </p:sp>
      <p:sp>
        <p:nvSpPr>
          <p:cNvPr id="6" name="Rectangle 12"/>
          <p:cNvSpPr>
            <a:spLocks noGrp="1" noChangeArrowheads="1"/>
          </p:cNvSpPr>
          <p:nvPr>
            <p:ph type="ftr" sz="quarter" idx="14"/>
          </p:nvPr>
        </p:nvSpPr>
        <p:spPr>
          <a:ln/>
        </p:spPr>
        <p:txBody>
          <a:bodyPr/>
          <a:lstStyle>
            <a:lvl1pPr>
              <a:defRPr/>
            </a:lvl1pPr>
          </a:lstStyle>
          <a:p>
            <a:pPr>
              <a:defRPr/>
            </a:pPr>
            <a:r>
              <a:rPr lang="ru-RU">
                <a:solidFill>
                  <a:srgbClr val="FFFFFF"/>
                </a:solidFill>
              </a:rPr>
              <a:t>Автоматизированная система «Состояние ГРС»</a:t>
            </a:r>
          </a:p>
        </p:txBody>
      </p:sp>
    </p:spTree>
    <p:extLst>
      <p:ext uri="{BB962C8B-B14F-4D97-AF65-F5344CB8AC3E}">
        <p14:creationId xmlns:p14="http://schemas.microsoft.com/office/powerpoint/2010/main" val="32725859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5" name="Содержимое 4"/>
          <p:cNvSpPr>
            <a:spLocks noGrp="1"/>
          </p:cNvSpPr>
          <p:nvPr>
            <p:ph idx="1"/>
          </p:nvPr>
        </p:nvSpPr>
        <p:spPr>
          <a:xfrm>
            <a:off x="0" y="1079500"/>
            <a:ext cx="9144000" cy="5226050"/>
          </a:xfrm>
        </p:spPr>
        <p:txBody>
          <a:bodyPr/>
          <a:lstStyle>
            <a:lvl1pPr>
              <a:defRPr/>
            </a:lvl1pPr>
          </a:lstStyle>
          <a:p>
            <a:pPr lvl="0"/>
            <a:r>
              <a:rPr lang="ru-RU" dirty="0" smtClean="0"/>
              <a:t>Образец текста</a:t>
            </a:r>
          </a:p>
        </p:txBody>
      </p:sp>
      <p:sp>
        <p:nvSpPr>
          <p:cNvPr id="4" name="Rectangle 11"/>
          <p:cNvSpPr>
            <a:spLocks noGrp="1" noChangeArrowheads="1"/>
          </p:cNvSpPr>
          <p:nvPr>
            <p:ph type="sldNum" sz="quarter" idx="10"/>
          </p:nvPr>
        </p:nvSpPr>
        <p:spPr>
          <a:ln/>
        </p:spPr>
        <p:txBody>
          <a:bodyPr/>
          <a:lstStyle>
            <a:lvl1pPr>
              <a:defRPr/>
            </a:lvl1pPr>
          </a:lstStyle>
          <a:p>
            <a:pPr>
              <a:defRPr/>
            </a:pPr>
            <a:r>
              <a:rPr lang="en-US">
                <a:solidFill>
                  <a:srgbClr val="FFFFFF"/>
                </a:solidFill>
              </a:rPr>
              <a:t>&lt;#&gt;</a:t>
            </a:r>
            <a:endParaRPr lang="ru-RU">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ru-RU">
                <a:solidFill>
                  <a:srgbClr val="FFFFFF"/>
                </a:solidFill>
              </a:rPr>
              <a:t>Автоматизированная система «Состояние ГРС»</a:t>
            </a:r>
          </a:p>
        </p:txBody>
      </p:sp>
    </p:spTree>
    <p:extLst>
      <p:ext uri="{BB962C8B-B14F-4D97-AF65-F5344CB8AC3E}">
        <p14:creationId xmlns:p14="http://schemas.microsoft.com/office/powerpoint/2010/main" val="11512978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Название раздела, блок тезиса">
    <p:spTree>
      <p:nvGrpSpPr>
        <p:cNvPr id="1" name=""/>
        <p:cNvGrpSpPr/>
        <p:nvPr/>
      </p:nvGrpSpPr>
      <p:grpSpPr>
        <a:xfrm>
          <a:off x="0" y="0"/>
          <a:ext cx="0" cy="0"/>
          <a:chOff x="0" y="0"/>
          <a:chExt cx="0" cy="0"/>
        </a:xfrm>
      </p:grpSpPr>
      <p:sp>
        <p:nvSpPr>
          <p:cNvPr id="4" name="Rectangle 12"/>
          <p:cNvSpPr>
            <a:spLocks noGrp="1" noChangeArrowheads="1"/>
          </p:cNvSpPr>
          <p:nvPr>
            <p:ph idx="1"/>
          </p:nvPr>
        </p:nvSpPr>
        <p:spPr bwMode="auto">
          <a:xfrm>
            <a:off x="0" y="1079500"/>
            <a:ext cx="9144000" cy="1528763"/>
          </a:xfrm>
          <a:prstGeom prst="rect">
            <a:avLst/>
          </a:prstGeom>
          <a:noFill/>
          <a:ln w="9525">
            <a:noFill/>
            <a:miter lim="800000"/>
            <a:headEnd/>
            <a:tailEnd/>
          </a:ln>
        </p:spPr>
        <p:txBody>
          <a:bodyPr/>
          <a:lstStyle>
            <a:lvl1pPr>
              <a:defRPr lang="ru-RU" sz="2600" b="1" dirty="0" smtClean="0">
                <a:solidFill>
                  <a:srgbClr val="003366"/>
                </a:solidFill>
                <a:latin typeface="+mn-lt"/>
                <a:ea typeface="+mn-ea"/>
                <a:cs typeface="+mn-cs"/>
              </a:defRPr>
            </a:lvl1pPr>
          </a:lstStyle>
          <a:p>
            <a:pPr lvl="0"/>
            <a:endParaRPr lang="ru-RU" noProof="0" dirty="0" smtClean="0"/>
          </a:p>
        </p:txBody>
      </p:sp>
      <p:sp>
        <p:nvSpPr>
          <p:cNvPr id="5" name="Rectangle 11"/>
          <p:cNvSpPr>
            <a:spLocks noGrp="1" noChangeArrowheads="1"/>
          </p:cNvSpPr>
          <p:nvPr>
            <p:ph type="title"/>
          </p:nvPr>
        </p:nvSpPr>
        <p:spPr bwMode="auto">
          <a:xfrm>
            <a:off x="2159000" y="0"/>
            <a:ext cx="6985000" cy="1009650"/>
          </a:xfrm>
          <a:prstGeom prst="rect">
            <a:avLst/>
          </a:prstGeom>
          <a:noFill/>
          <a:ln w="9525">
            <a:noFill/>
            <a:miter lim="800000"/>
            <a:headEnd/>
            <a:tailEnd/>
          </a:ln>
        </p:spPr>
        <p:txBody>
          <a:bodyPr/>
          <a:lstStyle/>
          <a:p>
            <a:pPr lvl="0"/>
            <a:r>
              <a:rPr lang="ru-RU" dirty="0" smtClean="0"/>
              <a:t>Образец заголовка</a:t>
            </a:r>
          </a:p>
        </p:txBody>
      </p:sp>
      <p:sp>
        <p:nvSpPr>
          <p:cNvPr id="6" name="Rectangle 11"/>
          <p:cNvSpPr>
            <a:spLocks noGrp="1" noChangeArrowheads="1"/>
          </p:cNvSpPr>
          <p:nvPr>
            <p:ph type="sldNum" sz="quarter" idx="10"/>
          </p:nvPr>
        </p:nvSpPr>
        <p:spPr>
          <a:ln/>
        </p:spPr>
        <p:txBody>
          <a:bodyPr/>
          <a:lstStyle>
            <a:lvl1pPr>
              <a:defRPr/>
            </a:lvl1pPr>
          </a:lstStyle>
          <a:p>
            <a:pPr>
              <a:defRPr/>
            </a:pPr>
            <a:r>
              <a:rPr lang="en-US">
                <a:solidFill>
                  <a:srgbClr val="FFFFFF"/>
                </a:solidFill>
              </a:rPr>
              <a:t>&lt;#&gt;</a:t>
            </a:r>
            <a:endParaRPr lang="ru-RU">
              <a:solidFill>
                <a:srgbClr val="FFFFFF"/>
              </a:solidFill>
            </a:endParaRPr>
          </a:p>
        </p:txBody>
      </p:sp>
      <p:sp>
        <p:nvSpPr>
          <p:cNvPr id="7" name="Rectangle 12"/>
          <p:cNvSpPr>
            <a:spLocks noGrp="1" noChangeArrowheads="1"/>
          </p:cNvSpPr>
          <p:nvPr>
            <p:ph type="ftr" sz="quarter" idx="11"/>
          </p:nvPr>
        </p:nvSpPr>
        <p:spPr>
          <a:ln/>
        </p:spPr>
        <p:txBody>
          <a:bodyPr/>
          <a:lstStyle>
            <a:lvl1pPr>
              <a:defRPr/>
            </a:lvl1pPr>
          </a:lstStyle>
          <a:p>
            <a:pPr>
              <a:defRPr/>
            </a:pPr>
            <a:r>
              <a:rPr lang="ru-RU">
                <a:solidFill>
                  <a:srgbClr val="FFFFFF"/>
                </a:solidFill>
              </a:rPr>
              <a:t>Автоматизированная система «Состояние ГРС»</a:t>
            </a:r>
          </a:p>
        </p:txBody>
      </p:sp>
    </p:spTree>
    <p:extLst>
      <p:ext uri="{BB962C8B-B14F-4D97-AF65-F5344CB8AC3E}">
        <p14:creationId xmlns:p14="http://schemas.microsoft.com/office/powerpoint/2010/main" val="11237977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Пустой слайд">
    <p:spTree>
      <p:nvGrpSpPr>
        <p:cNvPr id="1" name=""/>
        <p:cNvGrpSpPr/>
        <p:nvPr/>
      </p:nvGrpSpPr>
      <p:grpSpPr>
        <a:xfrm>
          <a:off x="0" y="0"/>
          <a:ext cx="0" cy="0"/>
          <a:chOff x="0" y="0"/>
          <a:chExt cx="0" cy="0"/>
        </a:xfrm>
      </p:grpSpPr>
      <p:sp>
        <p:nvSpPr>
          <p:cNvPr id="4" name="Заголовок 5"/>
          <p:cNvSpPr>
            <a:spLocks noGrp="1"/>
          </p:cNvSpPr>
          <p:nvPr>
            <p:ph type="title"/>
          </p:nvPr>
        </p:nvSpPr>
        <p:spPr>
          <a:xfrm>
            <a:off x="2159000" y="0"/>
            <a:ext cx="6985000" cy="1009650"/>
          </a:xfrm>
        </p:spPr>
        <p:txBody>
          <a:bodyPr/>
          <a:lstStyle>
            <a:lvl1pPr>
              <a:defRPr/>
            </a:lvl1pPr>
          </a:lstStyle>
          <a:p>
            <a:r>
              <a:rPr lang="ru-RU" smtClean="0"/>
              <a:t>Образец заголовка</a:t>
            </a:r>
            <a:endParaRPr lang="ru-RU" dirty="0"/>
          </a:p>
        </p:txBody>
      </p:sp>
      <p:sp>
        <p:nvSpPr>
          <p:cNvPr id="3" name="Rectangle 11"/>
          <p:cNvSpPr>
            <a:spLocks noGrp="1" noChangeArrowheads="1"/>
          </p:cNvSpPr>
          <p:nvPr>
            <p:ph type="sldNum" sz="quarter" idx="10"/>
          </p:nvPr>
        </p:nvSpPr>
        <p:spPr>
          <a:ln/>
        </p:spPr>
        <p:txBody>
          <a:bodyPr/>
          <a:lstStyle>
            <a:lvl1pPr>
              <a:defRPr/>
            </a:lvl1pPr>
          </a:lstStyle>
          <a:p>
            <a:pPr>
              <a:defRPr/>
            </a:pPr>
            <a:r>
              <a:rPr lang="en-US">
                <a:solidFill>
                  <a:srgbClr val="FFFFFF"/>
                </a:solidFill>
              </a:rPr>
              <a:t>&lt;#&gt;</a:t>
            </a:r>
            <a:endParaRPr lang="ru-RU">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ru-RU">
                <a:solidFill>
                  <a:srgbClr val="FFFFFF"/>
                </a:solidFill>
              </a:rPr>
              <a:t>Автоматизированная система «Состояние ГРС»</a:t>
            </a:r>
          </a:p>
        </p:txBody>
      </p:sp>
    </p:spTree>
    <p:extLst>
      <p:ext uri="{BB962C8B-B14F-4D97-AF65-F5344CB8AC3E}">
        <p14:creationId xmlns:p14="http://schemas.microsoft.com/office/powerpoint/2010/main" val="39230095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solidFill>
                  <a:srgbClr val="003366"/>
                </a:solidFill>
              </a:defRPr>
            </a:lvl1pPr>
          </a:lstStyle>
          <a:p>
            <a:r>
              <a:rPr lang="ru-RU" dirty="0" smtClean="0"/>
              <a:t>Образец заголовка</a:t>
            </a:r>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sldNum" sz="quarter" idx="10"/>
          </p:nvPr>
        </p:nvSpPr>
        <p:spPr>
          <a:ln/>
        </p:spPr>
        <p:txBody>
          <a:bodyPr/>
          <a:lstStyle>
            <a:lvl1pPr>
              <a:defRPr/>
            </a:lvl1pPr>
          </a:lstStyle>
          <a:p>
            <a:pPr>
              <a:defRPr/>
            </a:pPr>
            <a:r>
              <a:rPr lang="en-US">
                <a:solidFill>
                  <a:srgbClr val="FFFFFF"/>
                </a:solidFill>
              </a:rPr>
              <a:t>&lt;#&gt;</a:t>
            </a:r>
            <a:endParaRPr lang="ru-RU">
              <a:solidFill>
                <a:srgbClr val="FFFFFF"/>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ru-RU">
                <a:solidFill>
                  <a:srgbClr val="FFFFFF"/>
                </a:solidFill>
              </a:rPr>
              <a:t>Автоматизированная система «Состояние ГРС»</a:t>
            </a:r>
          </a:p>
        </p:txBody>
      </p:sp>
    </p:spTree>
    <p:extLst>
      <p:ext uri="{BB962C8B-B14F-4D97-AF65-F5344CB8AC3E}">
        <p14:creationId xmlns:p14="http://schemas.microsoft.com/office/powerpoint/2010/main" val="29359917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Титульный слайд,подзаголовок">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914525" y="18288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dirty="0" smtClean="0"/>
              <a:t>Образец подзаголовка</a:t>
            </a:r>
            <a:endParaRPr lang="ru-RU" dirty="0"/>
          </a:p>
        </p:txBody>
      </p:sp>
      <p:sp>
        <p:nvSpPr>
          <p:cNvPr id="4" name="Rectangle 11"/>
          <p:cNvSpPr>
            <a:spLocks noGrp="1" noChangeArrowheads="1"/>
          </p:cNvSpPr>
          <p:nvPr>
            <p:ph type="sldNum" sz="quarter" idx="10"/>
          </p:nvPr>
        </p:nvSpPr>
        <p:spPr>
          <a:ln/>
        </p:spPr>
        <p:txBody>
          <a:bodyPr/>
          <a:lstStyle>
            <a:lvl1pPr>
              <a:defRPr/>
            </a:lvl1pPr>
          </a:lstStyle>
          <a:p>
            <a:pPr>
              <a:defRPr/>
            </a:pPr>
            <a:r>
              <a:rPr lang="en-US">
                <a:solidFill>
                  <a:srgbClr val="FFFFFF"/>
                </a:solidFill>
              </a:rPr>
              <a:t>&lt;#&gt;</a:t>
            </a:r>
            <a:endParaRPr lang="ru-RU">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ru-RU">
                <a:solidFill>
                  <a:srgbClr val="FFFFFF"/>
                </a:solidFill>
              </a:rPr>
              <a:t>Автоматизированная система «Состояние ГРС»</a:t>
            </a:r>
          </a:p>
        </p:txBody>
      </p:sp>
    </p:spTree>
    <p:extLst>
      <p:ext uri="{BB962C8B-B14F-4D97-AF65-F5344CB8AC3E}">
        <p14:creationId xmlns:p14="http://schemas.microsoft.com/office/powerpoint/2010/main" val="10130171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0" y="1079500"/>
            <a:ext cx="9144000" cy="5226050"/>
          </a:xfrm>
        </p:spPr>
        <p:txBody>
          <a:bodyPr/>
          <a:lstStyle>
            <a:lvl1pPr>
              <a:defRPr sz="2800">
                <a:solidFill>
                  <a:srgbClr val="003366"/>
                </a:solidFill>
                <a:latin typeface="+mn-lt"/>
              </a:defRPr>
            </a:lvl1pPr>
            <a:lvl2pPr>
              <a:defRPr>
                <a:solidFill>
                  <a:srgbClr val="003366"/>
                </a:solidFill>
                <a:latin typeface="+mn-lt"/>
              </a:defRPr>
            </a:lvl2pPr>
            <a:lvl3pPr>
              <a:defRPr sz="2600">
                <a:solidFill>
                  <a:srgbClr val="003366"/>
                </a:solidFill>
                <a:latin typeface="+mn-lt"/>
              </a:defRPr>
            </a:lvl3pPr>
            <a:lvl4pPr>
              <a:defRPr sz="2400">
                <a:solidFill>
                  <a:srgbClr val="003366"/>
                </a:solidFill>
                <a:latin typeface="+mn-lt"/>
              </a:defRPr>
            </a:lvl4pPr>
            <a:lvl5pPr>
              <a:defRPr sz="2200">
                <a:solidFill>
                  <a:srgbClr val="003366"/>
                </a:solidFill>
                <a:latin typeface="+mn-lt"/>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Rectangle 11"/>
          <p:cNvSpPr>
            <a:spLocks noGrp="1" noChangeArrowheads="1"/>
          </p:cNvSpPr>
          <p:nvPr>
            <p:ph type="sldNum" sz="quarter" idx="10"/>
          </p:nvPr>
        </p:nvSpPr>
        <p:spPr>
          <a:ln/>
        </p:spPr>
        <p:txBody>
          <a:bodyPr/>
          <a:lstStyle>
            <a:lvl1pPr>
              <a:defRPr/>
            </a:lvl1pPr>
          </a:lstStyle>
          <a:p>
            <a:pPr>
              <a:defRPr/>
            </a:pPr>
            <a:r>
              <a:rPr lang="en-US">
                <a:solidFill>
                  <a:srgbClr val="FFFFFF"/>
                </a:solidFill>
              </a:rPr>
              <a:t>&lt;#&gt;</a:t>
            </a:r>
            <a:endParaRPr lang="ru-RU">
              <a:solidFill>
                <a:srgbClr val="FFFFFF"/>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ru-RU">
                <a:solidFill>
                  <a:srgbClr val="FFFFFF"/>
                </a:solidFill>
              </a:rPr>
              <a:t>Автоматизированная система «Состояние ГРС»</a:t>
            </a:r>
          </a:p>
        </p:txBody>
      </p:sp>
    </p:spTree>
    <p:extLst>
      <p:ext uri="{BB962C8B-B14F-4D97-AF65-F5344CB8AC3E}">
        <p14:creationId xmlns:p14="http://schemas.microsoft.com/office/powerpoint/2010/main" val="1835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5" Type="http://schemas.openxmlformats.org/officeDocument/2006/relationships/slideLayout" Target="../slideLayouts/slideLayout102.xml"/><Relationship Id="rId10" Type="http://schemas.openxmlformats.org/officeDocument/2006/relationships/image" Target="../media/image1.wmf"/><Relationship Id="rId4" Type="http://schemas.openxmlformats.org/officeDocument/2006/relationships/slideLayout" Target="../slideLayouts/slideLayout101.xml"/><Relationship Id="rId9"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w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w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w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wmf"/><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wmf"/><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wmf"/><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5" Type="http://schemas.openxmlformats.org/officeDocument/2006/relationships/slideLayout" Target="../slideLayouts/slideLayout94.xml"/><Relationship Id="rId10" Type="http://schemas.openxmlformats.org/officeDocument/2006/relationships/image" Target="../media/image1.wmf"/><Relationship Id="rId4" Type="http://schemas.openxmlformats.org/officeDocument/2006/relationships/slideLayout" Target="../slideLayouts/slideLayout93.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0" y="1079500"/>
            <a:ext cx="9144000" cy="1528763"/>
          </a:xfrm>
          <a:prstGeom prst="rect">
            <a:avLst/>
          </a:prstGeom>
          <a:noFill/>
          <a:ln w="9525">
            <a:noFill/>
            <a:miter lim="800000"/>
            <a:headEnd/>
            <a:tailEnd/>
          </a:ln>
        </p:spPr>
        <p:txBody>
          <a:bodyPr vert="horz" wrap="square" lIns="216000" tIns="0" rIns="216000" bIns="0" numCol="1" anchor="ctr" anchorCtr="0" compatLnSpc="1">
            <a:prstTxWarp prst="textNoShape">
              <a:avLst/>
            </a:prstTxWarp>
          </a:bodyPr>
          <a:lstStyle/>
          <a:p>
            <a:pPr lvl="0"/>
            <a:r>
              <a:rPr lang="ru-RU" dirty="0" smtClean="0"/>
              <a:t>Образец текста</a:t>
            </a:r>
          </a:p>
        </p:txBody>
      </p:sp>
      <p:grpSp>
        <p:nvGrpSpPr>
          <p:cNvPr id="1027" name="Group 3"/>
          <p:cNvGrpSpPr>
            <a:grpSpLocks/>
          </p:cNvGrpSpPr>
          <p:nvPr/>
        </p:nvGrpSpPr>
        <p:grpSpPr bwMode="auto">
          <a:xfrm>
            <a:off x="0" y="6318250"/>
            <a:ext cx="9144000" cy="539750"/>
            <a:chOff x="0" y="3974"/>
            <a:chExt cx="5760" cy="340"/>
          </a:xfrm>
        </p:grpSpPr>
        <p:sp>
          <p:nvSpPr>
            <p:cNvPr id="1037" name="Rectangle 4"/>
            <p:cNvSpPr>
              <a:spLocks noChangeArrowheads="1"/>
            </p:cNvSpPr>
            <p:nvPr userDrawn="1"/>
          </p:nvSpPr>
          <p:spPr bwMode="auto">
            <a:xfrm>
              <a:off x="0" y="3974"/>
              <a:ext cx="1220" cy="340"/>
            </a:xfrm>
            <a:prstGeom prst="rect">
              <a:avLst/>
            </a:prstGeom>
            <a:solidFill>
              <a:srgbClr val="0066CC"/>
            </a:solidFill>
            <a:ln w="9525" algn="ctr">
              <a:noFill/>
              <a:miter lim="800000"/>
              <a:headEnd/>
              <a:tailEnd/>
            </a:ln>
            <a:effectLst/>
          </p:spPr>
          <p:txBody>
            <a:bodyPr wrap="none" lIns="0" tIns="0" rIns="0" bIns="0" anchor="ctr"/>
            <a:lstStyle/>
            <a:p>
              <a:pPr>
                <a:defRPr/>
              </a:pPr>
              <a:endParaRPr lang="ru-RU"/>
            </a:p>
          </p:txBody>
        </p:sp>
        <p:sp>
          <p:nvSpPr>
            <p:cNvPr id="1038" name="Rectangle 5"/>
            <p:cNvSpPr>
              <a:spLocks noChangeArrowheads="1"/>
            </p:cNvSpPr>
            <p:nvPr userDrawn="1"/>
          </p:nvSpPr>
          <p:spPr bwMode="auto">
            <a:xfrm>
              <a:off x="1224" y="3974"/>
              <a:ext cx="4536" cy="340"/>
            </a:xfrm>
            <a:prstGeom prst="rect">
              <a:avLst/>
            </a:prstGeom>
            <a:solidFill>
              <a:srgbClr val="3399FF"/>
            </a:solidFill>
            <a:ln w="9525" algn="ctr">
              <a:noFill/>
              <a:miter lim="800000"/>
              <a:headEnd/>
              <a:tailEnd/>
            </a:ln>
            <a:effectLst/>
          </p:spPr>
          <p:txBody>
            <a:bodyPr wrap="none" lIns="0" tIns="0" rIns="0" bIns="0" anchor="ctr"/>
            <a:lstStyle/>
            <a:p>
              <a:pPr>
                <a:defRPr/>
              </a:pPr>
              <a:endParaRPr lang="ru-RU"/>
            </a:p>
          </p:txBody>
        </p:sp>
        <p:sp>
          <p:nvSpPr>
            <p:cNvPr id="1039" name="Line 6"/>
            <p:cNvSpPr>
              <a:spLocks noChangeShapeType="1"/>
            </p:cNvSpPr>
            <p:nvPr userDrawn="1"/>
          </p:nvSpPr>
          <p:spPr bwMode="auto">
            <a:xfrm>
              <a:off x="1220" y="3974"/>
              <a:ext cx="0" cy="340"/>
            </a:xfrm>
            <a:prstGeom prst="line">
              <a:avLst/>
            </a:prstGeom>
            <a:noFill/>
            <a:ln w="15875">
              <a:solidFill>
                <a:schemeClr val="bg1"/>
              </a:solidFill>
              <a:round/>
              <a:headEnd/>
              <a:tailEnd/>
            </a:ln>
            <a:effectLst/>
          </p:spPr>
          <p:txBody>
            <a:bodyPr lIns="0" tIns="0" rIns="0" bIns="0" anchor="ctr"/>
            <a:lstStyle/>
            <a:p>
              <a:pPr>
                <a:defRPr/>
              </a:pPr>
              <a:endParaRPr lang="ru-RU"/>
            </a:p>
          </p:txBody>
        </p:sp>
      </p:grpSp>
      <p:sp>
        <p:nvSpPr>
          <p:cNvPr id="1029" name="Rectangle 8"/>
          <p:cNvSpPr>
            <a:spLocks noChangeArrowheads="1"/>
          </p:cNvSpPr>
          <p:nvPr/>
        </p:nvSpPr>
        <p:spPr bwMode="auto">
          <a:xfrm>
            <a:off x="1943100" y="0"/>
            <a:ext cx="7200900" cy="1079500"/>
          </a:xfrm>
          <a:prstGeom prst="rect">
            <a:avLst/>
          </a:prstGeom>
          <a:solidFill>
            <a:srgbClr val="003366"/>
          </a:solidFill>
          <a:ln w="9525" algn="ctr">
            <a:noFill/>
            <a:miter lim="800000"/>
            <a:headEnd/>
            <a:tailEnd/>
          </a:ln>
          <a:effectLst/>
        </p:spPr>
        <p:txBody>
          <a:bodyPr wrap="none" lIns="0" tIns="0" rIns="0" bIns="0" anchor="ctr"/>
          <a:lstStyle/>
          <a:p>
            <a:pPr>
              <a:defRPr/>
            </a:pPr>
            <a:endParaRPr lang="ru-RU"/>
          </a:p>
        </p:txBody>
      </p:sp>
      <p:sp>
        <p:nvSpPr>
          <p:cNvPr id="1030" name="Line 9"/>
          <p:cNvSpPr>
            <a:spLocks noChangeShapeType="1"/>
          </p:cNvSpPr>
          <p:nvPr/>
        </p:nvSpPr>
        <p:spPr bwMode="auto">
          <a:xfrm>
            <a:off x="1936750" y="0"/>
            <a:ext cx="0" cy="1079500"/>
          </a:xfrm>
          <a:prstGeom prst="line">
            <a:avLst/>
          </a:prstGeom>
          <a:noFill/>
          <a:ln w="15875">
            <a:solidFill>
              <a:schemeClr val="bg1"/>
            </a:solidFill>
            <a:round/>
            <a:headEnd/>
            <a:tailEnd/>
          </a:ln>
          <a:effectLst/>
        </p:spPr>
        <p:txBody>
          <a:bodyPr lIns="0" tIns="0" rIns="0" bIns="0" anchor="ctr"/>
          <a:lstStyle/>
          <a:p>
            <a:pPr>
              <a:defRPr/>
            </a:pPr>
            <a:endParaRPr lang="ru-RU"/>
          </a:p>
        </p:txBody>
      </p:sp>
      <p:sp>
        <p:nvSpPr>
          <p:cNvPr id="2" name="Rectangle 10"/>
          <p:cNvSpPr>
            <a:spLocks noGrp="1" noChangeArrowheads="1"/>
          </p:cNvSpPr>
          <p:nvPr>
            <p:ph type="title"/>
          </p:nvPr>
        </p:nvSpPr>
        <p:spPr bwMode="auto">
          <a:xfrm>
            <a:off x="2159000" y="0"/>
            <a:ext cx="6985000" cy="10096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ru-RU" dirty="0" smtClean="0"/>
              <a:t>Образец заголовка</a:t>
            </a:r>
          </a:p>
        </p:txBody>
      </p:sp>
      <p:sp>
        <p:nvSpPr>
          <p:cNvPr id="399371" name="Rectangle 11"/>
          <p:cNvSpPr>
            <a:spLocks noGrp="1" noChangeArrowheads="1"/>
          </p:cNvSpPr>
          <p:nvPr>
            <p:ph type="sldNum" sz="quarter" idx="4"/>
          </p:nvPr>
        </p:nvSpPr>
        <p:spPr bwMode="auto">
          <a:xfrm>
            <a:off x="204788" y="6362700"/>
            <a:ext cx="1487487" cy="476250"/>
          </a:xfrm>
          <a:prstGeom prst="rect">
            <a:avLst/>
          </a:prstGeom>
          <a:noFill/>
          <a:ln>
            <a:noFill/>
          </a:ln>
          <a:effectLst/>
          <a:extLst/>
        </p:spPr>
        <p:txBody>
          <a:bodyPr vert="horz" wrap="square" lIns="0" tIns="0" rIns="0" bIns="0" numCol="1" anchor="ctr" anchorCtr="0" compatLnSpc="1">
            <a:prstTxWarp prst="textNoShape">
              <a:avLst/>
            </a:prstTxWarp>
          </a:bodyPr>
          <a:lstStyle>
            <a:lvl1pPr>
              <a:defRPr sz="2000" b="1"/>
            </a:lvl1pPr>
          </a:lstStyle>
          <a:p>
            <a:pPr>
              <a:defRPr/>
            </a:pPr>
            <a:fld id="{69A94447-99A5-48E7-BE63-A0BB7293D64C}" type="slidenum">
              <a:rPr lang="en-US"/>
              <a:pPr>
                <a:defRPr/>
              </a:pPr>
              <a:t>‹#›</a:t>
            </a:fld>
            <a:endParaRPr lang="ru-RU"/>
          </a:p>
        </p:txBody>
      </p:sp>
      <p:sp>
        <p:nvSpPr>
          <p:cNvPr id="399372" name="Rectangle 12"/>
          <p:cNvSpPr>
            <a:spLocks noGrp="1" noChangeArrowheads="1"/>
          </p:cNvSpPr>
          <p:nvPr>
            <p:ph type="ftr" sz="quarter" idx="3"/>
          </p:nvPr>
        </p:nvSpPr>
        <p:spPr bwMode="auto">
          <a:xfrm>
            <a:off x="2144713" y="6362700"/>
            <a:ext cx="6769100" cy="476250"/>
          </a:xfrm>
          <a:prstGeom prst="rect">
            <a:avLst/>
          </a:prstGeom>
          <a:noFill/>
          <a:ln>
            <a:noFill/>
          </a:ln>
          <a:effectLst/>
          <a:extLst/>
        </p:spPr>
        <p:txBody>
          <a:bodyPr vert="horz" wrap="square" lIns="0" tIns="0" rIns="0" bIns="0" numCol="1" anchor="ctr" anchorCtr="0" compatLnSpc="1">
            <a:prstTxWarp prst="textNoShape">
              <a:avLst/>
            </a:prstTxWarp>
          </a:bodyPr>
          <a:lstStyle>
            <a:lvl1pPr>
              <a:defRPr sz="2000"/>
            </a:lvl1pPr>
          </a:lstStyle>
          <a:p>
            <a:pPr>
              <a:defRPr/>
            </a:pPr>
            <a:endParaRPr lang="ru-RU"/>
          </a:p>
        </p:txBody>
      </p:sp>
      <p:sp>
        <p:nvSpPr>
          <p:cNvPr id="1034" name="Line 14"/>
          <p:cNvSpPr>
            <a:spLocks noChangeShapeType="1"/>
          </p:cNvSpPr>
          <p:nvPr/>
        </p:nvSpPr>
        <p:spPr bwMode="auto">
          <a:xfrm>
            <a:off x="0" y="6315075"/>
            <a:ext cx="9144000" cy="0"/>
          </a:xfrm>
          <a:prstGeom prst="line">
            <a:avLst/>
          </a:prstGeom>
          <a:noFill/>
          <a:ln w="15875">
            <a:solidFill>
              <a:schemeClr val="bg1"/>
            </a:solidFill>
            <a:round/>
            <a:headEnd/>
            <a:tailEnd/>
          </a:ln>
          <a:effectLst/>
        </p:spPr>
        <p:txBody>
          <a:bodyPr lIns="0" tIns="0" rIns="0" bIns="0" anchor="ctr"/>
          <a:lstStyle/>
          <a:p>
            <a:pPr>
              <a:defRPr/>
            </a:pPr>
            <a:endParaRPr lang="ru-RU"/>
          </a:p>
        </p:txBody>
      </p:sp>
      <p:sp>
        <p:nvSpPr>
          <p:cNvPr id="1035" name="Line 15"/>
          <p:cNvSpPr>
            <a:spLocks noChangeShapeType="1"/>
          </p:cNvSpPr>
          <p:nvPr/>
        </p:nvSpPr>
        <p:spPr bwMode="auto">
          <a:xfrm>
            <a:off x="0" y="1079500"/>
            <a:ext cx="9144000" cy="0"/>
          </a:xfrm>
          <a:prstGeom prst="line">
            <a:avLst/>
          </a:prstGeom>
          <a:noFill/>
          <a:ln w="15875">
            <a:solidFill>
              <a:schemeClr val="bg1"/>
            </a:solidFill>
            <a:round/>
            <a:headEnd/>
            <a:tailEnd/>
          </a:ln>
          <a:effectLst/>
        </p:spPr>
        <p:txBody>
          <a:bodyPr lIns="0" tIns="0" rIns="0" bIns="0" anchor="ctr"/>
          <a:lstStyle/>
          <a:p>
            <a:pPr>
              <a:defRPr/>
            </a:pPr>
            <a:endParaRPr lang="ru-RU"/>
          </a:p>
        </p:txBody>
      </p:sp>
      <p:pic>
        <p:nvPicPr>
          <p:cNvPr id="3" name="Picture 16" descr="M:\-_MAIN-VOL1_-\TSH\0-Musor\ZNAK\Знаки и эмблемы\инвертированный знак_0_113_185.wmf"/>
          <p:cNvPicPr>
            <a:picLocks noChangeAspect="1" noChangeArrowheads="1"/>
          </p:cNvPicPr>
          <p:nvPr/>
        </p:nvPicPr>
        <p:blipFill>
          <a:blip r:embed="rId13" cstate="print"/>
          <a:srcRect/>
          <a:stretch>
            <a:fillRect/>
          </a:stretch>
        </p:blipFill>
        <p:spPr bwMode="auto">
          <a:xfrm>
            <a:off x="0" y="0"/>
            <a:ext cx="1920875" cy="1076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p:titleStyle>
    <p:bodyStyle>
      <a:lvl1pPr marL="342900" indent="-342900" algn="l" rtl="0" eaLnBrk="0" fontAlgn="base" hangingPunct="0">
        <a:spcBef>
          <a:spcPct val="0"/>
        </a:spcBef>
        <a:spcAft>
          <a:spcPct val="0"/>
        </a:spcAft>
        <a:buChar char="•"/>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0" y="1079500"/>
            <a:ext cx="9144000"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6000" tIns="0" rIns="216000" bIns="0" numCol="1" anchor="ctr" anchorCtr="0" compatLnSpc="1">
            <a:prstTxWarp prst="textNoShape">
              <a:avLst/>
            </a:prstTxWarp>
          </a:bodyPr>
          <a:lstStyle/>
          <a:p>
            <a:pPr lvl="0"/>
            <a:r>
              <a:rPr lang="ru-RU" altLang="ru-RU" smtClean="0"/>
              <a:t>Блок тезиса</a:t>
            </a:r>
          </a:p>
        </p:txBody>
      </p:sp>
      <p:grpSp>
        <p:nvGrpSpPr>
          <p:cNvPr id="1027" name="Group 3"/>
          <p:cNvGrpSpPr>
            <a:grpSpLocks/>
          </p:cNvGrpSpPr>
          <p:nvPr userDrawn="1"/>
        </p:nvGrpSpPr>
        <p:grpSpPr bwMode="auto">
          <a:xfrm>
            <a:off x="0" y="6318250"/>
            <a:ext cx="9144000" cy="539750"/>
            <a:chOff x="0" y="3974"/>
            <a:chExt cx="5760" cy="340"/>
          </a:xfrm>
        </p:grpSpPr>
        <p:sp>
          <p:nvSpPr>
            <p:cNvPr id="1037" name="Rectangle 4"/>
            <p:cNvSpPr>
              <a:spLocks noChangeArrowheads="1"/>
            </p:cNvSpPr>
            <p:nvPr userDrawn="1"/>
          </p:nvSpPr>
          <p:spPr bwMode="auto">
            <a:xfrm>
              <a:off x="0" y="3974"/>
              <a:ext cx="1220" cy="34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700">
                  <a:solidFill>
                    <a:schemeClr val="bg1"/>
                  </a:solidFill>
                  <a:latin typeface="Arial Narrow" panose="020B0606020202030204" pitchFamily="34" charset="0"/>
                </a:defRPr>
              </a:lvl1pPr>
              <a:lvl2pPr marL="742950" indent="-285750">
                <a:defRPr sz="1700">
                  <a:solidFill>
                    <a:schemeClr val="bg1"/>
                  </a:solidFill>
                  <a:latin typeface="Arial Narrow" panose="020B0606020202030204" pitchFamily="34" charset="0"/>
                </a:defRPr>
              </a:lvl2pPr>
              <a:lvl3pPr marL="1143000" indent="-228600">
                <a:defRPr sz="1700">
                  <a:solidFill>
                    <a:schemeClr val="bg1"/>
                  </a:solidFill>
                  <a:latin typeface="Arial Narrow" panose="020B0606020202030204" pitchFamily="34" charset="0"/>
                </a:defRPr>
              </a:lvl3pPr>
              <a:lvl4pPr marL="1600200" indent="-228600">
                <a:defRPr sz="1700">
                  <a:solidFill>
                    <a:schemeClr val="bg1"/>
                  </a:solidFill>
                  <a:latin typeface="Arial Narrow" panose="020B0606020202030204" pitchFamily="34" charset="0"/>
                </a:defRPr>
              </a:lvl4pPr>
              <a:lvl5pPr marL="2057400" indent="-228600">
                <a:defRPr sz="1700">
                  <a:solidFill>
                    <a:schemeClr val="bg1"/>
                  </a:solidFill>
                  <a:latin typeface="Arial Narrow" panose="020B0606020202030204" pitchFamily="34" charset="0"/>
                </a:defRPr>
              </a:lvl5pPr>
              <a:lvl6pPr marL="2514600" indent="-228600" eaLnBrk="0" fontAlgn="base" hangingPunct="0">
                <a:spcBef>
                  <a:spcPct val="0"/>
                </a:spcBef>
                <a:spcAft>
                  <a:spcPct val="0"/>
                </a:spcAft>
                <a:defRPr sz="1700">
                  <a:solidFill>
                    <a:schemeClr val="bg1"/>
                  </a:solidFill>
                  <a:latin typeface="Arial Narrow" panose="020B0606020202030204" pitchFamily="34" charset="0"/>
                </a:defRPr>
              </a:lvl6pPr>
              <a:lvl7pPr marL="2971800" indent="-228600" eaLnBrk="0" fontAlgn="base" hangingPunct="0">
                <a:spcBef>
                  <a:spcPct val="0"/>
                </a:spcBef>
                <a:spcAft>
                  <a:spcPct val="0"/>
                </a:spcAft>
                <a:defRPr sz="1700">
                  <a:solidFill>
                    <a:schemeClr val="bg1"/>
                  </a:solidFill>
                  <a:latin typeface="Arial Narrow" panose="020B0606020202030204" pitchFamily="34" charset="0"/>
                </a:defRPr>
              </a:lvl7pPr>
              <a:lvl8pPr marL="3429000" indent="-228600" eaLnBrk="0" fontAlgn="base" hangingPunct="0">
                <a:spcBef>
                  <a:spcPct val="0"/>
                </a:spcBef>
                <a:spcAft>
                  <a:spcPct val="0"/>
                </a:spcAft>
                <a:defRPr sz="1700">
                  <a:solidFill>
                    <a:schemeClr val="bg1"/>
                  </a:solidFill>
                  <a:latin typeface="Arial Narrow" panose="020B0606020202030204" pitchFamily="34" charset="0"/>
                </a:defRPr>
              </a:lvl8pPr>
              <a:lvl9pPr marL="3886200" indent="-228600" eaLnBrk="0" fontAlgn="base" hangingPunct="0">
                <a:spcBef>
                  <a:spcPct val="0"/>
                </a:spcBef>
                <a:spcAft>
                  <a:spcPct val="0"/>
                </a:spcAft>
                <a:defRPr sz="1700">
                  <a:solidFill>
                    <a:schemeClr val="bg1"/>
                  </a:solidFill>
                  <a:latin typeface="Arial Narrow" panose="020B0606020202030204" pitchFamily="34" charset="0"/>
                </a:defRPr>
              </a:lvl9pPr>
            </a:lstStyle>
            <a:p>
              <a:pPr>
                <a:defRPr/>
              </a:pPr>
              <a:endParaRPr lang="ru-RU" altLang="ru-RU" smtClean="0">
                <a:solidFill>
                  <a:srgbClr val="FFFFFF"/>
                </a:solidFill>
              </a:endParaRPr>
            </a:p>
          </p:txBody>
        </p:sp>
        <p:sp>
          <p:nvSpPr>
            <p:cNvPr id="1038" name="Rectangle 5"/>
            <p:cNvSpPr>
              <a:spLocks noChangeArrowheads="1"/>
            </p:cNvSpPr>
            <p:nvPr userDrawn="1"/>
          </p:nvSpPr>
          <p:spPr bwMode="auto">
            <a:xfrm>
              <a:off x="1224" y="3974"/>
              <a:ext cx="4536" cy="340"/>
            </a:xfrm>
            <a:prstGeom prst="rect">
              <a:avLst/>
            </a:prstGeom>
            <a:solidFill>
              <a:srgbClr val="33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700">
                  <a:solidFill>
                    <a:schemeClr val="bg1"/>
                  </a:solidFill>
                  <a:latin typeface="Arial Narrow" panose="020B0606020202030204" pitchFamily="34" charset="0"/>
                </a:defRPr>
              </a:lvl1pPr>
              <a:lvl2pPr marL="742950" indent="-285750">
                <a:defRPr sz="1700">
                  <a:solidFill>
                    <a:schemeClr val="bg1"/>
                  </a:solidFill>
                  <a:latin typeface="Arial Narrow" panose="020B0606020202030204" pitchFamily="34" charset="0"/>
                </a:defRPr>
              </a:lvl2pPr>
              <a:lvl3pPr marL="1143000" indent="-228600">
                <a:defRPr sz="1700">
                  <a:solidFill>
                    <a:schemeClr val="bg1"/>
                  </a:solidFill>
                  <a:latin typeface="Arial Narrow" panose="020B0606020202030204" pitchFamily="34" charset="0"/>
                </a:defRPr>
              </a:lvl3pPr>
              <a:lvl4pPr marL="1600200" indent="-228600">
                <a:defRPr sz="1700">
                  <a:solidFill>
                    <a:schemeClr val="bg1"/>
                  </a:solidFill>
                  <a:latin typeface="Arial Narrow" panose="020B0606020202030204" pitchFamily="34" charset="0"/>
                </a:defRPr>
              </a:lvl4pPr>
              <a:lvl5pPr marL="2057400" indent="-228600">
                <a:defRPr sz="1700">
                  <a:solidFill>
                    <a:schemeClr val="bg1"/>
                  </a:solidFill>
                  <a:latin typeface="Arial Narrow" panose="020B0606020202030204" pitchFamily="34" charset="0"/>
                </a:defRPr>
              </a:lvl5pPr>
              <a:lvl6pPr marL="2514600" indent="-228600" eaLnBrk="0" fontAlgn="base" hangingPunct="0">
                <a:spcBef>
                  <a:spcPct val="0"/>
                </a:spcBef>
                <a:spcAft>
                  <a:spcPct val="0"/>
                </a:spcAft>
                <a:defRPr sz="1700">
                  <a:solidFill>
                    <a:schemeClr val="bg1"/>
                  </a:solidFill>
                  <a:latin typeface="Arial Narrow" panose="020B0606020202030204" pitchFamily="34" charset="0"/>
                </a:defRPr>
              </a:lvl6pPr>
              <a:lvl7pPr marL="2971800" indent="-228600" eaLnBrk="0" fontAlgn="base" hangingPunct="0">
                <a:spcBef>
                  <a:spcPct val="0"/>
                </a:spcBef>
                <a:spcAft>
                  <a:spcPct val="0"/>
                </a:spcAft>
                <a:defRPr sz="1700">
                  <a:solidFill>
                    <a:schemeClr val="bg1"/>
                  </a:solidFill>
                  <a:latin typeface="Arial Narrow" panose="020B0606020202030204" pitchFamily="34" charset="0"/>
                </a:defRPr>
              </a:lvl7pPr>
              <a:lvl8pPr marL="3429000" indent="-228600" eaLnBrk="0" fontAlgn="base" hangingPunct="0">
                <a:spcBef>
                  <a:spcPct val="0"/>
                </a:spcBef>
                <a:spcAft>
                  <a:spcPct val="0"/>
                </a:spcAft>
                <a:defRPr sz="1700">
                  <a:solidFill>
                    <a:schemeClr val="bg1"/>
                  </a:solidFill>
                  <a:latin typeface="Arial Narrow" panose="020B0606020202030204" pitchFamily="34" charset="0"/>
                </a:defRPr>
              </a:lvl8pPr>
              <a:lvl9pPr marL="3886200" indent="-228600" eaLnBrk="0" fontAlgn="base" hangingPunct="0">
                <a:spcBef>
                  <a:spcPct val="0"/>
                </a:spcBef>
                <a:spcAft>
                  <a:spcPct val="0"/>
                </a:spcAft>
                <a:defRPr sz="1700">
                  <a:solidFill>
                    <a:schemeClr val="bg1"/>
                  </a:solidFill>
                  <a:latin typeface="Arial Narrow" panose="020B0606020202030204" pitchFamily="34" charset="0"/>
                </a:defRPr>
              </a:lvl9pPr>
            </a:lstStyle>
            <a:p>
              <a:pPr>
                <a:defRPr/>
              </a:pPr>
              <a:endParaRPr lang="ru-RU" altLang="ru-RU" smtClean="0">
                <a:solidFill>
                  <a:srgbClr val="FFFFFF"/>
                </a:solidFill>
              </a:endParaRPr>
            </a:p>
          </p:txBody>
        </p:sp>
        <p:sp>
          <p:nvSpPr>
            <p:cNvPr id="1039" name="Line 6"/>
            <p:cNvSpPr>
              <a:spLocks noChangeShapeType="1"/>
            </p:cNvSpPr>
            <p:nvPr userDrawn="1"/>
          </p:nvSpPr>
          <p:spPr bwMode="auto">
            <a:xfrm>
              <a:off x="1220" y="3974"/>
              <a:ext cx="0" cy="34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pPr eaLnBrk="0" hangingPunct="0"/>
              <a:endParaRPr lang="ru-RU" smtClean="0">
                <a:solidFill>
                  <a:srgbClr val="FFFFFF"/>
                </a:solidFill>
              </a:endParaRPr>
            </a:p>
          </p:txBody>
        </p:sp>
      </p:grpSp>
      <p:sp>
        <p:nvSpPr>
          <p:cNvPr id="1028" name="Rectangle 7"/>
          <p:cNvSpPr>
            <a:spLocks noChangeArrowheads="1"/>
          </p:cNvSpPr>
          <p:nvPr userDrawn="1"/>
        </p:nvSpPr>
        <p:spPr bwMode="auto">
          <a:xfrm>
            <a:off x="0" y="0"/>
            <a:ext cx="1936750" cy="107950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700">
                <a:solidFill>
                  <a:schemeClr val="bg1"/>
                </a:solidFill>
                <a:latin typeface="Arial Narrow" panose="020B0606020202030204" pitchFamily="34" charset="0"/>
              </a:defRPr>
            </a:lvl1pPr>
            <a:lvl2pPr marL="742950" indent="-285750">
              <a:defRPr sz="1700">
                <a:solidFill>
                  <a:schemeClr val="bg1"/>
                </a:solidFill>
                <a:latin typeface="Arial Narrow" panose="020B0606020202030204" pitchFamily="34" charset="0"/>
              </a:defRPr>
            </a:lvl2pPr>
            <a:lvl3pPr marL="1143000" indent="-228600">
              <a:defRPr sz="1700">
                <a:solidFill>
                  <a:schemeClr val="bg1"/>
                </a:solidFill>
                <a:latin typeface="Arial Narrow" panose="020B0606020202030204" pitchFamily="34" charset="0"/>
              </a:defRPr>
            </a:lvl3pPr>
            <a:lvl4pPr marL="1600200" indent="-228600">
              <a:defRPr sz="1700">
                <a:solidFill>
                  <a:schemeClr val="bg1"/>
                </a:solidFill>
                <a:latin typeface="Arial Narrow" panose="020B0606020202030204" pitchFamily="34" charset="0"/>
              </a:defRPr>
            </a:lvl4pPr>
            <a:lvl5pPr marL="2057400" indent="-228600">
              <a:defRPr sz="1700">
                <a:solidFill>
                  <a:schemeClr val="bg1"/>
                </a:solidFill>
                <a:latin typeface="Arial Narrow" panose="020B0606020202030204" pitchFamily="34" charset="0"/>
              </a:defRPr>
            </a:lvl5pPr>
            <a:lvl6pPr marL="2514600" indent="-228600" eaLnBrk="0" fontAlgn="base" hangingPunct="0">
              <a:spcBef>
                <a:spcPct val="0"/>
              </a:spcBef>
              <a:spcAft>
                <a:spcPct val="0"/>
              </a:spcAft>
              <a:defRPr sz="1700">
                <a:solidFill>
                  <a:schemeClr val="bg1"/>
                </a:solidFill>
                <a:latin typeface="Arial Narrow" panose="020B0606020202030204" pitchFamily="34" charset="0"/>
              </a:defRPr>
            </a:lvl6pPr>
            <a:lvl7pPr marL="2971800" indent="-228600" eaLnBrk="0" fontAlgn="base" hangingPunct="0">
              <a:spcBef>
                <a:spcPct val="0"/>
              </a:spcBef>
              <a:spcAft>
                <a:spcPct val="0"/>
              </a:spcAft>
              <a:defRPr sz="1700">
                <a:solidFill>
                  <a:schemeClr val="bg1"/>
                </a:solidFill>
                <a:latin typeface="Arial Narrow" panose="020B0606020202030204" pitchFamily="34" charset="0"/>
              </a:defRPr>
            </a:lvl7pPr>
            <a:lvl8pPr marL="3429000" indent="-228600" eaLnBrk="0" fontAlgn="base" hangingPunct="0">
              <a:spcBef>
                <a:spcPct val="0"/>
              </a:spcBef>
              <a:spcAft>
                <a:spcPct val="0"/>
              </a:spcAft>
              <a:defRPr sz="1700">
                <a:solidFill>
                  <a:schemeClr val="bg1"/>
                </a:solidFill>
                <a:latin typeface="Arial Narrow" panose="020B0606020202030204" pitchFamily="34" charset="0"/>
              </a:defRPr>
            </a:lvl8pPr>
            <a:lvl9pPr marL="3886200" indent="-228600" eaLnBrk="0" fontAlgn="base" hangingPunct="0">
              <a:spcBef>
                <a:spcPct val="0"/>
              </a:spcBef>
              <a:spcAft>
                <a:spcPct val="0"/>
              </a:spcAft>
              <a:defRPr sz="1700">
                <a:solidFill>
                  <a:schemeClr val="bg1"/>
                </a:solidFill>
                <a:latin typeface="Arial Narrow" panose="020B0606020202030204" pitchFamily="34" charset="0"/>
              </a:defRPr>
            </a:lvl9pPr>
          </a:lstStyle>
          <a:p>
            <a:pPr>
              <a:defRPr/>
            </a:pPr>
            <a:endParaRPr lang="ru-RU" altLang="ru-RU" smtClean="0">
              <a:solidFill>
                <a:srgbClr val="FFFFFF"/>
              </a:solidFill>
            </a:endParaRPr>
          </a:p>
        </p:txBody>
      </p:sp>
      <p:sp>
        <p:nvSpPr>
          <p:cNvPr id="1029" name="Rectangle 8"/>
          <p:cNvSpPr>
            <a:spLocks noChangeArrowheads="1"/>
          </p:cNvSpPr>
          <p:nvPr userDrawn="1"/>
        </p:nvSpPr>
        <p:spPr bwMode="auto">
          <a:xfrm>
            <a:off x="1943100" y="0"/>
            <a:ext cx="7200900" cy="1079500"/>
          </a:xfrm>
          <a:prstGeom prst="rect">
            <a:avLst/>
          </a:prstGeom>
          <a:solidFill>
            <a:srgbClr val="00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700">
                <a:solidFill>
                  <a:schemeClr val="bg1"/>
                </a:solidFill>
                <a:latin typeface="Arial Narrow" panose="020B0606020202030204" pitchFamily="34" charset="0"/>
              </a:defRPr>
            </a:lvl1pPr>
            <a:lvl2pPr marL="742950" indent="-285750">
              <a:defRPr sz="1700">
                <a:solidFill>
                  <a:schemeClr val="bg1"/>
                </a:solidFill>
                <a:latin typeface="Arial Narrow" panose="020B0606020202030204" pitchFamily="34" charset="0"/>
              </a:defRPr>
            </a:lvl2pPr>
            <a:lvl3pPr marL="1143000" indent="-228600">
              <a:defRPr sz="1700">
                <a:solidFill>
                  <a:schemeClr val="bg1"/>
                </a:solidFill>
                <a:latin typeface="Arial Narrow" panose="020B0606020202030204" pitchFamily="34" charset="0"/>
              </a:defRPr>
            </a:lvl3pPr>
            <a:lvl4pPr marL="1600200" indent="-228600">
              <a:defRPr sz="1700">
                <a:solidFill>
                  <a:schemeClr val="bg1"/>
                </a:solidFill>
                <a:latin typeface="Arial Narrow" panose="020B0606020202030204" pitchFamily="34" charset="0"/>
              </a:defRPr>
            </a:lvl4pPr>
            <a:lvl5pPr marL="2057400" indent="-228600">
              <a:defRPr sz="1700">
                <a:solidFill>
                  <a:schemeClr val="bg1"/>
                </a:solidFill>
                <a:latin typeface="Arial Narrow" panose="020B0606020202030204" pitchFamily="34" charset="0"/>
              </a:defRPr>
            </a:lvl5pPr>
            <a:lvl6pPr marL="2514600" indent="-228600" eaLnBrk="0" fontAlgn="base" hangingPunct="0">
              <a:spcBef>
                <a:spcPct val="0"/>
              </a:spcBef>
              <a:spcAft>
                <a:spcPct val="0"/>
              </a:spcAft>
              <a:defRPr sz="1700">
                <a:solidFill>
                  <a:schemeClr val="bg1"/>
                </a:solidFill>
                <a:latin typeface="Arial Narrow" panose="020B0606020202030204" pitchFamily="34" charset="0"/>
              </a:defRPr>
            </a:lvl6pPr>
            <a:lvl7pPr marL="2971800" indent="-228600" eaLnBrk="0" fontAlgn="base" hangingPunct="0">
              <a:spcBef>
                <a:spcPct val="0"/>
              </a:spcBef>
              <a:spcAft>
                <a:spcPct val="0"/>
              </a:spcAft>
              <a:defRPr sz="1700">
                <a:solidFill>
                  <a:schemeClr val="bg1"/>
                </a:solidFill>
                <a:latin typeface="Arial Narrow" panose="020B0606020202030204" pitchFamily="34" charset="0"/>
              </a:defRPr>
            </a:lvl7pPr>
            <a:lvl8pPr marL="3429000" indent="-228600" eaLnBrk="0" fontAlgn="base" hangingPunct="0">
              <a:spcBef>
                <a:spcPct val="0"/>
              </a:spcBef>
              <a:spcAft>
                <a:spcPct val="0"/>
              </a:spcAft>
              <a:defRPr sz="1700">
                <a:solidFill>
                  <a:schemeClr val="bg1"/>
                </a:solidFill>
                <a:latin typeface="Arial Narrow" panose="020B0606020202030204" pitchFamily="34" charset="0"/>
              </a:defRPr>
            </a:lvl8pPr>
            <a:lvl9pPr marL="3886200" indent="-228600" eaLnBrk="0" fontAlgn="base" hangingPunct="0">
              <a:spcBef>
                <a:spcPct val="0"/>
              </a:spcBef>
              <a:spcAft>
                <a:spcPct val="0"/>
              </a:spcAft>
              <a:defRPr sz="1700">
                <a:solidFill>
                  <a:schemeClr val="bg1"/>
                </a:solidFill>
                <a:latin typeface="Arial Narrow" panose="020B0606020202030204" pitchFamily="34" charset="0"/>
              </a:defRPr>
            </a:lvl9pPr>
          </a:lstStyle>
          <a:p>
            <a:pPr>
              <a:defRPr/>
            </a:pPr>
            <a:endParaRPr lang="ru-RU" altLang="ru-RU" smtClean="0">
              <a:solidFill>
                <a:srgbClr val="FFFFFF"/>
              </a:solidFill>
            </a:endParaRPr>
          </a:p>
        </p:txBody>
      </p:sp>
      <p:sp>
        <p:nvSpPr>
          <p:cNvPr id="1030" name="Line 9"/>
          <p:cNvSpPr>
            <a:spLocks noChangeShapeType="1"/>
          </p:cNvSpPr>
          <p:nvPr userDrawn="1"/>
        </p:nvSpPr>
        <p:spPr bwMode="auto">
          <a:xfrm>
            <a:off x="1936750" y="0"/>
            <a:ext cx="0" cy="107950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pPr eaLnBrk="0" hangingPunct="0"/>
            <a:endParaRPr lang="ru-RU" smtClean="0">
              <a:solidFill>
                <a:srgbClr val="FFFFFF"/>
              </a:solidFill>
            </a:endParaRPr>
          </a:p>
        </p:txBody>
      </p:sp>
      <p:sp>
        <p:nvSpPr>
          <p:cNvPr id="1031" name="Rectangle 10"/>
          <p:cNvSpPr>
            <a:spLocks noGrp="1" noChangeArrowheads="1"/>
          </p:cNvSpPr>
          <p:nvPr>
            <p:ph type="title"/>
          </p:nvPr>
        </p:nvSpPr>
        <p:spPr bwMode="auto">
          <a:xfrm>
            <a:off x="2159000" y="0"/>
            <a:ext cx="69850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ru-RU" altLang="ru-RU" smtClean="0"/>
              <a:t>Образец заголовка</a:t>
            </a:r>
          </a:p>
        </p:txBody>
      </p:sp>
      <p:sp>
        <p:nvSpPr>
          <p:cNvPr id="399371" name="Rectangle 11"/>
          <p:cNvSpPr>
            <a:spLocks noGrp="1" noChangeArrowheads="1"/>
          </p:cNvSpPr>
          <p:nvPr>
            <p:ph type="sldNum" sz="quarter" idx="4"/>
          </p:nvPr>
        </p:nvSpPr>
        <p:spPr bwMode="auto">
          <a:xfrm>
            <a:off x="204788" y="6362700"/>
            <a:ext cx="1487487" cy="4762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1" hangingPunct="1">
              <a:defRPr sz="2000" b="1"/>
            </a:lvl1pPr>
          </a:lstStyle>
          <a:p>
            <a:pPr>
              <a:defRPr/>
            </a:pPr>
            <a:r>
              <a:rPr lang="en-US">
                <a:solidFill>
                  <a:srgbClr val="FFFFFF"/>
                </a:solidFill>
              </a:rPr>
              <a:t>&lt;#&gt;</a:t>
            </a:r>
            <a:endParaRPr lang="ru-RU">
              <a:solidFill>
                <a:srgbClr val="FFFFFF"/>
              </a:solidFill>
            </a:endParaRPr>
          </a:p>
        </p:txBody>
      </p:sp>
      <p:sp>
        <p:nvSpPr>
          <p:cNvPr id="399372" name="Rectangle 12"/>
          <p:cNvSpPr>
            <a:spLocks noGrp="1" noChangeArrowheads="1"/>
          </p:cNvSpPr>
          <p:nvPr>
            <p:ph type="ftr" sz="quarter" idx="3"/>
          </p:nvPr>
        </p:nvSpPr>
        <p:spPr bwMode="auto">
          <a:xfrm>
            <a:off x="2144713" y="6362700"/>
            <a:ext cx="6769100" cy="4762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1" hangingPunct="1">
              <a:defRPr sz="2000"/>
            </a:lvl1pPr>
          </a:lstStyle>
          <a:p>
            <a:pPr>
              <a:defRPr/>
            </a:pPr>
            <a:r>
              <a:rPr lang="ru-RU">
                <a:solidFill>
                  <a:srgbClr val="FFFFFF"/>
                </a:solidFill>
              </a:rPr>
              <a:t>Автоматизированная система «Состояние ГРС»</a:t>
            </a:r>
          </a:p>
        </p:txBody>
      </p:sp>
      <p:sp>
        <p:nvSpPr>
          <p:cNvPr id="1034" name="Line 14"/>
          <p:cNvSpPr>
            <a:spLocks noChangeShapeType="1"/>
          </p:cNvSpPr>
          <p:nvPr userDrawn="1"/>
        </p:nvSpPr>
        <p:spPr bwMode="auto">
          <a:xfrm>
            <a:off x="0" y="6315075"/>
            <a:ext cx="91440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pPr eaLnBrk="0" hangingPunct="0"/>
            <a:endParaRPr lang="ru-RU" smtClean="0">
              <a:solidFill>
                <a:srgbClr val="FFFFFF"/>
              </a:solidFill>
            </a:endParaRPr>
          </a:p>
        </p:txBody>
      </p:sp>
      <p:sp>
        <p:nvSpPr>
          <p:cNvPr id="1035" name="Line 15"/>
          <p:cNvSpPr>
            <a:spLocks noChangeShapeType="1"/>
          </p:cNvSpPr>
          <p:nvPr userDrawn="1"/>
        </p:nvSpPr>
        <p:spPr bwMode="auto">
          <a:xfrm>
            <a:off x="0" y="1079500"/>
            <a:ext cx="91440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pPr eaLnBrk="0" hangingPunct="0"/>
            <a:endParaRPr lang="ru-RU" smtClean="0">
              <a:solidFill>
                <a:srgbClr val="FFFFFF"/>
              </a:solidFill>
            </a:endParaRPr>
          </a:p>
        </p:txBody>
      </p:sp>
      <p:pic>
        <p:nvPicPr>
          <p:cNvPr id="1036" name="Picture 16" descr="M:\-_MAIN-VOL1_-\TSH\0-Musor\ZNAK\Знаки и эмблемы\инвертированный знак_0_113_185.wmf"/>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0" y="0"/>
            <a:ext cx="19208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13544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Lst>
  <p:hf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p:titleStyle>
    <p:bodyStyle>
      <a:lvl1pPr marL="342900" indent="-342900" algn="l" rtl="0" eaLnBrk="0" fontAlgn="base" hangingPunct="0">
        <a:spcBef>
          <a:spcPct val="0"/>
        </a:spcBef>
        <a:spcAft>
          <a:spcPct val="0"/>
        </a:spcAft>
        <a:defRPr sz="2600" b="1">
          <a:solidFill>
            <a:srgbClr val="003366"/>
          </a:solidFill>
          <a:latin typeface="+mn-lt"/>
          <a:ea typeface="+mn-ea"/>
          <a:cs typeface="+mn-cs"/>
        </a:defRPr>
      </a:lvl1pPr>
      <a:lvl2pPr marL="827088" indent="-285750" algn="l" rtl="0" eaLnBrk="0" fontAlgn="base" hangingPunct="0">
        <a:spcBef>
          <a:spcPct val="20000"/>
        </a:spcBef>
        <a:spcAft>
          <a:spcPct val="0"/>
        </a:spcAft>
        <a:buChar char="–"/>
        <a:defRPr sz="2800">
          <a:solidFill>
            <a:schemeClr val="tx1"/>
          </a:solidFill>
          <a:latin typeface="Arial" pitchFamily="34" charset="0"/>
        </a:defRPr>
      </a:lvl2pPr>
      <a:lvl3pPr marL="1235075" indent="-228600" algn="l" rtl="0" eaLnBrk="0" fontAlgn="base" hangingPunct="0">
        <a:spcBef>
          <a:spcPct val="20000"/>
        </a:spcBef>
        <a:spcAft>
          <a:spcPct val="0"/>
        </a:spcAft>
        <a:buChar char="•"/>
        <a:defRPr sz="2400">
          <a:solidFill>
            <a:schemeClr val="tx1"/>
          </a:solidFill>
          <a:latin typeface="Arial" pitchFamily="34" charset="0"/>
        </a:defRPr>
      </a:lvl3pPr>
      <a:lvl4pPr marL="1643063"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050" name="Rectangle 12"/>
          <p:cNvSpPr>
            <a:spLocks noGrp="1" noChangeArrowheads="1"/>
          </p:cNvSpPr>
          <p:nvPr>
            <p:ph type="body" idx="1"/>
          </p:nvPr>
        </p:nvSpPr>
        <p:spPr bwMode="auto">
          <a:xfrm>
            <a:off x="0" y="1079500"/>
            <a:ext cx="9144000" cy="1528763"/>
          </a:xfrm>
          <a:prstGeom prst="rect">
            <a:avLst/>
          </a:prstGeom>
          <a:noFill/>
          <a:ln w="9525">
            <a:noFill/>
            <a:miter lim="800000"/>
            <a:headEnd/>
            <a:tailEnd/>
          </a:ln>
        </p:spPr>
        <p:txBody>
          <a:bodyPr vert="horz" wrap="square" lIns="216000" tIns="0" rIns="216000" bIns="0" numCol="1" anchor="ctr" anchorCtr="0" compatLnSpc="1">
            <a:prstTxWarp prst="textNoShape">
              <a:avLst/>
            </a:prstTxWarp>
          </a:bodyPr>
          <a:lstStyle/>
          <a:p>
            <a:pPr lvl="0"/>
            <a:r>
              <a:rPr lang="ru-RU" smtClean="0"/>
              <a:t>Образец текста</a:t>
            </a:r>
          </a:p>
        </p:txBody>
      </p:sp>
      <p:sp>
        <p:nvSpPr>
          <p:cNvPr id="2051" name="Rectangle 20"/>
          <p:cNvSpPr>
            <a:spLocks noChangeArrowheads="1"/>
          </p:cNvSpPr>
          <p:nvPr/>
        </p:nvSpPr>
        <p:spPr bwMode="auto">
          <a:xfrm>
            <a:off x="1939925" y="2606675"/>
            <a:ext cx="7204075" cy="3713163"/>
          </a:xfrm>
          <a:prstGeom prst="rect">
            <a:avLst/>
          </a:prstGeom>
          <a:solidFill>
            <a:srgbClr val="0066CC"/>
          </a:solidFill>
          <a:ln w="9525" algn="ctr">
            <a:noFill/>
            <a:miter lim="800000"/>
            <a:headEnd/>
            <a:tailEnd/>
          </a:ln>
          <a:effectLst/>
        </p:spPr>
        <p:txBody>
          <a:bodyPr wrap="none" lIns="0" tIns="0" rIns="0" bIns="0" anchor="ctr"/>
          <a:lstStyle/>
          <a:p>
            <a:pPr>
              <a:defRPr/>
            </a:pPr>
            <a:endParaRPr lang="ru-RU"/>
          </a:p>
        </p:txBody>
      </p:sp>
      <p:grpSp>
        <p:nvGrpSpPr>
          <p:cNvPr id="2052" name="Group 3"/>
          <p:cNvGrpSpPr>
            <a:grpSpLocks/>
          </p:cNvGrpSpPr>
          <p:nvPr/>
        </p:nvGrpSpPr>
        <p:grpSpPr bwMode="auto">
          <a:xfrm>
            <a:off x="0" y="6318250"/>
            <a:ext cx="9144000" cy="539750"/>
            <a:chOff x="0" y="3974"/>
            <a:chExt cx="5760" cy="340"/>
          </a:xfrm>
        </p:grpSpPr>
        <p:sp>
          <p:nvSpPr>
            <p:cNvPr id="2062" name="Rectangle 4"/>
            <p:cNvSpPr>
              <a:spLocks noChangeArrowheads="1"/>
            </p:cNvSpPr>
            <p:nvPr userDrawn="1"/>
          </p:nvSpPr>
          <p:spPr bwMode="auto">
            <a:xfrm>
              <a:off x="0" y="3974"/>
              <a:ext cx="1220" cy="340"/>
            </a:xfrm>
            <a:prstGeom prst="rect">
              <a:avLst/>
            </a:prstGeom>
            <a:solidFill>
              <a:srgbClr val="0066CC"/>
            </a:solidFill>
            <a:ln w="9525" algn="ctr">
              <a:noFill/>
              <a:miter lim="800000"/>
              <a:headEnd/>
              <a:tailEnd/>
            </a:ln>
            <a:effectLst/>
          </p:spPr>
          <p:txBody>
            <a:bodyPr wrap="none" lIns="0" tIns="0" rIns="0" bIns="0" anchor="ctr"/>
            <a:lstStyle/>
            <a:p>
              <a:pPr>
                <a:defRPr/>
              </a:pPr>
              <a:endParaRPr lang="ru-RU"/>
            </a:p>
          </p:txBody>
        </p:sp>
        <p:sp>
          <p:nvSpPr>
            <p:cNvPr id="2063" name="Rectangle 5"/>
            <p:cNvSpPr>
              <a:spLocks noChangeArrowheads="1"/>
            </p:cNvSpPr>
            <p:nvPr userDrawn="1"/>
          </p:nvSpPr>
          <p:spPr bwMode="auto">
            <a:xfrm>
              <a:off x="1224" y="3974"/>
              <a:ext cx="4536" cy="340"/>
            </a:xfrm>
            <a:prstGeom prst="rect">
              <a:avLst/>
            </a:prstGeom>
            <a:solidFill>
              <a:srgbClr val="3399FF"/>
            </a:solidFill>
            <a:ln w="9525" algn="ctr">
              <a:noFill/>
              <a:miter lim="800000"/>
              <a:headEnd/>
              <a:tailEnd/>
            </a:ln>
            <a:effectLst/>
          </p:spPr>
          <p:txBody>
            <a:bodyPr wrap="none" lIns="0" tIns="0" rIns="0" bIns="0" anchor="ctr"/>
            <a:lstStyle/>
            <a:p>
              <a:pPr>
                <a:defRPr/>
              </a:pPr>
              <a:endParaRPr lang="ru-RU"/>
            </a:p>
          </p:txBody>
        </p:sp>
        <p:sp>
          <p:nvSpPr>
            <p:cNvPr id="2064" name="Line 6"/>
            <p:cNvSpPr>
              <a:spLocks noChangeShapeType="1"/>
            </p:cNvSpPr>
            <p:nvPr userDrawn="1"/>
          </p:nvSpPr>
          <p:spPr bwMode="auto">
            <a:xfrm>
              <a:off x="1220" y="3974"/>
              <a:ext cx="0" cy="340"/>
            </a:xfrm>
            <a:prstGeom prst="line">
              <a:avLst/>
            </a:prstGeom>
            <a:noFill/>
            <a:ln w="15875">
              <a:solidFill>
                <a:schemeClr val="bg1"/>
              </a:solidFill>
              <a:round/>
              <a:headEnd/>
              <a:tailEnd/>
            </a:ln>
            <a:effectLst/>
          </p:spPr>
          <p:txBody>
            <a:bodyPr lIns="0" tIns="0" rIns="0" bIns="0" anchor="ctr"/>
            <a:lstStyle/>
            <a:p>
              <a:pPr>
                <a:defRPr/>
              </a:pPr>
              <a:endParaRPr lang="ru-RU"/>
            </a:p>
          </p:txBody>
        </p:sp>
      </p:grpSp>
      <p:sp>
        <p:nvSpPr>
          <p:cNvPr id="2054" name="Rectangle 8"/>
          <p:cNvSpPr>
            <a:spLocks noChangeArrowheads="1"/>
          </p:cNvSpPr>
          <p:nvPr/>
        </p:nvSpPr>
        <p:spPr bwMode="auto">
          <a:xfrm>
            <a:off x="1943100" y="0"/>
            <a:ext cx="7200900" cy="1079500"/>
          </a:xfrm>
          <a:prstGeom prst="rect">
            <a:avLst/>
          </a:prstGeom>
          <a:solidFill>
            <a:srgbClr val="003366"/>
          </a:solidFill>
          <a:ln w="9525" algn="ctr">
            <a:noFill/>
            <a:miter lim="800000"/>
            <a:headEnd/>
            <a:tailEnd/>
          </a:ln>
          <a:effectLst/>
        </p:spPr>
        <p:txBody>
          <a:bodyPr wrap="none" lIns="0" tIns="0" rIns="0" bIns="0" anchor="ctr"/>
          <a:lstStyle/>
          <a:p>
            <a:pPr>
              <a:defRPr/>
            </a:pPr>
            <a:endParaRPr lang="ru-RU"/>
          </a:p>
        </p:txBody>
      </p:sp>
      <p:sp>
        <p:nvSpPr>
          <p:cNvPr id="2055" name="Line 9"/>
          <p:cNvSpPr>
            <a:spLocks noChangeShapeType="1"/>
          </p:cNvSpPr>
          <p:nvPr/>
        </p:nvSpPr>
        <p:spPr bwMode="auto">
          <a:xfrm>
            <a:off x="1936750" y="0"/>
            <a:ext cx="0" cy="1079500"/>
          </a:xfrm>
          <a:prstGeom prst="line">
            <a:avLst/>
          </a:prstGeom>
          <a:noFill/>
          <a:ln w="15875">
            <a:solidFill>
              <a:schemeClr val="bg1"/>
            </a:solidFill>
            <a:round/>
            <a:headEnd/>
            <a:tailEnd/>
          </a:ln>
          <a:effectLst/>
        </p:spPr>
        <p:txBody>
          <a:bodyPr lIns="0" tIns="0" rIns="0" bIns="0" anchor="ctr"/>
          <a:lstStyle/>
          <a:p>
            <a:pPr>
              <a:defRPr/>
            </a:pPr>
            <a:endParaRPr lang="ru-RU"/>
          </a:p>
        </p:txBody>
      </p:sp>
      <p:sp>
        <p:nvSpPr>
          <p:cNvPr id="2" name="Rectangle 11"/>
          <p:cNvSpPr>
            <a:spLocks noGrp="1" noChangeArrowheads="1"/>
          </p:cNvSpPr>
          <p:nvPr>
            <p:ph type="title"/>
          </p:nvPr>
        </p:nvSpPr>
        <p:spPr bwMode="auto">
          <a:xfrm>
            <a:off x="2159000" y="0"/>
            <a:ext cx="6985000" cy="10096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ru-RU" smtClean="0"/>
              <a:t>Образец заголовка</a:t>
            </a:r>
          </a:p>
        </p:txBody>
      </p:sp>
      <p:sp>
        <p:nvSpPr>
          <p:cNvPr id="269325" name="Rectangle 13"/>
          <p:cNvSpPr>
            <a:spLocks noGrp="1" noChangeArrowheads="1"/>
          </p:cNvSpPr>
          <p:nvPr>
            <p:ph type="sldNum" sz="quarter" idx="4"/>
          </p:nvPr>
        </p:nvSpPr>
        <p:spPr bwMode="auto">
          <a:xfrm>
            <a:off x="204788" y="6362700"/>
            <a:ext cx="1487487" cy="476250"/>
          </a:xfrm>
          <a:prstGeom prst="rect">
            <a:avLst/>
          </a:prstGeom>
          <a:noFill/>
          <a:ln>
            <a:noFill/>
          </a:ln>
          <a:effectLst/>
          <a:extLst/>
        </p:spPr>
        <p:txBody>
          <a:bodyPr vert="horz" wrap="square" lIns="0" tIns="0" rIns="0" bIns="0" numCol="1" anchor="ctr" anchorCtr="0" compatLnSpc="1">
            <a:prstTxWarp prst="textNoShape">
              <a:avLst/>
            </a:prstTxWarp>
          </a:bodyPr>
          <a:lstStyle>
            <a:lvl1pPr>
              <a:defRPr sz="2000" b="1"/>
            </a:lvl1pPr>
          </a:lstStyle>
          <a:p>
            <a:pPr>
              <a:defRPr/>
            </a:pPr>
            <a:fld id="{1E4956C7-0E05-4414-B0EA-C1452BDFA394}" type="slidenum">
              <a:rPr lang="ru-RU"/>
              <a:pPr>
                <a:defRPr/>
              </a:pPr>
              <a:t>‹#›</a:t>
            </a:fld>
            <a:endParaRPr lang="ru-RU"/>
          </a:p>
        </p:txBody>
      </p:sp>
      <p:sp>
        <p:nvSpPr>
          <p:cNvPr id="269326" name="Rectangle 14"/>
          <p:cNvSpPr>
            <a:spLocks noGrp="1" noChangeArrowheads="1"/>
          </p:cNvSpPr>
          <p:nvPr>
            <p:ph type="ftr" sz="quarter" idx="3"/>
          </p:nvPr>
        </p:nvSpPr>
        <p:spPr bwMode="auto">
          <a:xfrm>
            <a:off x="2144713" y="6362700"/>
            <a:ext cx="6769100" cy="476250"/>
          </a:xfrm>
          <a:prstGeom prst="rect">
            <a:avLst/>
          </a:prstGeom>
          <a:noFill/>
          <a:ln>
            <a:noFill/>
          </a:ln>
          <a:effectLst/>
          <a:extLst/>
        </p:spPr>
        <p:txBody>
          <a:bodyPr vert="horz" wrap="square" lIns="0" tIns="0" rIns="0" bIns="0" numCol="1" anchor="ctr" anchorCtr="0" compatLnSpc="1">
            <a:prstTxWarp prst="textNoShape">
              <a:avLst/>
            </a:prstTxWarp>
          </a:bodyPr>
          <a:lstStyle>
            <a:lvl1pPr>
              <a:defRPr sz="2000"/>
            </a:lvl1pPr>
          </a:lstStyle>
          <a:p>
            <a:pPr>
              <a:defRPr/>
            </a:pPr>
            <a:endParaRPr lang="ru-RU"/>
          </a:p>
        </p:txBody>
      </p:sp>
      <p:sp>
        <p:nvSpPr>
          <p:cNvPr id="2059" name="Line 21"/>
          <p:cNvSpPr>
            <a:spLocks noChangeShapeType="1"/>
          </p:cNvSpPr>
          <p:nvPr/>
        </p:nvSpPr>
        <p:spPr bwMode="auto">
          <a:xfrm>
            <a:off x="0" y="6315075"/>
            <a:ext cx="9144000" cy="0"/>
          </a:xfrm>
          <a:prstGeom prst="line">
            <a:avLst/>
          </a:prstGeom>
          <a:noFill/>
          <a:ln w="15875">
            <a:solidFill>
              <a:schemeClr val="bg1"/>
            </a:solidFill>
            <a:round/>
            <a:headEnd/>
            <a:tailEnd/>
          </a:ln>
          <a:effectLst/>
        </p:spPr>
        <p:txBody>
          <a:bodyPr lIns="0" tIns="0" rIns="0" bIns="0" anchor="ctr"/>
          <a:lstStyle/>
          <a:p>
            <a:pPr>
              <a:defRPr/>
            </a:pPr>
            <a:endParaRPr lang="ru-RU"/>
          </a:p>
        </p:txBody>
      </p:sp>
      <p:sp>
        <p:nvSpPr>
          <p:cNvPr id="2060" name="Line 22"/>
          <p:cNvSpPr>
            <a:spLocks noChangeShapeType="1"/>
          </p:cNvSpPr>
          <p:nvPr/>
        </p:nvSpPr>
        <p:spPr bwMode="auto">
          <a:xfrm>
            <a:off x="0" y="1079500"/>
            <a:ext cx="9144000" cy="0"/>
          </a:xfrm>
          <a:prstGeom prst="line">
            <a:avLst/>
          </a:prstGeom>
          <a:noFill/>
          <a:ln w="15875">
            <a:solidFill>
              <a:schemeClr val="bg1"/>
            </a:solidFill>
            <a:round/>
            <a:headEnd/>
            <a:tailEnd/>
          </a:ln>
          <a:effectLst/>
        </p:spPr>
        <p:txBody>
          <a:bodyPr lIns="0" tIns="0" rIns="0" bIns="0" anchor="ctr"/>
          <a:lstStyle/>
          <a:p>
            <a:pPr>
              <a:defRPr/>
            </a:pPr>
            <a:endParaRPr lang="ru-RU"/>
          </a:p>
        </p:txBody>
      </p:sp>
      <p:pic>
        <p:nvPicPr>
          <p:cNvPr id="3" name="Picture 16" descr="M:\-_MAIN-VOL1_-\TSH\0-Musor\ZNAK\Знаки и эмблемы\инвертированный знак_0_113_185.wmf"/>
          <p:cNvPicPr>
            <a:picLocks noChangeAspect="1" noChangeArrowheads="1"/>
          </p:cNvPicPr>
          <p:nvPr/>
        </p:nvPicPr>
        <p:blipFill>
          <a:blip r:embed="rId14" cstate="print"/>
          <a:srcRect/>
          <a:stretch>
            <a:fillRect/>
          </a:stretch>
        </p:blipFill>
        <p:spPr bwMode="auto">
          <a:xfrm>
            <a:off x="0" y="0"/>
            <a:ext cx="1920875" cy="1076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754" r:id="rId12"/>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p:titleStyle>
    <p:bodyStyle>
      <a:lvl1pPr marL="342900" indent="-342900" algn="l" rtl="0" eaLnBrk="0" fontAlgn="base" hangingPunct="0">
        <a:spcBef>
          <a:spcPct val="0"/>
        </a:spcBef>
        <a:spcAft>
          <a:spcPct val="0"/>
        </a:spcAft>
        <a:buChar char="•"/>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3074" name="Rectangle 12"/>
          <p:cNvSpPr>
            <a:spLocks noGrp="1" noChangeArrowheads="1"/>
          </p:cNvSpPr>
          <p:nvPr>
            <p:ph type="body" idx="1"/>
          </p:nvPr>
        </p:nvSpPr>
        <p:spPr bwMode="auto">
          <a:xfrm>
            <a:off x="0" y="1079500"/>
            <a:ext cx="9144000" cy="1528763"/>
          </a:xfrm>
          <a:prstGeom prst="rect">
            <a:avLst/>
          </a:prstGeom>
          <a:noFill/>
          <a:ln w="9525">
            <a:noFill/>
            <a:miter lim="800000"/>
            <a:headEnd/>
            <a:tailEnd/>
          </a:ln>
        </p:spPr>
        <p:txBody>
          <a:bodyPr vert="horz" wrap="square" lIns="216000" tIns="0" rIns="216000" bIns="0" numCol="1" anchor="ctr" anchorCtr="0" compatLnSpc="1">
            <a:prstTxWarp prst="textNoShape">
              <a:avLst/>
            </a:prstTxWarp>
          </a:bodyPr>
          <a:lstStyle/>
          <a:p>
            <a:pPr lvl="0"/>
            <a:r>
              <a:rPr lang="ru-RU" smtClean="0"/>
              <a:t>Образец текста</a:t>
            </a:r>
          </a:p>
        </p:txBody>
      </p:sp>
      <p:sp>
        <p:nvSpPr>
          <p:cNvPr id="3075" name="Rectangle 19"/>
          <p:cNvSpPr>
            <a:spLocks noChangeArrowheads="1"/>
          </p:cNvSpPr>
          <p:nvPr/>
        </p:nvSpPr>
        <p:spPr bwMode="auto">
          <a:xfrm>
            <a:off x="0" y="2605088"/>
            <a:ext cx="9144000" cy="3713162"/>
          </a:xfrm>
          <a:prstGeom prst="rect">
            <a:avLst/>
          </a:prstGeom>
          <a:solidFill>
            <a:srgbClr val="0066CC"/>
          </a:solidFill>
          <a:ln w="9525" algn="ctr">
            <a:noFill/>
            <a:miter lim="800000"/>
            <a:headEnd/>
            <a:tailEnd/>
          </a:ln>
          <a:effectLst/>
        </p:spPr>
        <p:txBody>
          <a:bodyPr wrap="none" lIns="0" tIns="0" rIns="0" bIns="0" anchor="ctr"/>
          <a:lstStyle/>
          <a:p>
            <a:pPr>
              <a:defRPr/>
            </a:pPr>
            <a:endParaRPr lang="ru-RU"/>
          </a:p>
        </p:txBody>
      </p:sp>
      <p:grpSp>
        <p:nvGrpSpPr>
          <p:cNvPr id="3076" name="Group 3"/>
          <p:cNvGrpSpPr>
            <a:grpSpLocks/>
          </p:cNvGrpSpPr>
          <p:nvPr/>
        </p:nvGrpSpPr>
        <p:grpSpPr bwMode="auto">
          <a:xfrm>
            <a:off x="0" y="6318250"/>
            <a:ext cx="9144000" cy="539750"/>
            <a:chOff x="0" y="3974"/>
            <a:chExt cx="5760" cy="340"/>
          </a:xfrm>
        </p:grpSpPr>
        <p:sp>
          <p:nvSpPr>
            <p:cNvPr id="3087" name="Rectangle 4"/>
            <p:cNvSpPr>
              <a:spLocks noChangeArrowheads="1"/>
            </p:cNvSpPr>
            <p:nvPr userDrawn="1"/>
          </p:nvSpPr>
          <p:spPr bwMode="auto">
            <a:xfrm>
              <a:off x="0" y="3974"/>
              <a:ext cx="1220" cy="340"/>
            </a:xfrm>
            <a:prstGeom prst="rect">
              <a:avLst/>
            </a:prstGeom>
            <a:solidFill>
              <a:srgbClr val="0066CC"/>
            </a:solidFill>
            <a:ln w="9525" algn="ctr">
              <a:noFill/>
              <a:miter lim="800000"/>
              <a:headEnd/>
              <a:tailEnd/>
            </a:ln>
            <a:effectLst/>
          </p:spPr>
          <p:txBody>
            <a:bodyPr wrap="none" lIns="0" tIns="0" rIns="0" bIns="0" anchor="ctr"/>
            <a:lstStyle/>
            <a:p>
              <a:pPr>
                <a:defRPr/>
              </a:pPr>
              <a:endParaRPr lang="ru-RU"/>
            </a:p>
          </p:txBody>
        </p:sp>
        <p:sp>
          <p:nvSpPr>
            <p:cNvPr id="3088" name="Rectangle 5"/>
            <p:cNvSpPr>
              <a:spLocks noChangeArrowheads="1"/>
            </p:cNvSpPr>
            <p:nvPr userDrawn="1"/>
          </p:nvSpPr>
          <p:spPr bwMode="auto">
            <a:xfrm>
              <a:off x="1224" y="3974"/>
              <a:ext cx="4536" cy="340"/>
            </a:xfrm>
            <a:prstGeom prst="rect">
              <a:avLst/>
            </a:prstGeom>
            <a:solidFill>
              <a:srgbClr val="3399FF"/>
            </a:solidFill>
            <a:ln w="9525" algn="ctr">
              <a:noFill/>
              <a:miter lim="800000"/>
              <a:headEnd/>
              <a:tailEnd/>
            </a:ln>
            <a:effectLst/>
          </p:spPr>
          <p:txBody>
            <a:bodyPr wrap="none" lIns="0" tIns="0" rIns="0" bIns="0" anchor="ctr"/>
            <a:lstStyle/>
            <a:p>
              <a:pPr>
                <a:defRPr/>
              </a:pPr>
              <a:endParaRPr lang="ru-RU"/>
            </a:p>
          </p:txBody>
        </p:sp>
        <p:sp>
          <p:nvSpPr>
            <p:cNvPr id="3089" name="Line 6"/>
            <p:cNvSpPr>
              <a:spLocks noChangeShapeType="1"/>
            </p:cNvSpPr>
            <p:nvPr userDrawn="1"/>
          </p:nvSpPr>
          <p:spPr bwMode="auto">
            <a:xfrm>
              <a:off x="1220" y="3974"/>
              <a:ext cx="0" cy="340"/>
            </a:xfrm>
            <a:prstGeom prst="line">
              <a:avLst/>
            </a:prstGeom>
            <a:noFill/>
            <a:ln w="15875">
              <a:solidFill>
                <a:schemeClr val="bg1"/>
              </a:solidFill>
              <a:round/>
              <a:headEnd/>
              <a:tailEnd/>
            </a:ln>
            <a:effectLst/>
          </p:spPr>
          <p:txBody>
            <a:bodyPr lIns="0" tIns="0" rIns="0" bIns="0" anchor="ctr"/>
            <a:lstStyle/>
            <a:p>
              <a:pPr>
                <a:defRPr/>
              </a:pPr>
              <a:endParaRPr lang="ru-RU"/>
            </a:p>
          </p:txBody>
        </p:sp>
      </p:grpSp>
      <p:sp>
        <p:nvSpPr>
          <p:cNvPr id="3078" name="Rectangle 8"/>
          <p:cNvSpPr>
            <a:spLocks noChangeArrowheads="1"/>
          </p:cNvSpPr>
          <p:nvPr/>
        </p:nvSpPr>
        <p:spPr bwMode="auto">
          <a:xfrm>
            <a:off x="1943100" y="0"/>
            <a:ext cx="7200900" cy="1079500"/>
          </a:xfrm>
          <a:prstGeom prst="rect">
            <a:avLst/>
          </a:prstGeom>
          <a:solidFill>
            <a:srgbClr val="003366"/>
          </a:solidFill>
          <a:ln w="9525" algn="ctr">
            <a:noFill/>
            <a:miter lim="800000"/>
            <a:headEnd/>
            <a:tailEnd/>
          </a:ln>
          <a:effectLst/>
        </p:spPr>
        <p:txBody>
          <a:bodyPr wrap="none" lIns="0" tIns="0" rIns="0" bIns="0" anchor="ctr"/>
          <a:lstStyle/>
          <a:p>
            <a:pPr>
              <a:defRPr/>
            </a:pPr>
            <a:endParaRPr lang="ru-RU"/>
          </a:p>
        </p:txBody>
      </p:sp>
      <p:sp>
        <p:nvSpPr>
          <p:cNvPr id="3079" name="Line 9"/>
          <p:cNvSpPr>
            <a:spLocks noChangeShapeType="1"/>
          </p:cNvSpPr>
          <p:nvPr/>
        </p:nvSpPr>
        <p:spPr bwMode="auto">
          <a:xfrm>
            <a:off x="1936750" y="0"/>
            <a:ext cx="0" cy="1079500"/>
          </a:xfrm>
          <a:prstGeom prst="line">
            <a:avLst/>
          </a:prstGeom>
          <a:noFill/>
          <a:ln w="15875">
            <a:solidFill>
              <a:schemeClr val="bg1"/>
            </a:solidFill>
            <a:round/>
            <a:headEnd/>
            <a:tailEnd/>
          </a:ln>
          <a:effectLst/>
        </p:spPr>
        <p:txBody>
          <a:bodyPr lIns="0" tIns="0" rIns="0" bIns="0" anchor="ctr"/>
          <a:lstStyle/>
          <a:p>
            <a:pPr>
              <a:defRPr/>
            </a:pPr>
            <a:endParaRPr lang="ru-RU"/>
          </a:p>
        </p:txBody>
      </p:sp>
      <p:sp>
        <p:nvSpPr>
          <p:cNvPr id="2" name="Rectangle 11"/>
          <p:cNvSpPr>
            <a:spLocks noGrp="1" noChangeArrowheads="1"/>
          </p:cNvSpPr>
          <p:nvPr>
            <p:ph type="title"/>
          </p:nvPr>
        </p:nvSpPr>
        <p:spPr bwMode="auto">
          <a:xfrm>
            <a:off x="2159000" y="0"/>
            <a:ext cx="6985000" cy="10096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ru-RU" smtClean="0"/>
              <a:t>Образец заголовка</a:t>
            </a:r>
          </a:p>
        </p:txBody>
      </p:sp>
      <p:sp>
        <p:nvSpPr>
          <p:cNvPr id="270349" name="Rectangle 13"/>
          <p:cNvSpPr>
            <a:spLocks noGrp="1" noChangeArrowheads="1"/>
          </p:cNvSpPr>
          <p:nvPr>
            <p:ph type="sldNum" sz="quarter" idx="4"/>
          </p:nvPr>
        </p:nvSpPr>
        <p:spPr bwMode="auto">
          <a:xfrm>
            <a:off x="204788" y="6362700"/>
            <a:ext cx="1487487" cy="476250"/>
          </a:xfrm>
          <a:prstGeom prst="rect">
            <a:avLst/>
          </a:prstGeom>
          <a:noFill/>
          <a:ln>
            <a:noFill/>
          </a:ln>
          <a:effectLst/>
          <a:extLst/>
        </p:spPr>
        <p:txBody>
          <a:bodyPr vert="horz" wrap="square" lIns="0" tIns="0" rIns="0" bIns="0" numCol="1" anchor="ctr" anchorCtr="0" compatLnSpc="1">
            <a:prstTxWarp prst="textNoShape">
              <a:avLst/>
            </a:prstTxWarp>
          </a:bodyPr>
          <a:lstStyle>
            <a:lvl1pPr>
              <a:defRPr sz="2000" b="1"/>
            </a:lvl1pPr>
          </a:lstStyle>
          <a:p>
            <a:pPr>
              <a:defRPr/>
            </a:pPr>
            <a:fld id="{908B22E9-0747-4E74-978F-E810FBA62F51}" type="slidenum">
              <a:rPr lang="ru-RU"/>
              <a:pPr>
                <a:defRPr/>
              </a:pPr>
              <a:t>‹#›</a:t>
            </a:fld>
            <a:endParaRPr lang="ru-RU"/>
          </a:p>
        </p:txBody>
      </p:sp>
      <p:sp>
        <p:nvSpPr>
          <p:cNvPr id="270350" name="Rectangle 14"/>
          <p:cNvSpPr>
            <a:spLocks noGrp="1" noChangeArrowheads="1"/>
          </p:cNvSpPr>
          <p:nvPr>
            <p:ph type="ftr" sz="quarter" idx="3"/>
          </p:nvPr>
        </p:nvSpPr>
        <p:spPr bwMode="auto">
          <a:xfrm>
            <a:off x="2144713" y="6362700"/>
            <a:ext cx="6769100" cy="476250"/>
          </a:xfrm>
          <a:prstGeom prst="rect">
            <a:avLst/>
          </a:prstGeom>
          <a:noFill/>
          <a:ln>
            <a:noFill/>
          </a:ln>
          <a:effectLst/>
          <a:extLst/>
        </p:spPr>
        <p:txBody>
          <a:bodyPr vert="horz" wrap="square" lIns="0" tIns="0" rIns="0" bIns="0" numCol="1" anchor="ctr" anchorCtr="0" compatLnSpc="1">
            <a:prstTxWarp prst="textNoShape">
              <a:avLst/>
            </a:prstTxWarp>
          </a:bodyPr>
          <a:lstStyle>
            <a:lvl1pPr>
              <a:defRPr sz="2000"/>
            </a:lvl1pPr>
          </a:lstStyle>
          <a:p>
            <a:pPr>
              <a:defRPr/>
            </a:pPr>
            <a:endParaRPr lang="ru-RU"/>
          </a:p>
        </p:txBody>
      </p:sp>
      <p:sp>
        <p:nvSpPr>
          <p:cNvPr id="3083" name="Rectangle 15"/>
          <p:cNvSpPr>
            <a:spLocks noChangeArrowheads="1"/>
          </p:cNvSpPr>
          <p:nvPr/>
        </p:nvSpPr>
        <p:spPr bwMode="auto">
          <a:xfrm>
            <a:off x="755650" y="7605713"/>
            <a:ext cx="4103688" cy="431800"/>
          </a:xfrm>
          <a:prstGeom prst="rect">
            <a:avLst/>
          </a:prstGeom>
          <a:noFill/>
          <a:ln w="9525" algn="ctr">
            <a:noFill/>
            <a:miter lim="800000"/>
            <a:headEnd/>
            <a:tailEnd/>
          </a:ln>
          <a:effectLst/>
        </p:spPr>
        <p:txBody>
          <a:bodyPr wrap="none" lIns="0" tIns="0" rIns="0" bIns="0" anchor="ctr"/>
          <a:lstStyle/>
          <a:p>
            <a:pPr>
              <a:defRPr/>
            </a:pPr>
            <a:endParaRPr lang="ru-RU"/>
          </a:p>
        </p:txBody>
      </p:sp>
      <p:sp>
        <p:nvSpPr>
          <p:cNvPr id="3084" name="Line 20"/>
          <p:cNvSpPr>
            <a:spLocks noChangeShapeType="1"/>
          </p:cNvSpPr>
          <p:nvPr/>
        </p:nvSpPr>
        <p:spPr bwMode="auto">
          <a:xfrm>
            <a:off x="0" y="6315075"/>
            <a:ext cx="9144000" cy="0"/>
          </a:xfrm>
          <a:prstGeom prst="line">
            <a:avLst/>
          </a:prstGeom>
          <a:noFill/>
          <a:ln w="15875">
            <a:solidFill>
              <a:schemeClr val="bg1"/>
            </a:solidFill>
            <a:round/>
            <a:headEnd/>
            <a:tailEnd/>
          </a:ln>
          <a:effectLst/>
        </p:spPr>
        <p:txBody>
          <a:bodyPr lIns="0" tIns="0" rIns="0" bIns="0" anchor="ctr"/>
          <a:lstStyle/>
          <a:p>
            <a:pPr>
              <a:defRPr/>
            </a:pPr>
            <a:endParaRPr lang="ru-RU"/>
          </a:p>
        </p:txBody>
      </p:sp>
      <p:sp>
        <p:nvSpPr>
          <p:cNvPr id="3085" name="Line 21"/>
          <p:cNvSpPr>
            <a:spLocks noChangeShapeType="1"/>
          </p:cNvSpPr>
          <p:nvPr/>
        </p:nvSpPr>
        <p:spPr bwMode="auto">
          <a:xfrm>
            <a:off x="0" y="1079500"/>
            <a:ext cx="9144000" cy="0"/>
          </a:xfrm>
          <a:prstGeom prst="line">
            <a:avLst/>
          </a:prstGeom>
          <a:noFill/>
          <a:ln w="15875">
            <a:solidFill>
              <a:schemeClr val="bg1"/>
            </a:solidFill>
            <a:round/>
            <a:headEnd/>
            <a:tailEnd/>
          </a:ln>
          <a:effectLst/>
        </p:spPr>
        <p:txBody>
          <a:bodyPr lIns="0" tIns="0" rIns="0" bIns="0" anchor="ctr"/>
          <a:lstStyle/>
          <a:p>
            <a:pPr>
              <a:defRPr/>
            </a:pPr>
            <a:endParaRPr lang="ru-RU"/>
          </a:p>
        </p:txBody>
      </p:sp>
      <p:pic>
        <p:nvPicPr>
          <p:cNvPr id="3" name="Picture 16" descr="M:\-_MAIN-VOL1_-\TSH\0-Musor\ZNAK\Знаки и эмблемы\инвертированный знак_0_113_185.wmf"/>
          <p:cNvPicPr>
            <a:picLocks noChangeAspect="1" noChangeArrowheads="1"/>
          </p:cNvPicPr>
          <p:nvPr/>
        </p:nvPicPr>
        <p:blipFill>
          <a:blip r:embed="rId13" cstate="print"/>
          <a:srcRect/>
          <a:stretch>
            <a:fillRect/>
          </a:stretch>
        </p:blipFill>
        <p:spPr bwMode="auto">
          <a:xfrm>
            <a:off x="0" y="0"/>
            <a:ext cx="1920875" cy="1076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p:titleStyle>
    <p:bodyStyle>
      <a:lvl1pPr marL="342900" indent="-342900" algn="l" rtl="0" eaLnBrk="0" fontAlgn="base" hangingPunct="0">
        <a:spcBef>
          <a:spcPct val="0"/>
        </a:spcBef>
        <a:spcAft>
          <a:spcPct val="0"/>
        </a:spcAft>
        <a:buChar char="•"/>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4098" name="Rectangle 12"/>
          <p:cNvSpPr>
            <a:spLocks noGrp="1" noChangeArrowheads="1"/>
          </p:cNvSpPr>
          <p:nvPr>
            <p:ph type="body" idx="1"/>
          </p:nvPr>
        </p:nvSpPr>
        <p:spPr bwMode="auto">
          <a:xfrm>
            <a:off x="0" y="1079500"/>
            <a:ext cx="9144000" cy="1079500"/>
          </a:xfrm>
          <a:prstGeom prst="rect">
            <a:avLst/>
          </a:prstGeom>
          <a:noFill/>
          <a:ln w="9525">
            <a:noFill/>
            <a:miter lim="800000"/>
            <a:headEnd/>
            <a:tailEnd/>
          </a:ln>
        </p:spPr>
        <p:txBody>
          <a:bodyPr vert="horz" wrap="square" lIns="216000" tIns="0" rIns="216000" bIns="0" numCol="1" anchor="ctr" anchorCtr="0" compatLnSpc="1">
            <a:prstTxWarp prst="textNoShape">
              <a:avLst/>
            </a:prstTxWarp>
          </a:bodyPr>
          <a:lstStyle/>
          <a:p>
            <a:pPr lvl="0"/>
            <a:r>
              <a:rPr lang="ru-RU" smtClean="0"/>
              <a:t>Образец текста</a:t>
            </a:r>
          </a:p>
        </p:txBody>
      </p:sp>
      <p:sp>
        <p:nvSpPr>
          <p:cNvPr id="4099" name="Rectangle 23"/>
          <p:cNvSpPr>
            <a:spLocks noChangeArrowheads="1"/>
          </p:cNvSpPr>
          <p:nvPr/>
        </p:nvSpPr>
        <p:spPr bwMode="auto">
          <a:xfrm>
            <a:off x="0" y="2159000"/>
            <a:ext cx="9144000" cy="4160838"/>
          </a:xfrm>
          <a:prstGeom prst="rect">
            <a:avLst/>
          </a:prstGeom>
          <a:solidFill>
            <a:srgbClr val="0066CC"/>
          </a:solidFill>
          <a:ln w="9525" algn="ctr">
            <a:noFill/>
            <a:miter lim="800000"/>
            <a:headEnd/>
            <a:tailEnd/>
          </a:ln>
          <a:effectLst/>
        </p:spPr>
        <p:txBody>
          <a:bodyPr wrap="none" lIns="0" tIns="0" rIns="0" bIns="0" anchor="ctr"/>
          <a:lstStyle/>
          <a:p>
            <a:pPr>
              <a:defRPr/>
            </a:pPr>
            <a:endParaRPr lang="ru-RU"/>
          </a:p>
        </p:txBody>
      </p:sp>
      <p:grpSp>
        <p:nvGrpSpPr>
          <p:cNvPr id="4100" name="Group 3"/>
          <p:cNvGrpSpPr>
            <a:grpSpLocks/>
          </p:cNvGrpSpPr>
          <p:nvPr/>
        </p:nvGrpSpPr>
        <p:grpSpPr bwMode="auto">
          <a:xfrm>
            <a:off x="0" y="6318250"/>
            <a:ext cx="9144000" cy="539750"/>
            <a:chOff x="0" y="3974"/>
            <a:chExt cx="5760" cy="340"/>
          </a:xfrm>
        </p:grpSpPr>
        <p:sp>
          <p:nvSpPr>
            <p:cNvPr id="4111" name="Rectangle 4"/>
            <p:cNvSpPr>
              <a:spLocks noChangeArrowheads="1"/>
            </p:cNvSpPr>
            <p:nvPr userDrawn="1"/>
          </p:nvSpPr>
          <p:spPr bwMode="auto">
            <a:xfrm>
              <a:off x="0" y="3974"/>
              <a:ext cx="1220" cy="340"/>
            </a:xfrm>
            <a:prstGeom prst="rect">
              <a:avLst/>
            </a:prstGeom>
            <a:solidFill>
              <a:srgbClr val="0066CC"/>
            </a:solidFill>
            <a:ln w="9525" algn="ctr">
              <a:noFill/>
              <a:miter lim="800000"/>
              <a:headEnd/>
              <a:tailEnd/>
            </a:ln>
            <a:effectLst/>
          </p:spPr>
          <p:txBody>
            <a:bodyPr wrap="none" lIns="0" tIns="0" rIns="0" bIns="0" anchor="ctr"/>
            <a:lstStyle/>
            <a:p>
              <a:pPr>
                <a:defRPr/>
              </a:pPr>
              <a:endParaRPr lang="ru-RU"/>
            </a:p>
          </p:txBody>
        </p:sp>
        <p:sp>
          <p:nvSpPr>
            <p:cNvPr id="4112" name="Rectangle 5"/>
            <p:cNvSpPr>
              <a:spLocks noChangeArrowheads="1"/>
            </p:cNvSpPr>
            <p:nvPr userDrawn="1"/>
          </p:nvSpPr>
          <p:spPr bwMode="auto">
            <a:xfrm>
              <a:off x="1224" y="3974"/>
              <a:ext cx="4536" cy="340"/>
            </a:xfrm>
            <a:prstGeom prst="rect">
              <a:avLst/>
            </a:prstGeom>
            <a:solidFill>
              <a:srgbClr val="3399FF"/>
            </a:solidFill>
            <a:ln w="9525" algn="ctr">
              <a:noFill/>
              <a:miter lim="800000"/>
              <a:headEnd/>
              <a:tailEnd/>
            </a:ln>
            <a:effectLst/>
          </p:spPr>
          <p:txBody>
            <a:bodyPr wrap="none" lIns="0" tIns="0" rIns="0" bIns="0" anchor="ctr"/>
            <a:lstStyle/>
            <a:p>
              <a:pPr>
                <a:defRPr/>
              </a:pPr>
              <a:endParaRPr lang="ru-RU"/>
            </a:p>
          </p:txBody>
        </p:sp>
        <p:sp>
          <p:nvSpPr>
            <p:cNvPr id="4113" name="Line 6"/>
            <p:cNvSpPr>
              <a:spLocks noChangeShapeType="1"/>
            </p:cNvSpPr>
            <p:nvPr userDrawn="1"/>
          </p:nvSpPr>
          <p:spPr bwMode="auto">
            <a:xfrm>
              <a:off x="1220" y="3974"/>
              <a:ext cx="0" cy="340"/>
            </a:xfrm>
            <a:prstGeom prst="line">
              <a:avLst/>
            </a:prstGeom>
            <a:noFill/>
            <a:ln w="15875">
              <a:solidFill>
                <a:schemeClr val="bg1"/>
              </a:solidFill>
              <a:round/>
              <a:headEnd/>
              <a:tailEnd/>
            </a:ln>
            <a:effectLst/>
          </p:spPr>
          <p:txBody>
            <a:bodyPr lIns="0" tIns="0" rIns="0" bIns="0" anchor="ctr"/>
            <a:lstStyle/>
            <a:p>
              <a:pPr>
                <a:defRPr/>
              </a:pPr>
              <a:endParaRPr lang="ru-RU"/>
            </a:p>
          </p:txBody>
        </p:sp>
      </p:grpSp>
      <p:sp>
        <p:nvSpPr>
          <p:cNvPr id="4102" name="Rectangle 8"/>
          <p:cNvSpPr>
            <a:spLocks noChangeArrowheads="1"/>
          </p:cNvSpPr>
          <p:nvPr/>
        </p:nvSpPr>
        <p:spPr bwMode="auto">
          <a:xfrm>
            <a:off x="1943100" y="0"/>
            <a:ext cx="7200900" cy="1079500"/>
          </a:xfrm>
          <a:prstGeom prst="rect">
            <a:avLst/>
          </a:prstGeom>
          <a:solidFill>
            <a:srgbClr val="003366"/>
          </a:solidFill>
          <a:ln w="9525" algn="ctr">
            <a:noFill/>
            <a:miter lim="800000"/>
            <a:headEnd/>
            <a:tailEnd/>
          </a:ln>
          <a:effectLst/>
        </p:spPr>
        <p:txBody>
          <a:bodyPr wrap="none" lIns="0" tIns="0" rIns="0" bIns="0" anchor="ctr"/>
          <a:lstStyle/>
          <a:p>
            <a:pPr>
              <a:defRPr/>
            </a:pPr>
            <a:endParaRPr lang="ru-RU"/>
          </a:p>
        </p:txBody>
      </p:sp>
      <p:sp>
        <p:nvSpPr>
          <p:cNvPr id="4103" name="Line 9"/>
          <p:cNvSpPr>
            <a:spLocks noChangeShapeType="1"/>
          </p:cNvSpPr>
          <p:nvPr/>
        </p:nvSpPr>
        <p:spPr bwMode="auto">
          <a:xfrm>
            <a:off x="1936750" y="0"/>
            <a:ext cx="0" cy="1079500"/>
          </a:xfrm>
          <a:prstGeom prst="line">
            <a:avLst/>
          </a:prstGeom>
          <a:noFill/>
          <a:ln w="15875">
            <a:solidFill>
              <a:schemeClr val="bg1"/>
            </a:solidFill>
            <a:round/>
            <a:headEnd/>
            <a:tailEnd/>
          </a:ln>
          <a:effectLst/>
        </p:spPr>
        <p:txBody>
          <a:bodyPr lIns="0" tIns="0" rIns="0" bIns="0" anchor="ctr"/>
          <a:lstStyle/>
          <a:p>
            <a:pPr>
              <a:defRPr/>
            </a:pPr>
            <a:endParaRPr lang="ru-RU"/>
          </a:p>
        </p:txBody>
      </p:sp>
      <p:sp>
        <p:nvSpPr>
          <p:cNvPr id="2" name="Rectangle 11"/>
          <p:cNvSpPr>
            <a:spLocks noGrp="1" noChangeArrowheads="1"/>
          </p:cNvSpPr>
          <p:nvPr>
            <p:ph type="title"/>
          </p:nvPr>
        </p:nvSpPr>
        <p:spPr bwMode="auto">
          <a:xfrm>
            <a:off x="2159000" y="0"/>
            <a:ext cx="6985000" cy="10096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ru-RU" smtClean="0"/>
              <a:t>Образец заголовка</a:t>
            </a:r>
          </a:p>
        </p:txBody>
      </p:sp>
      <p:sp>
        <p:nvSpPr>
          <p:cNvPr id="271373" name="Rectangle 13"/>
          <p:cNvSpPr>
            <a:spLocks noGrp="1" noChangeArrowheads="1"/>
          </p:cNvSpPr>
          <p:nvPr>
            <p:ph type="sldNum" sz="quarter" idx="4"/>
          </p:nvPr>
        </p:nvSpPr>
        <p:spPr bwMode="auto">
          <a:xfrm>
            <a:off x="204788" y="6362700"/>
            <a:ext cx="1487487" cy="476250"/>
          </a:xfrm>
          <a:prstGeom prst="rect">
            <a:avLst/>
          </a:prstGeom>
          <a:noFill/>
          <a:ln>
            <a:noFill/>
          </a:ln>
          <a:effectLst/>
          <a:extLst/>
        </p:spPr>
        <p:txBody>
          <a:bodyPr vert="horz" wrap="square" lIns="0" tIns="0" rIns="0" bIns="0" numCol="1" anchor="ctr" anchorCtr="0" compatLnSpc="1">
            <a:prstTxWarp prst="textNoShape">
              <a:avLst/>
            </a:prstTxWarp>
          </a:bodyPr>
          <a:lstStyle>
            <a:lvl1pPr>
              <a:defRPr sz="2000" b="1"/>
            </a:lvl1pPr>
          </a:lstStyle>
          <a:p>
            <a:pPr>
              <a:defRPr/>
            </a:pPr>
            <a:fld id="{1687EC12-73D8-490A-8E5E-9D853A372BE3}" type="slidenum">
              <a:rPr lang="ru-RU"/>
              <a:pPr>
                <a:defRPr/>
              </a:pPr>
              <a:t>‹#›</a:t>
            </a:fld>
            <a:endParaRPr lang="ru-RU"/>
          </a:p>
        </p:txBody>
      </p:sp>
      <p:sp>
        <p:nvSpPr>
          <p:cNvPr id="271374" name="Rectangle 14"/>
          <p:cNvSpPr>
            <a:spLocks noGrp="1" noChangeArrowheads="1"/>
          </p:cNvSpPr>
          <p:nvPr>
            <p:ph type="ftr" sz="quarter" idx="3"/>
          </p:nvPr>
        </p:nvSpPr>
        <p:spPr bwMode="auto">
          <a:xfrm>
            <a:off x="2144713" y="6362700"/>
            <a:ext cx="6769100" cy="476250"/>
          </a:xfrm>
          <a:prstGeom prst="rect">
            <a:avLst/>
          </a:prstGeom>
          <a:noFill/>
          <a:ln>
            <a:noFill/>
          </a:ln>
          <a:effectLst/>
          <a:extLst/>
        </p:spPr>
        <p:txBody>
          <a:bodyPr vert="horz" wrap="square" lIns="0" tIns="0" rIns="0" bIns="0" numCol="1" anchor="ctr" anchorCtr="0" compatLnSpc="1">
            <a:prstTxWarp prst="textNoShape">
              <a:avLst/>
            </a:prstTxWarp>
          </a:bodyPr>
          <a:lstStyle>
            <a:lvl1pPr>
              <a:defRPr sz="2000"/>
            </a:lvl1pPr>
          </a:lstStyle>
          <a:p>
            <a:pPr>
              <a:defRPr/>
            </a:pPr>
            <a:endParaRPr lang="ru-RU"/>
          </a:p>
        </p:txBody>
      </p:sp>
      <p:sp>
        <p:nvSpPr>
          <p:cNvPr id="4107" name="Rectangle 15"/>
          <p:cNvSpPr>
            <a:spLocks noChangeArrowheads="1"/>
          </p:cNvSpPr>
          <p:nvPr/>
        </p:nvSpPr>
        <p:spPr bwMode="auto">
          <a:xfrm>
            <a:off x="755650" y="7605713"/>
            <a:ext cx="4103688" cy="431800"/>
          </a:xfrm>
          <a:prstGeom prst="rect">
            <a:avLst/>
          </a:prstGeom>
          <a:noFill/>
          <a:ln w="9525" algn="ctr">
            <a:noFill/>
            <a:miter lim="800000"/>
            <a:headEnd/>
            <a:tailEnd/>
          </a:ln>
          <a:effectLst/>
        </p:spPr>
        <p:txBody>
          <a:bodyPr wrap="none" lIns="0" tIns="0" rIns="0" bIns="0" anchor="ctr"/>
          <a:lstStyle/>
          <a:p>
            <a:pPr>
              <a:defRPr/>
            </a:pPr>
            <a:endParaRPr lang="ru-RU"/>
          </a:p>
        </p:txBody>
      </p:sp>
      <p:sp>
        <p:nvSpPr>
          <p:cNvPr id="4108" name="Line 24"/>
          <p:cNvSpPr>
            <a:spLocks noChangeShapeType="1"/>
          </p:cNvSpPr>
          <p:nvPr/>
        </p:nvSpPr>
        <p:spPr bwMode="auto">
          <a:xfrm>
            <a:off x="0" y="6315075"/>
            <a:ext cx="9144000" cy="0"/>
          </a:xfrm>
          <a:prstGeom prst="line">
            <a:avLst/>
          </a:prstGeom>
          <a:noFill/>
          <a:ln w="15875">
            <a:solidFill>
              <a:schemeClr val="bg1"/>
            </a:solidFill>
            <a:round/>
            <a:headEnd/>
            <a:tailEnd/>
          </a:ln>
          <a:effectLst/>
        </p:spPr>
        <p:txBody>
          <a:bodyPr lIns="0" tIns="0" rIns="0" bIns="0" anchor="ctr"/>
          <a:lstStyle/>
          <a:p>
            <a:pPr>
              <a:defRPr/>
            </a:pPr>
            <a:endParaRPr lang="ru-RU"/>
          </a:p>
        </p:txBody>
      </p:sp>
      <p:sp>
        <p:nvSpPr>
          <p:cNvPr id="4109" name="Line 25"/>
          <p:cNvSpPr>
            <a:spLocks noChangeShapeType="1"/>
          </p:cNvSpPr>
          <p:nvPr/>
        </p:nvSpPr>
        <p:spPr bwMode="auto">
          <a:xfrm>
            <a:off x="0" y="1079500"/>
            <a:ext cx="9144000" cy="0"/>
          </a:xfrm>
          <a:prstGeom prst="line">
            <a:avLst/>
          </a:prstGeom>
          <a:noFill/>
          <a:ln w="15875">
            <a:solidFill>
              <a:schemeClr val="bg1"/>
            </a:solidFill>
            <a:round/>
            <a:headEnd/>
            <a:tailEnd/>
          </a:ln>
          <a:effectLst/>
        </p:spPr>
        <p:txBody>
          <a:bodyPr lIns="0" tIns="0" rIns="0" bIns="0" anchor="ctr"/>
          <a:lstStyle/>
          <a:p>
            <a:pPr>
              <a:defRPr/>
            </a:pPr>
            <a:endParaRPr lang="ru-RU"/>
          </a:p>
        </p:txBody>
      </p:sp>
      <p:pic>
        <p:nvPicPr>
          <p:cNvPr id="3" name="Picture 16" descr="M:\-_MAIN-VOL1_-\TSH\0-Musor\ZNAK\Знаки и эмблемы\инвертированный знак_0_113_185.wmf"/>
          <p:cNvPicPr>
            <a:picLocks noChangeAspect="1" noChangeArrowheads="1"/>
          </p:cNvPicPr>
          <p:nvPr/>
        </p:nvPicPr>
        <p:blipFill>
          <a:blip r:embed="rId13" cstate="print"/>
          <a:srcRect/>
          <a:stretch>
            <a:fillRect/>
          </a:stretch>
        </p:blipFill>
        <p:spPr bwMode="auto">
          <a:xfrm>
            <a:off x="0" y="0"/>
            <a:ext cx="1920875" cy="1076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p:titleStyle>
    <p:bodyStyle>
      <a:lvl1pPr marL="342900" indent="-342900" algn="l" rtl="0" eaLnBrk="0" fontAlgn="base" hangingPunct="0">
        <a:spcBef>
          <a:spcPct val="20000"/>
        </a:spcBef>
        <a:spcAft>
          <a:spcPct val="0"/>
        </a:spcAft>
        <a:buChar char="•"/>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935163" y="1077913"/>
            <a:ext cx="7208837" cy="5262562"/>
          </a:xfrm>
          <a:prstGeom prst="rect">
            <a:avLst/>
          </a:prstGeom>
          <a:solidFill>
            <a:srgbClr val="0066CC"/>
          </a:solidFill>
          <a:ln w="9525" algn="ctr">
            <a:noFill/>
            <a:miter lim="800000"/>
            <a:headEnd/>
            <a:tailEnd/>
          </a:ln>
          <a:effectLst/>
        </p:spPr>
        <p:txBody>
          <a:bodyPr wrap="none" lIns="0" tIns="0" rIns="0" bIns="0" anchor="ctr"/>
          <a:lstStyle/>
          <a:p>
            <a:pPr>
              <a:defRPr/>
            </a:pPr>
            <a:endParaRPr lang="ru-RU"/>
          </a:p>
        </p:txBody>
      </p:sp>
      <p:grpSp>
        <p:nvGrpSpPr>
          <p:cNvPr id="5123" name="Group 3"/>
          <p:cNvGrpSpPr>
            <a:grpSpLocks/>
          </p:cNvGrpSpPr>
          <p:nvPr/>
        </p:nvGrpSpPr>
        <p:grpSpPr bwMode="auto">
          <a:xfrm>
            <a:off x="0" y="6318250"/>
            <a:ext cx="9144000" cy="539750"/>
            <a:chOff x="0" y="3974"/>
            <a:chExt cx="5760" cy="340"/>
          </a:xfrm>
        </p:grpSpPr>
        <p:sp>
          <p:nvSpPr>
            <p:cNvPr id="5135" name="Rectangle 4"/>
            <p:cNvSpPr>
              <a:spLocks noChangeArrowheads="1"/>
            </p:cNvSpPr>
            <p:nvPr userDrawn="1"/>
          </p:nvSpPr>
          <p:spPr bwMode="auto">
            <a:xfrm>
              <a:off x="0" y="3974"/>
              <a:ext cx="1220" cy="340"/>
            </a:xfrm>
            <a:prstGeom prst="rect">
              <a:avLst/>
            </a:prstGeom>
            <a:solidFill>
              <a:srgbClr val="0066CC"/>
            </a:solidFill>
            <a:ln w="9525" algn="ctr">
              <a:noFill/>
              <a:miter lim="800000"/>
              <a:headEnd/>
              <a:tailEnd/>
            </a:ln>
            <a:effectLst/>
          </p:spPr>
          <p:txBody>
            <a:bodyPr wrap="none" lIns="0" tIns="0" rIns="0" bIns="0" anchor="ctr"/>
            <a:lstStyle/>
            <a:p>
              <a:pPr>
                <a:defRPr/>
              </a:pPr>
              <a:endParaRPr lang="ru-RU"/>
            </a:p>
          </p:txBody>
        </p:sp>
        <p:sp>
          <p:nvSpPr>
            <p:cNvPr id="5136" name="Rectangle 5"/>
            <p:cNvSpPr>
              <a:spLocks noChangeArrowheads="1"/>
            </p:cNvSpPr>
            <p:nvPr userDrawn="1"/>
          </p:nvSpPr>
          <p:spPr bwMode="auto">
            <a:xfrm>
              <a:off x="1224" y="3974"/>
              <a:ext cx="4536" cy="340"/>
            </a:xfrm>
            <a:prstGeom prst="rect">
              <a:avLst/>
            </a:prstGeom>
            <a:solidFill>
              <a:srgbClr val="3399FF"/>
            </a:solidFill>
            <a:ln w="9525" algn="ctr">
              <a:noFill/>
              <a:miter lim="800000"/>
              <a:headEnd/>
              <a:tailEnd/>
            </a:ln>
            <a:effectLst/>
          </p:spPr>
          <p:txBody>
            <a:bodyPr wrap="none" lIns="0" tIns="0" rIns="0" bIns="0" anchor="ctr"/>
            <a:lstStyle/>
            <a:p>
              <a:pPr>
                <a:defRPr/>
              </a:pPr>
              <a:endParaRPr lang="ru-RU"/>
            </a:p>
          </p:txBody>
        </p:sp>
        <p:sp>
          <p:nvSpPr>
            <p:cNvPr id="5137" name="Line 6"/>
            <p:cNvSpPr>
              <a:spLocks noChangeShapeType="1"/>
            </p:cNvSpPr>
            <p:nvPr userDrawn="1"/>
          </p:nvSpPr>
          <p:spPr bwMode="auto">
            <a:xfrm>
              <a:off x="1220" y="3974"/>
              <a:ext cx="0" cy="340"/>
            </a:xfrm>
            <a:prstGeom prst="line">
              <a:avLst/>
            </a:prstGeom>
            <a:noFill/>
            <a:ln w="15875">
              <a:solidFill>
                <a:schemeClr val="bg1"/>
              </a:solidFill>
              <a:round/>
              <a:headEnd/>
              <a:tailEnd/>
            </a:ln>
            <a:effectLst/>
          </p:spPr>
          <p:txBody>
            <a:bodyPr lIns="0" tIns="0" rIns="0" bIns="0" anchor="ctr"/>
            <a:lstStyle/>
            <a:p>
              <a:pPr>
                <a:defRPr/>
              </a:pPr>
              <a:endParaRPr lang="ru-RU"/>
            </a:p>
          </p:txBody>
        </p:sp>
      </p:grpSp>
      <p:sp>
        <p:nvSpPr>
          <p:cNvPr id="5125" name="Rectangle 8"/>
          <p:cNvSpPr>
            <a:spLocks noChangeArrowheads="1"/>
          </p:cNvSpPr>
          <p:nvPr/>
        </p:nvSpPr>
        <p:spPr bwMode="auto">
          <a:xfrm>
            <a:off x="1943100" y="0"/>
            <a:ext cx="7200900" cy="1079500"/>
          </a:xfrm>
          <a:prstGeom prst="rect">
            <a:avLst/>
          </a:prstGeom>
          <a:solidFill>
            <a:srgbClr val="003366"/>
          </a:solidFill>
          <a:ln w="9525" algn="ctr">
            <a:noFill/>
            <a:miter lim="800000"/>
            <a:headEnd/>
            <a:tailEnd/>
          </a:ln>
          <a:effectLst/>
        </p:spPr>
        <p:txBody>
          <a:bodyPr wrap="none" lIns="0" tIns="0" rIns="0" bIns="0" anchor="ctr"/>
          <a:lstStyle/>
          <a:p>
            <a:pPr>
              <a:defRPr/>
            </a:pPr>
            <a:endParaRPr lang="ru-RU"/>
          </a:p>
        </p:txBody>
      </p:sp>
      <p:sp>
        <p:nvSpPr>
          <p:cNvPr id="5126" name="Line 9"/>
          <p:cNvSpPr>
            <a:spLocks noChangeShapeType="1"/>
          </p:cNvSpPr>
          <p:nvPr/>
        </p:nvSpPr>
        <p:spPr bwMode="auto">
          <a:xfrm>
            <a:off x="1936750" y="0"/>
            <a:ext cx="0" cy="1079500"/>
          </a:xfrm>
          <a:prstGeom prst="line">
            <a:avLst/>
          </a:prstGeom>
          <a:noFill/>
          <a:ln w="15875">
            <a:solidFill>
              <a:schemeClr val="bg1"/>
            </a:solidFill>
            <a:round/>
            <a:headEnd/>
            <a:tailEnd/>
          </a:ln>
          <a:effectLst/>
        </p:spPr>
        <p:txBody>
          <a:bodyPr lIns="0" tIns="0" rIns="0" bIns="0" anchor="ctr"/>
          <a:lstStyle/>
          <a:p>
            <a:pPr>
              <a:defRPr/>
            </a:pPr>
            <a:endParaRPr lang="ru-RU"/>
          </a:p>
        </p:txBody>
      </p:sp>
      <p:sp>
        <p:nvSpPr>
          <p:cNvPr id="2" name="Rectangle 11"/>
          <p:cNvSpPr>
            <a:spLocks noGrp="1" noChangeArrowheads="1"/>
          </p:cNvSpPr>
          <p:nvPr>
            <p:ph type="title"/>
          </p:nvPr>
        </p:nvSpPr>
        <p:spPr bwMode="auto">
          <a:xfrm>
            <a:off x="2159000" y="0"/>
            <a:ext cx="6985000" cy="10096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ru-RU" smtClean="0"/>
              <a:t>Образец заголовка</a:t>
            </a:r>
          </a:p>
        </p:txBody>
      </p:sp>
      <p:sp>
        <p:nvSpPr>
          <p:cNvPr id="5127" name="Rectangle 12"/>
          <p:cNvSpPr>
            <a:spLocks noGrp="1" noChangeArrowheads="1"/>
          </p:cNvSpPr>
          <p:nvPr>
            <p:ph type="body" idx="1"/>
          </p:nvPr>
        </p:nvSpPr>
        <p:spPr bwMode="auto">
          <a:xfrm>
            <a:off x="0" y="1082675"/>
            <a:ext cx="1936750" cy="5226050"/>
          </a:xfrm>
          <a:prstGeom prst="rect">
            <a:avLst/>
          </a:prstGeom>
          <a:noFill/>
          <a:ln w="9525">
            <a:noFill/>
            <a:miter lim="800000"/>
            <a:headEnd/>
            <a:tailEnd/>
          </a:ln>
        </p:spPr>
        <p:txBody>
          <a:bodyPr vert="horz" wrap="square" lIns="216000" tIns="0" rIns="216000" bIns="0" numCol="1" anchor="ctr" anchorCtr="0" compatLnSpc="1">
            <a:prstTxWarp prst="textNoShape">
              <a:avLst/>
            </a:prstTxWarp>
          </a:bodyPr>
          <a:lstStyle/>
          <a:p>
            <a:pPr lvl="0"/>
            <a:r>
              <a:rPr lang="ru-RU" smtClean="0"/>
              <a:t>Образец</a:t>
            </a:r>
          </a:p>
          <a:p>
            <a:pPr lvl="0"/>
            <a:r>
              <a:rPr lang="ru-RU" smtClean="0"/>
              <a:t>текста</a:t>
            </a:r>
          </a:p>
        </p:txBody>
      </p:sp>
      <p:sp>
        <p:nvSpPr>
          <p:cNvPr id="272397" name="Rectangle 13"/>
          <p:cNvSpPr>
            <a:spLocks noGrp="1" noChangeArrowheads="1"/>
          </p:cNvSpPr>
          <p:nvPr>
            <p:ph type="sldNum" sz="quarter" idx="4"/>
          </p:nvPr>
        </p:nvSpPr>
        <p:spPr bwMode="auto">
          <a:xfrm>
            <a:off x="204788" y="6362700"/>
            <a:ext cx="1487487" cy="476250"/>
          </a:xfrm>
          <a:prstGeom prst="rect">
            <a:avLst/>
          </a:prstGeom>
          <a:noFill/>
          <a:ln>
            <a:noFill/>
          </a:ln>
          <a:effectLst/>
          <a:extLst/>
        </p:spPr>
        <p:txBody>
          <a:bodyPr vert="horz" wrap="square" lIns="0" tIns="0" rIns="0" bIns="0" numCol="1" anchor="ctr" anchorCtr="0" compatLnSpc="1">
            <a:prstTxWarp prst="textNoShape">
              <a:avLst/>
            </a:prstTxWarp>
          </a:bodyPr>
          <a:lstStyle>
            <a:lvl1pPr>
              <a:defRPr sz="2000" b="1"/>
            </a:lvl1pPr>
          </a:lstStyle>
          <a:p>
            <a:pPr>
              <a:defRPr/>
            </a:pPr>
            <a:fld id="{FDB5DEB1-F221-4271-B872-F3EA28650090}" type="slidenum">
              <a:rPr lang="ru-RU"/>
              <a:pPr>
                <a:defRPr/>
              </a:pPr>
              <a:t>‹#›</a:t>
            </a:fld>
            <a:endParaRPr lang="ru-RU"/>
          </a:p>
        </p:txBody>
      </p:sp>
      <p:sp>
        <p:nvSpPr>
          <p:cNvPr id="272398" name="Rectangle 14"/>
          <p:cNvSpPr>
            <a:spLocks noGrp="1" noChangeArrowheads="1"/>
          </p:cNvSpPr>
          <p:nvPr>
            <p:ph type="ftr" sz="quarter" idx="3"/>
          </p:nvPr>
        </p:nvSpPr>
        <p:spPr bwMode="auto">
          <a:xfrm>
            <a:off x="2144713" y="6362700"/>
            <a:ext cx="6769100" cy="476250"/>
          </a:xfrm>
          <a:prstGeom prst="rect">
            <a:avLst/>
          </a:prstGeom>
          <a:noFill/>
          <a:ln>
            <a:noFill/>
          </a:ln>
          <a:effectLst/>
          <a:extLst/>
        </p:spPr>
        <p:txBody>
          <a:bodyPr vert="horz" wrap="square" lIns="0" tIns="0" rIns="0" bIns="0" numCol="1" anchor="ctr" anchorCtr="0" compatLnSpc="1">
            <a:prstTxWarp prst="textNoShape">
              <a:avLst/>
            </a:prstTxWarp>
          </a:bodyPr>
          <a:lstStyle>
            <a:lvl1pPr>
              <a:defRPr sz="2000"/>
            </a:lvl1pPr>
          </a:lstStyle>
          <a:p>
            <a:pPr>
              <a:defRPr/>
            </a:pPr>
            <a:endParaRPr lang="ru-RU"/>
          </a:p>
        </p:txBody>
      </p:sp>
      <p:sp>
        <p:nvSpPr>
          <p:cNvPr id="5131" name="Rectangle 15"/>
          <p:cNvSpPr>
            <a:spLocks noChangeArrowheads="1"/>
          </p:cNvSpPr>
          <p:nvPr/>
        </p:nvSpPr>
        <p:spPr bwMode="auto">
          <a:xfrm>
            <a:off x="755650" y="7605713"/>
            <a:ext cx="4103688" cy="431800"/>
          </a:xfrm>
          <a:prstGeom prst="rect">
            <a:avLst/>
          </a:prstGeom>
          <a:noFill/>
          <a:ln w="9525" algn="ctr">
            <a:noFill/>
            <a:miter lim="800000"/>
            <a:headEnd/>
            <a:tailEnd/>
          </a:ln>
          <a:effectLst/>
        </p:spPr>
        <p:txBody>
          <a:bodyPr wrap="none" lIns="0" tIns="0" rIns="0" bIns="0" anchor="ctr"/>
          <a:lstStyle/>
          <a:p>
            <a:pPr>
              <a:defRPr/>
            </a:pPr>
            <a:endParaRPr lang="ru-RU"/>
          </a:p>
        </p:txBody>
      </p:sp>
      <p:sp>
        <p:nvSpPr>
          <p:cNvPr id="5132" name="Line 17"/>
          <p:cNvSpPr>
            <a:spLocks noChangeShapeType="1"/>
          </p:cNvSpPr>
          <p:nvPr/>
        </p:nvSpPr>
        <p:spPr bwMode="auto">
          <a:xfrm>
            <a:off x="0" y="6315075"/>
            <a:ext cx="9144000" cy="0"/>
          </a:xfrm>
          <a:prstGeom prst="line">
            <a:avLst/>
          </a:prstGeom>
          <a:noFill/>
          <a:ln w="15875">
            <a:solidFill>
              <a:schemeClr val="bg1"/>
            </a:solidFill>
            <a:round/>
            <a:headEnd/>
            <a:tailEnd/>
          </a:ln>
          <a:effectLst/>
        </p:spPr>
        <p:txBody>
          <a:bodyPr lIns="0" tIns="0" rIns="0" bIns="0" anchor="ctr"/>
          <a:lstStyle/>
          <a:p>
            <a:pPr>
              <a:defRPr/>
            </a:pPr>
            <a:endParaRPr lang="ru-RU"/>
          </a:p>
        </p:txBody>
      </p:sp>
      <p:sp>
        <p:nvSpPr>
          <p:cNvPr id="5133" name="Line 18"/>
          <p:cNvSpPr>
            <a:spLocks noChangeShapeType="1"/>
          </p:cNvSpPr>
          <p:nvPr/>
        </p:nvSpPr>
        <p:spPr bwMode="auto">
          <a:xfrm>
            <a:off x="0" y="1079500"/>
            <a:ext cx="9144000" cy="0"/>
          </a:xfrm>
          <a:prstGeom prst="line">
            <a:avLst/>
          </a:prstGeom>
          <a:noFill/>
          <a:ln w="15875">
            <a:solidFill>
              <a:schemeClr val="bg1"/>
            </a:solidFill>
            <a:round/>
            <a:headEnd/>
            <a:tailEnd/>
          </a:ln>
          <a:effectLst/>
        </p:spPr>
        <p:txBody>
          <a:bodyPr lIns="0" tIns="0" rIns="0" bIns="0" anchor="ctr"/>
          <a:lstStyle/>
          <a:p>
            <a:pPr>
              <a:defRPr/>
            </a:pPr>
            <a:endParaRPr lang="ru-RU"/>
          </a:p>
        </p:txBody>
      </p:sp>
      <p:pic>
        <p:nvPicPr>
          <p:cNvPr id="3" name="Picture 16" descr="M:\-_MAIN-VOL1_-\TSH\0-Musor\ZNAK\Знаки и эмблемы\инвертированный знак_0_113_185.wmf"/>
          <p:cNvPicPr>
            <a:picLocks noChangeAspect="1" noChangeArrowheads="1"/>
          </p:cNvPicPr>
          <p:nvPr/>
        </p:nvPicPr>
        <p:blipFill>
          <a:blip r:embed="rId13" cstate="print"/>
          <a:srcRect/>
          <a:stretch>
            <a:fillRect/>
          </a:stretch>
        </p:blipFill>
        <p:spPr bwMode="auto">
          <a:xfrm>
            <a:off x="0" y="0"/>
            <a:ext cx="1920875" cy="1076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p:titleStyle>
    <p:bodyStyle>
      <a:lvl1pPr marL="342900" indent="-342900" algn="l" rtl="0" eaLnBrk="0" fontAlgn="base" hangingPunct="0">
        <a:spcBef>
          <a:spcPct val="0"/>
        </a:spcBef>
        <a:spcAft>
          <a:spcPct val="0"/>
        </a:spcAft>
        <a:buChar char="•"/>
        <a:defRPr sz="2600" b="1">
          <a:solidFill>
            <a:srgbClr val="003366"/>
          </a:solidFill>
          <a:latin typeface="+mn-lt"/>
          <a:ea typeface="+mn-ea"/>
          <a:cs typeface="+mn-cs"/>
        </a:defRPr>
      </a:lvl1pPr>
      <a:lvl2pPr marL="827088" indent="-285750" algn="l" rtl="0" eaLnBrk="0" fontAlgn="base" hangingPunct="0">
        <a:spcBef>
          <a:spcPct val="20000"/>
        </a:spcBef>
        <a:spcAft>
          <a:spcPct val="0"/>
        </a:spcAft>
        <a:buChar char="–"/>
        <a:defRPr sz="2800">
          <a:solidFill>
            <a:schemeClr val="tx1"/>
          </a:solidFill>
          <a:latin typeface="Arial" charset="0"/>
        </a:defRPr>
      </a:lvl2pPr>
      <a:lvl3pPr marL="1235075" indent="-228600" algn="l" rtl="0" eaLnBrk="0" fontAlgn="base" hangingPunct="0">
        <a:spcBef>
          <a:spcPct val="20000"/>
        </a:spcBef>
        <a:spcAft>
          <a:spcPct val="0"/>
        </a:spcAft>
        <a:buChar char="•"/>
        <a:defRPr sz="2400">
          <a:solidFill>
            <a:schemeClr val="tx1"/>
          </a:solidFill>
          <a:latin typeface="Arial" charset="0"/>
        </a:defRPr>
      </a:lvl3pPr>
      <a:lvl4pPr marL="1643063"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057525" y="1087438"/>
            <a:ext cx="6086475" cy="5251450"/>
          </a:xfrm>
          <a:prstGeom prst="rect">
            <a:avLst/>
          </a:prstGeom>
          <a:solidFill>
            <a:srgbClr val="0066CC"/>
          </a:solidFill>
          <a:ln w="9525" algn="ctr">
            <a:noFill/>
            <a:miter lim="800000"/>
            <a:headEnd/>
            <a:tailEnd/>
          </a:ln>
          <a:effectLst/>
        </p:spPr>
        <p:txBody>
          <a:bodyPr wrap="none" lIns="0" tIns="0" rIns="0" bIns="0" anchor="ctr"/>
          <a:lstStyle/>
          <a:p>
            <a:pPr>
              <a:defRPr/>
            </a:pPr>
            <a:endParaRPr lang="ru-RU"/>
          </a:p>
        </p:txBody>
      </p:sp>
      <p:grpSp>
        <p:nvGrpSpPr>
          <p:cNvPr id="6147" name="Group 3"/>
          <p:cNvGrpSpPr>
            <a:grpSpLocks/>
          </p:cNvGrpSpPr>
          <p:nvPr/>
        </p:nvGrpSpPr>
        <p:grpSpPr bwMode="auto">
          <a:xfrm>
            <a:off x="0" y="6318250"/>
            <a:ext cx="9144000" cy="539750"/>
            <a:chOff x="0" y="3974"/>
            <a:chExt cx="5760" cy="340"/>
          </a:xfrm>
        </p:grpSpPr>
        <p:sp>
          <p:nvSpPr>
            <p:cNvPr id="6159" name="Rectangle 4"/>
            <p:cNvSpPr>
              <a:spLocks noChangeArrowheads="1"/>
            </p:cNvSpPr>
            <p:nvPr userDrawn="1"/>
          </p:nvSpPr>
          <p:spPr bwMode="auto">
            <a:xfrm>
              <a:off x="0" y="3974"/>
              <a:ext cx="1220" cy="340"/>
            </a:xfrm>
            <a:prstGeom prst="rect">
              <a:avLst/>
            </a:prstGeom>
            <a:solidFill>
              <a:srgbClr val="0066CC"/>
            </a:solidFill>
            <a:ln w="9525" algn="ctr">
              <a:noFill/>
              <a:miter lim="800000"/>
              <a:headEnd/>
              <a:tailEnd/>
            </a:ln>
            <a:effectLst/>
          </p:spPr>
          <p:txBody>
            <a:bodyPr wrap="none" lIns="0" tIns="0" rIns="0" bIns="0" anchor="ctr"/>
            <a:lstStyle/>
            <a:p>
              <a:pPr>
                <a:defRPr/>
              </a:pPr>
              <a:endParaRPr lang="ru-RU"/>
            </a:p>
          </p:txBody>
        </p:sp>
        <p:sp>
          <p:nvSpPr>
            <p:cNvPr id="6160" name="Rectangle 5"/>
            <p:cNvSpPr>
              <a:spLocks noChangeArrowheads="1"/>
            </p:cNvSpPr>
            <p:nvPr userDrawn="1"/>
          </p:nvSpPr>
          <p:spPr bwMode="auto">
            <a:xfrm>
              <a:off x="1224" y="3974"/>
              <a:ext cx="4536" cy="340"/>
            </a:xfrm>
            <a:prstGeom prst="rect">
              <a:avLst/>
            </a:prstGeom>
            <a:solidFill>
              <a:srgbClr val="3399FF"/>
            </a:solidFill>
            <a:ln w="9525" algn="ctr">
              <a:noFill/>
              <a:miter lim="800000"/>
              <a:headEnd/>
              <a:tailEnd/>
            </a:ln>
            <a:effectLst/>
          </p:spPr>
          <p:txBody>
            <a:bodyPr wrap="none" lIns="0" tIns="0" rIns="0" bIns="0" anchor="ctr"/>
            <a:lstStyle/>
            <a:p>
              <a:pPr>
                <a:defRPr/>
              </a:pPr>
              <a:endParaRPr lang="ru-RU"/>
            </a:p>
          </p:txBody>
        </p:sp>
        <p:sp>
          <p:nvSpPr>
            <p:cNvPr id="6161" name="Line 6"/>
            <p:cNvSpPr>
              <a:spLocks noChangeShapeType="1"/>
            </p:cNvSpPr>
            <p:nvPr userDrawn="1"/>
          </p:nvSpPr>
          <p:spPr bwMode="auto">
            <a:xfrm>
              <a:off x="1220" y="3974"/>
              <a:ext cx="0" cy="340"/>
            </a:xfrm>
            <a:prstGeom prst="line">
              <a:avLst/>
            </a:prstGeom>
            <a:noFill/>
            <a:ln w="15875">
              <a:solidFill>
                <a:schemeClr val="bg1"/>
              </a:solidFill>
              <a:round/>
              <a:headEnd/>
              <a:tailEnd/>
            </a:ln>
            <a:effectLst/>
          </p:spPr>
          <p:txBody>
            <a:bodyPr lIns="0" tIns="0" rIns="0" bIns="0" anchor="ctr"/>
            <a:lstStyle/>
            <a:p>
              <a:pPr>
                <a:defRPr/>
              </a:pPr>
              <a:endParaRPr lang="ru-RU"/>
            </a:p>
          </p:txBody>
        </p:sp>
      </p:grpSp>
      <p:sp>
        <p:nvSpPr>
          <p:cNvPr id="6149" name="Rectangle 8"/>
          <p:cNvSpPr>
            <a:spLocks noChangeArrowheads="1"/>
          </p:cNvSpPr>
          <p:nvPr/>
        </p:nvSpPr>
        <p:spPr bwMode="auto">
          <a:xfrm>
            <a:off x="1943100" y="0"/>
            <a:ext cx="7200900" cy="1079500"/>
          </a:xfrm>
          <a:prstGeom prst="rect">
            <a:avLst/>
          </a:prstGeom>
          <a:solidFill>
            <a:srgbClr val="003366"/>
          </a:solidFill>
          <a:ln w="9525" algn="ctr">
            <a:noFill/>
            <a:miter lim="800000"/>
            <a:headEnd/>
            <a:tailEnd/>
          </a:ln>
          <a:effectLst/>
        </p:spPr>
        <p:txBody>
          <a:bodyPr wrap="none" lIns="0" tIns="0" rIns="0" bIns="0" anchor="ctr"/>
          <a:lstStyle/>
          <a:p>
            <a:pPr>
              <a:defRPr/>
            </a:pPr>
            <a:endParaRPr lang="ru-RU"/>
          </a:p>
        </p:txBody>
      </p:sp>
      <p:sp>
        <p:nvSpPr>
          <p:cNvPr id="6150" name="Line 9"/>
          <p:cNvSpPr>
            <a:spLocks noChangeShapeType="1"/>
          </p:cNvSpPr>
          <p:nvPr/>
        </p:nvSpPr>
        <p:spPr bwMode="auto">
          <a:xfrm>
            <a:off x="1936750" y="0"/>
            <a:ext cx="0" cy="1079500"/>
          </a:xfrm>
          <a:prstGeom prst="line">
            <a:avLst/>
          </a:prstGeom>
          <a:noFill/>
          <a:ln w="15875">
            <a:solidFill>
              <a:schemeClr val="bg1"/>
            </a:solidFill>
            <a:round/>
            <a:headEnd/>
            <a:tailEnd/>
          </a:ln>
          <a:effectLst/>
        </p:spPr>
        <p:txBody>
          <a:bodyPr lIns="0" tIns="0" rIns="0" bIns="0" anchor="ctr"/>
          <a:lstStyle/>
          <a:p>
            <a:pPr>
              <a:defRPr/>
            </a:pPr>
            <a:endParaRPr lang="ru-RU"/>
          </a:p>
        </p:txBody>
      </p:sp>
      <p:sp>
        <p:nvSpPr>
          <p:cNvPr id="2" name="Rectangle 10"/>
          <p:cNvSpPr>
            <a:spLocks noGrp="1" noChangeArrowheads="1"/>
          </p:cNvSpPr>
          <p:nvPr>
            <p:ph type="title"/>
          </p:nvPr>
        </p:nvSpPr>
        <p:spPr bwMode="auto">
          <a:xfrm>
            <a:off x="2159000" y="0"/>
            <a:ext cx="6985000" cy="10096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ru-RU" smtClean="0"/>
              <a:t>Образец заголовка</a:t>
            </a:r>
          </a:p>
        </p:txBody>
      </p:sp>
      <p:sp>
        <p:nvSpPr>
          <p:cNvPr id="6151" name="Rectangle 11"/>
          <p:cNvSpPr>
            <a:spLocks noGrp="1" noChangeArrowheads="1"/>
          </p:cNvSpPr>
          <p:nvPr>
            <p:ph type="body" idx="1"/>
          </p:nvPr>
        </p:nvSpPr>
        <p:spPr bwMode="auto">
          <a:xfrm>
            <a:off x="0" y="1100138"/>
            <a:ext cx="3059113" cy="5226050"/>
          </a:xfrm>
          <a:prstGeom prst="rect">
            <a:avLst/>
          </a:prstGeom>
          <a:noFill/>
          <a:ln w="9525">
            <a:noFill/>
            <a:miter lim="800000"/>
            <a:headEnd/>
            <a:tailEnd/>
          </a:ln>
        </p:spPr>
        <p:txBody>
          <a:bodyPr vert="horz" wrap="square" lIns="216000" tIns="0" rIns="216000" bIns="0" numCol="1" anchor="ctr" anchorCtr="0" compatLnSpc="1">
            <a:prstTxWarp prst="textNoShape">
              <a:avLst/>
            </a:prstTxWarp>
          </a:bodyPr>
          <a:lstStyle/>
          <a:p>
            <a:pPr lvl="0"/>
            <a:r>
              <a:rPr lang="ru-RU" smtClean="0"/>
              <a:t>Образец</a:t>
            </a:r>
          </a:p>
          <a:p>
            <a:pPr lvl="0"/>
            <a:r>
              <a:rPr lang="ru-RU" smtClean="0"/>
              <a:t>текста</a:t>
            </a:r>
          </a:p>
        </p:txBody>
      </p:sp>
      <p:sp>
        <p:nvSpPr>
          <p:cNvPr id="275468" name="Rectangle 12"/>
          <p:cNvSpPr>
            <a:spLocks noGrp="1" noChangeArrowheads="1"/>
          </p:cNvSpPr>
          <p:nvPr>
            <p:ph type="sldNum" sz="quarter" idx="4"/>
          </p:nvPr>
        </p:nvSpPr>
        <p:spPr bwMode="auto">
          <a:xfrm>
            <a:off x="204788" y="6362700"/>
            <a:ext cx="1487487" cy="476250"/>
          </a:xfrm>
          <a:prstGeom prst="rect">
            <a:avLst/>
          </a:prstGeom>
          <a:noFill/>
          <a:ln>
            <a:noFill/>
          </a:ln>
          <a:effectLst/>
          <a:extLst/>
        </p:spPr>
        <p:txBody>
          <a:bodyPr vert="horz" wrap="square" lIns="0" tIns="0" rIns="0" bIns="0" numCol="1" anchor="ctr" anchorCtr="0" compatLnSpc="1">
            <a:prstTxWarp prst="textNoShape">
              <a:avLst/>
            </a:prstTxWarp>
          </a:bodyPr>
          <a:lstStyle>
            <a:lvl1pPr>
              <a:defRPr sz="2000" b="1"/>
            </a:lvl1pPr>
          </a:lstStyle>
          <a:p>
            <a:pPr>
              <a:defRPr/>
            </a:pPr>
            <a:fld id="{137FEB7E-6876-4488-B4EA-FF7EEE65402A}" type="slidenum">
              <a:rPr lang="ru-RU"/>
              <a:pPr>
                <a:defRPr/>
              </a:pPr>
              <a:t>‹#›</a:t>
            </a:fld>
            <a:endParaRPr lang="ru-RU"/>
          </a:p>
        </p:txBody>
      </p:sp>
      <p:sp>
        <p:nvSpPr>
          <p:cNvPr id="275469" name="Rectangle 13"/>
          <p:cNvSpPr>
            <a:spLocks noGrp="1" noChangeArrowheads="1"/>
          </p:cNvSpPr>
          <p:nvPr>
            <p:ph type="ftr" sz="quarter" idx="3"/>
          </p:nvPr>
        </p:nvSpPr>
        <p:spPr bwMode="auto">
          <a:xfrm>
            <a:off x="2144713" y="6362700"/>
            <a:ext cx="6769100" cy="476250"/>
          </a:xfrm>
          <a:prstGeom prst="rect">
            <a:avLst/>
          </a:prstGeom>
          <a:noFill/>
          <a:ln>
            <a:noFill/>
          </a:ln>
          <a:effectLst/>
          <a:extLst/>
        </p:spPr>
        <p:txBody>
          <a:bodyPr vert="horz" wrap="square" lIns="0" tIns="0" rIns="0" bIns="0" numCol="1" anchor="ctr" anchorCtr="0" compatLnSpc="1">
            <a:prstTxWarp prst="textNoShape">
              <a:avLst/>
            </a:prstTxWarp>
          </a:bodyPr>
          <a:lstStyle>
            <a:lvl1pPr>
              <a:defRPr sz="2000"/>
            </a:lvl1pPr>
          </a:lstStyle>
          <a:p>
            <a:pPr>
              <a:defRPr/>
            </a:pPr>
            <a:endParaRPr lang="ru-RU"/>
          </a:p>
        </p:txBody>
      </p:sp>
      <p:sp>
        <p:nvSpPr>
          <p:cNvPr id="6155" name="Rectangle 14"/>
          <p:cNvSpPr>
            <a:spLocks noChangeArrowheads="1"/>
          </p:cNvSpPr>
          <p:nvPr/>
        </p:nvSpPr>
        <p:spPr bwMode="auto">
          <a:xfrm>
            <a:off x="755650" y="7605713"/>
            <a:ext cx="4103688" cy="431800"/>
          </a:xfrm>
          <a:prstGeom prst="rect">
            <a:avLst/>
          </a:prstGeom>
          <a:noFill/>
          <a:ln w="9525" algn="ctr">
            <a:noFill/>
            <a:miter lim="800000"/>
            <a:headEnd/>
            <a:tailEnd/>
          </a:ln>
          <a:effectLst/>
        </p:spPr>
        <p:txBody>
          <a:bodyPr wrap="none" lIns="0" tIns="0" rIns="0" bIns="0" anchor="ctr"/>
          <a:lstStyle/>
          <a:p>
            <a:pPr>
              <a:defRPr/>
            </a:pPr>
            <a:endParaRPr lang="ru-RU"/>
          </a:p>
        </p:txBody>
      </p:sp>
      <p:sp>
        <p:nvSpPr>
          <p:cNvPr id="6156" name="Line 16"/>
          <p:cNvSpPr>
            <a:spLocks noChangeShapeType="1"/>
          </p:cNvSpPr>
          <p:nvPr/>
        </p:nvSpPr>
        <p:spPr bwMode="auto">
          <a:xfrm>
            <a:off x="0" y="6315075"/>
            <a:ext cx="9144000" cy="0"/>
          </a:xfrm>
          <a:prstGeom prst="line">
            <a:avLst/>
          </a:prstGeom>
          <a:noFill/>
          <a:ln w="15875">
            <a:solidFill>
              <a:schemeClr val="bg1"/>
            </a:solidFill>
            <a:round/>
            <a:headEnd/>
            <a:tailEnd/>
          </a:ln>
          <a:effectLst/>
        </p:spPr>
        <p:txBody>
          <a:bodyPr lIns="0" tIns="0" rIns="0" bIns="0" anchor="ctr"/>
          <a:lstStyle/>
          <a:p>
            <a:pPr>
              <a:defRPr/>
            </a:pPr>
            <a:endParaRPr lang="ru-RU"/>
          </a:p>
        </p:txBody>
      </p:sp>
      <p:sp>
        <p:nvSpPr>
          <p:cNvPr id="6157" name="Line 17"/>
          <p:cNvSpPr>
            <a:spLocks noChangeShapeType="1"/>
          </p:cNvSpPr>
          <p:nvPr/>
        </p:nvSpPr>
        <p:spPr bwMode="auto">
          <a:xfrm>
            <a:off x="0" y="1079500"/>
            <a:ext cx="9144000" cy="0"/>
          </a:xfrm>
          <a:prstGeom prst="line">
            <a:avLst/>
          </a:prstGeom>
          <a:noFill/>
          <a:ln w="15875">
            <a:solidFill>
              <a:schemeClr val="bg1"/>
            </a:solidFill>
            <a:round/>
            <a:headEnd/>
            <a:tailEnd/>
          </a:ln>
          <a:effectLst/>
        </p:spPr>
        <p:txBody>
          <a:bodyPr lIns="0" tIns="0" rIns="0" bIns="0" anchor="ctr"/>
          <a:lstStyle/>
          <a:p>
            <a:pPr>
              <a:defRPr/>
            </a:pPr>
            <a:endParaRPr lang="ru-RU"/>
          </a:p>
        </p:txBody>
      </p:sp>
      <p:pic>
        <p:nvPicPr>
          <p:cNvPr id="3" name="Picture 16" descr="M:\-_MAIN-VOL1_-\TSH\0-Musor\ZNAK\Знаки и эмблемы\инвертированный знак_0_113_185.wmf"/>
          <p:cNvPicPr>
            <a:picLocks noChangeAspect="1" noChangeArrowheads="1"/>
          </p:cNvPicPr>
          <p:nvPr/>
        </p:nvPicPr>
        <p:blipFill>
          <a:blip r:embed="rId13" cstate="print"/>
          <a:srcRect/>
          <a:stretch>
            <a:fillRect/>
          </a:stretch>
        </p:blipFill>
        <p:spPr bwMode="auto">
          <a:xfrm>
            <a:off x="0" y="0"/>
            <a:ext cx="1920875" cy="1076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p:titleStyle>
    <p:bodyStyle>
      <a:lvl1pPr marL="342900" indent="-342900" algn="l" rtl="0" eaLnBrk="0" fontAlgn="base" hangingPunct="0">
        <a:spcBef>
          <a:spcPct val="0"/>
        </a:spcBef>
        <a:spcAft>
          <a:spcPct val="0"/>
        </a:spcAft>
        <a:buChar char="•"/>
        <a:defRPr sz="2600" b="1">
          <a:solidFill>
            <a:srgbClr val="003366"/>
          </a:solidFill>
          <a:latin typeface="+mn-lt"/>
          <a:ea typeface="+mn-ea"/>
          <a:cs typeface="+mn-cs"/>
        </a:defRPr>
      </a:lvl1pPr>
      <a:lvl2pPr marL="827088" indent="-285750" algn="l" rtl="0" eaLnBrk="0" fontAlgn="base" hangingPunct="0">
        <a:spcBef>
          <a:spcPct val="20000"/>
        </a:spcBef>
        <a:spcAft>
          <a:spcPct val="0"/>
        </a:spcAft>
        <a:buChar char="–"/>
        <a:defRPr sz="2800">
          <a:solidFill>
            <a:schemeClr val="tx1"/>
          </a:solidFill>
          <a:latin typeface="Arial" charset="0"/>
        </a:defRPr>
      </a:lvl2pPr>
      <a:lvl3pPr marL="1235075" indent="-228600" algn="l" rtl="0" eaLnBrk="0" fontAlgn="base" hangingPunct="0">
        <a:spcBef>
          <a:spcPct val="20000"/>
        </a:spcBef>
        <a:spcAft>
          <a:spcPct val="0"/>
        </a:spcAft>
        <a:buChar char="•"/>
        <a:defRPr sz="2400">
          <a:solidFill>
            <a:schemeClr val="tx1"/>
          </a:solidFill>
          <a:latin typeface="Arial" charset="0"/>
        </a:defRPr>
      </a:lvl3pPr>
      <a:lvl4pPr marL="1643063"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7170" name="Rectangle 3"/>
          <p:cNvSpPr>
            <a:spLocks noChangeArrowheads="1"/>
          </p:cNvSpPr>
          <p:nvPr/>
        </p:nvSpPr>
        <p:spPr bwMode="auto">
          <a:xfrm>
            <a:off x="0" y="0"/>
            <a:ext cx="9144000" cy="6858000"/>
          </a:xfrm>
          <a:prstGeom prst="rect">
            <a:avLst/>
          </a:prstGeom>
          <a:solidFill>
            <a:srgbClr val="0066CC"/>
          </a:solidFill>
          <a:ln w="9525" algn="ctr">
            <a:noFill/>
            <a:miter lim="800000"/>
            <a:headEnd/>
            <a:tailEnd/>
          </a:ln>
          <a:effectLst/>
        </p:spPr>
        <p:txBody>
          <a:bodyPr wrap="none" lIns="0" tIns="0" rIns="0" bIns="0" anchor="ctr"/>
          <a:lstStyle/>
          <a:p>
            <a:pPr>
              <a:defRPr/>
            </a:pPr>
            <a:endParaRPr lang="ru-RU"/>
          </a:p>
        </p:txBody>
      </p:sp>
      <p:sp>
        <p:nvSpPr>
          <p:cNvPr id="15" name="Прямоугольник 14"/>
          <p:cNvSpPr/>
          <p:nvPr/>
        </p:nvSpPr>
        <p:spPr bwMode="auto">
          <a:xfrm>
            <a:off x="0" y="0"/>
            <a:ext cx="1944414" cy="1077310"/>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700" b="0" i="0" u="none" strike="noStrike" cap="none" normalizeH="0" baseline="0" smtClean="0">
              <a:ln>
                <a:noFill/>
              </a:ln>
              <a:solidFill>
                <a:schemeClr val="bg1"/>
              </a:solidFill>
              <a:effectLst/>
              <a:latin typeface="Arial Narrow" pitchFamily="34" charset="0"/>
            </a:endParaRPr>
          </a:p>
        </p:txBody>
      </p:sp>
      <p:grpSp>
        <p:nvGrpSpPr>
          <p:cNvPr id="7171" name="Group 4"/>
          <p:cNvGrpSpPr>
            <a:grpSpLocks/>
          </p:cNvGrpSpPr>
          <p:nvPr/>
        </p:nvGrpSpPr>
        <p:grpSpPr bwMode="auto">
          <a:xfrm>
            <a:off x="0" y="6318250"/>
            <a:ext cx="9144000" cy="539750"/>
            <a:chOff x="0" y="3974"/>
            <a:chExt cx="5760" cy="340"/>
          </a:xfrm>
        </p:grpSpPr>
        <p:sp>
          <p:nvSpPr>
            <p:cNvPr id="7181" name="Rectangle 5"/>
            <p:cNvSpPr>
              <a:spLocks noChangeArrowheads="1"/>
            </p:cNvSpPr>
            <p:nvPr userDrawn="1"/>
          </p:nvSpPr>
          <p:spPr bwMode="auto">
            <a:xfrm>
              <a:off x="0" y="3974"/>
              <a:ext cx="1220" cy="340"/>
            </a:xfrm>
            <a:prstGeom prst="rect">
              <a:avLst/>
            </a:prstGeom>
            <a:solidFill>
              <a:srgbClr val="0066CC"/>
            </a:solidFill>
            <a:ln w="9525" algn="ctr">
              <a:noFill/>
              <a:miter lim="800000"/>
              <a:headEnd/>
              <a:tailEnd/>
            </a:ln>
            <a:effectLst/>
          </p:spPr>
          <p:txBody>
            <a:bodyPr wrap="none" lIns="0" tIns="0" rIns="0" bIns="0" anchor="ctr"/>
            <a:lstStyle/>
            <a:p>
              <a:pPr>
                <a:defRPr/>
              </a:pPr>
              <a:endParaRPr lang="ru-RU"/>
            </a:p>
          </p:txBody>
        </p:sp>
        <p:sp>
          <p:nvSpPr>
            <p:cNvPr id="7182" name="Rectangle 6"/>
            <p:cNvSpPr>
              <a:spLocks noChangeArrowheads="1"/>
            </p:cNvSpPr>
            <p:nvPr userDrawn="1"/>
          </p:nvSpPr>
          <p:spPr bwMode="auto">
            <a:xfrm>
              <a:off x="1224" y="3974"/>
              <a:ext cx="4536" cy="340"/>
            </a:xfrm>
            <a:prstGeom prst="rect">
              <a:avLst/>
            </a:prstGeom>
            <a:solidFill>
              <a:srgbClr val="3399FF"/>
            </a:solidFill>
            <a:ln w="9525" algn="ctr">
              <a:noFill/>
              <a:miter lim="800000"/>
              <a:headEnd/>
              <a:tailEnd/>
            </a:ln>
            <a:effectLst/>
          </p:spPr>
          <p:txBody>
            <a:bodyPr wrap="none" lIns="0" tIns="0" rIns="0" bIns="0" anchor="ctr"/>
            <a:lstStyle/>
            <a:p>
              <a:pPr>
                <a:defRPr/>
              </a:pPr>
              <a:endParaRPr lang="ru-RU"/>
            </a:p>
          </p:txBody>
        </p:sp>
        <p:sp>
          <p:nvSpPr>
            <p:cNvPr id="7183" name="Line 7"/>
            <p:cNvSpPr>
              <a:spLocks noChangeShapeType="1"/>
            </p:cNvSpPr>
            <p:nvPr userDrawn="1"/>
          </p:nvSpPr>
          <p:spPr bwMode="auto">
            <a:xfrm>
              <a:off x="1220" y="3974"/>
              <a:ext cx="0" cy="340"/>
            </a:xfrm>
            <a:prstGeom prst="line">
              <a:avLst/>
            </a:prstGeom>
            <a:noFill/>
            <a:ln w="15875">
              <a:solidFill>
                <a:schemeClr val="bg1"/>
              </a:solidFill>
              <a:round/>
              <a:headEnd/>
              <a:tailEnd/>
            </a:ln>
            <a:effectLst/>
          </p:spPr>
          <p:txBody>
            <a:bodyPr lIns="0" tIns="0" rIns="0" bIns="0" anchor="ctr"/>
            <a:lstStyle/>
            <a:p>
              <a:pPr>
                <a:defRPr/>
              </a:pPr>
              <a:endParaRPr lang="ru-RU"/>
            </a:p>
          </p:txBody>
        </p:sp>
      </p:grpSp>
      <p:sp>
        <p:nvSpPr>
          <p:cNvPr id="7173" name="Rectangle 9"/>
          <p:cNvSpPr>
            <a:spLocks noChangeArrowheads="1"/>
          </p:cNvSpPr>
          <p:nvPr/>
        </p:nvSpPr>
        <p:spPr bwMode="auto">
          <a:xfrm>
            <a:off x="1943100" y="0"/>
            <a:ext cx="7200900" cy="1079500"/>
          </a:xfrm>
          <a:prstGeom prst="rect">
            <a:avLst/>
          </a:prstGeom>
          <a:solidFill>
            <a:srgbClr val="003366"/>
          </a:solidFill>
          <a:ln w="9525" algn="ctr">
            <a:noFill/>
            <a:miter lim="800000"/>
            <a:headEnd/>
            <a:tailEnd/>
          </a:ln>
          <a:effectLst/>
        </p:spPr>
        <p:txBody>
          <a:bodyPr wrap="none" lIns="0" tIns="0" rIns="0" bIns="0" anchor="ctr"/>
          <a:lstStyle/>
          <a:p>
            <a:pPr>
              <a:defRPr/>
            </a:pPr>
            <a:endParaRPr lang="ru-RU"/>
          </a:p>
        </p:txBody>
      </p:sp>
      <p:sp>
        <p:nvSpPr>
          <p:cNvPr id="7174" name="Line 10"/>
          <p:cNvSpPr>
            <a:spLocks noChangeShapeType="1"/>
          </p:cNvSpPr>
          <p:nvPr/>
        </p:nvSpPr>
        <p:spPr bwMode="auto">
          <a:xfrm>
            <a:off x="1936750" y="0"/>
            <a:ext cx="0" cy="1079500"/>
          </a:xfrm>
          <a:prstGeom prst="line">
            <a:avLst/>
          </a:prstGeom>
          <a:noFill/>
          <a:ln w="15875">
            <a:solidFill>
              <a:schemeClr val="bg1"/>
            </a:solidFill>
            <a:round/>
            <a:headEnd/>
            <a:tailEnd/>
          </a:ln>
          <a:effectLst/>
        </p:spPr>
        <p:txBody>
          <a:bodyPr lIns="0" tIns="0" rIns="0" bIns="0" anchor="ctr"/>
          <a:lstStyle/>
          <a:p>
            <a:pPr>
              <a:defRPr/>
            </a:pPr>
            <a:endParaRPr lang="ru-RU"/>
          </a:p>
        </p:txBody>
      </p:sp>
      <p:sp>
        <p:nvSpPr>
          <p:cNvPr id="2" name="Rectangle 11"/>
          <p:cNvSpPr>
            <a:spLocks noGrp="1" noChangeArrowheads="1"/>
          </p:cNvSpPr>
          <p:nvPr>
            <p:ph type="title"/>
          </p:nvPr>
        </p:nvSpPr>
        <p:spPr bwMode="auto">
          <a:xfrm>
            <a:off x="2159000" y="0"/>
            <a:ext cx="6985000" cy="10096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ru-RU" smtClean="0"/>
              <a:t>Образец заголовка</a:t>
            </a:r>
          </a:p>
        </p:txBody>
      </p:sp>
      <p:sp>
        <p:nvSpPr>
          <p:cNvPr id="367629" name="Rectangle 13"/>
          <p:cNvSpPr>
            <a:spLocks noGrp="1" noChangeArrowheads="1"/>
          </p:cNvSpPr>
          <p:nvPr>
            <p:ph type="ftr" sz="quarter" idx="3"/>
          </p:nvPr>
        </p:nvSpPr>
        <p:spPr bwMode="auto">
          <a:xfrm>
            <a:off x="2144713" y="6362700"/>
            <a:ext cx="6769100" cy="476250"/>
          </a:xfrm>
          <a:prstGeom prst="rect">
            <a:avLst/>
          </a:prstGeom>
          <a:noFill/>
          <a:ln>
            <a:noFill/>
          </a:ln>
          <a:effectLst/>
          <a:extLst/>
        </p:spPr>
        <p:txBody>
          <a:bodyPr vert="horz" wrap="square" lIns="0" tIns="0" rIns="0" bIns="0" numCol="1" anchor="ctr" anchorCtr="0" compatLnSpc="1">
            <a:prstTxWarp prst="textNoShape">
              <a:avLst/>
            </a:prstTxWarp>
          </a:bodyPr>
          <a:lstStyle>
            <a:lvl1pPr>
              <a:defRPr sz="2000"/>
            </a:lvl1pPr>
          </a:lstStyle>
          <a:p>
            <a:pPr>
              <a:defRPr/>
            </a:pPr>
            <a:endParaRPr lang="ru-RU"/>
          </a:p>
        </p:txBody>
      </p:sp>
      <p:sp>
        <p:nvSpPr>
          <p:cNvPr id="7177" name="Rectangle 14"/>
          <p:cNvSpPr>
            <a:spLocks noChangeArrowheads="1"/>
          </p:cNvSpPr>
          <p:nvPr/>
        </p:nvSpPr>
        <p:spPr bwMode="auto">
          <a:xfrm>
            <a:off x="755650" y="7605713"/>
            <a:ext cx="4103688" cy="431800"/>
          </a:xfrm>
          <a:prstGeom prst="rect">
            <a:avLst/>
          </a:prstGeom>
          <a:noFill/>
          <a:ln w="9525" algn="ctr">
            <a:noFill/>
            <a:miter lim="800000"/>
            <a:headEnd/>
            <a:tailEnd/>
          </a:ln>
          <a:effectLst/>
        </p:spPr>
        <p:txBody>
          <a:bodyPr wrap="none" lIns="0" tIns="0" rIns="0" bIns="0" anchor="ctr"/>
          <a:lstStyle/>
          <a:p>
            <a:pPr>
              <a:defRPr/>
            </a:pPr>
            <a:endParaRPr lang="ru-RU"/>
          </a:p>
        </p:txBody>
      </p:sp>
      <p:sp>
        <p:nvSpPr>
          <p:cNvPr id="7178" name="Line 16"/>
          <p:cNvSpPr>
            <a:spLocks noChangeShapeType="1"/>
          </p:cNvSpPr>
          <p:nvPr/>
        </p:nvSpPr>
        <p:spPr bwMode="auto">
          <a:xfrm>
            <a:off x="0" y="6315075"/>
            <a:ext cx="9144000" cy="0"/>
          </a:xfrm>
          <a:prstGeom prst="line">
            <a:avLst/>
          </a:prstGeom>
          <a:noFill/>
          <a:ln w="15875">
            <a:solidFill>
              <a:schemeClr val="bg1"/>
            </a:solidFill>
            <a:round/>
            <a:headEnd/>
            <a:tailEnd/>
          </a:ln>
          <a:effectLst/>
        </p:spPr>
        <p:txBody>
          <a:bodyPr lIns="0" tIns="0" rIns="0" bIns="0" anchor="ctr"/>
          <a:lstStyle/>
          <a:p>
            <a:pPr>
              <a:defRPr/>
            </a:pPr>
            <a:endParaRPr lang="ru-RU"/>
          </a:p>
        </p:txBody>
      </p:sp>
      <p:sp>
        <p:nvSpPr>
          <p:cNvPr id="7179" name="Line 17"/>
          <p:cNvSpPr>
            <a:spLocks noChangeShapeType="1"/>
          </p:cNvSpPr>
          <p:nvPr/>
        </p:nvSpPr>
        <p:spPr bwMode="auto">
          <a:xfrm>
            <a:off x="0" y="1079500"/>
            <a:ext cx="9144000" cy="0"/>
          </a:xfrm>
          <a:prstGeom prst="line">
            <a:avLst/>
          </a:prstGeom>
          <a:noFill/>
          <a:ln w="15875">
            <a:solidFill>
              <a:schemeClr val="bg1"/>
            </a:solidFill>
            <a:round/>
            <a:headEnd/>
            <a:tailEnd/>
          </a:ln>
          <a:effectLst/>
        </p:spPr>
        <p:txBody>
          <a:bodyPr lIns="0" tIns="0" rIns="0" bIns="0" anchor="ctr"/>
          <a:lstStyle/>
          <a:p>
            <a:pPr>
              <a:defRPr/>
            </a:pPr>
            <a:endParaRPr lang="ru-RU"/>
          </a:p>
        </p:txBody>
      </p:sp>
      <p:pic>
        <p:nvPicPr>
          <p:cNvPr id="16" name="Picture 16" descr="M:\-_MAIN-VOL1_-\TSH\0-Musor\ZNAK\Знаки и эмблемы\инвертированный знак_0_113_185.wmf"/>
          <p:cNvPicPr>
            <a:picLocks noChangeAspect="1" noChangeArrowheads="1"/>
          </p:cNvPicPr>
          <p:nvPr/>
        </p:nvPicPr>
        <p:blipFill>
          <a:blip r:embed="rId13" cstate="print"/>
          <a:srcRect/>
          <a:stretch>
            <a:fillRect/>
          </a:stretch>
        </p:blipFill>
        <p:spPr bwMode="auto">
          <a:xfrm>
            <a:off x="0" y="0"/>
            <a:ext cx="1920875" cy="1076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p:titleStyle>
    <p:bodyStyle>
      <a:lvl1pPr marL="342900" indent="-342900" algn="l" rtl="0" eaLnBrk="0" fontAlgn="base" hangingPunct="0">
        <a:spcBef>
          <a:spcPct val="20000"/>
        </a:spcBef>
        <a:spcAft>
          <a:spcPct val="0"/>
        </a:spcAft>
        <a:buChar char="•"/>
        <a:defRPr sz="2600" b="1">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8194" name="Rectangle 30"/>
          <p:cNvSpPr>
            <a:spLocks noChangeArrowheads="1"/>
          </p:cNvSpPr>
          <p:nvPr/>
        </p:nvSpPr>
        <p:spPr bwMode="auto">
          <a:xfrm>
            <a:off x="0" y="0"/>
            <a:ext cx="9144000" cy="6858000"/>
          </a:xfrm>
          <a:prstGeom prst="rect">
            <a:avLst/>
          </a:prstGeom>
          <a:solidFill>
            <a:srgbClr val="0066CC"/>
          </a:solidFill>
          <a:ln w="9525" algn="ctr">
            <a:noFill/>
            <a:miter lim="800000"/>
            <a:headEnd/>
            <a:tailEnd/>
          </a:ln>
          <a:effectLst/>
        </p:spPr>
        <p:txBody>
          <a:bodyPr wrap="none" lIns="0" tIns="0" rIns="0" bIns="0" anchor="ctr"/>
          <a:lstStyle/>
          <a:p>
            <a:pPr>
              <a:defRPr/>
            </a:pPr>
            <a:endParaRPr lang="ru-RU"/>
          </a:p>
        </p:txBody>
      </p:sp>
      <p:sp>
        <p:nvSpPr>
          <p:cNvPr id="8195" name="Rectangle 9"/>
          <p:cNvSpPr>
            <a:spLocks noChangeArrowheads="1"/>
          </p:cNvSpPr>
          <p:nvPr/>
        </p:nvSpPr>
        <p:spPr bwMode="auto">
          <a:xfrm>
            <a:off x="0" y="6313488"/>
            <a:ext cx="9144000" cy="544512"/>
          </a:xfrm>
          <a:prstGeom prst="rect">
            <a:avLst/>
          </a:prstGeom>
          <a:solidFill>
            <a:srgbClr val="003366"/>
          </a:solidFill>
          <a:ln w="9525" algn="ctr">
            <a:noFill/>
            <a:miter lim="800000"/>
            <a:headEnd/>
            <a:tailEnd/>
          </a:ln>
          <a:effectLst/>
        </p:spPr>
        <p:txBody>
          <a:bodyPr wrap="none" lIns="0" tIns="0" rIns="0" bIns="0" anchor="ctr"/>
          <a:lstStyle/>
          <a:p>
            <a:pPr>
              <a:defRPr/>
            </a:pPr>
            <a:endParaRPr lang="ru-RU"/>
          </a:p>
        </p:txBody>
      </p:sp>
      <p:sp>
        <p:nvSpPr>
          <p:cNvPr id="8197" name="Rectangle 14"/>
          <p:cNvSpPr>
            <a:spLocks noChangeArrowheads="1"/>
          </p:cNvSpPr>
          <p:nvPr/>
        </p:nvSpPr>
        <p:spPr bwMode="auto">
          <a:xfrm>
            <a:off x="1943100" y="0"/>
            <a:ext cx="7200900" cy="1079500"/>
          </a:xfrm>
          <a:prstGeom prst="rect">
            <a:avLst/>
          </a:prstGeom>
          <a:solidFill>
            <a:srgbClr val="3399FF"/>
          </a:solidFill>
          <a:ln w="9525" algn="ctr">
            <a:noFill/>
            <a:miter lim="800000"/>
            <a:headEnd/>
            <a:tailEnd/>
          </a:ln>
          <a:effectLst/>
        </p:spPr>
        <p:txBody>
          <a:bodyPr wrap="none" lIns="0" tIns="0" rIns="0" bIns="0" anchor="ctr"/>
          <a:lstStyle/>
          <a:p>
            <a:pPr>
              <a:defRPr/>
            </a:pPr>
            <a:endParaRPr lang="ru-RU"/>
          </a:p>
        </p:txBody>
      </p:sp>
      <p:sp>
        <p:nvSpPr>
          <p:cNvPr id="8198" name="Line 15"/>
          <p:cNvSpPr>
            <a:spLocks noChangeShapeType="1"/>
          </p:cNvSpPr>
          <p:nvPr/>
        </p:nvSpPr>
        <p:spPr bwMode="auto">
          <a:xfrm>
            <a:off x="1936750" y="0"/>
            <a:ext cx="0" cy="1079500"/>
          </a:xfrm>
          <a:prstGeom prst="line">
            <a:avLst/>
          </a:prstGeom>
          <a:noFill/>
          <a:ln w="15875">
            <a:solidFill>
              <a:schemeClr val="bg1"/>
            </a:solidFill>
            <a:round/>
            <a:headEnd/>
            <a:tailEnd/>
          </a:ln>
          <a:effectLst/>
        </p:spPr>
        <p:txBody>
          <a:bodyPr lIns="0" tIns="0" rIns="0" bIns="0" anchor="ctr"/>
          <a:lstStyle/>
          <a:p>
            <a:pPr>
              <a:defRPr/>
            </a:pPr>
            <a:endParaRPr lang="ru-RU"/>
          </a:p>
        </p:txBody>
      </p:sp>
      <p:sp>
        <p:nvSpPr>
          <p:cNvPr id="8199" name="Line 33"/>
          <p:cNvSpPr>
            <a:spLocks noChangeShapeType="1"/>
          </p:cNvSpPr>
          <p:nvPr/>
        </p:nvSpPr>
        <p:spPr bwMode="auto">
          <a:xfrm>
            <a:off x="0" y="1079500"/>
            <a:ext cx="9144000" cy="0"/>
          </a:xfrm>
          <a:prstGeom prst="line">
            <a:avLst/>
          </a:prstGeom>
          <a:noFill/>
          <a:ln w="15875">
            <a:solidFill>
              <a:schemeClr val="bg1"/>
            </a:solidFill>
            <a:round/>
            <a:headEnd/>
            <a:tailEnd/>
          </a:ln>
          <a:effectLst/>
        </p:spPr>
        <p:txBody>
          <a:bodyPr lIns="0" tIns="0" rIns="0" bIns="0" anchor="ctr"/>
          <a:lstStyle/>
          <a:p>
            <a:pPr>
              <a:defRPr/>
            </a:pPr>
            <a:endParaRPr lang="ru-RU"/>
          </a:p>
        </p:txBody>
      </p:sp>
      <p:sp>
        <p:nvSpPr>
          <p:cNvPr id="8200" name="Line 34"/>
          <p:cNvSpPr>
            <a:spLocks noChangeShapeType="1"/>
          </p:cNvSpPr>
          <p:nvPr/>
        </p:nvSpPr>
        <p:spPr bwMode="auto">
          <a:xfrm>
            <a:off x="0" y="6315075"/>
            <a:ext cx="9144000" cy="0"/>
          </a:xfrm>
          <a:prstGeom prst="line">
            <a:avLst/>
          </a:prstGeom>
          <a:noFill/>
          <a:ln w="15875">
            <a:solidFill>
              <a:schemeClr val="bg1"/>
            </a:solidFill>
            <a:round/>
            <a:headEnd/>
            <a:tailEnd/>
          </a:ln>
          <a:effectLst/>
        </p:spPr>
        <p:txBody>
          <a:bodyPr lIns="0" tIns="0" rIns="0" bIns="0" anchor="ctr"/>
          <a:lstStyle/>
          <a:p>
            <a:pPr>
              <a:defRPr/>
            </a:pPr>
            <a:endParaRPr lang="ru-RU"/>
          </a:p>
        </p:txBody>
      </p:sp>
      <p:sp>
        <p:nvSpPr>
          <p:cNvPr id="9" name="Прямоугольник 8"/>
          <p:cNvSpPr/>
          <p:nvPr/>
        </p:nvSpPr>
        <p:spPr bwMode="auto">
          <a:xfrm>
            <a:off x="0" y="0"/>
            <a:ext cx="1944414" cy="1077310"/>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700" b="0" i="0" u="none" strike="noStrike" cap="none" normalizeH="0" baseline="0" smtClean="0">
              <a:ln>
                <a:noFill/>
              </a:ln>
              <a:solidFill>
                <a:schemeClr val="bg1"/>
              </a:solidFill>
              <a:effectLst/>
              <a:latin typeface="Arial Narrow" pitchFamily="34" charset="0"/>
            </a:endParaRPr>
          </a:p>
        </p:txBody>
      </p:sp>
      <p:sp>
        <p:nvSpPr>
          <p:cNvPr id="10" name="Line 10"/>
          <p:cNvSpPr>
            <a:spLocks noChangeShapeType="1"/>
          </p:cNvSpPr>
          <p:nvPr/>
        </p:nvSpPr>
        <p:spPr bwMode="auto">
          <a:xfrm>
            <a:off x="1936750" y="0"/>
            <a:ext cx="0" cy="1079500"/>
          </a:xfrm>
          <a:prstGeom prst="line">
            <a:avLst/>
          </a:prstGeom>
          <a:noFill/>
          <a:ln w="15875">
            <a:solidFill>
              <a:schemeClr val="bg1"/>
            </a:solidFill>
            <a:round/>
            <a:headEnd/>
            <a:tailEnd/>
          </a:ln>
          <a:effectLst/>
        </p:spPr>
        <p:txBody>
          <a:bodyPr lIns="0" tIns="0" rIns="0" bIns="0" anchor="ctr"/>
          <a:lstStyle/>
          <a:p>
            <a:pPr>
              <a:defRPr/>
            </a:pPr>
            <a:endParaRPr lang="ru-RU"/>
          </a:p>
        </p:txBody>
      </p:sp>
      <p:pic>
        <p:nvPicPr>
          <p:cNvPr id="11" name="Picture 16" descr="M:\-_MAIN-VOL1_-\TSH\0-Musor\ZNAK\Знаки и эмблемы\инвертированный знак_0_113_185.wmf"/>
          <p:cNvPicPr>
            <a:picLocks noChangeAspect="1" noChangeArrowheads="1"/>
          </p:cNvPicPr>
          <p:nvPr/>
        </p:nvPicPr>
        <p:blipFill>
          <a:blip r:embed="rId13" cstate="print"/>
          <a:srcRect/>
          <a:stretch>
            <a:fillRect/>
          </a:stretch>
        </p:blipFill>
        <p:spPr bwMode="auto">
          <a:xfrm>
            <a:off x="0" y="0"/>
            <a:ext cx="1920875" cy="1076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0" y="1079500"/>
            <a:ext cx="9144000"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6000" tIns="0" rIns="216000" bIns="0" numCol="1" anchor="ctr" anchorCtr="0" compatLnSpc="1">
            <a:prstTxWarp prst="textNoShape">
              <a:avLst/>
            </a:prstTxWarp>
          </a:bodyPr>
          <a:lstStyle/>
          <a:p>
            <a:pPr lvl="0"/>
            <a:r>
              <a:rPr lang="ru-RU" altLang="ru-RU" smtClean="0"/>
              <a:t>Блок тезиса</a:t>
            </a:r>
          </a:p>
        </p:txBody>
      </p:sp>
      <p:grpSp>
        <p:nvGrpSpPr>
          <p:cNvPr id="1027" name="Group 3"/>
          <p:cNvGrpSpPr>
            <a:grpSpLocks/>
          </p:cNvGrpSpPr>
          <p:nvPr userDrawn="1"/>
        </p:nvGrpSpPr>
        <p:grpSpPr bwMode="auto">
          <a:xfrm>
            <a:off x="0" y="6318250"/>
            <a:ext cx="9144000" cy="539750"/>
            <a:chOff x="0" y="3974"/>
            <a:chExt cx="5760" cy="340"/>
          </a:xfrm>
        </p:grpSpPr>
        <p:sp>
          <p:nvSpPr>
            <p:cNvPr id="1037" name="Rectangle 4"/>
            <p:cNvSpPr>
              <a:spLocks noChangeArrowheads="1"/>
            </p:cNvSpPr>
            <p:nvPr userDrawn="1"/>
          </p:nvSpPr>
          <p:spPr bwMode="auto">
            <a:xfrm>
              <a:off x="0" y="3974"/>
              <a:ext cx="1220" cy="34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700">
                  <a:solidFill>
                    <a:schemeClr val="bg1"/>
                  </a:solidFill>
                  <a:latin typeface="Arial Narrow" panose="020B0606020202030204" pitchFamily="34" charset="0"/>
                </a:defRPr>
              </a:lvl1pPr>
              <a:lvl2pPr marL="742950" indent="-285750">
                <a:defRPr sz="1700">
                  <a:solidFill>
                    <a:schemeClr val="bg1"/>
                  </a:solidFill>
                  <a:latin typeface="Arial Narrow" panose="020B0606020202030204" pitchFamily="34" charset="0"/>
                </a:defRPr>
              </a:lvl2pPr>
              <a:lvl3pPr marL="1143000" indent="-228600">
                <a:defRPr sz="1700">
                  <a:solidFill>
                    <a:schemeClr val="bg1"/>
                  </a:solidFill>
                  <a:latin typeface="Arial Narrow" panose="020B0606020202030204" pitchFamily="34" charset="0"/>
                </a:defRPr>
              </a:lvl3pPr>
              <a:lvl4pPr marL="1600200" indent="-228600">
                <a:defRPr sz="1700">
                  <a:solidFill>
                    <a:schemeClr val="bg1"/>
                  </a:solidFill>
                  <a:latin typeface="Arial Narrow" panose="020B0606020202030204" pitchFamily="34" charset="0"/>
                </a:defRPr>
              </a:lvl4pPr>
              <a:lvl5pPr marL="2057400" indent="-228600">
                <a:defRPr sz="1700">
                  <a:solidFill>
                    <a:schemeClr val="bg1"/>
                  </a:solidFill>
                  <a:latin typeface="Arial Narrow" panose="020B0606020202030204" pitchFamily="34" charset="0"/>
                </a:defRPr>
              </a:lvl5pPr>
              <a:lvl6pPr marL="2514600" indent="-228600" eaLnBrk="0" fontAlgn="base" hangingPunct="0">
                <a:spcBef>
                  <a:spcPct val="0"/>
                </a:spcBef>
                <a:spcAft>
                  <a:spcPct val="0"/>
                </a:spcAft>
                <a:defRPr sz="1700">
                  <a:solidFill>
                    <a:schemeClr val="bg1"/>
                  </a:solidFill>
                  <a:latin typeface="Arial Narrow" panose="020B0606020202030204" pitchFamily="34" charset="0"/>
                </a:defRPr>
              </a:lvl6pPr>
              <a:lvl7pPr marL="2971800" indent="-228600" eaLnBrk="0" fontAlgn="base" hangingPunct="0">
                <a:spcBef>
                  <a:spcPct val="0"/>
                </a:spcBef>
                <a:spcAft>
                  <a:spcPct val="0"/>
                </a:spcAft>
                <a:defRPr sz="1700">
                  <a:solidFill>
                    <a:schemeClr val="bg1"/>
                  </a:solidFill>
                  <a:latin typeface="Arial Narrow" panose="020B0606020202030204" pitchFamily="34" charset="0"/>
                </a:defRPr>
              </a:lvl7pPr>
              <a:lvl8pPr marL="3429000" indent="-228600" eaLnBrk="0" fontAlgn="base" hangingPunct="0">
                <a:spcBef>
                  <a:spcPct val="0"/>
                </a:spcBef>
                <a:spcAft>
                  <a:spcPct val="0"/>
                </a:spcAft>
                <a:defRPr sz="1700">
                  <a:solidFill>
                    <a:schemeClr val="bg1"/>
                  </a:solidFill>
                  <a:latin typeface="Arial Narrow" panose="020B0606020202030204" pitchFamily="34" charset="0"/>
                </a:defRPr>
              </a:lvl8pPr>
              <a:lvl9pPr marL="3886200" indent="-228600" eaLnBrk="0" fontAlgn="base" hangingPunct="0">
                <a:spcBef>
                  <a:spcPct val="0"/>
                </a:spcBef>
                <a:spcAft>
                  <a:spcPct val="0"/>
                </a:spcAft>
                <a:defRPr sz="1700">
                  <a:solidFill>
                    <a:schemeClr val="bg1"/>
                  </a:solidFill>
                  <a:latin typeface="Arial Narrow" panose="020B0606020202030204" pitchFamily="34" charset="0"/>
                </a:defRPr>
              </a:lvl9pPr>
            </a:lstStyle>
            <a:p>
              <a:pPr>
                <a:defRPr/>
              </a:pPr>
              <a:endParaRPr lang="ru-RU" altLang="ru-RU" smtClean="0">
                <a:solidFill>
                  <a:srgbClr val="FFFFFF"/>
                </a:solidFill>
              </a:endParaRPr>
            </a:p>
          </p:txBody>
        </p:sp>
        <p:sp>
          <p:nvSpPr>
            <p:cNvPr id="1038" name="Rectangle 5"/>
            <p:cNvSpPr>
              <a:spLocks noChangeArrowheads="1"/>
            </p:cNvSpPr>
            <p:nvPr userDrawn="1"/>
          </p:nvSpPr>
          <p:spPr bwMode="auto">
            <a:xfrm>
              <a:off x="1224" y="3974"/>
              <a:ext cx="4536" cy="340"/>
            </a:xfrm>
            <a:prstGeom prst="rect">
              <a:avLst/>
            </a:prstGeom>
            <a:solidFill>
              <a:srgbClr val="33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700">
                  <a:solidFill>
                    <a:schemeClr val="bg1"/>
                  </a:solidFill>
                  <a:latin typeface="Arial Narrow" panose="020B0606020202030204" pitchFamily="34" charset="0"/>
                </a:defRPr>
              </a:lvl1pPr>
              <a:lvl2pPr marL="742950" indent="-285750">
                <a:defRPr sz="1700">
                  <a:solidFill>
                    <a:schemeClr val="bg1"/>
                  </a:solidFill>
                  <a:latin typeface="Arial Narrow" panose="020B0606020202030204" pitchFamily="34" charset="0"/>
                </a:defRPr>
              </a:lvl2pPr>
              <a:lvl3pPr marL="1143000" indent="-228600">
                <a:defRPr sz="1700">
                  <a:solidFill>
                    <a:schemeClr val="bg1"/>
                  </a:solidFill>
                  <a:latin typeface="Arial Narrow" panose="020B0606020202030204" pitchFamily="34" charset="0"/>
                </a:defRPr>
              </a:lvl3pPr>
              <a:lvl4pPr marL="1600200" indent="-228600">
                <a:defRPr sz="1700">
                  <a:solidFill>
                    <a:schemeClr val="bg1"/>
                  </a:solidFill>
                  <a:latin typeface="Arial Narrow" panose="020B0606020202030204" pitchFamily="34" charset="0"/>
                </a:defRPr>
              </a:lvl4pPr>
              <a:lvl5pPr marL="2057400" indent="-228600">
                <a:defRPr sz="1700">
                  <a:solidFill>
                    <a:schemeClr val="bg1"/>
                  </a:solidFill>
                  <a:latin typeface="Arial Narrow" panose="020B0606020202030204" pitchFamily="34" charset="0"/>
                </a:defRPr>
              </a:lvl5pPr>
              <a:lvl6pPr marL="2514600" indent="-228600" eaLnBrk="0" fontAlgn="base" hangingPunct="0">
                <a:spcBef>
                  <a:spcPct val="0"/>
                </a:spcBef>
                <a:spcAft>
                  <a:spcPct val="0"/>
                </a:spcAft>
                <a:defRPr sz="1700">
                  <a:solidFill>
                    <a:schemeClr val="bg1"/>
                  </a:solidFill>
                  <a:latin typeface="Arial Narrow" panose="020B0606020202030204" pitchFamily="34" charset="0"/>
                </a:defRPr>
              </a:lvl6pPr>
              <a:lvl7pPr marL="2971800" indent="-228600" eaLnBrk="0" fontAlgn="base" hangingPunct="0">
                <a:spcBef>
                  <a:spcPct val="0"/>
                </a:spcBef>
                <a:spcAft>
                  <a:spcPct val="0"/>
                </a:spcAft>
                <a:defRPr sz="1700">
                  <a:solidFill>
                    <a:schemeClr val="bg1"/>
                  </a:solidFill>
                  <a:latin typeface="Arial Narrow" panose="020B0606020202030204" pitchFamily="34" charset="0"/>
                </a:defRPr>
              </a:lvl7pPr>
              <a:lvl8pPr marL="3429000" indent="-228600" eaLnBrk="0" fontAlgn="base" hangingPunct="0">
                <a:spcBef>
                  <a:spcPct val="0"/>
                </a:spcBef>
                <a:spcAft>
                  <a:spcPct val="0"/>
                </a:spcAft>
                <a:defRPr sz="1700">
                  <a:solidFill>
                    <a:schemeClr val="bg1"/>
                  </a:solidFill>
                  <a:latin typeface="Arial Narrow" panose="020B0606020202030204" pitchFamily="34" charset="0"/>
                </a:defRPr>
              </a:lvl8pPr>
              <a:lvl9pPr marL="3886200" indent="-228600" eaLnBrk="0" fontAlgn="base" hangingPunct="0">
                <a:spcBef>
                  <a:spcPct val="0"/>
                </a:spcBef>
                <a:spcAft>
                  <a:spcPct val="0"/>
                </a:spcAft>
                <a:defRPr sz="1700">
                  <a:solidFill>
                    <a:schemeClr val="bg1"/>
                  </a:solidFill>
                  <a:latin typeface="Arial Narrow" panose="020B0606020202030204" pitchFamily="34" charset="0"/>
                </a:defRPr>
              </a:lvl9pPr>
            </a:lstStyle>
            <a:p>
              <a:pPr>
                <a:defRPr/>
              </a:pPr>
              <a:endParaRPr lang="ru-RU" altLang="ru-RU" smtClean="0">
                <a:solidFill>
                  <a:srgbClr val="FFFFFF"/>
                </a:solidFill>
              </a:endParaRPr>
            </a:p>
          </p:txBody>
        </p:sp>
        <p:sp>
          <p:nvSpPr>
            <p:cNvPr id="1039" name="Line 6"/>
            <p:cNvSpPr>
              <a:spLocks noChangeShapeType="1"/>
            </p:cNvSpPr>
            <p:nvPr userDrawn="1"/>
          </p:nvSpPr>
          <p:spPr bwMode="auto">
            <a:xfrm>
              <a:off x="1220" y="3974"/>
              <a:ext cx="0" cy="34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pPr eaLnBrk="0" hangingPunct="0"/>
              <a:endParaRPr lang="ru-RU" smtClean="0">
                <a:solidFill>
                  <a:srgbClr val="FFFFFF"/>
                </a:solidFill>
              </a:endParaRPr>
            </a:p>
          </p:txBody>
        </p:sp>
      </p:grpSp>
      <p:sp>
        <p:nvSpPr>
          <p:cNvPr id="1028" name="Rectangle 7"/>
          <p:cNvSpPr>
            <a:spLocks noChangeArrowheads="1"/>
          </p:cNvSpPr>
          <p:nvPr userDrawn="1"/>
        </p:nvSpPr>
        <p:spPr bwMode="auto">
          <a:xfrm>
            <a:off x="0" y="0"/>
            <a:ext cx="1936750" cy="1079500"/>
          </a:xfrm>
          <a:prstGeom prst="rect">
            <a:avLst/>
          </a:prstGeom>
          <a:solidFill>
            <a:srgbClr val="00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700">
                <a:solidFill>
                  <a:schemeClr val="bg1"/>
                </a:solidFill>
                <a:latin typeface="Arial Narrow" panose="020B0606020202030204" pitchFamily="34" charset="0"/>
              </a:defRPr>
            </a:lvl1pPr>
            <a:lvl2pPr marL="742950" indent="-285750">
              <a:defRPr sz="1700">
                <a:solidFill>
                  <a:schemeClr val="bg1"/>
                </a:solidFill>
                <a:latin typeface="Arial Narrow" panose="020B0606020202030204" pitchFamily="34" charset="0"/>
              </a:defRPr>
            </a:lvl2pPr>
            <a:lvl3pPr marL="1143000" indent="-228600">
              <a:defRPr sz="1700">
                <a:solidFill>
                  <a:schemeClr val="bg1"/>
                </a:solidFill>
                <a:latin typeface="Arial Narrow" panose="020B0606020202030204" pitchFamily="34" charset="0"/>
              </a:defRPr>
            </a:lvl3pPr>
            <a:lvl4pPr marL="1600200" indent="-228600">
              <a:defRPr sz="1700">
                <a:solidFill>
                  <a:schemeClr val="bg1"/>
                </a:solidFill>
                <a:latin typeface="Arial Narrow" panose="020B0606020202030204" pitchFamily="34" charset="0"/>
              </a:defRPr>
            </a:lvl4pPr>
            <a:lvl5pPr marL="2057400" indent="-228600">
              <a:defRPr sz="1700">
                <a:solidFill>
                  <a:schemeClr val="bg1"/>
                </a:solidFill>
                <a:latin typeface="Arial Narrow" panose="020B0606020202030204" pitchFamily="34" charset="0"/>
              </a:defRPr>
            </a:lvl5pPr>
            <a:lvl6pPr marL="2514600" indent="-228600" eaLnBrk="0" fontAlgn="base" hangingPunct="0">
              <a:spcBef>
                <a:spcPct val="0"/>
              </a:spcBef>
              <a:spcAft>
                <a:spcPct val="0"/>
              </a:spcAft>
              <a:defRPr sz="1700">
                <a:solidFill>
                  <a:schemeClr val="bg1"/>
                </a:solidFill>
                <a:latin typeface="Arial Narrow" panose="020B0606020202030204" pitchFamily="34" charset="0"/>
              </a:defRPr>
            </a:lvl6pPr>
            <a:lvl7pPr marL="2971800" indent="-228600" eaLnBrk="0" fontAlgn="base" hangingPunct="0">
              <a:spcBef>
                <a:spcPct val="0"/>
              </a:spcBef>
              <a:spcAft>
                <a:spcPct val="0"/>
              </a:spcAft>
              <a:defRPr sz="1700">
                <a:solidFill>
                  <a:schemeClr val="bg1"/>
                </a:solidFill>
                <a:latin typeface="Arial Narrow" panose="020B0606020202030204" pitchFamily="34" charset="0"/>
              </a:defRPr>
            </a:lvl7pPr>
            <a:lvl8pPr marL="3429000" indent="-228600" eaLnBrk="0" fontAlgn="base" hangingPunct="0">
              <a:spcBef>
                <a:spcPct val="0"/>
              </a:spcBef>
              <a:spcAft>
                <a:spcPct val="0"/>
              </a:spcAft>
              <a:defRPr sz="1700">
                <a:solidFill>
                  <a:schemeClr val="bg1"/>
                </a:solidFill>
                <a:latin typeface="Arial Narrow" panose="020B0606020202030204" pitchFamily="34" charset="0"/>
              </a:defRPr>
            </a:lvl8pPr>
            <a:lvl9pPr marL="3886200" indent="-228600" eaLnBrk="0" fontAlgn="base" hangingPunct="0">
              <a:spcBef>
                <a:spcPct val="0"/>
              </a:spcBef>
              <a:spcAft>
                <a:spcPct val="0"/>
              </a:spcAft>
              <a:defRPr sz="1700">
                <a:solidFill>
                  <a:schemeClr val="bg1"/>
                </a:solidFill>
                <a:latin typeface="Arial Narrow" panose="020B0606020202030204" pitchFamily="34" charset="0"/>
              </a:defRPr>
            </a:lvl9pPr>
          </a:lstStyle>
          <a:p>
            <a:pPr>
              <a:defRPr/>
            </a:pPr>
            <a:endParaRPr lang="ru-RU" altLang="ru-RU" smtClean="0">
              <a:solidFill>
                <a:srgbClr val="FFFFFF"/>
              </a:solidFill>
            </a:endParaRPr>
          </a:p>
        </p:txBody>
      </p:sp>
      <p:sp>
        <p:nvSpPr>
          <p:cNvPr id="1029" name="Rectangle 8"/>
          <p:cNvSpPr>
            <a:spLocks noChangeArrowheads="1"/>
          </p:cNvSpPr>
          <p:nvPr userDrawn="1"/>
        </p:nvSpPr>
        <p:spPr bwMode="auto">
          <a:xfrm>
            <a:off x="1943100" y="0"/>
            <a:ext cx="7200900" cy="1079500"/>
          </a:xfrm>
          <a:prstGeom prst="rect">
            <a:avLst/>
          </a:prstGeom>
          <a:solidFill>
            <a:srgbClr val="00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700">
                <a:solidFill>
                  <a:schemeClr val="bg1"/>
                </a:solidFill>
                <a:latin typeface="Arial Narrow" panose="020B0606020202030204" pitchFamily="34" charset="0"/>
              </a:defRPr>
            </a:lvl1pPr>
            <a:lvl2pPr marL="742950" indent="-285750">
              <a:defRPr sz="1700">
                <a:solidFill>
                  <a:schemeClr val="bg1"/>
                </a:solidFill>
                <a:latin typeface="Arial Narrow" panose="020B0606020202030204" pitchFamily="34" charset="0"/>
              </a:defRPr>
            </a:lvl2pPr>
            <a:lvl3pPr marL="1143000" indent="-228600">
              <a:defRPr sz="1700">
                <a:solidFill>
                  <a:schemeClr val="bg1"/>
                </a:solidFill>
                <a:latin typeface="Arial Narrow" panose="020B0606020202030204" pitchFamily="34" charset="0"/>
              </a:defRPr>
            </a:lvl3pPr>
            <a:lvl4pPr marL="1600200" indent="-228600">
              <a:defRPr sz="1700">
                <a:solidFill>
                  <a:schemeClr val="bg1"/>
                </a:solidFill>
                <a:latin typeface="Arial Narrow" panose="020B0606020202030204" pitchFamily="34" charset="0"/>
              </a:defRPr>
            </a:lvl4pPr>
            <a:lvl5pPr marL="2057400" indent="-228600">
              <a:defRPr sz="1700">
                <a:solidFill>
                  <a:schemeClr val="bg1"/>
                </a:solidFill>
                <a:latin typeface="Arial Narrow" panose="020B0606020202030204" pitchFamily="34" charset="0"/>
              </a:defRPr>
            </a:lvl5pPr>
            <a:lvl6pPr marL="2514600" indent="-228600" eaLnBrk="0" fontAlgn="base" hangingPunct="0">
              <a:spcBef>
                <a:spcPct val="0"/>
              </a:spcBef>
              <a:spcAft>
                <a:spcPct val="0"/>
              </a:spcAft>
              <a:defRPr sz="1700">
                <a:solidFill>
                  <a:schemeClr val="bg1"/>
                </a:solidFill>
                <a:latin typeface="Arial Narrow" panose="020B0606020202030204" pitchFamily="34" charset="0"/>
              </a:defRPr>
            </a:lvl6pPr>
            <a:lvl7pPr marL="2971800" indent="-228600" eaLnBrk="0" fontAlgn="base" hangingPunct="0">
              <a:spcBef>
                <a:spcPct val="0"/>
              </a:spcBef>
              <a:spcAft>
                <a:spcPct val="0"/>
              </a:spcAft>
              <a:defRPr sz="1700">
                <a:solidFill>
                  <a:schemeClr val="bg1"/>
                </a:solidFill>
                <a:latin typeface="Arial Narrow" panose="020B0606020202030204" pitchFamily="34" charset="0"/>
              </a:defRPr>
            </a:lvl7pPr>
            <a:lvl8pPr marL="3429000" indent="-228600" eaLnBrk="0" fontAlgn="base" hangingPunct="0">
              <a:spcBef>
                <a:spcPct val="0"/>
              </a:spcBef>
              <a:spcAft>
                <a:spcPct val="0"/>
              </a:spcAft>
              <a:defRPr sz="1700">
                <a:solidFill>
                  <a:schemeClr val="bg1"/>
                </a:solidFill>
                <a:latin typeface="Arial Narrow" panose="020B0606020202030204" pitchFamily="34" charset="0"/>
              </a:defRPr>
            </a:lvl8pPr>
            <a:lvl9pPr marL="3886200" indent="-228600" eaLnBrk="0" fontAlgn="base" hangingPunct="0">
              <a:spcBef>
                <a:spcPct val="0"/>
              </a:spcBef>
              <a:spcAft>
                <a:spcPct val="0"/>
              </a:spcAft>
              <a:defRPr sz="1700">
                <a:solidFill>
                  <a:schemeClr val="bg1"/>
                </a:solidFill>
                <a:latin typeface="Arial Narrow" panose="020B0606020202030204" pitchFamily="34" charset="0"/>
              </a:defRPr>
            </a:lvl9pPr>
          </a:lstStyle>
          <a:p>
            <a:pPr>
              <a:defRPr/>
            </a:pPr>
            <a:endParaRPr lang="ru-RU" altLang="ru-RU" smtClean="0">
              <a:solidFill>
                <a:srgbClr val="FFFFFF"/>
              </a:solidFill>
            </a:endParaRPr>
          </a:p>
        </p:txBody>
      </p:sp>
      <p:sp>
        <p:nvSpPr>
          <p:cNvPr id="1030" name="Line 9"/>
          <p:cNvSpPr>
            <a:spLocks noChangeShapeType="1"/>
          </p:cNvSpPr>
          <p:nvPr userDrawn="1"/>
        </p:nvSpPr>
        <p:spPr bwMode="auto">
          <a:xfrm>
            <a:off x="1936750" y="0"/>
            <a:ext cx="0" cy="107950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pPr eaLnBrk="0" hangingPunct="0"/>
            <a:endParaRPr lang="ru-RU" smtClean="0">
              <a:solidFill>
                <a:srgbClr val="FFFFFF"/>
              </a:solidFill>
            </a:endParaRPr>
          </a:p>
        </p:txBody>
      </p:sp>
      <p:sp>
        <p:nvSpPr>
          <p:cNvPr id="1031" name="Rectangle 10"/>
          <p:cNvSpPr>
            <a:spLocks noGrp="1" noChangeArrowheads="1"/>
          </p:cNvSpPr>
          <p:nvPr>
            <p:ph type="title"/>
          </p:nvPr>
        </p:nvSpPr>
        <p:spPr bwMode="auto">
          <a:xfrm>
            <a:off x="2159000" y="0"/>
            <a:ext cx="69850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ru-RU" altLang="ru-RU" smtClean="0"/>
              <a:t>Образец заголовка</a:t>
            </a:r>
          </a:p>
        </p:txBody>
      </p:sp>
      <p:sp>
        <p:nvSpPr>
          <p:cNvPr id="399371" name="Rectangle 11"/>
          <p:cNvSpPr>
            <a:spLocks noGrp="1" noChangeArrowheads="1"/>
          </p:cNvSpPr>
          <p:nvPr>
            <p:ph type="sldNum" sz="quarter" idx="4"/>
          </p:nvPr>
        </p:nvSpPr>
        <p:spPr bwMode="auto">
          <a:xfrm>
            <a:off x="204788" y="6362700"/>
            <a:ext cx="1487487" cy="4762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1" hangingPunct="1">
              <a:defRPr sz="2000" b="1"/>
            </a:lvl1pPr>
          </a:lstStyle>
          <a:p>
            <a:pPr>
              <a:defRPr/>
            </a:pPr>
            <a:r>
              <a:rPr lang="en-US">
                <a:solidFill>
                  <a:srgbClr val="FFFFFF"/>
                </a:solidFill>
              </a:rPr>
              <a:t>&lt;#&gt;</a:t>
            </a:r>
            <a:endParaRPr lang="ru-RU">
              <a:solidFill>
                <a:srgbClr val="FFFFFF"/>
              </a:solidFill>
            </a:endParaRPr>
          </a:p>
        </p:txBody>
      </p:sp>
      <p:sp>
        <p:nvSpPr>
          <p:cNvPr id="399372" name="Rectangle 12"/>
          <p:cNvSpPr>
            <a:spLocks noGrp="1" noChangeArrowheads="1"/>
          </p:cNvSpPr>
          <p:nvPr>
            <p:ph type="ftr" sz="quarter" idx="3"/>
          </p:nvPr>
        </p:nvSpPr>
        <p:spPr bwMode="auto">
          <a:xfrm>
            <a:off x="2144713" y="6362700"/>
            <a:ext cx="6769100" cy="4762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1" hangingPunct="1">
              <a:defRPr sz="2000"/>
            </a:lvl1pPr>
          </a:lstStyle>
          <a:p>
            <a:pPr>
              <a:defRPr/>
            </a:pPr>
            <a:r>
              <a:rPr lang="ru-RU">
                <a:solidFill>
                  <a:srgbClr val="FFFFFF"/>
                </a:solidFill>
              </a:rPr>
              <a:t>Автоматизированная система «Состояние ГРС»</a:t>
            </a:r>
          </a:p>
        </p:txBody>
      </p:sp>
      <p:sp>
        <p:nvSpPr>
          <p:cNvPr id="1034" name="Line 14"/>
          <p:cNvSpPr>
            <a:spLocks noChangeShapeType="1"/>
          </p:cNvSpPr>
          <p:nvPr userDrawn="1"/>
        </p:nvSpPr>
        <p:spPr bwMode="auto">
          <a:xfrm>
            <a:off x="0" y="6315075"/>
            <a:ext cx="91440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pPr eaLnBrk="0" hangingPunct="0"/>
            <a:endParaRPr lang="ru-RU" smtClean="0">
              <a:solidFill>
                <a:srgbClr val="FFFFFF"/>
              </a:solidFill>
            </a:endParaRPr>
          </a:p>
        </p:txBody>
      </p:sp>
      <p:sp>
        <p:nvSpPr>
          <p:cNvPr id="1035" name="Line 15"/>
          <p:cNvSpPr>
            <a:spLocks noChangeShapeType="1"/>
          </p:cNvSpPr>
          <p:nvPr userDrawn="1"/>
        </p:nvSpPr>
        <p:spPr bwMode="auto">
          <a:xfrm>
            <a:off x="0" y="1079500"/>
            <a:ext cx="9144000"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lIns="0" tIns="0" rIns="0" bIns="0" anchor="ctr"/>
          <a:lstStyle/>
          <a:p>
            <a:pPr eaLnBrk="0" hangingPunct="0"/>
            <a:endParaRPr lang="ru-RU" smtClean="0">
              <a:solidFill>
                <a:srgbClr val="FFFFFF"/>
              </a:solidFill>
            </a:endParaRPr>
          </a:p>
        </p:txBody>
      </p:sp>
      <p:pic>
        <p:nvPicPr>
          <p:cNvPr id="1036" name="Picture 16" descr="M:\-_MAIN-VOL1_-\TSH\0-Musor\ZNAK\Знаки и эмблемы\инвертированный знак_0_113_185.wmf"/>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0" y="0"/>
            <a:ext cx="19208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994455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Lst>
  <p:hf hdr="0" dt="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p:titleStyle>
    <p:bodyStyle>
      <a:lvl1pPr marL="342900" indent="-342900" algn="l" rtl="0" eaLnBrk="0" fontAlgn="base" hangingPunct="0">
        <a:spcBef>
          <a:spcPct val="0"/>
        </a:spcBef>
        <a:spcAft>
          <a:spcPct val="0"/>
        </a:spcAft>
        <a:defRPr sz="2600" b="1">
          <a:solidFill>
            <a:srgbClr val="003366"/>
          </a:solidFill>
          <a:latin typeface="+mn-lt"/>
          <a:ea typeface="+mn-ea"/>
          <a:cs typeface="+mn-cs"/>
        </a:defRPr>
      </a:lvl1pPr>
      <a:lvl2pPr marL="827088" indent="-285750" algn="l" rtl="0" eaLnBrk="0" fontAlgn="base" hangingPunct="0">
        <a:spcBef>
          <a:spcPct val="20000"/>
        </a:spcBef>
        <a:spcAft>
          <a:spcPct val="0"/>
        </a:spcAft>
        <a:buChar char="–"/>
        <a:defRPr sz="2800">
          <a:solidFill>
            <a:schemeClr val="tx1"/>
          </a:solidFill>
          <a:latin typeface="Arial" pitchFamily="34" charset="0"/>
        </a:defRPr>
      </a:lvl2pPr>
      <a:lvl3pPr marL="1235075" indent="-228600" algn="l" rtl="0" eaLnBrk="0" fontAlgn="base" hangingPunct="0">
        <a:spcBef>
          <a:spcPct val="20000"/>
        </a:spcBef>
        <a:spcAft>
          <a:spcPct val="0"/>
        </a:spcAft>
        <a:buChar char="•"/>
        <a:defRPr sz="2400">
          <a:solidFill>
            <a:schemeClr val="tx1"/>
          </a:solidFill>
          <a:latin typeface="Arial" pitchFamily="34" charset="0"/>
        </a:defRPr>
      </a:lvl3pPr>
      <a:lvl4pPr marL="1643063"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04.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04.xml"/><Relationship Id="rId5" Type="http://schemas.openxmlformats.org/officeDocument/2006/relationships/chart" Target="../charts/chart5.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04.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4.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104.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0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04.xml"/><Relationship Id="rId5" Type="http://schemas.openxmlformats.org/officeDocument/2006/relationships/image" Target="../media/image28.pn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6.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6.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04.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0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04.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1957998" y="2006600"/>
            <a:ext cx="7186002" cy="1104900"/>
          </a:xfrm>
        </p:spPr>
        <p:txBody>
          <a:bodyPr/>
          <a:lstStyle/>
          <a:p>
            <a:pPr>
              <a:lnSpc>
                <a:spcPct val="150000"/>
              </a:lnSpc>
              <a:defRPr/>
            </a:pPr>
            <a:r>
              <a:rPr lang="ru-RU" sz="2400" b="1" dirty="0"/>
              <a:t>ПОВЫШЕНИЕ ЭНЕРГОЭФФЕКТИВНОСТИ ОБОРУДОВАНИЯ ГРС</a:t>
            </a:r>
            <a:endParaRPr lang="ru-RU" dirty="0"/>
          </a:p>
        </p:txBody>
      </p:sp>
      <p:sp>
        <p:nvSpPr>
          <p:cNvPr id="9219" name="Подзаголовок 6"/>
          <p:cNvSpPr>
            <a:spLocks noGrp="1"/>
          </p:cNvSpPr>
          <p:nvPr>
            <p:ph type="subTitle" idx="1"/>
          </p:nvPr>
        </p:nvSpPr>
        <p:spPr bwMode="auto">
          <a:xfrm>
            <a:off x="1892594" y="3678865"/>
            <a:ext cx="6871335" cy="1405700"/>
          </a:xfrm>
          <a:noFill/>
          <a:ln>
            <a:miter lim="800000"/>
            <a:headEnd/>
            <a:tailEnd/>
          </a:ln>
        </p:spPr>
        <p:txBody>
          <a:bodyPr vert="horz" wrap="square" lIns="91440" tIns="45720" rIns="91440" bIns="45720" numCol="1" anchor="t" anchorCtr="0" compatLnSpc="1">
            <a:prstTxWarp prst="textNoShape">
              <a:avLst/>
            </a:prstTxWarp>
          </a:bodyPr>
          <a:lstStyle/>
          <a:p>
            <a:pPr algn="l">
              <a:lnSpc>
                <a:spcPct val="75000"/>
              </a:lnSpc>
              <a:spcBef>
                <a:spcPct val="5000"/>
              </a:spcBef>
              <a:spcAft>
                <a:spcPct val="5000"/>
              </a:spcAft>
            </a:pPr>
            <a:r>
              <a:rPr lang="ru-RU" sz="2400" b="0" dirty="0" smtClean="0">
                <a:solidFill>
                  <a:schemeClr val="bg1"/>
                </a:solidFill>
                <a:latin typeface="Arial Narrow" pitchFamily="34" charset="0"/>
              </a:rPr>
              <a:t>Виталий Михайлович Янчук</a:t>
            </a:r>
            <a:r>
              <a:rPr lang="ru-RU" sz="2400" b="0" dirty="0" smtClean="0">
                <a:solidFill>
                  <a:schemeClr val="bg1"/>
                </a:solidFill>
              </a:rPr>
              <a:t>, </a:t>
            </a:r>
          </a:p>
          <a:p>
            <a:pPr algn="l">
              <a:lnSpc>
                <a:spcPct val="75000"/>
              </a:lnSpc>
              <a:spcBef>
                <a:spcPct val="5000"/>
              </a:spcBef>
              <a:spcAft>
                <a:spcPct val="5000"/>
              </a:spcAft>
            </a:pPr>
            <a:r>
              <a:rPr lang="ru-RU" sz="2400" b="0" dirty="0" smtClean="0">
                <a:solidFill>
                  <a:schemeClr val="bg1"/>
                </a:solidFill>
              </a:rPr>
              <a:t>начальник</a:t>
            </a:r>
            <a:r>
              <a:rPr lang="ru-RU" sz="2400" b="0" dirty="0" smtClean="0">
                <a:solidFill>
                  <a:schemeClr val="bg1"/>
                </a:solidFill>
                <a:latin typeface="Arial Narrow" pitchFamily="34" charset="0"/>
              </a:rPr>
              <a:t> производственного отдела </a:t>
            </a:r>
          </a:p>
          <a:p>
            <a:pPr algn="l">
              <a:lnSpc>
                <a:spcPct val="75000"/>
              </a:lnSpc>
              <a:spcBef>
                <a:spcPct val="5000"/>
              </a:spcBef>
              <a:spcAft>
                <a:spcPct val="5000"/>
              </a:spcAft>
            </a:pPr>
            <a:r>
              <a:rPr lang="ru-RU" sz="2400" b="0" dirty="0" smtClean="0">
                <a:solidFill>
                  <a:schemeClr val="bg1"/>
                </a:solidFill>
                <a:latin typeface="Arial Narrow" pitchFamily="34" charset="0"/>
              </a:rPr>
              <a:t>по эксплуатации ГРС ООО «Газпром трансгаз Ухта»</a:t>
            </a:r>
          </a:p>
          <a:p>
            <a:pPr algn="l"/>
            <a:r>
              <a:rPr lang="ru-RU" sz="2400" b="0" dirty="0" smtClean="0">
                <a:solidFill>
                  <a:schemeClr val="bg1"/>
                </a:solidFill>
                <a:latin typeface="Arial Narrow" pitchFamily="34" charset="0"/>
              </a:rPr>
              <a:t>тел</a:t>
            </a:r>
            <a:r>
              <a:rPr lang="ru-RU" sz="2400" b="0" dirty="0">
                <a:solidFill>
                  <a:schemeClr val="bg1"/>
                </a:solidFill>
                <a:latin typeface="Arial Narrow" pitchFamily="34" charset="0"/>
              </a:rPr>
              <a:t>. : (8216) </a:t>
            </a:r>
            <a:r>
              <a:rPr lang="ru-RU" sz="2400" b="0" dirty="0" smtClean="0">
                <a:solidFill>
                  <a:schemeClr val="bg1"/>
                </a:solidFill>
                <a:latin typeface="Arial Narrow" pitchFamily="34" charset="0"/>
              </a:rPr>
              <a:t>77-22-71, е</a:t>
            </a:r>
            <a:r>
              <a:rPr lang="en-US" sz="2400" b="0" dirty="0" smtClean="0">
                <a:solidFill>
                  <a:schemeClr val="bg1"/>
                </a:solidFill>
                <a:latin typeface="Arial Narrow" pitchFamily="34" charset="0"/>
              </a:rPr>
              <a:t>-mail:</a:t>
            </a:r>
            <a:r>
              <a:rPr lang="ru-RU" sz="2400" b="0" dirty="0" smtClean="0">
                <a:solidFill>
                  <a:schemeClr val="bg1"/>
                </a:solidFill>
                <a:latin typeface="Arial Narrow" pitchFamily="34" charset="0"/>
              </a:rPr>
              <a:t> </a:t>
            </a:r>
            <a:r>
              <a:rPr lang="en-US" sz="2400" b="0" dirty="0" smtClean="0">
                <a:solidFill>
                  <a:schemeClr val="bg1"/>
                </a:solidFill>
                <a:latin typeface="Arial Narrow" pitchFamily="34" charset="0"/>
              </a:rPr>
              <a:t>vianchuk@sgp.gazprom.ru </a:t>
            </a:r>
            <a:endParaRPr lang="ru-RU" sz="2400" b="0" dirty="0">
              <a:solidFill>
                <a:schemeClr val="bg1"/>
              </a:solidFill>
              <a:latin typeface="Arial Narrow" pitchFamily="34" charset="0"/>
            </a:endParaRPr>
          </a:p>
          <a:p>
            <a:pPr algn="l">
              <a:lnSpc>
                <a:spcPct val="75000"/>
              </a:lnSpc>
              <a:spcBef>
                <a:spcPct val="5000"/>
              </a:spcBef>
              <a:spcAft>
                <a:spcPct val="5000"/>
              </a:spcAft>
            </a:pPr>
            <a:endParaRPr lang="ru-RU" sz="2400" dirty="0" smtClean="0">
              <a:solidFill>
                <a:schemeClr val="bg1"/>
              </a:solidFill>
              <a:latin typeface="Arial Narrow"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Каскадное управления работой подогревателей газа</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08" y="1176381"/>
            <a:ext cx="8375361" cy="464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222069" y="6420365"/>
            <a:ext cx="1538514" cy="396519"/>
          </a:xfrm>
          <a:prstGeom prst="rect">
            <a:avLst/>
          </a:prstGeom>
        </p:spPr>
        <p:txBody>
          <a:bodyPr wrap="square">
            <a:spAutoFit/>
          </a:bodyPr>
          <a:lstStyle/>
          <a:p>
            <a:pPr>
              <a:lnSpc>
                <a:spcPct val="107000"/>
              </a:lnSpc>
              <a:spcAft>
                <a:spcPts val="0"/>
              </a:spcAft>
            </a:pPr>
            <a:fld id="{3347BC91-26E3-456F-93F2-4C135A349018}" type="slidenum">
              <a:rPr lang="ru-RU" sz="2000" b="1" smtClean="0">
                <a:effectLst/>
                <a:latin typeface="+mn-lt"/>
                <a:ea typeface="Calibri" panose="020F0502020204030204" pitchFamily="34" charset="0"/>
                <a:cs typeface="Times New Roman" panose="02020603050405020304" pitchFamily="18" charset="0"/>
              </a:rPr>
              <a:t>10</a:t>
            </a:fld>
            <a:endParaRPr lang="ru-RU" sz="2000" b="1" dirty="0">
              <a:effectLst/>
              <a:latin typeface="+mn-lt"/>
              <a:ea typeface="Calibri" panose="020F0502020204030204" pitchFamily="34" charset="0"/>
              <a:cs typeface="Times New Roman" panose="02020603050405020304" pitchFamily="18" charset="0"/>
            </a:endParaRPr>
          </a:p>
        </p:txBody>
      </p:sp>
      <p:sp>
        <p:nvSpPr>
          <p:cNvPr id="10" name="Прямоугольник 9"/>
          <p:cNvSpPr/>
          <p:nvPr/>
        </p:nvSpPr>
        <p:spPr>
          <a:xfrm>
            <a:off x="1905657" y="6420365"/>
            <a:ext cx="7068525" cy="388696"/>
          </a:xfrm>
          <a:prstGeom prst="rect">
            <a:avLst/>
          </a:prstGeom>
        </p:spPr>
        <p:txBody>
          <a:bodyPr wrap="square">
            <a:spAutoFit/>
          </a:bodyPr>
          <a:lstStyle/>
          <a:p>
            <a:pPr>
              <a:lnSpc>
                <a:spcPct val="107000"/>
              </a:lnSpc>
              <a:spcAft>
                <a:spcPts val="0"/>
              </a:spcAft>
            </a:pPr>
            <a:r>
              <a:rPr lang="ru-RU" sz="1800" b="1" dirty="0">
                <a:latin typeface="+mn-lt"/>
                <a:ea typeface="Calibri" panose="020F0502020204030204" pitchFamily="34" charset="0"/>
                <a:cs typeface="Times New Roman" panose="02020603050405020304" pitchFamily="18" charset="0"/>
              </a:rPr>
              <a:t>ПОВЫШЕНИЕ ЭНЕРГОЭФФЕКТИВНОСТИ ОБОРУДОВАНИЯ ГРС</a:t>
            </a:r>
            <a:endParaRPr lang="ru-RU" sz="1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343371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p:nvPr>
            <p:extLst>
              <p:ext uri="{D42A27DB-BD31-4B8C-83A1-F6EECF244321}">
                <p14:modId xmlns:p14="http://schemas.microsoft.com/office/powerpoint/2010/main" val="3719399225"/>
              </p:ext>
            </p:extLst>
          </p:nvPr>
        </p:nvGraphicFramePr>
        <p:xfrm>
          <a:off x="0" y="1009650"/>
          <a:ext cx="9144000" cy="17682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Диаграмма 5"/>
          <p:cNvGraphicFramePr/>
          <p:nvPr>
            <p:extLst>
              <p:ext uri="{D42A27DB-BD31-4B8C-83A1-F6EECF244321}">
                <p14:modId xmlns:p14="http://schemas.microsoft.com/office/powerpoint/2010/main" val="3409195562"/>
              </p:ext>
            </p:extLst>
          </p:nvPr>
        </p:nvGraphicFramePr>
        <p:xfrm>
          <a:off x="0" y="2612570"/>
          <a:ext cx="9144000" cy="18689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Диаграмма 6"/>
          <p:cNvGraphicFramePr/>
          <p:nvPr>
            <p:extLst>
              <p:ext uri="{D42A27DB-BD31-4B8C-83A1-F6EECF244321}">
                <p14:modId xmlns:p14="http://schemas.microsoft.com/office/powerpoint/2010/main" val="113745677"/>
              </p:ext>
            </p:extLst>
          </p:nvPr>
        </p:nvGraphicFramePr>
        <p:xfrm>
          <a:off x="0" y="4380799"/>
          <a:ext cx="9144000" cy="1868995"/>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7510829" y="1533866"/>
            <a:ext cx="1547446" cy="1138773"/>
          </a:xfrm>
          <a:prstGeom prst="rect">
            <a:avLst/>
          </a:prstGeom>
          <a:noFill/>
        </p:spPr>
        <p:txBody>
          <a:bodyPr wrap="square" rtlCol="0">
            <a:spAutoFit/>
          </a:bodyPr>
          <a:lstStyle/>
          <a:p>
            <a:r>
              <a:rPr lang="ru-RU" dirty="0" smtClean="0">
                <a:solidFill>
                  <a:schemeClr val="accent1">
                    <a:lumMod val="90000"/>
                  </a:schemeClr>
                </a:solidFill>
              </a:rPr>
              <a:t>ГРС Эжва</a:t>
            </a:r>
          </a:p>
          <a:p>
            <a:r>
              <a:rPr lang="ru-RU" dirty="0" smtClean="0">
                <a:solidFill>
                  <a:schemeClr val="accent1">
                    <a:lumMod val="90000"/>
                  </a:schemeClr>
                </a:solidFill>
              </a:rPr>
              <a:t>979 340 </a:t>
            </a:r>
          </a:p>
          <a:p>
            <a:r>
              <a:rPr lang="ru-RU" dirty="0" smtClean="0">
                <a:solidFill>
                  <a:srgbClr val="333399"/>
                </a:solidFill>
              </a:rPr>
              <a:t>ГРС Коряжма</a:t>
            </a:r>
          </a:p>
          <a:p>
            <a:r>
              <a:rPr lang="ru-RU" dirty="0" smtClean="0">
                <a:solidFill>
                  <a:srgbClr val="333399"/>
                </a:solidFill>
              </a:rPr>
              <a:t>570 944</a:t>
            </a:r>
            <a:endParaRPr lang="ru-RU" dirty="0">
              <a:solidFill>
                <a:srgbClr val="333399"/>
              </a:solidFill>
            </a:endParaRPr>
          </a:p>
        </p:txBody>
      </p:sp>
      <p:sp>
        <p:nvSpPr>
          <p:cNvPr id="9" name="TextBox 8"/>
          <p:cNvSpPr txBox="1"/>
          <p:nvPr/>
        </p:nvSpPr>
        <p:spPr>
          <a:xfrm>
            <a:off x="7510829" y="3109854"/>
            <a:ext cx="1547446" cy="1138773"/>
          </a:xfrm>
          <a:prstGeom prst="rect">
            <a:avLst/>
          </a:prstGeom>
          <a:noFill/>
        </p:spPr>
        <p:txBody>
          <a:bodyPr wrap="square" rtlCol="0">
            <a:spAutoFit/>
          </a:bodyPr>
          <a:lstStyle/>
          <a:p>
            <a:r>
              <a:rPr lang="ru-RU" dirty="0" smtClean="0">
                <a:solidFill>
                  <a:schemeClr val="accent1">
                    <a:lumMod val="75000"/>
                  </a:schemeClr>
                </a:solidFill>
              </a:rPr>
              <a:t>ГРС Эжва</a:t>
            </a:r>
          </a:p>
          <a:p>
            <a:r>
              <a:rPr lang="ru-RU" dirty="0" smtClean="0">
                <a:solidFill>
                  <a:schemeClr val="accent1">
                    <a:lumMod val="75000"/>
                  </a:schemeClr>
                </a:solidFill>
              </a:rPr>
              <a:t>884 603</a:t>
            </a:r>
            <a:endParaRPr lang="ru-RU" dirty="0">
              <a:solidFill>
                <a:schemeClr val="accent1">
                  <a:lumMod val="75000"/>
                </a:schemeClr>
              </a:solidFill>
            </a:endParaRPr>
          </a:p>
          <a:p>
            <a:r>
              <a:rPr lang="ru-RU" dirty="0" smtClean="0">
                <a:solidFill>
                  <a:srgbClr val="333399"/>
                </a:solidFill>
              </a:rPr>
              <a:t>ГРС Коряжма</a:t>
            </a:r>
          </a:p>
          <a:p>
            <a:r>
              <a:rPr lang="ru-RU" dirty="0" smtClean="0">
                <a:solidFill>
                  <a:srgbClr val="333399"/>
                </a:solidFill>
              </a:rPr>
              <a:t>536 900</a:t>
            </a:r>
            <a:endParaRPr lang="ru-RU" dirty="0">
              <a:solidFill>
                <a:srgbClr val="333399"/>
              </a:solidFill>
            </a:endParaRPr>
          </a:p>
        </p:txBody>
      </p:sp>
      <p:sp>
        <p:nvSpPr>
          <p:cNvPr id="10" name="TextBox 9"/>
          <p:cNvSpPr txBox="1"/>
          <p:nvPr/>
        </p:nvSpPr>
        <p:spPr>
          <a:xfrm>
            <a:off x="7510829" y="4811256"/>
            <a:ext cx="1547446" cy="1138773"/>
          </a:xfrm>
          <a:prstGeom prst="rect">
            <a:avLst/>
          </a:prstGeom>
          <a:noFill/>
        </p:spPr>
        <p:txBody>
          <a:bodyPr wrap="square" rtlCol="0">
            <a:spAutoFit/>
          </a:bodyPr>
          <a:lstStyle/>
          <a:p>
            <a:r>
              <a:rPr lang="ru-RU" dirty="0" smtClean="0">
                <a:solidFill>
                  <a:schemeClr val="accent1">
                    <a:lumMod val="75000"/>
                  </a:schemeClr>
                </a:solidFill>
              </a:rPr>
              <a:t>ГРС Эжва</a:t>
            </a:r>
          </a:p>
          <a:p>
            <a:r>
              <a:rPr lang="ru-RU" dirty="0" smtClean="0">
                <a:solidFill>
                  <a:schemeClr val="accent1">
                    <a:lumMod val="75000"/>
                  </a:schemeClr>
                </a:solidFill>
              </a:rPr>
              <a:t>889 957</a:t>
            </a:r>
            <a:endParaRPr lang="ru-RU" dirty="0">
              <a:solidFill>
                <a:schemeClr val="accent1">
                  <a:lumMod val="75000"/>
                </a:schemeClr>
              </a:solidFill>
            </a:endParaRPr>
          </a:p>
          <a:p>
            <a:r>
              <a:rPr lang="ru-RU" dirty="0" smtClean="0">
                <a:solidFill>
                  <a:srgbClr val="333399"/>
                </a:solidFill>
              </a:rPr>
              <a:t>ГРС Коряжма</a:t>
            </a:r>
          </a:p>
          <a:p>
            <a:r>
              <a:rPr lang="ru-RU" dirty="0" smtClean="0">
                <a:solidFill>
                  <a:srgbClr val="333399"/>
                </a:solidFill>
              </a:rPr>
              <a:t>674 351</a:t>
            </a:r>
            <a:endParaRPr lang="ru-RU" dirty="0">
              <a:solidFill>
                <a:srgbClr val="333399"/>
              </a:solidFill>
            </a:endParaRPr>
          </a:p>
        </p:txBody>
      </p:sp>
      <p:sp>
        <p:nvSpPr>
          <p:cNvPr id="11" name="Заголовок 1"/>
          <p:cNvSpPr txBox="1">
            <a:spLocks/>
          </p:cNvSpPr>
          <p:nvPr/>
        </p:nvSpPr>
        <p:spPr bwMode="auto">
          <a:xfrm>
            <a:off x="2159000" y="0"/>
            <a:ext cx="6985000" cy="10096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a:lstStyle>
          <a:p>
            <a:r>
              <a:rPr lang="ru-RU" altLang="ru-RU" kern="0" dirty="0"/>
              <a:t>Расход газа на </a:t>
            </a:r>
            <a:r>
              <a:rPr lang="ru-RU" altLang="ru-RU" kern="0" dirty="0" smtClean="0"/>
              <a:t>ПГ ГРС Эжва и ГРС Коряжма</a:t>
            </a:r>
          </a:p>
        </p:txBody>
      </p:sp>
      <p:sp>
        <p:nvSpPr>
          <p:cNvPr id="12" name="TextBox 11"/>
          <p:cNvSpPr txBox="1"/>
          <p:nvPr/>
        </p:nvSpPr>
        <p:spPr>
          <a:xfrm>
            <a:off x="7184571" y="1124448"/>
            <a:ext cx="1959429" cy="353943"/>
          </a:xfrm>
          <a:prstGeom prst="rect">
            <a:avLst/>
          </a:prstGeom>
          <a:noFill/>
        </p:spPr>
        <p:txBody>
          <a:bodyPr wrap="square" rtlCol="0">
            <a:spAutoFit/>
          </a:bodyPr>
          <a:lstStyle/>
          <a:p>
            <a:pPr algn="ctr"/>
            <a:r>
              <a:rPr lang="ru-RU" b="1" dirty="0" smtClean="0">
                <a:solidFill>
                  <a:srgbClr val="0071B9"/>
                </a:solidFill>
              </a:rPr>
              <a:t>Годовой расход, м3</a:t>
            </a:r>
          </a:p>
        </p:txBody>
      </p:sp>
      <p:sp>
        <p:nvSpPr>
          <p:cNvPr id="13" name="Прямоугольник 12"/>
          <p:cNvSpPr/>
          <p:nvPr/>
        </p:nvSpPr>
        <p:spPr>
          <a:xfrm>
            <a:off x="222069" y="6420365"/>
            <a:ext cx="1538514" cy="396006"/>
          </a:xfrm>
          <a:prstGeom prst="rect">
            <a:avLst/>
          </a:prstGeom>
        </p:spPr>
        <p:txBody>
          <a:bodyPr wrap="square">
            <a:spAutoFit/>
          </a:bodyPr>
          <a:lstStyle/>
          <a:p>
            <a:pPr>
              <a:lnSpc>
                <a:spcPct val="107000"/>
              </a:lnSpc>
              <a:spcAft>
                <a:spcPts val="0"/>
              </a:spcAft>
            </a:pPr>
            <a:fld id="{A35CE457-9BB3-4AD5-8A9E-884883BEF72E}" type="slidenum">
              <a:rPr lang="ru-RU" sz="2000" b="1" smtClean="0">
                <a:effectLst/>
                <a:latin typeface="+mn-lt"/>
                <a:ea typeface="Calibri" panose="020F0502020204030204" pitchFamily="34" charset="0"/>
                <a:cs typeface="Times New Roman" panose="02020603050405020304" pitchFamily="18" charset="0"/>
              </a:rPr>
              <a:t>11</a:t>
            </a:fld>
            <a:endParaRPr lang="ru-RU" sz="2000" b="1" dirty="0">
              <a:effectLst/>
              <a:latin typeface="+mn-lt"/>
              <a:ea typeface="Calibri" panose="020F0502020204030204" pitchFamily="34" charset="0"/>
              <a:cs typeface="Times New Roman" panose="02020603050405020304" pitchFamily="18" charset="0"/>
            </a:endParaRPr>
          </a:p>
        </p:txBody>
      </p:sp>
      <p:sp>
        <p:nvSpPr>
          <p:cNvPr id="14" name="Прямоугольник 13"/>
          <p:cNvSpPr/>
          <p:nvPr/>
        </p:nvSpPr>
        <p:spPr>
          <a:xfrm>
            <a:off x="1905657" y="6420365"/>
            <a:ext cx="7068525" cy="388696"/>
          </a:xfrm>
          <a:prstGeom prst="rect">
            <a:avLst/>
          </a:prstGeom>
        </p:spPr>
        <p:txBody>
          <a:bodyPr wrap="square">
            <a:spAutoFit/>
          </a:bodyPr>
          <a:lstStyle/>
          <a:p>
            <a:pPr>
              <a:lnSpc>
                <a:spcPct val="107000"/>
              </a:lnSpc>
              <a:spcAft>
                <a:spcPts val="0"/>
              </a:spcAft>
            </a:pPr>
            <a:r>
              <a:rPr lang="ru-RU" sz="1800" b="1" dirty="0">
                <a:latin typeface="+mn-lt"/>
                <a:ea typeface="Calibri" panose="020F0502020204030204" pitchFamily="34" charset="0"/>
                <a:cs typeface="Times New Roman" panose="02020603050405020304" pitchFamily="18" charset="0"/>
              </a:rPr>
              <a:t>ПОВЫШЕНИЕ ЭНЕРГОЭФФЕКТИВНОСТИ ОБОРУДОВАНИЯ ГРС</a:t>
            </a:r>
            <a:endParaRPr lang="ru-RU" sz="1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6242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Каскадное управления работой подогревателей газа</a:t>
            </a:r>
          </a:p>
        </p:txBody>
      </p:sp>
      <p:sp>
        <p:nvSpPr>
          <p:cNvPr id="25" name="TextBox 24"/>
          <p:cNvSpPr txBox="1"/>
          <p:nvPr/>
        </p:nvSpPr>
        <p:spPr>
          <a:xfrm>
            <a:off x="130890" y="1357854"/>
            <a:ext cx="3109424" cy="3970318"/>
          </a:xfrm>
          <a:prstGeom prst="rect">
            <a:avLst/>
          </a:prstGeom>
          <a:noFill/>
          <a:ln w="15875">
            <a:solidFill>
              <a:srgbClr val="0070C0"/>
            </a:solidFill>
          </a:ln>
        </p:spPr>
        <p:txBody>
          <a:bodyPr wrap="square" rtlCol="0">
            <a:spAutoFit/>
          </a:bodyPr>
          <a:lstStyle>
            <a:defPPr>
              <a:defRPr lang="ru-RU"/>
            </a:defPPr>
            <a:lvl1pPr algn="ctr">
              <a:defRPr sz="2000" b="1">
                <a:solidFill>
                  <a:srgbClr val="003366"/>
                </a:solidFill>
                <a:latin typeface="Arial Narrow" panose="020B0606020202030204" pitchFamily="34" charset="0"/>
              </a:defRPr>
            </a:lvl1pPr>
          </a:lstStyle>
          <a:p>
            <a:pPr algn="just"/>
            <a:r>
              <a:rPr lang="ru-RU" sz="1800" b="0" dirty="0">
                <a:solidFill>
                  <a:srgbClr val="0070C0"/>
                </a:solidFill>
              </a:rPr>
              <a:t>На сегодняшний день, имеется техническая возможность внедрения каскадного алгоритма управления подогревателями на ГРС Эжва Микуньского ЛПУМГ на существующей САУ ГРС с использованием существующих датчиков.</a:t>
            </a:r>
          </a:p>
          <a:p>
            <a:pPr algn="just"/>
            <a:endParaRPr lang="ru-RU" sz="1800" b="0" dirty="0">
              <a:solidFill>
                <a:srgbClr val="0070C0"/>
              </a:solidFill>
            </a:endParaRPr>
          </a:p>
          <a:p>
            <a:pPr algn="l"/>
            <a:r>
              <a:rPr lang="ru-RU" sz="1800" b="0" dirty="0">
                <a:solidFill>
                  <a:srgbClr val="0070C0"/>
                </a:solidFill>
              </a:rPr>
              <a:t>Среднесуточная производительность ГРС Эжва </a:t>
            </a:r>
            <a:r>
              <a:rPr lang="ru-RU" sz="1800" b="0" dirty="0" smtClean="0">
                <a:solidFill>
                  <a:srgbClr val="0070C0"/>
                </a:solidFill>
              </a:rPr>
              <a:t>составляет 103 тыс. м3/час</a:t>
            </a:r>
            <a:endParaRPr lang="ru-RU" sz="1800" b="0" dirty="0">
              <a:solidFill>
                <a:srgbClr val="0070C0"/>
              </a:solidFill>
            </a:endParaRPr>
          </a:p>
          <a:p>
            <a:pPr algn="l"/>
            <a:r>
              <a:rPr lang="ru-RU" sz="1800" b="0" dirty="0">
                <a:solidFill>
                  <a:srgbClr val="0070C0"/>
                </a:solidFill>
              </a:rPr>
              <a:t>Среднегодовой расход топливного </a:t>
            </a:r>
            <a:r>
              <a:rPr lang="ru-RU" sz="1800" b="0" dirty="0" smtClean="0">
                <a:solidFill>
                  <a:srgbClr val="0070C0"/>
                </a:solidFill>
              </a:rPr>
              <a:t>газа 850 тыс. м3</a:t>
            </a:r>
            <a:endParaRPr lang="ru-RU" sz="1800" b="0" dirty="0">
              <a:solidFill>
                <a:srgbClr val="0070C0"/>
              </a:solidFill>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8914" y="1362418"/>
            <a:ext cx="4467679" cy="3350758"/>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7009" y="3880985"/>
            <a:ext cx="3006803" cy="2255102"/>
          </a:xfrm>
          <a:prstGeom prst="rect">
            <a:avLst/>
          </a:prstGeom>
        </p:spPr>
      </p:pic>
      <p:sp>
        <p:nvSpPr>
          <p:cNvPr id="8" name="Прямоугольник 7"/>
          <p:cNvSpPr/>
          <p:nvPr/>
        </p:nvSpPr>
        <p:spPr>
          <a:xfrm>
            <a:off x="222069" y="6420365"/>
            <a:ext cx="1538514" cy="396519"/>
          </a:xfrm>
          <a:prstGeom prst="rect">
            <a:avLst/>
          </a:prstGeom>
        </p:spPr>
        <p:txBody>
          <a:bodyPr wrap="square">
            <a:spAutoFit/>
          </a:bodyPr>
          <a:lstStyle/>
          <a:p>
            <a:pPr>
              <a:lnSpc>
                <a:spcPct val="107000"/>
              </a:lnSpc>
              <a:spcAft>
                <a:spcPts val="0"/>
              </a:spcAft>
            </a:pPr>
            <a:fld id="{95BFE470-16FD-44DE-B962-865852AE4D6B}" type="slidenum">
              <a:rPr lang="ru-RU" sz="2000" b="1" smtClean="0">
                <a:effectLst/>
                <a:latin typeface="+mn-lt"/>
                <a:ea typeface="Calibri" panose="020F0502020204030204" pitchFamily="34" charset="0"/>
                <a:cs typeface="Times New Roman" panose="02020603050405020304" pitchFamily="18" charset="0"/>
              </a:rPr>
              <a:t>12</a:t>
            </a:fld>
            <a:endParaRPr lang="ru-RU" sz="2000" b="1" dirty="0">
              <a:effectLst/>
              <a:latin typeface="+mn-lt"/>
              <a:ea typeface="Calibri" panose="020F0502020204030204" pitchFamily="34" charset="0"/>
              <a:cs typeface="Times New Roman" panose="02020603050405020304" pitchFamily="18" charset="0"/>
            </a:endParaRPr>
          </a:p>
        </p:txBody>
      </p:sp>
      <p:sp>
        <p:nvSpPr>
          <p:cNvPr id="9" name="Прямоугольник 8"/>
          <p:cNvSpPr/>
          <p:nvPr/>
        </p:nvSpPr>
        <p:spPr>
          <a:xfrm>
            <a:off x="1905657" y="6420365"/>
            <a:ext cx="7068525" cy="388696"/>
          </a:xfrm>
          <a:prstGeom prst="rect">
            <a:avLst/>
          </a:prstGeom>
        </p:spPr>
        <p:txBody>
          <a:bodyPr wrap="square">
            <a:spAutoFit/>
          </a:bodyPr>
          <a:lstStyle/>
          <a:p>
            <a:pPr>
              <a:lnSpc>
                <a:spcPct val="107000"/>
              </a:lnSpc>
              <a:spcAft>
                <a:spcPts val="0"/>
              </a:spcAft>
            </a:pPr>
            <a:r>
              <a:rPr lang="ru-RU" sz="1800" b="1" dirty="0">
                <a:latin typeface="+mn-lt"/>
                <a:ea typeface="Calibri" panose="020F0502020204030204" pitchFamily="34" charset="0"/>
                <a:cs typeface="Times New Roman" panose="02020603050405020304" pitchFamily="18" charset="0"/>
              </a:rPr>
              <a:t>ПОВЫШЕНИЕ ЭНЕРГОЭФФЕКТИВНОСТИ ОБОРУДОВАНИЯ ГРС</a:t>
            </a:r>
            <a:endParaRPr lang="ru-RU" sz="1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54899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idx="4294967295"/>
          </p:nvPr>
        </p:nvSpPr>
        <p:spPr>
          <a:xfrm>
            <a:off x="2159000" y="-249296"/>
            <a:ext cx="6985000" cy="1183821"/>
          </a:xfrm>
        </p:spPr>
        <p:txBody>
          <a:bodyPr/>
          <a:lstStyle/>
          <a:p>
            <a:r>
              <a:rPr lang="ru-RU" sz="2300" dirty="0" smtClean="0"/>
              <a:t>Разработка методических </a:t>
            </a:r>
            <a:r>
              <a:rPr lang="ru-RU" sz="2300" dirty="0"/>
              <a:t>рекомендации по повышению эффективности работы оборудования подогрева газа на </a:t>
            </a:r>
            <a:r>
              <a:rPr lang="ru-RU" sz="2300" dirty="0" smtClean="0"/>
              <a:t>ГРС</a:t>
            </a:r>
            <a:endParaRPr lang="ru-RU" altLang="ru-RU" sz="2300" dirty="0"/>
          </a:p>
        </p:txBody>
      </p:sp>
      <p:sp>
        <p:nvSpPr>
          <p:cNvPr id="9" name="Прямоугольник 8"/>
          <p:cNvSpPr/>
          <p:nvPr/>
        </p:nvSpPr>
        <p:spPr>
          <a:xfrm>
            <a:off x="222069" y="6420365"/>
            <a:ext cx="1538514" cy="396519"/>
          </a:xfrm>
          <a:prstGeom prst="rect">
            <a:avLst/>
          </a:prstGeom>
        </p:spPr>
        <p:txBody>
          <a:bodyPr wrap="square">
            <a:spAutoFit/>
          </a:bodyPr>
          <a:lstStyle/>
          <a:p>
            <a:pPr>
              <a:lnSpc>
                <a:spcPct val="107000"/>
              </a:lnSpc>
              <a:spcAft>
                <a:spcPts val="0"/>
              </a:spcAft>
            </a:pPr>
            <a:fld id="{864F16ED-377A-4AC8-9007-2AC293ECAF8D}" type="slidenum">
              <a:rPr lang="ru-RU" sz="2000" b="1" smtClean="0">
                <a:effectLst/>
                <a:latin typeface="+mn-lt"/>
                <a:ea typeface="Calibri" panose="020F0502020204030204" pitchFamily="34" charset="0"/>
                <a:cs typeface="Times New Roman" panose="02020603050405020304" pitchFamily="18" charset="0"/>
              </a:rPr>
              <a:t>13</a:t>
            </a:fld>
            <a:endParaRPr lang="ru-RU" sz="2000" b="1" dirty="0">
              <a:effectLst/>
              <a:latin typeface="+mn-lt"/>
              <a:ea typeface="Calibri" panose="020F0502020204030204" pitchFamily="34" charset="0"/>
              <a:cs typeface="Times New Roman" panose="02020603050405020304" pitchFamily="18" charset="0"/>
            </a:endParaRPr>
          </a:p>
        </p:txBody>
      </p:sp>
      <p:sp>
        <p:nvSpPr>
          <p:cNvPr id="10" name="Прямоугольник 9"/>
          <p:cNvSpPr/>
          <p:nvPr/>
        </p:nvSpPr>
        <p:spPr>
          <a:xfrm>
            <a:off x="1905657" y="6420365"/>
            <a:ext cx="7068525" cy="388696"/>
          </a:xfrm>
          <a:prstGeom prst="rect">
            <a:avLst/>
          </a:prstGeom>
        </p:spPr>
        <p:txBody>
          <a:bodyPr wrap="square">
            <a:spAutoFit/>
          </a:bodyPr>
          <a:lstStyle/>
          <a:p>
            <a:pPr>
              <a:lnSpc>
                <a:spcPct val="107000"/>
              </a:lnSpc>
              <a:spcAft>
                <a:spcPts val="0"/>
              </a:spcAft>
            </a:pPr>
            <a:r>
              <a:rPr lang="ru-RU" sz="1800" b="1" dirty="0">
                <a:latin typeface="+mn-lt"/>
                <a:ea typeface="Calibri" panose="020F0502020204030204" pitchFamily="34" charset="0"/>
                <a:cs typeface="Times New Roman" panose="02020603050405020304" pitchFamily="18" charset="0"/>
              </a:rPr>
              <a:t>ПОВЫШЕНИЕ ЭНЕРГОЭФФЕКТИВНОСТИ ОБОРУДОВАНИЯ ГРС</a:t>
            </a:r>
            <a:endParaRPr lang="ru-RU" sz="1400" dirty="0">
              <a:effectLst/>
              <a:latin typeface="+mn-lt"/>
              <a:ea typeface="Calibri" panose="020F0502020204030204" pitchFamily="34" charset="0"/>
              <a:cs typeface="Times New Roman" panose="02020603050405020304" pitchFamily="18" charset="0"/>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530" y="1724952"/>
            <a:ext cx="2989498" cy="4432165"/>
          </a:xfrm>
          <a:prstGeom prst="rect">
            <a:avLst/>
          </a:prstGeom>
        </p:spPr>
      </p:pic>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1559" y="1783008"/>
            <a:ext cx="2951820" cy="4379624"/>
          </a:xfrm>
          <a:prstGeom prst="rect">
            <a:avLst/>
          </a:prstGeom>
        </p:spPr>
      </p:pic>
      <p:pic>
        <p:nvPicPr>
          <p:cNvPr id="14" name="Рисунок 13"/>
          <p:cNvPicPr>
            <a:picLocks noChangeAspect="1"/>
          </p:cNvPicPr>
          <p:nvPr/>
        </p:nvPicPr>
        <p:blipFill rotWithShape="1">
          <a:blip r:embed="rId5" cstate="print">
            <a:extLst>
              <a:ext uri="{28A0092B-C50C-407E-A947-70E740481C1C}">
                <a14:useLocalDpi xmlns:a14="http://schemas.microsoft.com/office/drawing/2010/main" val="0"/>
              </a:ext>
            </a:extLst>
          </a:blip>
          <a:srcRect t="55182" b="35536"/>
          <a:stretch/>
        </p:blipFill>
        <p:spPr>
          <a:xfrm>
            <a:off x="3594323" y="4597398"/>
            <a:ext cx="5506834" cy="758373"/>
          </a:xfrm>
          <a:prstGeom prst="rect">
            <a:avLst/>
          </a:prstGeom>
        </p:spPr>
      </p:pic>
      <p:sp>
        <p:nvSpPr>
          <p:cNvPr id="16" name="Прямоугольник 15"/>
          <p:cNvSpPr/>
          <p:nvPr/>
        </p:nvSpPr>
        <p:spPr>
          <a:xfrm>
            <a:off x="222069" y="1026617"/>
            <a:ext cx="8752113" cy="707886"/>
          </a:xfrm>
          <a:prstGeom prst="rect">
            <a:avLst/>
          </a:prstGeom>
        </p:spPr>
        <p:txBody>
          <a:bodyPr wrap="square">
            <a:spAutoFit/>
          </a:bodyPr>
          <a:lstStyle/>
          <a:p>
            <a:pPr algn="ctr" eaLnBrk="0" hangingPunct="0"/>
            <a:r>
              <a:rPr lang="ru-RU" sz="2000" b="1" kern="0" dirty="0"/>
              <a:t>Отсутствие практических рекомендаций </a:t>
            </a:r>
          </a:p>
          <a:p>
            <a:pPr algn="ctr" eaLnBrk="0" hangingPunct="0"/>
            <a:r>
              <a:rPr lang="ru-RU" sz="2000" b="1" kern="0" dirty="0"/>
              <a:t>в части экономически эффективной эксплуатации узлов подогрева газа на ГРС</a:t>
            </a:r>
          </a:p>
        </p:txBody>
      </p:sp>
      <p:sp>
        <p:nvSpPr>
          <p:cNvPr id="8" name="Скругленный прямоугольник 7"/>
          <p:cNvSpPr/>
          <p:nvPr/>
        </p:nvSpPr>
        <p:spPr bwMode="auto">
          <a:xfrm>
            <a:off x="5201559" y="4184650"/>
            <a:ext cx="2951820" cy="412748"/>
          </a:xfrm>
          <a:prstGeom prst="roundRect">
            <a:avLst/>
          </a:prstGeom>
          <a:solidFill>
            <a:srgbClr val="FF0000">
              <a:alpha val="13000"/>
            </a:srgbClr>
          </a:solid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700" b="0" i="0" u="none" strike="noStrike" cap="none" normalizeH="0" baseline="0" smtClean="0">
              <a:ln>
                <a:noFill/>
              </a:ln>
              <a:solidFill>
                <a:schemeClr val="bg1"/>
              </a:solidFill>
              <a:effectLst/>
              <a:latin typeface="Arial Narrow" pitchFamily="34" charset="0"/>
            </a:endParaRPr>
          </a:p>
        </p:txBody>
      </p:sp>
    </p:spTree>
    <p:extLst>
      <p:ext uri="{BB962C8B-B14F-4D97-AF65-F5344CB8AC3E}">
        <p14:creationId xmlns:p14="http://schemas.microsoft.com/office/powerpoint/2010/main" val="2879294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222069" y="6420365"/>
            <a:ext cx="1538514" cy="396519"/>
          </a:xfrm>
          <a:prstGeom prst="rect">
            <a:avLst/>
          </a:prstGeom>
        </p:spPr>
        <p:txBody>
          <a:bodyPr wrap="square">
            <a:spAutoFit/>
          </a:bodyPr>
          <a:lstStyle/>
          <a:p>
            <a:pPr>
              <a:lnSpc>
                <a:spcPct val="107000"/>
              </a:lnSpc>
              <a:spcAft>
                <a:spcPts val="0"/>
              </a:spcAft>
            </a:pPr>
            <a:fld id="{864F16ED-377A-4AC8-9007-2AC293ECAF8D}" type="slidenum">
              <a:rPr lang="ru-RU" sz="2000" b="1" smtClean="0">
                <a:effectLst/>
                <a:latin typeface="+mn-lt"/>
                <a:ea typeface="Calibri" panose="020F0502020204030204" pitchFamily="34" charset="0"/>
                <a:cs typeface="Times New Roman" panose="02020603050405020304" pitchFamily="18" charset="0"/>
              </a:rPr>
              <a:t>14</a:t>
            </a:fld>
            <a:endParaRPr lang="ru-RU" sz="2000" b="1" dirty="0">
              <a:effectLst/>
              <a:latin typeface="+mn-lt"/>
              <a:ea typeface="Calibri" panose="020F0502020204030204" pitchFamily="34" charset="0"/>
              <a:cs typeface="Times New Roman" panose="02020603050405020304" pitchFamily="18" charset="0"/>
            </a:endParaRPr>
          </a:p>
        </p:txBody>
      </p:sp>
      <p:sp>
        <p:nvSpPr>
          <p:cNvPr id="10" name="Прямоугольник 9"/>
          <p:cNvSpPr/>
          <p:nvPr/>
        </p:nvSpPr>
        <p:spPr>
          <a:xfrm>
            <a:off x="1905657" y="6420365"/>
            <a:ext cx="7068525" cy="388696"/>
          </a:xfrm>
          <a:prstGeom prst="rect">
            <a:avLst/>
          </a:prstGeom>
        </p:spPr>
        <p:txBody>
          <a:bodyPr wrap="square">
            <a:spAutoFit/>
          </a:bodyPr>
          <a:lstStyle/>
          <a:p>
            <a:pPr>
              <a:lnSpc>
                <a:spcPct val="107000"/>
              </a:lnSpc>
              <a:spcAft>
                <a:spcPts val="0"/>
              </a:spcAft>
            </a:pPr>
            <a:r>
              <a:rPr lang="ru-RU" sz="1800" b="1" dirty="0">
                <a:latin typeface="+mn-lt"/>
                <a:ea typeface="Calibri" panose="020F0502020204030204" pitchFamily="34" charset="0"/>
                <a:cs typeface="Times New Roman" panose="02020603050405020304" pitchFamily="18" charset="0"/>
              </a:rPr>
              <a:t>ПОВЫШЕНИЕ ЭНЕРГОЭФФЕКТИВНОСТИ ОБОРУДОВАНИЯ ГРС</a:t>
            </a:r>
            <a:endParaRPr lang="ru-RU" sz="1400" dirty="0">
              <a:effectLst/>
              <a:latin typeface="+mn-lt"/>
              <a:ea typeface="Calibri" panose="020F0502020204030204" pitchFamily="34" charset="0"/>
              <a:cs typeface="Times New Roman" panose="02020603050405020304" pitchFamily="18"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82146" y="1956241"/>
            <a:ext cx="4975604" cy="3517531"/>
          </a:xfrm>
          <a:prstGeom prst="rect">
            <a:avLst/>
          </a:prstGeom>
        </p:spPr>
      </p:pic>
      <p:sp>
        <p:nvSpPr>
          <p:cNvPr id="11" name="Заголовок 1"/>
          <p:cNvSpPr txBox="1">
            <a:spLocks/>
          </p:cNvSpPr>
          <p:nvPr/>
        </p:nvSpPr>
        <p:spPr bwMode="auto">
          <a:xfrm>
            <a:off x="2159000" y="-249296"/>
            <a:ext cx="6985000" cy="1183821"/>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a:lstStyle>
          <a:p>
            <a:r>
              <a:rPr lang="ru-RU" sz="2300" kern="0" dirty="0" smtClean="0"/>
              <a:t>Разработка методических рекомендации по повышению эффективности работы оборудования подогрева газа на ГРС</a:t>
            </a:r>
            <a:endParaRPr lang="ru-RU" altLang="ru-RU" sz="2300" kern="0" dirty="0"/>
          </a:p>
        </p:txBody>
      </p:sp>
      <p:sp>
        <p:nvSpPr>
          <p:cNvPr id="8" name="Прямоугольник 7"/>
          <p:cNvSpPr/>
          <p:nvPr/>
        </p:nvSpPr>
        <p:spPr>
          <a:xfrm>
            <a:off x="3846286" y="1417267"/>
            <a:ext cx="5127896" cy="4478149"/>
          </a:xfrm>
          <a:prstGeom prst="rect">
            <a:avLst/>
          </a:prstGeom>
        </p:spPr>
        <p:txBody>
          <a:bodyPr wrap="square">
            <a:spAutoFit/>
          </a:bodyPr>
          <a:lstStyle/>
          <a:p>
            <a:pPr marL="0" lvl="1" eaLnBrk="0" hangingPunct="0">
              <a:defRPr/>
            </a:pPr>
            <a:r>
              <a:rPr lang="ru-RU" sz="1900" b="1" kern="0" dirty="0">
                <a:latin typeface="+mn-lt"/>
              </a:rPr>
              <a:t>Принимаемые значения температуры газа на выходе ГРС:</a:t>
            </a:r>
          </a:p>
          <a:p>
            <a:pPr marL="0" lvl="1" eaLnBrk="0" hangingPunct="0">
              <a:defRPr/>
            </a:pPr>
            <a:endParaRPr lang="ru-RU" sz="1900" b="1" kern="0" dirty="0">
              <a:latin typeface="+mn-lt"/>
            </a:endParaRPr>
          </a:p>
          <a:p>
            <a:pPr marL="342900" lvl="0" indent="-342900" eaLnBrk="0" hangingPunct="0">
              <a:buFont typeface="Arial Narrow" panose="020B0606020202030204" pitchFamily="34" charset="0"/>
              <a:buChar char="–"/>
              <a:defRPr/>
            </a:pPr>
            <a:r>
              <a:rPr lang="ru-RU" sz="1900" b="1" kern="0" dirty="0">
                <a:latin typeface="+mn-lt"/>
              </a:rPr>
              <a:t>для ГРС, оборудованных водогрейными котлами - +1ºС ÷ +</a:t>
            </a:r>
            <a:r>
              <a:rPr lang="ru-RU" sz="1900" b="1" kern="0" dirty="0" smtClean="0">
                <a:latin typeface="+mn-lt"/>
              </a:rPr>
              <a:t>4ºС;</a:t>
            </a:r>
            <a:endParaRPr lang="ru-RU" sz="1900" b="1" kern="0" dirty="0">
              <a:latin typeface="+mn-lt"/>
            </a:endParaRPr>
          </a:p>
          <a:p>
            <a:pPr marL="342900" lvl="0" indent="-342900" eaLnBrk="0" hangingPunct="0">
              <a:buFont typeface="Arial Narrow" panose="020B0606020202030204" pitchFamily="34" charset="0"/>
              <a:buChar char="–"/>
              <a:defRPr/>
            </a:pPr>
            <a:endParaRPr lang="ru-RU" sz="1900" b="1" kern="0" dirty="0">
              <a:latin typeface="+mn-lt"/>
            </a:endParaRPr>
          </a:p>
          <a:p>
            <a:pPr marL="342900" indent="-342900" eaLnBrk="0" hangingPunct="0">
              <a:buFont typeface="Arial Narrow" panose="020B0606020202030204" pitchFamily="34" charset="0"/>
              <a:buChar char="–"/>
              <a:defRPr/>
            </a:pPr>
            <a:r>
              <a:rPr lang="ru-RU" sz="1900" b="1" kern="0" dirty="0">
                <a:latin typeface="+mn-lt"/>
              </a:rPr>
              <a:t>для ГРС, оборудованных подогревателями газа с промежуточным теплоносителем - +1ºС ÷ +</a:t>
            </a:r>
            <a:r>
              <a:rPr lang="ru-RU" sz="1900" b="1" kern="0" dirty="0" smtClean="0">
                <a:latin typeface="+mn-lt"/>
              </a:rPr>
              <a:t>6ºС.</a:t>
            </a:r>
          </a:p>
          <a:p>
            <a:pPr eaLnBrk="0" hangingPunct="0">
              <a:buFont typeface="Wingdings" pitchFamily="2" charset="2"/>
              <a:buChar char="Ø"/>
              <a:defRPr/>
            </a:pPr>
            <a:endParaRPr lang="ru-RU" sz="1900" b="1" kern="0" dirty="0">
              <a:latin typeface="+mn-lt"/>
            </a:endParaRPr>
          </a:p>
          <a:p>
            <a:pPr marL="0" lvl="1" eaLnBrk="0" hangingPunct="0">
              <a:defRPr/>
            </a:pPr>
            <a:r>
              <a:rPr lang="ru-RU" sz="1900" b="1" kern="0" dirty="0" smtClean="0">
                <a:latin typeface="+mn-lt"/>
              </a:rPr>
              <a:t>Работа </a:t>
            </a:r>
            <a:r>
              <a:rPr lang="ru-RU" sz="1900" b="1" kern="0" dirty="0">
                <a:latin typeface="+mn-lt"/>
              </a:rPr>
              <a:t>подогревателей газа (котлов) с наибольшим КПД при больших расходах </a:t>
            </a:r>
            <a:r>
              <a:rPr lang="ru-RU" sz="1900" b="1" kern="0" dirty="0" smtClean="0">
                <a:latin typeface="+mn-lt"/>
              </a:rPr>
              <a:t>газа.</a:t>
            </a:r>
            <a:endParaRPr lang="ru-RU" sz="1900" b="1" kern="0" dirty="0">
              <a:latin typeface="+mn-lt"/>
            </a:endParaRPr>
          </a:p>
          <a:p>
            <a:pPr marL="0" lvl="1" eaLnBrk="0" hangingPunct="0">
              <a:buFont typeface="Wingdings" pitchFamily="2" charset="2"/>
              <a:buChar char="Ø"/>
              <a:defRPr/>
            </a:pPr>
            <a:endParaRPr lang="ru-RU" sz="1900" b="1" kern="0" dirty="0">
              <a:latin typeface="+mn-lt"/>
            </a:endParaRPr>
          </a:p>
          <a:p>
            <a:pPr marL="0" lvl="1" eaLnBrk="0" hangingPunct="0">
              <a:defRPr/>
            </a:pPr>
            <a:r>
              <a:rPr lang="ru-RU" sz="1900" b="1" kern="0" dirty="0" smtClean="0">
                <a:latin typeface="+mn-lt"/>
              </a:rPr>
              <a:t>Включение </a:t>
            </a:r>
            <a:r>
              <a:rPr lang="ru-RU" sz="1900" b="1" kern="0" dirty="0">
                <a:latin typeface="+mn-lt"/>
              </a:rPr>
              <a:t>подогревателей газа (котлов) с наименьшим  КПД при малых расходах </a:t>
            </a:r>
            <a:r>
              <a:rPr lang="ru-RU" sz="1900" b="1" kern="0" dirty="0" smtClean="0">
                <a:latin typeface="+mn-lt"/>
              </a:rPr>
              <a:t>газа.</a:t>
            </a:r>
            <a:endParaRPr lang="ru-RU" sz="1900" b="1" kern="0" dirty="0">
              <a:latin typeface="+mn-lt"/>
            </a:endParaRPr>
          </a:p>
        </p:txBody>
      </p:sp>
    </p:spTree>
    <p:extLst>
      <p:ext uri="{BB962C8B-B14F-4D97-AF65-F5344CB8AC3E}">
        <p14:creationId xmlns:p14="http://schemas.microsoft.com/office/powerpoint/2010/main" val="3731047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t>Результаты выполнения мероприятий за 3 года</a:t>
            </a:r>
            <a:endParaRPr lang="ru-RU" altLang="ru-RU" sz="2300" dirty="0"/>
          </a:p>
        </p:txBody>
      </p:sp>
      <p:sp>
        <p:nvSpPr>
          <p:cNvPr id="7" name="Прямоугольник 6"/>
          <p:cNvSpPr/>
          <p:nvPr/>
        </p:nvSpPr>
        <p:spPr>
          <a:xfrm>
            <a:off x="222069" y="6420365"/>
            <a:ext cx="1538514" cy="396519"/>
          </a:xfrm>
          <a:prstGeom prst="rect">
            <a:avLst/>
          </a:prstGeom>
        </p:spPr>
        <p:txBody>
          <a:bodyPr wrap="square">
            <a:spAutoFit/>
          </a:bodyPr>
          <a:lstStyle/>
          <a:p>
            <a:pPr>
              <a:lnSpc>
                <a:spcPct val="107000"/>
              </a:lnSpc>
              <a:spcAft>
                <a:spcPts val="0"/>
              </a:spcAft>
            </a:pPr>
            <a:fld id="{B016C3A5-99E7-4B58-8782-30834905A279}" type="slidenum">
              <a:rPr lang="ru-RU" sz="2000" b="1" smtClean="0">
                <a:effectLst/>
                <a:latin typeface="+mn-lt"/>
                <a:ea typeface="Calibri" panose="020F0502020204030204" pitchFamily="34" charset="0"/>
                <a:cs typeface="Times New Roman" panose="02020603050405020304" pitchFamily="18" charset="0"/>
              </a:rPr>
              <a:t>15</a:t>
            </a:fld>
            <a:endParaRPr lang="ru-RU" sz="2000" b="1" dirty="0">
              <a:effectLst/>
              <a:latin typeface="+mn-lt"/>
              <a:ea typeface="Calibri" panose="020F0502020204030204" pitchFamily="34" charset="0"/>
              <a:cs typeface="Times New Roman" panose="02020603050405020304" pitchFamily="18" charset="0"/>
            </a:endParaRPr>
          </a:p>
        </p:txBody>
      </p:sp>
      <p:sp>
        <p:nvSpPr>
          <p:cNvPr id="8" name="Прямоугольник 7"/>
          <p:cNvSpPr/>
          <p:nvPr/>
        </p:nvSpPr>
        <p:spPr>
          <a:xfrm>
            <a:off x="1905657" y="6420365"/>
            <a:ext cx="7068525" cy="388696"/>
          </a:xfrm>
          <a:prstGeom prst="rect">
            <a:avLst/>
          </a:prstGeom>
        </p:spPr>
        <p:txBody>
          <a:bodyPr wrap="square">
            <a:spAutoFit/>
          </a:bodyPr>
          <a:lstStyle/>
          <a:p>
            <a:pPr>
              <a:lnSpc>
                <a:spcPct val="107000"/>
              </a:lnSpc>
              <a:spcAft>
                <a:spcPts val="0"/>
              </a:spcAft>
            </a:pPr>
            <a:r>
              <a:rPr lang="ru-RU" sz="1800" b="1" dirty="0">
                <a:latin typeface="+mn-lt"/>
                <a:ea typeface="Calibri" panose="020F0502020204030204" pitchFamily="34" charset="0"/>
                <a:cs typeface="Times New Roman" panose="02020603050405020304" pitchFamily="18" charset="0"/>
              </a:rPr>
              <a:t>ПОВЫШЕНИЕ ЭНЕРГОЭФФЕКТИВНОСТИ ОБОРУДОВАНИЯ ГРС</a:t>
            </a:r>
            <a:endParaRPr lang="ru-RU" sz="1400" dirty="0">
              <a:effectLst/>
              <a:latin typeface="+mn-lt"/>
              <a:ea typeface="Calibri" panose="020F0502020204030204" pitchFamily="34" charset="0"/>
              <a:cs typeface="Times New Roman" panose="02020603050405020304" pitchFamily="18" charset="0"/>
            </a:endParaRPr>
          </a:p>
        </p:txBody>
      </p:sp>
      <p:graphicFrame>
        <p:nvGraphicFramePr>
          <p:cNvPr id="9" name="Диаграмма 8"/>
          <p:cNvGraphicFramePr>
            <a:graphicFrameLocks/>
          </p:cNvGraphicFramePr>
          <p:nvPr>
            <p:extLst>
              <p:ext uri="{D42A27DB-BD31-4B8C-83A1-F6EECF244321}">
                <p14:modId xmlns:p14="http://schemas.microsoft.com/office/powerpoint/2010/main" val="4071809818"/>
              </p:ext>
            </p:extLst>
          </p:nvPr>
        </p:nvGraphicFramePr>
        <p:xfrm>
          <a:off x="159328" y="1230757"/>
          <a:ext cx="4412672" cy="36750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Диаграмма 9"/>
          <p:cNvGraphicFramePr>
            <a:graphicFrameLocks/>
          </p:cNvGraphicFramePr>
          <p:nvPr>
            <p:extLst>
              <p:ext uri="{D42A27DB-BD31-4B8C-83A1-F6EECF244321}">
                <p14:modId xmlns:p14="http://schemas.microsoft.com/office/powerpoint/2010/main" val="1579835929"/>
              </p:ext>
            </p:extLst>
          </p:nvPr>
        </p:nvGraphicFramePr>
        <p:xfrm>
          <a:off x="4572000" y="1230757"/>
          <a:ext cx="4572000" cy="3675071"/>
        </p:xfrm>
        <a:graphic>
          <a:graphicData uri="http://schemas.openxmlformats.org/drawingml/2006/chart">
            <c:chart xmlns:c="http://schemas.openxmlformats.org/drawingml/2006/chart" xmlns:r="http://schemas.openxmlformats.org/officeDocument/2006/relationships" r:id="rId4"/>
          </a:graphicData>
        </a:graphic>
      </p:graphicFrame>
      <p:sp>
        <p:nvSpPr>
          <p:cNvPr id="11" name="Прямоугольник 10"/>
          <p:cNvSpPr/>
          <p:nvPr/>
        </p:nvSpPr>
        <p:spPr>
          <a:xfrm>
            <a:off x="222070" y="4790920"/>
            <a:ext cx="8752112" cy="1323439"/>
          </a:xfrm>
          <a:prstGeom prst="rect">
            <a:avLst/>
          </a:prstGeom>
        </p:spPr>
        <p:txBody>
          <a:bodyPr wrap="square">
            <a:spAutoFit/>
          </a:bodyPr>
          <a:lstStyle/>
          <a:p>
            <a:r>
              <a:rPr lang="ru-RU" sz="2400" dirty="0" smtClean="0">
                <a:solidFill>
                  <a:srgbClr val="0071B9"/>
                </a:solidFill>
                <a:latin typeface="Times New Roman" panose="02020603050405020304" pitchFamily="18" charset="0"/>
                <a:ea typeface="Calibri" panose="020F0502020204030204" pitchFamily="34" charset="0"/>
              </a:rPr>
              <a:t>Снижение потребления газа с учетом увеличения расхода газа на ГРС за 3 года составило 14%, т. е. </a:t>
            </a:r>
            <a:r>
              <a:rPr lang="ru-RU" sz="2800" b="1" dirty="0" smtClean="0">
                <a:solidFill>
                  <a:srgbClr val="0071B9"/>
                </a:solidFill>
                <a:latin typeface="Times New Roman" panose="02020603050405020304" pitchFamily="18" charset="0"/>
                <a:ea typeface="Calibri" panose="020F0502020204030204" pitchFamily="34" charset="0"/>
              </a:rPr>
              <a:t>1,9 млн. м3</a:t>
            </a:r>
            <a:r>
              <a:rPr lang="ru-RU" sz="2800" dirty="0" smtClean="0">
                <a:solidFill>
                  <a:srgbClr val="0071B9"/>
                </a:solidFill>
                <a:latin typeface="Times New Roman" panose="02020603050405020304" pitchFamily="18" charset="0"/>
                <a:ea typeface="Calibri" panose="020F0502020204030204" pitchFamily="34" charset="0"/>
              </a:rPr>
              <a:t> </a:t>
            </a:r>
            <a:r>
              <a:rPr lang="ru-RU" sz="2400" dirty="0" smtClean="0">
                <a:solidFill>
                  <a:srgbClr val="0071B9"/>
                </a:solidFill>
                <a:latin typeface="Times New Roman" panose="02020603050405020304" pitchFamily="18" charset="0"/>
                <a:ea typeface="Calibri" panose="020F0502020204030204" pitchFamily="34" charset="0"/>
              </a:rPr>
              <a:t>топливного газа, что соответствует показателю в </a:t>
            </a:r>
            <a:r>
              <a:rPr lang="ru-RU" sz="2800" b="1" dirty="0" smtClean="0">
                <a:solidFill>
                  <a:srgbClr val="0071B9"/>
                </a:solidFill>
                <a:latin typeface="Times New Roman" panose="02020603050405020304" pitchFamily="18" charset="0"/>
                <a:ea typeface="Calibri" panose="020F0502020204030204" pitchFamily="34" charset="0"/>
              </a:rPr>
              <a:t>7,1 млн. руб.</a:t>
            </a:r>
            <a:endParaRPr lang="ru-RU" sz="2800" b="1" dirty="0">
              <a:solidFill>
                <a:srgbClr val="0071B9"/>
              </a:solidFill>
            </a:endParaRPr>
          </a:p>
        </p:txBody>
      </p:sp>
    </p:spTree>
    <p:extLst>
      <p:ext uri="{BB962C8B-B14F-4D97-AF65-F5344CB8AC3E}">
        <p14:creationId xmlns:p14="http://schemas.microsoft.com/office/powerpoint/2010/main" val="1706932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idx="4294967295"/>
          </p:nvPr>
        </p:nvSpPr>
        <p:spPr>
          <a:xfrm>
            <a:off x="2159000" y="0"/>
            <a:ext cx="6985000" cy="1009650"/>
          </a:xfrm>
        </p:spPr>
        <p:txBody>
          <a:bodyPr/>
          <a:lstStyle/>
          <a:p>
            <a:r>
              <a:rPr lang="ru-RU" altLang="ru-RU" smtClean="0"/>
              <a:t>Модуль: Состояние ГРС</a:t>
            </a:r>
          </a:p>
        </p:txBody>
      </p:sp>
      <p:sp>
        <p:nvSpPr>
          <p:cNvPr id="5" name="Объект 11"/>
          <p:cNvSpPr txBox="1">
            <a:spLocks/>
          </p:cNvSpPr>
          <p:nvPr/>
        </p:nvSpPr>
        <p:spPr bwMode="auto">
          <a:xfrm>
            <a:off x="6726238" y="1098550"/>
            <a:ext cx="2417762" cy="5202238"/>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16000" tIns="0" rIns="216000" bIns="0" anchor="ctr"/>
          <a:lstStyle>
            <a:lvl1pPr marL="342900" indent="-342900" algn="l" rtl="0" eaLnBrk="0" fontAlgn="base" hangingPunct="0">
              <a:spcBef>
                <a:spcPct val="0"/>
              </a:spcBef>
              <a:spcAft>
                <a:spcPct val="0"/>
              </a:spcAft>
              <a:defRPr sz="2600" b="1">
                <a:solidFill>
                  <a:srgbClr val="003366"/>
                </a:solidFill>
                <a:latin typeface="+mn-lt"/>
                <a:ea typeface="+mn-ea"/>
                <a:cs typeface="+mn-cs"/>
              </a:defRPr>
            </a:lvl1pPr>
            <a:lvl2pPr marL="827088" indent="-285750" algn="l" rtl="0" eaLnBrk="0" fontAlgn="base" hangingPunct="0">
              <a:spcBef>
                <a:spcPct val="20000"/>
              </a:spcBef>
              <a:spcAft>
                <a:spcPct val="0"/>
              </a:spcAft>
              <a:buChar char="–"/>
              <a:defRPr sz="2800">
                <a:solidFill>
                  <a:schemeClr val="tx1"/>
                </a:solidFill>
                <a:latin typeface="Arial" pitchFamily="34" charset="0"/>
              </a:defRPr>
            </a:lvl2pPr>
            <a:lvl3pPr marL="1235075" indent="-228600" algn="l" rtl="0" eaLnBrk="0" fontAlgn="base" hangingPunct="0">
              <a:spcBef>
                <a:spcPct val="20000"/>
              </a:spcBef>
              <a:spcAft>
                <a:spcPct val="0"/>
              </a:spcAft>
              <a:buChar char="•"/>
              <a:defRPr sz="2400">
                <a:solidFill>
                  <a:schemeClr val="tx1"/>
                </a:solidFill>
                <a:latin typeface="Arial" pitchFamily="34" charset="0"/>
              </a:defRPr>
            </a:lvl3pPr>
            <a:lvl4pPr marL="1643063"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defRPr/>
            </a:pPr>
            <a:r>
              <a:rPr lang="ru-RU" sz="1900" kern="0" dirty="0" smtClean="0">
                <a:solidFill>
                  <a:schemeClr val="bg1"/>
                </a:solidFill>
              </a:rPr>
              <a:t>История состояний газоснабжения и оборудования</a:t>
            </a:r>
          </a:p>
          <a:p>
            <a:pPr marL="0" indent="0">
              <a:defRPr/>
            </a:pPr>
            <a:endParaRPr lang="ru-RU" sz="1900" kern="0" dirty="0">
              <a:solidFill>
                <a:schemeClr val="bg1"/>
              </a:solidFill>
            </a:endParaRPr>
          </a:p>
          <a:p>
            <a:pPr marL="0" indent="0">
              <a:defRPr/>
            </a:pPr>
            <a:r>
              <a:rPr lang="ru-RU" sz="1900" kern="0" dirty="0" smtClean="0">
                <a:solidFill>
                  <a:schemeClr val="bg1"/>
                </a:solidFill>
              </a:rPr>
              <a:t>Текущие режимы работы ГРС</a:t>
            </a:r>
          </a:p>
          <a:p>
            <a:pPr marL="0" indent="0">
              <a:defRPr/>
            </a:pPr>
            <a:endParaRPr lang="ru-RU" sz="1900" kern="0" dirty="0">
              <a:solidFill>
                <a:schemeClr val="bg1"/>
              </a:solidFill>
            </a:endParaRPr>
          </a:p>
          <a:p>
            <a:pPr marL="0" indent="0">
              <a:defRPr/>
            </a:pPr>
            <a:r>
              <a:rPr lang="ru-RU" sz="1900" kern="0" dirty="0" smtClean="0">
                <a:solidFill>
                  <a:schemeClr val="bg1"/>
                </a:solidFill>
              </a:rPr>
              <a:t>Визуализация состояний</a:t>
            </a:r>
          </a:p>
          <a:p>
            <a:pPr marL="0" indent="0">
              <a:defRPr/>
            </a:pPr>
            <a:endParaRPr lang="ru-RU" sz="1900" kern="0" dirty="0">
              <a:solidFill>
                <a:schemeClr val="bg1"/>
              </a:solidFill>
            </a:endParaRPr>
          </a:p>
          <a:p>
            <a:pPr marL="0" indent="0">
              <a:defRPr/>
            </a:pPr>
            <a:r>
              <a:rPr lang="ru-RU" sz="1900" kern="0" dirty="0" smtClean="0">
                <a:solidFill>
                  <a:schemeClr val="bg1"/>
                </a:solidFill>
              </a:rPr>
              <a:t>Ретроспективный анализ</a:t>
            </a:r>
          </a:p>
        </p:txBody>
      </p:sp>
      <p:pic>
        <p:nvPicPr>
          <p:cNvPr id="3" name="Рисунок 2"/>
          <p:cNvPicPr>
            <a:picLocks noChangeAspect="1"/>
          </p:cNvPicPr>
          <p:nvPr/>
        </p:nvPicPr>
        <p:blipFill>
          <a:blip r:embed="rId3"/>
          <a:stretch>
            <a:fillRect/>
          </a:stretch>
        </p:blipFill>
        <p:spPr>
          <a:xfrm>
            <a:off x="111427" y="1171218"/>
            <a:ext cx="6517623" cy="27680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p:cNvPicPr>
            <a:picLocks noChangeAspect="1"/>
          </p:cNvPicPr>
          <p:nvPr/>
        </p:nvPicPr>
        <p:blipFill>
          <a:blip r:embed="rId4"/>
          <a:stretch>
            <a:fillRect/>
          </a:stretch>
        </p:blipFill>
        <p:spPr>
          <a:xfrm>
            <a:off x="4217050" y="3087031"/>
            <a:ext cx="2266878" cy="12223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5"/>
          <a:stretch>
            <a:fillRect/>
          </a:stretch>
        </p:blipFill>
        <p:spPr>
          <a:xfrm>
            <a:off x="242056" y="3089970"/>
            <a:ext cx="3724302" cy="12193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p:cNvPicPr>
            <a:picLocks noChangeAspect="1"/>
          </p:cNvPicPr>
          <p:nvPr/>
        </p:nvPicPr>
        <p:blipFill>
          <a:blip r:embed="rId6"/>
          <a:stretch>
            <a:fillRect/>
          </a:stretch>
        </p:blipFill>
        <p:spPr>
          <a:xfrm>
            <a:off x="97173" y="4479908"/>
            <a:ext cx="6531877" cy="1664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Прямоугольник 8"/>
          <p:cNvSpPr/>
          <p:nvPr/>
        </p:nvSpPr>
        <p:spPr>
          <a:xfrm>
            <a:off x="222069" y="6420365"/>
            <a:ext cx="1538514" cy="396519"/>
          </a:xfrm>
          <a:prstGeom prst="rect">
            <a:avLst/>
          </a:prstGeom>
        </p:spPr>
        <p:txBody>
          <a:bodyPr wrap="square">
            <a:spAutoFit/>
          </a:bodyPr>
          <a:lstStyle/>
          <a:p>
            <a:pPr>
              <a:lnSpc>
                <a:spcPct val="107000"/>
              </a:lnSpc>
              <a:spcAft>
                <a:spcPts val="0"/>
              </a:spcAft>
            </a:pPr>
            <a:fld id="{864F16ED-377A-4AC8-9007-2AC293ECAF8D}" type="slidenum">
              <a:rPr lang="ru-RU" sz="2000" b="1" smtClean="0">
                <a:effectLst/>
                <a:latin typeface="+mn-lt"/>
                <a:ea typeface="Calibri" panose="020F0502020204030204" pitchFamily="34" charset="0"/>
                <a:cs typeface="Times New Roman" panose="02020603050405020304" pitchFamily="18" charset="0"/>
              </a:rPr>
              <a:t>16</a:t>
            </a:fld>
            <a:endParaRPr lang="ru-RU" sz="2000" b="1" dirty="0">
              <a:effectLst/>
              <a:latin typeface="+mn-lt"/>
              <a:ea typeface="Calibri" panose="020F0502020204030204" pitchFamily="34" charset="0"/>
              <a:cs typeface="Times New Roman" panose="02020603050405020304" pitchFamily="18" charset="0"/>
            </a:endParaRPr>
          </a:p>
        </p:txBody>
      </p:sp>
      <p:sp>
        <p:nvSpPr>
          <p:cNvPr id="10" name="Прямоугольник 9"/>
          <p:cNvSpPr/>
          <p:nvPr/>
        </p:nvSpPr>
        <p:spPr>
          <a:xfrm>
            <a:off x="1905657" y="6420365"/>
            <a:ext cx="7068525" cy="388696"/>
          </a:xfrm>
          <a:prstGeom prst="rect">
            <a:avLst/>
          </a:prstGeom>
        </p:spPr>
        <p:txBody>
          <a:bodyPr wrap="square">
            <a:spAutoFit/>
          </a:bodyPr>
          <a:lstStyle/>
          <a:p>
            <a:pPr>
              <a:lnSpc>
                <a:spcPct val="107000"/>
              </a:lnSpc>
              <a:spcAft>
                <a:spcPts val="0"/>
              </a:spcAft>
            </a:pPr>
            <a:r>
              <a:rPr lang="ru-RU" sz="1800" b="1" dirty="0">
                <a:latin typeface="+mn-lt"/>
                <a:ea typeface="Calibri" panose="020F0502020204030204" pitchFamily="34" charset="0"/>
                <a:cs typeface="Times New Roman" panose="02020603050405020304" pitchFamily="18" charset="0"/>
              </a:rPr>
              <a:t>ПОВЫШЕНИЕ ЭНЕРГОЭФФЕКТИВНОСТИ ОБОРУДОВАНИЯ ГРС</a:t>
            </a:r>
            <a:endParaRPr lang="ru-RU" sz="1400" dirty="0">
              <a:effectLst/>
              <a:latin typeface="+mn-lt"/>
              <a:ea typeface="Calibri" panose="020F0502020204030204" pitchFamily="34" charset="0"/>
              <a:cs typeface="Times New Roman" panose="02020603050405020304" pitchFamily="18" charset="0"/>
            </a:endParaRPr>
          </a:p>
        </p:txBody>
      </p:sp>
      <p:sp>
        <p:nvSpPr>
          <p:cNvPr id="11" name="Скругленный прямоугольник 10"/>
          <p:cNvSpPr/>
          <p:nvPr/>
        </p:nvSpPr>
        <p:spPr bwMode="auto">
          <a:xfrm>
            <a:off x="97188" y="1129227"/>
            <a:ext cx="6531862" cy="156130"/>
          </a:xfrm>
          <a:prstGeom prst="roundRect">
            <a:avLst/>
          </a:prstGeom>
          <a:solidFill>
            <a:srgbClr val="FF0000">
              <a:alpha val="13000"/>
            </a:srgbClr>
          </a:solid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700" b="0" i="0" u="none" strike="noStrike" cap="none" normalizeH="0" baseline="0" smtClean="0">
              <a:ln>
                <a:noFill/>
              </a:ln>
              <a:solidFill>
                <a:schemeClr val="bg1"/>
              </a:solidFill>
              <a:effectLst/>
              <a:latin typeface="Arial Narrow" pitchFamily="34" charset="0"/>
            </a:endParaRPr>
          </a:p>
        </p:txBody>
      </p:sp>
      <p:sp>
        <p:nvSpPr>
          <p:cNvPr id="12" name="TextBox 11"/>
          <p:cNvSpPr txBox="1"/>
          <p:nvPr/>
        </p:nvSpPr>
        <p:spPr>
          <a:xfrm>
            <a:off x="7168242" y="1053403"/>
            <a:ext cx="1805940" cy="307777"/>
          </a:xfrm>
          <a:prstGeom prst="rect">
            <a:avLst/>
          </a:prstGeom>
          <a:noFill/>
        </p:spPr>
        <p:txBody>
          <a:bodyPr wrap="square" rtlCol="0">
            <a:spAutoFit/>
          </a:bodyPr>
          <a:lstStyle/>
          <a:p>
            <a:r>
              <a:rPr lang="ru-RU" sz="1400" dirty="0" smtClean="0"/>
              <a:t>Наименование ЛПУМГ</a:t>
            </a:r>
            <a:endParaRPr lang="ru-RU" sz="1400" dirty="0"/>
          </a:p>
        </p:txBody>
      </p:sp>
      <p:cxnSp>
        <p:nvCxnSpPr>
          <p:cNvPr id="14" name="Прямая со стрелкой 13"/>
          <p:cNvCxnSpPr/>
          <p:nvPr/>
        </p:nvCxnSpPr>
        <p:spPr bwMode="auto">
          <a:xfrm>
            <a:off x="6710692" y="1207291"/>
            <a:ext cx="539192" cy="0"/>
          </a:xfrm>
          <a:prstGeom prst="straightConnector1">
            <a:avLst/>
          </a:prstGeom>
          <a:noFill/>
          <a:ln w="15875" cap="flat" cmpd="sng" algn="ctr">
            <a:solidFill>
              <a:schemeClr val="bg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7175862" y="1316032"/>
            <a:ext cx="1805940" cy="307777"/>
          </a:xfrm>
          <a:prstGeom prst="rect">
            <a:avLst/>
          </a:prstGeom>
          <a:noFill/>
        </p:spPr>
        <p:txBody>
          <a:bodyPr wrap="square" rtlCol="0">
            <a:spAutoFit/>
          </a:bodyPr>
          <a:lstStyle/>
          <a:p>
            <a:r>
              <a:rPr lang="ru-RU" sz="1400" dirty="0" smtClean="0"/>
              <a:t>Наименование ГРС</a:t>
            </a:r>
            <a:endParaRPr lang="ru-RU" sz="1400" dirty="0"/>
          </a:p>
        </p:txBody>
      </p:sp>
      <p:cxnSp>
        <p:nvCxnSpPr>
          <p:cNvPr id="17" name="Прямая со стрелкой 16"/>
          <p:cNvCxnSpPr/>
          <p:nvPr/>
        </p:nvCxnSpPr>
        <p:spPr bwMode="auto">
          <a:xfrm>
            <a:off x="6710692" y="1469920"/>
            <a:ext cx="539192" cy="0"/>
          </a:xfrm>
          <a:prstGeom prst="straightConnector1">
            <a:avLst/>
          </a:prstGeom>
          <a:noFill/>
          <a:ln w="15875" cap="flat" cmpd="sng" algn="ctr">
            <a:solidFill>
              <a:schemeClr val="bg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40115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p:nvPr>
        </p:nvSpPr>
        <p:spPr/>
        <p:txBody>
          <a:bodyPr/>
          <a:lstStyle/>
          <a:p>
            <a:r>
              <a:rPr lang="ru-RU" altLang="ru-RU" dirty="0" smtClean="0"/>
              <a:t>Модуль: План график остановов ГРС</a:t>
            </a:r>
          </a:p>
        </p:txBody>
      </p:sp>
      <p:sp>
        <p:nvSpPr>
          <p:cNvPr id="43011" name="Номер слайда 2"/>
          <p:cNvSpPr>
            <a:spLocks noGrp="1"/>
          </p:cNvSpPr>
          <p:nvPr>
            <p:ph type="sldNum" sz="quarter" idx="10"/>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rgbClr val="003366"/>
                </a:solidFill>
                <a:latin typeface="Arial Narrow" panose="020B060602020203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fld id="{48AA0B20-9258-4DE6-80FD-F93205114188}" type="slidenum">
              <a:rPr lang="ru-RU" altLang="ru-RU" sz="2000" smtClean="0">
                <a:solidFill>
                  <a:schemeClr val="bg1"/>
                </a:solidFill>
              </a:rPr>
              <a:pPr/>
              <a:t>17</a:t>
            </a:fld>
            <a:endParaRPr lang="ru-RU" altLang="ru-RU" sz="2000" dirty="0" smtClean="0">
              <a:solidFill>
                <a:schemeClr val="bg1"/>
              </a:solidFill>
            </a:endParaRPr>
          </a:p>
        </p:txBody>
      </p:sp>
      <p:sp>
        <p:nvSpPr>
          <p:cNvPr id="5" name="Объект 11"/>
          <p:cNvSpPr txBox="1">
            <a:spLocks/>
          </p:cNvSpPr>
          <p:nvPr/>
        </p:nvSpPr>
        <p:spPr bwMode="auto">
          <a:xfrm>
            <a:off x="0" y="1098550"/>
            <a:ext cx="9144000" cy="11811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16000" tIns="0" rIns="216000" bIns="0" anchor="ctr"/>
          <a:lstStyle>
            <a:lvl1pPr marL="342900" indent="-342900" algn="l" rtl="0" eaLnBrk="0" fontAlgn="base" hangingPunct="0">
              <a:spcBef>
                <a:spcPct val="0"/>
              </a:spcBef>
              <a:spcAft>
                <a:spcPct val="0"/>
              </a:spcAft>
              <a:defRPr sz="2600" b="1">
                <a:solidFill>
                  <a:srgbClr val="003366"/>
                </a:solidFill>
                <a:latin typeface="+mn-lt"/>
                <a:ea typeface="+mn-ea"/>
                <a:cs typeface="+mn-cs"/>
              </a:defRPr>
            </a:lvl1pPr>
            <a:lvl2pPr marL="827088" indent="-285750" algn="l" rtl="0" eaLnBrk="0" fontAlgn="base" hangingPunct="0">
              <a:spcBef>
                <a:spcPct val="20000"/>
              </a:spcBef>
              <a:spcAft>
                <a:spcPct val="0"/>
              </a:spcAft>
              <a:buChar char="–"/>
              <a:defRPr sz="2800">
                <a:solidFill>
                  <a:schemeClr val="tx1"/>
                </a:solidFill>
                <a:latin typeface="Arial" pitchFamily="34" charset="0"/>
              </a:defRPr>
            </a:lvl2pPr>
            <a:lvl3pPr marL="1235075" indent="-228600" algn="l" rtl="0" eaLnBrk="0" fontAlgn="base" hangingPunct="0">
              <a:spcBef>
                <a:spcPct val="20000"/>
              </a:spcBef>
              <a:spcAft>
                <a:spcPct val="0"/>
              </a:spcAft>
              <a:buChar char="•"/>
              <a:defRPr sz="2400">
                <a:solidFill>
                  <a:schemeClr val="tx1"/>
                </a:solidFill>
                <a:latin typeface="Arial" pitchFamily="34" charset="0"/>
              </a:defRPr>
            </a:lvl3pPr>
            <a:lvl4pPr marL="1643063"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defRPr/>
            </a:pPr>
            <a:r>
              <a:rPr lang="ru-RU" sz="2800" kern="0" dirty="0" smtClean="0">
                <a:solidFill>
                  <a:schemeClr val="bg1"/>
                </a:solidFill>
              </a:rPr>
              <a:t>Формирование план-графика остановов ГРС Общества</a:t>
            </a:r>
          </a:p>
        </p:txBody>
      </p:sp>
      <p:pic>
        <p:nvPicPr>
          <p:cNvPr id="2" name="Рисунок 1"/>
          <p:cNvPicPr>
            <a:picLocks noChangeAspect="1"/>
          </p:cNvPicPr>
          <p:nvPr/>
        </p:nvPicPr>
        <p:blipFill rotWithShape="1">
          <a:blip r:embed="rId3"/>
          <a:srcRect r="8265" b="36267"/>
          <a:stretch/>
        </p:blipFill>
        <p:spPr>
          <a:xfrm>
            <a:off x="121660" y="2415901"/>
            <a:ext cx="8879835" cy="37830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Прямоугольник 5"/>
          <p:cNvSpPr/>
          <p:nvPr/>
        </p:nvSpPr>
        <p:spPr>
          <a:xfrm>
            <a:off x="1905657" y="6420365"/>
            <a:ext cx="7068525" cy="388696"/>
          </a:xfrm>
          <a:prstGeom prst="rect">
            <a:avLst/>
          </a:prstGeom>
        </p:spPr>
        <p:txBody>
          <a:bodyPr wrap="square">
            <a:spAutoFit/>
          </a:bodyPr>
          <a:lstStyle/>
          <a:p>
            <a:pPr>
              <a:lnSpc>
                <a:spcPct val="107000"/>
              </a:lnSpc>
              <a:spcAft>
                <a:spcPts val="0"/>
              </a:spcAft>
            </a:pPr>
            <a:r>
              <a:rPr lang="ru-RU" sz="1800" b="1" dirty="0">
                <a:latin typeface="+mn-lt"/>
                <a:ea typeface="Calibri" panose="020F0502020204030204" pitchFamily="34" charset="0"/>
                <a:cs typeface="Times New Roman" panose="02020603050405020304" pitchFamily="18" charset="0"/>
              </a:rPr>
              <a:t>ПОВЫШЕНИЕ ЭНЕРГОЭФФЕКТИВНОСТИ ОБОРУДОВАНИЯ ГРС</a:t>
            </a:r>
            <a:endParaRPr lang="ru-RU" sz="1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0016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idx="4294967295"/>
          </p:nvPr>
        </p:nvSpPr>
        <p:spPr>
          <a:xfrm>
            <a:off x="2159000" y="0"/>
            <a:ext cx="6985000" cy="1009650"/>
          </a:xfrm>
        </p:spPr>
        <p:txBody>
          <a:bodyPr/>
          <a:lstStyle/>
          <a:p>
            <a:r>
              <a:rPr lang="ru-RU" altLang="ru-RU" dirty="0" smtClean="0"/>
              <a:t>Модуль: ТО и ППР</a:t>
            </a:r>
          </a:p>
        </p:txBody>
      </p:sp>
      <p:sp>
        <p:nvSpPr>
          <p:cNvPr id="47107" name="Номер слайда 2"/>
          <p:cNvSpPr>
            <a:spLocks noGrp="1"/>
          </p:cNvSpPr>
          <p:nvPr>
            <p:ph type="sldNum" sz="quarter" idx="4294967295"/>
          </p:nvPr>
        </p:nvSpPr>
        <p:spPr>
          <a:xfrm>
            <a:off x="89928" y="6381750"/>
            <a:ext cx="1487488"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rgbClr val="003366"/>
                </a:solidFill>
                <a:latin typeface="Arial Narrow" panose="020B060602020203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fld id="{6348804C-0890-4741-B5D5-C1FC0A83F31D}" type="slidenum">
              <a:rPr lang="ru-RU" altLang="ru-RU" sz="2000" smtClean="0">
                <a:solidFill>
                  <a:schemeClr val="bg1"/>
                </a:solidFill>
              </a:rPr>
              <a:pPr/>
              <a:t>18</a:t>
            </a:fld>
            <a:endParaRPr lang="ru-RU" altLang="ru-RU" sz="2000" dirty="0" smtClean="0">
              <a:solidFill>
                <a:schemeClr val="bg1"/>
              </a:solidFill>
            </a:endParaRPr>
          </a:p>
        </p:txBody>
      </p:sp>
      <p:sp>
        <p:nvSpPr>
          <p:cNvPr id="5" name="Объект 11"/>
          <p:cNvSpPr txBox="1">
            <a:spLocks/>
          </p:cNvSpPr>
          <p:nvPr/>
        </p:nvSpPr>
        <p:spPr bwMode="auto">
          <a:xfrm>
            <a:off x="6726238" y="1098550"/>
            <a:ext cx="2417762" cy="5202238"/>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16000" tIns="0" rIns="216000" bIns="0" anchor="ctr"/>
          <a:lstStyle>
            <a:lvl1pPr marL="342900" indent="-342900" algn="l" rtl="0" eaLnBrk="0" fontAlgn="base" hangingPunct="0">
              <a:spcBef>
                <a:spcPct val="0"/>
              </a:spcBef>
              <a:spcAft>
                <a:spcPct val="0"/>
              </a:spcAft>
              <a:defRPr sz="2600" b="1">
                <a:solidFill>
                  <a:srgbClr val="003366"/>
                </a:solidFill>
                <a:latin typeface="+mn-lt"/>
                <a:ea typeface="+mn-ea"/>
                <a:cs typeface="+mn-cs"/>
              </a:defRPr>
            </a:lvl1pPr>
            <a:lvl2pPr marL="827088" indent="-285750" algn="l" rtl="0" eaLnBrk="0" fontAlgn="base" hangingPunct="0">
              <a:spcBef>
                <a:spcPct val="20000"/>
              </a:spcBef>
              <a:spcAft>
                <a:spcPct val="0"/>
              </a:spcAft>
              <a:buChar char="–"/>
              <a:defRPr sz="2800">
                <a:solidFill>
                  <a:schemeClr val="tx1"/>
                </a:solidFill>
                <a:latin typeface="Arial" pitchFamily="34" charset="0"/>
              </a:defRPr>
            </a:lvl2pPr>
            <a:lvl3pPr marL="1235075" indent="-228600" algn="l" rtl="0" eaLnBrk="0" fontAlgn="base" hangingPunct="0">
              <a:spcBef>
                <a:spcPct val="20000"/>
              </a:spcBef>
              <a:spcAft>
                <a:spcPct val="0"/>
              </a:spcAft>
              <a:buChar char="•"/>
              <a:defRPr sz="2400">
                <a:solidFill>
                  <a:schemeClr val="tx1"/>
                </a:solidFill>
                <a:latin typeface="Arial" pitchFamily="34" charset="0"/>
              </a:defRPr>
            </a:lvl3pPr>
            <a:lvl4pPr marL="1643063"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defRPr/>
            </a:pPr>
            <a:r>
              <a:rPr lang="ru-RU" sz="1900" kern="0" dirty="0" smtClean="0">
                <a:solidFill>
                  <a:schemeClr val="bg1"/>
                </a:solidFill>
              </a:rPr>
              <a:t>Формирование Плана ТО и ППР</a:t>
            </a:r>
          </a:p>
          <a:p>
            <a:pPr marL="0" indent="0">
              <a:defRPr/>
            </a:pPr>
            <a:endParaRPr lang="ru-RU" sz="1900" kern="0" dirty="0">
              <a:solidFill>
                <a:schemeClr val="bg1"/>
              </a:solidFill>
            </a:endParaRPr>
          </a:p>
          <a:p>
            <a:pPr marL="0" indent="0">
              <a:defRPr/>
            </a:pPr>
            <a:r>
              <a:rPr lang="ru-RU" sz="1900" kern="0" dirty="0" smtClean="0">
                <a:solidFill>
                  <a:schemeClr val="bg1"/>
                </a:solidFill>
              </a:rPr>
              <a:t>Шаблоны годовых графиков ТО и ППР</a:t>
            </a:r>
          </a:p>
          <a:p>
            <a:pPr marL="0" indent="0">
              <a:defRPr/>
            </a:pPr>
            <a:endParaRPr lang="ru-RU" sz="1900" kern="0" dirty="0">
              <a:solidFill>
                <a:schemeClr val="bg1"/>
              </a:solidFill>
            </a:endParaRPr>
          </a:p>
          <a:p>
            <a:pPr marL="0" indent="0">
              <a:defRPr/>
            </a:pPr>
            <a:r>
              <a:rPr lang="ru-RU" sz="1900" kern="0" dirty="0" smtClean="0">
                <a:solidFill>
                  <a:schemeClr val="bg1"/>
                </a:solidFill>
              </a:rPr>
              <a:t>Формирование маршрутных листов</a:t>
            </a:r>
          </a:p>
          <a:p>
            <a:pPr marL="0" indent="0">
              <a:defRPr/>
            </a:pPr>
            <a:endParaRPr lang="ru-RU" sz="1900" kern="0" dirty="0">
              <a:solidFill>
                <a:schemeClr val="bg1"/>
              </a:solidFill>
            </a:endParaRPr>
          </a:p>
          <a:p>
            <a:pPr marL="0" indent="0">
              <a:defRPr/>
            </a:pPr>
            <a:r>
              <a:rPr lang="ru-RU" sz="1900" kern="0" dirty="0" smtClean="0">
                <a:solidFill>
                  <a:schemeClr val="bg1"/>
                </a:solidFill>
              </a:rPr>
              <a:t>План-факторный анализ выполнения ТО и ППР</a:t>
            </a:r>
            <a:endParaRPr lang="ru-RU" sz="1900" kern="0" dirty="0">
              <a:solidFill>
                <a:schemeClr val="bg1"/>
              </a:solidFill>
            </a:endParaRPr>
          </a:p>
          <a:p>
            <a:pPr marL="0" indent="0">
              <a:defRPr/>
            </a:pPr>
            <a:endParaRPr lang="ru-RU" sz="1900" kern="0" dirty="0" smtClean="0">
              <a:solidFill>
                <a:schemeClr val="bg1"/>
              </a:solidFill>
            </a:endParaRPr>
          </a:p>
        </p:txBody>
      </p:sp>
      <p:pic>
        <p:nvPicPr>
          <p:cNvPr id="2" name="Рисунок 1"/>
          <p:cNvPicPr>
            <a:picLocks noChangeAspect="1"/>
          </p:cNvPicPr>
          <p:nvPr/>
        </p:nvPicPr>
        <p:blipFill>
          <a:blip r:embed="rId3"/>
          <a:stretch>
            <a:fillRect/>
          </a:stretch>
        </p:blipFill>
        <p:spPr>
          <a:xfrm>
            <a:off x="130628" y="1193553"/>
            <a:ext cx="6460176" cy="11367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Рисунок 2"/>
          <p:cNvPicPr>
            <a:picLocks noChangeAspect="1"/>
          </p:cNvPicPr>
          <p:nvPr/>
        </p:nvPicPr>
        <p:blipFill>
          <a:blip r:embed="rId4"/>
          <a:stretch>
            <a:fillRect/>
          </a:stretch>
        </p:blipFill>
        <p:spPr>
          <a:xfrm>
            <a:off x="225630" y="2201091"/>
            <a:ext cx="6270171" cy="38761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p:cNvPicPr>
            <a:picLocks noChangeAspect="1"/>
          </p:cNvPicPr>
          <p:nvPr/>
        </p:nvPicPr>
        <p:blipFill>
          <a:blip r:embed="rId5"/>
          <a:stretch>
            <a:fillRect/>
          </a:stretch>
        </p:blipFill>
        <p:spPr>
          <a:xfrm>
            <a:off x="83125" y="5293541"/>
            <a:ext cx="6507679" cy="900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6"/>
          <a:stretch>
            <a:fillRect/>
          </a:stretch>
        </p:blipFill>
        <p:spPr>
          <a:xfrm>
            <a:off x="3336964" y="4232888"/>
            <a:ext cx="2096804" cy="18949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Прямоугольник 8"/>
          <p:cNvSpPr/>
          <p:nvPr/>
        </p:nvSpPr>
        <p:spPr>
          <a:xfrm>
            <a:off x="1905657" y="6420365"/>
            <a:ext cx="7068525" cy="388696"/>
          </a:xfrm>
          <a:prstGeom prst="rect">
            <a:avLst/>
          </a:prstGeom>
        </p:spPr>
        <p:txBody>
          <a:bodyPr wrap="square">
            <a:spAutoFit/>
          </a:bodyPr>
          <a:lstStyle/>
          <a:p>
            <a:pPr>
              <a:lnSpc>
                <a:spcPct val="107000"/>
              </a:lnSpc>
              <a:spcAft>
                <a:spcPts val="0"/>
              </a:spcAft>
            </a:pPr>
            <a:r>
              <a:rPr lang="ru-RU" sz="1800" b="1" dirty="0">
                <a:latin typeface="+mn-lt"/>
                <a:ea typeface="Calibri" panose="020F0502020204030204" pitchFamily="34" charset="0"/>
                <a:cs typeface="Times New Roman" panose="02020603050405020304" pitchFamily="18" charset="0"/>
              </a:rPr>
              <a:t>ПОВЫШЕНИЕ ЭНЕРГОЭФФЕКТИВНОСТИ ОБОРУДОВАНИЯ ГРС</a:t>
            </a:r>
            <a:endParaRPr lang="ru-RU" sz="1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2274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p:cNvSpPr>
            <a:spLocks noGrp="1"/>
          </p:cNvSpPr>
          <p:nvPr>
            <p:ph type="title" idx="4294967295"/>
          </p:nvPr>
        </p:nvSpPr>
        <p:spPr>
          <a:xfrm>
            <a:off x="2159000" y="0"/>
            <a:ext cx="6985000" cy="1009650"/>
          </a:xfrm>
        </p:spPr>
        <p:txBody>
          <a:bodyPr/>
          <a:lstStyle/>
          <a:p>
            <a:r>
              <a:rPr lang="ru-RU" altLang="ru-RU" smtClean="0"/>
              <a:t>Модуль: ТО и ППР</a:t>
            </a:r>
          </a:p>
        </p:txBody>
      </p:sp>
      <p:sp>
        <p:nvSpPr>
          <p:cNvPr id="5" name="Объект 11"/>
          <p:cNvSpPr txBox="1">
            <a:spLocks/>
          </p:cNvSpPr>
          <p:nvPr/>
        </p:nvSpPr>
        <p:spPr bwMode="auto">
          <a:xfrm>
            <a:off x="6726238" y="1098550"/>
            <a:ext cx="2417762" cy="5202238"/>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16000" tIns="0" rIns="216000" bIns="0" anchor="ctr"/>
          <a:lstStyle>
            <a:lvl1pPr marL="342900" indent="-342900" algn="l" rtl="0" eaLnBrk="0" fontAlgn="base" hangingPunct="0">
              <a:spcBef>
                <a:spcPct val="0"/>
              </a:spcBef>
              <a:spcAft>
                <a:spcPct val="0"/>
              </a:spcAft>
              <a:defRPr sz="2600" b="1">
                <a:solidFill>
                  <a:srgbClr val="003366"/>
                </a:solidFill>
                <a:latin typeface="+mn-lt"/>
                <a:ea typeface="+mn-ea"/>
                <a:cs typeface="+mn-cs"/>
              </a:defRPr>
            </a:lvl1pPr>
            <a:lvl2pPr marL="827088" indent="-285750" algn="l" rtl="0" eaLnBrk="0" fontAlgn="base" hangingPunct="0">
              <a:spcBef>
                <a:spcPct val="20000"/>
              </a:spcBef>
              <a:spcAft>
                <a:spcPct val="0"/>
              </a:spcAft>
              <a:buChar char="–"/>
              <a:defRPr sz="2800">
                <a:solidFill>
                  <a:schemeClr val="tx1"/>
                </a:solidFill>
                <a:latin typeface="Arial" pitchFamily="34" charset="0"/>
              </a:defRPr>
            </a:lvl2pPr>
            <a:lvl3pPr marL="1235075" indent="-228600" algn="l" rtl="0" eaLnBrk="0" fontAlgn="base" hangingPunct="0">
              <a:spcBef>
                <a:spcPct val="20000"/>
              </a:spcBef>
              <a:spcAft>
                <a:spcPct val="0"/>
              </a:spcAft>
              <a:buChar char="•"/>
              <a:defRPr sz="2400">
                <a:solidFill>
                  <a:schemeClr val="tx1"/>
                </a:solidFill>
                <a:latin typeface="Arial" pitchFamily="34" charset="0"/>
              </a:defRPr>
            </a:lvl3pPr>
            <a:lvl4pPr marL="1643063"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defRPr/>
            </a:pPr>
            <a:r>
              <a:rPr lang="ru-RU" sz="1900" kern="0" dirty="0" smtClean="0">
                <a:solidFill>
                  <a:schemeClr val="bg1"/>
                </a:solidFill>
              </a:rPr>
              <a:t>Формирование Плана ТО и ППР</a:t>
            </a:r>
          </a:p>
          <a:p>
            <a:pPr marL="0" indent="0">
              <a:defRPr/>
            </a:pPr>
            <a:endParaRPr lang="ru-RU" sz="1900" kern="0" dirty="0">
              <a:solidFill>
                <a:schemeClr val="bg1"/>
              </a:solidFill>
            </a:endParaRPr>
          </a:p>
          <a:p>
            <a:pPr marL="0" indent="0">
              <a:defRPr/>
            </a:pPr>
            <a:r>
              <a:rPr lang="ru-RU" sz="1900" kern="0" dirty="0" smtClean="0">
                <a:solidFill>
                  <a:schemeClr val="bg1"/>
                </a:solidFill>
              </a:rPr>
              <a:t>Шаблоны годовых графиков ТО и ППР</a:t>
            </a:r>
          </a:p>
          <a:p>
            <a:pPr marL="0" indent="0">
              <a:defRPr/>
            </a:pPr>
            <a:endParaRPr lang="ru-RU" sz="1900" kern="0" dirty="0">
              <a:solidFill>
                <a:schemeClr val="bg1"/>
              </a:solidFill>
            </a:endParaRPr>
          </a:p>
          <a:p>
            <a:pPr marL="0" indent="0">
              <a:defRPr/>
            </a:pPr>
            <a:r>
              <a:rPr lang="ru-RU" sz="1900" kern="0" dirty="0" smtClean="0">
                <a:solidFill>
                  <a:schemeClr val="bg1"/>
                </a:solidFill>
              </a:rPr>
              <a:t>Формирование маршрутных листов</a:t>
            </a:r>
          </a:p>
          <a:p>
            <a:pPr marL="0" indent="0">
              <a:defRPr/>
            </a:pPr>
            <a:endParaRPr lang="ru-RU" sz="1900" kern="0" dirty="0">
              <a:solidFill>
                <a:schemeClr val="bg1"/>
              </a:solidFill>
            </a:endParaRPr>
          </a:p>
          <a:p>
            <a:pPr marL="0" indent="0">
              <a:defRPr/>
            </a:pPr>
            <a:r>
              <a:rPr lang="ru-RU" sz="1900" kern="0" dirty="0" smtClean="0">
                <a:solidFill>
                  <a:schemeClr val="bg1"/>
                </a:solidFill>
              </a:rPr>
              <a:t>План-факторный анализ выполнения ТО и ППР</a:t>
            </a:r>
            <a:endParaRPr lang="ru-RU" sz="1900" kern="0" dirty="0">
              <a:solidFill>
                <a:schemeClr val="bg1"/>
              </a:solidFill>
            </a:endParaRPr>
          </a:p>
          <a:p>
            <a:pPr marL="0" indent="0">
              <a:defRPr/>
            </a:pPr>
            <a:endParaRPr lang="ru-RU" sz="1900" kern="0" dirty="0" smtClean="0">
              <a:solidFill>
                <a:schemeClr val="bg1"/>
              </a:solidFill>
            </a:endParaRPr>
          </a:p>
        </p:txBody>
      </p:sp>
      <p:pic>
        <p:nvPicPr>
          <p:cNvPr id="2" name="Рисунок 1"/>
          <p:cNvPicPr>
            <a:picLocks noChangeAspect="1"/>
          </p:cNvPicPr>
          <p:nvPr/>
        </p:nvPicPr>
        <p:blipFill>
          <a:blip r:embed="rId3"/>
          <a:stretch>
            <a:fillRect/>
          </a:stretch>
        </p:blipFill>
        <p:spPr>
          <a:xfrm>
            <a:off x="130628" y="1193553"/>
            <a:ext cx="6460176" cy="11367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Рисунок 2"/>
          <p:cNvPicPr>
            <a:picLocks noChangeAspect="1"/>
          </p:cNvPicPr>
          <p:nvPr/>
        </p:nvPicPr>
        <p:blipFill>
          <a:blip r:embed="rId4"/>
          <a:stretch>
            <a:fillRect/>
          </a:stretch>
        </p:blipFill>
        <p:spPr>
          <a:xfrm>
            <a:off x="225630" y="2201091"/>
            <a:ext cx="6270171" cy="38761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p:cNvPicPr>
            <a:picLocks noChangeAspect="1"/>
          </p:cNvPicPr>
          <p:nvPr/>
        </p:nvPicPr>
        <p:blipFill>
          <a:blip r:embed="rId5"/>
          <a:stretch>
            <a:fillRect/>
          </a:stretch>
        </p:blipFill>
        <p:spPr>
          <a:xfrm>
            <a:off x="83125" y="5293541"/>
            <a:ext cx="6507679" cy="900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6"/>
          <a:stretch>
            <a:fillRect/>
          </a:stretch>
        </p:blipFill>
        <p:spPr>
          <a:xfrm>
            <a:off x="622455" y="1178538"/>
            <a:ext cx="5476520" cy="4949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Прямоугольник 8"/>
          <p:cNvSpPr/>
          <p:nvPr/>
        </p:nvSpPr>
        <p:spPr>
          <a:xfrm>
            <a:off x="222069" y="6420365"/>
            <a:ext cx="1538514" cy="396519"/>
          </a:xfrm>
          <a:prstGeom prst="rect">
            <a:avLst/>
          </a:prstGeom>
        </p:spPr>
        <p:txBody>
          <a:bodyPr wrap="square">
            <a:spAutoFit/>
          </a:bodyPr>
          <a:lstStyle/>
          <a:p>
            <a:pPr>
              <a:lnSpc>
                <a:spcPct val="107000"/>
              </a:lnSpc>
              <a:spcAft>
                <a:spcPts val="0"/>
              </a:spcAft>
            </a:pPr>
            <a:fld id="{2D9ECBCF-1D9A-4FC0-BE37-DC09E18E8510}" type="slidenum">
              <a:rPr lang="ru-RU" sz="2000" b="1" smtClean="0">
                <a:effectLst/>
                <a:latin typeface="+mn-lt"/>
                <a:ea typeface="Calibri" panose="020F0502020204030204" pitchFamily="34" charset="0"/>
                <a:cs typeface="Times New Roman" panose="02020603050405020304" pitchFamily="18" charset="0"/>
              </a:rPr>
              <a:t>19</a:t>
            </a:fld>
            <a:endParaRPr lang="ru-RU" sz="2000" b="1" dirty="0">
              <a:effectLst/>
              <a:latin typeface="+mn-lt"/>
              <a:ea typeface="Calibri" panose="020F0502020204030204" pitchFamily="34" charset="0"/>
              <a:cs typeface="Times New Roman" panose="02020603050405020304" pitchFamily="18" charset="0"/>
            </a:endParaRPr>
          </a:p>
        </p:txBody>
      </p:sp>
      <p:sp>
        <p:nvSpPr>
          <p:cNvPr id="10" name="Прямоугольник 9"/>
          <p:cNvSpPr/>
          <p:nvPr/>
        </p:nvSpPr>
        <p:spPr>
          <a:xfrm>
            <a:off x="1905657" y="6420365"/>
            <a:ext cx="7068525" cy="388696"/>
          </a:xfrm>
          <a:prstGeom prst="rect">
            <a:avLst/>
          </a:prstGeom>
        </p:spPr>
        <p:txBody>
          <a:bodyPr wrap="square">
            <a:spAutoFit/>
          </a:bodyPr>
          <a:lstStyle/>
          <a:p>
            <a:pPr>
              <a:lnSpc>
                <a:spcPct val="107000"/>
              </a:lnSpc>
              <a:spcAft>
                <a:spcPts val="0"/>
              </a:spcAft>
            </a:pPr>
            <a:r>
              <a:rPr lang="ru-RU" sz="1800" b="1" dirty="0">
                <a:latin typeface="+mn-lt"/>
                <a:ea typeface="Calibri" panose="020F0502020204030204" pitchFamily="34" charset="0"/>
                <a:cs typeface="Times New Roman" panose="02020603050405020304" pitchFamily="18" charset="0"/>
              </a:rPr>
              <a:t>ПОВЫШЕНИЕ ЭНЕРГОЭФФЕКТИВНОСТИ ОБОРУДОВАНИЯ ГРС</a:t>
            </a:r>
            <a:endParaRPr lang="ru-RU" sz="1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1811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2069" y="1099187"/>
            <a:ext cx="8752113" cy="5109091"/>
          </a:xfrm>
          <a:prstGeom prst="rect">
            <a:avLst/>
          </a:prstGeom>
        </p:spPr>
        <p:txBody>
          <a:bodyPr wrap="square">
            <a:spAutoFit/>
          </a:bodyPr>
          <a:lstStyle/>
          <a:p>
            <a:pPr algn="just" eaLnBrk="0" hangingPunct="0">
              <a:spcBef>
                <a:spcPct val="30000"/>
              </a:spcBef>
              <a:defRPr/>
            </a:pPr>
            <a:r>
              <a:rPr lang="ru-RU" sz="2400" b="1" dirty="0">
                <a:latin typeface="Arial" charset="0"/>
                <a:cs typeface="Arial" charset="0"/>
              </a:rPr>
              <a:t>Наиболее значимые результаты были достигнуты при реализации следующих мероприятий</a:t>
            </a:r>
            <a:r>
              <a:rPr lang="ru-RU" sz="2400" b="1" dirty="0" smtClean="0">
                <a:latin typeface="Arial" charset="0"/>
                <a:cs typeface="Arial" charset="0"/>
              </a:rPr>
              <a:t>:</a:t>
            </a:r>
          </a:p>
          <a:p>
            <a:pPr algn="just" eaLnBrk="0" hangingPunct="0">
              <a:spcBef>
                <a:spcPct val="30000"/>
              </a:spcBef>
              <a:defRPr/>
            </a:pPr>
            <a:endParaRPr lang="ru-RU" sz="2000" dirty="0">
              <a:latin typeface="Arial" charset="0"/>
              <a:cs typeface="Arial" charset="0"/>
            </a:endParaRPr>
          </a:p>
          <a:p>
            <a:pPr lvl="0" algn="just" eaLnBrk="0" hangingPunct="0">
              <a:spcBef>
                <a:spcPct val="30000"/>
              </a:spcBef>
              <a:buAutoNum type="arabicPeriod"/>
              <a:defRPr/>
            </a:pPr>
            <a:r>
              <a:rPr lang="ru-RU" sz="2400" b="1" dirty="0" smtClean="0">
                <a:latin typeface="Arial" charset="0"/>
                <a:cs typeface="Arial" charset="0"/>
              </a:rPr>
              <a:t> Снижение </a:t>
            </a:r>
            <a:r>
              <a:rPr lang="ru-RU" sz="2400" b="1" dirty="0">
                <a:latin typeface="Arial" charset="0"/>
                <a:cs typeface="Arial" charset="0"/>
              </a:rPr>
              <a:t>давление газа в газопроводах-отводах на </a:t>
            </a:r>
            <a:r>
              <a:rPr lang="ru-RU" sz="2400" b="1" dirty="0" smtClean="0">
                <a:latin typeface="Arial" charset="0"/>
                <a:cs typeface="Arial" charset="0"/>
              </a:rPr>
              <a:t>ГРС</a:t>
            </a:r>
          </a:p>
          <a:p>
            <a:pPr lvl="0" algn="just" eaLnBrk="0" hangingPunct="0">
              <a:spcBef>
                <a:spcPct val="30000"/>
              </a:spcBef>
              <a:buAutoNum type="arabicPeriod"/>
              <a:defRPr/>
            </a:pPr>
            <a:endParaRPr lang="ru-RU" sz="2400" b="1" dirty="0" smtClean="0">
              <a:latin typeface="Arial" charset="0"/>
              <a:cs typeface="Arial" charset="0"/>
            </a:endParaRPr>
          </a:p>
          <a:p>
            <a:pPr lvl="0" algn="just" eaLnBrk="0" hangingPunct="0">
              <a:spcBef>
                <a:spcPct val="30000"/>
              </a:spcBef>
              <a:defRPr/>
            </a:pPr>
            <a:r>
              <a:rPr lang="ru-RU" sz="2400" b="1" dirty="0" smtClean="0">
                <a:latin typeface="Arial" charset="0"/>
                <a:cs typeface="Arial" charset="0"/>
              </a:rPr>
              <a:t>2. Разработка </a:t>
            </a:r>
            <a:r>
              <a:rPr lang="ru-RU" sz="2400" b="1" dirty="0">
                <a:latin typeface="Arial" charset="0"/>
                <a:cs typeface="Arial" charset="0"/>
              </a:rPr>
              <a:t>и выполнение методических рекомендации по повышению эффективности работы оборудования подогрева газа на </a:t>
            </a:r>
            <a:r>
              <a:rPr lang="ru-RU" sz="2400" b="1" dirty="0" smtClean="0">
                <a:latin typeface="Arial" charset="0"/>
                <a:cs typeface="Arial" charset="0"/>
              </a:rPr>
              <a:t>ГРС</a:t>
            </a:r>
          </a:p>
          <a:p>
            <a:pPr lvl="0" algn="just" eaLnBrk="0" hangingPunct="0">
              <a:spcBef>
                <a:spcPct val="30000"/>
              </a:spcBef>
              <a:defRPr/>
            </a:pPr>
            <a:endParaRPr lang="ru-RU" sz="2400" b="1" dirty="0" smtClean="0">
              <a:latin typeface="Arial" charset="0"/>
              <a:cs typeface="Arial" charset="0"/>
            </a:endParaRPr>
          </a:p>
          <a:p>
            <a:pPr lvl="0" algn="just" eaLnBrk="0" hangingPunct="0">
              <a:spcBef>
                <a:spcPct val="30000"/>
              </a:spcBef>
              <a:defRPr/>
            </a:pPr>
            <a:r>
              <a:rPr lang="ru-RU" sz="2400" b="1" dirty="0" smtClean="0">
                <a:latin typeface="Arial" charset="0"/>
                <a:cs typeface="Arial" charset="0"/>
              </a:rPr>
              <a:t>3. Поддержание </a:t>
            </a:r>
            <a:r>
              <a:rPr lang="ru-RU" sz="2400" b="1" dirty="0">
                <a:latin typeface="Arial" charset="0"/>
                <a:cs typeface="Arial" charset="0"/>
              </a:rPr>
              <a:t>заданной температуры на выходе ГРС и каскадное управления работой подогревателей </a:t>
            </a:r>
            <a:r>
              <a:rPr lang="ru-RU" sz="2400" b="1" dirty="0" smtClean="0">
                <a:latin typeface="Arial" charset="0"/>
                <a:cs typeface="Arial" charset="0"/>
              </a:rPr>
              <a:t>газа</a:t>
            </a:r>
            <a:endParaRPr lang="ru-RU" sz="2400" dirty="0">
              <a:latin typeface="Arial" charset="0"/>
              <a:cs typeface="Arial" charset="0"/>
            </a:endParaRPr>
          </a:p>
        </p:txBody>
      </p:sp>
      <p:sp>
        <p:nvSpPr>
          <p:cNvPr id="4" name="Прямоугольник 3"/>
          <p:cNvSpPr/>
          <p:nvPr/>
        </p:nvSpPr>
        <p:spPr>
          <a:xfrm>
            <a:off x="1905657" y="6420365"/>
            <a:ext cx="7068525" cy="388696"/>
          </a:xfrm>
          <a:prstGeom prst="rect">
            <a:avLst/>
          </a:prstGeom>
        </p:spPr>
        <p:txBody>
          <a:bodyPr wrap="square">
            <a:spAutoFit/>
          </a:bodyPr>
          <a:lstStyle/>
          <a:p>
            <a:pPr>
              <a:lnSpc>
                <a:spcPct val="107000"/>
              </a:lnSpc>
              <a:spcAft>
                <a:spcPts val="0"/>
              </a:spcAft>
            </a:pPr>
            <a:r>
              <a:rPr lang="ru-RU" sz="1800" b="1" dirty="0">
                <a:latin typeface="+mn-lt"/>
                <a:ea typeface="Calibri" panose="020F0502020204030204" pitchFamily="34" charset="0"/>
                <a:cs typeface="Times New Roman" panose="02020603050405020304" pitchFamily="18" charset="0"/>
              </a:rPr>
              <a:t>ПОВЫШЕНИЕ ЭНЕРГОЭФФЕКТИВНОСТИ ОБОРУДОВАНИЯ ГРС</a:t>
            </a:r>
            <a:endParaRPr lang="ru-RU" sz="1400" dirty="0">
              <a:effectLst/>
              <a:latin typeface="+mn-lt"/>
              <a:ea typeface="Calibri" panose="020F0502020204030204" pitchFamily="34" charset="0"/>
              <a:cs typeface="Times New Roman" panose="02020603050405020304" pitchFamily="18" charset="0"/>
            </a:endParaRPr>
          </a:p>
        </p:txBody>
      </p:sp>
      <p:sp>
        <p:nvSpPr>
          <p:cNvPr id="6" name="Прямоугольник 5"/>
          <p:cNvSpPr/>
          <p:nvPr/>
        </p:nvSpPr>
        <p:spPr>
          <a:xfrm>
            <a:off x="222069" y="6420365"/>
            <a:ext cx="1538514" cy="396519"/>
          </a:xfrm>
          <a:prstGeom prst="rect">
            <a:avLst/>
          </a:prstGeom>
        </p:spPr>
        <p:txBody>
          <a:bodyPr wrap="square">
            <a:spAutoFit/>
          </a:bodyPr>
          <a:lstStyle/>
          <a:p>
            <a:pPr>
              <a:lnSpc>
                <a:spcPct val="107000"/>
              </a:lnSpc>
              <a:spcAft>
                <a:spcPts val="0"/>
              </a:spcAft>
            </a:pPr>
            <a:fld id="{FD1C08A8-1B53-4B86-8AE8-B6371A689116}" type="slidenum">
              <a:rPr lang="ru-RU" sz="2000" b="1" smtClean="0">
                <a:effectLst/>
                <a:latin typeface="+mn-lt"/>
                <a:ea typeface="Calibri" panose="020F0502020204030204" pitchFamily="34" charset="0"/>
                <a:cs typeface="Times New Roman" panose="02020603050405020304" pitchFamily="18" charset="0"/>
              </a:rPr>
              <a:t>2</a:t>
            </a:fld>
            <a:endParaRPr lang="ru-RU" sz="2000" b="1"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0983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Номер слайда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rgbClr val="003366"/>
                </a:solidFill>
                <a:latin typeface="Arial Narrow" panose="020B060602020203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fld id="{02CF3625-EA12-4923-9A6F-804725CFD275}" type="slidenum">
              <a:rPr lang="ru-RU" altLang="ru-RU" sz="2000" smtClean="0">
                <a:solidFill>
                  <a:schemeClr val="bg1"/>
                </a:solidFill>
              </a:rPr>
              <a:pPr/>
              <a:t>20</a:t>
            </a:fld>
            <a:endParaRPr lang="ru-RU" altLang="ru-RU" sz="2000" dirty="0" smtClean="0">
              <a:solidFill>
                <a:schemeClr val="bg1"/>
              </a:solidFill>
            </a:endParaRPr>
          </a:p>
        </p:txBody>
      </p:sp>
      <p:sp>
        <p:nvSpPr>
          <p:cNvPr id="45058" name="Заголовок 1"/>
          <p:cNvSpPr>
            <a:spLocks noGrp="1"/>
          </p:cNvSpPr>
          <p:nvPr>
            <p:ph type="title" idx="4294967295"/>
          </p:nvPr>
        </p:nvSpPr>
        <p:spPr>
          <a:xfrm>
            <a:off x="2159000" y="0"/>
            <a:ext cx="6985000" cy="1009650"/>
          </a:xfrm>
        </p:spPr>
        <p:txBody>
          <a:bodyPr/>
          <a:lstStyle/>
          <a:p>
            <a:r>
              <a:rPr lang="ru-RU" altLang="ru-RU" smtClean="0"/>
              <a:t>Модуль: Технологические параметры</a:t>
            </a:r>
          </a:p>
        </p:txBody>
      </p:sp>
      <p:pic>
        <p:nvPicPr>
          <p:cNvPr id="2" name="Рисунок 1"/>
          <p:cNvPicPr>
            <a:picLocks noChangeAspect="1"/>
          </p:cNvPicPr>
          <p:nvPr/>
        </p:nvPicPr>
        <p:blipFill>
          <a:blip r:embed="rId3"/>
          <a:stretch>
            <a:fillRect/>
          </a:stretch>
        </p:blipFill>
        <p:spPr>
          <a:xfrm>
            <a:off x="0" y="1400969"/>
            <a:ext cx="9144000" cy="4405139"/>
          </a:xfrm>
          <a:prstGeom prst="rect">
            <a:avLst/>
          </a:prstGeom>
        </p:spPr>
      </p:pic>
      <p:sp>
        <p:nvSpPr>
          <p:cNvPr id="5" name="Прямоугольник 4"/>
          <p:cNvSpPr/>
          <p:nvPr/>
        </p:nvSpPr>
        <p:spPr>
          <a:xfrm>
            <a:off x="1905657" y="6420365"/>
            <a:ext cx="7068525" cy="388696"/>
          </a:xfrm>
          <a:prstGeom prst="rect">
            <a:avLst/>
          </a:prstGeom>
        </p:spPr>
        <p:txBody>
          <a:bodyPr wrap="square">
            <a:spAutoFit/>
          </a:bodyPr>
          <a:lstStyle/>
          <a:p>
            <a:pPr>
              <a:lnSpc>
                <a:spcPct val="107000"/>
              </a:lnSpc>
              <a:spcAft>
                <a:spcPts val="0"/>
              </a:spcAft>
            </a:pPr>
            <a:r>
              <a:rPr lang="ru-RU" sz="1800" b="1" dirty="0">
                <a:latin typeface="+mn-lt"/>
                <a:ea typeface="Calibri" panose="020F0502020204030204" pitchFamily="34" charset="0"/>
                <a:cs typeface="Times New Roman" panose="02020603050405020304" pitchFamily="18" charset="0"/>
              </a:rPr>
              <a:t>ПОВЫШЕНИЕ ЭНЕРГОЭФФЕКТИВНОСТИ ОБОРУДОВАНИЯ ГРС</a:t>
            </a:r>
            <a:endParaRPr lang="ru-RU" sz="1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1791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p:txBody>
          <a:bodyPr/>
          <a:lstStyle/>
          <a:p>
            <a:r>
              <a:rPr lang="ru-RU" altLang="ru-RU" smtClean="0"/>
              <a:t>Интеграция</a:t>
            </a:r>
          </a:p>
        </p:txBody>
      </p:sp>
      <p:sp>
        <p:nvSpPr>
          <p:cNvPr id="5" name="Объект 11"/>
          <p:cNvSpPr txBox="1">
            <a:spLocks/>
          </p:cNvSpPr>
          <p:nvPr/>
        </p:nvSpPr>
        <p:spPr bwMode="auto">
          <a:xfrm>
            <a:off x="204788" y="1192213"/>
            <a:ext cx="2097087" cy="714375"/>
          </a:xfrm>
          <a:prstGeom prst="rect">
            <a:avLst/>
          </a:prstGeom>
          <a:solidFill>
            <a:srgbClr val="0099FF"/>
          </a:solidFill>
          <a:ln>
            <a:solidFill>
              <a:srgbClr val="003366"/>
            </a:solidFill>
          </a:ln>
          <a:extLst/>
        </p:spPr>
        <p:txBody>
          <a:bodyPr lIns="216000" tIns="0" rIns="216000" bIns="0" anchor="ctr"/>
          <a:lstStyle>
            <a:lvl1pPr marL="342900" indent="-342900" algn="l" rtl="0" eaLnBrk="0" fontAlgn="base" hangingPunct="0">
              <a:spcBef>
                <a:spcPct val="0"/>
              </a:spcBef>
              <a:spcAft>
                <a:spcPct val="0"/>
              </a:spcAft>
              <a:defRPr sz="2600" b="1">
                <a:solidFill>
                  <a:srgbClr val="003366"/>
                </a:solidFill>
                <a:latin typeface="+mn-lt"/>
                <a:ea typeface="+mn-ea"/>
                <a:cs typeface="+mn-cs"/>
              </a:defRPr>
            </a:lvl1pPr>
            <a:lvl2pPr marL="827088" indent="-285750" algn="l" rtl="0" eaLnBrk="0" fontAlgn="base" hangingPunct="0">
              <a:spcBef>
                <a:spcPct val="20000"/>
              </a:spcBef>
              <a:spcAft>
                <a:spcPct val="0"/>
              </a:spcAft>
              <a:buChar char="–"/>
              <a:defRPr sz="2800">
                <a:solidFill>
                  <a:schemeClr val="tx1"/>
                </a:solidFill>
                <a:latin typeface="Arial" pitchFamily="34" charset="0"/>
              </a:defRPr>
            </a:lvl2pPr>
            <a:lvl3pPr marL="1235075" indent="-228600" algn="l" rtl="0" eaLnBrk="0" fontAlgn="base" hangingPunct="0">
              <a:spcBef>
                <a:spcPct val="20000"/>
              </a:spcBef>
              <a:spcAft>
                <a:spcPct val="0"/>
              </a:spcAft>
              <a:buChar char="•"/>
              <a:defRPr sz="2400">
                <a:solidFill>
                  <a:schemeClr val="tx1"/>
                </a:solidFill>
                <a:latin typeface="Arial" pitchFamily="34" charset="0"/>
              </a:defRPr>
            </a:lvl3pPr>
            <a:lvl4pPr marL="1643063"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defRPr/>
            </a:pPr>
            <a:r>
              <a:rPr lang="ru-RU" sz="1900" kern="0" dirty="0" smtClean="0">
                <a:solidFill>
                  <a:srgbClr val="FFFFFF"/>
                </a:solidFill>
              </a:rPr>
              <a:t>ИСТС «Инфотех»</a:t>
            </a:r>
          </a:p>
        </p:txBody>
      </p:sp>
      <p:sp>
        <p:nvSpPr>
          <p:cNvPr id="6" name="Объект 11"/>
          <p:cNvSpPr txBox="1">
            <a:spLocks/>
          </p:cNvSpPr>
          <p:nvPr/>
        </p:nvSpPr>
        <p:spPr bwMode="auto">
          <a:xfrm>
            <a:off x="441325" y="2846388"/>
            <a:ext cx="4029075" cy="588962"/>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16000" tIns="0" rIns="216000" bIns="0" anchor="ctr"/>
          <a:lstStyle>
            <a:lvl1pPr marL="342900" indent="-342900" algn="l" rtl="0" eaLnBrk="0" fontAlgn="base" hangingPunct="0">
              <a:spcBef>
                <a:spcPct val="0"/>
              </a:spcBef>
              <a:spcAft>
                <a:spcPct val="0"/>
              </a:spcAft>
              <a:defRPr sz="2600" b="1">
                <a:solidFill>
                  <a:srgbClr val="003366"/>
                </a:solidFill>
                <a:latin typeface="+mn-lt"/>
                <a:ea typeface="+mn-ea"/>
                <a:cs typeface="+mn-cs"/>
              </a:defRPr>
            </a:lvl1pPr>
            <a:lvl2pPr marL="827088" indent="-285750" algn="l" rtl="0" eaLnBrk="0" fontAlgn="base" hangingPunct="0">
              <a:spcBef>
                <a:spcPct val="20000"/>
              </a:spcBef>
              <a:spcAft>
                <a:spcPct val="0"/>
              </a:spcAft>
              <a:buChar char="–"/>
              <a:defRPr sz="2800">
                <a:solidFill>
                  <a:schemeClr val="tx1"/>
                </a:solidFill>
                <a:latin typeface="Arial" pitchFamily="34" charset="0"/>
              </a:defRPr>
            </a:lvl2pPr>
            <a:lvl3pPr marL="1235075" indent="-228600" algn="l" rtl="0" eaLnBrk="0" fontAlgn="base" hangingPunct="0">
              <a:spcBef>
                <a:spcPct val="20000"/>
              </a:spcBef>
              <a:spcAft>
                <a:spcPct val="0"/>
              </a:spcAft>
              <a:buChar char="•"/>
              <a:defRPr sz="2400">
                <a:solidFill>
                  <a:schemeClr val="tx1"/>
                </a:solidFill>
                <a:latin typeface="Arial" pitchFamily="34" charset="0"/>
              </a:defRPr>
            </a:lvl3pPr>
            <a:lvl4pPr marL="1643063"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defRPr/>
            </a:pPr>
            <a:r>
              <a:rPr lang="ru-RU" sz="1900" kern="0" dirty="0" smtClean="0">
                <a:solidFill>
                  <a:srgbClr val="FFFFFF"/>
                </a:solidFill>
              </a:rPr>
              <a:t>АС «Журнал диспетчера»</a:t>
            </a:r>
          </a:p>
        </p:txBody>
      </p:sp>
      <p:sp>
        <p:nvSpPr>
          <p:cNvPr id="7" name="Объект 11"/>
          <p:cNvSpPr txBox="1">
            <a:spLocks/>
          </p:cNvSpPr>
          <p:nvPr/>
        </p:nvSpPr>
        <p:spPr bwMode="auto">
          <a:xfrm>
            <a:off x="6816725" y="1192213"/>
            <a:ext cx="2097088" cy="714375"/>
          </a:xfrm>
          <a:prstGeom prst="rect">
            <a:avLst/>
          </a:prstGeom>
          <a:solidFill>
            <a:srgbClr val="0099FF"/>
          </a:solidFill>
          <a:ln>
            <a:solidFill>
              <a:srgbClr val="003366"/>
            </a:solidFill>
          </a:ln>
          <a:extLst/>
        </p:spPr>
        <p:txBody>
          <a:bodyPr lIns="216000" tIns="0" rIns="216000" bIns="0" anchor="ctr"/>
          <a:lstStyle>
            <a:lvl1pPr marL="342900" indent="-342900" algn="l" rtl="0" eaLnBrk="0" fontAlgn="base" hangingPunct="0">
              <a:spcBef>
                <a:spcPct val="0"/>
              </a:spcBef>
              <a:spcAft>
                <a:spcPct val="0"/>
              </a:spcAft>
              <a:defRPr sz="2600" b="1">
                <a:solidFill>
                  <a:srgbClr val="003366"/>
                </a:solidFill>
                <a:latin typeface="+mn-lt"/>
                <a:ea typeface="+mn-ea"/>
                <a:cs typeface="+mn-cs"/>
              </a:defRPr>
            </a:lvl1pPr>
            <a:lvl2pPr marL="827088" indent="-285750" algn="l" rtl="0" eaLnBrk="0" fontAlgn="base" hangingPunct="0">
              <a:spcBef>
                <a:spcPct val="20000"/>
              </a:spcBef>
              <a:spcAft>
                <a:spcPct val="0"/>
              </a:spcAft>
              <a:buChar char="–"/>
              <a:defRPr sz="2800">
                <a:solidFill>
                  <a:schemeClr val="tx1"/>
                </a:solidFill>
                <a:latin typeface="Arial" pitchFamily="34" charset="0"/>
              </a:defRPr>
            </a:lvl2pPr>
            <a:lvl3pPr marL="1235075" indent="-228600" algn="l" rtl="0" eaLnBrk="0" fontAlgn="base" hangingPunct="0">
              <a:spcBef>
                <a:spcPct val="20000"/>
              </a:spcBef>
              <a:spcAft>
                <a:spcPct val="0"/>
              </a:spcAft>
              <a:buChar char="•"/>
              <a:defRPr sz="2400">
                <a:solidFill>
                  <a:schemeClr val="tx1"/>
                </a:solidFill>
                <a:latin typeface="Arial" pitchFamily="34" charset="0"/>
              </a:defRPr>
            </a:lvl3pPr>
            <a:lvl4pPr marL="1643063"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defRPr/>
            </a:pPr>
            <a:r>
              <a:rPr lang="ru-RU" sz="1900" kern="0" dirty="0" smtClean="0">
                <a:solidFill>
                  <a:srgbClr val="FFFFFF"/>
                </a:solidFill>
              </a:rPr>
              <a:t>М АСДУ ЕСГ</a:t>
            </a:r>
          </a:p>
        </p:txBody>
      </p:sp>
      <p:sp>
        <p:nvSpPr>
          <p:cNvPr id="8" name="Объект 11"/>
          <p:cNvSpPr txBox="1">
            <a:spLocks/>
          </p:cNvSpPr>
          <p:nvPr/>
        </p:nvSpPr>
        <p:spPr bwMode="auto">
          <a:xfrm>
            <a:off x="4848225" y="2846388"/>
            <a:ext cx="3857625" cy="588962"/>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16000" tIns="0" rIns="216000" bIns="0" anchor="ctr"/>
          <a:lstStyle>
            <a:lvl1pPr marL="342900" indent="-342900" algn="l" rtl="0" eaLnBrk="0" fontAlgn="base" hangingPunct="0">
              <a:spcBef>
                <a:spcPct val="0"/>
              </a:spcBef>
              <a:spcAft>
                <a:spcPct val="0"/>
              </a:spcAft>
              <a:defRPr sz="2600" b="1">
                <a:solidFill>
                  <a:srgbClr val="003366"/>
                </a:solidFill>
                <a:latin typeface="+mn-lt"/>
                <a:ea typeface="+mn-ea"/>
                <a:cs typeface="+mn-cs"/>
              </a:defRPr>
            </a:lvl1pPr>
            <a:lvl2pPr marL="827088" indent="-285750" algn="l" rtl="0" eaLnBrk="0" fontAlgn="base" hangingPunct="0">
              <a:spcBef>
                <a:spcPct val="20000"/>
              </a:spcBef>
              <a:spcAft>
                <a:spcPct val="0"/>
              </a:spcAft>
              <a:buChar char="–"/>
              <a:defRPr sz="2800">
                <a:solidFill>
                  <a:schemeClr val="tx1"/>
                </a:solidFill>
                <a:latin typeface="Arial" pitchFamily="34" charset="0"/>
              </a:defRPr>
            </a:lvl2pPr>
            <a:lvl3pPr marL="1235075" indent="-228600" algn="l" rtl="0" eaLnBrk="0" fontAlgn="base" hangingPunct="0">
              <a:spcBef>
                <a:spcPct val="20000"/>
              </a:spcBef>
              <a:spcAft>
                <a:spcPct val="0"/>
              </a:spcAft>
              <a:buChar char="•"/>
              <a:defRPr sz="2400">
                <a:solidFill>
                  <a:schemeClr val="tx1"/>
                </a:solidFill>
                <a:latin typeface="Arial" pitchFamily="34" charset="0"/>
              </a:defRPr>
            </a:lvl3pPr>
            <a:lvl4pPr marL="1643063"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defRPr/>
            </a:pPr>
            <a:r>
              <a:rPr lang="ru-RU" sz="1900" kern="0" dirty="0" smtClean="0">
                <a:solidFill>
                  <a:srgbClr val="FFFFFF"/>
                </a:solidFill>
              </a:rPr>
              <a:t>АС «Формирование ИТО Шаблона ИУС П Т»</a:t>
            </a:r>
          </a:p>
        </p:txBody>
      </p:sp>
      <p:sp>
        <p:nvSpPr>
          <p:cNvPr id="9" name="Объект 11"/>
          <p:cNvSpPr txBox="1">
            <a:spLocks/>
          </p:cNvSpPr>
          <p:nvPr/>
        </p:nvSpPr>
        <p:spPr bwMode="auto">
          <a:xfrm>
            <a:off x="449263" y="3521075"/>
            <a:ext cx="4021137" cy="592138"/>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16000" tIns="0" rIns="216000" bIns="0" anchor="ctr"/>
          <a:lstStyle>
            <a:lvl1pPr marL="342900" indent="-342900" algn="l" rtl="0" eaLnBrk="0" fontAlgn="base" hangingPunct="0">
              <a:spcBef>
                <a:spcPct val="0"/>
              </a:spcBef>
              <a:spcAft>
                <a:spcPct val="0"/>
              </a:spcAft>
              <a:defRPr sz="2600" b="1">
                <a:solidFill>
                  <a:srgbClr val="003366"/>
                </a:solidFill>
                <a:latin typeface="+mn-lt"/>
                <a:ea typeface="+mn-ea"/>
                <a:cs typeface="+mn-cs"/>
              </a:defRPr>
            </a:lvl1pPr>
            <a:lvl2pPr marL="827088" indent="-285750" algn="l" rtl="0" eaLnBrk="0" fontAlgn="base" hangingPunct="0">
              <a:spcBef>
                <a:spcPct val="20000"/>
              </a:spcBef>
              <a:spcAft>
                <a:spcPct val="0"/>
              </a:spcAft>
              <a:buChar char="–"/>
              <a:defRPr sz="2800">
                <a:solidFill>
                  <a:schemeClr val="tx1"/>
                </a:solidFill>
                <a:latin typeface="Arial" pitchFamily="34" charset="0"/>
              </a:defRPr>
            </a:lvl2pPr>
            <a:lvl3pPr marL="1235075" indent="-228600" algn="l" rtl="0" eaLnBrk="0" fontAlgn="base" hangingPunct="0">
              <a:spcBef>
                <a:spcPct val="20000"/>
              </a:spcBef>
              <a:spcAft>
                <a:spcPct val="0"/>
              </a:spcAft>
              <a:buChar char="•"/>
              <a:defRPr sz="2400">
                <a:solidFill>
                  <a:schemeClr val="tx1"/>
                </a:solidFill>
                <a:latin typeface="Arial" pitchFamily="34" charset="0"/>
              </a:defRPr>
            </a:lvl3pPr>
            <a:lvl4pPr marL="1643063"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defRPr/>
            </a:pPr>
            <a:r>
              <a:rPr lang="ru-RU" sz="1900" kern="0" dirty="0" smtClean="0">
                <a:solidFill>
                  <a:srgbClr val="FFFFFF"/>
                </a:solidFill>
              </a:rPr>
              <a:t>АС «Планирование КР, ТО и ДО»</a:t>
            </a:r>
          </a:p>
        </p:txBody>
      </p:sp>
      <p:sp>
        <p:nvSpPr>
          <p:cNvPr id="10" name="Объект 11"/>
          <p:cNvSpPr txBox="1">
            <a:spLocks/>
          </p:cNvSpPr>
          <p:nvPr/>
        </p:nvSpPr>
        <p:spPr bwMode="auto">
          <a:xfrm>
            <a:off x="4848225" y="3530600"/>
            <a:ext cx="3857625" cy="582613"/>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16000" tIns="0" rIns="216000" bIns="0" anchor="ctr"/>
          <a:lstStyle>
            <a:lvl1pPr marL="342900" indent="-342900" algn="l" rtl="0" eaLnBrk="0" fontAlgn="base" hangingPunct="0">
              <a:spcBef>
                <a:spcPct val="0"/>
              </a:spcBef>
              <a:spcAft>
                <a:spcPct val="0"/>
              </a:spcAft>
              <a:defRPr sz="2600" b="1">
                <a:solidFill>
                  <a:srgbClr val="003366"/>
                </a:solidFill>
                <a:latin typeface="+mn-lt"/>
                <a:ea typeface="+mn-ea"/>
                <a:cs typeface="+mn-cs"/>
              </a:defRPr>
            </a:lvl1pPr>
            <a:lvl2pPr marL="827088" indent="-285750" algn="l" rtl="0" eaLnBrk="0" fontAlgn="base" hangingPunct="0">
              <a:spcBef>
                <a:spcPct val="20000"/>
              </a:spcBef>
              <a:spcAft>
                <a:spcPct val="0"/>
              </a:spcAft>
              <a:buChar char="–"/>
              <a:defRPr sz="2800">
                <a:solidFill>
                  <a:schemeClr val="tx1"/>
                </a:solidFill>
                <a:latin typeface="Arial" pitchFamily="34" charset="0"/>
              </a:defRPr>
            </a:lvl2pPr>
            <a:lvl3pPr marL="1235075" indent="-228600" algn="l" rtl="0" eaLnBrk="0" fontAlgn="base" hangingPunct="0">
              <a:spcBef>
                <a:spcPct val="20000"/>
              </a:spcBef>
              <a:spcAft>
                <a:spcPct val="0"/>
              </a:spcAft>
              <a:buChar char="•"/>
              <a:defRPr sz="2400">
                <a:solidFill>
                  <a:schemeClr val="tx1"/>
                </a:solidFill>
                <a:latin typeface="Arial" pitchFamily="34" charset="0"/>
              </a:defRPr>
            </a:lvl3pPr>
            <a:lvl4pPr marL="1643063"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defRPr/>
            </a:pPr>
            <a:r>
              <a:rPr lang="ru-RU" sz="1900" kern="0" dirty="0" smtClean="0">
                <a:solidFill>
                  <a:srgbClr val="FFFFFF"/>
                </a:solidFill>
              </a:rPr>
              <a:t>АС «Библиотека технологических схем»</a:t>
            </a:r>
          </a:p>
        </p:txBody>
      </p:sp>
      <p:sp>
        <p:nvSpPr>
          <p:cNvPr id="11" name="Объект 11"/>
          <p:cNvSpPr txBox="1">
            <a:spLocks/>
          </p:cNvSpPr>
          <p:nvPr/>
        </p:nvSpPr>
        <p:spPr bwMode="auto">
          <a:xfrm>
            <a:off x="1249363" y="5526088"/>
            <a:ext cx="2097087" cy="714375"/>
          </a:xfrm>
          <a:prstGeom prst="rect">
            <a:avLst/>
          </a:prstGeom>
          <a:solidFill>
            <a:srgbClr val="FFC000"/>
          </a:solidFill>
          <a:ln>
            <a:solidFill>
              <a:srgbClr val="003366"/>
            </a:solidFill>
          </a:ln>
          <a:extLst/>
        </p:spPr>
        <p:txBody>
          <a:bodyPr lIns="216000" tIns="0" rIns="216000" bIns="0" anchor="ctr"/>
          <a:lstStyle>
            <a:lvl1pPr marL="342900" indent="-342900" algn="l" rtl="0" eaLnBrk="0" fontAlgn="base" hangingPunct="0">
              <a:spcBef>
                <a:spcPct val="0"/>
              </a:spcBef>
              <a:spcAft>
                <a:spcPct val="0"/>
              </a:spcAft>
              <a:defRPr sz="2600" b="1">
                <a:solidFill>
                  <a:srgbClr val="003366"/>
                </a:solidFill>
                <a:latin typeface="+mn-lt"/>
                <a:ea typeface="+mn-ea"/>
                <a:cs typeface="+mn-cs"/>
              </a:defRPr>
            </a:lvl1pPr>
            <a:lvl2pPr marL="827088" indent="-285750" algn="l" rtl="0" eaLnBrk="0" fontAlgn="base" hangingPunct="0">
              <a:spcBef>
                <a:spcPct val="20000"/>
              </a:spcBef>
              <a:spcAft>
                <a:spcPct val="0"/>
              </a:spcAft>
              <a:buChar char="–"/>
              <a:defRPr sz="2800">
                <a:solidFill>
                  <a:schemeClr val="tx1"/>
                </a:solidFill>
                <a:latin typeface="Arial" pitchFamily="34" charset="0"/>
              </a:defRPr>
            </a:lvl2pPr>
            <a:lvl3pPr marL="1235075" indent="-228600" algn="l" rtl="0" eaLnBrk="0" fontAlgn="base" hangingPunct="0">
              <a:spcBef>
                <a:spcPct val="20000"/>
              </a:spcBef>
              <a:spcAft>
                <a:spcPct val="0"/>
              </a:spcAft>
              <a:buChar char="•"/>
              <a:defRPr sz="2400">
                <a:solidFill>
                  <a:schemeClr val="tx1"/>
                </a:solidFill>
                <a:latin typeface="Arial" pitchFamily="34" charset="0"/>
              </a:defRPr>
            </a:lvl3pPr>
            <a:lvl4pPr marL="1643063"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defRPr/>
            </a:pPr>
            <a:r>
              <a:rPr lang="en-US" sz="1900" kern="0" dirty="0" smtClean="0">
                <a:solidFill>
                  <a:srgbClr val="FFFFFF"/>
                </a:solidFill>
              </a:rPr>
              <a:t>SCADA </a:t>
            </a:r>
          </a:p>
          <a:p>
            <a:pPr marL="0" indent="0" algn="ctr">
              <a:defRPr/>
            </a:pPr>
            <a:r>
              <a:rPr lang="en-US" sz="1900" kern="0" dirty="0" err="1" smtClean="0">
                <a:solidFill>
                  <a:srgbClr val="FFFFFF"/>
                </a:solidFill>
              </a:rPr>
              <a:t>Resy</a:t>
            </a:r>
            <a:r>
              <a:rPr lang="en-US" sz="1900" kern="0" dirty="0" smtClean="0">
                <a:solidFill>
                  <a:srgbClr val="FFFFFF"/>
                </a:solidFill>
              </a:rPr>
              <a:t> PMC</a:t>
            </a:r>
            <a:endParaRPr lang="ru-RU" sz="1900" kern="0" dirty="0" smtClean="0">
              <a:solidFill>
                <a:srgbClr val="FFFFFF"/>
              </a:solidFill>
            </a:endParaRPr>
          </a:p>
        </p:txBody>
      </p:sp>
      <p:sp>
        <p:nvSpPr>
          <p:cNvPr id="12" name="Объект 11"/>
          <p:cNvSpPr txBox="1">
            <a:spLocks/>
          </p:cNvSpPr>
          <p:nvPr/>
        </p:nvSpPr>
        <p:spPr bwMode="auto">
          <a:xfrm>
            <a:off x="3597275" y="5526088"/>
            <a:ext cx="2097088" cy="714375"/>
          </a:xfrm>
          <a:prstGeom prst="rect">
            <a:avLst/>
          </a:prstGeom>
          <a:solidFill>
            <a:srgbClr val="FFC000"/>
          </a:solidFill>
          <a:ln>
            <a:solidFill>
              <a:srgbClr val="003366"/>
            </a:solidFill>
          </a:ln>
          <a:extLst/>
        </p:spPr>
        <p:txBody>
          <a:bodyPr lIns="216000" tIns="0" rIns="216000" bIns="0" anchor="ctr"/>
          <a:lstStyle>
            <a:lvl1pPr marL="342900" indent="-342900" algn="l" rtl="0" eaLnBrk="0" fontAlgn="base" hangingPunct="0">
              <a:spcBef>
                <a:spcPct val="0"/>
              </a:spcBef>
              <a:spcAft>
                <a:spcPct val="0"/>
              </a:spcAft>
              <a:defRPr sz="2600" b="1">
                <a:solidFill>
                  <a:srgbClr val="003366"/>
                </a:solidFill>
                <a:latin typeface="+mn-lt"/>
                <a:ea typeface="+mn-ea"/>
                <a:cs typeface="+mn-cs"/>
              </a:defRPr>
            </a:lvl1pPr>
            <a:lvl2pPr marL="827088" indent="-285750" algn="l" rtl="0" eaLnBrk="0" fontAlgn="base" hangingPunct="0">
              <a:spcBef>
                <a:spcPct val="20000"/>
              </a:spcBef>
              <a:spcAft>
                <a:spcPct val="0"/>
              </a:spcAft>
              <a:buChar char="–"/>
              <a:defRPr sz="2800">
                <a:solidFill>
                  <a:schemeClr val="tx1"/>
                </a:solidFill>
                <a:latin typeface="Arial" pitchFamily="34" charset="0"/>
              </a:defRPr>
            </a:lvl2pPr>
            <a:lvl3pPr marL="1235075" indent="-228600" algn="l" rtl="0" eaLnBrk="0" fontAlgn="base" hangingPunct="0">
              <a:spcBef>
                <a:spcPct val="20000"/>
              </a:spcBef>
              <a:spcAft>
                <a:spcPct val="0"/>
              </a:spcAft>
              <a:buChar char="•"/>
              <a:defRPr sz="2400">
                <a:solidFill>
                  <a:schemeClr val="tx1"/>
                </a:solidFill>
                <a:latin typeface="Arial" pitchFamily="34" charset="0"/>
              </a:defRPr>
            </a:lvl3pPr>
            <a:lvl4pPr marL="1643063"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defRPr/>
            </a:pPr>
            <a:r>
              <a:rPr lang="en-US" sz="1900" kern="0" dirty="0" smtClean="0">
                <a:solidFill>
                  <a:srgbClr val="FFFFFF"/>
                </a:solidFill>
              </a:rPr>
              <a:t>SCADA </a:t>
            </a:r>
          </a:p>
          <a:p>
            <a:pPr marL="0" indent="0" algn="ctr">
              <a:defRPr/>
            </a:pPr>
            <a:r>
              <a:rPr lang="en-US" sz="1900" kern="0" dirty="0" smtClean="0">
                <a:solidFill>
                  <a:srgbClr val="FFFFFF"/>
                </a:solidFill>
              </a:rPr>
              <a:t>PSI</a:t>
            </a:r>
            <a:endParaRPr lang="ru-RU" sz="1900" kern="0" dirty="0" smtClean="0">
              <a:solidFill>
                <a:srgbClr val="FFFFFF"/>
              </a:solidFill>
            </a:endParaRPr>
          </a:p>
        </p:txBody>
      </p:sp>
      <p:sp>
        <p:nvSpPr>
          <p:cNvPr id="13" name="Объект 11"/>
          <p:cNvSpPr txBox="1">
            <a:spLocks/>
          </p:cNvSpPr>
          <p:nvPr/>
        </p:nvSpPr>
        <p:spPr bwMode="auto">
          <a:xfrm>
            <a:off x="5946775" y="5516563"/>
            <a:ext cx="2097088" cy="714375"/>
          </a:xfrm>
          <a:prstGeom prst="rect">
            <a:avLst/>
          </a:prstGeom>
          <a:solidFill>
            <a:srgbClr val="0099FF"/>
          </a:solidFill>
          <a:ln>
            <a:solidFill>
              <a:srgbClr val="003366"/>
            </a:solidFill>
          </a:ln>
          <a:extLst/>
        </p:spPr>
        <p:txBody>
          <a:bodyPr lIns="216000" tIns="0" rIns="216000" bIns="0" anchor="ctr"/>
          <a:lstStyle>
            <a:lvl1pPr marL="342900" indent="-342900" algn="l" rtl="0" eaLnBrk="0" fontAlgn="base" hangingPunct="0">
              <a:spcBef>
                <a:spcPct val="0"/>
              </a:spcBef>
              <a:spcAft>
                <a:spcPct val="0"/>
              </a:spcAft>
              <a:defRPr sz="2600" b="1">
                <a:solidFill>
                  <a:srgbClr val="003366"/>
                </a:solidFill>
                <a:latin typeface="+mn-lt"/>
                <a:ea typeface="+mn-ea"/>
                <a:cs typeface="+mn-cs"/>
              </a:defRPr>
            </a:lvl1pPr>
            <a:lvl2pPr marL="827088" indent="-285750" algn="l" rtl="0" eaLnBrk="0" fontAlgn="base" hangingPunct="0">
              <a:spcBef>
                <a:spcPct val="20000"/>
              </a:spcBef>
              <a:spcAft>
                <a:spcPct val="0"/>
              </a:spcAft>
              <a:buChar char="–"/>
              <a:defRPr sz="2800">
                <a:solidFill>
                  <a:schemeClr val="tx1"/>
                </a:solidFill>
                <a:latin typeface="Arial" pitchFamily="34" charset="0"/>
              </a:defRPr>
            </a:lvl2pPr>
            <a:lvl3pPr marL="1235075" indent="-228600" algn="l" rtl="0" eaLnBrk="0" fontAlgn="base" hangingPunct="0">
              <a:spcBef>
                <a:spcPct val="20000"/>
              </a:spcBef>
              <a:spcAft>
                <a:spcPct val="0"/>
              </a:spcAft>
              <a:buChar char="•"/>
              <a:defRPr sz="2400">
                <a:solidFill>
                  <a:schemeClr val="tx1"/>
                </a:solidFill>
                <a:latin typeface="Arial" pitchFamily="34" charset="0"/>
              </a:defRPr>
            </a:lvl3pPr>
            <a:lvl4pPr marL="1643063"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defRPr/>
            </a:pPr>
            <a:r>
              <a:rPr lang="ru-RU" sz="1900" kern="0" dirty="0" smtClean="0">
                <a:solidFill>
                  <a:srgbClr val="FFFFFF"/>
                </a:solidFill>
              </a:rPr>
              <a:t>ЕИТП</a:t>
            </a:r>
          </a:p>
        </p:txBody>
      </p:sp>
      <p:sp>
        <p:nvSpPr>
          <p:cNvPr id="34830" name="Прямоугольник 1"/>
          <p:cNvSpPr>
            <a:spLocks noChangeArrowheads="1"/>
          </p:cNvSpPr>
          <p:nvPr/>
        </p:nvSpPr>
        <p:spPr bwMode="auto">
          <a:xfrm>
            <a:off x="204788" y="2325688"/>
            <a:ext cx="8709025" cy="2762250"/>
          </a:xfrm>
          <a:prstGeom prst="rect">
            <a:avLst/>
          </a:prstGeom>
          <a:noFill/>
          <a:ln w="38100" algn="ctr">
            <a:solidFill>
              <a:srgbClr val="003366"/>
            </a:solidFill>
            <a:prstDash val="dash"/>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defRPr sz="2600" b="1">
                <a:solidFill>
                  <a:srgbClr val="003366"/>
                </a:solidFill>
                <a:latin typeface="Arial Narrow" panose="020B060602020203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endParaRPr lang="ru-RU" altLang="ru-RU" sz="1700" b="0" smtClean="0">
              <a:solidFill>
                <a:srgbClr val="FFFFFF"/>
              </a:solidFill>
            </a:endParaRPr>
          </a:p>
        </p:txBody>
      </p:sp>
      <p:sp>
        <p:nvSpPr>
          <p:cNvPr id="15" name="Объект 11"/>
          <p:cNvSpPr txBox="1">
            <a:spLocks/>
          </p:cNvSpPr>
          <p:nvPr/>
        </p:nvSpPr>
        <p:spPr bwMode="auto">
          <a:xfrm>
            <a:off x="3346450" y="4224338"/>
            <a:ext cx="2600325" cy="714375"/>
          </a:xfrm>
          <a:prstGeom prst="rect">
            <a:avLst/>
          </a:prstGeom>
          <a:solidFill>
            <a:srgbClr val="00B050"/>
          </a:solidFill>
          <a:ln>
            <a:noFill/>
          </a:ln>
          <a:extLst/>
        </p:spPr>
        <p:txBody>
          <a:bodyPr lIns="216000" tIns="0" rIns="216000" bIns="0" anchor="ctr"/>
          <a:lstStyle>
            <a:lvl1pPr marL="342900" indent="-342900" algn="l" rtl="0" eaLnBrk="0" fontAlgn="base" hangingPunct="0">
              <a:spcBef>
                <a:spcPct val="0"/>
              </a:spcBef>
              <a:spcAft>
                <a:spcPct val="0"/>
              </a:spcAft>
              <a:defRPr sz="2600" b="1">
                <a:solidFill>
                  <a:srgbClr val="003366"/>
                </a:solidFill>
                <a:latin typeface="+mn-lt"/>
                <a:ea typeface="+mn-ea"/>
                <a:cs typeface="+mn-cs"/>
              </a:defRPr>
            </a:lvl1pPr>
            <a:lvl2pPr marL="827088" indent="-285750" algn="l" rtl="0" eaLnBrk="0" fontAlgn="base" hangingPunct="0">
              <a:spcBef>
                <a:spcPct val="20000"/>
              </a:spcBef>
              <a:spcAft>
                <a:spcPct val="0"/>
              </a:spcAft>
              <a:buChar char="–"/>
              <a:defRPr sz="2800">
                <a:solidFill>
                  <a:schemeClr val="tx1"/>
                </a:solidFill>
                <a:latin typeface="Arial" pitchFamily="34" charset="0"/>
              </a:defRPr>
            </a:lvl2pPr>
            <a:lvl3pPr marL="1235075" indent="-228600" algn="l" rtl="0" eaLnBrk="0" fontAlgn="base" hangingPunct="0">
              <a:spcBef>
                <a:spcPct val="20000"/>
              </a:spcBef>
              <a:spcAft>
                <a:spcPct val="0"/>
              </a:spcAft>
              <a:buChar char="•"/>
              <a:defRPr sz="2400">
                <a:solidFill>
                  <a:schemeClr val="tx1"/>
                </a:solidFill>
                <a:latin typeface="Arial" pitchFamily="34" charset="0"/>
              </a:defRPr>
            </a:lvl3pPr>
            <a:lvl4pPr marL="1643063"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defRPr/>
            </a:pPr>
            <a:r>
              <a:rPr lang="ru-RU" sz="1900" kern="0" dirty="0" smtClean="0">
                <a:solidFill>
                  <a:srgbClr val="FFFFFF"/>
                </a:solidFill>
              </a:rPr>
              <a:t>АС «Состояние ГРС»</a:t>
            </a:r>
          </a:p>
        </p:txBody>
      </p:sp>
      <p:sp>
        <p:nvSpPr>
          <p:cNvPr id="34832" name="TextBox 2"/>
          <p:cNvSpPr txBox="1">
            <a:spLocks noChangeArrowheads="1"/>
          </p:cNvSpPr>
          <p:nvPr/>
        </p:nvSpPr>
        <p:spPr bwMode="auto">
          <a:xfrm>
            <a:off x="3749675" y="2325688"/>
            <a:ext cx="1819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b="1">
                <a:solidFill>
                  <a:srgbClr val="003366"/>
                </a:solidFill>
                <a:latin typeface="Arial Narrow" panose="020B060602020203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hangingPunct="0"/>
            <a:r>
              <a:rPr lang="ru-RU" altLang="ru-RU" sz="2400" smtClean="0"/>
              <a:t>ИУС П </a:t>
            </a:r>
            <a:r>
              <a:rPr lang="en-US" altLang="ru-RU" sz="2400" smtClean="0"/>
              <a:t>Oracle</a:t>
            </a:r>
            <a:endParaRPr lang="ru-RU" altLang="ru-RU" sz="2400" smtClean="0"/>
          </a:p>
        </p:txBody>
      </p:sp>
      <p:sp>
        <p:nvSpPr>
          <p:cNvPr id="34833" name="Стрелка вправо 3"/>
          <p:cNvSpPr>
            <a:spLocks noChangeArrowheads="1"/>
          </p:cNvSpPr>
          <p:nvPr/>
        </p:nvSpPr>
        <p:spPr bwMode="auto">
          <a:xfrm rot="5400000">
            <a:off x="1038225" y="1927226"/>
            <a:ext cx="420687" cy="379412"/>
          </a:xfrm>
          <a:prstGeom prst="rightArrow">
            <a:avLst>
              <a:gd name="adj1" fmla="val 50000"/>
              <a:gd name="adj2" fmla="val 49952"/>
            </a:avLst>
          </a:prstGeom>
          <a:solidFill>
            <a:srgbClr val="00B0F0"/>
          </a:solidFill>
          <a:ln w="9525" algn="ctr">
            <a:solidFill>
              <a:srgbClr val="003366"/>
            </a:solidFill>
            <a:round/>
            <a:headEnd/>
            <a:tailEnd/>
          </a:ln>
        </p:spPr>
        <p:txBody>
          <a:bodyPr lIns="0" tIns="0" rIns="0" bIns="0" anchor="ctr"/>
          <a:lstStyle>
            <a:lvl1pPr>
              <a:defRPr sz="2600" b="1">
                <a:solidFill>
                  <a:srgbClr val="003366"/>
                </a:solidFill>
                <a:latin typeface="Arial Narrow" panose="020B060602020203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endParaRPr lang="ru-RU" altLang="ru-RU" sz="1700" b="0" smtClean="0">
              <a:solidFill>
                <a:srgbClr val="FFFFFF"/>
              </a:solidFill>
            </a:endParaRPr>
          </a:p>
        </p:txBody>
      </p:sp>
      <p:sp>
        <p:nvSpPr>
          <p:cNvPr id="34834" name="Стрелка вправо 17"/>
          <p:cNvSpPr>
            <a:spLocks noChangeArrowheads="1"/>
          </p:cNvSpPr>
          <p:nvPr/>
        </p:nvSpPr>
        <p:spPr bwMode="auto">
          <a:xfrm rot="-5400000">
            <a:off x="7659688" y="1927225"/>
            <a:ext cx="420687" cy="379413"/>
          </a:xfrm>
          <a:prstGeom prst="rightArrow">
            <a:avLst>
              <a:gd name="adj1" fmla="val 50000"/>
              <a:gd name="adj2" fmla="val 49952"/>
            </a:avLst>
          </a:prstGeom>
          <a:solidFill>
            <a:srgbClr val="00B0F0"/>
          </a:solidFill>
          <a:ln w="9525" algn="ctr">
            <a:solidFill>
              <a:srgbClr val="003366"/>
            </a:solidFill>
            <a:round/>
            <a:headEnd/>
            <a:tailEnd/>
          </a:ln>
        </p:spPr>
        <p:txBody>
          <a:bodyPr lIns="0" tIns="0" rIns="0" bIns="0" anchor="ctr"/>
          <a:lstStyle>
            <a:lvl1pPr>
              <a:defRPr sz="2600" b="1">
                <a:solidFill>
                  <a:srgbClr val="003366"/>
                </a:solidFill>
                <a:latin typeface="Arial Narrow" panose="020B060602020203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endParaRPr lang="ru-RU" altLang="ru-RU" sz="1700" b="0" smtClean="0">
              <a:solidFill>
                <a:srgbClr val="FFFFFF"/>
              </a:solidFill>
            </a:endParaRPr>
          </a:p>
        </p:txBody>
      </p:sp>
      <p:sp>
        <p:nvSpPr>
          <p:cNvPr id="34835" name="Стрелка вправо 18"/>
          <p:cNvSpPr>
            <a:spLocks noChangeArrowheads="1"/>
          </p:cNvSpPr>
          <p:nvPr/>
        </p:nvSpPr>
        <p:spPr bwMode="auto">
          <a:xfrm rot="-5400000">
            <a:off x="2086769" y="5118894"/>
            <a:ext cx="420687" cy="377825"/>
          </a:xfrm>
          <a:prstGeom prst="rightArrow">
            <a:avLst>
              <a:gd name="adj1" fmla="val 50000"/>
              <a:gd name="adj2" fmla="val 50162"/>
            </a:avLst>
          </a:prstGeom>
          <a:solidFill>
            <a:srgbClr val="00B0F0"/>
          </a:solidFill>
          <a:ln w="9525" algn="ctr">
            <a:solidFill>
              <a:srgbClr val="003366"/>
            </a:solidFill>
            <a:round/>
            <a:headEnd/>
            <a:tailEnd/>
          </a:ln>
        </p:spPr>
        <p:txBody>
          <a:bodyPr lIns="0" tIns="0" rIns="0" bIns="0" anchor="ctr"/>
          <a:lstStyle>
            <a:lvl1pPr>
              <a:defRPr sz="2600" b="1">
                <a:solidFill>
                  <a:srgbClr val="003366"/>
                </a:solidFill>
                <a:latin typeface="Arial Narrow" panose="020B060602020203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endParaRPr lang="ru-RU" altLang="ru-RU" sz="1700" b="0" smtClean="0">
              <a:solidFill>
                <a:srgbClr val="FFFFFF"/>
              </a:solidFill>
            </a:endParaRPr>
          </a:p>
        </p:txBody>
      </p:sp>
      <p:sp>
        <p:nvSpPr>
          <p:cNvPr id="34836" name="Стрелка вправо 19"/>
          <p:cNvSpPr>
            <a:spLocks noChangeArrowheads="1"/>
          </p:cNvSpPr>
          <p:nvPr/>
        </p:nvSpPr>
        <p:spPr bwMode="auto">
          <a:xfrm rot="-5400000">
            <a:off x="4448969" y="5117306"/>
            <a:ext cx="420688" cy="377825"/>
          </a:xfrm>
          <a:prstGeom prst="rightArrow">
            <a:avLst>
              <a:gd name="adj1" fmla="val 50000"/>
              <a:gd name="adj2" fmla="val 50162"/>
            </a:avLst>
          </a:prstGeom>
          <a:solidFill>
            <a:srgbClr val="00B0F0"/>
          </a:solidFill>
          <a:ln w="9525" algn="ctr">
            <a:solidFill>
              <a:srgbClr val="003366"/>
            </a:solidFill>
            <a:round/>
            <a:headEnd/>
            <a:tailEnd/>
          </a:ln>
        </p:spPr>
        <p:txBody>
          <a:bodyPr lIns="0" tIns="0" rIns="0" bIns="0" anchor="ctr"/>
          <a:lstStyle>
            <a:lvl1pPr>
              <a:defRPr sz="2600" b="1">
                <a:solidFill>
                  <a:srgbClr val="003366"/>
                </a:solidFill>
                <a:latin typeface="Arial Narrow" panose="020B060602020203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endParaRPr lang="ru-RU" altLang="ru-RU" sz="1700" b="0" smtClean="0">
              <a:solidFill>
                <a:srgbClr val="FFFFFF"/>
              </a:solidFill>
            </a:endParaRPr>
          </a:p>
        </p:txBody>
      </p:sp>
      <p:sp>
        <p:nvSpPr>
          <p:cNvPr id="34837" name="Стрелка вправо 20"/>
          <p:cNvSpPr>
            <a:spLocks noChangeArrowheads="1"/>
          </p:cNvSpPr>
          <p:nvPr/>
        </p:nvSpPr>
        <p:spPr bwMode="auto">
          <a:xfrm rot="-5400000">
            <a:off x="6785769" y="5128419"/>
            <a:ext cx="420687" cy="377825"/>
          </a:xfrm>
          <a:prstGeom prst="rightArrow">
            <a:avLst>
              <a:gd name="adj1" fmla="val 50000"/>
              <a:gd name="adj2" fmla="val 50162"/>
            </a:avLst>
          </a:prstGeom>
          <a:solidFill>
            <a:srgbClr val="00B0F0"/>
          </a:solidFill>
          <a:ln w="9525" algn="ctr">
            <a:solidFill>
              <a:srgbClr val="003366"/>
            </a:solidFill>
            <a:round/>
            <a:headEnd/>
            <a:tailEnd/>
          </a:ln>
        </p:spPr>
        <p:txBody>
          <a:bodyPr lIns="0" tIns="0" rIns="0" bIns="0" anchor="ctr"/>
          <a:lstStyle>
            <a:lvl1pPr>
              <a:defRPr sz="2600" b="1">
                <a:solidFill>
                  <a:srgbClr val="003366"/>
                </a:solidFill>
                <a:latin typeface="Arial Narrow" panose="020B060602020203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endParaRPr lang="ru-RU" altLang="ru-RU" sz="1700" b="0" smtClean="0">
              <a:solidFill>
                <a:srgbClr val="FFFFFF"/>
              </a:solidFill>
            </a:endParaRPr>
          </a:p>
        </p:txBody>
      </p:sp>
      <p:sp>
        <p:nvSpPr>
          <p:cNvPr id="22" name="Прямоугольник 21"/>
          <p:cNvSpPr/>
          <p:nvPr/>
        </p:nvSpPr>
        <p:spPr>
          <a:xfrm>
            <a:off x="204788" y="6414369"/>
            <a:ext cx="1538514" cy="396006"/>
          </a:xfrm>
          <a:prstGeom prst="rect">
            <a:avLst/>
          </a:prstGeom>
        </p:spPr>
        <p:txBody>
          <a:bodyPr wrap="square">
            <a:spAutoFit/>
          </a:bodyPr>
          <a:lstStyle/>
          <a:p>
            <a:pPr>
              <a:lnSpc>
                <a:spcPct val="107000"/>
              </a:lnSpc>
              <a:spcAft>
                <a:spcPts val="0"/>
              </a:spcAft>
            </a:pPr>
            <a:fld id="{5FD09B49-1430-4E18-864F-FED46BCA8C9A}" type="slidenum">
              <a:rPr lang="ru-RU" sz="2000" b="1" smtClean="0">
                <a:effectLst/>
                <a:latin typeface="+mn-lt"/>
                <a:ea typeface="Calibri" panose="020F0502020204030204" pitchFamily="34" charset="0"/>
                <a:cs typeface="Times New Roman" panose="02020603050405020304" pitchFamily="18" charset="0"/>
              </a:rPr>
              <a:t>21</a:t>
            </a:fld>
            <a:endParaRPr lang="ru-RU" sz="2000" b="1" dirty="0">
              <a:effectLst/>
              <a:latin typeface="+mn-lt"/>
              <a:ea typeface="Calibri" panose="020F0502020204030204" pitchFamily="34" charset="0"/>
              <a:cs typeface="Times New Roman" panose="02020603050405020304" pitchFamily="18" charset="0"/>
            </a:endParaRPr>
          </a:p>
        </p:txBody>
      </p:sp>
      <p:sp>
        <p:nvSpPr>
          <p:cNvPr id="23" name="Прямоугольник 22"/>
          <p:cNvSpPr/>
          <p:nvPr/>
        </p:nvSpPr>
        <p:spPr>
          <a:xfrm>
            <a:off x="1905657" y="6420365"/>
            <a:ext cx="7068525" cy="388696"/>
          </a:xfrm>
          <a:prstGeom prst="rect">
            <a:avLst/>
          </a:prstGeom>
        </p:spPr>
        <p:txBody>
          <a:bodyPr wrap="square">
            <a:spAutoFit/>
          </a:bodyPr>
          <a:lstStyle/>
          <a:p>
            <a:pPr>
              <a:lnSpc>
                <a:spcPct val="107000"/>
              </a:lnSpc>
              <a:spcAft>
                <a:spcPts val="0"/>
              </a:spcAft>
            </a:pPr>
            <a:r>
              <a:rPr lang="ru-RU" sz="1800" b="1" dirty="0">
                <a:latin typeface="+mn-lt"/>
                <a:ea typeface="Calibri" panose="020F0502020204030204" pitchFamily="34" charset="0"/>
                <a:cs typeface="Times New Roman" panose="02020603050405020304" pitchFamily="18" charset="0"/>
              </a:rPr>
              <a:t>ПОВЫШЕНИЕ ЭНЕРГОЭФФЕКТИВНОСТИ ОБОРУДОВАНИЯ ГРС</a:t>
            </a:r>
            <a:endParaRPr lang="ru-RU" sz="1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8347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rot="21411604">
            <a:off x="-142874" y="1173504"/>
            <a:ext cx="3407627" cy="5067300"/>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1117599"/>
            <a:ext cx="3657600" cy="5179113"/>
          </a:xfrm>
          <a:prstGeom prst="rect">
            <a:avLst/>
          </a:prstGeom>
        </p:spPr>
      </p:pic>
      <p:pic>
        <p:nvPicPr>
          <p:cNvPr id="6" name="Рисунок 5"/>
          <p:cNvPicPr>
            <a:picLocks noChangeAspect="1"/>
          </p:cNvPicPr>
          <p:nvPr/>
        </p:nvPicPr>
        <p:blipFill rotWithShape="1">
          <a:blip r:embed="rId5"/>
          <a:srcRect l="9462" r="8659"/>
          <a:stretch/>
        </p:blipFill>
        <p:spPr>
          <a:xfrm>
            <a:off x="2617321" y="1168741"/>
            <a:ext cx="2971801" cy="5076825"/>
          </a:xfrm>
          <a:prstGeom prst="rect">
            <a:avLst/>
          </a:prstGeom>
        </p:spPr>
      </p:pic>
      <p:sp>
        <p:nvSpPr>
          <p:cNvPr id="2" name="Заголовок 1"/>
          <p:cNvSpPr>
            <a:spLocks noGrp="1"/>
          </p:cNvSpPr>
          <p:nvPr>
            <p:ph type="title"/>
          </p:nvPr>
        </p:nvSpPr>
        <p:spPr/>
        <p:txBody>
          <a:bodyPr/>
          <a:lstStyle/>
          <a:p>
            <a:endParaRPr lang="ru-RU"/>
          </a:p>
        </p:txBody>
      </p:sp>
      <p:sp>
        <p:nvSpPr>
          <p:cNvPr id="8" name="Прямоугольник 7"/>
          <p:cNvSpPr/>
          <p:nvPr/>
        </p:nvSpPr>
        <p:spPr>
          <a:xfrm>
            <a:off x="222069" y="6420365"/>
            <a:ext cx="1538514" cy="396519"/>
          </a:xfrm>
          <a:prstGeom prst="rect">
            <a:avLst/>
          </a:prstGeom>
        </p:spPr>
        <p:txBody>
          <a:bodyPr wrap="square">
            <a:spAutoFit/>
          </a:bodyPr>
          <a:lstStyle/>
          <a:p>
            <a:pPr>
              <a:lnSpc>
                <a:spcPct val="107000"/>
              </a:lnSpc>
              <a:spcAft>
                <a:spcPts val="0"/>
              </a:spcAft>
            </a:pPr>
            <a:fld id="{E49C330C-9EA5-462C-B5DF-6E9FB99845DD}" type="slidenum">
              <a:rPr lang="ru-RU" sz="2000" b="1" smtClean="0">
                <a:effectLst/>
                <a:latin typeface="+mn-lt"/>
                <a:ea typeface="Calibri" panose="020F0502020204030204" pitchFamily="34" charset="0"/>
                <a:cs typeface="Times New Roman" panose="02020603050405020304" pitchFamily="18" charset="0"/>
              </a:rPr>
              <a:t>22</a:t>
            </a:fld>
            <a:endParaRPr lang="ru-RU" sz="2000" b="1" dirty="0">
              <a:effectLst/>
              <a:latin typeface="+mn-lt"/>
              <a:ea typeface="Calibri" panose="020F0502020204030204" pitchFamily="34" charset="0"/>
              <a:cs typeface="Times New Roman" panose="02020603050405020304" pitchFamily="18" charset="0"/>
            </a:endParaRPr>
          </a:p>
        </p:txBody>
      </p:sp>
      <p:sp>
        <p:nvSpPr>
          <p:cNvPr id="9" name="Прямоугольник 8"/>
          <p:cNvSpPr/>
          <p:nvPr/>
        </p:nvSpPr>
        <p:spPr>
          <a:xfrm>
            <a:off x="1905657" y="6420365"/>
            <a:ext cx="7068525" cy="388696"/>
          </a:xfrm>
          <a:prstGeom prst="rect">
            <a:avLst/>
          </a:prstGeom>
        </p:spPr>
        <p:txBody>
          <a:bodyPr wrap="square">
            <a:spAutoFit/>
          </a:bodyPr>
          <a:lstStyle/>
          <a:p>
            <a:pPr>
              <a:lnSpc>
                <a:spcPct val="107000"/>
              </a:lnSpc>
              <a:spcAft>
                <a:spcPts val="0"/>
              </a:spcAft>
            </a:pPr>
            <a:r>
              <a:rPr lang="ru-RU" sz="1800" b="1" dirty="0">
                <a:latin typeface="+mn-lt"/>
                <a:ea typeface="Calibri" panose="020F0502020204030204" pitchFamily="34" charset="0"/>
                <a:cs typeface="Times New Roman" panose="02020603050405020304" pitchFamily="18" charset="0"/>
              </a:rPr>
              <a:t>ПОВЫШЕНИЕ ЭНЕРГОЭФФЕКТИВНОСТИ ОБОРУДОВАНИЯ ГРС</a:t>
            </a:r>
            <a:endParaRPr lang="ru-RU" sz="1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017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bwMode="auto">
          <a:xfrm>
            <a:off x="2159000" y="0"/>
            <a:ext cx="6985000" cy="10096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a:lstStyle>
          <a:p>
            <a:r>
              <a:rPr lang="ru-RU" altLang="ru-RU" kern="0" dirty="0"/>
              <a:t>Продление срока службы ГРС </a:t>
            </a:r>
            <a:r>
              <a:rPr lang="ru-RU" altLang="ru-RU" kern="0" dirty="0" smtClean="0"/>
              <a:t>по итогам ЭПБ</a:t>
            </a:r>
            <a:endParaRPr lang="ru-RU" altLang="ru-RU" kern="0" dirty="0"/>
          </a:p>
        </p:txBody>
      </p:sp>
      <p:graphicFrame>
        <p:nvGraphicFramePr>
          <p:cNvPr id="5" name="Таблица 4"/>
          <p:cNvGraphicFramePr>
            <a:graphicFrameLocks noGrp="1"/>
          </p:cNvGraphicFramePr>
          <p:nvPr>
            <p:extLst>
              <p:ext uri="{D42A27DB-BD31-4B8C-83A1-F6EECF244321}">
                <p14:modId xmlns:p14="http://schemas.microsoft.com/office/powerpoint/2010/main" val="376654658"/>
              </p:ext>
            </p:extLst>
          </p:nvPr>
        </p:nvGraphicFramePr>
        <p:xfrm>
          <a:off x="0" y="1440543"/>
          <a:ext cx="9144000" cy="3017520"/>
        </p:xfrm>
        <a:graphic>
          <a:graphicData uri="http://schemas.openxmlformats.org/drawingml/2006/table">
            <a:tbl>
              <a:tblPr firstRow="1" bandRow="1">
                <a:tableStyleId>{5C22544A-7EE6-4342-B048-85BDC9FD1C3A}</a:tableStyleId>
              </a:tblPr>
              <a:tblGrid>
                <a:gridCol w="2413000"/>
                <a:gridCol w="4572000"/>
                <a:gridCol w="2159000"/>
              </a:tblGrid>
              <a:tr h="370840">
                <a:tc>
                  <a:txBody>
                    <a:bodyPr/>
                    <a:lstStyle/>
                    <a:p>
                      <a:pPr algn="ctr"/>
                      <a:r>
                        <a:rPr lang="ru-RU" sz="2400" dirty="0" smtClean="0"/>
                        <a:t>Тех. устройство</a:t>
                      </a:r>
                      <a:endParaRPr lang="ru-RU" sz="2400" dirty="0"/>
                    </a:p>
                  </a:txBody>
                  <a:tcPr anchor="ctr">
                    <a:noFill/>
                  </a:tcPr>
                </a:tc>
                <a:tc>
                  <a:txBody>
                    <a:bodyPr/>
                    <a:lstStyle/>
                    <a:p>
                      <a:pPr algn="ctr"/>
                      <a:r>
                        <a:rPr lang="ru-RU" sz="2400" dirty="0" smtClean="0"/>
                        <a:t>СТО</a:t>
                      </a:r>
                      <a:endParaRPr lang="ru-RU" sz="2400" dirty="0"/>
                    </a:p>
                  </a:txBody>
                  <a:tcPr anchor="ctr">
                    <a:noFill/>
                  </a:tcPr>
                </a:tc>
                <a:tc>
                  <a:txBody>
                    <a:bodyPr/>
                    <a:lstStyle/>
                    <a:p>
                      <a:pPr algn="ctr"/>
                      <a:r>
                        <a:rPr lang="ru-RU" sz="2400" dirty="0" smtClean="0"/>
                        <a:t>Предельный срок</a:t>
                      </a:r>
                      <a:endParaRPr lang="ru-RU" sz="2400" dirty="0"/>
                    </a:p>
                  </a:txBody>
                  <a:tcPr anchor="ctr">
                    <a:noFill/>
                  </a:tcPr>
                </a:tc>
              </a:tr>
              <a:tr h="370840">
                <a:tc>
                  <a:txBody>
                    <a:bodyPr/>
                    <a:lstStyle/>
                    <a:p>
                      <a:pPr algn="ctr"/>
                      <a:r>
                        <a:rPr lang="ru-RU" sz="2400" dirty="0" smtClean="0">
                          <a:solidFill>
                            <a:schemeClr val="bg1"/>
                          </a:solidFill>
                        </a:rPr>
                        <a:t>ЗРА</a:t>
                      </a:r>
                      <a:endParaRPr lang="ru-RU" sz="2400" dirty="0">
                        <a:solidFill>
                          <a:schemeClr val="bg1"/>
                        </a:solidFill>
                      </a:endParaRPr>
                    </a:p>
                  </a:txBody>
                  <a:tcPr>
                    <a:noFill/>
                  </a:tcPr>
                </a:tc>
                <a:tc>
                  <a:txBody>
                    <a:bodyPr/>
                    <a:lstStyle/>
                    <a:p>
                      <a:r>
                        <a:rPr lang="ru-RU" altLang="ru-RU" sz="2400" kern="0" dirty="0" smtClean="0">
                          <a:solidFill>
                            <a:schemeClr val="bg1"/>
                          </a:solidFill>
                        </a:rPr>
                        <a:t>п. 7.1 СТО Газпром 2-4.1.-406-2009</a:t>
                      </a:r>
                      <a:endParaRPr lang="ru-RU" sz="2400" dirty="0">
                        <a:solidFill>
                          <a:schemeClr val="bg1"/>
                        </a:solidFill>
                      </a:endParaRPr>
                    </a:p>
                  </a:txBody>
                  <a:tcPr>
                    <a:noFill/>
                  </a:tcPr>
                </a:tc>
                <a:tc>
                  <a:txBody>
                    <a:bodyPr/>
                    <a:lstStyle/>
                    <a:p>
                      <a:pPr algn="ctr"/>
                      <a:r>
                        <a:rPr lang="ru-RU" sz="2400" b="1" dirty="0" smtClean="0">
                          <a:solidFill>
                            <a:schemeClr val="bg1"/>
                          </a:solidFill>
                        </a:rPr>
                        <a:t>7 лет</a:t>
                      </a:r>
                      <a:endParaRPr lang="ru-RU" sz="2400" b="1" dirty="0">
                        <a:solidFill>
                          <a:schemeClr val="bg1"/>
                        </a:solidFill>
                      </a:endParaRPr>
                    </a:p>
                  </a:txBody>
                  <a:tcPr>
                    <a:noFill/>
                  </a:tcPr>
                </a:tc>
              </a:tr>
              <a:tr h="642620">
                <a:tc>
                  <a:txBody>
                    <a:bodyPr/>
                    <a:lstStyle/>
                    <a:p>
                      <a:pPr algn="ctr"/>
                      <a:r>
                        <a:rPr lang="ru-RU" sz="2400" dirty="0" smtClean="0">
                          <a:solidFill>
                            <a:schemeClr val="bg1"/>
                          </a:solidFill>
                        </a:rPr>
                        <a:t>СРПД</a:t>
                      </a:r>
                      <a:endParaRPr lang="ru-RU" sz="2400" dirty="0">
                        <a:solidFill>
                          <a:schemeClr val="bg1"/>
                        </a:solidFill>
                      </a:endParaRPr>
                    </a:p>
                  </a:txBody>
                  <a:tcPr>
                    <a:noFill/>
                  </a:tcPr>
                </a:tc>
                <a:tc>
                  <a:txBody>
                    <a:bodyPr/>
                    <a:lstStyle/>
                    <a:p>
                      <a:r>
                        <a:rPr lang="ru-RU" altLang="ru-RU" sz="2400" kern="0" dirty="0" smtClean="0">
                          <a:solidFill>
                            <a:schemeClr val="bg1"/>
                          </a:solidFill>
                        </a:rPr>
                        <a:t>п. 6.6 СО 153-34.17.439-2003,</a:t>
                      </a:r>
                    </a:p>
                    <a:p>
                      <a:pPr marL="7938" indent="-7938"/>
                      <a:r>
                        <a:rPr lang="ru-RU" altLang="ru-RU" sz="2400" kern="0" dirty="0" smtClean="0">
                          <a:solidFill>
                            <a:schemeClr val="bg1"/>
                          </a:solidFill>
                        </a:rPr>
                        <a:t>таб. 8.9 СТО Газпром 2-2.3-491-2010</a:t>
                      </a:r>
                      <a:endParaRPr lang="ru-RU" sz="2400" dirty="0">
                        <a:solidFill>
                          <a:schemeClr val="bg1"/>
                        </a:solidFill>
                      </a:endParaRPr>
                    </a:p>
                  </a:txBody>
                  <a:tcPr>
                    <a:noFill/>
                  </a:tcPr>
                </a:tc>
                <a:tc>
                  <a:txBody>
                    <a:bodyPr/>
                    <a:lstStyle/>
                    <a:p>
                      <a:pPr algn="ctr"/>
                      <a:r>
                        <a:rPr lang="ru-RU" sz="2400" b="1" dirty="0" smtClean="0">
                          <a:solidFill>
                            <a:schemeClr val="bg1"/>
                          </a:solidFill>
                        </a:rPr>
                        <a:t>8 лет</a:t>
                      </a:r>
                      <a:endParaRPr lang="ru-RU" sz="2400" b="1" dirty="0">
                        <a:solidFill>
                          <a:schemeClr val="bg1"/>
                        </a:solidFill>
                      </a:endParaRPr>
                    </a:p>
                  </a:txBody>
                  <a:tcPr>
                    <a:noFill/>
                  </a:tcPr>
                </a:tc>
              </a:tr>
              <a:tr h="370840">
                <a:tc>
                  <a:txBody>
                    <a:bodyPr/>
                    <a:lstStyle/>
                    <a:p>
                      <a:pPr algn="ctr"/>
                      <a:r>
                        <a:rPr lang="ru-RU" sz="2400" dirty="0" smtClean="0">
                          <a:solidFill>
                            <a:schemeClr val="bg1"/>
                          </a:solidFill>
                        </a:rPr>
                        <a:t>ТПО</a:t>
                      </a:r>
                      <a:endParaRPr lang="ru-RU" sz="2400" dirty="0">
                        <a:solidFill>
                          <a:schemeClr val="bg1"/>
                        </a:solidFill>
                      </a:endParaRPr>
                    </a:p>
                  </a:txBody>
                  <a:tcPr>
                    <a:noFill/>
                  </a:tcPr>
                </a:tc>
                <a:tc>
                  <a:txBody>
                    <a:bodyPr/>
                    <a:lstStyle/>
                    <a:p>
                      <a:r>
                        <a:rPr lang="ru-RU" altLang="ru-RU" sz="2400" kern="0" dirty="0" smtClean="0">
                          <a:solidFill>
                            <a:schemeClr val="bg1"/>
                          </a:solidFill>
                        </a:rPr>
                        <a:t>1.8. СТО Газпром РД 1.10-098-2004</a:t>
                      </a:r>
                      <a:endParaRPr lang="ru-RU" sz="2400" dirty="0">
                        <a:solidFill>
                          <a:schemeClr val="bg1"/>
                        </a:solidFill>
                      </a:endParaRPr>
                    </a:p>
                  </a:txBody>
                  <a:tcPr>
                    <a:noFill/>
                  </a:tcPr>
                </a:tc>
                <a:tc>
                  <a:txBody>
                    <a:bodyPr/>
                    <a:lstStyle/>
                    <a:p>
                      <a:pPr algn="ctr"/>
                      <a:r>
                        <a:rPr lang="ru-RU" sz="2400" b="1" dirty="0" smtClean="0">
                          <a:solidFill>
                            <a:schemeClr val="bg1"/>
                          </a:solidFill>
                        </a:rPr>
                        <a:t>5 лет</a:t>
                      </a:r>
                      <a:endParaRPr lang="ru-RU" sz="2400" b="1" dirty="0">
                        <a:solidFill>
                          <a:schemeClr val="bg1"/>
                        </a:solidFill>
                      </a:endParaRPr>
                    </a:p>
                  </a:txBody>
                  <a:tcPr>
                    <a:noFill/>
                  </a:tcPr>
                </a:tc>
              </a:tr>
              <a:tr h="370840">
                <a:tc>
                  <a:txBody>
                    <a:bodyPr/>
                    <a:lstStyle/>
                    <a:p>
                      <a:pPr algn="ctr"/>
                      <a:r>
                        <a:rPr lang="ru-RU" sz="2400" dirty="0" smtClean="0">
                          <a:solidFill>
                            <a:schemeClr val="bg1"/>
                          </a:solidFill>
                        </a:rPr>
                        <a:t>Комплекс</a:t>
                      </a:r>
                      <a:r>
                        <a:rPr lang="ru-RU" sz="2400" baseline="0" dirty="0" smtClean="0">
                          <a:solidFill>
                            <a:schemeClr val="bg1"/>
                          </a:solidFill>
                        </a:rPr>
                        <a:t> ГРС</a:t>
                      </a:r>
                      <a:endParaRPr lang="ru-RU" sz="2400" dirty="0">
                        <a:solidFill>
                          <a:schemeClr val="bg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400" dirty="0" smtClean="0">
                          <a:solidFill>
                            <a:schemeClr val="bg1"/>
                          </a:solidFill>
                        </a:rPr>
                        <a:t>СТО</a:t>
                      </a:r>
                      <a:r>
                        <a:rPr lang="en-US" sz="2400" dirty="0" smtClean="0">
                          <a:solidFill>
                            <a:schemeClr val="bg1"/>
                          </a:solidFill>
                        </a:rPr>
                        <a:t> </a:t>
                      </a:r>
                      <a:r>
                        <a:rPr lang="ru-RU" sz="2400" dirty="0" smtClean="0">
                          <a:solidFill>
                            <a:schemeClr val="bg1"/>
                          </a:solidFill>
                        </a:rPr>
                        <a:t>Газпром</a:t>
                      </a:r>
                      <a:r>
                        <a:rPr lang="en-US" sz="2400" dirty="0" smtClean="0">
                          <a:solidFill>
                            <a:schemeClr val="bg1"/>
                          </a:solidFill>
                        </a:rPr>
                        <a:t> 2-2.3-1069-20</a:t>
                      </a:r>
                      <a:r>
                        <a:rPr lang="ru-RU" sz="2400" dirty="0" smtClean="0">
                          <a:solidFill>
                            <a:schemeClr val="bg1"/>
                          </a:solidFill>
                        </a:rPr>
                        <a:t>1</a:t>
                      </a:r>
                      <a:r>
                        <a:rPr lang="en-US" sz="2400" dirty="0" smtClean="0">
                          <a:solidFill>
                            <a:schemeClr val="bg1"/>
                          </a:solidFill>
                        </a:rPr>
                        <a:t>6</a:t>
                      </a:r>
                      <a:r>
                        <a:rPr lang="ru-RU" sz="2400" dirty="0" smtClean="0">
                          <a:solidFill>
                            <a:schemeClr val="bg1"/>
                          </a:solidFill>
                        </a:rPr>
                        <a:t> п 7.9</a:t>
                      </a:r>
                      <a:endParaRPr lang="ru-RU" sz="2400" dirty="0">
                        <a:solidFill>
                          <a:schemeClr val="bg1"/>
                        </a:solidFill>
                      </a:endParaRPr>
                    </a:p>
                  </a:txBody>
                  <a:tcPr>
                    <a:noFill/>
                  </a:tcPr>
                </a:tc>
                <a:tc>
                  <a:txBody>
                    <a:bodyPr/>
                    <a:lstStyle/>
                    <a:p>
                      <a:pPr algn="ctr"/>
                      <a:r>
                        <a:rPr lang="ru-RU" sz="2400" b="1" dirty="0" smtClean="0">
                          <a:solidFill>
                            <a:schemeClr val="bg1"/>
                          </a:solidFill>
                        </a:rPr>
                        <a:t>По расчетам</a:t>
                      </a:r>
                      <a:endParaRPr lang="ru-RU" sz="2400" b="1" dirty="0">
                        <a:solidFill>
                          <a:schemeClr val="bg1"/>
                        </a:solidFill>
                      </a:endParaRPr>
                    </a:p>
                  </a:txBody>
                  <a:tcPr>
                    <a:noFill/>
                  </a:tcPr>
                </a:tc>
              </a:tr>
            </a:tbl>
          </a:graphicData>
        </a:graphic>
      </p:graphicFrame>
      <p:sp>
        <p:nvSpPr>
          <p:cNvPr id="4" name="Прямоугольник 3"/>
          <p:cNvSpPr/>
          <p:nvPr/>
        </p:nvSpPr>
        <p:spPr>
          <a:xfrm>
            <a:off x="222069" y="6420365"/>
            <a:ext cx="1538514" cy="396519"/>
          </a:xfrm>
          <a:prstGeom prst="rect">
            <a:avLst/>
          </a:prstGeom>
        </p:spPr>
        <p:txBody>
          <a:bodyPr wrap="square">
            <a:spAutoFit/>
          </a:bodyPr>
          <a:lstStyle/>
          <a:p>
            <a:pPr>
              <a:lnSpc>
                <a:spcPct val="107000"/>
              </a:lnSpc>
              <a:spcAft>
                <a:spcPts val="0"/>
              </a:spcAft>
            </a:pPr>
            <a:fld id="{BFDE7B07-7904-4762-AF42-4254D3C25D2F}" type="slidenum">
              <a:rPr lang="ru-RU" sz="2000" b="1" smtClean="0">
                <a:effectLst/>
                <a:latin typeface="+mn-lt"/>
                <a:ea typeface="Calibri" panose="020F0502020204030204" pitchFamily="34" charset="0"/>
                <a:cs typeface="Times New Roman" panose="02020603050405020304" pitchFamily="18" charset="0"/>
              </a:rPr>
              <a:t>23</a:t>
            </a:fld>
            <a:endParaRPr lang="ru-RU" sz="2000" b="1" dirty="0">
              <a:effectLst/>
              <a:latin typeface="+mn-lt"/>
              <a:ea typeface="Calibri" panose="020F0502020204030204" pitchFamily="34" charset="0"/>
              <a:cs typeface="Times New Roman" panose="02020603050405020304" pitchFamily="18" charset="0"/>
            </a:endParaRPr>
          </a:p>
        </p:txBody>
      </p:sp>
      <p:sp>
        <p:nvSpPr>
          <p:cNvPr id="6" name="Прямоугольник 5"/>
          <p:cNvSpPr/>
          <p:nvPr/>
        </p:nvSpPr>
        <p:spPr>
          <a:xfrm>
            <a:off x="1905657" y="6420365"/>
            <a:ext cx="7068525" cy="388696"/>
          </a:xfrm>
          <a:prstGeom prst="rect">
            <a:avLst/>
          </a:prstGeom>
        </p:spPr>
        <p:txBody>
          <a:bodyPr wrap="square">
            <a:spAutoFit/>
          </a:bodyPr>
          <a:lstStyle/>
          <a:p>
            <a:pPr>
              <a:lnSpc>
                <a:spcPct val="107000"/>
              </a:lnSpc>
              <a:spcAft>
                <a:spcPts val="0"/>
              </a:spcAft>
            </a:pPr>
            <a:r>
              <a:rPr lang="ru-RU" sz="1800" b="1" dirty="0">
                <a:latin typeface="+mn-lt"/>
                <a:ea typeface="Calibri" panose="020F0502020204030204" pitchFamily="34" charset="0"/>
                <a:cs typeface="Times New Roman" panose="02020603050405020304" pitchFamily="18" charset="0"/>
              </a:rPr>
              <a:t>ПОВЫШЕНИЕ ЭНЕРГОЭФФЕКТИВНОСТИ ОБОРУДОВАНИЯ ГРС</a:t>
            </a:r>
            <a:endParaRPr lang="ru-RU" sz="1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6276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bwMode="auto">
          <a:xfrm>
            <a:off x="2159000" y="0"/>
            <a:ext cx="6985000" cy="10096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a:lstStyle>
          <a:p>
            <a:r>
              <a:rPr lang="ru-RU" altLang="ru-RU" kern="0" dirty="0" smtClean="0"/>
              <a:t>Включение </a:t>
            </a:r>
            <a:r>
              <a:rPr lang="ru-RU" altLang="ru-RU" kern="0" dirty="0"/>
              <a:t>корректирующих мероприятий в заключение ЭПБ </a:t>
            </a:r>
            <a:endParaRPr lang="ru-RU" altLang="ru-RU" kern="0" dirty="0" smtClean="0"/>
          </a:p>
        </p:txBody>
      </p:sp>
      <p:sp>
        <p:nvSpPr>
          <p:cNvPr id="4" name="Заголовок 1"/>
          <p:cNvSpPr txBox="1">
            <a:spLocks/>
          </p:cNvSpPr>
          <p:nvPr/>
        </p:nvSpPr>
        <p:spPr bwMode="auto">
          <a:xfrm>
            <a:off x="34324" y="2350010"/>
            <a:ext cx="9109676" cy="32389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a:lstStyle>
          <a:p>
            <a:r>
              <a:rPr lang="ru-RU" dirty="0"/>
              <a:t> Заключение </a:t>
            </a:r>
            <a:r>
              <a:rPr lang="ru-RU" dirty="0" smtClean="0"/>
              <a:t>экспертизы должно содержать </a:t>
            </a:r>
            <a:r>
              <a:rPr lang="ru-RU" dirty="0"/>
              <a:t>один из следующих выводов</a:t>
            </a:r>
          </a:p>
          <a:p>
            <a:r>
              <a:rPr lang="ru-RU" sz="2000" dirty="0" smtClean="0"/>
              <a:t>1</a:t>
            </a:r>
            <a:r>
              <a:rPr lang="ru-RU" sz="2000" dirty="0"/>
              <a:t>) объект экспертизы соответствует требованиям промышленной безопасности;</a:t>
            </a:r>
          </a:p>
          <a:p>
            <a:r>
              <a:rPr lang="ru-RU" sz="2000" dirty="0"/>
              <a:t>2) объект экспертизы не в полной мере соответствует требованиям промышленной безопасности и может быть применен при условии внесения соответствующих изменений в документацию или выполнения соответствующих мероприятий в отношении технических устройств либо зданий и сооружений (</a:t>
            </a:r>
            <a:r>
              <a:rPr lang="ru-RU" sz="2000" b="1" u="sng" dirty="0"/>
              <a:t>в заключении указываются изменения, после внесения которых</a:t>
            </a:r>
            <a:r>
              <a:rPr lang="ru-RU" sz="2000" u="sng" dirty="0"/>
              <a:t> </a:t>
            </a:r>
            <a:r>
              <a:rPr lang="ru-RU" sz="2000" dirty="0"/>
              <a:t>документация будет соответствовать требованиям промышленной безопасности, </a:t>
            </a:r>
            <a:r>
              <a:rPr lang="ru-RU" sz="2000" b="1" u="sng" dirty="0"/>
              <a:t>либо мероприятия, после проведения которых техническое устройство</a:t>
            </a:r>
            <a:r>
              <a:rPr lang="ru-RU" sz="2000" dirty="0"/>
              <a:t>, здания, сооружения </a:t>
            </a:r>
            <a:r>
              <a:rPr lang="ru-RU" sz="2000" b="1" u="sng" dirty="0"/>
              <a:t>будут соответствовать требованиям промышленной безопасности</a:t>
            </a:r>
            <a:r>
              <a:rPr lang="ru-RU" sz="2000" dirty="0"/>
              <a:t>);</a:t>
            </a:r>
          </a:p>
          <a:p>
            <a:r>
              <a:rPr lang="ru-RU" sz="2000" dirty="0"/>
              <a:t>3) объект экспертизы не соответствует требованиям промышленной безопасности.</a:t>
            </a:r>
          </a:p>
          <a:p>
            <a:endParaRPr lang="ru-RU" altLang="ru-RU" sz="2000" kern="0" dirty="0" smtClean="0"/>
          </a:p>
        </p:txBody>
      </p:sp>
      <p:sp>
        <p:nvSpPr>
          <p:cNvPr id="5" name="Заголовок 1"/>
          <p:cNvSpPr txBox="1">
            <a:spLocks/>
          </p:cNvSpPr>
          <p:nvPr/>
        </p:nvSpPr>
        <p:spPr bwMode="auto">
          <a:xfrm>
            <a:off x="0" y="1114004"/>
            <a:ext cx="9144000" cy="180699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a:lstStyle>
          <a:p>
            <a:pPr algn="ctr"/>
            <a:r>
              <a:rPr lang="ru-RU" sz="2000" dirty="0"/>
              <a:t> ПРИКАЗ от 14 ноября 2013 г. N </a:t>
            </a:r>
            <a:r>
              <a:rPr lang="ru-RU" sz="2000" dirty="0" smtClean="0"/>
              <a:t>538</a:t>
            </a:r>
          </a:p>
          <a:p>
            <a:pPr algn="ctr"/>
            <a:r>
              <a:rPr lang="ru-RU" sz="2000" dirty="0"/>
              <a:t>ОБ УТВЕРЖДЕНИИ ФЕДЕРАЛЬНЫХ НОРМ И ПРАВИЛ В ОБЛАСТИ ПРОМЫШЛЕННОЙ БЕЗОПАСНОСТИ "ПРАВИЛА ПРОВЕДЕНИЯ ЭКСПЕРТИЗЫ ПРОМЫШЛЕННОЙ БЕЗОПАСНОСТИ" </a:t>
            </a:r>
            <a:r>
              <a:rPr lang="ru-RU" sz="2000" dirty="0" smtClean="0"/>
              <a:t> </a:t>
            </a:r>
            <a:endParaRPr lang="ru-RU" altLang="ru-RU" sz="1600" kern="0" dirty="0" smtClean="0"/>
          </a:p>
        </p:txBody>
      </p:sp>
      <p:sp>
        <p:nvSpPr>
          <p:cNvPr id="6" name="Прямоугольник 5"/>
          <p:cNvSpPr/>
          <p:nvPr/>
        </p:nvSpPr>
        <p:spPr>
          <a:xfrm>
            <a:off x="222069" y="6420365"/>
            <a:ext cx="1538514" cy="396519"/>
          </a:xfrm>
          <a:prstGeom prst="rect">
            <a:avLst/>
          </a:prstGeom>
        </p:spPr>
        <p:txBody>
          <a:bodyPr wrap="square">
            <a:spAutoFit/>
          </a:bodyPr>
          <a:lstStyle/>
          <a:p>
            <a:pPr>
              <a:lnSpc>
                <a:spcPct val="107000"/>
              </a:lnSpc>
              <a:spcAft>
                <a:spcPts val="0"/>
              </a:spcAft>
            </a:pPr>
            <a:fld id="{8187DCAF-0B48-4E1A-B090-E1FA7B42B3B3}" type="slidenum">
              <a:rPr lang="ru-RU" sz="2000" b="1" smtClean="0">
                <a:effectLst/>
                <a:latin typeface="+mn-lt"/>
                <a:ea typeface="Calibri" panose="020F0502020204030204" pitchFamily="34" charset="0"/>
                <a:cs typeface="Times New Roman" panose="02020603050405020304" pitchFamily="18" charset="0"/>
              </a:rPr>
              <a:t>24</a:t>
            </a:fld>
            <a:endParaRPr lang="ru-RU" sz="2000" b="1" dirty="0">
              <a:effectLst/>
              <a:latin typeface="+mn-lt"/>
              <a:ea typeface="Calibri" panose="020F0502020204030204" pitchFamily="34" charset="0"/>
              <a:cs typeface="Times New Roman" panose="02020603050405020304" pitchFamily="18" charset="0"/>
            </a:endParaRPr>
          </a:p>
        </p:txBody>
      </p:sp>
      <p:sp>
        <p:nvSpPr>
          <p:cNvPr id="7" name="Прямоугольник 6"/>
          <p:cNvSpPr/>
          <p:nvPr/>
        </p:nvSpPr>
        <p:spPr>
          <a:xfrm>
            <a:off x="1905657" y="6420365"/>
            <a:ext cx="7068525" cy="388696"/>
          </a:xfrm>
          <a:prstGeom prst="rect">
            <a:avLst/>
          </a:prstGeom>
        </p:spPr>
        <p:txBody>
          <a:bodyPr wrap="square">
            <a:spAutoFit/>
          </a:bodyPr>
          <a:lstStyle/>
          <a:p>
            <a:pPr>
              <a:lnSpc>
                <a:spcPct val="107000"/>
              </a:lnSpc>
              <a:spcAft>
                <a:spcPts val="0"/>
              </a:spcAft>
            </a:pPr>
            <a:r>
              <a:rPr lang="ru-RU" sz="1800" b="1" dirty="0">
                <a:latin typeface="+mn-lt"/>
                <a:ea typeface="Calibri" panose="020F0502020204030204" pitchFamily="34" charset="0"/>
                <a:cs typeface="Times New Roman" panose="02020603050405020304" pitchFamily="18" charset="0"/>
              </a:rPr>
              <a:t>ПОВЫШЕНИЕ ЭНЕРГОЭФФЕКТИВНОСТИ ОБОРУДОВАНИЯ ГРС</a:t>
            </a:r>
            <a:endParaRPr lang="ru-RU" sz="1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9159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bwMode="auto">
          <a:xfrm>
            <a:off x="2159000" y="0"/>
            <a:ext cx="6985000" cy="10096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a:lstStyle>
          <a:p>
            <a:r>
              <a:rPr lang="ru-RU" altLang="ru-RU" kern="0" dirty="0" smtClean="0"/>
              <a:t>Включение </a:t>
            </a:r>
            <a:r>
              <a:rPr lang="ru-RU" altLang="ru-RU" kern="0" dirty="0"/>
              <a:t>корректирующих мероприятий в заключение ЭПБ </a:t>
            </a:r>
            <a:endParaRPr lang="ru-RU" altLang="ru-RU" kern="0" dirty="0" smtClean="0"/>
          </a:p>
        </p:txBody>
      </p:sp>
      <p:sp>
        <p:nvSpPr>
          <p:cNvPr id="4" name="Заголовок 1"/>
          <p:cNvSpPr txBox="1">
            <a:spLocks/>
          </p:cNvSpPr>
          <p:nvPr/>
        </p:nvSpPr>
        <p:spPr bwMode="auto">
          <a:xfrm>
            <a:off x="34324" y="1266834"/>
            <a:ext cx="9109676" cy="3527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a:lstStyle>
          <a:p>
            <a:r>
              <a:rPr lang="ru-RU" sz="2400" dirty="0" smtClean="0"/>
              <a:t>Требования указывать в заключении ЭПБ корректирующие мероприятия с приложением плана по обеспечению безопасной эксплуатации объекта было изложено в п. 20 Порядка продления срока безопасной эксплуатации технических устройств, оборудования и сооружений на опасных производственных объектах, утвержденного приказом Министерства природных ресурсов и экологии РФ от 30.06.2009г. № 195</a:t>
            </a:r>
          </a:p>
          <a:p>
            <a:endParaRPr lang="ru-RU" altLang="ru-RU" sz="1800" kern="0" dirty="0"/>
          </a:p>
          <a:p>
            <a:r>
              <a:rPr lang="ru-RU" altLang="ru-RU" sz="2400" b="1" kern="0" dirty="0" smtClean="0">
                <a:solidFill>
                  <a:srgbClr val="FFFF66"/>
                </a:solidFill>
              </a:rPr>
              <a:t>Данный документ отменен Приказом от 08.04.2014 № 173</a:t>
            </a:r>
          </a:p>
        </p:txBody>
      </p:sp>
      <p:sp>
        <p:nvSpPr>
          <p:cNvPr id="6" name="Прямоугольник 5"/>
          <p:cNvSpPr/>
          <p:nvPr/>
        </p:nvSpPr>
        <p:spPr>
          <a:xfrm>
            <a:off x="222069" y="6420365"/>
            <a:ext cx="1538514" cy="396519"/>
          </a:xfrm>
          <a:prstGeom prst="rect">
            <a:avLst/>
          </a:prstGeom>
        </p:spPr>
        <p:txBody>
          <a:bodyPr wrap="square">
            <a:spAutoFit/>
          </a:bodyPr>
          <a:lstStyle/>
          <a:p>
            <a:pPr>
              <a:lnSpc>
                <a:spcPct val="107000"/>
              </a:lnSpc>
              <a:spcAft>
                <a:spcPts val="0"/>
              </a:spcAft>
            </a:pPr>
            <a:fld id="{995B2046-7FB9-4E64-A877-34BEBE282284}" type="slidenum">
              <a:rPr lang="ru-RU" sz="2000" b="1" smtClean="0">
                <a:effectLst/>
                <a:latin typeface="+mn-lt"/>
                <a:ea typeface="Calibri" panose="020F0502020204030204" pitchFamily="34" charset="0"/>
                <a:cs typeface="Times New Roman" panose="02020603050405020304" pitchFamily="18" charset="0"/>
              </a:rPr>
              <a:t>25</a:t>
            </a:fld>
            <a:endParaRPr lang="ru-RU" sz="2000" b="1" dirty="0">
              <a:effectLst/>
              <a:latin typeface="+mn-lt"/>
              <a:ea typeface="Calibri" panose="020F0502020204030204" pitchFamily="34" charset="0"/>
              <a:cs typeface="Times New Roman" panose="02020603050405020304" pitchFamily="18" charset="0"/>
            </a:endParaRPr>
          </a:p>
        </p:txBody>
      </p:sp>
      <p:sp>
        <p:nvSpPr>
          <p:cNvPr id="7" name="Прямоугольник 6"/>
          <p:cNvSpPr/>
          <p:nvPr/>
        </p:nvSpPr>
        <p:spPr>
          <a:xfrm>
            <a:off x="1905657" y="6420365"/>
            <a:ext cx="7068525" cy="388696"/>
          </a:xfrm>
          <a:prstGeom prst="rect">
            <a:avLst/>
          </a:prstGeom>
        </p:spPr>
        <p:txBody>
          <a:bodyPr wrap="square">
            <a:spAutoFit/>
          </a:bodyPr>
          <a:lstStyle/>
          <a:p>
            <a:pPr>
              <a:lnSpc>
                <a:spcPct val="107000"/>
              </a:lnSpc>
              <a:spcAft>
                <a:spcPts val="0"/>
              </a:spcAft>
            </a:pPr>
            <a:r>
              <a:rPr lang="ru-RU" sz="1800" b="1" dirty="0">
                <a:latin typeface="+mn-lt"/>
                <a:ea typeface="Calibri" panose="020F0502020204030204" pitchFamily="34" charset="0"/>
                <a:cs typeface="Times New Roman" panose="02020603050405020304" pitchFamily="18" charset="0"/>
              </a:rPr>
              <a:t>ПОВЫШЕНИЕ ЭНЕРГОЭФФЕКТИВНОСТИ ОБОРУДОВАНИЯ ГРС</a:t>
            </a:r>
            <a:endParaRPr lang="ru-RU" sz="1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937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bwMode="auto">
          <a:xfrm>
            <a:off x="2159000" y="0"/>
            <a:ext cx="6985000" cy="10096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a:lstStyle>
          <a:p>
            <a:r>
              <a:rPr lang="ru-RU" altLang="ru-RU" kern="0" dirty="0" smtClean="0"/>
              <a:t>Предложения для рассмотрения</a:t>
            </a:r>
          </a:p>
        </p:txBody>
      </p:sp>
      <p:sp>
        <p:nvSpPr>
          <p:cNvPr id="4" name="Заголовок 1"/>
          <p:cNvSpPr txBox="1">
            <a:spLocks/>
          </p:cNvSpPr>
          <p:nvPr/>
        </p:nvSpPr>
        <p:spPr bwMode="auto">
          <a:xfrm>
            <a:off x="-135494" y="1327097"/>
            <a:ext cx="9109676" cy="48124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a:lstStyle>
          <a:p>
            <a:pPr marL="903288" indent="-457200">
              <a:buFont typeface="+mj-lt"/>
              <a:buAutoNum type="arabicPeriod"/>
            </a:pPr>
            <a:r>
              <a:rPr lang="ru-RU" altLang="ru-RU" sz="2400" kern="0" dirty="0"/>
              <a:t>Предлагаем пересмотреть СТО </a:t>
            </a:r>
            <a:r>
              <a:rPr lang="ru-RU" altLang="ru-RU" sz="2400" kern="0" dirty="0" smtClean="0"/>
              <a:t>ПАО «Газпром» которые </a:t>
            </a:r>
            <a:r>
              <a:rPr lang="ru-RU" altLang="ru-RU" sz="2400" kern="0" dirty="0"/>
              <a:t>своими требованиями запрещают устанавливать срок службы по расчетам</a:t>
            </a:r>
            <a:r>
              <a:rPr lang="ru-RU" altLang="ru-RU" sz="2400" kern="0" dirty="0" smtClean="0"/>
              <a:t>.</a:t>
            </a:r>
          </a:p>
          <a:p>
            <a:pPr marL="903288" indent="-457200">
              <a:buFont typeface="+mj-lt"/>
              <a:buAutoNum type="arabicPeriod"/>
            </a:pPr>
            <a:r>
              <a:rPr lang="ru-RU" sz="2400" dirty="0" smtClean="0"/>
              <a:t>Просим </a:t>
            </a:r>
            <a:r>
              <a:rPr lang="ru-RU" sz="2400" dirty="0"/>
              <a:t>поднять вопрос о возврате корректирующих мероприятий с приложением плана по обеспечению безопасной эксплуатации объекта в период действия заключения ЭПБ на экспертном совете с </a:t>
            </a:r>
            <a:r>
              <a:rPr lang="ru-RU" sz="2400" dirty="0" smtClean="0"/>
              <a:t>Ростехнадзором.</a:t>
            </a:r>
          </a:p>
          <a:p>
            <a:pPr marL="903288" indent="-457200">
              <a:buFont typeface="+mj-lt"/>
              <a:buAutoNum type="arabicPeriod"/>
            </a:pPr>
            <a:r>
              <a:rPr lang="ru-RU" sz="2400" dirty="0"/>
              <a:t>Предлагаем на этапе проектирования строительства, реконструкции и капитального ремонта крановых </a:t>
            </a:r>
            <a:r>
              <a:rPr lang="ru-RU" sz="2400" dirty="0" smtClean="0"/>
              <a:t>узлов оснащать крановые узлы </a:t>
            </a:r>
            <a:r>
              <a:rPr lang="ru-RU" sz="2400" dirty="0"/>
              <a:t>при подключении газопроводов-отводов к линейной части регулирующими </a:t>
            </a:r>
            <a:r>
              <a:rPr lang="ru-RU" sz="2400" dirty="0" smtClean="0"/>
              <a:t>устройствами.</a:t>
            </a:r>
          </a:p>
          <a:p>
            <a:pPr marL="903288" indent="-457200">
              <a:buFont typeface="+mj-lt"/>
              <a:buAutoNum type="arabicPeriod"/>
            </a:pPr>
            <a:r>
              <a:rPr lang="ru-RU" sz="2400" dirty="0" smtClean="0"/>
              <a:t>Предлагаем ограничивать </a:t>
            </a:r>
            <a:r>
              <a:rPr lang="ru-RU" sz="2400" dirty="0"/>
              <a:t>верхнего предела температуры газа на выходе ГРС </a:t>
            </a:r>
            <a:r>
              <a:rPr lang="ru-RU" sz="2400" dirty="0" smtClean="0"/>
              <a:t>с целью </a:t>
            </a:r>
            <a:r>
              <a:rPr lang="ru-RU" sz="2400" dirty="0"/>
              <a:t>недопущения его перегрева и, соответственно, лишних затрат на топливный газ.</a:t>
            </a:r>
            <a:endParaRPr lang="ru-RU" altLang="ru-RU" sz="2400" dirty="0"/>
          </a:p>
        </p:txBody>
      </p:sp>
      <p:sp>
        <p:nvSpPr>
          <p:cNvPr id="6" name="Прямоугольник 5"/>
          <p:cNvSpPr/>
          <p:nvPr/>
        </p:nvSpPr>
        <p:spPr>
          <a:xfrm>
            <a:off x="222069" y="6420365"/>
            <a:ext cx="1538514" cy="396519"/>
          </a:xfrm>
          <a:prstGeom prst="rect">
            <a:avLst/>
          </a:prstGeom>
        </p:spPr>
        <p:txBody>
          <a:bodyPr wrap="square">
            <a:spAutoFit/>
          </a:bodyPr>
          <a:lstStyle/>
          <a:p>
            <a:pPr>
              <a:lnSpc>
                <a:spcPct val="107000"/>
              </a:lnSpc>
              <a:spcAft>
                <a:spcPts val="0"/>
              </a:spcAft>
            </a:pPr>
            <a:fld id="{995B2046-7FB9-4E64-A877-34BEBE282284}" type="slidenum">
              <a:rPr lang="ru-RU" sz="2000" b="1" smtClean="0">
                <a:effectLst/>
                <a:latin typeface="+mn-lt"/>
                <a:ea typeface="Calibri" panose="020F0502020204030204" pitchFamily="34" charset="0"/>
                <a:cs typeface="Times New Roman" panose="02020603050405020304" pitchFamily="18" charset="0"/>
              </a:rPr>
              <a:t>26</a:t>
            </a:fld>
            <a:endParaRPr lang="ru-RU" sz="2000" b="1" dirty="0">
              <a:effectLst/>
              <a:latin typeface="+mn-lt"/>
              <a:ea typeface="Calibri" panose="020F0502020204030204" pitchFamily="34" charset="0"/>
              <a:cs typeface="Times New Roman" panose="02020603050405020304" pitchFamily="18" charset="0"/>
            </a:endParaRPr>
          </a:p>
        </p:txBody>
      </p:sp>
      <p:sp>
        <p:nvSpPr>
          <p:cNvPr id="7" name="Прямоугольник 6"/>
          <p:cNvSpPr/>
          <p:nvPr/>
        </p:nvSpPr>
        <p:spPr>
          <a:xfrm>
            <a:off x="1905657" y="6420365"/>
            <a:ext cx="7068525" cy="388696"/>
          </a:xfrm>
          <a:prstGeom prst="rect">
            <a:avLst/>
          </a:prstGeom>
        </p:spPr>
        <p:txBody>
          <a:bodyPr wrap="square">
            <a:spAutoFit/>
          </a:bodyPr>
          <a:lstStyle/>
          <a:p>
            <a:pPr>
              <a:lnSpc>
                <a:spcPct val="107000"/>
              </a:lnSpc>
              <a:spcAft>
                <a:spcPts val="0"/>
              </a:spcAft>
            </a:pPr>
            <a:r>
              <a:rPr lang="ru-RU" sz="1800" b="1" dirty="0">
                <a:latin typeface="+mn-lt"/>
                <a:ea typeface="Calibri" panose="020F0502020204030204" pitchFamily="34" charset="0"/>
                <a:cs typeface="Times New Roman" panose="02020603050405020304" pitchFamily="18" charset="0"/>
              </a:rPr>
              <a:t>ПОВЫШЕНИЕ ЭНЕРГОЭФФЕКТИВНОСТИ ОБОРУДОВАНИЯ ГРС</a:t>
            </a:r>
            <a:endParaRPr lang="ru-RU" sz="1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7982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sz="half" idx="4294967295"/>
          </p:nvPr>
        </p:nvSpPr>
        <p:spPr>
          <a:xfrm>
            <a:off x="1764198" y="1383168"/>
            <a:ext cx="7379802" cy="863600"/>
          </a:xfrm>
          <a:prstGeom prst="rect">
            <a:avLst/>
          </a:prstGeom>
        </p:spPr>
        <p:txBody>
          <a:bodyPr/>
          <a:lstStyle/>
          <a:p>
            <a:pPr marL="0" indent="0">
              <a:buFontTx/>
              <a:buNone/>
            </a:pPr>
            <a:r>
              <a:rPr lang="ru-RU" sz="4800" b="1" dirty="0" smtClean="0">
                <a:solidFill>
                  <a:srgbClr val="0071B9"/>
                </a:solidFill>
              </a:rPr>
              <a:t>СПАСИБО ЗА ВНИМАНИЕ!</a:t>
            </a:r>
          </a:p>
        </p:txBody>
      </p:sp>
      <p:sp>
        <p:nvSpPr>
          <p:cNvPr id="17411" name="Rectangle 12"/>
          <p:cNvSpPr>
            <a:spLocks noGrp="1" noChangeArrowheads="1"/>
          </p:cNvSpPr>
          <p:nvPr>
            <p:ph sz="half" idx="4294967295"/>
          </p:nvPr>
        </p:nvSpPr>
        <p:spPr>
          <a:xfrm>
            <a:off x="1999281" y="2661103"/>
            <a:ext cx="7228698" cy="2670175"/>
          </a:xfrm>
          <a:prstGeom prst="rect">
            <a:avLst/>
          </a:prstGeom>
        </p:spPr>
        <p:txBody>
          <a:bodyPr/>
          <a:lstStyle/>
          <a:p>
            <a:pPr>
              <a:lnSpc>
                <a:spcPct val="75000"/>
              </a:lnSpc>
              <a:spcBef>
                <a:spcPct val="5000"/>
              </a:spcBef>
              <a:spcAft>
                <a:spcPct val="5000"/>
              </a:spcAft>
              <a:buNone/>
            </a:pPr>
            <a:r>
              <a:rPr lang="ru-RU" sz="2000" b="0" dirty="0" smtClean="0">
                <a:solidFill>
                  <a:schemeClr val="bg1"/>
                </a:solidFill>
                <a:latin typeface="Arial Narrow" pitchFamily="34" charset="0"/>
              </a:rPr>
              <a:t>Виталий Михайлович Янчук</a:t>
            </a:r>
          </a:p>
          <a:p>
            <a:pPr>
              <a:lnSpc>
                <a:spcPct val="75000"/>
              </a:lnSpc>
              <a:spcBef>
                <a:spcPct val="5000"/>
              </a:spcBef>
              <a:spcAft>
                <a:spcPct val="5000"/>
              </a:spcAft>
              <a:buNone/>
            </a:pPr>
            <a:endParaRPr lang="ru-RU" sz="2000" b="0" dirty="0">
              <a:solidFill>
                <a:schemeClr val="bg1"/>
              </a:solidFill>
              <a:latin typeface="Arial Narrow" pitchFamily="34" charset="0"/>
            </a:endParaRPr>
          </a:p>
          <a:p>
            <a:pPr>
              <a:lnSpc>
                <a:spcPct val="75000"/>
              </a:lnSpc>
              <a:spcBef>
                <a:spcPct val="5000"/>
              </a:spcBef>
              <a:spcAft>
                <a:spcPct val="5000"/>
              </a:spcAft>
              <a:buNone/>
            </a:pPr>
            <a:r>
              <a:rPr lang="ru-RU" sz="2000" b="0" dirty="0" smtClean="0">
                <a:solidFill>
                  <a:schemeClr val="bg1"/>
                </a:solidFill>
                <a:latin typeface="Arial Narrow" pitchFamily="34" charset="0"/>
              </a:rPr>
              <a:t>Начальник производственного отела по эксплуатации ГРС</a:t>
            </a:r>
            <a:br>
              <a:rPr lang="ru-RU" sz="2000" b="0" dirty="0" smtClean="0">
                <a:solidFill>
                  <a:schemeClr val="bg1"/>
                </a:solidFill>
                <a:latin typeface="Arial Narrow" pitchFamily="34" charset="0"/>
              </a:rPr>
            </a:br>
            <a:endParaRPr lang="ru-RU" sz="2000" b="0" dirty="0" smtClean="0">
              <a:solidFill>
                <a:schemeClr val="bg1"/>
              </a:solidFill>
              <a:latin typeface="Arial Narrow" pitchFamily="34" charset="0"/>
            </a:endParaRPr>
          </a:p>
          <a:p>
            <a:pPr>
              <a:buNone/>
            </a:pPr>
            <a:r>
              <a:rPr lang="ru-RU" sz="2000" b="0" dirty="0" smtClean="0">
                <a:solidFill>
                  <a:schemeClr val="bg1"/>
                </a:solidFill>
                <a:latin typeface="Arial Narrow" pitchFamily="34" charset="0"/>
              </a:rPr>
              <a:t>тел. : (8216) 77-22-71 </a:t>
            </a:r>
          </a:p>
          <a:p>
            <a:pPr>
              <a:buNone/>
            </a:pPr>
            <a:r>
              <a:rPr lang="ru-RU" sz="2000" b="0" dirty="0" smtClean="0">
                <a:solidFill>
                  <a:schemeClr val="bg1"/>
                </a:solidFill>
                <a:latin typeface="Arial Narrow" pitchFamily="34" charset="0"/>
              </a:rPr>
              <a:t>е</a:t>
            </a:r>
            <a:r>
              <a:rPr lang="en-US" sz="2000" b="0" dirty="0" smtClean="0">
                <a:solidFill>
                  <a:schemeClr val="bg1"/>
                </a:solidFill>
                <a:latin typeface="Arial Narrow" pitchFamily="34" charset="0"/>
              </a:rPr>
              <a:t>-mail:</a:t>
            </a:r>
            <a:r>
              <a:rPr lang="ru-RU" sz="2000" b="0" dirty="0" smtClean="0">
                <a:solidFill>
                  <a:schemeClr val="bg1"/>
                </a:solidFill>
                <a:latin typeface="Arial Narrow" pitchFamily="34" charset="0"/>
              </a:rPr>
              <a:t> </a:t>
            </a:r>
            <a:r>
              <a:rPr lang="en-US" sz="2000" b="0" dirty="0">
                <a:solidFill>
                  <a:schemeClr val="bg1"/>
                </a:solidFill>
                <a:latin typeface="Arial Narrow" pitchFamily="34" charset="0"/>
              </a:rPr>
              <a:t>vianchuk@sgp.gazprom.ru </a:t>
            </a:r>
            <a:endParaRPr lang="ru-RU" sz="2000" b="0" dirty="0" smtClean="0">
              <a:solidFill>
                <a:schemeClr val="bg1"/>
              </a:solidFill>
              <a:latin typeface="Arial Narrow" pitchFamily="34" charset="0"/>
            </a:endParaRPr>
          </a:p>
          <a:p>
            <a:pPr marL="0" indent="0">
              <a:buFontTx/>
              <a:buNone/>
            </a:pPr>
            <a:endParaRPr lang="ru-RU" sz="2200" b="0" dirty="0" smtClean="0">
              <a:solidFill>
                <a:schemeClr val="bg1"/>
              </a:solidFill>
            </a:endParaRPr>
          </a:p>
        </p:txBody>
      </p:sp>
    </p:spTree>
    <p:extLst>
      <p:ext uri="{BB962C8B-B14F-4D97-AF65-F5344CB8AC3E}">
        <p14:creationId xmlns:p14="http://schemas.microsoft.com/office/powerpoint/2010/main" val="2109998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ru-RU" dirty="0" smtClean="0"/>
              <a:t>Снижение давления газа в газопроводах-отводах</a:t>
            </a:r>
            <a:endParaRPr lang="ru-RU" dirty="0"/>
          </a:p>
        </p:txBody>
      </p:sp>
      <p:pic>
        <p:nvPicPr>
          <p:cNvPr id="3" name="Рисунок 2"/>
          <p:cNvPicPr>
            <a:picLocks noChangeAspect="1"/>
          </p:cNvPicPr>
          <p:nvPr/>
        </p:nvPicPr>
        <p:blipFill>
          <a:blip r:embed="rId3"/>
          <a:stretch>
            <a:fillRect/>
          </a:stretch>
        </p:blipFill>
        <p:spPr>
          <a:xfrm>
            <a:off x="990600" y="1101458"/>
            <a:ext cx="7543800" cy="5195148"/>
          </a:xfrm>
          <a:prstGeom prst="rect">
            <a:avLst/>
          </a:prstGeom>
        </p:spPr>
      </p:pic>
      <p:sp>
        <p:nvSpPr>
          <p:cNvPr id="4" name="Прямоугольник 3"/>
          <p:cNvSpPr/>
          <p:nvPr/>
        </p:nvSpPr>
        <p:spPr>
          <a:xfrm>
            <a:off x="222069" y="6420365"/>
            <a:ext cx="1538514" cy="396519"/>
          </a:xfrm>
          <a:prstGeom prst="rect">
            <a:avLst/>
          </a:prstGeom>
        </p:spPr>
        <p:txBody>
          <a:bodyPr wrap="square">
            <a:spAutoFit/>
          </a:bodyPr>
          <a:lstStyle/>
          <a:p>
            <a:pPr>
              <a:lnSpc>
                <a:spcPct val="107000"/>
              </a:lnSpc>
              <a:spcAft>
                <a:spcPts val="0"/>
              </a:spcAft>
            </a:pPr>
            <a:fld id="{9F872A2F-E323-42D3-9FA6-783D09D6D5FB}" type="slidenum">
              <a:rPr lang="ru-RU" sz="2000" b="1" smtClean="0">
                <a:effectLst/>
                <a:latin typeface="+mn-lt"/>
                <a:ea typeface="Calibri" panose="020F0502020204030204" pitchFamily="34" charset="0"/>
                <a:cs typeface="Times New Roman" panose="02020603050405020304" pitchFamily="18" charset="0"/>
              </a:rPr>
              <a:t>3</a:t>
            </a:fld>
            <a:endParaRPr lang="ru-RU" sz="2000" b="1" dirty="0">
              <a:effectLst/>
              <a:latin typeface="+mn-lt"/>
              <a:ea typeface="Calibri" panose="020F0502020204030204" pitchFamily="34" charset="0"/>
              <a:cs typeface="Times New Roman" panose="02020603050405020304" pitchFamily="18" charset="0"/>
            </a:endParaRPr>
          </a:p>
        </p:txBody>
      </p:sp>
      <p:sp>
        <p:nvSpPr>
          <p:cNvPr id="6" name="Прямоугольник 5"/>
          <p:cNvSpPr/>
          <p:nvPr/>
        </p:nvSpPr>
        <p:spPr>
          <a:xfrm>
            <a:off x="1905657" y="6420365"/>
            <a:ext cx="7068525" cy="388696"/>
          </a:xfrm>
          <a:prstGeom prst="rect">
            <a:avLst/>
          </a:prstGeom>
        </p:spPr>
        <p:txBody>
          <a:bodyPr wrap="square">
            <a:spAutoFit/>
          </a:bodyPr>
          <a:lstStyle/>
          <a:p>
            <a:pPr>
              <a:lnSpc>
                <a:spcPct val="107000"/>
              </a:lnSpc>
              <a:spcAft>
                <a:spcPts val="0"/>
              </a:spcAft>
            </a:pPr>
            <a:r>
              <a:rPr lang="ru-RU" sz="1800" b="1" dirty="0">
                <a:latin typeface="+mn-lt"/>
                <a:ea typeface="Calibri" panose="020F0502020204030204" pitchFamily="34" charset="0"/>
                <a:cs typeface="Times New Roman" panose="02020603050405020304" pitchFamily="18" charset="0"/>
              </a:rPr>
              <a:t>ПОВЫШЕНИЕ ЭНЕРГОЭФФЕКТИВНОСТИ ОБОРУДОВАНИЯ ГРС</a:t>
            </a:r>
            <a:endParaRPr lang="ru-RU" sz="1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7791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ru-RU" dirty="0"/>
              <a:t>Снижение давления газа в газопроводах-отводах</a:t>
            </a:r>
            <a:endParaRPr lang="ru-RU" dirty="0"/>
          </a:p>
        </p:txBody>
      </p:sp>
      <p:graphicFrame>
        <p:nvGraphicFramePr>
          <p:cNvPr id="4" name="Объект 3"/>
          <p:cNvGraphicFramePr>
            <a:graphicFrameLocks noChangeAspect="1"/>
          </p:cNvGraphicFramePr>
          <p:nvPr>
            <p:extLst>
              <p:ext uri="{D42A27DB-BD31-4B8C-83A1-F6EECF244321}">
                <p14:modId xmlns:p14="http://schemas.microsoft.com/office/powerpoint/2010/main" val="705778453"/>
              </p:ext>
            </p:extLst>
          </p:nvPr>
        </p:nvGraphicFramePr>
        <p:xfrm>
          <a:off x="-8292" y="1121664"/>
          <a:ext cx="9152292" cy="5169408"/>
        </p:xfrm>
        <a:graphic>
          <a:graphicData uri="http://schemas.openxmlformats.org/presentationml/2006/ole">
            <mc:AlternateContent xmlns:mc="http://schemas.openxmlformats.org/markup-compatibility/2006">
              <mc:Choice xmlns:v="urn:schemas-microsoft-com:vml" Requires="v">
                <p:oleObj spid="_x0000_s4143" name="AutoCAD Drawing" r:id="rId4" imgW="11182320" imgH="5781600" progId="AutoCAD.Drawing.18">
                  <p:embed/>
                </p:oleObj>
              </mc:Choice>
              <mc:Fallback>
                <p:oleObj name="AutoCAD Drawing" r:id="rId4" imgW="11182320" imgH="5781600" progId="AutoCAD.Drawing.18">
                  <p:embed/>
                  <p:pic>
                    <p:nvPicPr>
                      <p:cNvPr id="0" name=""/>
                      <p:cNvPicPr/>
                      <p:nvPr/>
                    </p:nvPicPr>
                    <p:blipFill>
                      <a:blip r:embed="rId5"/>
                      <a:stretch>
                        <a:fillRect/>
                      </a:stretch>
                    </p:blipFill>
                    <p:spPr>
                      <a:xfrm>
                        <a:off x="-8292" y="1121664"/>
                        <a:ext cx="9152292" cy="5169408"/>
                      </a:xfrm>
                      <a:prstGeom prst="rect">
                        <a:avLst/>
                      </a:prstGeom>
                      <a:solidFill>
                        <a:schemeClr val="accent3"/>
                      </a:solidFill>
                    </p:spPr>
                  </p:pic>
                </p:oleObj>
              </mc:Fallback>
            </mc:AlternateContent>
          </a:graphicData>
        </a:graphic>
      </p:graphicFrame>
      <p:sp>
        <p:nvSpPr>
          <p:cNvPr id="6" name="Прямоугольник 5"/>
          <p:cNvSpPr/>
          <p:nvPr/>
        </p:nvSpPr>
        <p:spPr>
          <a:xfrm>
            <a:off x="222069" y="6420365"/>
            <a:ext cx="1538514" cy="396519"/>
          </a:xfrm>
          <a:prstGeom prst="rect">
            <a:avLst/>
          </a:prstGeom>
        </p:spPr>
        <p:txBody>
          <a:bodyPr wrap="square">
            <a:spAutoFit/>
          </a:bodyPr>
          <a:lstStyle/>
          <a:p>
            <a:pPr>
              <a:lnSpc>
                <a:spcPct val="107000"/>
              </a:lnSpc>
              <a:spcAft>
                <a:spcPts val="0"/>
              </a:spcAft>
            </a:pPr>
            <a:fld id="{DE3C2AFE-65A9-48E0-AB3B-6B5D660B7605}" type="slidenum">
              <a:rPr lang="ru-RU" sz="2000" b="1" smtClean="0">
                <a:effectLst/>
                <a:latin typeface="+mn-lt"/>
                <a:ea typeface="Calibri" panose="020F0502020204030204" pitchFamily="34" charset="0"/>
                <a:cs typeface="Times New Roman" panose="02020603050405020304" pitchFamily="18" charset="0"/>
              </a:rPr>
              <a:t>4</a:t>
            </a:fld>
            <a:endParaRPr lang="ru-RU" sz="2000" b="1" dirty="0">
              <a:effectLst/>
              <a:latin typeface="+mn-lt"/>
              <a:ea typeface="Calibri" panose="020F0502020204030204" pitchFamily="34" charset="0"/>
              <a:cs typeface="Times New Roman" panose="02020603050405020304" pitchFamily="18" charset="0"/>
            </a:endParaRPr>
          </a:p>
        </p:txBody>
      </p:sp>
      <p:sp>
        <p:nvSpPr>
          <p:cNvPr id="7" name="Прямоугольник 6"/>
          <p:cNvSpPr/>
          <p:nvPr/>
        </p:nvSpPr>
        <p:spPr>
          <a:xfrm>
            <a:off x="1905657" y="6420365"/>
            <a:ext cx="7068525" cy="388696"/>
          </a:xfrm>
          <a:prstGeom prst="rect">
            <a:avLst/>
          </a:prstGeom>
        </p:spPr>
        <p:txBody>
          <a:bodyPr wrap="square">
            <a:spAutoFit/>
          </a:bodyPr>
          <a:lstStyle/>
          <a:p>
            <a:pPr>
              <a:lnSpc>
                <a:spcPct val="107000"/>
              </a:lnSpc>
              <a:spcAft>
                <a:spcPts val="0"/>
              </a:spcAft>
            </a:pPr>
            <a:r>
              <a:rPr lang="ru-RU" sz="1800" b="1" dirty="0">
                <a:latin typeface="+mn-lt"/>
                <a:ea typeface="Calibri" panose="020F0502020204030204" pitchFamily="34" charset="0"/>
                <a:cs typeface="Times New Roman" panose="02020603050405020304" pitchFamily="18" charset="0"/>
              </a:rPr>
              <a:t>ПОВЫШЕНИЕ ЭНЕРГОЭФФЕКТИВНОСТИ ОБОРУДОВАНИЯ ГРС</a:t>
            </a:r>
            <a:endParaRPr lang="ru-RU" sz="1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8706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ru-RU" dirty="0"/>
              <a:t>Снижение давления газа в газопроводах-отводах</a:t>
            </a:r>
            <a:endParaRPr lang="ru-RU" dirty="0"/>
          </a:p>
        </p:txBody>
      </p:sp>
      <p:graphicFrame>
        <p:nvGraphicFramePr>
          <p:cNvPr id="4" name="Объект 3"/>
          <p:cNvGraphicFramePr>
            <a:graphicFrameLocks noChangeAspect="1"/>
          </p:cNvGraphicFramePr>
          <p:nvPr>
            <p:extLst>
              <p:ext uri="{D42A27DB-BD31-4B8C-83A1-F6EECF244321}">
                <p14:modId xmlns:p14="http://schemas.microsoft.com/office/powerpoint/2010/main" val="866577492"/>
              </p:ext>
            </p:extLst>
          </p:nvPr>
        </p:nvGraphicFramePr>
        <p:xfrm>
          <a:off x="0" y="1147191"/>
          <a:ext cx="9144000" cy="5124450"/>
        </p:xfrm>
        <a:graphic>
          <a:graphicData uri="http://schemas.openxmlformats.org/presentationml/2006/ole">
            <mc:AlternateContent xmlns:mc="http://schemas.openxmlformats.org/markup-compatibility/2006">
              <mc:Choice xmlns:v="urn:schemas-microsoft-com:vml" Requires="v">
                <p:oleObj spid="_x0000_s3120" name="AutoCAD Drawing" r:id="rId4" imgW="7286760" imgH="5124600" progId="AutoCAD.Drawing.18">
                  <p:embed/>
                </p:oleObj>
              </mc:Choice>
              <mc:Fallback>
                <p:oleObj name="AutoCAD Drawing" r:id="rId4" imgW="7286760" imgH="5124600" progId="AutoCAD.Drawing.18">
                  <p:embed/>
                  <p:pic>
                    <p:nvPicPr>
                      <p:cNvPr id="0" name=""/>
                      <p:cNvPicPr/>
                      <p:nvPr/>
                    </p:nvPicPr>
                    <p:blipFill>
                      <a:blip r:embed="rId5"/>
                      <a:stretch>
                        <a:fillRect/>
                      </a:stretch>
                    </p:blipFill>
                    <p:spPr>
                      <a:xfrm>
                        <a:off x="0" y="1147191"/>
                        <a:ext cx="9144000" cy="5124450"/>
                      </a:xfrm>
                      <a:prstGeom prst="rect">
                        <a:avLst/>
                      </a:prstGeom>
                      <a:solidFill>
                        <a:schemeClr val="bg1"/>
                      </a:solidFill>
                    </p:spPr>
                  </p:pic>
                </p:oleObj>
              </mc:Fallback>
            </mc:AlternateContent>
          </a:graphicData>
        </a:graphic>
      </p:graphicFrame>
      <p:sp>
        <p:nvSpPr>
          <p:cNvPr id="5" name="Прямоугольник 4"/>
          <p:cNvSpPr/>
          <p:nvPr/>
        </p:nvSpPr>
        <p:spPr>
          <a:xfrm>
            <a:off x="222069" y="6420365"/>
            <a:ext cx="1538514" cy="396519"/>
          </a:xfrm>
          <a:prstGeom prst="rect">
            <a:avLst/>
          </a:prstGeom>
        </p:spPr>
        <p:txBody>
          <a:bodyPr wrap="square">
            <a:spAutoFit/>
          </a:bodyPr>
          <a:lstStyle/>
          <a:p>
            <a:pPr>
              <a:lnSpc>
                <a:spcPct val="107000"/>
              </a:lnSpc>
              <a:spcAft>
                <a:spcPts val="0"/>
              </a:spcAft>
            </a:pPr>
            <a:fld id="{4290628C-E39F-4E88-804A-BC8C77CAB369}" type="slidenum">
              <a:rPr lang="ru-RU" sz="2000" b="1">
                <a:latin typeface="+mn-lt"/>
                <a:ea typeface="Calibri" panose="020F0502020204030204" pitchFamily="34" charset="0"/>
                <a:cs typeface="Times New Roman" panose="02020603050405020304" pitchFamily="18" charset="0"/>
              </a:rPr>
              <a:t>5</a:t>
            </a:fld>
            <a:endParaRPr lang="ru-RU" sz="2000" b="1" dirty="0">
              <a:effectLst/>
              <a:latin typeface="+mn-lt"/>
              <a:ea typeface="Calibri" panose="020F0502020204030204" pitchFamily="34" charset="0"/>
              <a:cs typeface="Times New Roman" panose="02020603050405020304" pitchFamily="18" charset="0"/>
            </a:endParaRPr>
          </a:p>
        </p:txBody>
      </p:sp>
      <p:sp>
        <p:nvSpPr>
          <p:cNvPr id="6" name="Прямоугольник 5"/>
          <p:cNvSpPr/>
          <p:nvPr/>
        </p:nvSpPr>
        <p:spPr>
          <a:xfrm>
            <a:off x="155394" y="6420365"/>
            <a:ext cx="1538514" cy="396519"/>
          </a:xfrm>
          <a:prstGeom prst="rect">
            <a:avLst/>
          </a:prstGeom>
        </p:spPr>
        <p:txBody>
          <a:bodyPr wrap="square">
            <a:spAutoFit/>
          </a:bodyPr>
          <a:lstStyle/>
          <a:p>
            <a:pPr>
              <a:lnSpc>
                <a:spcPct val="107000"/>
              </a:lnSpc>
              <a:spcAft>
                <a:spcPts val="0"/>
              </a:spcAft>
            </a:pPr>
            <a:endParaRPr lang="ru-RU" sz="2000" b="1" dirty="0">
              <a:effectLst/>
              <a:latin typeface="+mn-lt"/>
              <a:ea typeface="Calibri" panose="020F0502020204030204" pitchFamily="34" charset="0"/>
              <a:cs typeface="Times New Roman" panose="02020603050405020304" pitchFamily="18" charset="0"/>
            </a:endParaRPr>
          </a:p>
        </p:txBody>
      </p:sp>
      <p:sp>
        <p:nvSpPr>
          <p:cNvPr id="7" name="Прямоугольник 6"/>
          <p:cNvSpPr/>
          <p:nvPr/>
        </p:nvSpPr>
        <p:spPr>
          <a:xfrm>
            <a:off x="1905657" y="6420365"/>
            <a:ext cx="7068525" cy="388696"/>
          </a:xfrm>
          <a:prstGeom prst="rect">
            <a:avLst/>
          </a:prstGeom>
        </p:spPr>
        <p:txBody>
          <a:bodyPr wrap="square">
            <a:spAutoFit/>
          </a:bodyPr>
          <a:lstStyle/>
          <a:p>
            <a:pPr>
              <a:lnSpc>
                <a:spcPct val="107000"/>
              </a:lnSpc>
              <a:spcAft>
                <a:spcPts val="0"/>
              </a:spcAft>
            </a:pPr>
            <a:r>
              <a:rPr lang="ru-RU" sz="1800" b="1" dirty="0">
                <a:latin typeface="+mn-lt"/>
                <a:ea typeface="Calibri" panose="020F0502020204030204" pitchFamily="34" charset="0"/>
                <a:cs typeface="Times New Roman" panose="02020603050405020304" pitchFamily="18" charset="0"/>
              </a:rPr>
              <a:t>ПОВЫШЕНИЕ ЭНЕРГОЭФФЕКТИВНОСТИ ОБОРУДОВАНИЯ ГРС</a:t>
            </a:r>
            <a:endParaRPr lang="ru-RU" sz="1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764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159000" y="0"/>
            <a:ext cx="6985000" cy="1009650"/>
          </a:xfrm>
        </p:spPr>
        <p:txBody>
          <a:bodyPr/>
          <a:lstStyle/>
          <a:p>
            <a:r>
              <a:rPr lang="ru-RU" altLang="ru-RU" dirty="0"/>
              <a:t>Снижение давления газа в газопроводах-отводах</a:t>
            </a:r>
            <a:endParaRPr lang="ru-RU" dirty="0"/>
          </a:p>
        </p:txBody>
      </p:sp>
      <p:pic>
        <p:nvPicPr>
          <p:cNvPr id="3" name="Рисунок 2"/>
          <p:cNvPicPr>
            <a:picLocks noChangeAspect="1"/>
          </p:cNvPicPr>
          <p:nvPr/>
        </p:nvPicPr>
        <p:blipFill rotWithShape="1">
          <a:blip r:embed="rId3"/>
          <a:srcRect t="1944" r="28528"/>
          <a:stretch/>
        </p:blipFill>
        <p:spPr>
          <a:xfrm>
            <a:off x="0" y="1653540"/>
            <a:ext cx="9059868" cy="3676468"/>
          </a:xfrm>
          <a:prstGeom prst="rect">
            <a:avLst/>
          </a:prstGeom>
        </p:spPr>
      </p:pic>
      <p:sp>
        <p:nvSpPr>
          <p:cNvPr id="4" name="Прямоугольник 3"/>
          <p:cNvSpPr/>
          <p:nvPr/>
        </p:nvSpPr>
        <p:spPr bwMode="auto">
          <a:xfrm>
            <a:off x="5554980" y="5052060"/>
            <a:ext cx="1577340" cy="239848"/>
          </a:xfrm>
          <a:prstGeom prst="rect">
            <a:avLst/>
          </a:prstGeom>
          <a:solidFill>
            <a:schemeClr val="bg1"/>
          </a:solidFill>
          <a:ln>
            <a:noFill/>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700" b="0" i="0" u="none" strike="noStrike" cap="none" normalizeH="0" baseline="0" smtClean="0">
              <a:ln>
                <a:noFill/>
              </a:ln>
              <a:solidFill>
                <a:schemeClr val="bg1"/>
              </a:solidFill>
              <a:effectLst/>
              <a:latin typeface="Arial Narrow" pitchFamily="34" charset="0"/>
            </a:endParaRPr>
          </a:p>
        </p:txBody>
      </p:sp>
      <p:sp>
        <p:nvSpPr>
          <p:cNvPr id="6" name="Прямоугольник 5"/>
          <p:cNvSpPr/>
          <p:nvPr/>
        </p:nvSpPr>
        <p:spPr>
          <a:xfrm>
            <a:off x="222069" y="6420365"/>
            <a:ext cx="1538514" cy="396519"/>
          </a:xfrm>
          <a:prstGeom prst="rect">
            <a:avLst/>
          </a:prstGeom>
        </p:spPr>
        <p:txBody>
          <a:bodyPr wrap="square">
            <a:spAutoFit/>
          </a:bodyPr>
          <a:lstStyle/>
          <a:p>
            <a:pPr>
              <a:lnSpc>
                <a:spcPct val="107000"/>
              </a:lnSpc>
              <a:spcAft>
                <a:spcPts val="0"/>
              </a:spcAft>
            </a:pPr>
            <a:fld id="{B875750C-5125-4A4F-B778-13497927D57C}" type="slidenum">
              <a:rPr lang="ru-RU" sz="2000" b="1" smtClean="0">
                <a:effectLst/>
                <a:latin typeface="+mn-lt"/>
                <a:ea typeface="Calibri" panose="020F0502020204030204" pitchFamily="34" charset="0"/>
                <a:cs typeface="Times New Roman" panose="02020603050405020304" pitchFamily="18" charset="0"/>
              </a:rPr>
              <a:t>6</a:t>
            </a:fld>
            <a:endParaRPr lang="ru-RU" sz="2000" b="1" dirty="0">
              <a:effectLst/>
              <a:latin typeface="+mn-lt"/>
              <a:ea typeface="Calibri" panose="020F0502020204030204" pitchFamily="34" charset="0"/>
              <a:cs typeface="Times New Roman" panose="02020603050405020304" pitchFamily="18" charset="0"/>
            </a:endParaRPr>
          </a:p>
        </p:txBody>
      </p:sp>
      <p:sp>
        <p:nvSpPr>
          <p:cNvPr id="7" name="Прямоугольник 6"/>
          <p:cNvSpPr/>
          <p:nvPr/>
        </p:nvSpPr>
        <p:spPr>
          <a:xfrm>
            <a:off x="1905657" y="6420365"/>
            <a:ext cx="7068525" cy="388696"/>
          </a:xfrm>
          <a:prstGeom prst="rect">
            <a:avLst/>
          </a:prstGeom>
        </p:spPr>
        <p:txBody>
          <a:bodyPr wrap="square">
            <a:spAutoFit/>
          </a:bodyPr>
          <a:lstStyle/>
          <a:p>
            <a:pPr>
              <a:lnSpc>
                <a:spcPct val="107000"/>
              </a:lnSpc>
              <a:spcAft>
                <a:spcPts val="0"/>
              </a:spcAft>
            </a:pPr>
            <a:r>
              <a:rPr lang="ru-RU" sz="1800" b="1" dirty="0">
                <a:latin typeface="+mn-lt"/>
                <a:ea typeface="Calibri" panose="020F0502020204030204" pitchFamily="34" charset="0"/>
                <a:cs typeface="Times New Roman" panose="02020603050405020304" pitchFamily="18" charset="0"/>
              </a:rPr>
              <a:t>ПОВЫШЕНИЕ ЭНЕРГОЭФФЕКТИВНОСТИ ОБОРУДОВАНИЯ ГРС</a:t>
            </a:r>
            <a:endParaRPr lang="ru-RU" sz="1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8276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ru-RU" dirty="0"/>
              <a:t>Снижение давления газа в газопроводах-отводах</a:t>
            </a:r>
            <a:endParaRPr lang="ru-RU" dirty="0"/>
          </a:p>
        </p:txBody>
      </p:sp>
      <p:graphicFrame>
        <p:nvGraphicFramePr>
          <p:cNvPr id="5" name="Диаграмма 4"/>
          <p:cNvGraphicFramePr>
            <a:graphicFrameLocks/>
          </p:cNvGraphicFramePr>
          <p:nvPr>
            <p:extLst/>
          </p:nvPr>
        </p:nvGraphicFramePr>
        <p:xfrm>
          <a:off x="159328" y="1774767"/>
          <a:ext cx="4412672" cy="36285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Диаграмма 5"/>
          <p:cNvGraphicFramePr>
            <a:graphicFrameLocks/>
          </p:cNvGraphicFramePr>
          <p:nvPr>
            <p:extLst/>
          </p:nvPr>
        </p:nvGraphicFramePr>
        <p:xfrm>
          <a:off x="4572000" y="1774768"/>
          <a:ext cx="4572000" cy="3628506"/>
        </p:xfrm>
        <a:graphic>
          <a:graphicData uri="http://schemas.openxmlformats.org/drawingml/2006/chart">
            <c:chart xmlns:c="http://schemas.openxmlformats.org/drawingml/2006/chart" xmlns:r="http://schemas.openxmlformats.org/officeDocument/2006/relationships" r:id="rId4"/>
          </a:graphicData>
        </a:graphic>
      </p:graphicFrame>
      <p:sp>
        <p:nvSpPr>
          <p:cNvPr id="7" name="Прямоугольник 6"/>
          <p:cNvSpPr/>
          <p:nvPr/>
        </p:nvSpPr>
        <p:spPr>
          <a:xfrm>
            <a:off x="222069" y="6420365"/>
            <a:ext cx="1538514" cy="396006"/>
          </a:xfrm>
          <a:prstGeom prst="rect">
            <a:avLst/>
          </a:prstGeom>
        </p:spPr>
        <p:txBody>
          <a:bodyPr wrap="square">
            <a:spAutoFit/>
          </a:bodyPr>
          <a:lstStyle/>
          <a:p>
            <a:pPr>
              <a:lnSpc>
                <a:spcPct val="107000"/>
              </a:lnSpc>
              <a:spcAft>
                <a:spcPts val="0"/>
              </a:spcAft>
            </a:pPr>
            <a:fld id="{C7EB9792-6BD1-406C-8110-66EFB464D723}" type="slidenum">
              <a:rPr lang="ru-RU" sz="2000" b="1" smtClean="0">
                <a:effectLst/>
                <a:latin typeface="+mn-lt"/>
                <a:ea typeface="Calibri" panose="020F0502020204030204" pitchFamily="34" charset="0"/>
                <a:cs typeface="Times New Roman" panose="02020603050405020304" pitchFamily="18" charset="0"/>
              </a:rPr>
              <a:t>7</a:t>
            </a:fld>
            <a:endParaRPr lang="ru-RU" sz="2000" b="1" dirty="0">
              <a:effectLst/>
              <a:latin typeface="+mn-lt"/>
              <a:ea typeface="Calibri" panose="020F0502020204030204" pitchFamily="34" charset="0"/>
              <a:cs typeface="Times New Roman" panose="02020603050405020304" pitchFamily="18" charset="0"/>
            </a:endParaRPr>
          </a:p>
        </p:txBody>
      </p:sp>
      <p:sp>
        <p:nvSpPr>
          <p:cNvPr id="8" name="Прямоугольник 7"/>
          <p:cNvSpPr/>
          <p:nvPr/>
        </p:nvSpPr>
        <p:spPr>
          <a:xfrm>
            <a:off x="1905657" y="6420365"/>
            <a:ext cx="7068525" cy="388696"/>
          </a:xfrm>
          <a:prstGeom prst="rect">
            <a:avLst/>
          </a:prstGeom>
        </p:spPr>
        <p:txBody>
          <a:bodyPr wrap="square">
            <a:spAutoFit/>
          </a:bodyPr>
          <a:lstStyle/>
          <a:p>
            <a:pPr>
              <a:lnSpc>
                <a:spcPct val="107000"/>
              </a:lnSpc>
              <a:spcAft>
                <a:spcPts val="0"/>
              </a:spcAft>
            </a:pPr>
            <a:r>
              <a:rPr lang="ru-RU" sz="1800" b="1" dirty="0">
                <a:latin typeface="+mn-lt"/>
                <a:ea typeface="Calibri" panose="020F0502020204030204" pitchFamily="34" charset="0"/>
                <a:cs typeface="Times New Roman" panose="02020603050405020304" pitchFamily="18" charset="0"/>
              </a:rPr>
              <a:t>ПОВЫШЕНИЕ ЭНЕРГОЭФФЕКТИВНОСТИ ОБОРУДОВАНИЯ ГРС</a:t>
            </a:r>
            <a:endParaRPr lang="ru-RU" sz="1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4994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ru-RU" dirty="0"/>
              <a:t>Снижение давления газа в газопроводах-отводах</a:t>
            </a:r>
            <a:endParaRPr lang="ru-RU" dirty="0"/>
          </a:p>
        </p:txBody>
      </p:sp>
      <p:pic>
        <p:nvPicPr>
          <p:cNvPr id="4" name="Рисунок 3"/>
          <p:cNvPicPr/>
          <p:nvPr/>
        </p:nvPicPr>
        <p:blipFill rotWithShape="1">
          <a:blip r:embed="rId3">
            <a:extLst>
              <a:ext uri="{28A0092B-C50C-407E-A947-70E740481C1C}">
                <a14:useLocalDpi xmlns:a14="http://schemas.microsoft.com/office/drawing/2010/main" val="0"/>
              </a:ext>
            </a:extLst>
          </a:blip>
          <a:srcRect l="14833" r="-212" b="85832"/>
          <a:stretch/>
        </p:blipFill>
        <p:spPr bwMode="auto">
          <a:xfrm>
            <a:off x="317026" y="3011370"/>
            <a:ext cx="8513465" cy="1156511"/>
          </a:xfrm>
          <a:prstGeom prst="rect">
            <a:avLst/>
          </a:prstGeom>
          <a:noFill/>
          <a:ln>
            <a:noFill/>
          </a:ln>
        </p:spPr>
      </p:pic>
      <p:sp>
        <p:nvSpPr>
          <p:cNvPr id="5" name="Прямоугольник 4"/>
          <p:cNvSpPr/>
          <p:nvPr/>
        </p:nvSpPr>
        <p:spPr>
          <a:xfrm>
            <a:off x="489858" y="1271069"/>
            <a:ext cx="8634548" cy="1569660"/>
          </a:xfrm>
          <a:prstGeom prst="rect">
            <a:avLst/>
          </a:prstGeom>
        </p:spPr>
        <p:txBody>
          <a:bodyPr wrap="square">
            <a:spAutoFit/>
          </a:bodyPr>
          <a:lstStyle/>
          <a:p>
            <a:r>
              <a:rPr lang="ru-RU" sz="2400" dirty="0" smtClean="0">
                <a:solidFill>
                  <a:srgbClr val="0071B9"/>
                </a:solidFill>
                <a:latin typeface="Times New Roman" panose="02020603050405020304" pitchFamily="18" charset="0"/>
                <a:ea typeface="Calibri" panose="020F0502020204030204" pitchFamily="34" charset="0"/>
              </a:rPr>
              <a:t>Расчет экономии выполнен по </a:t>
            </a:r>
            <a:r>
              <a:rPr lang="ru-RU" sz="2400" dirty="0">
                <a:solidFill>
                  <a:srgbClr val="0071B9"/>
                </a:solidFill>
                <a:latin typeface="Times New Roman" panose="02020603050405020304" pitchFamily="18" charset="0"/>
                <a:ea typeface="Calibri" panose="020F0502020204030204" pitchFamily="34" charset="0"/>
              </a:rPr>
              <a:t>формуле 5.72 </a:t>
            </a:r>
            <a:endParaRPr lang="ru-RU" sz="2400" dirty="0" smtClean="0">
              <a:solidFill>
                <a:srgbClr val="0071B9"/>
              </a:solidFill>
              <a:latin typeface="Times New Roman" panose="02020603050405020304" pitchFamily="18" charset="0"/>
              <a:ea typeface="Calibri" panose="020F0502020204030204" pitchFamily="34" charset="0"/>
            </a:endParaRPr>
          </a:p>
          <a:p>
            <a:r>
              <a:rPr lang="ru-RU" sz="2400" dirty="0" smtClean="0">
                <a:solidFill>
                  <a:srgbClr val="0071B9"/>
                </a:solidFill>
                <a:latin typeface="Times New Roman" panose="02020603050405020304" pitchFamily="18" charset="0"/>
                <a:ea typeface="Calibri" panose="020F0502020204030204" pitchFamily="34" charset="0"/>
              </a:rPr>
              <a:t>СТО </a:t>
            </a:r>
            <a:r>
              <a:rPr lang="ru-RU" sz="2400" dirty="0">
                <a:solidFill>
                  <a:srgbClr val="0071B9"/>
                </a:solidFill>
                <a:latin typeface="Times New Roman" panose="02020603050405020304" pitchFamily="18" charset="0"/>
                <a:ea typeface="Calibri" panose="020F0502020204030204" pitchFamily="34" charset="0"/>
              </a:rPr>
              <a:t>Газпром 3.3-2-044-2016 «Методика нормирования расхода природного газа на собственные технологические нужды и технологические потери магистрального транспорта газа»:</a:t>
            </a:r>
            <a:endParaRPr lang="ru-RU" sz="2400" dirty="0">
              <a:solidFill>
                <a:srgbClr val="0071B9"/>
              </a:solidFill>
            </a:endParaRPr>
          </a:p>
        </p:txBody>
      </p:sp>
      <p:sp>
        <p:nvSpPr>
          <p:cNvPr id="6" name="Прямоугольник 5"/>
          <p:cNvSpPr/>
          <p:nvPr/>
        </p:nvSpPr>
        <p:spPr>
          <a:xfrm>
            <a:off x="489858" y="4572167"/>
            <a:ext cx="8340633" cy="1569660"/>
          </a:xfrm>
          <a:prstGeom prst="rect">
            <a:avLst/>
          </a:prstGeom>
        </p:spPr>
        <p:txBody>
          <a:bodyPr wrap="square">
            <a:spAutoFit/>
          </a:bodyPr>
          <a:lstStyle/>
          <a:p>
            <a:r>
              <a:rPr lang="ru-RU" sz="2400" dirty="0" smtClean="0">
                <a:solidFill>
                  <a:srgbClr val="0071B9"/>
                </a:solidFill>
                <a:latin typeface="Times New Roman" panose="02020603050405020304" pitchFamily="18" charset="0"/>
                <a:ea typeface="Calibri" panose="020F0502020204030204" pitchFamily="34" charset="0"/>
              </a:rPr>
              <a:t>Данное мероприятие за 2019 год позволит сэкономить </a:t>
            </a:r>
          </a:p>
          <a:p>
            <a:r>
              <a:rPr lang="ru-RU" sz="2400" b="1" dirty="0">
                <a:solidFill>
                  <a:srgbClr val="0071B9"/>
                </a:solidFill>
                <a:latin typeface="Times New Roman" panose="02020603050405020304" pitchFamily="18" charset="0"/>
                <a:ea typeface="Calibri" panose="020F0502020204030204" pitchFamily="34" charset="0"/>
              </a:rPr>
              <a:t> </a:t>
            </a:r>
            <a:r>
              <a:rPr lang="ru-RU" sz="2400" b="1" dirty="0" smtClean="0">
                <a:solidFill>
                  <a:srgbClr val="0071B9"/>
                </a:solidFill>
                <a:latin typeface="Times New Roman" panose="02020603050405020304" pitchFamily="18" charset="0"/>
                <a:ea typeface="Calibri" panose="020F0502020204030204" pitchFamily="34" charset="0"/>
              </a:rPr>
              <a:t>                                                 </a:t>
            </a:r>
            <a:r>
              <a:rPr lang="ru-RU" sz="3200" b="1" dirty="0" smtClean="0">
                <a:solidFill>
                  <a:srgbClr val="0071B9"/>
                </a:solidFill>
                <a:latin typeface="Times New Roman" panose="02020603050405020304" pitchFamily="18" charset="0"/>
                <a:ea typeface="Calibri" panose="020F0502020204030204" pitchFamily="34" charset="0"/>
              </a:rPr>
              <a:t>896 тыс. м3</a:t>
            </a:r>
            <a:r>
              <a:rPr lang="ru-RU" sz="2400" dirty="0" smtClean="0">
                <a:solidFill>
                  <a:srgbClr val="0071B9"/>
                </a:solidFill>
                <a:latin typeface="Times New Roman" panose="02020603050405020304" pitchFamily="18" charset="0"/>
                <a:ea typeface="Calibri" panose="020F0502020204030204" pitchFamily="34" charset="0"/>
              </a:rPr>
              <a:t> топливного газа, </a:t>
            </a:r>
          </a:p>
          <a:p>
            <a:r>
              <a:rPr lang="ru-RU" sz="2400" dirty="0" smtClean="0">
                <a:solidFill>
                  <a:srgbClr val="0071B9"/>
                </a:solidFill>
                <a:latin typeface="Times New Roman" panose="02020603050405020304" pitchFamily="18" charset="0"/>
                <a:ea typeface="Calibri" panose="020F0502020204030204" pitchFamily="34" charset="0"/>
              </a:rPr>
              <a:t>что соответствует показателю в </a:t>
            </a:r>
            <a:r>
              <a:rPr lang="ru-RU" sz="4000" b="1" dirty="0" smtClean="0">
                <a:solidFill>
                  <a:srgbClr val="0071B9"/>
                </a:solidFill>
                <a:latin typeface="Times New Roman" panose="02020603050405020304" pitchFamily="18" charset="0"/>
                <a:ea typeface="Calibri" panose="020F0502020204030204" pitchFamily="34" charset="0"/>
              </a:rPr>
              <a:t>3,3 млн. рублей. </a:t>
            </a:r>
            <a:endParaRPr lang="ru-RU" sz="2400" b="1" dirty="0">
              <a:solidFill>
                <a:srgbClr val="0071B9"/>
              </a:solidFill>
            </a:endParaRPr>
          </a:p>
        </p:txBody>
      </p:sp>
      <p:sp>
        <p:nvSpPr>
          <p:cNvPr id="7" name="Прямоугольник 6"/>
          <p:cNvSpPr/>
          <p:nvPr/>
        </p:nvSpPr>
        <p:spPr>
          <a:xfrm>
            <a:off x="222069" y="6420365"/>
            <a:ext cx="1538514" cy="396519"/>
          </a:xfrm>
          <a:prstGeom prst="rect">
            <a:avLst/>
          </a:prstGeom>
        </p:spPr>
        <p:txBody>
          <a:bodyPr wrap="square">
            <a:spAutoFit/>
          </a:bodyPr>
          <a:lstStyle/>
          <a:p>
            <a:pPr>
              <a:lnSpc>
                <a:spcPct val="107000"/>
              </a:lnSpc>
              <a:spcAft>
                <a:spcPts val="0"/>
              </a:spcAft>
            </a:pPr>
            <a:fld id="{B016C3A5-99E7-4B58-8782-30834905A279}" type="slidenum">
              <a:rPr lang="ru-RU" sz="2000" b="1" smtClean="0">
                <a:effectLst/>
                <a:latin typeface="+mn-lt"/>
                <a:ea typeface="Calibri" panose="020F0502020204030204" pitchFamily="34" charset="0"/>
                <a:cs typeface="Times New Roman" panose="02020603050405020304" pitchFamily="18" charset="0"/>
              </a:rPr>
              <a:t>8</a:t>
            </a:fld>
            <a:endParaRPr lang="ru-RU" sz="2000" b="1" dirty="0">
              <a:effectLst/>
              <a:latin typeface="+mn-lt"/>
              <a:ea typeface="Calibri" panose="020F0502020204030204" pitchFamily="34" charset="0"/>
              <a:cs typeface="Times New Roman" panose="02020603050405020304" pitchFamily="18" charset="0"/>
            </a:endParaRPr>
          </a:p>
        </p:txBody>
      </p:sp>
      <p:sp>
        <p:nvSpPr>
          <p:cNvPr id="8" name="Прямоугольник 7"/>
          <p:cNvSpPr/>
          <p:nvPr/>
        </p:nvSpPr>
        <p:spPr>
          <a:xfrm>
            <a:off x="1905657" y="6420365"/>
            <a:ext cx="7068525" cy="388696"/>
          </a:xfrm>
          <a:prstGeom prst="rect">
            <a:avLst/>
          </a:prstGeom>
        </p:spPr>
        <p:txBody>
          <a:bodyPr wrap="square">
            <a:spAutoFit/>
          </a:bodyPr>
          <a:lstStyle/>
          <a:p>
            <a:pPr>
              <a:lnSpc>
                <a:spcPct val="107000"/>
              </a:lnSpc>
              <a:spcAft>
                <a:spcPts val="0"/>
              </a:spcAft>
            </a:pPr>
            <a:r>
              <a:rPr lang="ru-RU" sz="1800" b="1" dirty="0">
                <a:latin typeface="+mn-lt"/>
                <a:ea typeface="Calibri" panose="020F0502020204030204" pitchFamily="34" charset="0"/>
                <a:cs typeface="Times New Roman" panose="02020603050405020304" pitchFamily="18" charset="0"/>
              </a:rPr>
              <a:t>ПОВЫШЕНИЕ ЭНЕРГОЭФФЕКТИВНОСТИ ОБОРУДОВАНИЯ ГРС</a:t>
            </a:r>
            <a:endParaRPr lang="ru-RU" sz="1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2737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Каскадное управления работой подогревателей газа</a:t>
            </a:r>
          </a:p>
        </p:txBody>
      </p:sp>
      <p:sp>
        <p:nvSpPr>
          <p:cNvPr id="25" name="TextBox 24"/>
          <p:cNvSpPr txBox="1"/>
          <p:nvPr/>
        </p:nvSpPr>
        <p:spPr>
          <a:xfrm>
            <a:off x="222069" y="1200704"/>
            <a:ext cx="8578586" cy="923330"/>
          </a:xfrm>
          <a:prstGeom prst="rect">
            <a:avLst/>
          </a:prstGeom>
          <a:noFill/>
          <a:ln w="15875">
            <a:solidFill>
              <a:srgbClr val="0070C0"/>
            </a:solidFill>
          </a:ln>
        </p:spPr>
        <p:txBody>
          <a:bodyPr wrap="square" rtlCol="0">
            <a:spAutoFit/>
          </a:bodyPr>
          <a:lstStyle>
            <a:defPPr>
              <a:defRPr lang="ru-RU"/>
            </a:defPPr>
            <a:lvl1pPr algn="ctr">
              <a:defRPr sz="2000" b="1">
                <a:solidFill>
                  <a:srgbClr val="003366"/>
                </a:solidFill>
                <a:latin typeface="Arial Narrow" panose="020B0606020202030204" pitchFamily="34" charset="0"/>
              </a:defRPr>
            </a:lvl1pPr>
          </a:lstStyle>
          <a:p>
            <a:pPr algn="just"/>
            <a:r>
              <a:rPr lang="ru-RU" sz="1800" b="0" dirty="0" smtClean="0">
                <a:solidFill>
                  <a:srgbClr val="0070C0"/>
                </a:solidFill>
              </a:rPr>
              <a:t>В Приводинском </a:t>
            </a:r>
            <a:r>
              <a:rPr lang="ru-RU" sz="1800" b="0" dirty="0">
                <a:solidFill>
                  <a:srgbClr val="0070C0"/>
                </a:solidFill>
              </a:rPr>
              <a:t>ЛПУМГ внедрен и уже показал положительные результаты каскадный алгоритм управления подогревателями </a:t>
            </a:r>
            <a:r>
              <a:rPr lang="ru-RU" sz="1800" b="0" dirty="0" smtClean="0">
                <a:solidFill>
                  <a:srgbClr val="0070C0"/>
                </a:solidFill>
              </a:rPr>
              <a:t>газа с регулировкой температуры газа непосредственно на выходе ГРС.</a:t>
            </a:r>
            <a:endParaRPr lang="ru-RU" sz="1800" b="0" dirty="0">
              <a:solidFill>
                <a:srgbClr val="0070C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2217" y="2751865"/>
            <a:ext cx="3891965" cy="2454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222069" y="6420365"/>
            <a:ext cx="1538514" cy="396519"/>
          </a:xfrm>
          <a:prstGeom prst="rect">
            <a:avLst/>
          </a:prstGeom>
        </p:spPr>
        <p:txBody>
          <a:bodyPr wrap="square">
            <a:spAutoFit/>
          </a:bodyPr>
          <a:lstStyle/>
          <a:p>
            <a:pPr>
              <a:lnSpc>
                <a:spcPct val="107000"/>
              </a:lnSpc>
              <a:spcAft>
                <a:spcPts val="0"/>
              </a:spcAft>
            </a:pPr>
            <a:fld id="{3347BC91-26E3-456F-93F2-4C135A349018}" type="slidenum">
              <a:rPr lang="ru-RU" sz="2000" b="1" smtClean="0">
                <a:effectLst/>
                <a:latin typeface="+mn-lt"/>
                <a:ea typeface="Calibri" panose="020F0502020204030204" pitchFamily="34" charset="0"/>
                <a:cs typeface="Times New Roman" panose="02020603050405020304" pitchFamily="18" charset="0"/>
              </a:rPr>
              <a:t>9</a:t>
            </a:fld>
            <a:endParaRPr lang="ru-RU" sz="2000" b="1" dirty="0">
              <a:effectLst/>
              <a:latin typeface="+mn-lt"/>
              <a:ea typeface="Calibri" panose="020F0502020204030204" pitchFamily="34" charset="0"/>
              <a:cs typeface="Times New Roman" panose="02020603050405020304" pitchFamily="18" charset="0"/>
            </a:endParaRPr>
          </a:p>
        </p:txBody>
      </p:sp>
      <p:sp>
        <p:nvSpPr>
          <p:cNvPr id="10" name="Прямоугольник 9"/>
          <p:cNvSpPr/>
          <p:nvPr/>
        </p:nvSpPr>
        <p:spPr>
          <a:xfrm>
            <a:off x="1905657" y="6420365"/>
            <a:ext cx="7068525" cy="388696"/>
          </a:xfrm>
          <a:prstGeom prst="rect">
            <a:avLst/>
          </a:prstGeom>
        </p:spPr>
        <p:txBody>
          <a:bodyPr wrap="square">
            <a:spAutoFit/>
          </a:bodyPr>
          <a:lstStyle/>
          <a:p>
            <a:pPr>
              <a:lnSpc>
                <a:spcPct val="107000"/>
              </a:lnSpc>
              <a:spcAft>
                <a:spcPts val="0"/>
              </a:spcAft>
            </a:pPr>
            <a:r>
              <a:rPr lang="ru-RU" sz="1800" b="1" dirty="0">
                <a:latin typeface="+mn-lt"/>
                <a:ea typeface="Calibri" panose="020F0502020204030204" pitchFamily="34" charset="0"/>
                <a:cs typeface="Times New Roman" panose="02020603050405020304" pitchFamily="18" charset="0"/>
              </a:rPr>
              <a:t>ПОВЫШЕНИЕ ЭНЕРГОЭФФЕКТИВНОСТИ ОБОРУДОВАНИЯ ГРС</a:t>
            </a:r>
            <a:endParaRPr lang="ru-RU" sz="1400" dirty="0">
              <a:effectLst/>
              <a:latin typeface="+mn-lt"/>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23784"/>
            <a:ext cx="4908690" cy="3681518"/>
          </a:xfrm>
          <a:prstGeom prst="rect">
            <a:avLst/>
          </a:prstGeom>
        </p:spPr>
      </p:pic>
    </p:spTree>
    <p:extLst>
      <p:ext uri="{BB962C8B-B14F-4D97-AF65-F5344CB8AC3E}">
        <p14:creationId xmlns:p14="http://schemas.microsoft.com/office/powerpoint/2010/main" val="319729801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3_Специальное оформление">
  <a:themeElements>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Специальное оформление">
  <a:themeElements>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Специальное оформление">
  <a:themeElements>
    <a:clrScheme name="4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4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Специальное оформление">
  <a:themeElements>
    <a:clrScheme name="5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5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Специальное оформление">
  <a:themeElements>
    <a:clrScheme name="6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6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Специальное оформление">
  <a:themeElements>
    <a:clrScheme name="7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7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Специальное оформление">
  <a:themeElements>
    <a:clrScheme name="8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8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Специальное оформление">
  <a:themeElements>
    <a:clrScheme name="9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9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Специальное оформление">
  <a:themeElements>
    <a:clrScheme name="2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2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Специальное оформление">
  <a:themeElements>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Специальное оформление">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bg1"/>
            </a:solidFill>
            <a:effectLst/>
            <a:latin typeface="Arial Narrow" pitchFamily="34" charset="0"/>
          </a:defRPr>
        </a:defPPr>
      </a:lstStyle>
    </a:lnDef>
  </a:objectDefaults>
  <a:extraClrSchemeLst>
    <a:extraClrScheme>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21693</TotalTime>
  <Words>3108</Words>
  <Application>Microsoft Office PowerPoint</Application>
  <PresentationFormat>Экран (4:3)</PresentationFormat>
  <Paragraphs>358</Paragraphs>
  <Slides>27</Slides>
  <Notes>27</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10</vt:i4>
      </vt:variant>
      <vt:variant>
        <vt:lpstr>Внедренные серверы OLE</vt:lpstr>
      </vt:variant>
      <vt:variant>
        <vt:i4>1</vt:i4>
      </vt:variant>
      <vt:variant>
        <vt:lpstr>Заголовки слайдов</vt:lpstr>
      </vt:variant>
      <vt:variant>
        <vt:i4>27</vt:i4>
      </vt:variant>
    </vt:vector>
  </HeadingPairs>
  <TitlesOfParts>
    <vt:vector size="45" baseType="lpstr">
      <vt:lpstr>Arial</vt:lpstr>
      <vt:lpstr>Arial Narrow</vt:lpstr>
      <vt:lpstr>Calibri</vt:lpstr>
      <vt:lpstr>Cambria Math</vt:lpstr>
      <vt:lpstr>Symbol</vt:lpstr>
      <vt:lpstr>Times New Roman</vt:lpstr>
      <vt:lpstr>Wingdings</vt:lpstr>
      <vt:lpstr>3_Специальное оформление</vt:lpstr>
      <vt:lpstr>4_Специальное оформление</vt:lpstr>
      <vt:lpstr>5_Специальное оформление</vt:lpstr>
      <vt:lpstr>6_Специальное оформление</vt:lpstr>
      <vt:lpstr>7_Специальное оформление</vt:lpstr>
      <vt:lpstr>8_Специальное оформление</vt:lpstr>
      <vt:lpstr>9_Специальное оформление</vt:lpstr>
      <vt:lpstr>2_Специальное оформление</vt:lpstr>
      <vt:lpstr>10_Специальное оформление</vt:lpstr>
      <vt:lpstr>11_Специальное оформление</vt:lpstr>
      <vt:lpstr>AutoCAD Drawing</vt:lpstr>
      <vt:lpstr>ПОВЫШЕНИЕ ЭНЕРГОЭФФЕКТИВНОСТИ ОБОРУДОВАНИЯ ГРС</vt:lpstr>
      <vt:lpstr>Презентация PowerPoint</vt:lpstr>
      <vt:lpstr>Снижение давления газа в газопроводах-отводах</vt:lpstr>
      <vt:lpstr>Снижение давления газа в газопроводах-отводах</vt:lpstr>
      <vt:lpstr>Снижение давления газа в газопроводах-отводах</vt:lpstr>
      <vt:lpstr>Снижение давления газа в газопроводах-отводах</vt:lpstr>
      <vt:lpstr>Снижение давления газа в газопроводах-отводах</vt:lpstr>
      <vt:lpstr>Снижение давления газа в газопроводах-отводах</vt:lpstr>
      <vt:lpstr>Каскадное управления работой подогревателей газа</vt:lpstr>
      <vt:lpstr>Каскадное управления работой подогревателей газа</vt:lpstr>
      <vt:lpstr>Презентация PowerPoint</vt:lpstr>
      <vt:lpstr>Каскадное управления работой подогревателей газа</vt:lpstr>
      <vt:lpstr>Разработка методических рекомендации по повышению эффективности работы оборудования подогрева газа на ГРС</vt:lpstr>
      <vt:lpstr>Презентация PowerPoint</vt:lpstr>
      <vt:lpstr>Результаты выполнения мероприятий за 3 года</vt:lpstr>
      <vt:lpstr>Модуль: Состояние ГРС</vt:lpstr>
      <vt:lpstr>Модуль: План график остановов ГРС</vt:lpstr>
      <vt:lpstr>Модуль: ТО и ППР</vt:lpstr>
      <vt:lpstr>Модуль: ТО и ППР</vt:lpstr>
      <vt:lpstr>Модуль: Технологические параметры</vt:lpstr>
      <vt:lpstr>Интеграция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Typo Graphic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ОТЧЕТ  о результатах производственно-хозяйственной деятельности за 2012 год</dc:title>
  <dc:creator>Pirit</dc:creator>
  <cp:lastModifiedBy>Янчук В.М.</cp:lastModifiedBy>
  <cp:revision>1259</cp:revision>
  <cp:lastPrinted>2019-10-18T08:50:53Z</cp:lastPrinted>
  <dcterms:created xsi:type="dcterms:W3CDTF">2009-07-15T11:37:47Z</dcterms:created>
  <dcterms:modified xsi:type="dcterms:W3CDTF">2019-10-18T08:56:17Z</dcterms:modified>
</cp:coreProperties>
</file>