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60" r:id="rId4"/>
    <p:sldId id="269" r:id="rId5"/>
    <p:sldId id="270" r:id="rId6"/>
    <p:sldId id="286" r:id="rId7"/>
    <p:sldId id="281" r:id="rId8"/>
    <p:sldId id="290" r:id="rId9"/>
    <p:sldId id="267" r:id="rId10"/>
    <p:sldId id="287" r:id="rId11"/>
    <p:sldId id="274" r:id="rId12"/>
    <p:sldId id="268" r:id="rId13"/>
    <p:sldId id="288" r:id="rId14"/>
    <p:sldId id="289" r:id="rId15"/>
    <p:sldId id="285" r:id="rId16"/>
    <p:sldId id="279" r:id="rId17"/>
    <p:sldId id="261" r:id="rId18"/>
    <p:sldId id="284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8AFCA"/>
    <a:srgbClr val="3BCFE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C3C3C"/>
        </a:fontRef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C3C3C"/>
        </a:fontRef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inor">
          <a:srgbClr val="3C3C3C"/>
        </a:fontRef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3C3C3C"/>
        </a:fontRef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C3C3C"/>
        </a:fontRef>
        <a:srgbClr val="3C3C3C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rgbClr val="CED4CA"/>
          </a:solidFill>
        </a:fill>
      </a:tcStyle>
    </a:wholeTbl>
    <a:band2H>
      <a:tcTxStyle/>
      <a:tcStyle>
        <a:tcBdr/>
        <a:fill>
          <a:solidFill>
            <a:srgbClr val="E8EAE7"/>
          </a:solidFill>
        </a:fill>
      </a:tcStyle>
    </a:band2H>
    <a:firstCol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381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381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C3C3C"/>
        </a:fontRef>
        <a:srgbClr val="3C3C3C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rgbClr val="DCDAD0"/>
          </a:solidFill>
        </a:fill>
      </a:tcStyle>
    </a:wholeTbl>
    <a:band2H>
      <a:tcTxStyle/>
      <a:tcStyle>
        <a:tcBdr/>
        <a:fill>
          <a:solidFill>
            <a:srgbClr val="EEEDE9"/>
          </a:solidFill>
        </a:fill>
      </a:tcStyle>
    </a:band2H>
    <a:firstCol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381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381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C3C3C"/>
        </a:fontRef>
        <a:srgbClr val="3C3C3C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rgbClr val="CAD2D2"/>
          </a:solidFill>
        </a:fill>
      </a:tcStyle>
    </a:wholeTbl>
    <a:band2H>
      <a:tcTxStyle/>
      <a:tcStyle>
        <a:tcBdr/>
        <a:fill>
          <a:solidFill>
            <a:srgbClr val="E6EAEA"/>
          </a:solidFill>
        </a:fill>
      </a:tcStyle>
    </a:band2H>
    <a:firstCol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381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381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C3C3C"/>
        </a:fontRef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64645A"/>
          </a:solidFill>
        </a:fill>
      </a:tcStyle>
    </a:band2H>
    <a:firstCol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C3C3C"/>
        </a:fontRef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C3C3C"/>
              </a:solidFill>
              <a:prstDash val="solid"/>
              <a:round/>
            </a:ln>
          </a:top>
          <a:bottom>
            <a:ln w="254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4645A"/>
          </a:solidFill>
        </a:fill>
      </a:tcStyle>
    </a:lastRow>
    <a:fir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3C3C"/>
              </a:solidFill>
              <a:prstDash val="solid"/>
              <a:round/>
            </a:ln>
          </a:top>
          <a:bottom>
            <a:ln w="254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C3C3C"/>
        </a:fontRef>
        <a:srgbClr val="3C3C3C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firstCol>
    <a:la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38100" cap="flat">
              <a:solidFill>
                <a:srgbClr val="64645A"/>
              </a:solidFill>
              <a:prstDash val="solid"/>
              <a:round/>
            </a:ln>
          </a:top>
          <a:bottom>
            <a:ln w="127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lastRow>
    <a:firstRow>
      <a:tcTxStyle b="on" i="off">
        <a:fontRef idx="minor">
          <a:srgbClr val="64645A"/>
        </a:fontRef>
        <a:srgbClr val="64645A"/>
      </a:tcTxStyle>
      <a:tcStyle>
        <a:tcBdr>
          <a:left>
            <a:ln w="12700" cap="flat">
              <a:solidFill>
                <a:srgbClr val="64645A"/>
              </a:solidFill>
              <a:prstDash val="solid"/>
              <a:round/>
            </a:ln>
          </a:left>
          <a:right>
            <a:ln w="12700" cap="flat">
              <a:solidFill>
                <a:srgbClr val="64645A"/>
              </a:solidFill>
              <a:prstDash val="solid"/>
              <a:round/>
            </a:ln>
          </a:right>
          <a:top>
            <a:ln w="12700" cap="flat">
              <a:solidFill>
                <a:srgbClr val="64645A"/>
              </a:solidFill>
              <a:prstDash val="solid"/>
              <a:round/>
            </a:ln>
          </a:top>
          <a:bottom>
            <a:ln w="38100" cap="flat">
              <a:solidFill>
                <a:srgbClr val="64645A"/>
              </a:solidFill>
              <a:prstDash val="solid"/>
              <a:round/>
            </a:ln>
          </a:bottom>
          <a:insideH>
            <a:ln w="12700" cap="flat">
              <a:solidFill>
                <a:srgbClr val="64645A"/>
              </a:solidFill>
              <a:prstDash val="solid"/>
              <a:round/>
            </a:ln>
          </a:insideH>
          <a:insideV>
            <a:ln w="12700" cap="flat">
              <a:solidFill>
                <a:srgbClr val="64645A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89088" autoAdjust="0"/>
  </p:normalViewPr>
  <p:slideViewPr>
    <p:cSldViewPr snapToGrid="0">
      <p:cViewPr varScale="1">
        <p:scale>
          <a:sx n="97" d="100"/>
          <a:sy n="97" d="100"/>
        </p:scale>
        <p:origin x="744" y="84"/>
      </p:cViewPr>
      <p:guideLst/>
    </p:cSldViewPr>
  </p:slideViewPr>
  <p:outlineViewPr>
    <p:cViewPr>
      <p:scale>
        <a:sx n="33" d="100"/>
        <a:sy n="33" d="100"/>
      </p:scale>
      <p:origin x="0" y="-1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15</c:v>
                </c:pt>
                <c:pt idx="2">
                  <c:v>19</c:v>
                </c:pt>
                <c:pt idx="3">
                  <c:v>26</c:v>
                </c:pt>
                <c:pt idx="4">
                  <c:v>30</c:v>
                </c:pt>
                <c:pt idx="5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375368"/>
        <c:axId val="167375760"/>
      </c:lineChart>
      <c:catAx>
        <c:axId val="16737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375760"/>
        <c:crosses val="autoZero"/>
        <c:auto val="1"/>
        <c:lblAlgn val="ctr"/>
        <c:lblOffset val="100"/>
        <c:noMultiLvlLbl val="0"/>
      </c:catAx>
      <c:valAx>
        <c:axId val="1673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37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Компенсационный</a:t>
            </a:r>
            <a:endParaRPr lang="ru-RU" sz="1400" baseline="0" dirty="0" smtClean="0">
              <a:solidFill>
                <a:schemeClr val="tx1"/>
              </a:solidFill>
            </a:endParaRPr>
          </a:p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baseline="0" dirty="0" smtClean="0">
                <a:solidFill>
                  <a:schemeClr val="tx1"/>
                </a:solidFill>
              </a:rPr>
              <a:t>температурный напор</a:t>
            </a:r>
            <a:endParaRPr lang="ru-RU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9</c:v>
                </c:pt>
                <c:pt idx="2">
                  <c:v>18</c:v>
                </c:pt>
                <c:pt idx="3">
                  <c:v>23</c:v>
                </c:pt>
                <c:pt idx="4">
                  <c:v>35</c:v>
                </c:pt>
                <c:pt idx="5">
                  <c:v>43</c:v>
                </c:pt>
                <c:pt idx="6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ПТО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11</c:v>
                </c:pt>
                <c:pt idx="3">
                  <c:v>19</c:v>
                </c:pt>
                <c:pt idx="4">
                  <c:v>28</c:v>
                </c:pt>
                <c:pt idx="5">
                  <c:v>34</c:v>
                </c:pt>
                <c:pt idx="6">
                  <c:v>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Форсел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  <a:effectLst/>
          </c:spPr>
          <c:cat>
            <c:numRef>
              <c:f>Лист1!$A$2:$A$8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15</c:v>
                </c:pt>
                <c:pt idx="5">
                  <c:v>20</c:v>
                </c:pt>
                <c:pt idx="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76936"/>
        <c:axId val="167377328"/>
      </c:areaChart>
      <c:catAx>
        <c:axId val="167376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377328"/>
        <c:crosses val="autoZero"/>
        <c:auto val="1"/>
        <c:lblAlgn val="ctr"/>
        <c:lblOffset val="100"/>
        <c:noMultiLvlLbl val="0"/>
      </c:catAx>
      <c:valAx>
        <c:axId val="16737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376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</a:rPr>
              <a:t>Показатель</a:t>
            </a:r>
            <a:r>
              <a:rPr lang="ru-RU" sz="1600" baseline="0" dirty="0" smtClean="0">
                <a:solidFill>
                  <a:schemeClr val="tx1"/>
                </a:solidFill>
              </a:rPr>
              <a:t> </a:t>
            </a:r>
            <a:r>
              <a:rPr lang="ru-RU" sz="1600" baseline="0" dirty="0" err="1" smtClean="0">
                <a:solidFill>
                  <a:schemeClr val="tx1"/>
                </a:solidFill>
              </a:rPr>
              <a:t>теплогидравлической</a:t>
            </a:r>
            <a:r>
              <a:rPr lang="ru-RU" sz="1600" baseline="0" dirty="0" smtClean="0">
                <a:solidFill>
                  <a:schemeClr val="tx1"/>
                </a:solidFill>
              </a:rPr>
              <a:t> эффективности </a:t>
            </a:r>
            <a:r>
              <a:rPr lang="en-US" sz="1600" baseline="0" dirty="0" smtClean="0">
                <a:solidFill>
                  <a:schemeClr val="tx1"/>
                </a:solidFill>
              </a:rPr>
              <a:t>E (</a:t>
            </a:r>
            <a:r>
              <a:rPr lang="ru-RU" sz="1600" baseline="0" dirty="0" smtClean="0">
                <a:solidFill>
                  <a:schemeClr val="tx1"/>
                </a:solidFill>
              </a:rPr>
              <a:t>критерий Кирпичева)</a:t>
            </a:r>
            <a:endParaRPr lang="ru-RU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0.98</c:v>
                </c:pt>
                <c:pt idx="1">
                  <c:v>0.93</c:v>
                </c:pt>
                <c:pt idx="2">
                  <c:v>0.88</c:v>
                </c:pt>
                <c:pt idx="3">
                  <c:v>0.78</c:v>
                </c:pt>
                <c:pt idx="4">
                  <c:v>0.69</c:v>
                </c:pt>
                <c:pt idx="5">
                  <c:v>0.59</c:v>
                </c:pt>
                <c:pt idx="6">
                  <c:v>0.39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ПТО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0.98</c:v>
                </c:pt>
                <c:pt idx="1">
                  <c:v>0.96</c:v>
                </c:pt>
                <c:pt idx="2">
                  <c:v>0.93</c:v>
                </c:pt>
                <c:pt idx="3">
                  <c:v>0.88</c:v>
                </c:pt>
                <c:pt idx="4">
                  <c:v>0.5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Forcel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0.98</c:v>
                </c:pt>
                <c:pt idx="1">
                  <c:v>0.96</c:v>
                </c:pt>
                <c:pt idx="2">
                  <c:v>0.95</c:v>
                </c:pt>
                <c:pt idx="3">
                  <c:v>0.93</c:v>
                </c:pt>
                <c:pt idx="4">
                  <c:v>0.89</c:v>
                </c:pt>
                <c:pt idx="5">
                  <c:v>0.87</c:v>
                </c:pt>
                <c:pt idx="6">
                  <c:v>0.84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886104"/>
        <c:axId val="208886496"/>
      </c:lineChart>
      <c:catAx>
        <c:axId val="20888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86496"/>
        <c:crosses val="autoZero"/>
        <c:auto val="1"/>
        <c:lblAlgn val="ctr"/>
        <c:lblOffset val="100"/>
        <c:noMultiLvlLbl val="0"/>
      </c:catAx>
      <c:valAx>
        <c:axId val="20888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86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</a:rPr>
              <a:t>Зависимость накладных</a:t>
            </a:r>
            <a:r>
              <a:rPr lang="ru-RU" sz="1600" baseline="0" dirty="0" smtClean="0">
                <a:solidFill>
                  <a:schemeClr val="tx1"/>
                </a:solidFill>
              </a:rPr>
              <a:t> расходов (условные ч</a:t>
            </a:r>
            <a:r>
              <a:rPr lang="en-US" sz="1600" baseline="0" dirty="0" smtClean="0">
                <a:solidFill>
                  <a:schemeClr val="tx1"/>
                </a:solidFill>
              </a:rPr>
              <a:t>/</a:t>
            </a:r>
            <a:r>
              <a:rPr lang="ru-RU" sz="1600" baseline="0" dirty="0" smtClean="0">
                <a:solidFill>
                  <a:schemeClr val="tx1"/>
                </a:solidFill>
              </a:rPr>
              <a:t>ч) от мощности аппаратов</a:t>
            </a:r>
            <a:endParaRPr lang="ru-RU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Forcel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2.8</c:v>
                </c:pt>
                <c:pt idx="2">
                  <c:v>3.5</c:v>
                </c:pt>
                <c:pt idx="3">
                  <c:v>4</c:v>
                </c:pt>
                <c:pt idx="4">
                  <c:v>4.2</c:v>
                </c:pt>
                <c:pt idx="5">
                  <c:v>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КТО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24</c:v>
                </c:pt>
                <c:pt idx="3">
                  <c:v>44</c:v>
                </c:pt>
                <c:pt idx="4">
                  <c:v>56</c:v>
                </c:pt>
                <c:pt idx="5">
                  <c:v>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ПТО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12</c:v>
                </c:pt>
                <c:pt idx="3">
                  <c:v>24</c:v>
                </c:pt>
                <c:pt idx="4">
                  <c:v>44</c:v>
                </c:pt>
                <c:pt idx="5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888064"/>
        <c:axId val="208246016"/>
      </c:lineChart>
      <c:catAx>
        <c:axId val="20888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246016"/>
        <c:crosses val="autoZero"/>
        <c:auto val="1"/>
        <c:lblAlgn val="ctr"/>
        <c:lblOffset val="100"/>
        <c:noMultiLvlLbl val="0"/>
      </c:catAx>
      <c:valAx>
        <c:axId val="208246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8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РАСХОДЫ</a:t>
            </a:r>
            <a:r>
              <a:rPr lang="ru-RU" baseline="0" dirty="0" smtClean="0"/>
              <a:t> НА ОБОРУДОВАНИЕ</a:t>
            </a:r>
            <a:endParaRPr lang="ru-RU" dirty="0"/>
          </a:p>
        </c:rich>
      </c:tx>
      <c:layout>
        <c:manualLayout>
          <c:xMode val="edge"/>
          <c:yMode val="edge"/>
          <c:x val="0.111091474240058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Форсел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Цена</c:v>
                </c:pt>
                <c:pt idx="1">
                  <c:v>Эксплуатация (1 цикл)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ПТО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Цена</c:v>
                </c:pt>
                <c:pt idx="1">
                  <c:v>Эксплуатация (1 цикл)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Цена</c:v>
                </c:pt>
                <c:pt idx="1">
                  <c:v>Эксплуатация (1 цикл)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54177648"/>
        <c:axId val="154206336"/>
        <c:axId val="0"/>
      </c:bar3DChart>
      <c:catAx>
        <c:axId val="15417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206336"/>
        <c:crosses val="autoZero"/>
        <c:auto val="1"/>
        <c:lblAlgn val="ctr"/>
        <c:lblOffset val="100"/>
        <c:noMultiLvlLbl val="0"/>
      </c:catAx>
      <c:valAx>
        <c:axId val="15420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17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0986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0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1.gif" descr="light-00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0" y="4437114"/>
            <a:ext cx="9144000" cy="821954"/>
          </a:xfrm>
          <a:prstGeom prst="rect">
            <a:avLst/>
          </a:prstGeom>
        </p:spPr>
        <p:txBody>
          <a:bodyPr/>
          <a:lstStyle>
            <a:lvl1pPr algn="ctr">
              <a:defRPr sz="5400" b="0" spc="-150">
                <a:solidFill>
                  <a:srgbClr val="FFFFF0"/>
                </a:solidFill>
                <a:effectLst>
                  <a:outerShdw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0" y="5187057"/>
            <a:ext cx="9144000" cy="576065"/>
          </a:xfrm>
          <a:prstGeom prst="rect">
            <a:avLst/>
          </a:prstGeom>
        </p:spPr>
        <p:txBody>
          <a:bodyPr lIns="45719" tIns="45719" rIns="45719" bIns="45719"/>
          <a:lstStyle>
            <a:lvl1pPr indent="-179999" algn="l">
              <a:defRPr sz="23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179999" indent="277199" algn="l">
              <a:buSzTx/>
              <a:buNone/>
              <a:defRPr sz="23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79999" indent="734399" algn="l">
              <a:buSzTx/>
              <a:buNone/>
              <a:defRPr sz="23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9999" indent="1191600" algn="l">
              <a:buSzTx/>
              <a:buNone/>
              <a:defRPr sz="23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9999" indent="1648799" algn="l">
              <a:buSzTx/>
              <a:buNone/>
              <a:defRPr sz="23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4" name="image3.png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"/>
          <p:cNvSpPr/>
          <p:nvPr userDrawn="1"/>
        </p:nvSpPr>
        <p:spPr>
          <a:xfrm>
            <a:off x="7653477" y="6165303"/>
            <a:ext cx="720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sz="1400" b="1" i="0" dirty="0" smtClean="0">
                <a:solidFill>
                  <a:schemeClr val="accent5"/>
                </a:solidFill>
              </a:rPr>
              <a:t>2</a:t>
            </a:r>
            <a:r>
              <a:rPr lang="ru-RU" sz="1400" b="1" i="0" dirty="0" smtClean="0">
                <a:solidFill>
                  <a:schemeClr val="accent5"/>
                </a:solidFill>
              </a:rPr>
              <a:t>0</a:t>
            </a:r>
            <a:endParaRPr sz="1400" b="1" i="0" dirty="0">
              <a:solidFill>
                <a:schemeClr val="accent5"/>
              </a:solidFill>
            </a:endParaRPr>
          </a:p>
        </p:txBody>
      </p:sp>
      <p:pic>
        <p:nvPicPr>
          <p:cNvPr id="21" name="image2.png" descr="lights_ppt_star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9602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1.gif" descr="light-00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8" name="image4.png" descr="lights_ppt_foo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5.png" descr="trenn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42751"/>
            <a:ext cx="9144000" cy="17859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611560" y="3068959"/>
            <a:ext cx="2376265" cy="244827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3" name="Shape 63" descr="Click For Your Pic"/>
          <p:cNvSpPr>
            <a:spLocks noGrp="1"/>
          </p:cNvSpPr>
          <p:nvPr>
            <p:ph type="pic" sz="quarter" idx="13"/>
          </p:nvPr>
        </p:nvSpPr>
        <p:spPr>
          <a:xfrm>
            <a:off x="611560" y="1628799"/>
            <a:ext cx="2376265" cy="1152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hape 64" descr="Click For Your Pic"/>
          <p:cNvSpPr>
            <a:spLocks noGrp="1"/>
          </p:cNvSpPr>
          <p:nvPr>
            <p:ph type="pic" sz="quarter" idx="14"/>
          </p:nvPr>
        </p:nvSpPr>
        <p:spPr>
          <a:xfrm>
            <a:off x="3383867" y="1628799"/>
            <a:ext cx="2376265" cy="1152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Shape 65" descr="Click For Your Pic"/>
          <p:cNvSpPr>
            <a:spLocks noGrp="1"/>
          </p:cNvSpPr>
          <p:nvPr>
            <p:ph type="pic" sz="quarter" idx="15"/>
          </p:nvPr>
        </p:nvSpPr>
        <p:spPr>
          <a:xfrm>
            <a:off x="6156176" y="1628799"/>
            <a:ext cx="2376265" cy="1152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6" name="image6.png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512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3.png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212977"/>
            <a:ext cx="1625600" cy="313592"/>
          </a:xfrm>
          <a:prstGeom prst="rect">
            <a:avLst/>
          </a:prstGeom>
        </p:spPr>
      </p:pic>
      <p:sp>
        <p:nvSpPr>
          <p:cNvPr id="16" name="Shape 5"/>
          <p:cNvSpPr/>
          <p:nvPr userDrawn="1"/>
        </p:nvSpPr>
        <p:spPr>
          <a:xfrm>
            <a:off x="7653477" y="6165303"/>
            <a:ext cx="720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sz="1400" b="1" i="0" dirty="0" smtClean="0">
                <a:solidFill>
                  <a:schemeClr val="accent5"/>
                </a:solidFill>
              </a:rPr>
              <a:t>2</a:t>
            </a:r>
            <a:r>
              <a:rPr lang="ru-RU" sz="1400" b="1" i="0" dirty="0" smtClean="0">
                <a:solidFill>
                  <a:schemeClr val="accent5"/>
                </a:solidFill>
              </a:rPr>
              <a:t>0</a:t>
            </a:r>
            <a:endParaRPr sz="1400" b="1" i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1.gif" descr="light-00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7" name="image4.png" descr="lights_ppt_foo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5.png" descr="trenn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42751"/>
            <a:ext cx="9144000" cy="17859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3419871" y="1700808"/>
            <a:ext cx="5148574" cy="1008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2" name="Shape 82" descr="Click For Your Pic"/>
          <p:cNvSpPr>
            <a:spLocks noGrp="1"/>
          </p:cNvSpPr>
          <p:nvPr>
            <p:ph type="pic" sz="quarter" idx="13"/>
          </p:nvPr>
        </p:nvSpPr>
        <p:spPr>
          <a:xfrm>
            <a:off x="611560" y="1628799"/>
            <a:ext cx="2376265" cy="1152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Shape 83" descr="Click For Your Pic"/>
          <p:cNvSpPr>
            <a:spLocks noGrp="1"/>
          </p:cNvSpPr>
          <p:nvPr>
            <p:ph type="pic" sz="quarter" idx="14"/>
          </p:nvPr>
        </p:nvSpPr>
        <p:spPr>
          <a:xfrm>
            <a:off x="611560" y="2924943"/>
            <a:ext cx="2376265" cy="11521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 descr="Click For Your Pic"/>
          <p:cNvSpPr>
            <a:spLocks noGrp="1"/>
          </p:cNvSpPr>
          <p:nvPr>
            <p:ph type="pic" sz="quarter" idx="15"/>
          </p:nvPr>
        </p:nvSpPr>
        <p:spPr>
          <a:xfrm>
            <a:off x="611560" y="4221088"/>
            <a:ext cx="2376265" cy="11521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85" name="image6.png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512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3.png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212977"/>
            <a:ext cx="1625600" cy="313592"/>
          </a:xfrm>
          <a:prstGeom prst="rect">
            <a:avLst/>
          </a:prstGeom>
        </p:spPr>
      </p:pic>
      <p:sp>
        <p:nvSpPr>
          <p:cNvPr id="16" name="Shape 5"/>
          <p:cNvSpPr/>
          <p:nvPr userDrawn="1"/>
        </p:nvSpPr>
        <p:spPr>
          <a:xfrm>
            <a:off x="7653477" y="6165303"/>
            <a:ext cx="720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sz="1400" b="1" i="0" dirty="0" smtClean="0">
                <a:solidFill>
                  <a:schemeClr val="accent5"/>
                </a:solidFill>
              </a:rPr>
              <a:t>2</a:t>
            </a:r>
            <a:r>
              <a:rPr lang="ru-RU" sz="1400" b="1" i="0" dirty="0" smtClean="0">
                <a:solidFill>
                  <a:schemeClr val="accent5"/>
                </a:solidFill>
              </a:rPr>
              <a:t>0</a:t>
            </a:r>
            <a:endParaRPr sz="1400" b="1" i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1.gif" descr="light-00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6" name="image4.png" descr="lights_ppt_foo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5.png" descr="trenn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42751"/>
            <a:ext cx="9144000" cy="17859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half" idx="1"/>
          </p:nvPr>
        </p:nvSpPr>
        <p:spPr>
          <a:xfrm>
            <a:off x="611560" y="1556791"/>
            <a:ext cx="3528393" cy="396044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1" name="Shape 101" descr="Click For Your Pic"/>
          <p:cNvSpPr>
            <a:spLocks noGrp="1"/>
          </p:cNvSpPr>
          <p:nvPr>
            <p:ph type="pic" sz="quarter" idx="13"/>
          </p:nvPr>
        </p:nvSpPr>
        <p:spPr>
          <a:xfrm>
            <a:off x="5004048" y="1628799"/>
            <a:ext cx="3528393" cy="33843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02" name="image6.png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512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3.png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212977"/>
            <a:ext cx="1625600" cy="313592"/>
          </a:xfrm>
          <a:prstGeom prst="rect">
            <a:avLst/>
          </a:prstGeom>
        </p:spPr>
      </p:pic>
      <p:sp>
        <p:nvSpPr>
          <p:cNvPr id="14" name="Shape 5"/>
          <p:cNvSpPr/>
          <p:nvPr userDrawn="1"/>
        </p:nvSpPr>
        <p:spPr>
          <a:xfrm>
            <a:off x="7653477" y="6165303"/>
            <a:ext cx="720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sz="1400" b="1" i="0" dirty="0" smtClean="0">
                <a:solidFill>
                  <a:schemeClr val="accent5"/>
                </a:solidFill>
              </a:rPr>
              <a:t>2</a:t>
            </a:r>
            <a:r>
              <a:rPr lang="ru-RU" sz="1400" b="1" i="0" dirty="0" smtClean="0">
                <a:solidFill>
                  <a:schemeClr val="accent5"/>
                </a:solidFill>
              </a:rPr>
              <a:t>0</a:t>
            </a:r>
            <a:endParaRPr sz="1400" b="1" i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1.gif" descr="light-00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3" name="image4.png" descr="lights_ppt_foo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7653477" y="6165303"/>
            <a:ext cx="7200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sz="1400" b="1" i="0" dirty="0" smtClean="0">
                <a:solidFill>
                  <a:schemeClr val="accent5"/>
                </a:solidFill>
              </a:rPr>
              <a:t>24</a:t>
            </a:r>
            <a:endParaRPr sz="1400" b="1" i="0" dirty="0">
              <a:solidFill>
                <a:schemeClr val="accent5"/>
              </a:solidFill>
            </a:endParaRPr>
          </a:p>
        </p:txBody>
      </p:sp>
      <p:pic>
        <p:nvPicPr>
          <p:cNvPr id="115" name="image5.png" descr="trenn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42751"/>
            <a:ext cx="9144000" cy="17859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sz="half" idx="1"/>
          </p:nvPr>
        </p:nvSpPr>
        <p:spPr>
          <a:xfrm>
            <a:off x="5004048" y="1556791"/>
            <a:ext cx="3528393" cy="396044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8" name="Shape 118" descr="Click For Your Pic"/>
          <p:cNvSpPr>
            <a:spLocks noGrp="1"/>
          </p:cNvSpPr>
          <p:nvPr>
            <p:ph type="pic" sz="quarter" idx="13"/>
          </p:nvPr>
        </p:nvSpPr>
        <p:spPr>
          <a:xfrm>
            <a:off x="611560" y="1628799"/>
            <a:ext cx="3528393" cy="180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19" name="image6.png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512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3.png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212977"/>
            <a:ext cx="1625600" cy="3135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.gif" descr="light-00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0" y="4437114"/>
            <a:ext cx="9144000" cy="821954"/>
          </a:xfrm>
          <a:prstGeom prst="rect">
            <a:avLst/>
          </a:prstGeom>
        </p:spPr>
        <p:txBody>
          <a:bodyPr/>
          <a:lstStyle>
            <a:lvl1pPr algn="ctr">
              <a:defRPr sz="5400" b="0" spc="-150">
                <a:solidFill>
                  <a:srgbClr val="FFFFF0"/>
                </a:solidFill>
                <a:effectLst>
                  <a:outerShdw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0" y="5187057"/>
            <a:ext cx="9144000" cy="576065"/>
          </a:xfrm>
          <a:prstGeom prst="rect">
            <a:avLst/>
          </a:prstGeom>
        </p:spPr>
        <p:txBody>
          <a:bodyPr lIns="45719" tIns="45719" rIns="45719" bIns="45719"/>
          <a:lstStyle>
            <a:lvl1pPr indent="-179999" algn="l">
              <a:defRPr sz="23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179999" indent="277199" algn="l">
              <a:buSzTx/>
              <a:buNone/>
              <a:defRPr sz="23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79999" indent="734399" algn="l">
              <a:buSzTx/>
              <a:buNone/>
              <a:defRPr sz="23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9999" indent="1191600" algn="l">
              <a:buSzTx/>
              <a:buNone/>
              <a:defRPr sz="23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9999" indent="1648799" algn="l">
              <a:buSzTx/>
              <a:buNone/>
              <a:defRPr sz="23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34" name="image6.png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512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8.png" descr="arrow_nex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5"/>
          <p:cNvSpPr/>
          <p:nvPr userDrawn="1"/>
        </p:nvSpPr>
        <p:spPr>
          <a:xfrm>
            <a:off x="7653477" y="6165303"/>
            <a:ext cx="720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sz="1400" b="1" i="0" dirty="0" smtClean="0">
                <a:solidFill>
                  <a:schemeClr val="accent5"/>
                </a:solidFill>
              </a:rPr>
              <a:t>2</a:t>
            </a:r>
            <a:r>
              <a:rPr lang="ru-RU" sz="1400" b="1" i="0" dirty="0" smtClean="0">
                <a:solidFill>
                  <a:schemeClr val="accent5"/>
                </a:solidFill>
              </a:rPr>
              <a:t>0</a:t>
            </a:r>
            <a:endParaRPr sz="1400" b="1" i="0" dirty="0">
              <a:solidFill>
                <a:schemeClr val="accent5"/>
              </a:solidFill>
            </a:endParaRPr>
          </a:p>
        </p:txBody>
      </p:sp>
      <p:pic>
        <p:nvPicPr>
          <p:cNvPr id="131" name="image2.png" descr="lights_ppt_star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1.gif" descr="light-00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4" name="image4.png" descr="lights_ppt_foo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5.png" descr="trenn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42751"/>
            <a:ext cx="9144000" cy="17859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611560" y="3068959"/>
            <a:ext cx="2376265" cy="244827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Shape 149" descr="Click For Your Pic"/>
          <p:cNvSpPr>
            <a:spLocks noGrp="1"/>
          </p:cNvSpPr>
          <p:nvPr>
            <p:ph type="pic" sz="quarter" idx="13"/>
          </p:nvPr>
        </p:nvSpPr>
        <p:spPr>
          <a:xfrm>
            <a:off x="611560" y="1628799"/>
            <a:ext cx="2376265" cy="1152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hape 150" descr="Click For Your Pic"/>
          <p:cNvSpPr>
            <a:spLocks noGrp="1"/>
          </p:cNvSpPr>
          <p:nvPr>
            <p:ph type="pic" sz="quarter" idx="14"/>
          </p:nvPr>
        </p:nvSpPr>
        <p:spPr>
          <a:xfrm>
            <a:off x="3383867" y="1628799"/>
            <a:ext cx="2376265" cy="1152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Shape 151" descr="Click For Your Pic"/>
          <p:cNvSpPr>
            <a:spLocks noGrp="1"/>
          </p:cNvSpPr>
          <p:nvPr>
            <p:ph type="pic" sz="quarter" idx="15"/>
          </p:nvPr>
        </p:nvSpPr>
        <p:spPr>
          <a:xfrm>
            <a:off x="6156176" y="1628799"/>
            <a:ext cx="2376265" cy="1152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2" name="image6.png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512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212977"/>
            <a:ext cx="1625600" cy="313592"/>
          </a:xfrm>
          <a:prstGeom prst="rect">
            <a:avLst/>
          </a:prstGeom>
        </p:spPr>
      </p:pic>
      <p:sp>
        <p:nvSpPr>
          <p:cNvPr id="16" name="Shape 5"/>
          <p:cNvSpPr/>
          <p:nvPr userDrawn="1"/>
        </p:nvSpPr>
        <p:spPr>
          <a:xfrm>
            <a:off x="7653477" y="6165303"/>
            <a:ext cx="720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sz="1400" b="1" i="0" dirty="0" smtClean="0">
                <a:solidFill>
                  <a:schemeClr val="accent5"/>
                </a:solidFill>
              </a:rPr>
              <a:t>2</a:t>
            </a:r>
            <a:r>
              <a:rPr lang="ru-RU" sz="1400" b="1" i="0" dirty="0" smtClean="0">
                <a:solidFill>
                  <a:schemeClr val="accent5"/>
                </a:solidFill>
              </a:rPr>
              <a:t>0</a:t>
            </a:r>
            <a:endParaRPr sz="1400" b="1" i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1.gif" descr="light-00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3" name="image4.png" descr="lights_ppt_foo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5.png" descr="trenn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42751"/>
            <a:ext cx="9144000" cy="17859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68" name="image6.png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512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3.png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212977"/>
            <a:ext cx="1625600" cy="313592"/>
          </a:xfrm>
          <a:prstGeom prst="rect">
            <a:avLst/>
          </a:prstGeom>
        </p:spPr>
      </p:pic>
      <p:sp>
        <p:nvSpPr>
          <p:cNvPr id="13" name="Shape 5"/>
          <p:cNvSpPr/>
          <p:nvPr userDrawn="1"/>
        </p:nvSpPr>
        <p:spPr>
          <a:xfrm>
            <a:off x="7653477" y="6165303"/>
            <a:ext cx="720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sz="1400" b="1" i="0" dirty="0" smtClean="0">
                <a:solidFill>
                  <a:schemeClr val="accent5"/>
                </a:solidFill>
              </a:rPr>
              <a:t>2</a:t>
            </a:r>
            <a:r>
              <a:rPr lang="ru-RU" sz="1400" b="1" i="0" dirty="0" smtClean="0">
                <a:solidFill>
                  <a:schemeClr val="accent5"/>
                </a:solidFill>
              </a:rPr>
              <a:t>0</a:t>
            </a:r>
            <a:endParaRPr sz="1400" b="1" i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gif" descr="light-001.gif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" y="3107531"/>
            <a:ext cx="9143998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7444886" y="6209908"/>
            <a:ext cx="312501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400" b="1">
                <a:solidFill>
                  <a:schemeClr val="accent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4.png" descr="lights_ppt_footer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7653477" y="6165303"/>
            <a:ext cx="720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i="1">
                <a:solidFill>
                  <a:srgbClr val="FFFFF0"/>
                </a:solidFill>
              </a:defRPr>
            </a:pPr>
            <a:r>
              <a:rPr dirty="0" err="1"/>
              <a:t>из</a:t>
            </a:r>
            <a:r>
              <a:rPr sz="1800" dirty="0"/>
              <a:t> </a:t>
            </a:r>
            <a:r>
              <a:rPr sz="1400" dirty="0">
                <a:solidFill>
                  <a:srgbClr val="64645A"/>
                </a:solidFill>
              </a:rPr>
              <a:t>  </a:t>
            </a:r>
            <a:r>
              <a:rPr lang="ru-RU" sz="1400" b="1" i="0" dirty="0" smtClean="0">
                <a:solidFill>
                  <a:schemeClr val="accent5"/>
                </a:solidFill>
              </a:rPr>
              <a:t>18</a:t>
            </a:r>
            <a:endParaRPr sz="1400" b="1" i="0" dirty="0">
              <a:solidFill>
                <a:schemeClr val="accent5"/>
              </a:solidFill>
            </a:endParaRPr>
          </a:p>
        </p:txBody>
      </p:sp>
      <p:pic>
        <p:nvPicPr>
          <p:cNvPr id="6" name="image5.png" descr="trenner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942751"/>
            <a:ext cx="9144000" cy="1785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11561" y="190787"/>
            <a:ext cx="7920881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611561" y="1556791"/>
            <a:ext cx="7920881" cy="187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9" name="image6.png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99512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3.png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421190" y="6191789"/>
            <a:ext cx="35242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212977"/>
            <a:ext cx="1625600" cy="313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79999" marR="0" indent="-359999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1pPr>
      <a:lvl2pPr marL="620485" marR="0" indent="-163285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2pPr>
      <a:lvl3pPr marL="1066800" marR="0" indent="-152400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3pPr>
      <a:lvl4pPr marL="1554480" marR="0" indent="-182880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4pPr>
      <a:lvl5pPr marL="2011679" marR="0" indent="-182879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5pPr>
      <a:lvl6pPr marL="2468879" marR="0" indent="-182879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6pPr>
      <a:lvl7pPr marL="2926079" marR="0" indent="-182879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7pPr>
      <a:lvl8pPr marL="3383279" marR="0" indent="-182879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8pPr>
      <a:lvl9pPr marL="3840479" marR="0" indent="-182879" algn="just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64645A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7444886" y="6209908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ctrTitle"/>
          </p:nvPr>
        </p:nvSpPr>
        <p:spPr>
          <a:xfrm>
            <a:off x="1104825" y="3969362"/>
            <a:ext cx="6934350" cy="238786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663">
              <a:defRPr sz="4374" spc="-162">
                <a:effectLst>
                  <a:outerShdw dist="10287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4374" dirty="0" smtClean="0">
                <a:effectLst/>
              </a:rPr>
              <a:t>Анализ </a:t>
            </a:r>
            <a:r>
              <a:rPr lang="ru-RU" sz="4374" dirty="0" err="1">
                <a:effectLst/>
              </a:rPr>
              <a:t>теплогидравлической</a:t>
            </a:r>
            <a:r>
              <a:rPr lang="ru-RU" sz="4374" dirty="0">
                <a:effectLst/>
              </a:rPr>
              <a:t> эффективности </a:t>
            </a:r>
            <a:r>
              <a:rPr lang="ru-RU" sz="4374" dirty="0" err="1">
                <a:effectLst/>
              </a:rPr>
              <a:t>геликоидных</a:t>
            </a:r>
            <a:r>
              <a:rPr lang="ru-RU" sz="4374" dirty="0">
                <a:effectLst/>
              </a:rPr>
              <a:t> теплообменников.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81" y="1470659"/>
            <a:ext cx="2923038" cy="5638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15865421"/>
              </p:ext>
            </p:extLst>
          </p:nvPr>
        </p:nvGraphicFramePr>
        <p:xfrm>
          <a:off x="1661387" y="128445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21232" y="3515327"/>
            <a:ext cx="83291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↓ </a:t>
            </a:r>
            <a:r>
              <a:rPr lang="ru-RU" sz="1400" i="1" dirty="0" smtClean="0"/>
              <a:t>48,24</a:t>
            </a:r>
            <a:r>
              <a:rPr lang="ru-RU" sz="1400" i="1" dirty="0"/>
              <a:t>%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3576" y="3168146"/>
            <a:ext cx="296331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/>
              <a:t>Теплогидравлическая</a:t>
            </a:r>
            <a:r>
              <a:rPr lang="ru-RU" sz="1400" dirty="0" smtClean="0"/>
              <a:t> эффективность</a:t>
            </a:r>
            <a:endParaRPr kumimoji="0" lang="ru-RU" sz="1400" b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Calibri"/>
            </a:endParaRPr>
          </a:p>
        </p:txBody>
      </p:sp>
      <p:sp>
        <p:nvSpPr>
          <p:cNvPr id="23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Образование отложений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289766" y="2653889"/>
            <a:ext cx="7896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↓</a:t>
            </a:r>
            <a:r>
              <a:rPr lang="ru-RU" sz="1600" dirty="0"/>
              <a:t>19,6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4862" y="3669215"/>
            <a:ext cx="94032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↓ </a:t>
            </a:r>
            <a:r>
              <a:rPr lang="ru-RU" sz="1600" dirty="0" smtClean="0"/>
              <a:t>58,15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406" name="Group 406"/>
          <p:cNvGrpSpPr/>
          <p:nvPr/>
        </p:nvGrpSpPr>
        <p:grpSpPr>
          <a:xfrm>
            <a:off x="2246811" y="1589898"/>
            <a:ext cx="1888893" cy="3870866"/>
            <a:chOff x="0" y="0"/>
            <a:chExt cx="2107449" cy="4318748"/>
          </a:xfrm>
        </p:grpSpPr>
        <p:pic>
          <p:nvPicPr>
            <p:cNvPr id="405" name="IMG_136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04" t="827" r="18404" b="17878"/>
            <a:stretch>
              <a:fillRect/>
            </a:stretch>
          </p:blipFill>
          <p:spPr>
            <a:xfrm>
              <a:off x="203200" y="203200"/>
              <a:ext cx="1701050" cy="38742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4" name="Рисунок 40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107451" cy="4318750"/>
            </a:xfrm>
            <a:prstGeom prst="rect">
              <a:avLst/>
            </a:prstGeom>
            <a:effectLst/>
          </p:spPr>
        </p:pic>
      </p:grpSp>
      <p:grpSp>
        <p:nvGrpSpPr>
          <p:cNvPr id="409" name="Group 409"/>
          <p:cNvGrpSpPr/>
          <p:nvPr/>
        </p:nvGrpSpPr>
        <p:grpSpPr>
          <a:xfrm>
            <a:off x="389119" y="1602598"/>
            <a:ext cx="1857691" cy="3870866"/>
            <a:chOff x="0" y="0"/>
            <a:chExt cx="2072635" cy="4318747"/>
          </a:xfrm>
        </p:grpSpPr>
        <p:pic>
          <p:nvPicPr>
            <p:cNvPr id="408" name="IMG_136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9477" t="26511" r="14567"/>
            <a:stretch>
              <a:fillRect/>
            </a:stretch>
          </p:blipFill>
          <p:spPr>
            <a:xfrm>
              <a:off x="203200" y="203200"/>
              <a:ext cx="1666236" cy="38742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7" name="Рисунок 406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072636" cy="4318748"/>
            </a:xfrm>
            <a:prstGeom prst="rect">
              <a:avLst/>
            </a:prstGeom>
            <a:effectLst/>
          </p:spPr>
        </p:pic>
      </p:grpSp>
      <p:grpSp>
        <p:nvGrpSpPr>
          <p:cNvPr id="415" name="Group 415"/>
          <p:cNvGrpSpPr/>
          <p:nvPr/>
        </p:nvGrpSpPr>
        <p:grpSpPr>
          <a:xfrm>
            <a:off x="990751" y="2848254"/>
            <a:ext cx="2512115" cy="2794638"/>
            <a:chOff x="-1" y="-1"/>
            <a:chExt cx="2512114" cy="2794637"/>
          </a:xfrm>
        </p:grpSpPr>
        <p:pic>
          <p:nvPicPr>
            <p:cNvPr id="414" name="IMG_1360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9390"/>
            <a:stretch>
              <a:fillRect/>
            </a:stretch>
          </p:blipFill>
          <p:spPr>
            <a:xfrm>
              <a:off x="203200" y="203200"/>
              <a:ext cx="2105713" cy="23501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3" name="Рисунок 412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2512114" cy="2794637"/>
            </a:xfrm>
            <a:prstGeom prst="rect">
              <a:avLst/>
            </a:prstGeom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406211" y="1095446"/>
            <a:ext cx="356445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/>
              <a:t>ГВС, Котельная в пос. </a:t>
            </a:r>
            <a:r>
              <a:rPr lang="ru-RU" sz="1400" i="1" dirty="0" err="1" smtClean="0"/>
              <a:t>Шушары</a:t>
            </a:r>
            <a:endParaRPr lang="ru-RU" sz="1400" i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ООО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 «</a:t>
            </a:r>
            <a:r>
              <a:rPr kumimoji="0" lang="ru-RU" sz="1400" b="0" i="1" u="none" strike="noStrike" cap="none" spc="0" normalizeH="0" dirty="0" err="1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Петербургтеплоэнерго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»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Calibri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140297" y="1578816"/>
            <a:ext cx="2512115" cy="2794638"/>
            <a:chOff x="4724026" y="1197994"/>
            <a:chExt cx="2512115" cy="27946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7" t="414" r="11819"/>
            <a:stretch/>
          </p:blipFill>
          <p:spPr>
            <a:xfrm>
              <a:off x="4845465" y="1358781"/>
              <a:ext cx="2247544" cy="247046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724026" y="1197994"/>
              <a:ext cx="2512115" cy="2794638"/>
            </a:xfrm>
            <a:prstGeom prst="rect">
              <a:avLst/>
            </a:prstGeom>
            <a:effectLst/>
          </p:spPr>
        </p:pic>
      </p:grpSp>
      <p:grpSp>
        <p:nvGrpSpPr>
          <p:cNvPr id="5" name="Группа 4"/>
          <p:cNvGrpSpPr/>
          <p:nvPr/>
        </p:nvGrpSpPr>
        <p:grpSpPr>
          <a:xfrm>
            <a:off x="4427082" y="3087259"/>
            <a:ext cx="2849614" cy="2794638"/>
            <a:chOff x="3922371" y="2829204"/>
            <a:chExt cx="2849614" cy="279463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2" r="12439"/>
            <a:stretch/>
          </p:blipFill>
          <p:spPr>
            <a:xfrm>
              <a:off x="4061957" y="2944201"/>
              <a:ext cx="2589375" cy="245739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22371" y="2829204"/>
              <a:ext cx="2849614" cy="2794638"/>
            </a:xfrm>
            <a:prstGeom prst="rect">
              <a:avLst/>
            </a:prstGeom>
            <a:effectLst/>
          </p:spPr>
        </p:pic>
      </p:grpSp>
      <p:grpSp>
        <p:nvGrpSpPr>
          <p:cNvPr id="7" name="Группа 6"/>
          <p:cNvGrpSpPr/>
          <p:nvPr/>
        </p:nvGrpSpPr>
        <p:grpSpPr>
          <a:xfrm>
            <a:off x="5961420" y="2030152"/>
            <a:ext cx="2931796" cy="2794638"/>
            <a:chOff x="6354002" y="483135"/>
            <a:chExt cx="2931796" cy="279463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31" t="13042" r="3797" b="20566"/>
            <a:stretch/>
          </p:blipFill>
          <p:spPr>
            <a:xfrm>
              <a:off x="6529529" y="599065"/>
              <a:ext cx="2589375" cy="25295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54002" y="483135"/>
              <a:ext cx="2931796" cy="2794638"/>
            </a:xfrm>
            <a:prstGeom prst="rect">
              <a:avLst/>
            </a:prstGeom>
            <a:effectLst/>
          </p:spPr>
        </p:pic>
      </p:grpSp>
      <p:sp>
        <p:nvSpPr>
          <p:cNvPr id="37" name="TextBox 36"/>
          <p:cNvSpPr txBox="1"/>
          <p:nvPr/>
        </p:nvSpPr>
        <p:spPr>
          <a:xfrm>
            <a:off x="5165935" y="1137171"/>
            <a:ext cx="236043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/>
              <a:t>ГВС, Котельная в г. Ижевск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ГУП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 «ТПО ЖКХ УР»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Calibri"/>
            </a:endParaRPr>
          </a:p>
        </p:txBody>
      </p:sp>
      <p:sp>
        <p:nvSpPr>
          <p:cNvPr id="25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Образование отложений. Примеры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499991" y="1426464"/>
            <a:ext cx="6554036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Низкая регулярность чисток (в 2-3 раза реже ПТО и КТО)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Минимальное количество расходных комплектующих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Малое фиксированное время простоя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Невысокая стоимость реагентов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3 варианта способов очистки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Отсутствие необходимости узкоспециализированных навыков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Обслуживание</a:t>
            </a: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98528515"/>
              </p:ext>
            </p:extLst>
          </p:nvPr>
        </p:nvGraphicFramePr>
        <p:xfrm>
          <a:off x="462622" y="13125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6282" y="2415339"/>
            <a:ext cx="190853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Прямая зависимость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6806" y="4295458"/>
            <a:ext cx="215058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Фиксированная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(до 3 ч)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0911" y="4721118"/>
            <a:ext cx="34560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Квт</a:t>
            </a:r>
            <a:endParaRPr kumimoji="0" lang="ru-RU" sz="1400" b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Shape 197"/>
          <p:cNvSpPr txBox="1">
            <a:spLocks/>
          </p:cNvSpPr>
          <p:nvPr/>
        </p:nvSpPr>
        <p:spPr>
          <a:xfrm>
            <a:off x="623836" y="444279"/>
            <a:ext cx="7920881" cy="52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766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ru-RU" dirty="0" smtClean="0"/>
              <a:t>Обслуживание. Чистка аппаратов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0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8" y="1617225"/>
            <a:ext cx="4113937" cy="129478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528604" y="1659429"/>
            <a:ext cx="2899669" cy="982352"/>
            <a:chOff x="5486400" y="1617225"/>
            <a:chExt cx="2899669" cy="982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486400" y="1617225"/>
                  <a:ext cx="2124939" cy="523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800" dirty="0" smtClean="0"/>
                    <a:t> 10 … </a:t>
                  </a:r>
                  <a:r>
                    <a:rPr lang="ru-RU" sz="2800" dirty="0" smtClean="0"/>
                    <a:t>150 </a:t>
                  </a:r>
                  <a:r>
                    <a:rPr lang="ru-RU" sz="2000" dirty="0" err="1" smtClean="0"/>
                    <a:t>шт</a:t>
                  </a:r>
                  <a:endParaRPr kumimoji="0" lang="ru-RU" sz="2000" b="0" i="0" u="none" strike="noStrike" cap="none" spc="0" normalizeH="0" baseline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FillTx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1617225"/>
                  <a:ext cx="2124939" cy="52321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0465" r="-4298" b="-3255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5793053" y="2076359"/>
              <a:ext cx="2593016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/>
                <a:t>1</a:t>
              </a:r>
              <a:r>
                <a:rPr lang="ru-RU" sz="2800" dirty="0" smtClean="0"/>
                <a:t> </a:t>
              </a:r>
              <a:r>
                <a:rPr lang="en-US" sz="2800" dirty="0" smtClean="0"/>
                <a:t>000 – 3</a:t>
              </a:r>
              <a:r>
                <a:rPr lang="ru-RU" sz="2800" dirty="0" smtClean="0"/>
                <a:t> </a:t>
              </a:r>
              <a:r>
                <a:rPr lang="en-US" sz="2800" dirty="0" smtClean="0"/>
                <a:t>500 </a:t>
              </a:r>
              <a:r>
                <a:rPr lang="ru-RU" sz="2000" dirty="0" smtClean="0"/>
                <a:t>руб.</a:t>
              </a:r>
              <a:endParaRPr kumimoji="0" lang="ru-RU" sz="20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274564" y="3652237"/>
            <a:ext cx="4314813" cy="1024430"/>
            <a:chOff x="3274564" y="3652237"/>
            <a:chExt cx="4314813" cy="10244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564" y="3674242"/>
              <a:ext cx="1510797" cy="1002425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>
            <a:xfrm>
              <a:off x="5486400" y="3652237"/>
              <a:ext cx="2102977" cy="925514"/>
              <a:chOff x="5486400" y="3652237"/>
              <a:chExt cx="2102977" cy="9255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486400" y="3652237"/>
                    <a:ext cx="981998" cy="52321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9" tIns="45719" rIns="45719" bIns="45719" numCol="1" spcCol="38100" rtlCol="0" anchor="t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/>
                      <a:t> 2 </a:t>
                    </a:r>
                    <a:r>
                      <a:rPr lang="ru-RU" sz="2000" dirty="0" err="1" smtClean="0"/>
                      <a:t>шт</a:t>
                    </a:r>
                    <a:endParaRPr kumimoji="0" lang="ru-RU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FillTx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6400" y="3652237"/>
                    <a:ext cx="981998" cy="52321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0465" r="-10559" b="-32558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5793053" y="4054533"/>
                <a:ext cx="1796324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000" dirty="0" smtClean="0"/>
                  <a:t>до</a:t>
                </a:r>
                <a:r>
                  <a:rPr lang="ru-RU" sz="2800" dirty="0" smtClean="0"/>
                  <a:t> 1 000 </a:t>
                </a:r>
                <a:r>
                  <a:rPr lang="ru-RU" sz="2000" dirty="0" smtClean="0"/>
                  <a:t>руб.</a:t>
                </a:r>
                <a:endParaRPr kumimoji="0" lang="ru-RU" sz="2800" b="0" i="0" u="none" strike="noStrike" cap="none" spc="0" normalizeH="0" baseline="0" dirty="0">
                  <a:ln>
                    <a:noFill/>
                  </a:ln>
                  <a:solidFill>
                    <a:srgbClr val="3C3C3C"/>
                  </a:solidFill>
                  <a:effectLst/>
                  <a:uFillTx/>
                  <a:sym typeface="Calibri"/>
                </a:endParaRPr>
              </a:p>
            </p:txBody>
          </p:sp>
        </p:grpSp>
      </p:grpSp>
      <p:sp>
        <p:nvSpPr>
          <p:cNvPr id="15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Обслуживание. Замена уплотнителей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2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383867" y="5393098"/>
            <a:ext cx="2376266" cy="482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79999" indent="-359999" algn="ctr">
              <a:spcBef>
                <a:spcPts val="100"/>
              </a:spcBef>
              <a:defRPr sz="2600">
                <a:solidFill>
                  <a:srgbClr val="64645A"/>
                </a:solidFill>
              </a:defRPr>
            </a:pPr>
            <a:r>
              <a:rPr lang="ru-RU" dirty="0" smtClean="0"/>
              <a:t>1</a:t>
            </a:r>
            <a:r>
              <a:rPr dirty="0" smtClean="0"/>
              <a:t> </a:t>
            </a:r>
            <a:r>
              <a:rPr lang="ru-RU" dirty="0" err="1" smtClean="0"/>
              <a:t>шт</a:t>
            </a:r>
            <a:r>
              <a:rPr dirty="0" smtClean="0"/>
              <a:t> </a:t>
            </a:r>
            <a:r>
              <a:rPr i="1" dirty="0" err="1">
                <a:solidFill>
                  <a:srgbClr val="DDDDDD"/>
                </a:solidFill>
              </a:rPr>
              <a:t>vs</a:t>
            </a:r>
            <a:r>
              <a:rPr i="1" dirty="0">
                <a:solidFill>
                  <a:srgbClr val="DDDDDD"/>
                </a:solidFill>
              </a:rPr>
              <a:t> </a:t>
            </a:r>
            <a:r>
              <a:rPr lang="ru-RU" dirty="0" smtClean="0">
                <a:solidFill>
                  <a:srgbClr val="535353"/>
                </a:solidFill>
              </a:rPr>
              <a:t>8</a:t>
            </a:r>
            <a:r>
              <a:rPr dirty="0" smtClean="0">
                <a:solidFill>
                  <a:srgbClr val="535353"/>
                </a:solidFill>
              </a:rPr>
              <a:t> </a:t>
            </a:r>
            <a:r>
              <a:rPr lang="ru-RU" dirty="0" err="1" smtClean="0">
                <a:solidFill>
                  <a:srgbClr val="535353"/>
                </a:solidFill>
              </a:rPr>
              <a:t>шт</a:t>
            </a:r>
            <a:endParaRPr dirty="0">
              <a:solidFill>
                <a:srgbClr val="53535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93" y="1710740"/>
            <a:ext cx="6207940" cy="3491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50800" dir="168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0" y="2426325"/>
            <a:ext cx="4436240" cy="2497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127000" dist="165100" dir="5400000" sx="96000" sy="96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197460" y="1036185"/>
            <a:ext cx="474172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/>
              <a:t>ЦТП, </a:t>
            </a:r>
            <a:r>
              <a:rPr kumimoji="0" lang="ru-RU" sz="1400" b="0" i="1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АО 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«</a:t>
            </a:r>
            <a:r>
              <a:rPr lang="ru-RU" sz="1400" i="1" dirty="0" smtClean="0"/>
              <a:t>Теплосеть Санкт-Петербурга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» (ТГК-1)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baseline="0" dirty="0" smtClean="0"/>
              <a:t>теплоносители: вода</a:t>
            </a:r>
            <a:r>
              <a:rPr lang="en-US" sz="1400" i="1" baseline="0" dirty="0" smtClean="0"/>
              <a:t>/</a:t>
            </a:r>
            <a:r>
              <a:rPr lang="ru-RU" sz="1400" i="1" baseline="0" dirty="0" smtClean="0"/>
              <a:t>вода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Calibri"/>
            </a:endParaRPr>
          </a:p>
        </p:txBody>
      </p:sp>
      <p:sp>
        <p:nvSpPr>
          <p:cNvPr id="9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Обслуживание. Примеры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449937"/>
      </p:ext>
    </p:extLst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 advAuto="0"/>
      <p:bldP spid="36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1923490"/>
              </p:ext>
            </p:extLst>
          </p:nvPr>
        </p:nvGraphicFramePr>
        <p:xfrm>
          <a:off x="66136" y="1396999"/>
          <a:ext cx="509246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400"/>
          <p:cNvSpPr/>
          <p:nvPr/>
        </p:nvSpPr>
        <p:spPr>
          <a:xfrm>
            <a:off x="5342462" y="1562481"/>
            <a:ext cx="2882674" cy="660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200">
              <a:lnSpc>
                <a:spcPct val="120000"/>
              </a:lnSpc>
              <a:spcBef>
                <a:spcPts val="1200"/>
              </a:spcBef>
              <a:buSzPct val="100000"/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 smtClean="0"/>
              <a:t>совокупная стоимость владения: в 10-20 раз ниже.</a:t>
            </a:r>
            <a:endParaRPr lang="ru-RU" sz="1400" dirty="0"/>
          </a:p>
          <a:p>
            <a:pPr defTabSz="457200">
              <a:lnSpc>
                <a:spcPct val="120000"/>
              </a:lnSpc>
              <a:spcBef>
                <a:spcPts val="1200"/>
              </a:spcBef>
              <a:buSzPct val="100000"/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ru-RU" sz="1400" dirty="0"/>
          </a:p>
          <a:p>
            <a:pPr defTabSz="457200">
              <a:lnSpc>
                <a:spcPct val="120000"/>
              </a:lnSpc>
              <a:spcBef>
                <a:spcPts val="1200"/>
              </a:spcBef>
              <a:buSzPct val="100000"/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ru-RU" sz="1400" dirty="0" smtClean="0"/>
          </a:p>
          <a:p>
            <a:pPr defTabSz="457200">
              <a:lnSpc>
                <a:spcPct val="120000"/>
              </a:lnSpc>
              <a:spcBef>
                <a:spcPts val="1200"/>
              </a:spcBef>
              <a:buSzPct val="100000"/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42462" y="2556452"/>
            <a:ext cx="3045817" cy="783642"/>
            <a:chOff x="5342462" y="2467552"/>
            <a:chExt cx="3045817" cy="783642"/>
          </a:xfrm>
        </p:grpSpPr>
        <p:sp>
          <p:nvSpPr>
            <p:cNvPr id="8" name="Shape 400"/>
            <p:cNvSpPr/>
            <p:nvPr/>
          </p:nvSpPr>
          <p:spPr>
            <a:xfrm>
              <a:off x="5342462" y="2730483"/>
              <a:ext cx="3045817" cy="5207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457200">
                <a:lnSpc>
                  <a:spcPct val="120000"/>
                </a:lnSpc>
                <a:spcBef>
                  <a:spcPts val="1200"/>
                </a:spcBef>
                <a:buSzPct val="100000"/>
                <a:defRPr sz="19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ru-RU" sz="2400" b="1" dirty="0" smtClean="0"/>
                <a:t>20 000 – 60 000</a:t>
              </a:r>
            </a:p>
          </p:txBody>
        </p:sp>
        <p:sp>
          <p:nvSpPr>
            <p:cNvPr id="11" name="Shape 400"/>
            <p:cNvSpPr/>
            <p:nvPr/>
          </p:nvSpPr>
          <p:spPr>
            <a:xfrm>
              <a:off x="5342462" y="2467552"/>
              <a:ext cx="2882674" cy="3107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457200">
                <a:lnSpc>
                  <a:spcPct val="120000"/>
                </a:lnSpc>
                <a:spcBef>
                  <a:spcPts val="1200"/>
                </a:spcBef>
                <a:buSzPct val="100000"/>
                <a:defRPr sz="19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ru-RU" sz="1400" dirty="0" smtClean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стандартные аппараты</a:t>
              </a:r>
              <a:endParaRPr lang="ru-RU" sz="14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  <a:p>
              <a:pPr defTabSz="457200">
                <a:lnSpc>
                  <a:spcPct val="120000"/>
                </a:lnSpc>
                <a:spcBef>
                  <a:spcPts val="1200"/>
                </a:spcBef>
                <a:buSzPct val="100000"/>
                <a:defRPr sz="19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1400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42462" y="3775243"/>
            <a:ext cx="2882674" cy="801490"/>
            <a:chOff x="5342462" y="3775243"/>
            <a:chExt cx="2882674" cy="801490"/>
          </a:xfrm>
        </p:grpSpPr>
        <p:sp>
          <p:nvSpPr>
            <p:cNvPr id="9" name="Shape 400"/>
            <p:cNvSpPr/>
            <p:nvPr/>
          </p:nvSpPr>
          <p:spPr>
            <a:xfrm>
              <a:off x="5342462" y="4051294"/>
              <a:ext cx="2311175" cy="525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457200">
                <a:lnSpc>
                  <a:spcPct val="120000"/>
                </a:lnSpc>
                <a:spcBef>
                  <a:spcPts val="1200"/>
                </a:spcBef>
                <a:buSzPct val="100000"/>
                <a:defRPr sz="19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ru-RU" sz="2400" b="1" dirty="0">
                  <a:solidFill>
                    <a:srgbClr val="FF6600"/>
                  </a:solidFill>
                </a:rPr>
                <a:t>1</a:t>
              </a:r>
              <a:r>
                <a:rPr lang="ru-RU" sz="2400" b="1" dirty="0" smtClean="0">
                  <a:solidFill>
                    <a:srgbClr val="FF6600"/>
                  </a:solidFill>
                </a:rPr>
                <a:t> 000 – </a:t>
              </a:r>
              <a:r>
                <a:rPr lang="ru-RU" sz="2400" b="1" dirty="0">
                  <a:solidFill>
                    <a:srgbClr val="FF6600"/>
                  </a:solidFill>
                </a:rPr>
                <a:t>5</a:t>
              </a:r>
              <a:r>
                <a:rPr lang="ru-RU" sz="2400" b="1" dirty="0" smtClean="0">
                  <a:solidFill>
                    <a:srgbClr val="FF6600"/>
                  </a:solidFill>
                </a:rPr>
                <a:t> 000</a:t>
              </a:r>
              <a:endParaRPr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2" name="Shape 400"/>
            <p:cNvSpPr/>
            <p:nvPr/>
          </p:nvSpPr>
          <p:spPr>
            <a:xfrm>
              <a:off x="5342462" y="3775243"/>
              <a:ext cx="2882674" cy="3107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457200">
                <a:lnSpc>
                  <a:spcPct val="120000"/>
                </a:lnSpc>
                <a:spcBef>
                  <a:spcPts val="1200"/>
                </a:spcBef>
                <a:buSzPct val="100000"/>
                <a:defRPr sz="19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ru-RU" sz="1400" dirty="0" smtClean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аппараты </a:t>
              </a:r>
              <a:r>
                <a:rPr lang="ru-RU" sz="1400" dirty="0" err="1" smtClean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Форсел</a:t>
              </a:r>
              <a:endParaRPr lang="ru-RU" sz="1400" dirty="0" smtClean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Общий экономический эффект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136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7444886" y="6209908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575677" y="335787"/>
            <a:ext cx="7920881" cy="60530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ru-RU" sz="3200" b="1" dirty="0" smtClean="0"/>
              <a:t>Резюме</a:t>
            </a:r>
            <a:endParaRPr b="1" dirty="0"/>
          </a:p>
        </p:txBody>
      </p:sp>
      <p:grpSp>
        <p:nvGrpSpPr>
          <p:cNvPr id="255" name="Group 255"/>
          <p:cNvGrpSpPr/>
          <p:nvPr/>
        </p:nvGrpSpPr>
        <p:grpSpPr>
          <a:xfrm>
            <a:off x="347077" y="3282564"/>
            <a:ext cx="3805823" cy="2241935"/>
            <a:chOff x="0" y="0"/>
            <a:chExt cx="3805821" cy="2241934"/>
          </a:xfrm>
        </p:grpSpPr>
        <p:sp>
          <p:nvSpPr>
            <p:cNvPr id="253" name="Shape 253"/>
            <p:cNvSpPr/>
            <p:nvPr/>
          </p:nvSpPr>
          <p:spPr>
            <a:xfrm>
              <a:off x="379410" y="0"/>
              <a:ext cx="3426411" cy="2241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rmAutofit lnSpcReduction="10000"/>
            </a:bodyPr>
            <a:lstStyle/>
            <a:p>
              <a:pPr marL="140368" indent="-140368">
                <a:spcBef>
                  <a:spcPts val="600"/>
                </a:spcBef>
                <a:buSzPct val="100000"/>
                <a:buChar char="•"/>
                <a:defRPr sz="1400">
                  <a:solidFill>
                    <a:schemeClr val="accent4">
                      <a:lumOff val="-6862"/>
                    </a:schemeClr>
                  </a:solidFill>
                </a:defRPr>
              </a:pPr>
              <a:r>
                <a:rPr lang="ru-RU" dirty="0" smtClean="0"/>
                <a:t>Малая металлоемкость - н</a:t>
              </a:r>
              <a:r>
                <a:rPr dirty="0" err="1" smtClean="0"/>
                <a:t>изкая</a:t>
              </a:r>
              <a:r>
                <a:rPr dirty="0" smtClean="0"/>
                <a:t> </a:t>
              </a:r>
              <a:r>
                <a:rPr dirty="0" err="1" smtClean="0"/>
                <a:t>себестоимость</a:t>
              </a:r>
              <a:r>
                <a:rPr lang="ru-RU" dirty="0" smtClean="0"/>
                <a:t>.</a:t>
              </a:r>
            </a:p>
            <a:p>
              <a:pPr marL="140368" indent="-140368">
                <a:spcBef>
                  <a:spcPts val="600"/>
                </a:spcBef>
                <a:buSzPct val="100000"/>
                <a:buChar char="•"/>
                <a:defRPr sz="1400">
                  <a:solidFill>
                    <a:schemeClr val="accent4">
                      <a:lumOff val="-6862"/>
                    </a:schemeClr>
                  </a:solidFill>
                </a:defRPr>
              </a:pPr>
              <a:endParaRPr lang="ru-RU" dirty="0" smtClean="0"/>
            </a:p>
            <a:p>
              <a:pPr marL="140368" indent="-140368">
                <a:spcBef>
                  <a:spcPts val="600"/>
                </a:spcBef>
                <a:buSzPct val="100000"/>
                <a:buChar char="•"/>
                <a:defRPr sz="1400">
                  <a:solidFill>
                    <a:schemeClr val="accent4">
                      <a:lumOff val="-6862"/>
                    </a:schemeClr>
                  </a:solidFill>
                </a:defRPr>
              </a:pPr>
              <a:r>
                <a:rPr lang="ru-RU" dirty="0" smtClean="0"/>
                <a:t>Малое </a:t>
              </a:r>
              <a:r>
                <a:rPr dirty="0" err="1" smtClean="0"/>
                <a:t>время</a:t>
              </a:r>
              <a:r>
                <a:rPr dirty="0" smtClean="0"/>
                <a:t> </a:t>
              </a:r>
              <a:r>
                <a:rPr dirty="0" err="1"/>
                <a:t>простоя</a:t>
              </a:r>
              <a:r>
                <a:rPr dirty="0"/>
                <a:t> </a:t>
              </a:r>
              <a:r>
                <a:rPr lang="ru-RU" dirty="0" smtClean="0"/>
                <a:t>во время сервисных работ </a:t>
              </a:r>
              <a:r>
                <a:rPr dirty="0" err="1" smtClean="0"/>
                <a:t>вследствии</a:t>
              </a:r>
              <a:r>
                <a:rPr dirty="0" smtClean="0"/>
                <a:t> </a:t>
              </a:r>
              <a:r>
                <a:rPr dirty="0" err="1" smtClean="0"/>
                <a:t>упрощенного</a:t>
              </a:r>
              <a:r>
                <a:rPr dirty="0" smtClean="0"/>
                <a:t> </a:t>
              </a:r>
              <a:r>
                <a:rPr dirty="0" err="1"/>
                <a:t>технического</a:t>
              </a:r>
              <a:r>
                <a:rPr dirty="0"/>
                <a:t> </a:t>
              </a:r>
              <a:r>
                <a:rPr dirty="0" err="1" smtClean="0"/>
                <a:t>обслуживания</a:t>
              </a:r>
              <a:r>
                <a:rPr lang="ru-RU" dirty="0" smtClean="0"/>
                <a:t>.</a:t>
              </a:r>
            </a:p>
            <a:p>
              <a:pPr>
                <a:spcBef>
                  <a:spcPts val="600"/>
                </a:spcBef>
                <a:buSzPct val="100000"/>
                <a:defRPr sz="1400">
                  <a:solidFill>
                    <a:schemeClr val="accent4">
                      <a:lumOff val="-6862"/>
                    </a:schemeClr>
                  </a:solidFill>
                </a:defRPr>
              </a:pPr>
              <a:endParaRPr sz="1600" dirty="0"/>
            </a:p>
            <a:p>
              <a:pPr marL="140368" indent="-140368">
                <a:spcBef>
                  <a:spcPts val="600"/>
                </a:spcBef>
                <a:buSzPct val="100000"/>
                <a:buChar char="•"/>
                <a:defRPr sz="1400">
                  <a:solidFill>
                    <a:schemeClr val="accent4">
                      <a:lumOff val="-6862"/>
                    </a:schemeClr>
                  </a:solidFill>
                </a:defRPr>
              </a:pPr>
              <a:r>
                <a:rPr lang="ru-RU" dirty="0" smtClean="0"/>
                <a:t>В</a:t>
              </a:r>
              <a:r>
                <a:rPr dirty="0" err="1" smtClean="0"/>
                <a:t>озможность</a:t>
              </a:r>
              <a:r>
                <a:rPr dirty="0" smtClean="0"/>
                <a:t> </a:t>
              </a:r>
              <a:r>
                <a:rPr dirty="0" err="1"/>
                <a:t>использования</a:t>
              </a:r>
              <a:r>
                <a:rPr dirty="0"/>
                <a:t> в </a:t>
              </a:r>
              <a:r>
                <a:rPr dirty="0" err="1"/>
                <a:t>стесненных</a:t>
              </a:r>
              <a:r>
                <a:rPr dirty="0"/>
                <a:t> </a:t>
              </a:r>
              <a:r>
                <a:rPr dirty="0" err="1" smtClean="0"/>
                <a:t>условиях</a:t>
              </a:r>
              <a:r>
                <a:rPr lang="ru-RU" dirty="0" smtClean="0"/>
                <a:t>.</a:t>
              </a:r>
              <a:endParaRPr sz="1600" dirty="0"/>
            </a:p>
          </p:txBody>
        </p:sp>
        <p:pic>
          <p:nvPicPr>
            <p:cNvPr id="254" name="image2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53106"/>
              <a:ext cx="22860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8" name="Group 258"/>
          <p:cNvGrpSpPr/>
          <p:nvPr/>
        </p:nvGrpSpPr>
        <p:grpSpPr>
          <a:xfrm>
            <a:off x="3473946" y="1409644"/>
            <a:ext cx="2088234" cy="1564652"/>
            <a:chOff x="0" y="0"/>
            <a:chExt cx="2088233" cy="1564651"/>
          </a:xfrm>
        </p:grpSpPr>
        <p:pic>
          <p:nvPicPr>
            <p:cNvPr id="256" name="image2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066" y="0"/>
              <a:ext cx="896854" cy="717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Shape 257"/>
            <p:cNvSpPr/>
            <p:nvPr/>
          </p:nvSpPr>
          <p:spPr>
            <a:xfrm>
              <a:off x="0" y="825989"/>
              <a:ext cx="2088233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>
                  <a:solidFill>
                    <a:srgbClr val="64645A"/>
                  </a:solidFill>
                </a:defRPr>
              </a:pPr>
              <a:r>
                <a:rPr dirty="0" err="1" smtClean="0"/>
                <a:t>повышенная</a:t>
              </a:r>
              <a:r>
                <a:rPr dirty="0" smtClean="0"/>
                <a:t/>
              </a:r>
              <a:br>
                <a:rPr dirty="0" smtClean="0"/>
              </a:br>
              <a:r>
                <a:rPr lang="ru-RU" dirty="0" err="1" smtClean="0"/>
                <a:t>энерго</a:t>
              </a:r>
              <a:r>
                <a:rPr dirty="0" err="1" smtClean="0"/>
                <a:t>эффективность</a:t>
              </a:r>
              <a:endParaRPr dirty="0" smtClean="0"/>
            </a:p>
            <a:p>
              <a:pPr algn="ctr">
                <a:defRPr sz="1400">
                  <a:solidFill>
                    <a:srgbClr val="64645A"/>
                  </a:solidFill>
                </a:defRPr>
              </a:pPr>
              <a:r>
                <a:rPr dirty="0" err="1" smtClean="0"/>
                <a:t>высокий</a:t>
              </a:r>
              <a:r>
                <a:rPr dirty="0" smtClean="0"/>
                <a:t> </a:t>
              </a:r>
              <a:r>
                <a:rPr dirty="0"/>
                <a:t>КПД</a:t>
              </a:r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5145222" y="1361867"/>
            <a:ext cx="2088234" cy="1603302"/>
            <a:chOff x="0" y="0"/>
            <a:chExt cx="2088233" cy="1603300"/>
          </a:xfrm>
        </p:grpSpPr>
        <p:pic>
          <p:nvPicPr>
            <p:cNvPr id="259" name="image2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5438" y="0"/>
              <a:ext cx="977355" cy="782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Shape 260"/>
            <p:cNvSpPr/>
            <p:nvPr/>
          </p:nvSpPr>
          <p:spPr>
            <a:xfrm>
              <a:off x="0" y="864639"/>
              <a:ext cx="2088233" cy="738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>
                  <a:solidFill>
                    <a:srgbClr val="64645A"/>
                  </a:solidFill>
                </a:defRPr>
              </a:pPr>
              <a:r>
                <a:rPr lang="ru-RU" dirty="0" smtClean="0"/>
                <a:t>компактность</a:t>
              </a:r>
            </a:p>
            <a:p>
              <a:pPr algn="ctr">
                <a:defRPr sz="1400">
                  <a:solidFill>
                    <a:srgbClr val="64645A"/>
                  </a:solidFill>
                </a:defRPr>
              </a:pPr>
              <a:r>
                <a:rPr lang="ru-RU" dirty="0" smtClean="0"/>
                <a:t>и простота</a:t>
              </a:r>
            </a:p>
            <a:p>
              <a:pPr algn="ctr">
                <a:defRPr sz="1400">
                  <a:solidFill>
                    <a:srgbClr val="64645A"/>
                  </a:solidFill>
                </a:defRPr>
              </a:pPr>
              <a:r>
                <a:rPr lang="ru-RU" dirty="0" smtClean="0"/>
                <a:t>установки</a:t>
              </a:r>
              <a:endParaRPr dirty="0"/>
            </a:p>
          </p:txBody>
        </p:sp>
      </p:grpSp>
      <p:grpSp>
        <p:nvGrpSpPr>
          <p:cNvPr id="264" name="Group 264"/>
          <p:cNvGrpSpPr/>
          <p:nvPr/>
        </p:nvGrpSpPr>
        <p:grpSpPr>
          <a:xfrm>
            <a:off x="-85458" y="1409643"/>
            <a:ext cx="2088233" cy="1323832"/>
            <a:chOff x="0" y="0"/>
            <a:chExt cx="2088232" cy="1323831"/>
          </a:xfrm>
        </p:grpSpPr>
        <p:pic>
          <p:nvPicPr>
            <p:cNvPr id="262" name="image2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3281" y="0"/>
              <a:ext cx="977355" cy="782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" name="Shape 263"/>
            <p:cNvSpPr/>
            <p:nvPr/>
          </p:nvSpPr>
          <p:spPr>
            <a:xfrm>
              <a:off x="0" y="825991"/>
              <a:ext cx="2088233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64645A"/>
                  </a:solidFill>
                </a:defRPr>
              </a:lvl1pPr>
            </a:lstStyle>
            <a:p>
              <a:r>
                <a:rPr dirty="0" err="1"/>
                <a:t>полный</a:t>
              </a:r>
              <a:r>
                <a:rPr dirty="0"/>
                <a:t> </a:t>
              </a:r>
              <a:r>
                <a:rPr dirty="0" err="1"/>
                <a:t>цикл</a:t>
              </a:r>
              <a:r>
                <a:rPr dirty="0"/>
                <a:t> </a:t>
              </a:r>
              <a:r>
                <a:rPr dirty="0" err="1"/>
                <a:t>производства</a:t>
              </a:r>
              <a:endParaRPr dirty="0"/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6820941" y="1377955"/>
            <a:ext cx="2088233" cy="1358287"/>
            <a:chOff x="0" y="0"/>
            <a:chExt cx="2088232" cy="1358285"/>
          </a:xfrm>
        </p:grpSpPr>
        <p:pic>
          <p:nvPicPr>
            <p:cNvPr id="265" name="image28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3596" y="0"/>
              <a:ext cx="962760" cy="782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6" name="Shape 266"/>
            <p:cNvSpPr/>
            <p:nvPr/>
          </p:nvSpPr>
          <p:spPr>
            <a:xfrm>
              <a:off x="0" y="860445"/>
              <a:ext cx="2088233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64645A"/>
                  </a:solidFill>
                </a:defRPr>
              </a:lvl1pPr>
            </a:lstStyle>
            <a:p>
              <a:r>
                <a:t>гарантия и сервисное обслуживание</a:t>
              </a:r>
            </a:p>
          </p:txBody>
        </p:sp>
      </p:grpSp>
      <p:grpSp>
        <p:nvGrpSpPr>
          <p:cNvPr id="270" name="Group 270"/>
          <p:cNvGrpSpPr/>
          <p:nvPr/>
        </p:nvGrpSpPr>
        <p:grpSpPr>
          <a:xfrm>
            <a:off x="1571751" y="1419017"/>
            <a:ext cx="2113189" cy="1512998"/>
            <a:chOff x="0" y="0"/>
            <a:chExt cx="2113187" cy="1512997"/>
          </a:xfrm>
        </p:grpSpPr>
        <p:pic>
          <p:nvPicPr>
            <p:cNvPr id="268" name="b31281da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0151" y="0"/>
              <a:ext cx="1092886" cy="690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Shape 269"/>
            <p:cNvSpPr/>
            <p:nvPr/>
          </p:nvSpPr>
          <p:spPr>
            <a:xfrm>
              <a:off x="0" y="803579"/>
              <a:ext cx="2113188" cy="709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400">
                  <a:solidFill>
                    <a:srgbClr val="64645A"/>
                  </a:solidFill>
                </a:defRPr>
              </a:lvl1pPr>
            </a:lstStyle>
            <a:p>
              <a:r>
                <a:rPr dirty="0" err="1"/>
                <a:t>полное</a:t>
              </a:r>
              <a:r>
                <a:rPr dirty="0"/>
                <a:t> </a:t>
              </a:r>
              <a:r>
                <a:rPr dirty="0" err="1"/>
                <a:t>импортозамещение</a:t>
              </a:r>
              <a:endParaRPr dirty="0"/>
            </a:p>
          </p:txBody>
        </p:sp>
      </p:grpSp>
      <p:sp>
        <p:nvSpPr>
          <p:cNvPr id="22" name="Shape 253"/>
          <p:cNvSpPr/>
          <p:nvPr/>
        </p:nvSpPr>
        <p:spPr>
          <a:xfrm>
            <a:off x="5080279" y="3305332"/>
            <a:ext cx="3452163" cy="2349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rmAutofit/>
          </a:bodyPr>
          <a:lstStyle/>
          <a:p>
            <a:pPr marL="140368" indent="-140368">
              <a:spcBef>
                <a:spcPts val="600"/>
              </a:spcBef>
              <a:buSzPct val="100000"/>
              <a:buChar char="•"/>
              <a:defRPr sz="1400">
                <a:solidFill>
                  <a:schemeClr val="accent4">
                    <a:lumOff val="-6862"/>
                  </a:schemeClr>
                </a:solidFill>
              </a:defRPr>
            </a:pPr>
            <a:r>
              <a:rPr lang="ru-RU" dirty="0" smtClean="0"/>
              <a:t>Существенное снижение затрат на сервисное обслуживание (до 80%)</a:t>
            </a:r>
          </a:p>
          <a:p>
            <a:pPr>
              <a:spcBef>
                <a:spcPts val="600"/>
              </a:spcBef>
              <a:buSzPct val="100000"/>
              <a:defRPr sz="1400">
                <a:solidFill>
                  <a:schemeClr val="accent4">
                    <a:lumOff val="-6862"/>
                  </a:schemeClr>
                </a:solidFill>
              </a:defRPr>
            </a:pPr>
            <a:endParaRPr lang="ru-RU" dirty="0"/>
          </a:p>
          <a:p>
            <a:pPr marL="140368" indent="-140368">
              <a:spcBef>
                <a:spcPts val="600"/>
              </a:spcBef>
              <a:buSzPct val="100000"/>
              <a:buChar char="•"/>
              <a:defRPr sz="1400">
                <a:solidFill>
                  <a:schemeClr val="accent4">
                    <a:lumOff val="-6862"/>
                  </a:schemeClr>
                </a:solidFill>
              </a:defRPr>
            </a:pPr>
            <a:r>
              <a:rPr lang="ru-RU" dirty="0" smtClean="0"/>
              <a:t>Т</a:t>
            </a:r>
            <a:r>
              <a:rPr dirty="0" err="1" smtClean="0"/>
              <a:t>ранспортировка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монтаж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применения</a:t>
            </a:r>
            <a:r>
              <a:rPr dirty="0"/>
              <a:t> </a:t>
            </a:r>
            <a:r>
              <a:rPr dirty="0" err="1" smtClean="0"/>
              <a:t>грузоподъемников</a:t>
            </a:r>
            <a:r>
              <a:rPr lang="ru-RU" dirty="0" smtClean="0"/>
              <a:t>.</a:t>
            </a:r>
          </a:p>
          <a:p>
            <a:pPr>
              <a:spcBef>
                <a:spcPts val="600"/>
              </a:spcBef>
              <a:buSzPct val="100000"/>
              <a:defRPr sz="1400">
                <a:solidFill>
                  <a:schemeClr val="accent4">
                    <a:lumOff val="-6862"/>
                  </a:schemeClr>
                </a:solidFill>
              </a:defRPr>
            </a:pPr>
            <a:endParaRPr sz="1600" dirty="0"/>
          </a:p>
          <a:p>
            <a:pPr marL="140368" indent="-140368">
              <a:spcBef>
                <a:spcPts val="600"/>
              </a:spcBef>
              <a:buSzPct val="100000"/>
              <a:buChar char="•"/>
              <a:defRPr sz="1400">
                <a:solidFill>
                  <a:schemeClr val="accent4">
                    <a:lumOff val="-6862"/>
                  </a:schemeClr>
                </a:solidFill>
              </a:defRPr>
            </a:pPr>
            <a:r>
              <a:rPr lang="ru-RU" dirty="0" smtClean="0"/>
              <a:t>С</a:t>
            </a:r>
            <a:r>
              <a:rPr dirty="0" err="1" smtClean="0"/>
              <a:t>нижение</a:t>
            </a:r>
            <a:r>
              <a:rPr lang="en-US" dirty="0"/>
              <a:t> </a:t>
            </a:r>
            <a:r>
              <a:rPr lang="ru-RU" dirty="0" smtClean="0"/>
              <a:t>затрат на электроэнергию</a:t>
            </a:r>
            <a:r>
              <a:rPr dirty="0" smtClean="0"/>
              <a:t> и </a:t>
            </a:r>
            <a:r>
              <a:rPr dirty="0" err="1"/>
              <a:t>топливо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xfrm>
            <a:off x="1104825" y="3825721"/>
            <a:ext cx="6934350" cy="15442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86968">
              <a:defRPr sz="5238" spc="-194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 err="1"/>
              <a:t>Спасибо</a:t>
            </a:r>
            <a:endParaRPr dirty="0"/>
          </a:p>
          <a:p>
            <a:pPr defTabSz="886968">
              <a:defRPr sz="5238" spc="-194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 smtClean="0"/>
              <a:t>внимание</a:t>
            </a:r>
            <a:r>
              <a:rPr lang="ru-RU" dirty="0" smtClean="0"/>
              <a:t>!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81" y="1445259"/>
            <a:ext cx="2923038" cy="563881"/>
          </a:xfrm>
          <a:prstGeom prst="rect">
            <a:avLst/>
          </a:prstGeom>
        </p:spPr>
      </p:pic>
      <p:sp>
        <p:nvSpPr>
          <p:cNvPr id="9" name="Shape 437"/>
          <p:cNvSpPr txBox="1">
            <a:spLocks/>
          </p:cNvSpPr>
          <p:nvPr/>
        </p:nvSpPr>
        <p:spPr>
          <a:xfrm>
            <a:off x="1229793" y="4099155"/>
            <a:ext cx="6698055" cy="99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50" baseline="0">
                <a:ln>
                  <a:noFill/>
                </a:ln>
                <a:solidFill>
                  <a:srgbClr val="FFFFF0"/>
                </a:solidFill>
                <a:effectLst>
                  <a:outerShdw dist="12700" dir="16200000" rotWithShape="0">
                    <a:srgbClr val="000000">
                      <a:alpha val="4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886968" hangingPunct="1">
              <a:defRPr sz="5238" spc="-194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3200" spc="-194" dirty="0" err="1" smtClean="0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rPr>
              <a:t>Павилион</a:t>
            </a:r>
            <a:r>
              <a:rPr lang="ru-RU" sz="3200" spc="-194" dirty="0" smtClean="0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spc="-194" dirty="0" smtClean="0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rPr>
              <a:t>G.</a:t>
            </a:r>
          </a:p>
          <a:p>
            <a:pPr defTabSz="886968" hangingPunct="1">
              <a:defRPr sz="5238" spc="-194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3200" spc="-194" dirty="0" smtClean="0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rPr>
              <a:t>Стенд </a:t>
            </a:r>
            <a:r>
              <a:rPr lang="en-US" sz="3200" spc="-194" dirty="0" smtClean="0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rPr>
              <a:t>E7.</a:t>
            </a:r>
            <a:r>
              <a:rPr lang="ru-RU" sz="3200" spc="-194" smtClean="0">
                <a:effectLst>
                  <a:outerShdw dist="12319" dir="16200000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200" spc="-194" dirty="0">
              <a:effectLst>
                <a:outerShdw dist="12319" dir="162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7444886" y="6209908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dirty="0" err="1"/>
              <a:t>Проблемы</a:t>
            </a:r>
            <a:r>
              <a:rPr dirty="0"/>
              <a:t> </a:t>
            </a:r>
            <a:r>
              <a:rPr dirty="0" err="1"/>
              <a:t>аппаратов</a:t>
            </a:r>
            <a:r>
              <a:rPr dirty="0"/>
              <a:t> </a:t>
            </a:r>
            <a:r>
              <a:rPr dirty="0" err="1"/>
              <a:t>предыдущих</a:t>
            </a:r>
            <a:r>
              <a:rPr dirty="0"/>
              <a:t> </a:t>
            </a:r>
            <a:r>
              <a:rPr dirty="0" err="1" smtClean="0"/>
              <a:t>поколений</a:t>
            </a:r>
            <a:endParaRPr dirty="0"/>
          </a:p>
        </p:txBody>
      </p:sp>
      <p:grpSp>
        <p:nvGrpSpPr>
          <p:cNvPr id="39" name="Group 202"/>
          <p:cNvGrpSpPr/>
          <p:nvPr/>
        </p:nvGrpSpPr>
        <p:grpSpPr>
          <a:xfrm>
            <a:off x="3153626" y="2405580"/>
            <a:ext cx="3056325" cy="2099823"/>
            <a:chOff x="0" y="-203200"/>
            <a:chExt cx="3786902" cy="2601758"/>
          </a:xfrm>
        </p:grpSpPr>
        <p:grpSp>
          <p:nvGrpSpPr>
            <p:cNvPr id="40" name="Group 200"/>
            <p:cNvGrpSpPr/>
            <p:nvPr/>
          </p:nvGrpSpPr>
          <p:grpSpPr>
            <a:xfrm>
              <a:off x="0" y="-203200"/>
              <a:ext cx="3786902" cy="2346433"/>
              <a:chOff x="82448" y="0"/>
              <a:chExt cx="3786900" cy="2346432"/>
            </a:xfrm>
          </p:grpSpPr>
          <p:pic>
            <p:nvPicPr>
              <p:cNvPr id="42" name="845.jpg"/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1598" t="29366" r="16480" b="8101"/>
              <a:stretch/>
            </p:blipFill>
            <p:spPr>
              <a:xfrm>
                <a:off x="203200" y="203199"/>
                <a:ext cx="3506960" cy="190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583" y="21600"/>
                    </a:lnTo>
                    <a:lnTo>
                      <a:pt x="21590" y="20946"/>
                    </a:lnTo>
                    <a:cubicBezTo>
                      <a:pt x="21600" y="19931"/>
                      <a:pt x="21594" y="17999"/>
                      <a:pt x="21575" y="16655"/>
                    </a:cubicBezTo>
                    <a:cubicBezTo>
                      <a:pt x="21556" y="15311"/>
                      <a:pt x="21549" y="14199"/>
                      <a:pt x="21558" y="14181"/>
                    </a:cubicBezTo>
                    <a:cubicBezTo>
                      <a:pt x="21567" y="14162"/>
                      <a:pt x="21568" y="6322"/>
                      <a:pt x="2157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/>
            </p:spPr>
          </p:pic>
          <p:pic>
            <p:nvPicPr>
              <p:cNvPr id="43" name="Рисунок 42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2448" y="0"/>
                <a:ext cx="3786900" cy="2346432"/>
              </a:xfrm>
              <a:prstGeom prst="rect">
                <a:avLst/>
              </a:prstGeom>
              <a:effectLst/>
            </p:spPr>
          </p:pic>
        </p:grpSp>
        <p:sp>
          <p:nvSpPr>
            <p:cNvPr id="41" name="Shape 201"/>
            <p:cNvSpPr/>
            <p:nvPr/>
          </p:nvSpPr>
          <p:spPr>
            <a:xfrm>
              <a:off x="0" y="2129317"/>
              <a:ext cx="76925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just">
                <a:defRPr sz="1200"/>
              </a:lvl1pPr>
            </a:lstStyle>
            <a:p>
              <a:r>
                <a:rPr dirty="0" err="1"/>
                <a:t>Габариты</a:t>
              </a:r>
              <a:endParaRPr dirty="0"/>
            </a:p>
          </p:txBody>
        </p:sp>
      </p:grpSp>
      <p:grpSp>
        <p:nvGrpSpPr>
          <p:cNvPr id="44" name="Group 207"/>
          <p:cNvGrpSpPr/>
          <p:nvPr/>
        </p:nvGrpSpPr>
        <p:grpSpPr>
          <a:xfrm>
            <a:off x="3724731" y="2349574"/>
            <a:ext cx="1914114" cy="2211835"/>
            <a:chOff x="-36609" y="-203200"/>
            <a:chExt cx="3227036" cy="3728964"/>
          </a:xfrm>
        </p:grpSpPr>
        <p:grpSp>
          <p:nvGrpSpPr>
            <p:cNvPr id="45" name="Group 205"/>
            <p:cNvGrpSpPr/>
            <p:nvPr/>
          </p:nvGrpSpPr>
          <p:grpSpPr>
            <a:xfrm>
              <a:off x="-36609" y="-203200"/>
              <a:ext cx="3227036" cy="3243981"/>
              <a:chOff x="0" y="0"/>
              <a:chExt cx="3227035" cy="3243980"/>
            </a:xfrm>
          </p:grpSpPr>
          <p:pic>
            <p:nvPicPr>
              <p:cNvPr id="47" name="zasor_3.jp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03200" y="203200"/>
                <a:ext cx="2820636" cy="279948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8" name="Рисунок 47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3227036" cy="3243981"/>
              </a:xfrm>
              <a:prstGeom prst="rect">
                <a:avLst/>
              </a:prstGeom>
              <a:effectLst/>
            </p:spPr>
          </p:pic>
        </p:grpSp>
        <p:sp>
          <p:nvSpPr>
            <p:cNvPr id="46" name="Shape 206"/>
            <p:cNvSpPr/>
            <p:nvPr/>
          </p:nvSpPr>
          <p:spPr>
            <a:xfrm>
              <a:off x="9185" y="3031440"/>
              <a:ext cx="3096986" cy="494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just">
                <a:defRPr sz="1200"/>
              </a:lvl1pPr>
            </a:lstStyle>
            <a:p>
              <a:r>
                <a:rPr lang="ru-RU" dirty="0" smtClean="0"/>
                <a:t>Образование отложений</a:t>
              </a:r>
              <a:endParaRPr dirty="0"/>
            </a:p>
          </p:txBody>
        </p:sp>
      </p:grpSp>
      <p:grpSp>
        <p:nvGrpSpPr>
          <p:cNvPr id="49" name="Group 212"/>
          <p:cNvGrpSpPr/>
          <p:nvPr/>
        </p:nvGrpSpPr>
        <p:grpSpPr>
          <a:xfrm>
            <a:off x="3433981" y="2353850"/>
            <a:ext cx="2495615" cy="2203283"/>
            <a:chOff x="-54018" y="-203200"/>
            <a:chExt cx="4453633" cy="3931940"/>
          </a:xfrm>
        </p:grpSpPr>
        <p:grpSp>
          <p:nvGrpSpPr>
            <p:cNvPr id="50" name="Group 210"/>
            <p:cNvGrpSpPr/>
            <p:nvPr/>
          </p:nvGrpSpPr>
          <p:grpSpPr>
            <a:xfrm>
              <a:off x="-54018" y="-203200"/>
              <a:ext cx="4453633" cy="3414614"/>
              <a:chOff x="0" y="0"/>
              <a:chExt cx="4453631" cy="3414613"/>
            </a:xfrm>
          </p:grpSpPr>
          <p:pic>
            <p:nvPicPr>
              <p:cNvPr id="52" name="ochistka-teploobmennika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22520" t="22214" r="13743" b="15420"/>
              <a:stretch>
                <a:fillRect/>
              </a:stretch>
            </p:blipFill>
            <p:spPr>
              <a:xfrm>
                <a:off x="203200" y="203200"/>
                <a:ext cx="4047232" cy="297011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3" name="Рисунок 52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4453632" cy="3414614"/>
              </a:xfrm>
              <a:prstGeom prst="rect">
                <a:avLst/>
              </a:prstGeom>
              <a:effectLst/>
            </p:spPr>
          </p:pic>
        </p:grpSp>
        <p:sp>
          <p:nvSpPr>
            <p:cNvPr id="51" name="Shape 211"/>
            <p:cNvSpPr/>
            <p:nvPr/>
          </p:nvSpPr>
          <p:spPr>
            <a:xfrm>
              <a:off x="1" y="3234416"/>
              <a:ext cx="3997560" cy="494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sz="1200"/>
              </a:lvl1pPr>
            </a:lstStyle>
            <a:p>
              <a:r>
                <a:rPr lang="ru-RU" dirty="0" smtClean="0"/>
                <a:t>Трудоёмкость обслуживания</a:t>
              </a:r>
              <a:endParaRPr dirty="0"/>
            </a:p>
          </p:txBody>
        </p:sp>
      </p:grpSp>
      <p:grpSp>
        <p:nvGrpSpPr>
          <p:cNvPr id="24" name="Group 229"/>
          <p:cNvGrpSpPr/>
          <p:nvPr/>
        </p:nvGrpSpPr>
        <p:grpSpPr>
          <a:xfrm>
            <a:off x="3648860" y="2531815"/>
            <a:ext cx="2065856" cy="1847352"/>
            <a:chOff x="10296" y="-136830"/>
            <a:chExt cx="3570735" cy="3193062"/>
          </a:xfrm>
        </p:grpSpPr>
        <p:grpSp>
          <p:nvGrpSpPr>
            <p:cNvPr id="25" name="Group 227"/>
            <p:cNvGrpSpPr/>
            <p:nvPr/>
          </p:nvGrpSpPr>
          <p:grpSpPr>
            <a:xfrm>
              <a:off x="10296" y="-136830"/>
              <a:ext cx="3570735" cy="2984633"/>
              <a:chOff x="66570" y="66370"/>
              <a:chExt cx="3570734" cy="2984632"/>
            </a:xfrm>
          </p:grpSpPr>
          <p:pic>
            <p:nvPicPr>
              <p:cNvPr id="27" name="018dd201b83b5460f00ec44c85872691.p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972"/>
              <a:stretch/>
            </p:blipFill>
            <p:spPr>
              <a:xfrm>
                <a:off x="216699" y="209802"/>
                <a:ext cx="3243917" cy="259390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8" name="Рисунок 27"/>
              <p:cNvPicPr>
                <a:picLocks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66570" y="66370"/>
                <a:ext cx="3570734" cy="2984632"/>
              </a:xfrm>
              <a:prstGeom prst="rect">
                <a:avLst/>
              </a:prstGeom>
              <a:effectLst/>
            </p:spPr>
          </p:pic>
        </p:grpSp>
        <p:sp>
          <p:nvSpPr>
            <p:cNvPr id="26" name="Shape 228"/>
            <p:cNvSpPr/>
            <p:nvPr/>
          </p:nvSpPr>
          <p:spPr>
            <a:xfrm>
              <a:off x="79299" y="2779235"/>
              <a:ext cx="173540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just">
                <a:defRPr sz="1200"/>
              </a:lvl1pPr>
            </a:lstStyle>
            <a:p>
              <a:r>
                <a:rPr dirty="0" err="1"/>
                <a:t>Образование</a:t>
              </a:r>
              <a:r>
                <a:rPr dirty="0"/>
                <a:t> </a:t>
              </a:r>
              <a:r>
                <a:rPr lang="ru-RU" dirty="0" smtClean="0"/>
                <a:t>отложени</a:t>
              </a:r>
              <a:r>
                <a:rPr lang="ru-RU" dirty="0"/>
                <a:t>й</a:t>
              </a:r>
              <a:endParaRPr dirty="0"/>
            </a:p>
          </p:txBody>
        </p:sp>
      </p:grpSp>
      <p:grpSp>
        <p:nvGrpSpPr>
          <p:cNvPr id="29" name="Group 234"/>
          <p:cNvGrpSpPr/>
          <p:nvPr/>
        </p:nvGrpSpPr>
        <p:grpSpPr>
          <a:xfrm>
            <a:off x="3707888" y="2471478"/>
            <a:ext cx="1947801" cy="1968027"/>
            <a:chOff x="-19171" y="-203200"/>
            <a:chExt cx="3570735" cy="3607812"/>
          </a:xfrm>
        </p:grpSpPr>
        <p:grpSp>
          <p:nvGrpSpPr>
            <p:cNvPr id="30" name="Group 232"/>
            <p:cNvGrpSpPr/>
            <p:nvPr/>
          </p:nvGrpSpPr>
          <p:grpSpPr>
            <a:xfrm>
              <a:off x="-19171" y="-203200"/>
              <a:ext cx="3570735" cy="3181221"/>
              <a:chOff x="0" y="0"/>
              <a:chExt cx="3570733" cy="3181220"/>
            </a:xfrm>
          </p:grpSpPr>
          <p:pic>
            <p:nvPicPr>
              <p:cNvPr id="32" name="40344.jp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3200" y="203200"/>
                <a:ext cx="3164334" cy="273672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3" name="Рисунок 32"/>
              <p:cNvPicPr>
                <a:picLocks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0"/>
                <a:ext cx="3570734" cy="3181221"/>
              </a:xfrm>
              <a:prstGeom prst="rect">
                <a:avLst/>
              </a:prstGeom>
              <a:effectLst/>
            </p:spPr>
          </p:pic>
        </p:grpSp>
        <p:sp>
          <p:nvSpPr>
            <p:cNvPr id="31" name="Shape 233"/>
            <p:cNvSpPr/>
            <p:nvPr/>
          </p:nvSpPr>
          <p:spPr>
            <a:xfrm>
              <a:off x="-7539" y="2942949"/>
              <a:ext cx="132504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just">
                <a:defRPr sz="1200"/>
              </a:lvl1pPr>
            </a:lstStyle>
            <a:p>
              <a:r>
                <a:rPr lang="ru-RU" dirty="0" smtClean="0"/>
                <a:t>Необходимость</a:t>
              </a:r>
            </a:p>
            <a:p>
              <a:r>
                <a:rPr lang="ru-RU" dirty="0" smtClean="0"/>
                <a:t>р</a:t>
              </a:r>
              <a:r>
                <a:rPr dirty="0" err="1" smtClean="0"/>
                <a:t>егулярн</a:t>
              </a:r>
              <a:r>
                <a:rPr lang="ru-RU" dirty="0" err="1" smtClean="0"/>
                <a:t>ых</a:t>
              </a:r>
              <a:r>
                <a:rPr dirty="0" smtClean="0"/>
                <a:t> </a:t>
              </a:r>
              <a:r>
                <a:rPr lang="ru-RU" dirty="0" smtClean="0"/>
                <a:t>чисток</a:t>
              </a:r>
              <a:endParaRPr dirty="0"/>
            </a:p>
          </p:txBody>
        </p:sp>
      </p:grpSp>
      <p:grpSp>
        <p:nvGrpSpPr>
          <p:cNvPr id="34" name="Group 239"/>
          <p:cNvGrpSpPr/>
          <p:nvPr/>
        </p:nvGrpSpPr>
        <p:grpSpPr>
          <a:xfrm>
            <a:off x="3708156" y="2481704"/>
            <a:ext cx="1947265" cy="1947574"/>
            <a:chOff x="-55208" y="-203200"/>
            <a:chExt cx="3813727" cy="3814331"/>
          </a:xfrm>
        </p:grpSpPr>
        <p:grpSp>
          <p:nvGrpSpPr>
            <p:cNvPr id="35" name="Group 237"/>
            <p:cNvGrpSpPr/>
            <p:nvPr/>
          </p:nvGrpSpPr>
          <p:grpSpPr>
            <a:xfrm>
              <a:off x="-34726" y="-203200"/>
              <a:ext cx="3793245" cy="2984633"/>
              <a:chOff x="0" y="0"/>
              <a:chExt cx="3793243" cy="2984632"/>
            </a:xfrm>
          </p:grpSpPr>
          <p:pic>
            <p:nvPicPr>
              <p:cNvPr id="37" name="2-3-1b.jp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03200" y="203200"/>
                <a:ext cx="3386844" cy="254013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" name="Рисунок 37"/>
              <p:cNvPicPr>
                <a:picLocks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0" y="0"/>
                <a:ext cx="3793244" cy="2984633"/>
              </a:xfrm>
              <a:prstGeom prst="rect">
                <a:avLst/>
              </a:prstGeom>
              <a:effectLst/>
            </p:spPr>
          </p:pic>
        </p:grpSp>
        <p:sp>
          <p:nvSpPr>
            <p:cNvPr id="36" name="Shape 238"/>
            <p:cNvSpPr/>
            <p:nvPr/>
          </p:nvSpPr>
          <p:spPr>
            <a:xfrm>
              <a:off x="-55208" y="2706962"/>
              <a:ext cx="3610528" cy="904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sz="1200"/>
              </a:lvl1pPr>
            </a:lstStyle>
            <a:p>
              <a:r>
                <a:rPr lang="ru-RU" dirty="0" smtClean="0"/>
                <a:t>Дороговизна комплектующих</a:t>
              </a:r>
              <a:endParaRPr dirty="0"/>
            </a:p>
          </p:txBody>
        </p:sp>
      </p:grpSp>
      <p:grpSp>
        <p:nvGrpSpPr>
          <p:cNvPr id="59" name="Group 244"/>
          <p:cNvGrpSpPr/>
          <p:nvPr/>
        </p:nvGrpSpPr>
        <p:grpSpPr>
          <a:xfrm>
            <a:off x="3813711" y="2403703"/>
            <a:ext cx="1736155" cy="2103576"/>
            <a:chOff x="-203200" y="-203200"/>
            <a:chExt cx="3400262" cy="4119862"/>
          </a:xfrm>
        </p:grpSpPr>
        <p:grpSp>
          <p:nvGrpSpPr>
            <p:cNvPr id="60" name="Group 242"/>
            <p:cNvGrpSpPr/>
            <p:nvPr/>
          </p:nvGrpSpPr>
          <p:grpSpPr>
            <a:xfrm>
              <a:off x="-203200" y="-203200"/>
              <a:ext cx="3400262" cy="3698698"/>
              <a:chOff x="0" y="0"/>
              <a:chExt cx="3400261" cy="3698697"/>
            </a:xfrm>
          </p:grpSpPr>
          <p:pic>
            <p:nvPicPr>
              <p:cNvPr id="62" name="18908_600.jp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203200" y="203200"/>
                <a:ext cx="2993862" cy="325419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3" name="Рисунок 62"/>
              <p:cNvPicPr>
                <a:picLocks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3400262" cy="3698698"/>
              </a:xfrm>
              <a:prstGeom prst="rect">
                <a:avLst/>
              </a:prstGeom>
              <a:effectLst/>
            </p:spPr>
          </p:pic>
        </p:grpSp>
        <p:sp>
          <p:nvSpPr>
            <p:cNvPr id="61" name="Shape 243"/>
            <p:cNvSpPr/>
            <p:nvPr/>
          </p:nvSpPr>
          <p:spPr>
            <a:xfrm>
              <a:off x="-133291" y="3374162"/>
              <a:ext cx="1883859" cy="54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sz="1200"/>
              </a:lvl1pPr>
            </a:lstStyle>
            <a:p>
              <a:r>
                <a:rPr dirty="0" err="1"/>
                <a:t>Теплопотери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131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0538 -0.17384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870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1424 -0.18333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9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30972 -0.18172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4618 0.153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76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0035 0.16064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80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566 0.1544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77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6805 0.15324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dvAuto="0"/>
      <p:bldP spid="44" grpId="0" animBg="1" advAuto="0"/>
      <p:bldP spid="49" grpId="0" animBg="1" advAuto="0"/>
      <p:bldP spid="24" grpId="0" animBg="1" advAuto="0"/>
      <p:bldP spid="29" grpId="0" animBg="1" advAuto="0"/>
      <p:bldP spid="34" grpId="0" animBg="1" advAuto="0"/>
      <p:bldP spid="5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7444886" y="6209908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504" y="1404190"/>
            <a:ext cx="6875593" cy="3646064"/>
          </a:xfrm>
          <a:prstGeom prst="rect">
            <a:avLst/>
          </a:prstGeom>
        </p:spPr>
      </p:pic>
      <p:sp>
        <p:nvSpPr>
          <p:cNvPr id="7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err="1" smtClean="0"/>
              <a:t>Геликоидные</a:t>
            </a:r>
            <a:r>
              <a:rPr lang="ru-RU" dirty="0" smtClean="0"/>
              <a:t> аппараты </a:t>
            </a:r>
            <a:r>
              <a:rPr lang="ru-RU" dirty="0" err="1" smtClean="0"/>
              <a:t>Форсел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351" name="Group 351"/>
          <p:cNvGrpSpPr/>
          <p:nvPr/>
        </p:nvGrpSpPr>
        <p:grpSpPr>
          <a:xfrm>
            <a:off x="5267854" y="1674209"/>
            <a:ext cx="3024337" cy="2278920"/>
            <a:chOff x="0" y="0"/>
            <a:chExt cx="3024335" cy="2278918"/>
          </a:xfrm>
        </p:grpSpPr>
        <p:sp>
          <p:nvSpPr>
            <p:cNvPr id="349" name="Shape 349"/>
            <p:cNvSpPr/>
            <p:nvPr/>
          </p:nvSpPr>
          <p:spPr>
            <a:xfrm>
              <a:off x="846288" y="2101118"/>
              <a:ext cx="1512169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rmAutofit lnSpcReduction="10000"/>
            </a:bodyPr>
            <a:lstStyle>
              <a:lvl1pPr marL="179999" indent="-359999" algn="ctr">
                <a:spcBef>
                  <a:spcPts val="100"/>
                </a:spcBef>
                <a:defRPr sz="1200">
                  <a:solidFill>
                    <a:srgbClr val="64645A"/>
                  </a:solidFill>
                </a:defRPr>
              </a:lvl1pPr>
            </a:lstStyle>
            <a:p>
              <a:r>
                <a:rPr dirty="0" err="1"/>
                <a:t>расход</a:t>
              </a:r>
              <a:r>
                <a:rPr dirty="0"/>
                <a:t> 30 т/ч</a:t>
              </a:r>
            </a:p>
          </p:txBody>
        </p:sp>
        <p:pic>
          <p:nvPicPr>
            <p:cNvPr id="350" name="image3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024336" cy="2074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4" name="Shape 354"/>
          <p:cNvSpPr/>
          <p:nvPr/>
        </p:nvSpPr>
        <p:spPr>
          <a:xfrm>
            <a:off x="1627510" y="4162034"/>
            <a:ext cx="2376266" cy="55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179999" indent="-359999">
              <a:spcBef>
                <a:spcPts val="100"/>
              </a:spcBef>
              <a:defRPr sz="2600">
                <a:solidFill>
                  <a:srgbClr val="64645A"/>
                </a:solidFill>
              </a:defRPr>
            </a:lvl1pPr>
          </a:lstStyle>
          <a:p>
            <a:r>
              <a:rPr dirty="0"/>
              <a:t>х 12-15 </a:t>
            </a:r>
            <a:r>
              <a:rPr dirty="0" err="1"/>
              <a:t>раз</a:t>
            </a:r>
            <a:endParaRPr dirty="0"/>
          </a:p>
        </p:txBody>
      </p:sp>
      <p:sp>
        <p:nvSpPr>
          <p:cNvPr id="355" name="Shape 355"/>
          <p:cNvSpPr/>
          <p:nvPr/>
        </p:nvSpPr>
        <p:spPr>
          <a:xfrm>
            <a:off x="6018814" y="4162034"/>
            <a:ext cx="2376265" cy="55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179999" indent="-359999">
              <a:spcBef>
                <a:spcPts val="100"/>
              </a:spcBef>
              <a:defRPr sz="2600">
                <a:solidFill>
                  <a:srgbClr val="64645A"/>
                </a:solidFill>
              </a:defRPr>
            </a:lvl1pPr>
          </a:lstStyle>
          <a:p>
            <a:r>
              <a:rPr dirty="0"/>
              <a:t>х 4-6 </a:t>
            </a:r>
            <a:r>
              <a:rPr dirty="0" err="1"/>
              <a:t>раз</a:t>
            </a:r>
            <a:endParaRPr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88247" y="1784382"/>
            <a:ext cx="3874868" cy="2168747"/>
            <a:chOff x="688247" y="1784382"/>
            <a:chExt cx="3874868" cy="2168747"/>
          </a:xfrm>
        </p:grpSpPr>
        <p:pic>
          <p:nvPicPr>
            <p:cNvPr id="11" name="image2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8247" y="1784382"/>
              <a:ext cx="3874868" cy="18558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Shape 349"/>
            <p:cNvSpPr/>
            <p:nvPr/>
          </p:nvSpPr>
          <p:spPr>
            <a:xfrm>
              <a:off x="1756836" y="3775328"/>
              <a:ext cx="151217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rmAutofit lnSpcReduction="10000"/>
            </a:bodyPr>
            <a:lstStyle>
              <a:lvl1pPr marL="179999" indent="-359999" algn="ctr">
                <a:spcBef>
                  <a:spcPts val="100"/>
                </a:spcBef>
                <a:defRPr sz="1200">
                  <a:solidFill>
                    <a:srgbClr val="64645A"/>
                  </a:solidFill>
                </a:defRPr>
              </a:lvl1pPr>
            </a:lstStyle>
            <a:p>
              <a:r>
                <a:rPr dirty="0" err="1"/>
                <a:t>расход</a:t>
              </a:r>
              <a:r>
                <a:rPr dirty="0"/>
                <a:t> </a:t>
              </a:r>
              <a:r>
                <a:rPr lang="ru-RU" dirty="0" smtClean="0"/>
                <a:t>2</a:t>
              </a:r>
              <a:r>
                <a:rPr dirty="0" smtClean="0"/>
                <a:t>0 </a:t>
              </a:r>
              <a:r>
                <a:rPr dirty="0"/>
                <a:t>т/ч</a:t>
              </a:r>
            </a:p>
          </p:txBody>
        </p:sp>
      </p:grpSp>
      <p:sp>
        <p:nvSpPr>
          <p:cNvPr id="14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Сравнение габаритов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6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1" animBg="1" advAuto="0"/>
      <p:bldP spid="354" grpId="2" animBg="1"/>
      <p:bldP spid="355" grpId="3" animBg="1" advAuto="0"/>
      <p:bldP spid="355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361" name="Group 361"/>
          <p:cNvGrpSpPr/>
          <p:nvPr/>
        </p:nvGrpSpPr>
        <p:grpSpPr>
          <a:xfrm>
            <a:off x="2244268" y="1540210"/>
            <a:ext cx="2221466" cy="3741029"/>
            <a:chOff x="-1" y="-1"/>
            <a:chExt cx="2221464" cy="3741028"/>
          </a:xfrm>
        </p:grpSpPr>
        <p:pic>
          <p:nvPicPr>
            <p:cNvPr id="360" name="IMG_1246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26586"/>
            <a:stretch>
              <a:fillRect/>
            </a:stretch>
          </p:blipFill>
          <p:spPr>
            <a:xfrm>
              <a:off x="203200" y="203200"/>
              <a:ext cx="1815063" cy="32965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9" name="Рисунок 35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221464" cy="3741028"/>
            </a:xfrm>
            <a:prstGeom prst="rect">
              <a:avLst/>
            </a:prstGeom>
            <a:effectLst/>
          </p:spPr>
        </p:pic>
      </p:grpSp>
      <p:grpSp>
        <p:nvGrpSpPr>
          <p:cNvPr id="364" name="Group 364"/>
          <p:cNvGrpSpPr/>
          <p:nvPr/>
        </p:nvGrpSpPr>
        <p:grpSpPr>
          <a:xfrm>
            <a:off x="4634288" y="1507127"/>
            <a:ext cx="2066614" cy="3789535"/>
            <a:chOff x="0" y="0"/>
            <a:chExt cx="2066613" cy="3789533"/>
          </a:xfrm>
        </p:grpSpPr>
        <p:pic>
          <p:nvPicPr>
            <p:cNvPr id="363" name="IMG_1243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012" t="10919" r="35604" b="17480"/>
            <a:stretch>
              <a:fillRect/>
            </a:stretch>
          </p:blipFill>
          <p:spPr>
            <a:xfrm>
              <a:off x="203200" y="203200"/>
              <a:ext cx="1660214" cy="3345034"/>
            </a:xfrm>
            <a:prstGeom prst="rect">
              <a:avLst/>
            </a:prstGeom>
          </p:spPr>
        </p:pic>
        <p:pic>
          <p:nvPicPr>
            <p:cNvPr id="362" name="Рисунок 361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2066614" cy="3789535"/>
            </a:xfrm>
            <a:prstGeom prst="rect">
              <a:avLst/>
            </a:prstGeom>
          </p:spPr>
        </p:pic>
      </p:grpSp>
      <p:sp>
        <p:nvSpPr>
          <p:cNvPr id="368" name="Shape 368"/>
          <p:cNvSpPr/>
          <p:nvPr/>
        </p:nvSpPr>
        <p:spPr>
          <a:xfrm>
            <a:off x="3417332" y="5434851"/>
            <a:ext cx="2376266" cy="55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79999" indent="-359999">
              <a:spcBef>
                <a:spcPts val="100"/>
              </a:spcBef>
              <a:defRPr sz="2600">
                <a:solidFill>
                  <a:srgbClr val="64645A"/>
                </a:solidFill>
              </a:defRPr>
            </a:pPr>
            <a:r>
              <a:rPr dirty="0"/>
              <a:t>200 </a:t>
            </a:r>
            <a:r>
              <a:rPr dirty="0" err="1"/>
              <a:t>кг</a:t>
            </a:r>
            <a:r>
              <a:rPr dirty="0"/>
              <a:t> </a:t>
            </a:r>
            <a:r>
              <a:rPr i="1" dirty="0">
                <a:solidFill>
                  <a:srgbClr val="DDDDDD"/>
                </a:solidFill>
              </a:rPr>
              <a:t>vs </a:t>
            </a:r>
            <a:r>
              <a:rPr i="1" dirty="0">
                <a:solidFill>
                  <a:srgbClr val="535353"/>
                </a:solidFill>
              </a:rPr>
              <a:t>40</a:t>
            </a:r>
            <a:r>
              <a:rPr dirty="0">
                <a:solidFill>
                  <a:srgbClr val="535353"/>
                </a:solidFill>
              </a:rPr>
              <a:t> </a:t>
            </a:r>
            <a:r>
              <a:rPr dirty="0" err="1">
                <a:solidFill>
                  <a:srgbClr val="535353"/>
                </a:solidFill>
              </a:rPr>
              <a:t>кг</a:t>
            </a:r>
            <a:endParaRPr dirty="0">
              <a:solidFill>
                <a:srgbClr val="53535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460" y="1087461"/>
            <a:ext cx="474172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/>
              <a:t>Котельная в пос. </a:t>
            </a:r>
            <a:r>
              <a:rPr lang="ru-RU" sz="1400" i="1" dirty="0" err="1" smtClean="0"/>
              <a:t>Шушары</a:t>
            </a:r>
            <a:r>
              <a:rPr lang="ru-RU" sz="1400" i="1" dirty="0" smtClean="0"/>
              <a:t>, </a:t>
            </a:r>
            <a:r>
              <a:rPr kumimoji="0" lang="ru-RU" sz="1400" b="0" i="1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ООО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 «</a:t>
            </a:r>
            <a:r>
              <a:rPr kumimoji="0" lang="ru-RU" sz="1400" b="0" i="1" u="none" strike="noStrike" cap="none" spc="0" normalizeH="0" dirty="0" err="1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Петербургтеплоэнерго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», 1,15 </a:t>
            </a:r>
            <a:r>
              <a:rPr kumimoji="0" lang="ru-RU" sz="1400" b="0" i="1" u="none" strike="noStrike" cap="none" spc="0" normalizeH="0" dirty="0" err="1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ГКал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Calibri"/>
            </a:endParaRPr>
          </a:p>
        </p:txBody>
      </p:sp>
      <p:sp>
        <p:nvSpPr>
          <p:cNvPr id="13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Сравнение габаритов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  <p:bldP spid="364" grpId="2" animBg="1" advAuto="0"/>
      <p:bldP spid="368" grpId="3" animBg="1" advAuto="0"/>
      <p:bldP spid="368" grpId="4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383867" y="5316184"/>
            <a:ext cx="2376266" cy="55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79999" indent="-359999" algn="ctr">
              <a:spcBef>
                <a:spcPts val="100"/>
              </a:spcBef>
              <a:defRPr sz="2600">
                <a:solidFill>
                  <a:srgbClr val="64645A"/>
                </a:solidFill>
              </a:defRPr>
            </a:pPr>
            <a:r>
              <a:rPr lang="en-US" dirty="0" smtClean="0"/>
              <a:t>30</a:t>
            </a:r>
            <a:r>
              <a:rPr dirty="0" smtClean="0"/>
              <a:t> </a:t>
            </a:r>
            <a:r>
              <a:rPr lang="ru-RU" dirty="0" smtClean="0"/>
              <a:t>кг</a:t>
            </a:r>
            <a:r>
              <a:rPr dirty="0" smtClean="0"/>
              <a:t> </a:t>
            </a:r>
            <a:r>
              <a:rPr i="1" dirty="0">
                <a:solidFill>
                  <a:srgbClr val="DDDDDD"/>
                </a:solidFill>
              </a:rPr>
              <a:t>vs </a:t>
            </a:r>
            <a:r>
              <a:rPr lang="en-US" dirty="0" smtClean="0">
                <a:solidFill>
                  <a:srgbClr val="535353"/>
                </a:solidFill>
              </a:rPr>
              <a:t>500</a:t>
            </a:r>
            <a:r>
              <a:rPr dirty="0" smtClean="0">
                <a:solidFill>
                  <a:srgbClr val="535353"/>
                </a:solidFill>
              </a:rPr>
              <a:t> </a:t>
            </a:r>
            <a:r>
              <a:rPr lang="ru-RU" dirty="0" smtClean="0">
                <a:solidFill>
                  <a:srgbClr val="535353"/>
                </a:solidFill>
              </a:rPr>
              <a:t>кг</a:t>
            </a:r>
            <a:endParaRPr dirty="0">
              <a:solidFill>
                <a:srgbClr val="53535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7460" y="1087461"/>
            <a:ext cx="474172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/>
              <a:t>Котельная,  АО «Кировский Завод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rPr>
              <a:t>»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/>
              <a:t>теплоносители: пар</a:t>
            </a:r>
            <a:r>
              <a:rPr lang="en-US" sz="1400" i="1" dirty="0" smtClean="0"/>
              <a:t>/</a:t>
            </a:r>
            <a:r>
              <a:rPr lang="ru-RU" sz="1400" i="1" dirty="0" smtClean="0"/>
              <a:t>вода, 1.3 </a:t>
            </a:r>
            <a:r>
              <a:rPr lang="ru-RU" sz="1400" i="1" dirty="0" err="1" smtClean="0"/>
              <a:t>ГКал</a:t>
            </a:r>
            <a:endParaRPr kumimoji="0" lang="en-US" sz="1400" b="0" i="1" u="none" strike="noStrike" cap="none" spc="0" normalizeH="0" dirty="0" smtClean="0">
              <a:ln>
                <a:noFill/>
              </a:ln>
              <a:solidFill>
                <a:srgbClr val="3C3C3C"/>
              </a:solidFill>
              <a:effectLst/>
              <a:uFillTx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92" y="1762678"/>
            <a:ext cx="5777074" cy="3134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50800" dir="168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Сравнение габаритов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307004"/>
      </p:ext>
    </p:extLst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 advAuto="0"/>
      <p:bldP spid="3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8" b="16106"/>
          <a:stretch/>
        </p:blipFill>
        <p:spPr>
          <a:xfrm>
            <a:off x="1416694" y="1657883"/>
            <a:ext cx="6464438" cy="3255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50800" dir="168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2" y="2777158"/>
            <a:ext cx="3602528" cy="2701896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tx1">
                <a:lumMod val="60000"/>
                <a:lumOff val="40000"/>
              </a:schemeClr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197460" y="1060029"/>
            <a:ext cx="474172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/>
              <a:t>Тепловой пункт, </a:t>
            </a:r>
            <a:r>
              <a:rPr lang="en-US" sz="1400" i="1" dirty="0" smtClean="0"/>
              <a:t>Coca-Cola HBS, </a:t>
            </a:r>
            <a:r>
              <a:rPr lang="ru-RU" sz="1400" i="1" dirty="0" smtClean="0"/>
              <a:t>Санкт-Петербург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/>
              <a:t>Теплоносители: пар</a:t>
            </a:r>
            <a:r>
              <a:rPr lang="en-US" sz="1400" i="1" dirty="0" smtClean="0"/>
              <a:t>/</a:t>
            </a:r>
            <a:r>
              <a:rPr lang="ru-RU" sz="1400" i="1" dirty="0" smtClean="0"/>
              <a:t>гликоль</a:t>
            </a:r>
          </a:p>
        </p:txBody>
      </p:sp>
      <p:sp>
        <p:nvSpPr>
          <p:cNvPr id="7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Сравнение габаритов. Упрощенный монтаж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7093087" y="5100207"/>
            <a:ext cx="105267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/>
              <a:t>100 КВт</a:t>
            </a:r>
          </a:p>
        </p:txBody>
      </p:sp>
    </p:spTree>
    <p:extLst>
      <p:ext uri="{BB962C8B-B14F-4D97-AF65-F5344CB8AC3E}">
        <p14:creationId xmlns:p14="http://schemas.microsoft.com/office/powerpoint/2010/main" val="30140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144295" y="1490472"/>
            <a:ext cx="745332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Работа на неподготовленной воде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Эффект </a:t>
            </a:r>
            <a:r>
              <a:rPr lang="ru-RU" dirty="0" err="1" smtClean="0"/>
              <a:t>самоочистки</a:t>
            </a:r>
            <a:endParaRPr lang="ru-RU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З</a:t>
            </a:r>
            <a:r>
              <a:rPr lang="ru-RU" dirty="0" smtClean="0"/>
              <a:t>амедление скорости образования при постоянных нагрузках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Снижение потребляемой энергии насосов на прокачку теплоносителей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Образование отложений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386780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3" name="Группа 2"/>
          <p:cNvGrpSpPr/>
          <p:nvPr/>
        </p:nvGrpSpPr>
        <p:grpSpPr>
          <a:xfrm>
            <a:off x="2428919" y="1354873"/>
            <a:ext cx="3907873" cy="3145188"/>
            <a:chOff x="2428919" y="1354873"/>
            <a:chExt cx="3907873" cy="3145188"/>
          </a:xfrm>
        </p:grpSpPr>
        <p:graphicFrame>
          <p:nvGraphicFramePr>
            <p:cNvPr id="27" name="Диаграмма 26"/>
            <p:cNvGraphicFramePr/>
            <p:nvPr>
              <p:extLst>
                <p:ext uri="{D42A27DB-BD31-4B8C-83A1-F6EECF244321}">
                  <p14:modId xmlns:p14="http://schemas.microsoft.com/office/powerpoint/2010/main" val="3884037723"/>
                </p:ext>
              </p:extLst>
            </p:nvPr>
          </p:nvGraphicFramePr>
          <p:xfrm>
            <a:off x="2677650" y="1861761"/>
            <a:ext cx="3659142" cy="243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 rot="16200000">
              <a:off x="1845203" y="3160120"/>
              <a:ext cx="1358682" cy="191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 smtClean="0">
                  <a:ln>
                    <a:noFill/>
                  </a:ln>
                  <a:solidFill>
                    <a:srgbClr val="3C3C3C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Потери тепловой энергии, %</a:t>
              </a: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87984" y="4308811"/>
              <a:ext cx="1974052" cy="191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 smtClean="0">
                  <a:ln>
                    <a:noFill/>
                  </a:ln>
                  <a:solidFill>
                    <a:srgbClr val="3C3C3C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Толщина отложений солей жесткости, мм</a:t>
              </a: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39721" y="1354873"/>
              <a:ext cx="1894106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400" dirty="0" smtClean="0"/>
                <a:t>Зависимость потерь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400" dirty="0" smtClean="0"/>
                <a:t>от толщины отложений</a:t>
              </a:r>
              <a:endParaRPr kumimoji="0" lang="ru-RU" sz="1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sym typeface="Calibri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33293" y="1292425"/>
            <a:ext cx="4099149" cy="3398886"/>
            <a:chOff x="4433293" y="1292425"/>
            <a:chExt cx="4099149" cy="3398886"/>
          </a:xfrm>
        </p:grpSpPr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2253218576"/>
                </p:ext>
              </p:extLst>
            </p:nvPr>
          </p:nvGraphicFramePr>
          <p:xfrm>
            <a:off x="4661482" y="1292425"/>
            <a:ext cx="3870960" cy="3312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 rot="16200000">
              <a:off x="3298309" y="2751465"/>
              <a:ext cx="25469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/>
                <a:t>Компенсация тепловых потерь</a:t>
              </a:r>
              <a:r>
                <a:rPr kumimoji="0" lang="ru-RU" sz="1200" b="0" i="0" u="none" strike="noStrike" cap="none" spc="0" normalizeH="0" baseline="0" dirty="0" smtClean="0">
                  <a:ln>
                    <a:noFill/>
                  </a:ln>
                  <a:solidFill>
                    <a:srgbClr val="3C3C3C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, %</a:t>
              </a: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04008" y="4500061"/>
              <a:ext cx="1974052" cy="191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 smtClean="0">
                  <a:ln>
                    <a:noFill/>
                  </a:ln>
                  <a:solidFill>
                    <a:srgbClr val="3C3C3C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Толщина отложений солей жесткости, мм</a:t>
              </a: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Shape 197"/>
          <p:cNvSpPr>
            <a:spLocks noGrp="1"/>
          </p:cNvSpPr>
          <p:nvPr>
            <p:ph type="title"/>
          </p:nvPr>
        </p:nvSpPr>
        <p:spPr>
          <a:xfrm>
            <a:off x="623836" y="444279"/>
            <a:ext cx="7920881" cy="521095"/>
          </a:xfrm>
          <a:prstGeom prst="rect">
            <a:avLst/>
          </a:prstGeom>
        </p:spPr>
        <p:txBody>
          <a:bodyPr/>
          <a:lstStyle>
            <a:lvl1pPr defTabSz="676655">
              <a:defRPr sz="2812"/>
            </a:lvl1pPr>
          </a:lstStyle>
          <a:p>
            <a:r>
              <a:rPr lang="ru-RU" dirty="0" smtClean="0"/>
              <a:t>Образование отложений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23142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sOn">
  <a:themeElements>
    <a:clrScheme name="LightsOn">
      <a:dk1>
        <a:srgbClr val="3C3C3C"/>
      </a:dk1>
      <a:lt1>
        <a:srgbClr val="FFFFF0"/>
      </a:lt1>
      <a:dk2>
        <a:srgbClr val="A7A7A7"/>
      </a:dk2>
      <a:lt2>
        <a:srgbClr val="535353"/>
      </a:lt2>
      <a:accent1>
        <a:srgbClr val="466E14"/>
      </a:accent1>
      <a:accent2>
        <a:srgbClr val="D2FA96"/>
      </a:accent2>
      <a:accent3>
        <a:srgbClr val="968C55"/>
      </a:accent3>
      <a:accent4>
        <a:srgbClr val="AF8700"/>
      </a:accent4>
      <a:accent5>
        <a:srgbClr val="BED28C"/>
      </a:accent5>
      <a:accent6>
        <a:srgbClr val="006464"/>
      </a:accent6>
      <a:hlink>
        <a:srgbClr val="0000FF"/>
      </a:hlink>
      <a:folHlink>
        <a:srgbClr val="FF00FF"/>
      </a:folHlink>
    </a:clrScheme>
    <a:fontScheme name="Lights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ight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645A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ghtsOn">
  <a:themeElements>
    <a:clrScheme name="Light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66E14"/>
      </a:accent1>
      <a:accent2>
        <a:srgbClr val="D2FA96"/>
      </a:accent2>
      <a:accent3>
        <a:srgbClr val="968C55"/>
      </a:accent3>
      <a:accent4>
        <a:srgbClr val="AF8700"/>
      </a:accent4>
      <a:accent5>
        <a:srgbClr val="BED28C"/>
      </a:accent5>
      <a:accent6>
        <a:srgbClr val="006464"/>
      </a:accent6>
      <a:hlink>
        <a:srgbClr val="0000FF"/>
      </a:hlink>
      <a:folHlink>
        <a:srgbClr val="FF00FF"/>
      </a:folHlink>
    </a:clrScheme>
    <a:fontScheme name="Lights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ight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645A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1795</TotalTime>
  <Words>433</Words>
  <Application>Microsoft Office PowerPoint</Application>
  <PresentationFormat>Экран (4:3)</PresentationFormat>
  <Paragraphs>129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Helvetica Neue</vt:lpstr>
      <vt:lpstr>Trebuchet MS</vt:lpstr>
      <vt:lpstr>LightsOn</vt:lpstr>
      <vt:lpstr>Анализ теплогидравлической эффективности геликоидных теплообменников.</vt:lpstr>
      <vt:lpstr>Проблемы аппаратов предыдущих поколений</vt:lpstr>
      <vt:lpstr>Геликоидные аппараты Форсел</vt:lpstr>
      <vt:lpstr>Сравнение габаритов</vt:lpstr>
      <vt:lpstr>Сравнение габаритов</vt:lpstr>
      <vt:lpstr>Сравнение габаритов</vt:lpstr>
      <vt:lpstr>Сравнение габаритов. Упрощенный монтаж</vt:lpstr>
      <vt:lpstr>Образование отложений</vt:lpstr>
      <vt:lpstr>Образование отложений</vt:lpstr>
      <vt:lpstr>Образование отложений</vt:lpstr>
      <vt:lpstr>Образование отложений. Примеры</vt:lpstr>
      <vt:lpstr>Обслуживание</vt:lpstr>
      <vt:lpstr>Презентация PowerPoint</vt:lpstr>
      <vt:lpstr>Обслуживание. Замена уплотнителей</vt:lpstr>
      <vt:lpstr>Обслуживание. Примеры</vt:lpstr>
      <vt:lpstr>Общий экономический эффект</vt:lpstr>
      <vt:lpstr>Резюме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Инновационное теплообменое оборудование</dc:title>
  <dc:creator>Алексей Владимирович Попович</dc:creator>
  <cp:lastModifiedBy>Алексей Владимирович Попович</cp:lastModifiedBy>
  <cp:revision>170</cp:revision>
  <dcterms:modified xsi:type="dcterms:W3CDTF">2017-10-04T09:23:07Z</dcterms:modified>
</cp:coreProperties>
</file>