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</p:sldMasterIdLst>
  <p:notesMasterIdLst>
    <p:notesMasterId r:id="rId18"/>
  </p:notesMasterIdLst>
  <p:handoutMasterIdLst>
    <p:handoutMasterId r:id="rId19"/>
  </p:handoutMasterIdLst>
  <p:sldIdLst>
    <p:sldId id="279" r:id="rId7"/>
    <p:sldId id="300" r:id="rId8"/>
    <p:sldId id="301" r:id="rId9"/>
    <p:sldId id="304" r:id="rId10"/>
    <p:sldId id="305" r:id="rId11"/>
    <p:sldId id="308" r:id="rId12"/>
    <p:sldId id="314" r:id="rId13"/>
    <p:sldId id="309" r:id="rId14"/>
    <p:sldId id="310" r:id="rId15"/>
    <p:sldId id="312" r:id="rId16"/>
    <p:sldId id="275" r:id="rId17"/>
  </p:sldIdLst>
  <p:sldSz cx="9144000" cy="5143500" type="screen16x9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 snapToGrid="0" showGuides="1">
      <p:cViewPr varScale="1">
        <p:scale>
          <a:sx n="95" d="100"/>
          <a:sy n="95" d="100"/>
        </p:scale>
        <p:origin x="-432" y="-90"/>
      </p:cViewPr>
      <p:guideLst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07"/>
        <p:guide pos="5656"/>
        <p:guide pos="1888"/>
        <p:guide pos="1991"/>
        <p:guide/>
        <p:guide pos="3775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10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  <a:defRPr kumimoji="0" lang="ru-RU" sz="14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defRPr>
            </a:pPr>
            <a:r>
              <a:rPr kumimoji="0" lang="ru-RU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Распределение ГРС по сроку эксплуатации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14385195784101E-2"/>
          <c:y val="0.19434930638305509"/>
          <c:w val="0.64009046827240224"/>
          <c:h val="0.79535133191985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ГРС по сроку эксплуатации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380905511811023E-3"/>
                  <c:y val="8.985793149695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043307086614176E-2"/>
                  <c:y val="7.625299362997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 10 лет</c:v>
                </c:pt>
                <c:pt idx="1">
                  <c:v>11 - 20 лет</c:v>
                </c:pt>
                <c:pt idx="2">
                  <c:v>21 - 30 лет</c:v>
                </c:pt>
                <c:pt idx="3">
                  <c:v>свыше 30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35</c:v>
                </c:pt>
                <c:pt idx="2">
                  <c:v>91</c:v>
                </c:pt>
                <c:pt idx="3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361782708451083"/>
          <c:y val="0.70840359763636218"/>
          <c:w val="0.25042571703292815"/>
          <c:h val="0.25314137684998983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872797534158348"/>
          <c:y val="2.293505200890674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96734311335062E-2"/>
          <c:y val="0.14215810841804125"/>
          <c:w val="0.64324383201318436"/>
          <c:h val="0.838877776811759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ГРС по загрузке в зимний пиковый период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ниже 25%</c:v>
                </c:pt>
                <c:pt idx="1">
                  <c:v>от 25% до 50%</c:v>
                </c:pt>
                <c:pt idx="2">
                  <c:v>от 50% до 75%</c:v>
                </c:pt>
                <c:pt idx="3">
                  <c:v>от 75% до 100%</c:v>
                </c:pt>
                <c:pt idx="4">
                  <c:v>свыше 100%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</c:v>
                </c:pt>
                <c:pt idx="1">
                  <c:v>76</c:v>
                </c:pt>
                <c:pt idx="2">
                  <c:v>45</c:v>
                </c:pt>
                <c:pt idx="3">
                  <c:v>27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62931912425462"/>
          <c:y val="0.63566831425819814"/>
          <c:w val="0.28977054941302327"/>
          <c:h val="0.320525488162577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218346602109431E-2"/>
          <c:y val="0.10956239870340356"/>
          <c:w val="0.62270855953531823"/>
          <c:h val="0.89043760129659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ГРС по формам обслуживания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Вахтенная</c:v>
                </c:pt>
                <c:pt idx="1">
                  <c:v>Надомная</c:v>
                </c:pt>
                <c:pt idx="2">
                  <c:v>Периодическая</c:v>
                </c:pt>
                <c:pt idx="3">
                  <c:v>Централизованная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163</c:v>
                </c:pt>
                <c:pt idx="2">
                  <c:v>78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3475980768989"/>
          <c:y val="0.7069503184063094"/>
          <c:w val="0.36969168110936534"/>
          <c:h val="0.29186896208476371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848" y="0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318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848" y="9377318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8" y="0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3" tIns="45546" rIns="91093" bIns="455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6"/>
            <a:ext cx="5433060" cy="4442699"/>
          </a:xfrm>
          <a:prstGeom prst="rect">
            <a:avLst/>
          </a:prstGeom>
        </p:spPr>
        <p:txBody>
          <a:bodyPr vert="horz" lIns="91093" tIns="45546" rIns="91093" bIns="455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8" y="9377318"/>
            <a:ext cx="2942907" cy="493634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741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741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741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301750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741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741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741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94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b="1" dirty="0" smtClean="0"/>
              <a:t>г</a:t>
            </a:r>
            <a:r>
              <a:rPr lang="ru-RU" b="1" dirty="0"/>
              <a:t>. </a:t>
            </a:r>
            <a:r>
              <a:rPr lang="ru-RU" b="1" dirty="0" smtClean="0"/>
              <a:t>Горно-Алтайск, 22-26 .10.2018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551600" y="979489"/>
            <a:ext cx="7321550" cy="3135312"/>
          </a:xfrm>
        </p:spPr>
        <p:txBody>
          <a:bodyPr/>
          <a:lstStyle/>
          <a:p>
            <a:pPr indent="0">
              <a:defRPr/>
            </a:pPr>
            <a:endParaRPr lang="ru-RU" sz="2800" dirty="0"/>
          </a:p>
          <a:p>
            <a:pPr indent="0">
              <a:defRPr/>
            </a:pPr>
            <a:r>
              <a:rPr lang="ru-RU" sz="2800" dirty="0"/>
              <a:t>Итоги деятельности за 2017 год </a:t>
            </a:r>
            <a:r>
              <a:rPr lang="ru-RU" sz="2800" dirty="0" smtClean="0"/>
              <a:t>и </a:t>
            </a:r>
            <a:r>
              <a:rPr lang="ru-RU" sz="2800" dirty="0"/>
              <a:t>задачи </a:t>
            </a:r>
            <a:endParaRPr lang="ru-RU" sz="2800" dirty="0" smtClean="0"/>
          </a:p>
          <a:p>
            <a:pPr indent="0">
              <a:defRPr/>
            </a:pPr>
            <a:r>
              <a:rPr lang="ru-RU" sz="2800" dirty="0" smtClean="0"/>
              <a:t>на </a:t>
            </a:r>
            <a:r>
              <a:rPr lang="ru-RU" sz="2800" dirty="0"/>
              <a:t>2018-2019 гг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altLang="ru-RU" sz="2800" dirty="0" smtClean="0"/>
          </a:p>
          <a:p>
            <a:pPr>
              <a:defRPr/>
            </a:pPr>
            <a:r>
              <a:rPr lang="ru-RU" altLang="ru-RU" sz="2000" dirty="0" smtClean="0"/>
              <a:t>Докладчик:  Ковтун О.Ф.</a:t>
            </a:r>
          </a:p>
          <a:p>
            <a:pPr>
              <a:defRPr/>
            </a:pPr>
            <a:r>
              <a:rPr lang="ru-RU" altLang="ru-RU" sz="2000" dirty="0" smtClean="0"/>
              <a:t>Начальник ПОЭГРС ООО </a:t>
            </a:r>
            <a:r>
              <a:rPr lang="ru-RU" altLang="ru-RU" sz="2000" dirty="0"/>
              <a:t>«Газпром трансгаз </a:t>
            </a:r>
            <a:r>
              <a:rPr lang="ru-RU" altLang="ru-RU" sz="2000" dirty="0" smtClean="0"/>
              <a:t>Екатеринбург»</a:t>
            </a:r>
            <a:endParaRPr lang="ru-RU" altLang="ru-RU" sz="2000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1420221" y="103794"/>
            <a:ext cx="7321550" cy="61555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Х </a:t>
            </a:r>
            <a:r>
              <a:rPr lang="ru-RU" sz="2000" b="1" dirty="0" smtClean="0"/>
              <a:t>Международная научно-практическая конференция «Газораспределительные станции и системы газоснабжения»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252830"/>
            <a:ext cx="7321551" cy="307777"/>
          </a:xfr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>
                <a:ea typeface="+mn-ea"/>
                <a:cs typeface="+mn-cs"/>
              </a:rPr>
              <a:t>Задачи </a:t>
            </a:r>
            <a:r>
              <a:rPr lang="ru-RU" sz="2000" b="1" dirty="0" smtClean="0">
                <a:ea typeface="+mn-ea"/>
                <a:cs typeface="+mn-cs"/>
              </a:rPr>
              <a:t>на 2018-2019 </a:t>
            </a:r>
            <a:r>
              <a:rPr lang="ru-RU" sz="2000" b="1" dirty="0">
                <a:ea typeface="+mn-ea"/>
                <a:cs typeface="+mn-cs"/>
              </a:rPr>
              <a:t>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631" y="1002090"/>
            <a:ext cx="84852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обеспечению надежной и безопасной работы ГРС в 2018-2019 гг.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Выполнить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результатам расследований инцидентов на объектах ГРС в 2017 году (письмо от 19.12.2017 № 03/08-11585).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Организовать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потребителями, которые до настоящего времени не выполнили обязательств по приему заявленных объемов газа по ГРС (письмо от 16.03.2017 №03/08-2037). 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Обеспечить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Комплексной программы мероприятий по повышению надежности и безопасности объектов транспортировки газа в зоне ответственности ООО «Газпром трансгаз Екатеринбург» по направлению ГРС.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Обеспечить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Программы по переводу ГРС на централизованную и периодическую формы обслуживания (1 ГРС на ЦФО и 2 ГРС на ПФО).</a:t>
            </a:r>
          </a:p>
        </p:txBody>
      </p:sp>
    </p:spTree>
    <p:extLst>
      <p:ext uri="{BB962C8B-B14F-4D97-AF65-F5344CB8AC3E}">
        <p14:creationId xmlns:p14="http://schemas.microsoft.com/office/powerpoint/2010/main" val="21531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81446"/>
            <a:ext cx="9144000" cy="661039"/>
          </a:xfrm>
        </p:spPr>
        <p:txBody>
          <a:bodyPr anchor="ctr"/>
          <a:lstStyle/>
          <a:p>
            <a:r>
              <a:rPr lang="ru-RU" sz="3600" b="1" dirty="0" smtClean="0"/>
              <a:t>Спасибо за внимание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252830"/>
            <a:ext cx="7321551" cy="307777"/>
          </a:xfr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>
                <a:ea typeface="+mn-ea"/>
                <a:cs typeface="+mn-cs"/>
              </a:rPr>
              <a:t>Характеристики объектов ООО «Газпром трансгаз Екатеринбург»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733800" y="862013"/>
            <a:ext cx="5381625" cy="3811587"/>
            <a:chOff x="872" y="779"/>
            <a:chExt cx="4716" cy="33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779"/>
              <a:ext cx="4716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4866" y="1591"/>
              <a:ext cx="21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rot="120000" flipH="1">
              <a:off x="4427" y="1587"/>
              <a:ext cx="439" cy="19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rot="120000" flipH="1">
              <a:off x="3768" y="1775"/>
              <a:ext cx="659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768" y="1814"/>
              <a:ext cx="659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rot="21540000" flipH="1">
              <a:off x="4427" y="1658"/>
              <a:ext cx="439" cy="15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4866" y="1657"/>
              <a:ext cx="21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475" y="990"/>
              <a:ext cx="0" cy="11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438" y="990"/>
              <a:ext cx="0" cy="11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475" y="1107"/>
              <a:ext cx="108" cy="8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583" y="1187"/>
              <a:ext cx="148" cy="4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442" y="1107"/>
              <a:ext cx="73" cy="119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512" y="1226"/>
              <a:ext cx="182" cy="51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731" y="1657"/>
              <a:ext cx="110" cy="110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694" y="1736"/>
              <a:ext cx="74" cy="1021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804" y="1814"/>
              <a:ext cx="73" cy="94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401" y="1736"/>
              <a:ext cx="293" cy="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3512" y="2797"/>
              <a:ext cx="256" cy="23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3583" y="2797"/>
              <a:ext cx="258" cy="274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583" y="3071"/>
              <a:ext cx="111" cy="66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512" y="3032"/>
              <a:ext cx="110" cy="66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3219" y="3621"/>
              <a:ext cx="403" cy="1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2669" y="3464"/>
              <a:ext cx="513" cy="1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2450" y="3425"/>
              <a:ext cx="219" cy="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1608" y="3503"/>
              <a:ext cx="402" cy="19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2047" y="3425"/>
              <a:ext cx="183" cy="7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2266" y="3386"/>
              <a:ext cx="74" cy="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1571" y="3464"/>
              <a:ext cx="402" cy="19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2010" y="3386"/>
              <a:ext cx="184" cy="7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2266" y="3345"/>
              <a:ext cx="3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425" y="3229"/>
              <a:ext cx="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571" y="3229"/>
              <a:ext cx="291" cy="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937" y="3307"/>
              <a:ext cx="2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3622" y="3739"/>
              <a:ext cx="72" cy="15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H="1">
              <a:off x="3583" y="3739"/>
              <a:ext cx="39" cy="11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2413" y="2992"/>
              <a:ext cx="184" cy="3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 flipV="1">
              <a:off x="2387" y="2970"/>
              <a:ext cx="184" cy="3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 flipV="1">
              <a:off x="2364" y="2936"/>
              <a:ext cx="184" cy="3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66676" y="854075"/>
            <a:ext cx="3667124" cy="3894906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lIns="81643" tIns="40822" rIns="81643" bIns="40822" anchor="ctr"/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В составе Общества: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филиалов,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 13 ЛПУМГ</a:t>
            </a: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Расположены в 4-х субъектах РФ</a:t>
            </a: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Газораспределительные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станции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- 284 ед., в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т.ч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(на балансе)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- 9;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арендуемых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балансе ПАО «Газпром») - 247;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Распределительные газопроводы 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142,51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км,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редуцирования газа - 221 ед.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228600"/>
            <a:ext cx="7321551" cy="314326"/>
          </a:xfrm>
        </p:spPr>
        <p:txBody>
          <a:bodyPr/>
          <a:lstStyle/>
          <a:p>
            <a:r>
              <a:rPr lang="ru-RU" b="1" dirty="0" smtClean="0"/>
              <a:t>Общие сведения по ГРС ООО «Газпром трансгаз Екатеринбург»</a:t>
            </a:r>
            <a:endParaRPr lang="ru-RU" b="1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57565159"/>
              </p:ext>
            </p:extLst>
          </p:nvPr>
        </p:nvGraphicFramePr>
        <p:xfrm>
          <a:off x="0" y="875071"/>
          <a:ext cx="4463845" cy="384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922815"/>
              </p:ext>
            </p:extLst>
          </p:nvPr>
        </p:nvGraphicFramePr>
        <p:xfrm>
          <a:off x="4444181" y="904568"/>
          <a:ext cx="4591664" cy="379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5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252830"/>
            <a:ext cx="7321551" cy="307777"/>
          </a:xfr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>
                <a:ea typeface="+mn-ea"/>
                <a:cs typeface="+mn-cs"/>
              </a:rPr>
              <a:t>Распределение ГРС по формам обслуживания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7891312"/>
              </p:ext>
            </p:extLst>
          </p:nvPr>
        </p:nvGraphicFramePr>
        <p:xfrm>
          <a:off x="1" y="849086"/>
          <a:ext cx="4788309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98142" y="917838"/>
            <a:ext cx="42426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«Программы перевода ГРС ООО «Газпром трансгаз Екатеринбург» на ЦФО и ПФО силами подразделений ЛПУМГ на 2017-2019 годы», в 2017 году проводились подготовительные мероприятия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переводятся: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ПЦО на ЦФО 1 ГРС (ГРС с. Ст. Александровка),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НФО на ПФО 2 ГРС (ГРС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Красноярский АГРС-10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ГРС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Красноярский АГРС-3);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переводятся: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ПЦО на ЦФО 1 ГРС (ГРС с. Алексеевка),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НФО на ПФО 2 ГРС (ГРС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р.ц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Домбаровский АГРС-10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с/н п.  Голубой Факел АГРС-10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51600" y="252830"/>
            <a:ext cx="7321551" cy="307777"/>
          </a:xfr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 smtClean="0">
                <a:ea typeface="+mn-ea"/>
                <a:cs typeface="+mn-cs"/>
              </a:rPr>
              <a:t>Итоги </a:t>
            </a:r>
            <a:r>
              <a:rPr lang="ru-RU" sz="2000" b="1" dirty="0">
                <a:ea typeface="+mn-ea"/>
                <a:cs typeface="+mn-cs"/>
              </a:rPr>
              <a:t>проведения ДО, ЭПБ ГРС и газового хозяйства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61664"/>
              </p:ext>
            </p:extLst>
          </p:nvPr>
        </p:nvGraphicFramePr>
        <p:xfrm>
          <a:off x="235974" y="1421162"/>
          <a:ext cx="8032954" cy="805974"/>
        </p:xfrm>
        <a:graphic>
          <a:graphicData uri="http://schemas.openxmlformats.org/drawingml/2006/table">
            <a:tbl>
              <a:tblPr/>
              <a:tblGrid>
                <a:gridCol w="5820697"/>
                <a:gridCol w="802687"/>
                <a:gridCol w="704785"/>
                <a:gridCol w="704785"/>
              </a:tblGrid>
              <a:tr h="268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Вид обследования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Комплексное диагностическое обследование ГРС (ЭПБ), ед.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Техническое освидетельствование СВД (ЭПБ),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(49)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18852"/>
            <a:ext cx="91439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Диагностика и приборное обследование эксплуатируемых ГРС</a:t>
            </a: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35974" y="2515642"/>
            <a:ext cx="80526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Диагностика и приборное обследование эксплуатируемых объектов</a:t>
            </a: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ГХ</a:t>
            </a: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36067"/>
              </p:ext>
            </p:extLst>
          </p:nvPr>
        </p:nvGraphicFramePr>
        <p:xfrm>
          <a:off x="235974" y="2972616"/>
          <a:ext cx="8052621" cy="1192530"/>
        </p:xfrm>
        <a:graphic>
          <a:graphicData uri="http://schemas.openxmlformats.org/drawingml/2006/table">
            <a:tbl>
              <a:tblPr/>
              <a:tblGrid>
                <a:gridCol w="5840363"/>
                <a:gridCol w="806246"/>
                <a:gridCol w="717754"/>
                <a:gridCol w="688258"/>
              </a:tblGrid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Вид обследования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Приборное обследование газопроводов общей протяженностью, км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18,93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Диагностическое обследование и оценка технического состояния (ЭПБ):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газопроводов, км </a:t>
                      </a:r>
                      <a:endParaRPr lang="ru-RU" sz="1200" dirty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342900" lvl="0" indent="-342900">
                        <a:buFont typeface="Arial"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ПРГ, ед.</a:t>
                      </a:r>
                      <a:endParaRPr lang="ru-RU" sz="12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12,654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16,438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9,684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4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252830"/>
            <a:ext cx="7321551" cy="307777"/>
          </a:xfr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>
                <a:ea typeface="+mn-ea"/>
                <a:cs typeface="+mn-cs"/>
              </a:rPr>
              <a:t>Итоги выполнения КР ГРС хозяйственным и подрядным способом.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142" y="2931232"/>
            <a:ext cx="8239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п/х*- количество капитальных ремонтов запланированных и выполненных подрядным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способом/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хоз.способом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141" y="3338209"/>
            <a:ext cx="8436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на объектах газового хозяйства и газораспределительных систем планами 2017, 2018 и 2019 гг. не предусмотрен.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6142" y="1045493"/>
            <a:ext cx="80526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Итоги выполнения КР ГРС хозяйственным и подрядным способом.</a:t>
            </a: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142" y="3957641"/>
            <a:ext cx="8239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капитального ремонта ГРС в 2019 году предусматривается ремонт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хоз.способом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ГРС.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01975"/>
              </p:ext>
            </p:extLst>
          </p:nvPr>
        </p:nvGraphicFramePr>
        <p:xfrm>
          <a:off x="314632" y="1414155"/>
          <a:ext cx="8219769" cy="1325195"/>
        </p:xfrm>
        <a:graphic>
          <a:graphicData uri="http://schemas.openxmlformats.org/drawingml/2006/table">
            <a:tbl>
              <a:tblPr/>
              <a:tblGrid>
                <a:gridCol w="4551199"/>
                <a:gridCol w="1223432"/>
                <a:gridCol w="1222569"/>
                <a:gridCol w="1222569"/>
              </a:tblGrid>
              <a:tr h="32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Капитальный ремонт с полной заменой ГРС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1/0*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Капитальный ремонт узлов на ГРС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0/12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капитальный ремонт ГРС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>
                <a:ea typeface="+mn-ea"/>
                <a:cs typeface="+mn-cs"/>
              </a:rPr>
              <a:t>Итоги выполнения КР ГРС хозяйственным и подрядным способом.</a:t>
            </a:r>
          </a:p>
        </p:txBody>
      </p:sp>
      <p:pic>
        <p:nvPicPr>
          <p:cNvPr id="5122" name="Picture 2" descr="V:\АУП\Otdel\ПОЭГРС\8 ПРЕЗЕНТАЦИИ, СЛАЙДЫ, ДОКЛАДЫ\2018\Отр совещание окт 2018 Алтай\Фото ГРС Никольское\IMG-20180917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0323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V:\АУП\Otdel\ПОЭГРС\8 ПРЕЗЕНТАЦИИ, СЛАЙДЫ, ДОКЛАДЫ\2018\Отр совещание окт 2018 Алтай\Фото ГРС Никольское\IMG-20181019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" y="2607906"/>
            <a:ext cx="2878119" cy="21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arutkin_A_V\AppData\Local\Microsoft\Windows\Temporary Internet Files\Content.Outlook\4HS0TK0A\IMG-20181019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02" y="860323"/>
            <a:ext cx="2986550" cy="22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56" y="2607906"/>
            <a:ext cx="2206442" cy="215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Barutkin_A_V\AppData\Local\Microsoft\Windows\Temporary Internet Files\Content.Outlook\4HS0TK0A\IMG_20180821_110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35" y="860323"/>
            <a:ext cx="1769807" cy="23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2" y="2607905"/>
            <a:ext cx="2344378" cy="215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6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35" y="262753"/>
            <a:ext cx="7321551" cy="307777"/>
          </a:xfr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>
                <a:ea typeface="+mn-ea"/>
                <a:cs typeface="+mn-cs"/>
              </a:rPr>
              <a:t>Нарушения </a:t>
            </a:r>
            <a:r>
              <a:rPr lang="ru-RU" sz="2000" b="1" dirty="0" smtClean="0">
                <a:ea typeface="+mn-ea"/>
                <a:cs typeface="+mn-cs"/>
              </a:rPr>
              <a:t>охранных зон и зон минимальных </a:t>
            </a:r>
            <a:r>
              <a:rPr lang="ru-RU" sz="2000" b="1" dirty="0">
                <a:ea typeface="+mn-ea"/>
                <a:cs typeface="+mn-cs"/>
              </a:rPr>
              <a:t>расстояний от ГРС</a:t>
            </a:r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793" y="2037409"/>
            <a:ext cx="8426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охранных зон и зон минимальных расстояний от ГРС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793" y="956320"/>
            <a:ext cx="830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ООО «Газпром трансгаз Екатеринбург» разработана и согласована профильным Департаментом ПАО «Газпром» Программа технических и компенсирующих мероприятий по устранению нарушений ОЗ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ГРС ООО «Газпром трансгаз Екатеринбург» на 2017 – 2024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36801"/>
              </p:ext>
            </p:extLst>
          </p:nvPr>
        </p:nvGraphicFramePr>
        <p:xfrm>
          <a:off x="363796" y="2440968"/>
          <a:ext cx="8190270" cy="1826232"/>
        </p:xfrm>
        <a:graphic>
          <a:graphicData uri="http://schemas.openxmlformats.org/drawingml/2006/table">
            <a:tbl>
              <a:tblPr/>
              <a:tblGrid>
                <a:gridCol w="2871017"/>
                <a:gridCol w="865239"/>
                <a:gridCol w="914400"/>
                <a:gridCol w="875071"/>
                <a:gridCol w="1012722"/>
                <a:gridCol w="973394"/>
                <a:gridCol w="678427"/>
              </a:tblGrid>
              <a:tr h="358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/>
                          <a:ea typeface="Times New Roman"/>
                        </a:rPr>
                        <a:t>Нарушения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Отчет за 2017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Отчет за 2018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Устранено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Устранено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/>
                          <a:ea typeface="Times New Roman"/>
                        </a:rPr>
                        <a:t>ОЗ ГРС</a:t>
                      </a:r>
                      <a:r>
                        <a:rPr lang="ru-RU" sz="1200" b="1" i="0" dirty="0">
                          <a:effectLst/>
                          <a:latin typeface="Times New Roman"/>
                          <a:ea typeface="Times New Roman"/>
                        </a:rPr>
                        <a:t>,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/>
                          <a:ea typeface="Times New Roman"/>
                        </a:rPr>
                        <a:t>МДР </a:t>
                      </a:r>
                      <a:r>
                        <a:rPr lang="ru-RU" sz="1200" b="1" i="0" dirty="0">
                          <a:effectLst/>
                          <a:latin typeface="Times New Roman"/>
                          <a:ea typeface="Times New Roman"/>
                        </a:rPr>
                        <a:t>ГРС,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b="1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4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252830"/>
            <a:ext cx="7321551" cy="307777"/>
          </a:xfr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2000" b="1" dirty="0">
                <a:ea typeface="+mn-ea"/>
                <a:cs typeface="+mn-cs"/>
              </a:rPr>
              <a:t>Анализ результатов проверок ГРС</a:t>
            </a:r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ИТОГИ ДЕЯТЕЛЬНОСТИ ЗА 2017 </a:t>
            </a:r>
            <a:r>
              <a:rPr lang="ru-RU" dirty="0" smtClean="0"/>
              <a:t>ГОД  И </a:t>
            </a:r>
            <a:r>
              <a:rPr lang="ru-RU" dirty="0"/>
              <a:t>ЗАДАЧИ НА </a:t>
            </a:r>
            <a:r>
              <a:rPr lang="ru-RU" dirty="0" smtClean="0"/>
              <a:t>2018-2019 гг.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317" y="1088996"/>
            <a:ext cx="8790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(несоответствия), непосредственно влияющие на безопасность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– 23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(несоответствия) , оказывающие влияние на безопасность и аварийность - 255	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(несоответствия), косвенно влияющие на безопасность и аварийность -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317" y="1891679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 несоответствия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причины - 17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НТД - 29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 устаревшее оборудование	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технологии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бизнес-процесса - 17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материально-технических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- 11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людских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- 3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исполнительская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- 36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формализация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бизнес-процесса - 13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взаимодействие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- 8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- 156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не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- 22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 - 13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принятии Управленческих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- 2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компетентность, подготовка и информированность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- 3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807</Words>
  <Application>Microsoft Office PowerPoint</Application>
  <PresentationFormat>Экран (16:9)</PresentationFormat>
  <Paragraphs>162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Презентация PowerPoint</vt:lpstr>
      <vt:lpstr>Характеристики объектов ООО «Газпром трансгаз Екатеринбург»</vt:lpstr>
      <vt:lpstr>Общие сведения по ГРС ООО «Газпром трансгаз Екатеринбург»</vt:lpstr>
      <vt:lpstr>Распределение ГРС по формам обслуживания</vt:lpstr>
      <vt:lpstr>Итоги проведения ДО, ЭПБ ГРС и газового хозяйства</vt:lpstr>
      <vt:lpstr>Итоги выполнения КР ГРС хозяйственным и подрядным способом.</vt:lpstr>
      <vt:lpstr>Итоги выполнения КР ГРС хозяйственным и подрядным способом.</vt:lpstr>
      <vt:lpstr>Нарушения охранных зон и зон минимальных расстояний от ГРС</vt:lpstr>
      <vt:lpstr>Анализ результатов проверок ГРС</vt:lpstr>
      <vt:lpstr>Задачи на 2018-2019 гг.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User</cp:lastModifiedBy>
  <cp:revision>166</cp:revision>
  <cp:lastPrinted>2018-10-21T09:13:14Z</cp:lastPrinted>
  <dcterms:created xsi:type="dcterms:W3CDTF">2016-02-05T10:31:15Z</dcterms:created>
  <dcterms:modified xsi:type="dcterms:W3CDTF">2018-10-22T15:13:12Z</dcterms:modified>
</cp:coreProperties>
</file>