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64" r:id="rId4"/>
    <p:sldId id="280" r:id="rId5"/>
    <p:sldId id="281" r:id="rId6"/>
    <p:sldId id="282" r:id="rId7"/>
    <p:sldId id="268" r:id="rId8"/>
    <p:sldId id="273" r:id="rId9"/>
    <p:sldId id="274" r:id="rId10"/>
    <p:sldId id="283" r:id="rId11"/>
    <p:sldId id="276" r:id="rId12"/>
    <p:sldId id="272" r:id="rId13"/>
    <p:sldId id="271" r:id="rId14"/>
    <p:sldId id="263" r:id="rId15"/>
  </p:sldIdLst>
  <p:sldSz cx="12190413" cy="6859588"/>
  <p:notesSz cx="6858000" cy="9144000"/>
  <p:defaultTextStyle>
    <a:defPPr>
      <a:defRPr lang="ru-RU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004D9A"/>
    <a:srgbClr val="0066CC"/>
    <a:srgbClr val="007FFE"/>
    <a:srgbClr val="0033CC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36" autoAdjust="0"/>
    <p:restoredTop sz="91138" autoAdjust="0"/>
  </p:normalViewPr>
  <p:slideViewPr>
    <p:cSldViewPr snapToObjects="1">
      <p:cViewPr>
        <p:scale>
          <a:sx n="90" d="100"/>
          <a:sy n="90" d="100"/>
        </p:scale>
        <p:origin x="-1386" y="-480"/>
      </p:cViewPr>
      <p:guideLst>
        <p:guide orient="horz" pos="683"/>
        <p:guide pos="16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Objects="1">
      <p:cViewPr varScale="1">
        <p:scale>
          <a:sx n="90" d="100"/>
          <a:sy n="90" d="100"/>
        </p:scale>
        <p:origin x="-3744" y="-96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00198217830453"/>
          <c:y val="8.3893347361291531E-4"/>
          <c:w val="0.70604372967287565"/>
          <c:h val="0.8198849653885563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Отбор газа, млн.куб.м</c:v>
                </c:pt>
              </c:strCache>
            </c:strRef>
          </c:tx>
          <c:spPr>
            <a:solidFill>
              <a:schemeClr val="bg1"/>
            </a:solidFill>
          </c:spPr>
          <c:invertIfNegative val="0"/>
          <c:dLbls>
            <c:txPr>
              <a:bodyPr/>
              <a:lstStyle/>
              <a:p>
                <a:pPr>
                  <a:defRPr sz="2400" b="1">
                    <a:solidFill>
                      <a:srgbClr val="003366"/>
                    </a:solidFill>
                    <a:effectLst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2013-2014</c:v>
                </c:pt>
                <c:pt idx="1">
                  <c:v>2015-2016</c:v>
                </c:pt>
                <c:pt idx="2">
                  <c:v>2016-2017</c:v>
                </c:pt>
                <c:pt idx="3">
                  <c:v>2017-2018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5452</c:v>
                </c:pt>
                <c:pt idx="1">
                  <c:v>8799</c:v>
                </c:pt>
                <c:pt idx="2">
                  <c:v>10832</c:v>
                </c:pt>
                <c:pt idx="3">
                  <c:v>9632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Объем поступающей жидкости, куб.м</c:v>
                </c:pt>
              </c:strCache>
            </c:strRef>
          </c:tx>
          <c:spPr>
            <a:solidFill>
              <a:srgbClr val="003366"/>
            </a:solidFill>
          </c:spPr>
          <c:invertIfNegative val="0"/>
          <c:dLbls>
            <c:txPr>
              <a:bodyPr/>
              <a:lstStyle/>
              <a:p>
                <a:pPr>
                  <a:defRPr sz="2400" b="1">
                    <a:solidFill>
                      <a:schemeClr val="bg1"/>
                    </a:solidFill>
                    <a:effectLst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2013-2014</c:v>
                </c:pt>
                <c:pt idx="1">
                  <c:v>2015-2016</c:v>
                </c:pt>
                <c:pt idx="2">
                  <c:v>2016-2017</c:v>
                </c:pt>
                <c:pt idx="3">
                  <c:v>2017-2018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3962</c:v>
                </c:pt>
                <c:pt idx="1">
                  <c:v>4694</c:v>
                </c:pt>
                <c:pt idx="2">
                  <c:v>7705</c:v>
                </c:pt>
                <c:pt idx="3">
                  <c:v>10739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6"/>
        <c:axId val="54253440"/>
        <c:axId val="54254976"/>
      </c:barChart>
      <c:catAx>
        <c:axId val="54253440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ln>
            <a:solidFill>
              <a:schemeClr val="bg1"/>
            </a:solidFill>
          </a:ln>
        </c:spPr>
        <c:crossAx val="54254976"/>
        <c:crosses val="autoZero"/>
        <c:auto val="1"/>
        <c:lblAlgn val="ctr"/>
        <c:lblOffset val="100"/>
        <c:noMultiLvlLbl val="0"/>
      </c:catAx>
      <c:valAx>
        <c:axId val="5425497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4253440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 sz="18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Опытно-промышленный метод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Lbls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2400" smtClean="0"/>
                      <a:t>387,9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На текущее время 2018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152.6</c:v>
                </c:pt>
                <c:pt idx="1">
                  <c:v>174</c:v>
                </c:pt>
                <c:pt idx="2">
                  <c:v>106.1</c:v>
                </c:pt>
                <c:pt idx="3">
                  <c:v>92.1</c:v>
                </c:pt>
                <c:pt idx="4">
                  <c:v>387.91</c:v>
                </c:pt>
                <c:pt idx="5">
                  <c:v>103.6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Стандартный метод</c:v>
                </c:pt>
              </c:strCache>
            </c:strRef>
          </c:tx>
          <c:spPr>
            <a:solidFill>
              <a:schemeClr val="bg1"/>
            </a:solidFill>
          </c:spPr>
          <c:invertIfNegative val="0"/>
          <c:dLbls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z="2400" smtClean="0">
                        <a:effectLst/>
                      </a:rPr>
                      <a:t>486,5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 b="1">
                    <a:effectLst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На текущее время 2018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452.7</c:v>
                </c:pt>
                <c:pt idx="1">
                  <c:v>607.70000000000005</c:v>
                </c:pt>
                <c:pt idx="2">
                  <c:v>653.6</c:v>
                </c:pt>
                <c:pt idx="3">
                  <c:v>518.9</c:v>
                </c:pt>
                <c:pt idx="4">
                  <c:v>177.9</c:v>
                </c:pt>
                <c:pt idx="5">
                  <c:v>486.54500000000002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5"/>
        <c:overlap val="100"/>
        <c:axId val="160079872"/>
        <c:axId val="160081408"/>
      </c:barChart>
      <c:catAx>
        <c:axId val="16007987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ru-RU"/>
          </a:p>
        </c:txPr>
        <c:crossAx val="160081408"/>
        <c:crosses val="autoZero"/>
        <c:auto val="1"/>
        <c:lblAlgn val="ctr"/>
        <c:lblOffset val="100"/>
        <c:noMultiLvlLbl val="0"/>
      </c:catAx>
      <c:valAx>
        <c:axId val="16008140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60079872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/>
      <c:overlay val="0"/>
      <c:txPr>
        <a:bodyPr/>
        <a:lstStyle/>
        <a:p>
          <a:pPr>
            <a:defRPr sz="28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7DA83B-E3B5-40DE-A466-EAA0F6857AF0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3038C-30BE-4DD6-A438-0BDDAE602A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8311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288A56-2E0E-4F4E-B3D0-15F4239EDBCD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E0F1EA-7E4F-4974-863C-E6E3E71961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369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Текст 28"/>
          <p:cNvSpPr>
            <a:spLocks noGrp="1"/>
          </p:cNvSpPr>
          <p:nvPr>
            <p:ph type="body" sz="quarter" idx="10" hasCustomPrompt="1"/>
          </p:nvPr>
        </p:nvSpPr>
        <p:spPr>
          <a:xfrm>
            <a:off x="1936800" y="4149873"/>
            <a:ext cx="10253613" cy="2161369"/>
          </a:xfrm>
          <a:prstGeom prst="rect">
            <a:avLst/>
          </a:prstGeom>
        </p:spPr>
        <p:txBody>
          <a:bodyPr lIns="0" tIns="60958" rIns="143996" bIns="60958" anchor="t"/>
          <a:lstStyle>
            <a:lvl1pPr>
              <a:defRPr sz="3200" b="0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ru-RU" dirty="0" smtClean="0"/>
              <a:t>Должность, ФИО докладчика</a:t>
            </a:r>
            <a:endParaRPr lang="ru-RU" dirty="0"/>
          </a:p>
        </p:txBody>
      </p:sp>
      <p:sp>
        <p:nvSpPr>
          <p:cNvPr id="30" name="Текст 28"/>
          <p:cNvSpPr>
            <a:spLocks noGrp="1"/>
          </p:cNvSpPr>
          <p:nvPr>
            <p:ph type="body" sz="quarter" idx="11" hasCustomPrompt="1"/>
          </p:nvPr>
        </p:nvSpPr>
        <p:spPr>
          <a:xfrm>
            <a:off x="1936799" y="1080252"/>
            <a:ext cx="10253613" cy="2781590"/>
          </a:xfrm>
          <a:prstGeom prst="rect">
            <a:avLst/>
          </a:prstGeom>
        </p:spPr>
        <p:txBody>
          <a:bodyPr lIns="0" tIns="60958" rIns="143996" bIns="60958" anchor="b"/>
          <a:lstStyle>
            <a:lvl1pPr>
              <a:defRPr sz="3200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ru-RU" dirty="0" smtClean="0"/>
              <a:t>НАЗВАНИЕ ДОКЛАДА</a:t>
            </a:r>
            <a:endParaRPr lang="ru-RU" dirty="0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6319463"/>
            <a:ext cx="12190413" cy="540125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>
              <a:solidFill>
                <a:srgbClr val="3399FF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 flipH="1">
            <a:off x="0" y="6319463"/>
            <a:ext cx="12190413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Текст 37"/>
          <p:cNvSpPr>
            <a:spLocks noGrp="1"/>
          </p:cNvSpPr>
          <p:nvPr>
            <p:ph type="body" sz="quarter" idx="12" hasCustomPrompt="1"/>
          </p:nvPr>
        </p:nvSpPr>
        <p:spPr>
          <a:xfrm>
            <a:off x="1936800" y="6311243"/>
            <a:ext cx="10253613" cy="548343"/>
          </a:xfrm>
          <a:prstGeom prst="rect">
            <a:avLst/>
          </a:prstGeom>
        </p:spPr>
        <p:txBody>
          <a:bodyPr lIns="0" tIns="0" rIns="121917" bIns="0" anchor="ctr"/>
          <a:lstStyle>
            <a:lvl1pPr>
              <a:defRPr sz="20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sz="2700" b="0"/>
            </a:lvl2pPr>
            <a:lvl3pPr>
              <a:defRPr sz="2700" b="0"/>
            </a:lvl3pPr>
            <a:lvl4pPr>
              <a:defRPr sz="2700" b="0"/>
            </a:lvl4pPr>
            <a:lvl5pPr>
              <a:defRPr sz="2700" b="0"/>
            </a:lvl5pPr>
          </a:lstStyle>
          <a:p>
            <a:pPr lvl="0"/>
            <a:r>
              <a:rPr lang="ru-RU" dirty="0" smtClean="0"/>
              <a:t>НАЗВАНИЕ МЕРОПРИЯТИЯ</a:t>
            </a:r>
            <a:endParaRPr lang="ru-RU" dirty="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1936800" y="0"/>
            <a:ext cx="10253613" cy="1080250"/>
          </a:xfrm>
          <a:prstGeom prst="rect">
            <a:avLst/>
          </a:pr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 userDrawn="1"/>
        </p:nvCxnSpPr>
        <p:spPr>
          <a:xfrm flipH="1">
            <a:off x="0" y="1080250"/>
            <a:ext cx="12190413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 userDrawn="1"/>
        </p:nvCxnSpPr>
        <p:spPr>
          <a:xfrm flipV="1">
            <a:off x="1936800" y="2"/>
            <a:ext cx="0" cy="108025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5711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>
          <a:xfrm>
            <a:off x="1936799" y="6313461"/>
            <a:ext cx="10253613" cy="542526"/>
          </a:xfrm>
          <a:prstGeom prst="rect">
            <a:avLst/>
          </a:prstGeom>
        </p:spPr>
        <p:txBody>
          <a:bodyPr lIns="121917" tIns="60958" rIns="121917" bIns="60958" anchor="ctr"/>
          <a:lstStyle>
            <a:lvl1pPr>
              <a:defRPr sz="1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ИТОГИ ЭКСПЛУАТАЦИИ ОБЪЕКТОВ ТРАНСПОРТА ГАЗА ОБЩЕСТВА  ЗА 2018 г.                                                                  ПОЛОЖИТЕЛЬНЫЙ ОПЫТ, ПРОБЛЕМНЫЕ ВОПРОСЫ.</a:t>
            </a:r>
            <a:endParaRPr lang="ru-RU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 hasCustomPrompt="1"/>
          </p:nvPr>
        </p:nvSpPr>
        <p:spPr>
          <a:xfrm>
            <a:off x="1936800" y="0"/>
            <a:ext cx="10253613" cy="1070648"/>
          </a:xfrm>
          <a:prstGeom prst="rect">
            <a:avLst/>
          </a:prstGeom>
        </p:spPr>
        <p:txBody>
          <a:bodyPr lIns="121917" tIns="60958" rIns="121917" bIns="60958" anchor="b"/>
          <a:lstStyle>
            <a:lvl1pPr>
              <a:defRPr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0" y="6310781"/>
            <a:ext cx="1936800" cy="542526"/>
          </a:xfrm>
          <a:prstGeom prst="rect">
            <a:avLst/>
          </a:prstGeom>
        </p:spPr>
        <p:txBody>
          <a:bodyPr lIns="191995" tIns="60958" rIns="121917" bIns="60958" anchor="ctr"/>
          <a:lstStyle>
            <a:lvl1pPr algn="l">
              <a:defRPr sz="27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0CD15DFC-87FF-4090-A7EB-70D562FEE97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3"/>
          </p:nvPr>
        </p:nvSpPr>
        <p:spPr>
          <a:xfrm>
            <a:off x="0" y="1080250"/>
            <a:ext cx="12190413" cy="5233211"/>
          </a:xfrm>
          <a:prstGeom prst="rect">
            <a:avLst/>
          </a:prstGeom>
        </p:spPr>
        <p:txBody>
          <a:bodyPr lIns="191995" tIns="60958" rIns="191995" bIns="60958" anchor="ctr"/>
          <a:lstStyle>
            <a:lvl1pPr>
              <a:defRPr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9717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(белый)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0" y="1080250"/>
            <a:ext cx="12190413" cy="52392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 sz="200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>
          <a:xfrm>
            <a:off x="1936799" y="6313461"/>
            <a:ext cx="10253613" cy="542526"/>
          </a:xfrm>
          <a:prstGeom prst="rect">
            <a:avLst/>
          </a:prstGeom>
        </p:spPr>
        <p:txBody>
          <a:bodyPr lIns="121917" tIns="60958" rIns="121917" bIns="60958" anchor="ctr"/>
          <a:lstStyle>
            <a:lvl1pPr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ИТОГИ ЭКСПЛУАТАЦИИ ОБЪЕКТОВ ТРАНСПОРТА ГАЗА ОБЩЕСТВА  ЗА 2018 г.                                                                  ПОЛОЖИТЕЛЬНЫЙ ОПЫТ, ПРОБЛЕМНЫЕ ВОПРОСЫ.</a:t>
            </a:r>
            <a:endParaRPr lang="ru-RU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 hasCustomPrompt="1"/>
          </p:nvPr>
        </p:nvSpPr>
        <p:spPr>
          <a:xfrm>
            <a:off x="1936800" y="0"/>
            <a:ext cx="10253613" cy="1070648"/>
          </a:xfrm>
          <a:prstGeom prst="rect">
            <a:avLst/>
          </a:prstGeom>
        </p:spPr>
        <p:txBody>
          <a:bodyPr lIns="121917" tIns="60958" rIns="121917" bIns="60958" anchor="b"/>
          <a:lstStyle>
            <a:lvl1pPr>
              <a:defRPr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0" y="6310781"/>
            <a:ext cx="1936800" cy="542526"/>
          </a:xfrm>
          <a:prstGeom prst="rect">
            <a:avLst/>
          </a:prstGeom>
        </p:spPr>
        <p:txBody>
          <a:bodyPr lIns="191995" tIns="60958" rIns="121917" bIns="60958" anchor="ctr"/>
          <a:lstStyle>
            <a:lvl1pPr algn="l">
              <a:defRPr sz="27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0CD15DFC-87FF-4090-A7EB-70D562FEE97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3"/>
          </p:nvPr>
        </p:nvSpPr>
        <p:spPr>
          <a:xfrm>
            <a:off x="0" y="1086252"/>
            <a:ext cx="12190413" cy="5233211"/>
          </a:xfrm>
          <a:prstGeom prst="rect">
            <a:avLst/>
          </a:prstGeom>
        </p:spPr>
        <p:txBody>
          <a:bodyPr lIns="191995" tIns="60958" rIns="191995" bIns="60958" anchor="ctr"/>
          <a:lstStyle>
            <a:lvl1pPr>
              <a:defRPr sz="2800" b="1">
                <a:solidFill>
                  <a:srgbClr val="002060"/>
                </a:solidFill>
                <a:effectLst/>
              </a:defRPr>
            </a:lvl1pPr>
            <a:lvl2pPr>
              <a:defRPr sz="2800" b="1">
                <a:solidFill>
                  <a:srgbClr val="002060"/>
                </a:solidFill>
                <a:effectLst/>
              </a:defRPr>
            </a:lvl2pPr>
            <a:lvl3pPr>
              <a:defRPr sz="2800" b="1">
                <a:solidFill>
                  <a:srgbClr val="002060"/>
                </a:solidFill>
                <a:effectLst/>
              </a:defRPr>
            </a:lvl3pPr>
            <a:lvl4pPr>
              <a:defRPr sz="2800" b="1">
                <a:solidFill>
                  <a:srgbClr val="002060"/>
                </a:solidFill>
                <a:effectLst/>
              </a:defRPr>
            </a:lvl4pPr>
            <a:lvl5pPr>
              <a:defRPr sz="2800" b="1">
                <a:solidFill>
                  <a:srgbClr val="002060"/>
                </a:solidFill>
                <a:effectLst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5749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.Тезис 3 см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936799" y="0"/>
            <a:ext cx="10253613" cy="1070648"/>
          </a:xfrm>
          <a:prstGeom prst="rect">
            <a:avLst/>
          </a:prstGeom>
        </p:spPr>
        <p:txBody>
          <a:bodyPr lIns="121917" tIns="60958" rIns="121917" bIns="60958" anchor="b"/>
          <a:lstStyle>
            <a:lvl1pPr>
              <a:defRPr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936799" y="6313461"/>
            <a:ext cx="10253613" cy="542526"/>
          </a:xfrm>
          <a:prstGeom prst="rect">
            <a:avLst/>
          </a:prstGeom>
        </p:spPr>
        <p:txBody>
          <a:bodyPr lIns="121917" tIns="60958" rIns="121917" bIns="60958" anchor="ctr"/>
          <a:lstStyle>
            <a:lvl1pPr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ИТОГИ ЭКСПЛУАТАЦИИ ОБЪЕКТОВ ТРАНСПОРТА ГАЗА ОБЩЕСТВА  ЗА 2018 г.                                                                  ПОЛОЖИТЕЛЬНЫЙ ОПЫТ, ПРОБЛЕМНЫЕ ВОПРОСЫ.</a:t>
            </a:r>
            <a:endParaRPr lang="ru-RU" dirty="0"/>
          </a:p>
        </p:txBody>
      </p:sp>
      <p:sp>
        <p:nvSpPr>
          <p:cNvPr id="5" name="TextBox 4" descr="Тезис"/>
          <p:cNvSpPr txBox="1"/>
          <p:nvPr userDrawn="1"/>
        </p:nvSpPr>
        <p:spPr>
          <a:xfrm>
            <a:off x="0" y="1080248"/>
            <a:ext cx="12190413" cy="1080000"/>
          </a:xfrm>
          <a:prstGeom prst="rect">
            <a:avLst/>
          </a:prstGeom>
          <a:solidFill>
            <a:schemeClr val="bg1"/>
          </a:solidFill>
        </p:spPr>
        <p:txBody>
          <a:bodyPr wrap="square" lIns="121917" tIns="60958" rIns="121917" bIns="60958" rtlCol="0">
            <a:spAutoFit/>
          </a:bodyPr>
          <a:lstStyle/>
          <a:p>
            <a:endParaRPr lang="ru-RU" sz="3500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079753"/>
            <a:ext cx="12190413" cy="1080748"/>
          </a:xfrm>
          <a:prstGeom prst="rect">
            <a:avLst/>
          </a:prstGeom>
        </p:spPr>
        <p:txBody>
          <a:bodyPr lIns="191995" tIns="60958" rIns="191995" bIns="60958" anchor="ctr"/>
          <a:lstStyle>
            <a:lvl1pPr>
              <a:defRPr sz="3200"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ru-RU" dirty="0" smtClean="0"/>
              <a:t>Блок тезиса</a:t>
            </a:r>
            <a:endParaRPr lang="ru-RU" dirty="0"/>
          </a:p>
        </p:txBody>
      </p:sp>
      <p:sp>
        <p:nvSpPr>
          <p:cNvPr id="9" name="Текст 14"/>
          <p:cNvSpPr>
            <a:spLocks noGrp="1"/>
          </p:cNvSpPr>
          <p:nvPr>
            <p:ph type="body" sz="quarter" idx="13"/>
          </p:nvPr>
        </p:nvSpPr>
        <p:spPr>
          <a:xfrm>
            <a:off x="0" y="2160500"/>
            <a:ext cx="12190413" cy="4150283"/>
          </a:xfrm>
          <a:prstGeom prst="rect">
            <a:avLst/>
          </a:prstGeom>
        </p:spPr>
        <p:txBody>
          <a:bodyPr lIns="191995" tIns="60958" rIns="191995" bIns="60958" anchor="ctr"/>
          <a:lstStyle>
            <a:lvl1pPr>
              <a:defRPr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0" name="Номер слайда 12"/>
          <p:cNvSpPr>
            <a:spLocks noGrp="1"/>
          </p:cNvSpPr>
          <p:nvPr>
            <p:ph type="sldNum" sz="quarter" idx="14"/>
          </p:nvPr>
        </p:nvSpPr>
        <p:spPr>
          <a:xfrm>
            <a:off x="0" y="6310781"/>
            <a:ext cx="1918742" cy="542526"/>
          </a:xfrm>
          <a:prstGeom prst="rect">
            <a:avLst/>
          </a:prstGeom>
        </p:spPr>
        <p:txBody>
          <a:bodyPr lIns="191995" tIns="60958" rIns="121917" bIns="60958" anchor="ctr"/>
          <a:lstStyle>
            <a:lvl1pPr algn="l">
              <a:defRPr sz="27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0CD15DFC-87FF-4090-A7EB-70D562FEE97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0224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.Тезис 4,25 см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936799" y="0"/>
            <a:ext cx="10253613" cy="1070648"/>
          </a:xfrm>
          <a:prstGeom prst="rect">
            <a:avLst/>
          </a:prstGeom>
        </p:spPr>
        <p:txBody>
          <a:bodyPr lIns="121917" tIns="60958" rIns="121917" bIns="60958" anchor="b"/>
          <a:lstStyle>
            <a:lvl1pPr>
              <a:defRPr sz="3200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Блок заголовка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936799" y="6313461"/>
            <a:ext cx="10253613" cy="542526"/>
          </a:xfrm>
          <a:prstGeom prst="rect">
            <a:avLst/>
          </a:prstGeom>
        </p:spPr>
        <p:txBody>
          <a:bodyPr lIns="121917" tIns="60958" rIns="121917" bIns="60958" anchor="ctr"/>
          <a:lstStyle>
            <a:lvl1pPr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ИТОГИ ЭКСПЛУАТАЦИИ ОБЪЕКТОВ ТРАНСПОРТА ГАЗА ОБЩЕСТВА  ЗА 2018 г.                                                                  ПОЛОЖИТЕЛЬНЫЙ ОПЫТ, ПРОБЛЕМНЫЕ ВОПРОСЫ.</a:t>
            </a:r>
            <a:endParaRPr lang="ru-RU" dirty="0"/>
          </a:p>
        </p:txBody>
      </p:sp>
      <p:sp>
        <p:nvSpPr>
          <p:cNvPr id="5" name="TextBox 4" descr="Тезис"/>
          <p:cNvSpPr txBox="1"/>
          <p:nvPr userDrawn="1"/>
        </p:nvSpPr>
        <p:spPr>
          <a:xfrm>
            <a:off x="0" y="1080248"/>
            <a:ext cx="12190413" cy="1530000"/>
          </a:xfrm>
          <a:prstGeom prst="rect">
            <a:avLst/>
          </a:prstGeom>
          <a:solidFill>
            <a:schemeClr val="bg1"/>
          </a:solidFill>
        </p:spPr>
        <p:txBody>
          <a:bodyPr wrap="square" lIns="121917" tIns="60958" rIns="121917" bIns="60958" rtlCol="0">
            <a:spAutoFit/>
          </a:bodyPr>
          <a:lstStyle/>
          <a:p>
            <a:endParaRPr lang="ru-RU" sz="3500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7" name="Текст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079751"/>
            <a:ext cx="12190413" cy="1530853"/>
          </a:xfrm>
          <a:prstGeom prst="rect">
            <a:avLst/>
          </a:prstGeom>
        </p:spPr>
        <p:txBody>
          <a:bodyPr lIns="191995" tIns="60958" rIns="191995" bIns="60958" anchor="ctr"/>
          <a:lstStyle>
            <a:lvl1pPr>
              <a:defRPr sz="3200"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ru-RU" dirty="0" smtClean="0"/>
              <a:t>Блок тезиса</a:t>
            </a:r>
            <a:endParaRPr lang="ru-RU" dirty="0"/>
          </a:p>
        </p:txBody>
      </p:sp>
      <p:sp>
        <p:nvSpPr>
          <p:cNvPr id="8" name="Текст 14"/>
          <p:cNvSpPr>
            <a:spLocks noGrp="1"/>
          </p:cNvSpPr>
          <p:nvPr>
            <p:ph type="body" sz="quarter" idx="13"/>
          </p:nvPr>
        </p:nvSpPr>
        <p:spPr>
          <a:xfrm>
            <a:off x="0" y="2610604"/>
            <a:ext cx="12190413" cy="3700179"/>
          </a:xfrm>
          <a:prstGeom prst="rect">
            <a:avLst/>
          </a:prstGeom>
        </p:spPr>
        <p:txBody>
          <a:bodyPr lIns="191995" tIns="60958" rIns="191995" bIns="60958" anchor="ctr"/>
          <a:lstStyle>
            <a:lvl1pPr>
              <a:defRPr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Номер слайда 12"/>
          <p:cNvSpPr>
            <a:spLocks noGrp="1"/>
          </p:cNvSpPr>
          <p:nvPr>
            <p:ph type="sldNum" sz="quarter" idx="14"/>
          </p:nvPr>
        </p:nvSpPr>
        <p:spPr>
          <a:xfrm>
            <a:off x="0" y="6310781"/>
            <a:ext cx="1936800" cy="542526"/>
          </a:xfrm>
          <a:prstGeom prst="rect">
            <a:avLst/>
          </a:prstGeom>
        </p:spPr>
        <p:txBody>
          <a:bodyPr lIns="191995" tIns="60958" rIns="121917" bIns="60958" anchor="ctr"/>
          <a:lstStyle>
            <a:lvl1pPr algn="l">
              <a:defRPr sz="27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0CD15DFC-87FF-4090-A7EB-70D562FEE97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794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Л.Тезис 5,38 см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936800" y="0"/>
            <a:ext cx="10253613" cy="1070648"/>
          </a:xfrm>
          <a:prstGeom prst="rect">
            <a:avLst/>
          </a:prstGeom>
        </p:spPr>
        <p:txBody>
          <a:bodyPr lIns="121917" tIns="60958" rIns="121917" bIns="60958" anchor="b"/>
          <a:lstStyle>
            <a:lvl1pPr>
              <a:defRPr sz="3200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Блок заголовка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936800" y="6313461"/>
            <a:ext cx="10253613" cy="542526"/>
          </a:xfrm>
          <a:prstGeom prst="rect">
            <a:avLst/>
          </a:prstGeom>
        </p:spPr>
        <p:txBody>
          <a:bodyPr lIns="121917" tIns="60958" rIns="121917" bIns="60958" anchor="ctr"/>
          <a:lstStyle>
            <a:lvl1pPr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ИТОГИ ЭКСПЛУАТАЦИИ ОБЪЕКТОВ ТРАНСПОРТА ГАЗА ОБЩЕСТВА  ЗА 2018 г.                                                                  ПОЛОЖИТЕЛЬНЫЙ ОПЫТ, ПРОБЛЕМНЫЕ ВОПРОСЫ.</a:t>
            </a:r>
            <a:endParaRPr lang="ru-RU" dirty="0"/>
          </a:p>
        </p:txBody>
      </p:sp>
      <p:sp>
        <p:nvSpPr>
          <p:cNvPr id="5" name="TextBox 4" descr="Тезис"/>
          <p:cNvSpPr txBox="1"/>
          <p:nvPr userDrawn="1"/>
        </p:nvSpPr>
        <p:spPr>
          <a:xfrm>
            <a:off x="0" y="1080247"/>
            <a:ext cx="1936800" cy="615549"/>
          </a:xfrm>
          <a:prstGeom prst="rect">
            <a:avLst/>
          </a:prstGeom>
          <a:solidFill>
            <a:schemeClr val="bg1"/>
          </a:solidFill>
        </p:spPr>
        <p:txBody>
          <a:bodyPr wrap="square" lIns="121917" tIns="60958" rIns="121917" bIns="60958" rtlCol="0">
            <a:spAutoFit/>
          </a:bodyPr>
          <a:lstStyle/>
          <a:p>
            <a:endParaRPr lang="ru-RU" sz="3200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7" name="Текст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079751"/>
            <a:ext cx="1936800" cy="5233710"/>
          </a:xfrm>
          <a:prstGeom prst="rect">
            <a:avLst/>
          </a:prstGeom>
        </p:spPr>
        <p:txBody>
          <a:bodyPr lIns="121917" tIns="60958" rIns="121917" bIns="60958" anchor="ctr"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ru-RU" dirty="0" smtClean="0"/>
              <a:t>Блок тезиса</a:t>
            </a:r>
            <a:endParaRPr lang="ru-RU" dirty="0"/>
          </a:p>
        </p:txBody>
      </p:sp>
      <p:sp>
        <p:nvSpPr>
          <p:cNvPr id="8" name="Текст 14"/>
          <p:cNvSpPr>
            <a:spLocks noGrp="1"/>
          </p:cNvSpPr>
          <p:nvPr>
            <p:ph type="body" sz="quarter" idx="13"/>
          </p:nvPr>
        </p:nvSpPr>
        <p:spPr>
          <a:xfrm>
            <a:off x="1936800" y="1080252"/>
            <a:ext cx="10253613" cy="5230532"/>
          </a:xfrm>
          <a:prstGeom prst="rect">
            <a:avLst/>
          </a:prstGeom>
        </p:spPr>
        <p:txBody>
          <a:bodyPr lIns="121917" tIns="60958" rIns="121917" bIns="60958" anchor="ctr"/>
          <a:lstStyle>
            <a:lvl1pPr>
              <a:defRPr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Номер слайда 12"/>
          <p:cNvSpPr>
            <a:spLocks noGrp="1"/>
          </p:cNvSpPr>
          <p:nvPr>
            <p:ph type="sldNum" sz="quarter" idx="14"/>
          </p:nvPr>
        </p:nvSpPr>
        <p:spPr>
          <a:xfrm>
            <a:off x="0" y="6310781"/>
            <a:ext cx="1936800" cy="542526"/>
          </a:xfrm>
          <a:prstGeom prst="rect">
            <a:avLst/>
          </a:prstGeom>
        </p:spPr>
        <p:txBody>
          <a:bodyPr lIns="191995" tIns="60958" rIns="121917" bIns="60958" anchor="ctr"/>
          <a:lstStyle>
            <a:lvl1pPr algn="l">
              <a:defRPr sz="27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0CD15DFC-87FF-4090-A7EB-70D562FEE97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1196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Л.Тезис 8,5 см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944216" y="0"/>
            <a:ext cx="10246198" cy="1070648"/>
          </a:xfrm>
          <a:prstGeom prst="rect">
            <a:avLst/>
          </a:prstGeom>
        </p:spPr>
        <p:txBody>
          <a:bodyPr lIns="121917" tIns="60958" rIns="121917" bIns="60958" anchor="b"/>
          <a:lstStyle>
            <a:lvl1pPr>
              <a:defRPr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Блок заголовка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944216" y="6313461"/>
            <a:ext cx="10246197" cy="542526"/>
          </a:xfrm>
          <a:prstGeom prst="rect">
            <a:avLst/>
          </a:prstGeom>
        </p:spPr>
        <p:txBody>
          <a:bodyPr lIns="121917" tIns="60958" rIns="121917" bIns="60958" anchor="ctr"/>
          <a:lstStyle>
            <a:lvl1pPr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ИТОГИ ЭКСПЛУАТАЦИИ ОБЪЕКТОВ ТРАНСПОРТА ГАЗА ОБЩЕСТВА  ЗА 2018 г.                                                                  ПОЛОЖИТЕЛЬНЫЙ ОПЫТ, ПРОБЛЕМНЫЕ ВОПРОСЫ.</a:t>
            </a:r>
            <a:endParaRPr lang="ru-RU" dirty="0"/>
          </a:p>
        </p:txBody>
      </p:sp>
      <p:sp>
        <p:nvSpPr>
          <p:cNvPr id="5" name="TextBox 4" descr="Тезис"/>
          <p:cNvSpPr txBox="1"/>
          <p:nvPr userDrawn="1"/>
        </p:nvSpPr>
        <p:spPr>
          <a:xfrm>
            <a:off x="0" y="1080247"/>
            <a:ext cx="3060000" cy="5238000"/>
          </a:xfrm>
          <a:prstGeom prst="rect">
            <a:avLst/>
          </a:prstGeom>
          <a:solidFill>
            <a:schemeClr val="bg1"/>
          </a:solidFill>
        </p:spPr>
        <p:txBody>
          <a:bodyPr wrap="square" lIns="121917" tIns="60958" rIns="121917" bIns="60958" rtlCol="0">
            <a:spAutoFit/>
          </a:bodyPr>
          <a:lstStyle/>
          <a:p>
            <a:endParaRPr lang="ru-RU" sz="3500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7" name="Текст 7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1079751"/>
            <a:ext cx="3060000" cy="5233710"/>
          </a:xfrm>
          <a:prstGeom prst="rect">
            <a:avLst/>
          </a:prstGeom>
        </p:spPr>
        <p:txBody>
          <a:bodyPr lIns="121917" tIns="60958" rIns="121917" bIns="60958" anchor="ctr"/>
          <a:lstStyle>
            <a:lvl1pPr>
              <a:defRPr sz="3200"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ru-RU" dirty="0" smtClean="0"/>
              <a:t>Блок тезиса</a:t>
            </a:r>
            <a:endParaRPr lang="ru-RU" dirty="0"/>
          </a:p>
        </p:txBody>
      </p:sp>
      <p:sp>
        <p:nvSpPr>
          <p:cNvPr id="8" name="Текст 14"/>
          <p:cNvSpPr>
            <a:spLocks noGrp="1"/>
          </p:cNvSpPr>
          <p:nvPr>
            <p:ph type="body" sz="quarter" idx="13"/>
          </p:nvPr>
        </p:nvSpPr>
        <p:spPr>
          <a:xfrm>
            <a:off x="3060001" y="1080252"/>
            <a:ext cx="9130412" cy="5230532"/>
          </a:xfrm>
          <a:prstGeom prst="rect">
            <a:avLst/>
          </a:prstGeom>
        </p:spPr>
        <p:txBody>
          <a:bodyPr lIns="121917" tIns="60958" rIns="121917" bIns="60958" anchor="ctr"/>
          <a:lstStyle>
            <a:lvl1pPr>
              <a:defRPr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Номер слайда 12"/>
          <p:cNvSpPr>
            <a:spLocks noGrp="1"/>
          </p:cNvSpPr>
          <p:nvPr>
            <p:ph type="sldNum" sz="quarter" idx="14"/>
          </p:nvPr>
        </p:nvSpPr>
        <p:spPr>
          <a:xfrm>
            <a:off x="0" y="6310781"/>
            <a:ext cx="1944216" cy="542526"/>
          </a:xfrm>
          <a:prstGeom prst="rect">
            <a:avLst/>
          </a:prstGeom>
        </p:spPr>
        <p:txBody>
          <a:bodyPr lIns="191995" tIns="60958" rIns="121917" bIns="60958" anchor="ctr"/>
          <a:lstStyle>
            <a:lvl1pPr algn="l">
              <a:defRPr sz="27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0CD15DFC-87FF-4090-A7EB-70D562FEE97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76874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ец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918742" y="6313461"/>
            <a:ext cx="10271671" cy="542526"/>
          </a:xfrm>
          <a:prstGeom prst="rect">
            <a:avLst/>
          </a:prstGeom>
        </p:spPr>
        <p:txBody>
          <a:bodyPr lIns="121917" tIns="60958" rIns="121917" bIns="60958" anchor="ctr"/>
          <a:lstStyle>
            <a:lvl1pPr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ИТОГИ ЭКСПЛУАТАЦИИ ОБЪЕКТОВ ТРАНСПОРТА ГАЗА ОБЩЕСТВА  ЗА 2018 г.                                                                  ПОЛОЖИТЕЛЬНЫЙ ОПЫТ, ПРОБЛЕМНЫЕ ВОПРОСЫ.</a:t>
            </a:r>
            <a:endParaRPr lang="ru-RU" dirty="0"/>
          </a:p>
        </p:txBody>
      </p:sp>
      <p:sp>
        <p:nvSpPr>
          <p:cNvPr id="5" name="TextBox 4" descr="Тезис"/>
          <p:cNvSpPr txBox="1"/>
          <p:nvPr userDrawn="1"/>
        </p:nvSpPr>
        <p:spPr>
          <a:xfrm>
            <a:off x="0" y="1080247"/>
            <a:ext cx="1936800" cy="5238000"/>
          </a:xfrm>
          <a:prstGeom prst="rect">
            <a:avLst/>
          </a:prstGeom>
          <a:solidFill>
            <a:schemeClr val="bg1"/>
          </a:solidFill>
        </p:spPr>
        <p:txBody>
          <a:bodyPr wrap="square" lIns="121917" tIns="60958" rIns="121917" bIns="60958" rtlCol="0">
            <a:spAutoFit/>
          </a:bodyPr>
          <a:lstStyle/>
          <a:p>
            <a:endParaRPr lang="ru-RU" sz="3500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8" name="Текст 14"/>
          <p:cNvSpPr>
            <a:spLocks noGrp="1"/>
          </p:cNvSpPr>
          <p:nvPr>
            <p:ph type="body" sz="quarter" idx="13" hasCustomPrompt="1"/>
          </p:nvPr>
        </p:nvSpPr>
        <p:spPr>
          <a:xfrm>
            <a:off x="1936800" y="2610604"/>
            <a:ext cx="10253613" cy="3700179"/>
          </a:xfrm>
          <a:prstGeom prst="rect">
            <a:avLst/>
          </a:prstGeom>
        </p:spPr>
        <p:txBody>
          <a:bodyPr lIns="121917" tIns="60958" rIns="121917" bIns="60958" anchor="ctr"/>
          <a:lstStyle>
            <a:lvl1pPr>
              <a:defRPr sz="2800" b="0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sz="29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 sz="29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 sz="29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 sz="29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ru-RU" dirty="0" smtClean="0"/>
              <a:t>Контактная информация докладчика</a:t>
            </a:r>
            <a:endParaRPr lang="ru-RU" dirty="0"/>
          </a:p>
        </p:txBody>
      </p:sp>
      <p:sp>
        <p:nvSpPr>
          <p:cNvPr id="9" name="TextBox 8" descr="Тезис"/>
          <p:cNvSpPr txBox="1"/>
          <p:nvPr userDrawn="1"/>
        </p:nvSpPr>
        <p:spPr>
          <a:xfrm>
            <a:off x="0" y="1080248"/>
            <a:ext cx="12190413" cy="1548000"/>
          </a:xfrm>
          <a:prstGeom prst="rect">
            <a:avLst/>
          </a:prstGeom>
          <a:solidFill>
            <a:schemeClr val="bg1"/>
          </a:solidFill>
        </p:spPr>
        <p:txBody>
          <a:bodyPr wrap="square" lIns="121917" tIns="60958" rIns="121917" bIns="60958" rtlCol="0">
            <a:spAutoFit/>
          </a:bodyPr>
          <a:lstStyle/>
          <a:p>
            <a:endParaRPr lang="ru-RU" sz="3500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1811330" y="1557586"/>
            <a:ext cx="4607912" cy="615696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СПАСИБО</a:t>
            </a:r>
            <a:r>
              <a:rPr lang="ru-RU" sz="3200" b="1" baseline="0" dirty="0" smtClean="0">
                <a:solidFill>
                  <a:srgbClr val="002060"/>
                </a:solidFill>
              </a:rPr>
              <a:t> ЗА ВНИМАНИЕ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7" name="Номер слайда 12"/>
          <p:cNvSpPr>
            <a:spLocks noGrp="1"/>
          </p:cNvSpPr>
          <p:nvPr>
            <p:ph type="sldNum" sz="quarter" idx="14"/>
          </p:nvPr>
        </p:nvSpPr>
        <p:spPr>
          <a:xfrm>
            <a:off x="0" y="6310781"/>
            <a:ext cx="1918742" cy="542526"/>
          </a:xfrm>
          <a:prstGeom prst="rect">
            <a:avLst/>
          </a:prstGeom>
        </p:spPr>
        <p:txBody>
          <a:bodyPr lIns="191995" tIns="60958" rIns="121917" bIns="60958" anchor="ctr"/>
          <a:lstStyle>
            <a:lvl1pPr algn="l">
              <a:defRPr sz="27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0CD15DFC-87FF-4090-A7EB-70D562FEE97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579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 userDrawn="1"/>
        </p:nvSpPr>
        <p:spPr>
          <a:xfrm>
            <a:off x="1936799" y="0"/>
            <a:ext cx="10253613" cy="108000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1936800" y="6318000"/>
            <a:ext cx="10253612" cy="540000"/>
          </a:xfrm>
          <a:prstGeom prst="rect">
            <a:avLst/>
          </a:pr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3399FF"/>
              </a:solidFill>
            </a:endParaRPr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0" y="0"/>
            <a:ext cx="1936800" cy="1080000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0" y="6318000"/>
            <a:ext cx="1936800" cy="540000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/>
          <p:nvPr userDrawn="1"/>
        </p:nvCxnSpPr>
        <p:spPr>
          <a:xfrm flipV="1">
            <a:off x="1936800" y="0"/>
            <a:ext cx="0" cy="685800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 userDrawn="1"/>
        </p:nvSpPr>
        <p:spPr>
          <a:xfrm>
            <a:off x="-1" y="1080000"/>
            <a:ext cx="12190413" cy="5238000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единительная линия 18"/>
          <p:cNvCxnSpPr/>
          <p:nvPr userDrawn="1"/>
        </p:nvCxnSpPr>
        <p:spPr>
          <a:xfrm flipH="1">
            <a:off x="0" y="1080000"/>
            <a:ext cx="12190413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 userDrawn="1"/>
        </p:nvCxnSpPr>
        <p:spPr>
          <a:xfrm flipH="1">
            <a:off x="0" y="6318000"/>
            <a:ext cx="12190413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84232"/>
            <a:ext cx="1692000" cy="915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079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5" r:id="rId2"/>
    <p:sldLayoutId id="2147483661" r:id="rId3"/>
    <p:sldLayoutId id="2147483656" r:id="rId4"/>
    <p:sldLayoutId id="2147483657" r:id="rId5"/>
    <p:sldLayoutId id="2147483658" r:id="rId6"/>
    <p:sldLayoutId id="2147483659" r:id="rId7"/>
    <p:sldLayoutId id="2147483660" r:id="rId8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1219170" rtl="0" eaLnBrk="1" latinLnBrk="0" hangingPunct="1">
        <a:spcBef>
          <a:spcPct val="0"/>
        </a:spcBef>
        <a:buNone/>
        <a:defRPr sz="3700" kern="1200">
          <a:solidFill>
            <a:schemeClr val="bg1"/>
          </a:solidFill>
          <a:latin typeface="Arial Narrow" pitchFamily="34" charset="0"/>
          <a:ea typeface="+mj-ea"/>
          <a:cs typeface="+mj-cs"/>
        </a:defRPr>
      </a:lvl1pPr>
    </p:titleStyle>
    <p:bodyStyle>
      <a:lvl1pPr marL="0" indent="0" algn="l" defTabSz="1219170" rtl="0" eaLnBrk="1" latinLnBrk="0" hangingPunct="1">
        <a:spcBef>
          <a:spcPct val="20000"/>
        </a:spcBef>
        <a:buFont typeface="Arial" pitchFamily="34" charset="0"/>
        <a:buNone/>
        <a:defRPr sz="3500" b="1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1pPr>
      <a:lvl2pPr marL="609585" indent="0" algn="l" defTabSz="1219170" rtl="0" eaLnBrk="1" latinLnBrk="0" hangingPunct="1">
        <a:spcBef>
          <a:spcPct val="20000"/>
        </a:spcBef>
        <a:buFont typeface="Arial" pitchFamily="34" charset="0"/>
        <a:buNone/>
        <a:defRPr sz="3500" b="1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2pPr>
      <a:lvl3pPr marL="1219170" indent="0" algn="l" defTabSz="1219170" rtl="0" eaLnBrk="1" latinLnBrk="0" hangingPunct="1">
        <a:spcBef>
          <a:spcPct val="20000"/>
        </a:spcBef>
        <a:buFont typeface="Arial" pitchFamily="34" charset="0"/>
        <a:buNone/>
        <a:defRPr sz="3500" b="1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3pPr>
      <a:lvl4pPr marL="1828754" indent="0" algn="l" defTabSz="1219170" rtl="0" eaLnBrk="1" latinLnBrk="0" hangingPunct="1">
        <a:spcBef>
          <a:spcPct val="20000"/>
        </a:spcBef>
        <a:buFont typeface="Arial" pitchFamily="34" charset="0"/>
        <a:buNone/>
        <a:defRPr sz="3500" b="1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4pPr>
      <a:lvl5pPr marL="2438339" indent="0" algn="l" defTabSz="1219170" rtl="0" eaLnBrk="1" latinLnBrk="0" hangingPunct="1">
        <a:spcBef>
          <a:spcPct val="20000"/>
        </a:spcBef>
        <a:buFont typeface="Arial" pitchFamily="34" charset="0"/>
        <a:buNone/>
        <a:defRPr sz="3500" b="1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1936800" y="4041862"/>
            <a:ext cx="10253613" cy="2268918"/>
          </a:xfrm>
        </p:spPr>
        <p:txBody>
          <a:bodyPr anchor="t"/>
          <a:lstStyle/>
          <a:p>
            <a:r>
              <a:rPr lang="ru-RU" dirty="0"/>
              <a:t>Баранов Андрей Дмитриевич,</a:t>
            </a:r>
            <a:r>
              <a:rPr lang="en-US" dirty="0"/>
              <a:t> </a:t>
            </a:r>
            <a:r>
              <a:rPr lang="ru-RU" dirty="0"/>
              <a:t>главный инженер – первый заместитель генерального директора</a:t>
            </a:r>
          </a:p>
          <a:p>
            <a:r>
              <a:rPr lang="ru-RU" dirty="0"/>
              <a:t>Тел.: (743) 39-211. </a:t>
            </a:r>
            <a:r>
              <a:rPr lang="en-US" dirty="0"/>
              <a:t>E-mail: ooo@ktg.gazprom.ru</a:t>
            </a:r>
            <a:endParaRPr lang="ru-RU" dirty="0"/>
          </a:p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1936800" y="1089534"/>
            <a:ext cx="10253613" cy="2664296"/>
          </a:xfrm>
        </p:spPr>
        <p:txBody>
          <a:bodyPr anchor="b"/>
          <a:lstStyle/>
          <a:p>
            <a:r>
              <a:rPr lang="ru-RU" dirty="0"/>
              <a:t>ИТОГИ ЭКСПЛУАТАЦИИ ОБЪЕКТОВ ТРАНСПОРТА ГАЗА ОБЩЕСТВА  ЗА 2018 г.</a:t>
            </a:r>
          </a:p>
          <a:p>
            <a:r>
              <a:rPr lang="ru-RU" dirty="0"/>
              <a:t>ПОЛОЖИТЕЛЬНЫЙ ОПЫТ, ПРОБЛЕМНЫЕ ВОПРОСЫ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sz="1800" dirty="0" smtClean="0"/>
              <a:t>Итоги работы газотранспортных обществ и ПХГ по эксплуатации компрессорных станций ПАО «Газпром»                      за 2018 г., основные проблемные вопросы, положительный опыт.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57428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32" y="1093878"/>
            <a:ext cx="5984481" cy="5216235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z="1800" dirty="0" smtClean="0"/>
              <a:t>ИТОГИ ЭКСПЛУАТАЦИИ ОБЪЕКТОВ ТРАНСПОРТА ГАЗА ОБЩЕСТВА  ЗА 2018 г.                                                                  ПОЛОЖИТЕЛЬНЫЙ ОПЫТ, ПРОБЛЕМНЫЕ ВОПРОСЫ.</a:t>
            </a:r>
            <a:endParaRPr lang="ru-RU" sz="1800" dirty="0"/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Примеры нарушений </a:t>
            </a:r>
            <a:r>
              <a:rPr lang="ru-RU" dirty="0"/>
              <a:t>охранных зон и зон минимальных расстояний по отношению к объектам, имеющих социальное значение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15DFC-87FF-4090-A7EB-70D562FEE978}" type="slidenum">
              <a:rPr lang="ru-RU" smtClean="0"/>
              <a:pPr/>
              <a:t>10</a:t>
            </a:fld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95513" y="1093879"/>
            <a:ext cx="6220373" cy="5216235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3" name="Прямоугольник 12"/>
          <p:cNvSpPr/>
          <p:nvPr/>
        </p:nvSpPr>
        <p:spPr>
          <a:xfrm>
            <a:off x="0" y="1086251"/>
            <a:ext cx="12215886" cy="715513"/>
          </a:xfrm>
          <a:prstGeom prst="rect">
            <a:avLst/>
          </a:prstGeom>
          <a:solidFill>
            <a:schemeClr val="bg1">
              <a:alpha val="8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86087" y="1086251"/>
            <a:ext cx="6239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Объект нарушения: Монастырь (культовые сооружения).</a:t>
            </a:r>
          </a:p>
          <a:p>
            <a:pPr algn="ctr"/>
            <a:r>
              <a:rPr lang="ru-RU" sz="2000" b="1" dirty="0" smtClean="0"/>
              <a:t>Объект МГ: ГО к г. Карачаевск, </a:t>
            </a:r>
            <a:r>
              <a:rPr lang="en-US" sz="2000" b="1" dirty="0" smtClean="0"/>
              <a:t>ø</a:t>
            </a:r>
            <a:r>
              <a:rPr lang="ru-RU" sz="2000" b="1" dirty="0" smtClean="0"/>
              <a:t>325 мм, 15 км. </a:t>
            </a:r>
            <a:endParaRPr lang="ru-RU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1032" y="1093879"/>
            <a:ext cx="59656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Объект нарушения: Жилые дома</a:t>
            </a:r>
          </a:p>
          <a:p>
            <a:pPr algn="ctr"/>
            <a:r>
              <a:rPr lang="ru-RU" sz="2000" b="1" dirty="0" smtClean="0"/>
              <a:t>Объект МГ: ГО к г. Тырныауз, </a:t>
            </a:r>
            <a:r>
              <a:rPr lang="en-US" sz="2000" b="1" dirty="0" smtClean="0"/>
              <a:t>ø</a:t>
            </a:r>
            <a:r>
              <a:rPr lang="ru-RU" sz="2000" b="1" dirty="0" smtClean="0"/>
              <a:t>530 мм, 76-78 км. 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27117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z="1800" dirty="0" smtClean="0"/>
              <a:t>ИТОГИ ЭКСПЛУАТАЦИИ ОБЪЕКТОВ ТРАНСПОРТА ГАЗА ОБЩЕСТВА  ЗА 2018 г.                                                                  ПОЛОЖИТЕЛЬНЫЙ ОПЫТ, ПРОБЛЕМНЫЕ ВОПРОСЫ.</a:t>
            </a:r>
            <a:endParaRPr lang="ru-RU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Динамика выполнения </a:t>
            </a:r>
            <a:r>
              <a:rPr lang="ru-RU" dirty="0"/>
              <a:t>ВТД участков ЛЧ </a:t>
            </a:r>
            <a:r>
              <a:rPr lang="ru-RU" dirty="0" smtClean="0"/>
              <a:t>МГ, имеющих </a:t>
            </a:r>
            <a:r>
              <a:rPr lang="ru-RU" dirty="0"/>
              <a:t>крутоизогнутые отводы </a:t>
            </a:r>
            <a:r>
              <a:rPr lang="ru-RU" dirty="0" smtClean="0"/>
              <a:t>1,5Д </a:t>
            </a:r>
            <a:r>
              <a:rPr lang="ru-RU" dirty="0"/>
              <a:t>с применением временных камер запуска и приёма ВТУ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15DFC-87FF-4090-A7EB-70D562FEE978}" type="slidenum">
              <a:rPr lang="ru-RU" smtClean="0"/>
              <a:pPr/>
              <a:t>11</a:t>
            </a:fld>
            <a:endParaRPr lang="ru-RU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362732704"/>
              </p:ext>
            </p:extLst>
          </p:nvPr>
        </p:nvGraphicFramePr>
        <p:xfrm>
          <a:off x="226554" y="1629594"/>
          <a:ext cx="11773307" cy="4437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6969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ИТОГИ ЭКСПЛУАТАЦИИ ОБЪЕКТОВ ТРАНСПОРТА ГАЗА ОБЩЕСТВА  ЗА 2018 г.                                                                  ПОЛОЖИТЕЛЬНЫЙ ОПЫТ, ПРОБЛЕМНЫЕ ВОПРОСЫ.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/>
              <a:t>Развитие оползневых процессов на участке газопровода-отвода               к ГРС-4 г. Ставрополя (15 – 18,4 км</a:t>
            </a:r>
            <a:r>
              <a:rPr lang="ru-RU" sz="2800" dirty="0" smtClean="0"/>
              <a:t>)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15DFC-87FF-4090-A7EB-70D562FEE978}" type="slidenum">
              <a:rPr lang="ru-RU" smtClean="0"/>
              <a:pPr/>
              <a:t>12</a:t>
            </a:fld>
            <a:endParaRPr lang="ru-RU" dirty="0"/>
          </a:p>
        </p:txBody>
      </p:sp>
      <p:pic>
        <p:nvPicPr>
          <p:cNvPr id="6" name="Picture 3" descr="R:\ДОКЛАДЫ\2017\Заседание комисси по ЧС СК ГРС-4\Новая папка\ситуационный план copy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50206" y="1090114"/>
            <a:ext cx="7740206" cy="5220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Group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867161"/>
              </p:ext>
            </p:extLst>
          </p:nvPr>
        </p:nvGraphicFramePr>
        <p:xfrm>
          <a:off x="-1" y="1089322"/>
          <a:ext cx="4450207" cy="5219997"/>
        </p:xfrm>
        <a:graphic>
          <a:graphicData uri="http://schemas.openxmlformats.org/drawingml/2006/table">
            <a:tbl>
              <a:tblPr/>
              <a:tblGrid>
                <a:gridCol w="3214887"/>
                <a:gridCol w="1235320"/>
              </a:tblGrid>
              <a:tr h="100657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ea typeface="+mn-ea"/>
                          <a:cs typeface="Arial" charset="0"/>
                        </a:rPr>
                        <a:t>ТЕХНИЧЕСКИЕ ХАРАКТЕРИСТИКИ ГАЗОПРОВОДА-ОТВОДА НА ГРС-4</a:t>
                      </a:r>
                    </a:p>
                  </a:txBody>
                  <a:tcPr marL="29254" marR="29254" marT="29254" marB="2925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2A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001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ea typeface="+mn-ea"/>
                          <a:cs typeface="Arial" charset="0"/>
                        </a:rPr>
                        <a:t>Протяженность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ea typeface="+mn-ea"/>
                          <a:cs typeface="Arial" charset="0"/>
                        </a:rPr>
                        <a:t>газопровода-отвода, </a:t>
                      </a:r>
                      <a:r>
                        <a:rPr kumimoji="0" lang="ru-RU" sz="24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ea typeface="+mn-ea"/>
                          <a:cs typeface="Arial" charset="0"/>
                        </a:rPr>
                        <a:t>км</a:t>
                      </a:r>
                    </a:p>
                  </a:txBody>
                  <a:tcPr marL="234030" marR="29254" marT="29254" marB="2925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cs typeface="Arial" charset="0"/>
                        </a:rPr>
                        <a:t>18,3</a:t>
                      </a:r>
                    </a:p>
                  </a:txBody>
                  <a:tcPr marL="29254" marR="29254" marT="29254" marB="2925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</a:tr>
              <a:tr h="10065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ea typeface="+mn-ea"/>
                          <a:cs typeface="Arial" charset="0"/>
                        </a:rPr>
                        <a:t>Диаметр, </a:t>
                      </a:r>
                      <a:r>
                        <a:rPr kumimoji="0" lang="ru-RU" sz="24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ea typeface="+mn-ea"/>
                          <a:cs typeface="Arial" charset="0"/>
                        </a:rPr>
                        <a:t>мм</a:t>
                      </a:r>
                    </a:p>
                  </a:txBody>
                  <a:tcPr marL="234030" marR="29254" marT="29254" marB="2925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cs typeface="Arial" charset="0"/>
                        </a:rPr>
                        <a:t>530</a:t>
                      </a:r>
                    </a:p>
                  </a:txBody>
                  <a:tcPr marL="29254" marR="29254" marT="29254" marB="2925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</a:tr>
              <a:tr h="11001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ea typeface="+mn-ea"/>
                          <a:cs typeface="Arial" charset="0"/>
                        </a:rPr>
                        <a:t>Давление проектное, </a:t>
                      </a:r>
                      <a:r>
                        <a:rPr kumimoji="0" lang="ru-RU" sz="24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ea typeface="+mn-ea"/>
                          <a:cs typeface="Arial" charset="0"/>
                        </a:rPr>
                        <a:t>МПа</a:t>
                      </a:r>
                    </a:p>
                  </a:txBody>
                  <a:tcPr marL="234030" marR="29254" marT="29254" marB="2925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cs typeface="Arial" charset="0"/>
                        </a:rPr>
                        <a:t>5,4</a:t>
                      </a:r>
                    </a:p>
                  </a:txBody>
                  <a:tcPr marL="29254" marR="29254" marT="29254" marB="2925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</a:tr>
              <a:tr h="10065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ea typeface="+mn-ea"/>
                          <a:cs typeface="Arial" charset="0"/>
                        </a:rPr>
                        <a:t>Год ввода в эксплуатацию</a:t>
                      </a:r>
                    </a:p>
                  </a:txBody>
                  <a:tcPr marL="234030" marR="29254" marT="29254" marB="2925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cs typeface="Arial" charset="0"/>
                        </a:rPr>
                        <a:t>1973</a:t>
                      </a:r>
                    </a:p>
                  </a:txBody>
                  <a:tcPr marL="29254" marR="29254" marT="29254" marB="2925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503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ИТОГИ ЭКСПЛУАТАЦИИ ОБЪЕКТОВ ТРАНСПОРТА ГАЗА ОБЩЕСТВА  ЗА 2018 г.                                                                  ПОЛОЖИТЕЛЬНЫЙ ОПЫТ, ПРОБЛЕМНЫЕ ВОПРОСЫ.</a:t>
            </a:r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/>
              <a:t>Ситуационный план прохождения предполагаемой трассы распределительных сетей от проектируемой ГРС-4 г. </a:t>
            </a:r>
            <a:r>
              <a:rPr lang="ru-RU" sz="2800" dirty="0" smtClean="0"/>
              <a:t>Ставрополь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15DFC-87FF-4090-A7EB-70D562FEE978}" type="slidenum">
              <a:rPr lang="ru-RU" smtClean="0"/>
              <a:pPr/>
              <a:t>13</a:t>
            </a:fld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90114"/>
            <a:ext cx="12179882" cy="5220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 bwMode="auto">
          <a:xfrm>
            <a:off x="3232890" y="3861842"/>
            <a:ext cx="2701101" cy="7078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defTabSz="990698">
              <a:defRPr/>
            </a:pPr>
            <a:r>
              <a:rPr lang="ru-RU" sz="2000" b="1" dirty="0" smtClean="0">
                <a:solidFill>
                  <a:srgbClr val="4FF5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проектируемая площадка ГРС-4</a:t>
            </a:r>
            <a:endParaRPr lang="ru-RU" sz="2000" b="1" dirty="0">
              <a:solidFill>
                <a:srgbClr val="4FF55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10163670" y="3279391"/>
            <a:ext cx="265732" cy="241274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90698">
              <a:defRPr/>
            </a:pPr>
            <a:endParaRPr lang="ru-RU" sz="1716"/>
          </a:p>
        </p:txBody>
      </p:sp>
      <p:sp>
        <p:nvSpPr>
          <p:cNvPr id="11" name="Равнобедренный треугольник 10"/>
          <p:cNvSpPr/>
          <p:nvPr/>
        </p:nvSpPr>
        <p:spPr bwMode="auto">
          <a:xfrm>
            <a:off x="4439022" y="3626404"/>
            <a:ext cx="288838" cy="271442"/>
          </a:xfrm>
          <a:prstGeom prst="triangle">
            <a:avLst/>
          </a:prstGeom>
          <a:solidFill>
            <a:srgbClr val="49F165"/>
          </a:solidFill>
          <a:ln w="38100"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90698">
              <a:defRPr/>
            </a:pPr>
            <a:endParaRPr lang="ru-RU" sz="1716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513836" y="1783092"/>
            <a:ext cx="2203468" cy="3077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defTabSz="990698">
              <a:defRPr/>
            </a:pPr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ГРС с.Сегилеевское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545075" y="3501802"/>
            <a:ext cx="3502919" cy="6771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defTabSz="990698">
              <a:defRPr/>
            </a:pP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ГРП</a:t>
            </a:r>
          </a:p>
          <a:p>
            <a:pPr algn="ctr" defTabSz="990698">
              <a:defRPr/>
            </a:pPr>
            <a:r>
              <a:rPr lang="ru-RU" sz="1400" b="1" dirty="0">
                <a:solidFill>
                  <a:srgbClr val="FFFF00"/>
                </a:solidFill>
              </a:rPr>
              <a:t>АО «</a:t>
            </a:r>
            <a:r>
              <a:rPr lang="ru-RU" sz="1400" b="1" dirty="0" err="1">
                <a:solidFill>
                  <a:srgbClr val="FFFF00"/>
                </a:solidFill>
              </a:rPr>
              <a:t>Ставропольгоргаз</a:t>
            </a:r>
            <a:r>
              <a:rPr lang="ru-RU" sz="1400" b="1" dirty="0" smtClean="0">
                <a:solidFill>
                  <a:srgbClr val="FFFF00"/>
                </a:solidFill>
              </a:rPr>
              <a:t>»</a:t>
            </a:r>
            <a:endParaRPr lang="ru-RU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Равнобедренный треугольник 13"/>
          <p:cNvSpPr>
            <a:spLocks noChangeAspect="1"/>
          </p:cNvSpPr>
          <p:nvPr/>
        </p:nvSpPr>
        <p:spPr bwMode="auto">
          <a:xfrm>
            <a:off x="1387544" y="1920492"/>
            <a:ext cx="171158" cy="177154"/>
          </a:xfrm>
          <a:prstGeom prst="triangle">
            <a:avLst/>
          </a:prstGeom>
          <a:solidFill>
            <a:srgbClr val="49F165"/>
          </a:solidFill>
          <a:ln w="28575"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90698">
              <a:defRPr/>
            </a:pPr>
            <a:endParaRPr lang="ru-RU" sz="1716"/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5923502" y="2561796"/>
            <a:ext cx="2880320" cy="1200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defTabSz="990698">
              <a:defRPr/>
            </a:pPr>
            <a:r>
              <a:rPr lang="ru-RU" sz="1800" dirty="0" smtClean="0">
                <a:solidFill>
                  <a:srgbClr val="60F8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предполагаемая трасса распределительных сетей</a:t>
            </a:r>
          </a:p>
          <a:p>
            <a:pPr algn="ctr" defTabSz="990698">
              <a:defRPr/>
            </a:pPr>
            <a:r>
              <a:rPr lang="ru-RU" sz="1800" dirty="0" smtClean="0">
                <a:solidFill>
                  <a:srgbClr val="60F8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(по существующей трассе ГО, </a:t>
            </a:r>
            <a:r>
              <a:rPr lang="en-US" sz="1800" dirty="0" smtClean="0">
                <a:solidFill>
                  <a:srgbClr val="60F8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</a:t>
            </a:r>
            <a:r>
              <a:rPr lang="ru-RU" sz="1800" dirty="0" smtClean="0">
                <a:solidFill>
                  <a:srgbClr val="60F8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 км)</a:t>
            </a:r>
            <a:endParaRPr lang="ru-RU" sz="1800" dirty="0">
              <a:solidFill>
                <a:srgbClr val="60F8F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2999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z="1800" dirty="0" smtClean="0"/>
              <a:t>ИТОГИ ЭКСПЛУАТАЦИИ ОБЪЕКТОВ ТРАНСПОРТА ГАЗА ОБЩЕСТВА  ЗА 2018 г.                                                                  ПОЛОЖИТЕЛЬНЫЙ ОПЫТ, ПРОБЛЕМНЫЕ ВОПРОСЫ.</a:t>
            </a:r>
            <a:endParaRPr lang="ru-RU" sz="18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Баранов Андрей </a:t>
            </a:r>
            <a:r>
              <a:rPr lang="ru-RU" dirty="0" smtClean="0"/>
              <a:t>Дмитриевич</a:t>
            </a:r>
          </a:p>
          <a:p>
            <a:r>
              <a:rPr lang="ru-RU" dirty="0" smtClean="0"/>
              <a:t>Главный </a:t>
            </a:r>
            <a:r>
              <a:rPr lang="ru-RU" dirty="0"/>
              <a:t>инженер – </a:t>
            </a:r>
            <a:r>
              <a:rPr lang="ru-RU" dirty="0" smtClean="0"/>
              <a:t>первый заместитель генерального </a:t>
            </a:r>
            <a:r>
              <a:rPr lang="ru-RU" dirty="0"/>
              <a:t>директора</a:t>
            </a:r>
          </a:p>
          <a:p>
            <a:r>
              <a:rPr lang="ru-RU" dirty="0"/>
              <a:t>Тел.: (743) 39-211. </a:t>
            </a:r>
            <a:r>
              <a:rPr lang="en-US" dirty="0"/>
              <a:t>E-mail: ooo@ktg.gazprom.ru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CD15DFC-87FF-4090-A7EB-70D562FEE978}" type="slidenum">
              <a:rPr lang="ru-RU" smtClean="0"/>
              <a:pPr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150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z="1800" dirty="0" smtClean="0"/>
              <a:t>ИТОГИ ЭКСПЛУАТАЦИИ ОБЪЕКТОВ ТРАНСПОРТА ГАЗА ОБЩЕСТВА  ЗА 2018 г.                                                                  ПОЛОЖИТЕЛЬНЫЙ ОПЫТ, ПРОБЛЕМНЫЕ ВОПРОСЫ.</a:t>
            </a:r>
            <a:endParaRPr lang="ru-RU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Схема газотранспортной системы Общества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15DFC-87FF-4090-A7EB-70D562FEE978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86252"/>
            <a:ext cx="8578263" cy="5220000"/>
          </a:xfrm>
          <a:prstGeom prst="rect">
            <a:avLst/>
          </a:prstGeom>
          <a:ln>
            <a:solidFill>
              <a:schemeClr val="bg1"/>
            </a:solidFill>
          </a:ln>
        </p:spPr>
      </p:pic>
      <p:graphicFrame>
        <p:nvGraphicFramePr>
          <p:cNvPr id="6" name="Group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3185734"/>
              </p:ext>
            </p:extLst>
          </p:nvPr>
        </p:nvGraphicFramePr>
        <p:xfrm>
          <a:off x="8578263" y="1090115"/>
          <a:ext cx="3611313" cy="5229351"/>
        </p:xfrm>
        <a:graphic>
          <a:graphicData uri="http://schemas.openxmlformats.org/drawingml/2006/table">
            <a:tbl>
              <a:tblPr/>
              <a:tblGrid>
                <a:gridCol w="2572442"/>
                <a:gridCol w="1038871"/>
              </a:tblGrid>
              <a:tr h="319817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Распределение  ЛЧ МГ: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06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cs typeface="Arial" charset="0"/>
                        </a:rPr>
                        <a:t>Области</a:t>
                      </a:r>
                    </a:p>
                  </a:txBody>
                  <a:tcPr marL="72000" marR="36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cs typeface="Arial" charset="0"/>
                        </a:rPr>
                        <a:t>км</a:t>
                      </a:r>
                    </a:p>
                  </a:txBody>
                  <a:tcPr marL="36000" marR="36000" marT="36000" marB="3600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66"/>
                    </a:solidFill>
                  </a:tcPr>
                </a:tc>
              </a:tr>
              <a:tr h="3506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cs typeface="Arial" charset="0"/>
                        </a:rPr>
                        <a:t>Астраханская</a:t>
                      </a:r>
                    </a:p>
                  </a:txBody>
                  <a:tcPr marL="288000" marR="36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cs typeface="Arial" charset="0"/>
                        </a:rPr>
                        <a:t>1083</a:t>
                      </a:r>
                    </a:p>
                  </a:txBody>
                  <a:tcPr marL="36000" marR="36000" marT="36000" marB="3600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</a:tr>
              <a:tr h="3506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cs typeface="Arial" charset="0"/>
                        </a:rPr>
                        <a:t>Волгоградская</a:t>
                      </a:r>
                    </a:p>
                  </a:txBody>
                  <a:tcPr marL="288000" marR="36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cs typeface="Arial" charset="0"/>
                        </a:rPr>
                        <a:t>41</a:t>
                      </a:r>
                    </a:p>
                  </a:txBody>
                  <a:tcPr marL="36000" marR="36000" marT="36000" marB="3600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</a:tr>
              <a:tr h="3506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cs typeface="Arial" charset="0"/>
                        </a:rPr>
                        <a:t>Ростовская</a:t>
                      </a:r>
                    </a:p>
                  </a:txBody>
                  <a:tcPr marL="288000" marR="36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cs typeface="Arial" charset="0"/>
                        </a:rPr>
                        <a:t>399</a:t>
                      </a:r>
                    </a:p>
                  </a:txBody>
                  <a:tcPr marL="36000" marR="36000" marT="36000" marB="3600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</a:tr>
              <a:tr h="350681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cs typeface="Arial" charset="0"/>
                        </a:rPr>
                        <a:t>Края</a:t>
                      </a:r>
                    </a:p>
                  </a:txBody>
                  <a:tcPr marL="72000" marR="36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06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cs typeface="Arial" charset="0"/>
                        </a:rPr>
                        <a:t>Ставропольский </a:t>
                      </a:r>
                    </a:p>
                  </a:txBody>
                  <a:tcPr marL="288000" marR="36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cs typeface="Arial" charset="0"/>
                        </a:rPr>
                        <a:t>4029</a:t>
                      </a:r>
                    </a:p>
                  </a:txBody>
                  <a:tcPr marL="36000" marR="36000" marT="36000" marB="3600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</a:tr>
              <a:tr h="3506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cs typeface="Arial" charset="0"/>
                        </a:rPr>
                        <a:t>Краснодарский </a:t>
                      </a:r>
                    </a:p>
                  </a:txBody>
                  <a:tcPr marL="288000" marR="36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cs typeface="Arial" charset="0"/>
                        </a:rPr>
                        <a:t>12</a:t>
                      </a:r>
                    </a:p>
                  </a:txBody>
                  <a:tcPr marL="36000" marR="36000" marT="36000" marB="3600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</a:tr>
              <a:tr h="350681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cs typeface="Arial" charset="0"/>
                        </a:rPr>
                        <a:t>Республики</a:t>
                      </a:r>
                    </a:p>
                  </a:txBody>
                  <a:tcPr marL="72000" marR="36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06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cs typeface="Arial" charset="0"/>
                        </a:rPr>
                        <a:t>Калмыкия</a:t>
                      </a:r>
                    </a:p>
                  </a:txBody>
                  <a:tcPr marL="252000" marR="36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cs typeface="Arial" charset="0"/>
                        </a:rPr>
                        <a:t>76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cs typeface="Arial" charset="0"/>
                        </a:rPr>
                        <a:t>7</a:t>
                      </a:r>
                    </a:p>
                  </a:txBody>
                  <a:tcPr marL="36000" marR="36000" marT="36000" marB="3600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</a:tr>
              <a:tr h="3506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cs typeface="Arial" charset="0"/>
                        </a:rPr>
                        <a:t>Кабардино-Балкария</a:t>
                      </a:r>
                    </a:p>
                  </a:txBody>
                  <a:tcPr marL="252000" marR="36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cs typeface="Arial" charset="0"/>
                        </a:rPr>
                        <a:t>607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  <a:cs typeface="Arial" charset="0"/>
                      </a:endParaRPr>
                    </a:p>
                  </a:txBody>
                  <a:tcPr marL="36000" marR="36000" marT="36000" marB="3600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</a:tr>
              <a:tr h="3506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cs typeface="Arial" charset="0"/>
                        </a:rPr>
                        <a:t>Карачаево-Черкесия</a:t>
                      </a:r>
                    </a:p>
                  </a:txBody>
                  <a:tcPr marL="252000" marR="36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cs typeface="Arial" charset="0"/>
                        </a:rPr>
                        <a:t>376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  <a:cs typeface="Arial" charset="0"/>
                      </a:endParaRPr>
                    </a:p>
                  </a:txBody>
                  <a:tcPr marL="36000" marR="36000" marT="36000" marB="3600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</a:tr>
              <a:tr h="3506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cs typeface="Arial" charset="0"/>
                        </a:rPr>
                        <a:t>РСО-Алания</a:t>
                      </a:r>
                    </a:p>
                  </a:txBody>
                  <a:tcPr marL="252000" marR="36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cs typeface="Arial" charset="0"/>
                        </a:rPr>
                        <a:t>675</a:t>
                      </a:r>
                    </a:p>
                  </a:txBody>
                  <a:tcPr marL="36000" marR="36000" marT="36000" marB="3600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</a:tr>
              <a:tr h="3506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cs typeface="Arial" charset="0"/>
                        </a:rPr>
                        <a:t>Ингушетия</a:t>
                      </a:r>
                    </a:p>
                  </a:txBody>
                  <a:tcPr marL="252000" marR="36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cs typeface="Arial" charset="0"/>
                        </a:rPr>
                        <a:t>20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cs typeface="Arial" charset="0"/>
                        </a:rPr>
                        <a:t>4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  <a:cs typeface="Arial" charset="0"/>
                      </a:endParaRPr>
                    </a:p>
                  </a:txBody>
                  <a:tcPr marL="36000" marR="36000" marT="36000" marB="3600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</a:tr>
              <a:tr h="3506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cs typeface="Arial" charset="0"/>
                        </a:rPr>
                        <a:t>Южная Осетия</a:t>
                      </a:r>
                    </a:p>
                  </a:txBody>
                  <a:tcPr marL="252000" marR="36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cs typeface="Arial" charset="0"/>
                        </a:rPr>
                        <a:t>75</a:t>
                      </a:r>
                    </a:p>
                  </a:txBody>
                  <a:tcPr marL="36000" marR="36000" marT="36000" marB="3600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970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ИТОГИ ЭКСПЛУАТАЦИИ ОБЪЕКТОВ ТРАНСПОРТА ГАЗА ОБЩЕСТВА  ЗА 2018 г.                                                                  ПОЛОЖИТЕЛЬНЫЙ ОПЫТ, ПРОБЛЕМНЫЕ ВОПРОСЫ.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37978" y="0"/>
            <a:ext cx="10253613" cy="1070648"/>
          </a:xfrm>
        </p:spPr>
        <p:txBody>
          <a:bodyPr/>
          <a:lstStyle/>
          <a:p>
            <a:r>
              <a:rPr lang="ru-RU" dirty="0"/>
              <a:t>Основные сведения и </a:t>
            </a:r>
            <a:r>
              <a:rPr lang="ru-RU" dirty="0" smtClean="0"/>
              <a:t>технические характеристики </a:t>
            </a:r>
            <a:r>
              <a:rPr lang="ru-RU" dirty="0"/>
              <a:t>ГТС Общества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04625"/>
            <a:ext cx="5063068" cy="5206155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0091189"/>
              </p:ext>
            </p:extLst>
          </p:nvPr>
        </p:nvGraphicFramePr>
        <p:xfrm>
          <a:off x="5063068" y="1095116"/>
          <a:ext cx="7116814" cy="52156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83984"/>
                <a:gridCol w="1332830"/>
              </a:tblGrid>
              <a:tr h="6519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ea typeface="+mn-ea"/>
                          <a:cs typeface="Arial" charset="0"/>
                        </a:rPr>
                        <a:t> </a:t>
                      </a:r>
                      <a:r>
                        <a:rPr lang="ru-RU" sz="2200" b="0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ea typeface="+mn-ea"/>
                          <a:cs typeface="Arial" charset="0"/>
                        </a:rPr>
                        <a:t>Общая численность персонала, </a:t>
                      </a:r>
                      <a:r>
                        <a:rPr lang="ru-RU" sz="2200" b="0" i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ea typeface="+mn-ea"/>
                          <a:cs typeface="Arial" charset="0"/>
                        </a:rPr>
                        <a:t>человек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ea typeface="+mn-ea"/>
                          <a:cs typeface="Arial" charset="0"/>
                        </a:rPr>
                        <a:t>7 683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CC"/>
                    </a:solidFill>
                  </a:tcPr>
                </a:tc>
              </a:tr>
              <a:tr h="651958">
                <a:tc>
                  <a:txBody>
                    <a:bodyPr/>
                    <a:lstStyle/>
                    <a:p>
                      <a:r>
                        <a:rPr lang="en-US" sz="2200" b="0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ea typeface="+mn-ea"/>
                          <a:cs typeface="Arial" charset="0"/>
                        </a:rPr>
                        <a:t> </a:t>
                      </a:r>
                      <a:r>
                        <a:rPr lang="ru-RU" sz="2200" b="0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ea typeface="+mn-ea"/>
                          <a:cs typeface="Arial" charset="0"/>
                        </a:rPr>
                        <a:t>Количество филиалов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ea typeface="+mn-ea"/>
                          <a:cs typeface="Arial" charset="0"/>
                        </a:rPr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CC"/>
                    </a:solidFill>
                  </a:tcPr>
                </a:tc>
              </a:tr>
              <a:tr h="651958">
                <a:tc>
                  <a:txBody>
                    <a:bodyPr/>
                    <a:lstStyle/>
                    <a:p>
                      <a:r>
                        <a:rPr lang="en-US" sz="2200" b="0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ea typeface="+mn-ea"/>
                          <a:cs typeface="Arial" charset="0"/>
                        </a:rPr>
                        <a:t> </a:t>
                      </a:r>
                      <a:r>
                        <a:rPr lang="ru-RU" sz="2200" b="0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ea typeface="+mn-ea"/>
                          <a:cs typeface="Arial" charset="0"/>
                        </a:rPr>
                        <a:t>Количество компрессорных станций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ea typeface="+mn-ea"/>
                          <a:cs typeface="Arial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CC"/>
                    </a:solidFill>
                  </a:tcPr>
                </a:tc>
              </a:tr>
              <a:tr h="651958">
                <a:tc>
                  <a:txBody>
                    <a:bodyPr/>
                    <a:lstStyle/>
                    <a:p>
                      <a:r>
                        <a:rPr lang="en-US" sz="2200" b="0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ea typeface="+mn-ea"/>
                          <a:cs typeface="Arial" charset="0"/>
                        </a:rPr>
                        <a:t> </a:t>
                      </a:r>
                      <a:r>
                        <a:rPr lang="ru-RU" sz="2200" b="0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ea typeface="+mn-ea"/>
                          <a:cs typeface="Arial" charset="0"/>
                        </a:rPr>
                        <a:t>Количество газоперекачивающих агрегатов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ea typeface="+mn-ea"/>
                          <a:cs typeface="Arial" charset="0"/>
                        </a:rPr>
                        <a:t>113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CC"/>
                    </a:solidFill>
                  </a:tcPr>
                </a:tc>
              </a:tr>
              <a:tr h="651958">
                <a:tc>
                  <a:txBody>
                    <a:bodyPr/>
                    <a:lstStyle/>
                    <a:p>
                      <a:r>
                        <a:rPr lang="en-US" sz="2200" b="0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ea typeface="+mn-ea"/>
                          <a:cs typeface="Arial" charset="0"/>
                        </a:rPr>
                        <a:t> </a:t>
                      </a:r>
                      <a:r>
                        <a:rPr lang="ru-RU" sz="2200" b="0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ea typeface="+mn-ea"/>
                          <a:cs typeface="Arial" charset="0"/>
                        </a:rPr>
                        <a:t>Общая установленная мощность ГПА, </a:t>
                      </a:r>
                      <a:r>
                        <a:rPr lang="ru-RU" sz="2200" b="0" i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ea typeface="+mn-ea"/>
                          <a:cs typeface="Arial" charset="0"/>
                        </a:rPr>
                        <a:t>МВт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ea typeface="+mn-ea"/>
                          <a:cs typeface="Arial" charset="0"/>
                        </a:rPr>
                        <a:t>1 035,9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CC"/>
                    </a:solidFill>
                  </a:tcPr>
                </a:tc>
              </a:tr>
              <a:tr h="651958">
                <a:tc>
                  <a:txBody>
                    <a:bodyPr/>
                    <a:lstStyle/>
                    <a:p>
                      <a:r>
                        <a:rPr lang="en-US" sz="2200" b="0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ea typeface="+mn-ea"/>
                          <a:cs typeface="Arial" charset="0"/>
                        </a:rPr>
                        <a:t> </a:t>
                      </a:r>
                      <a:r>
                        <a:rPr lang="ru-RU" sz="2200" b="0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ea typeface="+mn-ea"/>
                          <a:cs typeface="Arial" charset="0"/>
                        </a:rPr>
                        <a:t>Общая протяженность</a:t>
                      </a:r>
                      <a:r>
                        <a:rPr lang="ru-RU" sz="2200" b="0" kern="1200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ea typeface="+mn-ea"/>
                          <a:cs typeface="Arial" charset="0"/>
                        </a:rPr>
                        <a:t> </a:t>
                      </a:r>
                      <a:r>
                        <a:rPr lang="ru-RU" sz="2200" b="0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ea typeface="+mn-ea"/>
                          <a:cs typeface="Arial" charset="0"/>
                        </a:rPr>
                        <a:t>газопроводов, </a:t>
                      </a:r>
                      <a:r>
                        <a:rPr lang="ru-RU" sz="2200" b="0" i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ea typeface="+mn-ea"/>
                          <a:cs typeface="Arial" charset="0"/>
                        </a:rPr>
                        <a:t>км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ea typeface="+mn-ea"/>
                          <a:cs typeface="Arial" charset="0"/>
                        </a:rPr>
                        <a:t>8 270,9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CC"/>
                    </a:solidFill>
                  </a:tcPr>
                </a:tc>
              </a:tr>
              <a:tr h="651958">
                <a:tc>
                  <a:txBody>
                    <a:bodyPr/>
                    <a:lstStyle/>
                    <a:p>
                      <a:r>
                        <a:rPr lang="en-US" sz="2200" b="0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ea typeface="+mn-ea"/>
                          <a:cs typeface="Arial" charset="0"/>
                        </a:rPr>
                        <a:t> </a:t>
                      </a:r>
                      <a:r>
                        <a:rPr lang="ru-RU" sz="2200" b="0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ea typeface="+mn-ea"/>
                          <a:cs typeface="Arial" charset="0"/>
                        </a:rPr>
                        <a:t>Количество газораспределительных станций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ea typeface="+mn-ea"/>
                          <a:cs typeface="Arial" charset="0"/>
                        </a:rPr>
                        <a:t>362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CC"/>
                    </a:solidFill>
                  </a:tcPr>
                </a:tc>
              </a:tr>
              <a:tr h="651958">
                <a:tc>
                  <a:txBody>
                    <a:bodyPr/>
                    <a:lstStyle/>
                    <a:p>
                      <a:r>
                        <a:rPr lang="en-US" sz="2200" b="0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ea typeface="+mn-ea"/>
                          <a:cs typeface="Arial" charset="0"/>
                        </a:rPr>
                        <a:t> </a:t>
                      </a:r>
                      <a:r>
                        <a:rPr lang="ru-RU" sz="2200" b="0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ea typeface="+mn-ea"/>
                          <a:cs typeface="Arial" charset="0"/>
                        </a:rPr>
                        <a:t>Общая протяженность линий связи, </a:t>
                      </a:r>
                      <a:r>
                        <a:rPr lang="ru-RU" sz="2200" b="0" i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ea typeface="+mn-ea"/>
                          <a:cs typeface="Arial" charset="0"/>
                        </a:rPr>
                        <a:t>км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ea typeface="+mn-ea"/>
                          <a:cs typeface="Arial" charset="0"/>
                        </a:rPr>
                        <a:t>9 549,9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CC"/>
                    </a:solidFill>
                  </a:tcPr>
                </a:tc>
              </a:tr>
            </a:tbl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15DFC-87FF-4090-A7EB-70D562FEE978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670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38850" y="1089336"/>
            <a:ext cx="6151563" cy="5221445"/>
          </a:xfrm>
          <a:prstGeom prst="rect">
            <a:avLst/>
          </a:prstGeom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ИТОГИ ЭКСПЛУАТАЦИИ ОБЪЕКТОВ ТРАНСПОРТА ГАЗА ОБЩЕСТВА  ЗА 2018 г.                                                                  ПОЛОЖИТЕЛЬНЫЙ ОПЫТ, ПРОБЛЕМНЫЕ ВОПРОСЫ.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Данные по срокам эксплуатации </a:t>
            </a:r>
            <a:r>
              <a:rPr lang="ru-RU" dirty="0" smtClean="0"/>
              <a:t>ГПА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15DFC-87FF-4090-A7EB-70D562FEE978}" type="slidenum">
              <a:rPr lang="ru-RU" smtClean="0"/>
              <a:pPr/>
              <a:t>4</a:t>
            </a:fld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5667604"/>
              </p:ext>
            </p:extLst>
          </p:nvPr>
        </p:nvGraphicFramePr>
        <p:xfrm>
          <a:off x="-1" y="1089336"/>
          <a:ext cx="6070792" cy="52241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36800"/>
                <a:gridCol w="1033498"/>
                <a:gridCol w="1033498"/>
                <a:gridCol w="1033498"/>
                <a:gridCol w="1033498"/>
              </a:tblGrid>
              <a:tr h="16095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ea typeface="+mn-ea"/>
                          <a:cs typeface="+mn-cs"/>
                        </a:rPr>
                        <a:t>Наработка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ea typeface="+mn-ea"/>
                          <a:cs typeface="+mn-cs"/>
                        </a:rPr>
                        <a:t>ГПА</a:t>
                      </a:r>
                    </a:p>
                  </a:txBody>
                  <a:tcPr marL="31716" marR="3171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4A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ea typeface="+mn-ea"/>
                          <a:cs typeface="+mn-cs"/>
                        </a:rPr>
                        <a:t>Менее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ea typeface="+mn-ea"/>
                          <a:cs typeface="+mn-cs"/>
                        </a:rPr>
                        <a:t>10 лет</a:t>
                      </a:r>
                    </a:p>
                  </a:txBody>
                  <a:tcPr marL="31716" marR="3171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4A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ea typeface="+mn-ea"/>
                          <a:cs typeface="+mn-cs"/>
                        </a:rPr>
                        <a:t>10 – 20 лет</a:t>
                      </a:r>
                    </a:p>
                  </a:txBody>
                  <a:tcPr marL="31716" marR="3171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4A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ea typeface="+mn-ea"/>
                          <a:cs typeface="+mn-cs"/>
                        </a:rPr>
                        <a:t>20 – 30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ea typeface="+mn-ea"/>
                          <a:cs typeface="+mn-cs"/>
                        </a:rPr>
                        <a:t>лет</a:t>
                      </a:r>
                    </a:p>
                  </a:txBody>
                  <a:tcPr marL="31716" marR="3171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4A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ea typeface="+mn-ea"/>
                          <a:cs typeface="+mn-cs"/>
                        </a:rPr>
                        <a:t>Более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ea typeface="+mn-ea"/>
                          <a:cs typeface="+mn-cs"/>
                        </a:rPr>
                        <a:t>30 лет</a:t>
                      </a:r>
                    </a:p>
                  </a:txBody>
                  <a:tcPr marL="31716" marR="3171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4A8"/>
                    </a:solidFill>
                  </a:tcPr>
                </a:tc>
              </a:tr>
              <a:tr h="18076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0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0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ea typeface="+mn-ea"/>
                          <a:cs typeface="+mn-cs"/>
                        </a:rPr>
                        <a:t>  Количество </a:t>
                      </a:r>
                      <a:endParaRPr lang="en-US" sz="2000" b="0" kern="120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  <a:ea typeface="+mn-ea"/>
                        <a:cs typeface="+mn-cs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0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0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ea typeface="+mn-ea"/>
                          <a:cs typeface="+mn-cs"/>
                        </a:rPr>
                        <a:t>  ГПА</a:t>
                      </a:r>
                      <a:endParaRPr lang="ru-RU" sz="2000" b="0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108001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D9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13360" algn="l"/>
                        </a:tabLst>
                      </a:pPr>
                      <a:r>
                        <a:rPr lang="ru-RU" sz="36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ea typeface="+mn-ea"/>
                          <a:cs typeface="+mn-cs"/>
                        </a:rPr>
                        <a:t>7</a:t>
                      </a:r>
                      <a:endParaRPr lang="ru-RU" sz="36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31716" marR="3171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13360" algn="l"/>
                        </a:tabLst>
                      </a:pPr>
                      <a:r>
                        <a:rPr lang="ru-RU" sz="36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ea typeface="+mn-ea"/>
                          <a:cs typeface="+mn-cs"/>
                        </a:rPr>
                        <a:t>13</a:t>
                      </a:r>
                      <a:endParaRPr lang="ru-RU" sz="36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31716" marR="3171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13360" algn="l"/>
                        </a:tabLst>
                      </a:pPr>
                      <a:r>
                        <a:rPr lang="ru-RU" sz="36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ea typeface="+mn-ea"/>
                          <a:cs typeface="+mn-cs"/>
                        </a:rPr>
                        <a:t>56</a:t>
                      </a:r>
                      <a:endParaRPr lang="ru-RU" sz="36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31716" marR="3171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ea typeface="+mn-ea"/>
                          <a:cs typeface="+mn-cs"/>
                        </a:rPr>
                        <a:t>37</a:t>
                      </a:r>
                      <a:endParaRPr lang="ru-RU" sz="36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31716" marR="3171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CC"/>
                    </a:solidFill>
                  </a:tcPr>
                </a:tc>
              </a:tr>
              <a:tr h="18069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0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0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ea typeface="+mn-ea"/>
                          <a:cs typeface="+mn-cs"/>
                        </a:rPr>
                        <a:t>  % от всего </a:t>
                      </a:r>
                      <a:endParaRPr lang="en-US" sz="2000" b="0" kern="120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  <a:ea typeface="+mn-ea"/>
                        <a:cs typeface="+mn-cs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0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0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ea typeface="+mn-ea"/>
                          <a:cs typeface="+mn-cs"/>
                        </a:rPr>
                        <a:t>  парка ГПА</a:t>
                      </a:r>
                      <a:endParaRPr lang="ru-RU" sz="2000" b="0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108001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D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213360" algn="l"/>
                        </a:tabLst>
                        <a:defRPr/>
                      </a:pPr>
                      <a:r>
                        <a:rPr lang="ru-RU" sz="36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31716" marR="3171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213360" algn="l"/>
                        </a:tabLst>
                        <a:defRPr/>
                      </a:pPr>
                      <a:r>
                        <a:rPr lang="ru-RU" sz="36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31716" marR="3171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213360" algn="l"/>
                        </a:tabLst>
                        <a:defRPr/>
                      </a:pPr>
                      <a:r>
                        <a:rPr lang="ru-RU" sz="36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31716" marR="3171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ea typeface="+mn-ea"/>
                          <a:cs typeface="+mn-cs"/>
                        </a:rPr>
                        <a:t>33</a:t>
                      </a:r>
                      <a:endParaRPr lang="ru-RU" sz="36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31716" marR="3171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704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ИТОГИ ЭКСПЛУАТАЦИИ ОБЪЕКТОВ ТРАНСПОРТА ГАЗА ОБЩЕСТВА  ЗА 2018 г.                                                                  ПОЛОЖИТЕЛЬНЫЙ ОПЫТ, ПРОБЛЕМНЫЕ ВОПРОСЫ.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Выполнение мероприятий по повышению надежности оборудования компрессорных станций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15DFC-87FF-4090-A7EB-70D562FEE978}" type="slidenum">
              <a:rPr lang="ru-RU" smtClean="0"/>
              <a:pPr/>
              <a:t>5</a:t>
            </a:fld>
            <a:endParaRPr lang="ru-RU" dirty="0"/>
          </a:p>
        </p:txBody>
      </p:sp>
      <p:graphicFrame>
        <p:nvGraphicFramePr>
          <p:cNvPr id="6" name="Group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9562996"/>
              </p:ext>
            </p:extLst>
          </p:nvPr>
        </p:nvGraphicFramePr>
        <p:xfrm>
          <a:off x="5614005" y="1090115"/>
          <a:ext cx="6590818" cy="5223346"/>
        </p:xfrm>
        <a:graphic>
          <a:graphicData uri="http://schemas.openxmlformats.org/drawingml/2006/table">
            <a:tbl>
              <a:tblPr/>
              <a:tblGrid>
                <a:gridCol w="3435940"/>
                <a:gridCol w="825681"/>
                <a:gridCol w="828092"/>
                <a:gridCol w="1501105"/>
              </a:tblGrid>
              <a:tr h="15972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cs typeface="Arial" charset="0"/>
                        </a:rPr>
                        <a:t>Наименование мероприятия</a:t>
                      </a:r>
                    </a:p>
                  </a:txBody>
                  <a:tcPr marL="31718" marR="3171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D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cs typeface="Arial" charset="0"/>
                        </a:rPr>
                        <a:t>План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4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cs typeface="Arial" charset="0"/>
                        </a:rPr>
                        <a:t>Факт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  <a:cs typeface="Arial" charset="0"/>
                      </a:endParaRPr>
                    </a:p>
                  </a:txBody>
                  <a:tcPr marL="64927" marR="6492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4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cs typeface="Arial" charset="0"/>
                        </a:rPr>
                        <a:t>Выполнение плана, </a:t>
                      </a:r>
                      <a:r>
                        <a:rPr kumimoji="0" lang="ru-RU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cs typeface="Arial" charset="0"/>
                        </a:rPr>
                        <a:t>%</a:t>
                      </a:r>
                      <a:endParaRPr kumimoji="0" lang="ru-RU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64927" marR="6492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4A8"/>
                    </a:solidFill>
                  </a:tcPr>
                </a:tc>
              </a:tr>
              <a:tr h="7253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cs typeface="Arial" charset="0"/>
                        </a:rPr>
                        <a:t>Капитальный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cs typeface="Arial" charset="0"/>
                        </a:rPr>
                        <a:t>ремонт ГПА</a:t>
                      </a:r>
                    </a:p>
                  </a:txBody>
                  <a:tcPr marL="108008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D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cs typeface="Arial" charset="0"/>
                        </a:rPr>
                        <a:t>9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cs typeface="Arial" charset="0"/>
                        </a:rPr>
                        <a:t>9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cs typeface="Arial" charset="0"/>
                        </a:rPr>
                        <a:t>100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</a:tr>
              <a:tr h="7251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cs typeface="Arial" charset="0"/>
                        </a:rPr>
                        <a:t>Нерегламентированный                           ремонт ГПА</a:t>
                      </a:r>
                    </a:p>
                  </a:txBody>
                  <a:tcPr marL="108008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D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cs typeface="Arial" charset="0"/>
                        </a:rPr>
                        <a:t>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cs typeface="Arial" charset="0"/>
                        </a:rPr>
                        <a:t>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cs typeface="Arial" charset="0"/>
                        </a:rPr>
                        <a:t>75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</a:tr>
              <a:tr h="7251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cs typeface="Arial" charset="0"/>
                        </a:rPr>
                        <a:t>Техническое обслуживание ГПА</a:t>
                      </a:r>
                    </a:p>
                  </a:txBody>
                  <a:tcPr marL="108008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D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cs typeface="Arial" charset="0"/>
                        </a:rPr>
                        <a:t>92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cs typeface="Arial" charset="0"/>
                        </a:rPr>
                        <a:t>68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cs typeface="Arial" charset="0"/>
                        </a:rPr>
                        <a:t>7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cs typeface="Arial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</a:tr>
              <a:tr h="7251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cs typeface="Arial" charset="0"/>
                        </a:rPr>
                        <a:t>Диагностическое обследование оборудования КС</a:t>
                      </a:r>
                    </a:p>
                  </a:txBody>
                  <a:tcPr marL="108008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D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cs typeface="Arial" charset="0"/>
                        </a:rPr>
                        <a:t>12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cs typeface="Arial" charset="0"/>
                        </a:rPr>
                        <a:t>12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cs typeface="Arial" charset="0"/>
                        </a:rPr>
                        <a:t>100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</a:tr>
              <a:tr h="7251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cs typeface="Arial" charset="0"/>
                        </a:rPr>
                        <a:t>Текущий ремонт антипомпажных клапанов «Моквелд» </a:t>
                      </a:r>
                    </a:p>
                  </a:txBody>
                  <a:tcPr marL="108008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D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cs typeface="Arial" charset="0"/>
                        </a:rPr>
                        <a:t>74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cs typeface="Arial" charset="0"/>
                        </a:rPr>
                        <a:t>55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cs typeface="Arial" charset="0"/>
                        </a:rPr>
                        <a:t>74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090114"/>
            <a:ext cx="5614005" cy="52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ИТОГИ ЭКСПЛУАТАЦИИ ОБЪЕКТОВ ТРАНСПОРТА ГАЗА ОБЩЕСТВА  ЗА 2018 г.                                                                  ПОЛОЖИТЕЛЬНЫЙ ОПЫТ, ПРОБЛЕМНЫЕ ВОПРОСЫ.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22052" y="0"/>
            <a:ext cx="10253613" cy="1070648"/>
          </a:xfrm>
        </p:spPr>
        <p:txBody>
          <a:bodyPr/>
          <a:lstStyle/>
          <a:p>
            <a:r>
              <a:rPr lang="ru-RU" sz="2400" dirty="0" smtClean="0"/>
              <a:t>Результаты испытаний </a:t>
            </a:r>
            <a:r>
              <a:rPr lang="ru-RU" sz="2400" dirty="0"/>
              <a:t>по выводу на пиковую производительность </a:t>
            </a:r>
            <a:r>
              <a:rPr lang="ru-RU" sz="2400" dirty="0" smtClean="0"/>
              <a:t>                                ДКС-1 </a:t>
            </a:r>
            <a:r>
              <a:rPr lang="ru-RU" sz="2400" dirty="0"/>
              <a:t>и ДКС-2 Северо-Ставропольского ПХГ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15DFC-87FF-4090-A7EB-70D562FEE978}" type="slidenum">
              <a:rPr lang="ru-RU" smtClean="0"/>
              <a:pPr/>
              <a:t>6</a:t>
            </a:fld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7186109"/>
              </p:ext>
            </p:extLst>
          </p:nvPr>
        </p:nvGraphicFramePr>
        <p:xfrm>
          <a:off x="0" y="1070646"/>
          <a:ext cx="12190416" cy="52419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39656"/>
                <a:gridCol w="1708460"/>
                <a:gridCol w="1708460"/>
                <a:gridCol w="1708460"/>
                <a:gridCol w="1708460"/>
                <a:gridCol w="1708460"/>
                <a:gridCol w="1708460"/>
              </a:tblGrid>
              <a:tr h="7249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+mn-ea"/>
                          <a:cs typeface="+mn-cs"/>
                        </a:rPr>
                        <a:t>Дата</a:t>
                      </a:r>
                      <a:r>
                        <a:rPr lang="ru-RU" sz="2000" b="0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+mn-ea"/>
                          <a:cs typeface="+mn-cs"/>
                        </a:rPr>
                        <a:t> испытаний</a:t>
                      </a:r>
                      <a:endParaRPr lang="ru-RU" sz="20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D9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ДКС</a:t>
                      </a:r>
                      <a:endParaRPr lang="ru-RU" sz="20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D9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N</a:t>
                      </a:r>
                      <a:r>
                        <a:rPr lang="ru-RU" sz="20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 </a:t>
                      </a:r>
                      <a:r>
                        <a:rPr lang="en-US" sz="20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(</a:t>
                      </a:r>
                      <a:r>
                        <a:rPr lang="ru-RU" sz="20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ГПА)</a:t>
                      </a:r>
                      <a:endParaRPr lang="ru-RU" sz="20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D9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kern="0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+mn-ea"/>
                          <a:cs typeface="+mn-cs"/>
                        </a:rPr>
                        <a:t>Рвх</a:t>
                      </a:r>
                      <a:r>
                        <a:rPr lang="ru-RU" sz="2000" b="0" kern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+mn-ea"/>
                          <a:cs typeface="+mn-cs"/>
                        </a:rPr>
                        <a:t>,</a:t>
                      </a:r>
                      <a:r>
                        <a:rPr lang="ru-RU" sz="2000" b="0" kern="0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0" i="1" kern="0" baseline="0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+mn-ea"/>
                          <a:cs typeface="+mn-cs"/>
                        </a:rPr>
                        <a:t>ати</a:t>
                      </a:r>
                      <a:endParaRPr lang="ru-RU" sz="2000" b="0" i="1" kern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D9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+mn-ea"/>
                          <a:cs typeface="+mn-cs"/>
                        </a:rPr>
                        <a:t>Q</a:t>
                      </a:r>
                      <a:r>
                        <a:rPr lang="ru-RU" sz="20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2000" b="0" i="1" u="none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+mn-ea"/>
                          <a:cs typeface="+mn-cs"/>
                        </a:rPr>
                        <a:t>млн м</a:t>
                      </a:r>
                      <a:r>
                        <a:rPr lang="ru-RU" sz="2000" b="0" i="1" u="none" baseline="300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+mn-ea"/>
                          <a:cs typeface="+mn-cs"/>
                        </a:rPr>
                        <a:t>3</a:t>
                      </a:r>
                      <a:r>
                        <a:rPr lang="ru-RU" sz="2000" b="0" i="1" u="none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+mn-ea"/>
                          <a:cs typeface="+mn-cs"/>
                        </a:rPr>
                        <a:t>/</a:t>
                      </a:r>
                      <a:r>
                        <a:rPr lang="ru-RU" sz="2000" b="0" i="1" u="none" baseline="0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+mn-ea"/>
                          <a:cs typeface="+mn-cs"/>
                        </a:rPr>
                        <a:t>сут</a:t>
                      </a:r>
                      <a:r>
                        <a:rPr lang="ru-RU" sz="2000" b="0" i="1" u="none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+mn-ea"/>
                          <a:cs typeface="+mn-cs"/>
                        </a:rPr>
                        <a:t>.</a:t>
                      </a:r>
                      <a:endParaRPr lang="ru-RU" sz="2000" b="0" i="1" u="non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D9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Т </a:t>
                      </a:r>
                      <a:r>
                        <a:rPr lang="ru-RU" sz="2000" b="0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трв</a:t>
                      </a:r>
                      <a:r>
                        <a:rPr lang="ru-RU" sz="20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.</a:t>
                      </a:r>
                      <a:endParaRPr lang="ru-RU" sz="20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D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917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Сумма отборов</a:t>
                      </a:r>
                      <a:r>
                        <a:rPr lang="ru-RU" sz="2000" b="0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2000" b="0" i="1" u="none" kern="1200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млн м</a:t>
                      </a:r>
                      <a:r>
                        <a:rPr lang="ru-RU" sz="2000" b="0" i="1" u="none" kern="1200" baseline="300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ru-RU" sz="2000" b="0" i="1" u="none" kern="1200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ru-RU" sz="2000" b="0" i="1" u="none" kern="1200" baseline="0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сут</a:t>
                      </a:r>
                      <a:r>
                        <a:rPr lang="ru-RU" sz="2000" b="0" i="1" u="none" kern="1200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2000" b="0" i="1" u="none" kern="120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D9A"/>
                    </a:solidFill>
                  </a:tcPr>
                </a:tc>
              </a:tr>
              <a:tr h="766608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28-30 ноября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D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ДКС-2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9</a:t>
                      </a:r>
                      <a:r>
                        <a:rPr lang="ru-RU" sz="2000" b="0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 </a:t>
                      </a:r>
                      <a:r>
                        <a:rPr lang="en-US" sz="2000" b="0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(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II c</a:t>
                      </a:r>
                      <a:r>
                        <a:rPr lang="ru-RU" sz="2000" b="0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т)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23,6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61,6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 </a:t>
                      </a:r>
                      <a:r>
                        <a:rPr lang="ru-RU" sz="28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-12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DnDiag">
                      <a:fgClr>
                        <a:srgbClr val="003366"/>
                      </a:fgClr>
                      <a:bgClr>
                        <a:srgbClr val="0066CC"/>
                      </a:bgClr>
                    </a:pattFill>
                  </a:tcPr>
                </a:tc>
              </a:tr>
              <a:tr h="794844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25-26 декабря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D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ДКС-1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6</a:t>
                      </a:r>
                      <a:r>
                        <a:rPr lang="ru-RU" sz="2000" b="0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 </a:t>
                      </a:r>
                      <a:r>
                        <a:rPr lang="en-US" sz="2000" b="0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(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II</a:t>
                      </a:r>
                      <a:r>
                        <a:rPr lang="ru-RU" sz="2000" b="0" i="0" u="none" strike="noStrike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ст</a:t>
                      </a:r>
                      <a:r>
                        <a:rPr lang="ru-RU" sz="2000" b="0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22,5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85,2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 </a:t>
                      </a:r>
                      <a:r>
                        <a:rPr lang="ru-RU" sz="28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-10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DnDiag">
                      <a:fgClr>
                        <a:srgbClr val="003366"/>
                      </a:fgClr>
                      <a:bgClr>
                        <a:srgbClr val="0066CC"/>
                      </a:bgClr>
                    </a:pattFill>
                  </a:tcPr>
                </a:tc>
              </a:tr>
              <a:tr h="74915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15 января (совместные)</a:t>
                      </a: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D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ДКС1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5 х 5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16,6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98</a:t>
                      </a:r>
                      <a:endParaRPr lang="ru-RU" sz="28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 </a:t>
                      </a:r>
                      <a:r>
                        <a:rPr lang="ru-RU" sz="28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-10</a:t>
                      </a:r>
                      <a:endParaRPr lang="ru-RU" sz="28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36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158,8</a:t>
                      </a:r>
                      <a:endParaRPr lang="ru-RU" sz="3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CC"/>
                    </a:solidFill>
                  </a:tcPr>
                </a:tc>
              </a:tr>
              <a:tr h="6503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ДКС-2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8 х 8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60,8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 </a:t>
                      </a:r>
                      <a:r>
                        <a:rPr lang="ru-RU" sz="28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-12</a:t>
                      </a:r>
                      <a:endParaRPr lang="ru-RU" sz="28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806894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21 февраля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D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ДКС-1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6 х 6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13,1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87,1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 </a:t>
                      </a:r>
                      <a:r>
                        <a:rPr lang="ru-RU" sz="28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-10</a:t>
                      </a:r>
                      <a:endParaRPr lang="ru-RU" sz="28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DnDiag">
                      <a:fgClr>
                        <a:srgbClr val="003366"/>
                      </a:fgClr>
                      <a:bgClr>
                        <a:srgbClr val="0066CC"/>
                      </a:bgClr>
                    </a:pattFill>
                  </a:tcPr>
                </a:tc>
              </a:tr>
              <a:tr h="749152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27 февраля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D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ДКС-2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9 х 9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13,5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52,6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 </a:t>
                      </a:r>
                      <a:r>
                        <a:rPr lang="ru-RU" sz="28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-12</a:t>
                      </a:r>
                      <a:endParaRPr lang="ru-RU" sz="28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DnDiag">
                      <a:fgClr>
                        <a:srgbClr val="003366"/>
                      </a:fgClr>
                      <a:bgClr>
                        <a:srgbClr val="0066CC"/>
                      </a:bgClr>
                    </a:patt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638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ИТОГИ ЭКСПЛУАТАЦИИ ОБЪЕКТОВ ТРАНСПОРТА ГАЗА ОБЩЕСТВА  ЗА 2018 г.                                                                  ПОЛОЖИТЕЛЬНЫЙ ОПЫТ, ПРОБЛЕМНЫЕ ВОПРОСЫ.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/>
              </a:rPr>
              <a:t>Динамика поступления </a:t>
            </a:r>
            <a:r>
              <a:rPr lang="ru-RU" dirty="0">
                <a:effectLst/>
              </a:rPr>
              <a:t>жидкости из кольцевого коллектора </a:t>
            </a:r>
            <a:r>
              <a:rPr lang="ru-RU" dirty="0" smtClean="0">
                <a:effectLst/>
              </a:rPr>
              <a:t>ССПХГ              </a:t>
            </a:r>
            <a:r>
              <a:rPr lang="ru-RU" dirty="0">
                <a:effectLst/>
              </a:rPr>
              <a:t>на </a:t>
            </a:r>
            <a:r>
              <a:rPr lang="ru-RU" dirty="0" smtClean="0">
                <a:effectLst/>
              </a:rPr>
              <a:t> ДКС-1 </a:t>
            </a:r>
            <a:r>
              <a:rPr lang="ru-RU" dirty="0">
                <a:effectLst/>
              </a:rPr>
              <a:t>и ДКС-2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15DFC-87FF-4090-A7EB-70D562FEE978}" type="slidenum">
              <a:rPr lang="ru-RU" smtClean="0"/>
              <a:pPr/>
              <a:t>7</a:t>
            </a:fld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5850505"/>
              </p:ext>
            </p:extLst>
          </p:nvPr>
        </p:nvGraphicFramePr>
        <p:xfrm>
          <a:off x="1" y="1070647"/>
          <a:ext cx="12172467" cy="21297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36800"/>
                <a:gridCol w="1690337"/>
                <a:gridCol w="1709066"/>
                <a:gridCol w="1709066"/>
                <a:gridCol w="1709066"/>
                <a:gridCol w="1709066"/>
                <a:gridCol w="1709066"/>
              </a:tblGrid>
              <a:tr h="128552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r>
                        <a:rPr lang="ru-RU" sz="2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Сезон отбора 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36000" marR="36000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D9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ДКС-1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D9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ДКС-2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D9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ЦООГ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D9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82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Отбор </a:t>
                      </a:r>
                      <a:r>
                        <a:rPr lang="ru-RU" sz="1800" b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газа, </a:t>
                      </a:r>
                      <a:r>
                        <a:rPr lang="ru-RU" sz="1800" b="0" i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млн.м</a:t>
                      </a:r>
                      <a:r>
                        <a:rPr lang="ru-RU" sz="1800" b="0" i="1" u="none" strike="noStrike" baseline="300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ru-RU" sz="1800" b="0" i="1" u="none" strike="noStrike" baseline="3000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D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Вода, </a:t>
                      </a:r>
                      <a:r>
                        <a:rPr lang="ru-RU" sz="1800" b="0" i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</a:t>
                      </a:r>
                      <a:r>
                        <a:rPr lang="ru-RU" sz="1800" b="0" i="1" u="none" strike="noStrike" baseline="300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ru-RU" sz="1800" b="0" i="1" u="none" strike="noStrike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D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Отбор </a:t>
                      </a:r>
                      <a:r>
                        <a:rPr lang="ru-RU" sz="1800" b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газа, </a:t>
                      </a:r>
                      <a:r>
                        <a:rPr lang="ru-RU" sz="1800" b="0" i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млн.м</a:t>
                      </a:r>
                      <a:r>
                        <a:rPr lang="ru-RU" sz="1800" b="0" i="1" u="none" strike="noStrike" baseline="300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ru-RU" sz="1800" b="0" i="1" u="none" strike="noStrike" baseline="3000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D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Вода, </a:t>
                      </a:r>
                      <a:r>
                        <a:rPr lang="ru-RU" sz="1800" b="0" i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</a:t>
                      </a:r>
                      <a:r>
                        <a:rPr lang="ru-RU" sz="1800" b="0" i="1" u="none" strike="noStrike" baseline="300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ru-RU" sz="1800" b="0" i="1" u="none" strike="noStrike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D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Отбор </a:t>
                      </a:r>
                      <a:r>
                        <a:rPr lang="ru-RU" sz="1800" b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газа, </a:t>
                      </a:r>
                      <a:r>
                        <a:rPr lang="ru-RU" sz="1800" b="0" i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млн.м</a:t>
                      </a:r>
                      <a:r>
                        <a:rPr lang="ru-RU" sz="1800" b="0" i="1" u="none" strike="noStrike" baseline="300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ru-RU" sz="1800" b="0" i="1" u="none" strike="noStrike" baseline="3000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D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Вода, </a:t>
                      </a:r>
                      <a:r>
                        <a:rPr lang="ru-RU" sz="1800" b="0" i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</a:t>
                      </a:r>
                      <a:r>
                        <a:rPr lang="ru-RU" sz="1800" b="0" i="1" u="none" strike="noStrike" baseline="300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ru-RU" sz="1800" b="0" i="1" u="none" strike="noStrike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D9A"/>
                    </a:solidFill>
                  </a:tcPr>
                </a:tc>
              </a:tr>
              <a:tr h="2420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2013-2014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36000" marR="36000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D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3 108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2 444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1 475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1 165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837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353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20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2015-2016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36000" marR="36000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D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6 093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2 215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2 138,8</a:t>
                      </a:r>
                      <a:endParaRPr lang="ru-RU" sz="2000" b="0" i="0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2 236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567,1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243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CC"/>
                    </a:solidFill>
                  </a:tcPr>
                </a:tc>
              </a:tr>
              <a:tr h="2420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u="none" strike="noStrike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2016-2017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36000" marR="36000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D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7 438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4 760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1 848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1 333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1 546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1 612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CC"/>
                    </a:solidFill>
                  </a:tcPr>
                </a:tc>
              </a:tr>
              <a:tr h="2420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2017-2018           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36000" marR="36000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D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5 760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5951</a:t>
                      </a:r>
                      <a:endParaRPr lang="ru-RU" sz="2000" b="0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2 909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4052</a:t>
                      </a:r>
                      <a:endParaRPr lang="ru-RU" sz="2000" b="0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963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736</a:t>
                      </a:r>
                      <a:endParaRPr lang="ru-RU" sz="20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7644508"/>
              </p:ext>
            </p:extLst>
          </p:nvPr>
        </p:nvGraphicFramePr>
        <p:xfrm>
          <a:off x="-986" y="3322463"/>
          <a:ext cx="12172467" cy="29883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1"/>
          <p:cNvSpPr txBox="1"/>
          <p:nvPr/>
        </p:nvSpPr>
        <p:spPr>
          <a:xfrm>
            <a:off x="118542" y="5806058"/>
            <a:ext cx="1908212" cy="288699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сезон отбора</a:t>
            </a:r>
            <a:endParaRPr lang="ru-RU" sz="20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442578" y="3318637"/>
            <a:ext cx="3888432" cy="687221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отбор газа, </a:t>
            </a:r>
            <a:r>
              <a:rPr lang="ru-RU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млн</a:t>
            </a:r>
            <a:r>
              <a:rPr lang="ru-RU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</a:t>
            </a:r>
            <a:r>
              <a:rPr lang="ru-RU" sz="2000" i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2000" i="1" baseline="30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объем 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поступающей жидкости, </a:t>
            </a:r>
            <a:r>
              <a:rPr lang="ru-RU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r>
              <a:rPr lang="ru-RU" sz="2000" i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2000" i="1" baseline="30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2558" y="3466479"/>
            <a:ext cx="180020" cy="179339"/>
          </a:xfrm>
          <a:prstGeom prst="rect">
            <a:avLst/>
          </a:prstGeom>
          <a:solidFill>
            <a:schemeClr val="bg1"/>
          </a:solidFill>
          <a:ln w="3175"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62558" y="3754511"/>
            <a:ext cx="180020" cy="179339"/>
          </a:xfrm>
          <a:prstGeom prst="rect">
            <a:avLst/>
          </a:prstGeom>
          <a:solidFill>
            <a:srgbClr val="003366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588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z="1800" smtClean="0"/>
              <a:t>ИТОГИ ЭКСПЛУАТАЦИИ ОБЪЕКТОВ ТРАНСПОРТА ГАЗА ОБЩЕСТВА  ЗА 2018 г.                                                                  ПОЛОЖИТЕЛЬНЫЙ ОПЫТ, ПРОБЛЕМНЫЕ ВОПРОСЫ.</a:t>
            </a:r>
            <a:endParaRPr lang="ru-RU" sz="1800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Просадки фундаментов опор трубопроводов </a:t>
            </a:r>
            <a:r>
              <a:rPr lang="ru-RU" dirty="0" smtClean="0"/>
              <a:t>и </a:t>
            </a:r>
            <a:r>
              <a:rPr lang="ru-RU" dirty="0"/>
              <a:t>оборудования КЦ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КС </a:t>
            </a:r>
            <a:r>
              <a:rPr lang="ru-RU" dirty="0"/>
              <a:t>«Георгиевск» (2016 год)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15DFC-87FF-4090-A7EB-70D562FEE978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59202" y="1090114"/>
            <a:ext cx="6133284" cy="5220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90114"/>
            <a:ext cx="6047104" cy="5220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6986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z="1800" dirty="0" smtClean="0"/>
              <a:t>ИТОГИ ЭКСПЛУАТАЦИИ ОБЪЕКТОВ ТРАНСПОРТА ГАЗА ОБЩЕСТВА  ЗА 2018 г.                                                                  ПОЛОЖИТЕЛЬНЫЙ ОПЫТ, ПРОБЛЕМНЫЕ ВОПРОСЫ.</a:t>
            </a:r>
            <a:endParaRPr lang="ru-RU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Реализация первоочередных мероприятий по восстановлению работоспособности КС «Георгиевск»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15DFC-87FF-4090-A7EB-70D562FEE978}" type="slidenum">
              <a:rPr lang="ru-RU" smtClean="0"/>
              <a:pPr/>
              <a:t>9</a:t>
            </a:fld>
            <a:endParaRPr lang="ru-RU" dirty="0"/>
          </a:p>
        </p:txBody>
      </p:sp>
      <p:pic>
        <p:nvPicPr>
          <p:cNvPr id="6" name="Picture 2" descr="X:\05-OtdKS\_Obmen\05П-04 Протоколы совещаний по вопросам эксплуатации и ремонта оборудования\2016\Просадки КС-8 + доклад по реконструкции\през\Презентация к докладу реконструкция КС-8 12.08.16\IMG_3449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0294" y="1085849"/>
            <a:ext cx="5817468" cy="274092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X:\05-OtdKS\_Obmen\05П-04 Протоколы совещаний по вопросам эксплуатации и ремонта оборудования\2016\Просадки КС-8 + доклад по реконструкции\през\Презентация к докладу реконструкция КС-8 12.08.16\IMG_3447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0294" y="3664814"/>
            <a:ext cx="5817468" cy="265343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X:\05-OtdKS\_Obmen\05П-04 Протоколы совещаний по вопросам эксплуатации и ремонта оборудования\2016\Просадки КС-8 + доклад по реконструкции\през\Презентация к докладу реконструкция КС-8 12.08.16\IMG_345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07174" y="3645818"/>
            <a:ext cx="6375974" cy="267243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X:\05-OtdKS\_Obmen\05П-04 Протоколы совещаний по вопросам эксплуатации и ремонта оборудования\2016\Просадки КС-8 + доклад по реконструкции\през\Презентация к докладу реконструкция КС-8 12.08.16\IMG_3448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07175" y="1085849"/>
            <a:ext cx="6375974" cy="255996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194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итул">
  <a:themeElements>
    <a:clrScheme name="Другая 1">
      <a:dk1>
        <a:srgbClr val="003366"/>
      </a:dk1>
      <a:lt1>
        <a:srgbClr val="FFFFFF"/>
      </a:lt1>
      <a:dk2>
        <a:srgbClr val="0066CC"/>
      </a:dk2>
      <a:lt2>
        <a:srgbClr val="3399FF"/>
      </a:lt2>
      <a:accent1>
        <a:srgbClr val="CDE7CA"/>
      </a:accent1>
      <a:accent2>
        <a:srgbClr val="F78B29"/>
      </a:accent2>
      <a:accent3>
        <a:srgbClr val="A7CD42"/>
      </a:accent3>
      <a:accent4>
        <a:srgbClr val="FCEB8F"/>
      </a:accent4>
      <a:accent5>
        <a:srgbClr val="7A2C8F"/>
      </a:accent5>
      <a:accent6>
        <a:srgbClr val="013E6B"/>
      </a:accent6>
      <a:hlink>
        <a:srgbClr val="003366"/>
      </a:hlink>
      <a:folHlink>
        <a:srgbClr val="CDE7CA"/>
      </a:folHlink>
    </a:clrScheme>
    <a:fontScheme name="Газпром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3401</TotalTime>
  <Words>853</Words>
  <Application>Microsoft Office PowerPoint</Application>
  <PresentationFormat>Произвольный</PresentationFormat>
  <Paragraphs>241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Титул</vt:lpstr>
      <vt:lpstr>Презентация PowerPoint</vt:lpstr>
      <vt:lpstr>Схема газотранспортной системы Общества</vt:lpstr>
      <vt:lpstr>Основные сведения и технические характеристики ГТС Общества</vt:lpstr>
      <vt:lpstr>Данные по срокам эксплуатации ГПА</vt:lpstr>
      <vt:lpstr>Выполнение мероприятий по повышению надежности оборудования компрессорных станций</vt:lpstr>
      <vt:lpstr>Результаты испытаний по выводу на пиковую производительность                                 ДКС-1 и ДКС-2 Северо-Ставропольского ПХГ</vt:lpstr>
      <vt:lpstr>Динамика поступления жидкости из кольцевого коллектора ССПХГ              на  ДКС-1 и ДКС-2</vt:lpstr>
      <vt:lpstr>Просадки фундаментов опор трубопроводов и оборудования КЦ  КС «Георгиевск» (2016 год)</vt:lpstr>
      <vt:lpstr>Реализация первоочередных мероприятий по восстановлению работоспособности КС «Георгиевск» </vt:lpstr>
      <vt:lpstr>Примеры нарушений охранных зон и зон минимальных расстояний по отношению к объектам, имеющих социальное значение </vt:lpstr>
      <vt:lpstr>Динамика выполнения ВТД участков ЛЧ МГ, имеющих крутоизогнутые отводы 1,5Д с применением временных камер запуска и приёма ВТУ</vt:lpstr>
      <vt:lpstr>Развитие оползневых процессов на участке газопровода-отвода               к ГРС-4 г. Ставрополя (15 – 18,4 км)</vt:lpstr>
      <vt:lpstr>Ситуационный план прохождения предполагаемой трассы распределительных сетей от проектируемой ГРС-4 г. Ставрополь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Николайчук Сергей Николаевич</dc:creator>
  <cp:lastModifiedBy>Николайчук</cp:lastModifiedBy>
  <cp:revision>84</cp:revision>
  <dcterms:created xsi:type="dcterms:W3CDTF">2017-01-19T07:47:41Z</dcterms:created>
  <dcterms:modified xsi:type="dcterms:W3CDTF">2018-12-03T06:53:19Z</dcterms:modified>
</cp:coreProperties>
</file>