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31" r:id="rId2"/>
    <p:sldId id="425" r:id="rId3"/>
    <p:sldId id="436" r:id="rId4"/>
    <p:sldId id="427" r:id="rId5"/>
    <p:sldId id="443" r:id="rId6"/>
    <p:sldId id="442" r:id="rId7"/>
    <p:sldId id="441" r:id="rId8"/>
    <p:sldId id="432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">
          <p15:clr>
            <a:srgbClr val="A4A3A4"/>
          </p15:clr>
        </p15:guide>
        <p15:guide id="2" orient="horz" pos="2929">
          <p15:clr>
            <a:srgbClr val="A4A3A4"/>
          </p15:clr>
        </p15:guide>
        <p15:guide id="3" orient="horz" pos="649">
          <p15:clr>
            <a:srgbClr val="A4A3A4"/>
          </p15:clr>
        </p15:guide>
        <p15:guide id="4" orient="horz" pos="790">
          <p15:clr>
            <a:srgbClr val="A4A3A4"/>
          </p15:clr>
        </p15:guide>
        <p15:guide id="5" pos="5470">
          <p15:clr>
            <a:srgbClr val="A4A3A4"/>
          </p15:clr>
        </p15:guide>
        <p15:guide id="6" pos="2882">
          <p15:clr>
            <a:srgbClr val="A4A3A4"/>
          </p15:clr>
        </p15:guide>
        <p15:guide id="7" pos="285">
          <p15:clr>
            <a:srgbClr val="A4A3A4"/>
          </p15:clr>
        </p15:guide>
        <p15:guide id="8" pos="2736">
          <p15:clr>
            <a:srgbClr val="A4A3A4"/>
          </p15:clr>
        </p15:guide>
        <p15:guide id="9" pos="30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C881D"/>
    <a:srgbClr val="5F6062"/>
    <a:srgbClr val="0079DB"/>
    <a:srgbClr val="DC7B1F"/>
    <a:srgbClr val="000000"/>
    <a:srgbClr val="FFFFFF"/>
    <a:srgbClr val="231F20"/>
    <a:srgbClr val="D8D8D8"/>
    <a:srgbClr val="FF0066"/>
    <a:srgbClr val="F57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60" autoAdjust="0"/>
    <p:restoredTop sz="86868" autoAdjust="0"/>
  </p:normalViewPr>
  <p:slideViewPr>
    <p:cSldViewPr snapToGrid="0">
      <p:cViewPr varScale="1">
        <p:scale>
          <a:sx n="83" d="100"/>
          <a:sy n="83" d="100"/>
        </p:scale>
        <p:origin x="1230" y="84"/>
      </p:cViewPr>
      <p:guideLst>
        <p:guide orient="horz" pos="196"/>
        <p:guide orient="horz" pos="2929"/>
        <p:guide orient="horz" pos="649"/>
        <p:guide orient="horz" pos="790"/>
        <p:guide pos="5470"/>
        <p:guide pos="2882"/>
        <p:guide pos="285"/>
        <p:guide pos="2736"/>
        <p:guide pos="301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notesViewPr>
    <p:cSldViewPr snapToGrid="0" snapToObjects="1">
      <p:cViewPr varScale="1">
        <p:scale>
          <a:sx n="121" d="100"/>
          <a:sy n="121" d="100"/>
        </p:scale>
        <p:origin x="-498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3A8CD0-F5F2-4260-A316-57A0981814B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44EE2F9-9733-4C35-BA0E-803B089A9F7E}">
      <dgm:prSet phldrT="[Text]" custT="1"/>
      <dgm:spPr/>
      <dgm:t>
        <a:bodyPr/>
        <a:lstStyle/>
        <a:p>
          <a:r>
            <a:rPr lang="ru-RU" sz="1600" b="1" dirty="0"/>
            <a:t>Понимание</a:t>
          </a:r>
          <a:endParaRPr lang="en-GB" sz="1600" b="1" dirty="0"/>
        </a:p>
      </dgm:t>
    </dgm:pt>
    <dgm:pt modelId="{524B6C06-7185-4E61-A5BF-AA061C529A9D}" type="parTrans" cxnId="{E2E88F38-76BB-4050-B5AD-E9CB5FBFCF26}">
      <dgm:prSet/>
      <dgm:spPr/>
      <dgm:t>
        <a:bodyPr/>
        <a:lstStyle/>
        <a:p>
          <a:endParaRPr lang="en-GB"/>
        </a:p>
      </dgm:t>
    </dgm:pt>
    <dgm:pt modelId="{066EBC83-0DAE-4A43-86B9-41D5F83C2CC7}" type="sibTrans" cxnId="{E2E88F38-76BB-4050-B5AD-E9CB5FBFCF26}">
      <dgm:prSet/>
      <dgm:spPr/>
      <dgm:t>
        <a:bodyPr/>
        <a:lstStyle/>
        <a:p>
          <a:endParaRPr lang="en-GB"/>
        </a:p>
      </dgm:t>
    </dgm:pt>
    <dgm:pt modelId="{F2508D6C-342F-46EE-9D5A-E5ED6F95A55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200"/>
            </a:spcAft>
          </a:pPr>
          <a:r>
            <a:rPr lang="ru-RU" sz="1400" dirty="0"/>
            <a:t>Взаимосвязь между всеми ключевыми параметрами системы</a:t>
          </a:r>
          <a:endParaRPr lang="en-GB" sz="1400" dirty="0"/>
        </a:p>
      </dgm:t>
    </dgm:pt>
    <dgm:pt modelId="{D2784AE3-8095-450D-AD31-F3C6A2EB8061}" type="parTrans" cxnId="{46241CD9-920F-4BAC-94F7-5C74F59E6964}">
      <dgm:prSet/>
      <dgm:spPr/>
      <dgm:t>
        <a:bodyPr/>
        <a:lstStyle/>
        <a:p>
          <a:endParaRPr lang="en-GB"/>
        </a:p>
      </dgm:t>
    </dgm:pt>
    <dgm:pt modelId="{D7460FB8-AA7B-4D77-90C7-C665836EB4F0}" type="sibTrans" cxnId="{46241CD9-920F-4BAC-94F7-5C74F59E6964}">
      <dgm:prSet/>
      <dgm:spPr/>
      <dgm:t>
        <a:bodyPr/>
        <a:lstStyle/>
        <a:p>
          <a:endParaRPr lang="en-GB"/>
        </a:p>
      </dgm:t>
    </dgm:pt>
    <dgm:pt modelId="{3E0D293B-6F58-42C2-AB18-DD951F8A62AF}">
      <dgm:prSet phldrT="[Text]" custT="1"/>
      <dgm:spPr/>
      <dgm:t>
        <a:bodyPr/>
        <a:lstStyle/>
        <a:p>
          <a:r>
            <a:rPr lang="ru-RU" sz="1600" b="1" dirty="0"/>
            <a:t>Мониторинг</a:t>
          </a:r>
          <a:endParaRPr lang="en-GB" sz="1600" b="1" dirty="0"/>
        </a:p>
      </dgm:t>
    </dgm:pt>
    <dgm:pt modelId="{4A13B51C-68EF-4FFA-A5B7-326130D1D4FB}" type="parTrans" cxnId="{D84F444B-53EC-464F-9451-8C8EB0920419}">
      <dgm:prSet/>
      <dgm:spPr/>
      <dgm:t>
        <a:bodyPr/>
        <a:lstStyle/>
        <a:p>
          <a:endParaRPr lang="en-GB"/>
        </a:p>
      </dgm:t>
    </dgm:pt>
    <dgm:pt modelId="{D05A6F00-4005-4FB9-BAD3-B7AC1BA6F943}" type="sibTrans" cxnId="{D84F444B-53EC-464F-9451-8C8EB0920419}">
      <dgm:prSet/>
      <dgm:spPr/>
      <dgm:t>
        <a:bodyPr/>
        <a:lstStyle/>
        <a:p>
          <a:endParaRPr lang="en-GB"/>
        </a:p>
      </dgm:t>
    </dgm:pt>
    <dgm:pt modelId="{569B7CED-604E-4C7D-B8EA-971939AEAAA0}">
      <dgm:prSet phldrT="[Text]" custT="1"/>
      <dgm:spPr/>
      <dgm:t>
        <a:bodyPr/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200"/>
            </a:spcAft>
            <a:buChar char="•"/>
          </a:pPr>
          <a:r>
            <a:rPr lang="ru-RU" sz="1400" kern="1200" dirty="0">
              <a:solidFill>
                <a:srgbClr val="3C3C3B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Качество</a:t>
          </a:r>
          <a:r>
            <a:rPr lang="en-US" sz="1400" kern="1200" dirty="0">
              <a:solidFill>
                <a:srgbClr val="3C3C3B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 </a:t>
          </a:r>
          <a:r>
            <a:rPr lang="ru-RU" sz="1400" kern="1200" dirty="0">
              <a:solidFill>
                <a:srgbClr val="3C3C3B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и воспроизводимость</a:t>
          </a:r>
          <a:endParaRPr lang="en-GB" sz="1400" kern="1200" dirty="0">
            <a:solidFill>
              <a:srgbClr val="3C3C3B">
                <a:hueOff val="0"/>
                <a:satOff val="0"/>
                <a:lumOff val="0"/>
                <a:alphaOff val="0"/>
              </a:srgbClr>
            </a:solidFill>
            <a:latin typeface="Century Gothic"/>
            <a:ea typeface="+mn-ea"/>
            <a:cs typeface="+mn-cs"/>
          </a:endParaRPr>
        </a:p>
      </dgm:t>
    </dgm:pt>
    <dgm:pt modelId="{6C937F32-483A-4E04-BB56-11CD8708A367}" type="parTrans" cxnId="{4FEE3D9C-9B4C-4162-9265-67A36963DDCC}">
      <dgm:prSet/>
      <dgm:spPr/>
      <dgm:t>
        <a:bodyPr/>
        <a:lstStyle/>
        <a:p>
          <a:endParaRPr lang="en-GB"/>
        </a:p>
      </dgm:t>
    </dgm:pt>
    <dgm:pt modelId="{AD716696-C553-4C98-AF29-B85054693AC0}" type="sibTrans" cxnId="{4FEE3D9C-9B4C-4162-9265-67A36963DDCC}">
      <dgm:prSet/>
      <dgm:spPr/>
      <dgm:t>
        <a:bodyPr/>
        <a:lstStyle/>
        <a:p>
          <a:endParaRPr lang="en-GB"/>
        </a:p>
      </dgm:t>
    </dgm:pt>
    <dgm:pt modelId="{41F359AE-5592-4A29-8500-DBD89899E094}">
      <dgm:prSet phldrT="[Text]" custT="1"/>
      <dgm:spPr/>
      <dgm:t>
        <a:bodyPr/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200"/>
            </a:spcAft>
            <a:buChar char="•"/>
          </a:pPr>
          <a:r>
            <a:rPr lang="ru-RU" sz="1400" kern="1200" dirty="0">
              <a:solidFill>
                <a:srgbClr val="3C3C3B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Состояние оборудования</a:t>
          </a:r>
          <a:endParaRPr lang="en-GB" sz="1400" kern="1200" dirty="0">
            <a:solidFill>
              <a:srgbClr val="3C3C3B">
                <a:hueOff val="0"/>
                <a:satOff val="0"/>
                <a:lumOff val="0"/>
                <a:alphaOff val="0"/>
              </a:srgbClr>
            </a:solidFill>
            <a:latin typeface="Century Gothic"/>
            <a:ea typeface="+mn-ea"/>
            <a:cs typeface="+mn-cs"/>
          </a:endParaRPr>
        </a:p>
      </dgm:t>
    </dgm:pt>
    <dgm:pt modelId="{6D83F049-1BF9-4805-A35C-8B46CB11955C}" type="parTrans" cxnId="{140493DB-EB5D-49B3-AD87-790F663A195B}">
      <dgm:prSet/>
      <dgm:spPr/>
      <dgm:t>
        <a:bodyPr/>
        <a:lstStyle/>
        <a:p>
          <a:endParaRPr lang="en-GB"/>
        </a:p>
      </dgm:t>
    </dgm:pt>
    <dgm:pt modelId="{CF996C26-954E-42DA-A8F7-40CFD010D064}" type="sibTrans" cxnId="{140493DB-EB5D-49B3-AD87-790F663A195B}">
      <dgm:prSet/>
      <dgm:spPr/>
      <dgm:t>
        <a:bodyPr/>
        <a:lstStyle/>
        <a:p>
          <a:endParaRPr lang="en-GB"/>
        </a:p>
      </dgm:t>
    </dgm:pt>
    <dgm:pt modelId="{0020A68E-F29C-4AED-89B0-E49013C9A6B2}">
      <dgm:prSet phldrT="[Text]" custT="1"/>
      <dgm:spPr/>
      <dgm:t>
        <a:bodyPr/>
        <a:lstStyle/>
        <a:p>
          <a:r>
            <a:rPr lang="ru-RU" sz="1600" b="1" dirty="0"/>
            <a:t>Контроль</a:t>
          </a:r>
          <a:endParaRPr lang="en-GB" sz="1600" b="1" dirty="0"/>
        </a:p>
      </dgm:t>
    </dgm:pt>
    <dgm:pt modelId="{C9FCC552-71FF-4308-93AD-0A01B96714F5}" type="parTrans" cxnId="{27CE0E42-F118-4521-AF79-BDA0DB8E154A}">
      <dgm:prSet/>
      <dgm:spPr/>
      <dgm:t>
        <a:bodyPr/>
        <a:lstStyle/>
        <a:p>
          <a:endParaRPr lang="en-GB"/>
        </a:p>
      </dgm:t>
    </dgm:pt>
    <dgm:pt modelId="{84E6DD8C-A883-4EE2-B37D-1119597814CD}" type="sibTrans" cxnId="{27CE0E42-F118-4521-AF79-BDA0DB8E154A}">
      <dgm:prSet/>
      <dgm:spPr/>
      <dgm:t>
        <a:bodyPr/>
        <a:lstStyle/>
        <a:p>
          <a:endParaRPr lang="en-GB"/>
        </a:p>
      </dgm:t>
    </dgm:pt>
    <dgm:pt modelId="{082C603F-85F1-48BB-9500-4D8C80FC0C44}">
      <dgm:prSet phldrT="[Text]" custT="1"/>
      <dgm:spPr/>
      <dgm:t>
        <a:bodyPr/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200"/>
            </a:spcAft>
            <a:buChar char="•"/>
          </a:pPr>
          <a:r>
            <a:rPr lang="ru-RU" sz="1400" kern="1200" dirty="0">
              <a:solidFill>
                <a:srgbClr val="3C3C3B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Своевременное принятие решения о проведении новой разведки</a:t>
          </a:r>
          <a:endParaRPr lang="en-GB" sz="1400" kern="1200" dirty="0">
            <a:solidFill>
              <a:srgbClr val="3C3C3B">
                <a:hueOff val="0"/>
                <a:satOff val="0"/>
                <a:lumOff val="0"/>
                <a:alphaOff val="0"/>
              </a:srgbClr>
            </a:solidFill>
            <a:latin typeface="Century Gothic"/>
            <a:ea typeface="+mn-ea"/>
            <a:cs typeface="+mn-cs"/>
          </a:endParaRPr>
        </a:p>
      </dgm:t>
    </dgm:pt>
    <dgm:pt modelId="{D37921AB-55BB-450F-AD27-03928BCF1B41}" type="parTrans" cxnId="{9D5F5D58-1129-4B9D-9BC6-373546C7A766}">
      <dgm:prSet/>
      <dgm:spPr/>
      <dgm:t>
        <a:bodyPr/>
        <a:lstStyle/>
        <a:p>
          <a:endParaRPr lang="en-GB"/>
        </a:p>
      </dgm:t>
    </dgm:pt>
    <dgm:pt modelId="{0987B721-0DE1-43FE-882C-45EE4DC32CCB}" type="sibTrans" cxnId="{9D5F5D58-1129-4B9D-9BC6-373546C7A766}">
      <dgm:prSet/>
      <dgm:spPr/>
      <dgm:t>
        <a:bodyPr/>
        <a:lstStyle/>
        <a:p>
          <a:endParaRPr lang="en-GB"/>
        </a:p>
      </dgm:t>
    </dgm:pt>
    <dgm:pt modelId="{3B3B03DA-9DBF-4958-A2AF-474C286F37D0}">
      <dgm:prSet phldrT="[Text]" custT="1"/>
      <dgm:spPr/>
      <dgm:t>
        <a:bodyPr/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200"/>
            </a:spcAft>
            <a:buChar char="•"/>
          </a:pPr>
          <a:r>
            <a:rPr lang="ru-RU" sz="1400" kern="1200" dirty="0">
              <a:solidFill>
                <a:srgbClr val="3C3C3B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Влияние внешних событий</a:t>
          </a:r>
          <a:endParaRPr lang="en-GB" sz="1400" kern="1200" dirty="0">
            <a:solidFill>
              <a:srgbClr val="3C3C3B">
                <a:hueOff val="0"/>
                <a:satOff val="0"/>
                <a:lumOff val="0"/>
                <a:alphaOff val="0"/>
              </a:srgbClr>
            </a:solidFill>
            <a:latin typeface="Century Gothic"/>
            <a:ea typeface="+mn-ea"/>
            <a:cs typeface="+mn-cs"/>
          </a:endParaRPr>
        </a:p>
      </dgm:t>
    </dgm:pt>
    <dgm:pt modelId="{9F30E822-0EE6-4976-A5D4-10E82A1B431A}" type="parTrans" cxnId="{BA999F41-57B0-4AA1-8929-89C01F771EA7}">
      <dgm:prSet/>
      <dgm:spPr/>
      <dgm:t>
        <a:bodyPr/>
        <a:lstStyle/>
        <a:p>
          <a:endParaRPr lang="en-GB"/>
        </a:p>
      </dgm:t>
    </dgm:pt>
    <dgm:pt modelId="{D664671F-49BC-4260-BD99-27C7E24A8F43}" type="sibTrans" cxnId="{BA999F41-57B0-4AA1-8929-89C01F771EA7}">
      <dgm:prSet/>
      <dgm:spPr/>
      <dgm:t>
        <a:bodyPr/>
        <a:lstStyle/>
        <a:p>
          <a:endParaRPr lang="en-GB"/>
        </a:p>
      </dgm:t>
    </dgm:pt>
    <dgm:pt modelId="{A2CD8C49-03BF-4829-934E-5B104A8169D0}">
      <dgm:prSet phldrT="[Text]" custT="1"/>
      <dgm:spPr/>
      <dgm:t>
        <a:bodyPr/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200"/>
            </a:spcAft>
            <a:buChar char="•"/>
          </a:pPr>
          <a:r>
            <a:rPr lang="ru-RU" sz="1400" kern="1200" dirty="0">
              <a:solidFill>
                <a:srgbClr val="3C3C3B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Предсказание качества получаемых результатов </a:t>
          </a:r>
          <a:endParaRPr lang="en-GB" sz="1400" kern="1200" dirty="0">
            <a:solidFill>
              <a:srgbClr val="3C3C3B">
                <a:hueOff val="0"/>
                <a:satOff val="0"/>
                <a:lumOff val="0"/>
                <a:alphaOff val="0"/>
              </a:srgbClr>
            </a:solidFill>
            <a:latin typeface="Century Gothic"/>
            <a:ea typeface="+mn-ea"/>
            <a:cs typeface="+mn-cs"/>
          </a:endParaRPr>
        </a:p>
      </dgm:t>
    </dgm:pt>
    <dgm:pt modelId="{4C65714F-942F-4309-AD7C-513B4ED8EB52}" type="parTrans" cxnId="{0E90E0CE-6566-4247-9762-BD2440A5F1B2}">
      <dgm:prSet/>
      <dgm:spPr/>
      <dgm:t>
        <a:bodyPr/>
        <a:lstStyle/>
        <a:p>
          <a:endParaRPr lang="en-GB"/>
        </a:p>
      </dgm:t>
    </dgm:pt>
    <dgm:pt modelId="{25BE4C39-B624-4CCE-86DE-66CC4FD9DA2F}" type="sibTrans" cxnId="{0E90E0CE-6566-4247-9762-BD2440A5F1B2}">
      <dgm:prSet/>
      <dgm:spPr/>
      <dgm:t>
        <a:bodyPr/>
        <a:lstStyle/>
        <a:p>
          <a:endParaRPr lang="en-GB"/>
        </a:p>
      </dgm:t>
    </dgm:pt>
    <dgm:pt modelId="{D4372AA3-9B84-4D38-84D4-3F8C7562E15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200"/>
            </a:spcAft>
          </a:pPr>
          <a:r>
            <a:rPr lang="ru-RU" sz="1400" dirty="0"/>
            <a:t>Их влияние на качество и воспроизводимость результата</a:t>
          </a:r>
          <a:endParaRPr lang="en-GB" sz="1400" dirty="0"/>
        </a:p>
      </dgm:t>
    </dgm:pt>
    <dgm:pt modelId="{37422D95-BCC4-4C38-8860-F2177FD801EC}" type="parTrans" cxnId="{70B1A087-F578-43E5-B56F-A68021C35272}">
      <dgm:prSet/>
      <dgm:spPr/>
      <dgm:t>
        <a:bodyPr/>
        <a:lstStyle/>
        <a:p>
          <a:endParaRPr lang="en-GB"/>
        </a:p>
      </dgm:t>
    </dgm:pt>
    <dgm:pt modelId="{75C9E6A6-D395-4B7D-BFC4-DFC876121945}" type="sibTrans" cxnId="{70B1A087-F578-43E5-B56F-A68021C35272}">
      <dgm:prSet/>
      <dgm:spPr/>
      <dgm:t>
        <a:bodyPr/>
        <a:lstStyle/>
        <a:p>
          <a:endParaRPr lang="en-GB"/>
        </a:p>
      </dgm:t>
    </dgm:pt>
    <dgm:pt modelId="{C640D4C6-A39D-4DB7-B40A-BCB4C8F347BA}" type="pres">
      <dgm:prSet presAssocID="{673A8CD0-F5F2-4260-A316-57A0981814BA}" presName="Name0" presStyleCnt="0">
        <dgm:presLayoutVars>
          <dgm:dir/>
          <dgm:animLvl val="lvl"/>
          <dgm:resizeHandles val="exact"/>
        </dgm:presLayoutVars>
      </dgm:prSet>
      <dgm:spPr/>
    </dgm:pt>
    <dgm:pt modelId="{FD514C63-AACE-4973-AA94-63837CF62DBF}" type="pres">
      <dgm:prSet presAssocID="{B44EE2F9-9733-4C35-BA0E-803B089A9F7E}" presName="linNode" presStyleCnt="0"/>
      <dgm:spPr/>
    </dgm:pt>
    <dgm:pt modelId="{9C9A2B24-DFD7-406D-8277-B72782563D2B}" type="pres">
      <dgm:prSet presAssocID="{B44EE2F9-9733-4C35-BA0E-803B089A9F7E}" presName="parentText" presStyleLbl="node1" presStyleIdx="0" presStyleCnt="3" custScaleX="79126" custScaleY="58658" custLinFactNeighborX="-2952">
        <dgm:presLayoutVars>
          <dgm:chMax val="1"/>
          <dgm:bulletEnabled val="1"/>
        </dgm:presLayoutVars>
      </dgm:prSet>
      <dgm:spPr/>
    </dgm:pt>
    <dgm:pt modelId="{6D8537A9-268D-4B41-AC22-CDDA400EEFA7}" type="pres">
      <dgm:prSet presAssocID="{B44EE2F9-9733-4C35-BA0E-803B089A9F7E}" presName="descendantText" presStyleLbl="alignAccFollowNode1" presStyleIdx="0" presStyleCnt="3" custScaleX="108395" custScaleY="76103">
        <dgm:presLayoutVars>
          <dgm:bulletEnabled val="1"/>
        </dgm:presLayoutVars>
      </dgm:prSet>
      <dgm:spPr/>
    </dgm:pt>
    <dgm:pt modelId="{D240F296-FCEC-4753-BF41-952931B60F66}" type="pres">
      <dgm:prSet presAssocID="{066EBC83-0DAE-4A43-86B9-41D5F83C2CC7}" presName="sp" presStyleCnt="0"/>
      <dgm:spPr/>
    </dgm:pt>
    <dgm:pt modelId="{8EA27528-2884-4B37-89BB-B543FB45C59B}" type="pres">
      <dgm:prSet presAssocID="{3E0D293B-6F58-42C2-AB18-DD951F8A62AF}" presName="linNode" presStyleCnt="0"/>
      <dgm:spPr/>
    </dgm:pt>
    <dgm:pt modelId="{FF827A8B-57CC-44FE-9B45-38D7055C5E16}" type="pres">
      <dgm:prSet presAssocID="{3E0D293B-6F58-42C2-AB18-DD951F8A62AF}" presName="parentText" presStyleLbl="node1" presStyleIdx="1" presStyleCnt="3" custScaleX="79126" custScaleY="58672" custLinFactNeighborX="-2952">
        <dgm:presLayoutVars>
          <dgm:chMax val="1"/>
          <dgm:bulletEnabled val="1"/>
        </dgm:presLayoutVars>
      </dgm:prSet>
      <dgm:spPr/>
    </dgm:pt>
    <dgm:pt modelId="{DDB76635-2DE9-4381-B9AB-2724E9C72A05}" type="pres">
      <dgm:prSet presAssocID="{3E0D293B-6F58-42C2-AB18-DD951F8A62AF}" presName="descendantText" presStyleLbl="alignAccFollowNode1" presStyleIdx="1" presStyleCnt="3" custScaleX="108443" custScaleY="76103">
        <dgm:presLayoutVars>
          <dgm:bulletEnabled val="1"/>
        </dgm:presLayoutVars>
      </dgm:prSet>
      <dgm:spPr/>
    </dgm:pt>
    <dgm:pt modelId="{5D8D2BE2-AA5D-49FE-B412-A4AED74FAB63}" type="pres">
      <dgm:prSet presAssocID="{D05A6F00-4005-4FB9-BAD3-B7AC1BA6F943}" presName="sp" presStyleCnt="0"/>
      <dgm:spPr/>
    </dgm:pt>
    <dgm:pt modelId="{2B8396A6-DE69-40D6-833F-5362985E4847}" type="pres">
      <dgm:prSet presAssocID="{0020A68E-F29C-4AED-89B0-E49013C9A6B2}" presName="linNode" presStyleCnt="0"/>
      <dgm:spPr/>
    </dgm:pt>
    <dgm:pt modelId="{866762E7-3151-4DDC-B309-CDF59CA5165B}" type="pres">
      <dgm:prSet presAssocID="{0020A68E-F29C-4AED-89B0-E49013C9A6B2}" presName="parentText" presStyleLbl="node1" presStyleIdx="2" presStyleCnt="3" custScaleX="79126" custScaleY="58658" custLinFactNeighborX="-2952">
        <dgm:presLayoutVars>
          <dgm:chMax val="1"/>
          <dgm:bulletEnabled val="1"/>
        </dgm:presLayoutVars>
      </dgm:prSet>
      <dgm:spPr/>
    </dgm:pt>
    <dgm:pt modelId="{D9E06888-26A0-4A34-A95B-D82A080FE9EB}" type="pres">
      <dgm:prSet presAssocID="{0020A68E-F29C-4AED-89B0-E49013C9A6B2}" presName="descendantText" presStyleLbl="alignAccFollowNode1" presStyleIdx="2" presStyleCnt="3" custScaleX="108443" custScaleY="76103">
        <dgm:presLayoutVars>
          <dgm:bulletEnabled val="1"/>
        </dgm:presLayoutVars>
      </dgm:prSet>
      <dgm:spPr/>
    </dgm:pt>
  </dgm:ptLst>
  <dgm:cxnLst>
    <dgm:cxn modelId="{852CCA00-797D-4939-B3CF-76FD037498F7}" type="presOf" srcId="{D4372AA3-9B84-4D38-84D4-3F8C7562E15F}" destId="{6D8537A9-268D-4B41-AC22-CDDA400EEFA7}" srcOrd="0" destOrd="1" presId="urn:microsoft.com/office/officeart/2005/8/layout/vList5"/>
    <dgm:cxn modelId="{8017180A-C569-4E09-A33D-58ACF8507F4B}" type="presOf" srcId="{569B7CED-604E-4C7D-B8EA-971939AEAAA0}" destId="{DDB76635-2DE9-4381-B9AB-2724E9C72A05}" srcOrd="0" destOrd="0" presId="urn:microsoft.com/office/officeart/2005/8/layout/vList5"/>
    <dgm:cxn modelId="{FC7F840D-4B86-40DE-9C44-F0D56281DE52}" type="presOf" srcId="{A2CD8C49-03BF-4829-934E-5B104A8169D0}" destId="{D9E06888-26A0-4A34-A95B-D82A080FE9EB}" srcOrd="0" destOrd="1" presId="urn:microsoft.com/office/officeart/2005/8/layout/vList5"/>
    <dgm:cxn modelId="{F594D52E-E00A-43C2-B212-563D75DEBE1B}" type="presOf" srcId="{B44EE2F9-9733-4C35-BA0E-803B089A9F7E}" destId="{9C9A2B24-DFD7-406D-8277-B72782563D2B}" srcOrd="0" destOrd="0" presId="urn:microsoft.com/office/officeart/2005/8/layout/vList5"/>
    <dgm:cxn modelId="{E2E88F38-76BB-4050-B5AD-E9CB5FBFCF26}" srcId="{673A8CD0-F5F2-4260-A316-57A0981814BA}" destId="{B44EE2F9-9733-4C35-BA0E-803B089A9F7E}" srcOrd="0" destOrd="0" parTransId="{524B6C06-7185-4E61-A5BF-AA061C529A9D}" sibTransId="{066EBC83-0DAE-4A43-86B9-41D5F83C2CC7}"/>
    <dgm:cxn modelId="{BA999F41-57B0-4AA1-8929-89C01F771EA7}" srcId="{3E0D293B-6F58-42C2-AB18-DD951F8A62AF}" destId="{3B3B03DA-9DBF-4958-A2AF-474C286F37D0}" srcOrd="2" destOrd="0" parTransId="{9F30E822-0EE6-4976-A5D4-10E82A1B431A}" sibTransId="{D664671F-49BC-4260-BD99-27C7E24A8F43}"/>
    <dgm:cxn modelId="{27CE0E42-F118-4521-AF79-BDA0DB8E154A}" srcId="{673A8CD0-F5F2-4260-A316-57A0981814BA}" destId="{0020A68E-F29C-4AED-89B0-E49013C9A6B2}" srcOrd="2" destOrd="0" parTransId="{C9FCC552-71FF-4308-93AD-0A01B96714F5}" sibTransId="{84E6DD8C-A883-4EE2-B37D-1119597814CD}"/>
    <dgm:cxn modelId="{8A938F46-6560-4345-84A3-638C3C418FB2}" type="presOf" srcId="{F2508D6C-342F-46EE-9D5A-E5ED6F95A559}" destId="{6D8537A9-268D-4B41-AC22-CDDA400EEFA7}" srcOrd="0" destOrd="0" presId="urn:microsoft.com/office/officeart/2005/8/layout/vList5"/>
    <dgm:cxn modelId="{D84F444B-53EC-464F-9451-8C8EB0920419}" srcId="{673A8CD0-F5F2-4260-A316-57A0981814BA}" destId="{3E0D293B-6F58-42C2-AB18-DD951F8A62AF}" srcOrd="1" destOrd="0" parTransId="{4A13B51C-68EF-4FFA-A5B7-326130D1D4FB}" sibTransId="{D05A6F00-4005-4FB9-BAD3-B7AC1BA6F943}"/>
    <dgm:cxn modelId="{1EA7A256-E66C-4202-8E13-16ED6942A77C}" type="presOf" srcId="{0020A68E-F29C-4AED-89B0-E49013C9A6B2}" destId="{866762E7-3151-4DDC-B309-CDF59CA5165B}" srcOrd="0" destOrd="0" presId="urn:microsoft.com/office/officeart/2005/8/layout/vList5"/>
    <dgm:cxn modelId="{9D5F5D58-1129-4B9D-9BC6-373546C7A766}" srcId="{0020A68E-F29C-4AED-89B0-E49013C9A6B2}" destId="{082C603F-85F1-48BB-9500-4D8C80FC0C44}" srcOrd="0" destOrd="0" parTransId="{D37921AB-55BB-450F-AD27-03928BCF1B41}" sibTransId="{0987B721-0DE1-43FE-882C-45EE4DC32CCB}"/>
    <dgm:cxn modelId="{AD79E47C-E248-4E09-9D19-B408111B1F2F}" type="presOf" srcId="{673A8CD0-F5F2-4260-A316-57A0981814BA}" destId="{C640D4C6-A39D-4DB7-B40A-BCB4C8F347BA}" srcOrd="0" destOrd="0" presId="urn:microsoft.com/office/officeart/2005/8/layout/vList5"/>
    <dgm:cxn modelId="{2AF09184-655A-410A-9529-70CD6970C475}" type="presOf" srcId="{3B3B03DA-9DBF-4958-A2AF-474C286F37D0}" destId="{DDB76635-2DE9-4381-B9AB-2724E9C72A05}" srcOrd="0" destOrd="2" presId="urn:microsoft.com/office/officeart/2005/8/layout/vList5"/>
    <dgm:cxn modelId="{70B1A087-F578-43E5-B56F-A68021C35272}" srcId="{B44EE2F9-9733-4C35-BA0E-803B089A9F7E}" destId="{D4372AA3-9B84-4D38-84D4-3F8C7562E15F}" srcOrd="1" destOrd="0" parTransId="{37422D95-BCC4-4C38-8860-F2177FD801EC}" sibTransId="{75C9E6A6-D395-4B7D-BFC4-DFC876121945}"/>
    <dgm:cxn modelId="{4FEE3D9C-9B4C-4162-9265-67A36963DDCC}" srcId="{3E0D293B-6F58-42C2-AB18-DD951F8A62AF}" destId="{569B7CED-604E-4C7D-B8EA-971939AEAAA0}" srcOrd="0" destOrd="0" parTransId="{6C937F32-483A-4E04-BB56-11CD8708A367}" sibTransId="{AD716696-C553-4C98-AF29-B85054693AC0}"/>
    <dgm:cxn modelId="{5EA5B7A1-73DF-46B7-A9A9-834CF0E9D760}" type="presOf" srcId="{082C603F-85F1-48BB-9500-4D8C80FC0C44}" destId="{D9E06888-26A0-4A34-A95B-D82A080FE9EB}" srcOrd="0" destOrd="0" presId="urn:microsoft.com/office/officeart/2005/8/layout/vList5"/>
    <dgm:cxn modelId="{D45920AC-42C7-426F-9F0E-F486DC316005}" type="presOf" srcId="{3E0D293B-6F58-42C2-AB18-DD951F8A62AF}" destId="{FF827A8B-57CC-44FE-9B45-38D7055C5E16}" srcOrd="0" destOrd="0" presId="urn:microsoft.com/office/officeart/2005/8/layout/vList5"/>
    <dgm:cxn modelId="{CCE846C4-9618-417A-AF37-C5BECE90A2A6}" type="presOf" srcId="{41F359AE-5592-4A29-8500-DBD89899E094}" destId="{DDB76635-2DE9-4381-B9AB-2724E9C72A05}" srcOrd="0" destOrd="1" presId="urn:microsoft.com/office/officeart/2005/8/layout/vList5"/>
    <dgm:cxn modelId="{0E90E0CE-6566-4247-9762-BD2440A5F1B2}" srcId="{0020A68E-F29C-4AED-89B0-E49013C9A6B2}" destId="{A2CD8C49-03BF-4829-934E-5B104A8169D0}" srcOrd="1" destOrd="0" parTransId="{4C65714F-942F-4309-AD7C-513B4ED8EB52}" sibTransId="{25BE4C39-B624-4CCE-86DE-66CC4FD9DA2F}"/>
    <dgm:cxn modelId="{46241CD9-920F-4BAC-94F7-5C74F59E6964}" srcId="{B44EE2F9-9733-4C35-BA0E-803B089A9F7E}" destId="{F2508D6C-342F-46EE-9D5A-E5ED6F95A559}" srcOrd="0" destOrd="0" parTransId="{D2784AE3-8095-450D-AD31-F3C6A2EB8061}" sibTransId="{D7460FB8-AA7B-4D77-90C7-C665836EB4F0}"/>
    <dgm:cxn modelId="{140493DB-EB5D-49B3-AD87-790F663A195B}" srcId="{3E0D293B-6F58-42C2-AB18-DD951F8A62AF}" destId="{41F359AE-5592-4A29-8500-DBD89899E094}" srcOrd="1" destOrd="0" parTransId="{6D83F049-1BF9-4805-A35C-8B46CB11955C}" sibTransId="{CF996C26-954E-42DA-A8F7-40CFD010D064}"/>
    <dgm:cxn modelId="{04CDAB53-862A-4DE9-9644-0A749EC7B197}" type="presParOf" srcId="{C640D4C6-A39D-4DB7-B40A-BCB4C8F347BA}" destId="{FD514C63-AACE-4973-AA94-63837CF62DBF}" srcOrd="0" destOrd="0" presId="urn:microsoft.com/office/officeart/2005/8/layout/vList5"/>
    <dgm:cxn modelId="{552E9C51-E647-46CD-B6DF-5FB526E412FE}" type="presParOf" srcId="{FD514C63-AACE-4973-AA94-63837CF62DBF}" destId="{9C9A2B24-DFD7-406D-8277-B72782563D2B}" srcOrd="0" destOrd="0" presId="urn:microsoft.com/office/officeart/2005/8/layout/vList5"/>
    <dgm:cxn modelId="{50575E5B-75F4-4930-A1EC-08E9AC8B2714}" type="presParOf" srcId="{FD514C63-AACE-4973-AA94-63837CF62DBF}" destId="{6D8537A9-268D-4B41-AC22-CDDA400EEFA7}" srcOrd="1" destOrd="0" presId="urn:microsoft.com/office/officeart/2005/8/layout/vList5"/>
    <dgm:cxn modelId="{CCBEEA9A-4A6C-455D-851E-A874854A88BE}" type="presParOf" srcId="{C640D4C6-A39D-4DB7-B40A-BCB4C8F347BA}" destId="{D240F296-FCEC-4753-BF41-952931B60F66}" srcOrd="1" destOrd="0" presId="urn:microsoft.com/office/officeart/2005/8/layout/vList5"/>
    <dgm:cxn modelId="{5C6A3389-BD1F-46C9-A73A-4D2ABCC972D9}" type="presParOf" srcId="{C640D4C6-A39D-4DB7-B40A-BCB4C8F347BA}" destId="{8EA27528-2884-4B37-89BB-B543FB45C59B}" srcOrd="2" destOrd="0" presId="urn:microsoft.com/office/officeart/2005/8/layout/vList5"/>
    <dgm:cxn modelId="{7726EEA1-1E45-4072-9072-A622559744FB}" type="presParOf" srcId="{8EA27528-2884-4B37-89BB-B543FB45C59B}" destId="{FF827A8B-57CC-44FE-9B45-38D7055C5E16}" srcOrd="0" destOrd="0" presId="urn:microsoft.com/office/officeart/2005/8/layout/vList5"/>
    <dgm:cxn modelId="{3EE0A700-88C7-463B-B556-A5513E94DAB2}" type="presParOf" srcId="{8EA27528-2884-4B37-89BB-B543FB45C59B}" destId="{DDB76635-2DE9-4381-B9AB-2724E9C72A05}" srcOrd="1" destOrd="0" presId="urn:microsoft.com/office/officeart/2005/8/layout/vList5"/>
    <dgm:cxn modelId="{C51CB14B-C19E-4D7A-A6FD-58A4E2A547FB}" type="presParOf" srcId="{C640D4C6-A39D-4DB7-B40A-BCB4C8F347BA}" destId="{5D8D2BE2-AA5D-49FE-B412-A4AED74FAB63}" srcOrd="3" destOrd="0" presId="urn:microsoft.com/office/officeart/2005/8/layout/vList5"/>
    <dgm:cxn modelId="{F3CFC6F2-1D0B-4420-AA05-362C58E8FAE4}" type="presParOf" srcId="{C640D4C6-A39D-4DB7-B40A-BCB4C8F347BA}" destId="{2B8396A6-DE69-40D6-833F-5362985E4847}" srcOrd="4" destOrd="0" presId="urn:microsoft.com/office/officeart/2005/8/layout/vList5"/>
    <dgm:cxn modelId="{5C19F60F-71EC-440D-A0F8-3901AC0BA92D}" type="presParOf" srcId="{2B8396A6-DE69-40D6-833F-5362985E4847}" destId="{866762E7-3151-4DDC-B309-CDF59CA5165B}" srcOrd="0" destOrd="0" presId="urn:microsoft.com/office/officeart/2005/8/layout/vList5"/>
    <dgm:cxn modelId="{A2E89BD6-F9E6-4F95-B105-12287DCAB6DC}" type="presParOf" srcId="{2B8396A6-DE69-40D6-833F-5362985E4847}" destId="{D9E06888-26A0-4A34-A95B-D82A080FE9E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7AB892-6E99-1442-A94C-A8CF7CE1D3B2}" type="doc">
      <dgm:prSet loTypeId="urn:microsoft.com/office/officeart/2005/8/layout/l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728F2F-8E20-CA48-8326-09507BF8C1B2}">
      <dgm:prSet phldrT="[Text]" custT="1"/>
      <dgm:spPr>
        <a:solidFill>
          <a:schemeClr val="tx2"/>
        </a:solidFill>
        <a:ln>
          <a:noFill/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/>
            </a:rPr>
            <a:t>Отсутствует оперативный контроль над процессом разведки</a:t>
          </a:r>
          <a:endParaRPr lang="en-US" sz="1200" b="0" cap="none" spc="0" dirty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1FDD819-5A07-794A-A3E0-86827F0323AF}" type="parTrans" cxnId="{D5C23E57-0C1C-5D45-B2DF-D8A767F2A8A8}">
      <dgm:prSet/>
      <dgm:spPr/>
      <dgm:t>
        <a:bodyPr/>
        <a:lstStyle/>
        <a:p>
          <a:endParaRPr lang="en-US"/>
        </a:p>
      </dgm:t>
    </dgm:pt>
    <dgm:pt modelId="{81064941-9F47-B14A-9020-9E618C1D6E8B}" type="sibTrans" cxnId="{D5C23E57-0C1C-5D45-B2DF-D8A767F2A8A8}">
      <dgm:prSet/>
      <dgm:spPr/>
      <dgm:t>
        <a:bodyPr/>
        <a:lstStyle/>
        <a:p>
          <a:endParaRPr lang="en-US"/>
        </a:p>
      </dgm:t>
    </dgm:pt>
    <dgm:pt modelId="{2623DFF3-3C38-6346-BA82-623690054558}">
      <dgm:prSet phldrT="[Text]" custT="1"/>
      <dgm:spPr>
        <a:solidFill>
          <a:schemeClr val="tx2"/>
        </a:solidFill>
        <a:ln>
          <a:noFill/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/>
            </a:rPr>
            <a:t>О проблемах узнают слишком поздно, чтобы их можно было решить эффективно</a:t>
          </a:r>
          <a:endParaRPr lang="en-US" sz="1200" b="0" cap="none" spc="0" dirty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1D8DC8A-E93E-4848-84E3-DBCB9823C379}" type="parTrans" cxnId="{ADD9ECBE-D89A-DA47-9C1D-15C5A09F4479}">
      <dgm:prSet/>
      <dgm:spPr/>
      <dgm:t>
        <a:bodyPr/>
        <a:lstStyle/>
        <a:p>
          <a:endParaRPr lang="en-US"/>
        </a:p>
      </dgm:t>
    </dgm:pt>
    <dgm:pt modelId="{16DE262D-E2C2-9442-967E-49C8CE0D3600}" type="sibTrans" cxnId="{ADD9ECBE-D89A-DA47-9C1D-15C5A09F4479}">
      <dgm:prSet/>
      <dgm:spPr/>
      <dgm:t>
        <a:bodyPr/>
        <a:lstStyle/>
        <a:p>
          <a:endParaRPr lang="en-US"/>
        </a:p>
      </dgm:t>
    </dgm:pt>
    <dgm:pt modelId="{1C5319D9-2472-054D-99BC-C35CBE301313}" type="pres">
      <dgm:prSet presAssocID="{BC7AB892-6E99-1442-A94C-A8CF7CE1D3B2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5E10EBE6-0F8C-8143-AFCB-50F74EC32FF1}" type="pres">
      <dgm:prSet presAssocID="{94728F2F-8E20-CA48-8326-09507BF8C1B2}" presName="horFlow" presStyleCnt="0"/>
      <dgm:spPr/>
    </dgm:pt>
    <dgm:pt modelId="{F5575B09-567A-414B-A7ED-9F73255F388D}" type="pres">
      <dgm:prSet presAssocID="{94728F2F-8E20-CA48-8326-09507BF8C1B2}" presName="bigChev" presStyleLbl="node1" presStyleIdx="0" presStyleCnt="2"/>
      <dgm:spPr/>
    </dgm:pt>
    <dgm:pt modelId="{60262140-1ECD-EB40-9ABF-DCAC199E9DED}" type="pres">
      <dgm:prSet presAssocID="{94728F2F-8E20-CA48-8326-09507BF8C1B2}" presName="vSp" presStyleCnt="0"/>
      <dgm:spPr/>
    </dgm:pt>
    <dgm:pt modelId="{526529F0-709E-954B-B542-CFDED0436946}" type="pres">
      <dgm:prSet presAssocID="{2623DFF3-3C38-6346-BA82-623690054558}" presName="horFlow" presStyleCnt="0"/>
      <dgm:spPr/>
    </dgm:pt>
    <dgm:pt modelId="{41CD296F-A07E-C144-A2BF-ABF3F67C2B01}" type="pres">
      <dgm:prSet presAssocID="{2623DFF3-3C38-6346-BA82-623690054558}" presName="bigChev" presStyleLbl="node1" presStyleIdx="1" presStyleCnt="2" custScaleX="100003" custScaleY="100161"/>
      <dgm:spPr/>
    </dgm:pt>
  </dgm:ptLst>
  <dgm:cxnLst>
    <dgm:cxn modelId="{6D045C05-D791-F44D-882C-F6C398490848}" type="presOf" srcId="{94728F2F-8E20-CA48-8326-09507BF8C1B2}" destId="{F5575B09-567A-414B-A7ED-9F73255F388D}" srcOrd="0" destOrd="0" presId="urn:microsoft.com/office/officeart/2005/8/layout/lProcess3"/>
    <dgm:cxn modelId="{475BEB46-231B-684D-A12E-A4D9288E073F}" type="presOf" srcId="{2623DFF3-3C38-6346-BA82-623690054558}" destId="{41CD296F-A07E-C144-A2BF-ABF3F67C2B01}" srcOrd="0" destOrd="0" presId="urn:microsoft.com/office/officeart/2005/8/layout/lProcess3"/>
    <dgm:cxn modelId="{D016926F-91BE-1F41-A703-C5AB304495BA}" type="presOf" srcId="{BC7AB892-6E99-1442-A94C-A8CF7CE1D3B2}" destId="{1C5319D9-2472-054D-99BC-C35CBE301313}" srcOrd="0" destOrd="0" presId="urn:microsoft.com/office/officeart/2005/8/layout/lProcess3"/>
    <dgm:cxn modelId="{D5C23E57-0C1C-5D45-B2DF-D8A767F2A8A8}" srcId="{BC7AB892-6E99-1442-A94C-A8CF7CE1D3B2}" destId="{94728F2F-8E20-CA48-8326-09507BF8C1B2}" srcOrd="0" destOrd="0" parTransId="{C1FDD819-5A07-794A-A3E0-86827F0323AF}" sibTransId="{81064941-9F47-B14A-9020-9E618C1D6E8B}"/>
    <dgm:cxn modelId="{ADD9ECBE-D89A-DA47-9C1D-15C5A09F4479}" srcId="{BC7AB892-6E99-1442-A94C-A8CF7CE1D3B2}" destId="{2623DFF3-3C38-6346-BA82-623690054558}" srcOrd="1" destOrd="0" parTransId="{81D8DC8A-E93E-4848-84E3-DBCB9823C379}" sibTransId="{16DE262D-E2C2-9442-967E-49C8CE0D3600}"/>
    <dgm:cxn modelId="{4AC23882-857E-9F41-9707-CC79BF9B6673}" type="presParOf" srcId="{1C5319D9-2472-054D-99BC-C35CBE301313}" destId="{5E10EBE6-0F8C-8143-AFCB-50F74EC32FF1}" srcOrd="0" destOrd="0" presId="urn:microsoft.com/office/officeart/2005/8/layout/lProcess3"/>
    <dgm:cxn modelId="{A3A08E02-A605-6E40-9F46-74998E602124}" type="presParOf" srcId="{5E10EBE6-0F8C-8143-AFCB-50F74EC32FF1}" destId="{F5575B09-567A-414B-A7ED-9F73255F388D}" srcOrd="0" destOrd="0" presId="urn:microsoft.com/office/officeart/2005/8/layout/lProcess3"/>
    <dgm:cxn modelId="{10620D55-3260-C74C-ADD6-AE17340155AC}" type="presParOf" srcId="{1C5319D9-2472-054D-99BC-C35CBE301313}" destId="{60262140-1ECD-EB40-9ABF-DCAC199E9DED}" srcOrd="1" destOrd="0" presId="urn:microsoft.com/office/officeart/2005/8/layout/lProcess3"/>
    <dgm:cxn modelId="{505F171F-307E-6E4F-BC85-F3B961112A08}" type="presParOf" srcId="{1C5319D9-2472-054D-99BC-C35CBE301313}" destId="{526529F0-709E-954B-B542-CFDED0436946}" srcOrd="2" destOrd="0" presId="urn:microsoft.com/office/officeart/2005/8/layout/lProcess3"/>
    <dgm:cxn modelId="{1470782A-0822-8949-BFD9-6AC227027614}" type="presParOf" srcId="{526529F0-709E-954B-B542-CFDED0436946}" destId="{41CD296F-A07E-C144-A2BF-ABF3F67C2B0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537A9-268D-4B41-AC22-CDDA400EEFA7}">
      <dsp:nvSpPr>
        <dsp:cNvPr id="0" name=""/>
        <dsp:cNvSpPr/>
      </dsp:nvSpPr>
      <dsp:spPr>
        <a:xfrm rot="5400000">
          <a:off x="3169490" y="-1487641"/>
          <a:ext cx="967519" cy="39459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200"/>
            </a:spcAft>
            <a:buChar char="•"/>
          </a:pPr>
          <a:r>
            <a:rPr lang="ru-RU" sz="1400" kern="1200" dirty="0"/>
            <a:t>Взаимосвязь между всеми ключевыми параметрами системы</a:t>
          </a:r>
          <a:endParaRPr lang="en-GB" sz="1400" kern="1200" dirty="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200"/>
            </a:spcAft>
            <a:buChar char="•"/>
          </a:pPr>
          <a:r>
            <a:rPr lang="ru-RU" sz="1400" kern="1200" dirty="0"/>
            <a:t>Их влияние на качество и воспроизводимость результата</a:t>
          </a:r>
          <a:endParaRPr lang="en-GB" sz="1400" kern="1200" dirty="0"/>
        </a:p>
      </dsp:txBody>
      <dsp:txXfrm rot="-5400000">
        <a:off x="1680288" y="48791"/>
        <a:ext cx="3898694" cy="873059"/>
      </dsp:txXfrm>
    </dsp:sp>
    <dsp:sp modelId="{9C9A2B24-DFD7-406D-8277-B72782563D2B}">
      <dsp:nvSpPr>
        <dsp:cNvPr id="0" name=""/>
        <dsp:cNvSpPr/>
      </dsp:nvSpPr>
      <dsp:spPr>
        <a:xfrm>
          <a:off x="0" y="19235"/>
          <a:ext cx="1620247" cy="9321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Понимание</a:t>
          </a:r>
          <a:endParaRPr lang="en-GB" sz="1600" b="1" kern="1200" dirty="0"/>
        </a:p>
      </dsp:txBody>
      <dsp:txXfrm>
        <a:off x="45505" y="64740"/>
        <a:ext cx="1529237" cy="841159"/>
      </dsp:txXfrm>
    </dsp:sp>
    <dsp:sp modelId="{DDB76635-2DE9-4381-B9AB-2724E9C72A05}">
      <dsp:nvSpPr>
        <dsp:cNvPr id="0" name=""/>
        <dsp:cNvSpPr/>
      </dsp:nvSpPr>
      <dsp:spPr>
        <a:xfrm rot="5400000">
          <a:off x="3170364" y="-441538"/>
          <a:ext cx="967519" cy="39476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200"/>
            </a:spcAft>
            <a:buChar char="•"/>
          </a:pPr>
          <a:r>
            <a:rPr lang="ru-RU" sz="1400" kern="1200" dirty="0">
              <a:solidFill>
                <a:srgbClr val="3C3C3B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Качество</a:t>
          </a:r>
          <a:r>
            <a:rPr lang="en-US" sz="1400" kern="1200" dirty="0">
              <a:solidFill>
                <a:srgbClr val="3C3C3B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 </a:t>
          </a:r>
          <a:r>
            <a:rPr lang="ru-RU" sz="1400" kern="1200" dirty="0">
              <a:solidFill>
                <a:srgbClr val="3C3C3B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и воспроизводимость</a:t>
          </a:r>
          <a:endParaRPr lang="en-GB" sz="1400" kern="1200" dirty="0">
            <a:solidFill>
              <a:srgbClr val="3C3C3B">
                <a:hueOff val="0"/>
                <a:satOff val="0"/>
                <a:lumOff val="0"/>
                <a:alphaOff val="0"/>
              </a:srgbClr>
            </a:solidFill>
            <a:latin typeface="Century Gothic"/>
            <a:ea typeface="+mn-ea"/>
            <a:cs typeface="+mn-cs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200"/>
            </a:spcAft>
            <a:buChar char="•"/>
          </a:pPr>
          <a:r>
            <a:rPr lang="ru-RU" sz="1400" kern="1200" dirty="0">
              <a:solidFill>
                <a:srgbClr val="3C3C3B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Состояние оборудования</a:t>
          </a:r>
          <a:endParaRPr lang="en-GB" sz="1400" kern="1200" dirty="0">
            <a:solidFill>
              <a:srgbClr val="3C3C3B">
                <a:hueOff val="0"/>
                <a:satOff val="0"/>
                <a:lumOff val="0"/>
                <a:alphaOff val="0"/>
              </a:srgbClr>
            </a:solidFill>
            <a:latin typeface="Century Gothic"/>
            <a:ea typeface="+mn-ea"/>
            <a:cs typeface="+mn-cs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200"/>
            </a:spcAft>
            <a:buChar char="•"/>
          </a:pPr>
          <a:r>
            <a:rPr lang="ru-RU" sz="1400" kern="1200" dirty="0">
              <a:solidFill>
                <a:srgbClr val="3C3C3B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Влияние внешних событий</a:t>
          </a:r>
          <a:endParaRPr lang="en-GB" sz="1400" kern="1200" dirty="0">
            <a:solidFill>
              <a:srgbClr val="3C3C3B">
                <a:hueOff val="0"/>
                <a:satOff val="0"/>
                <a:lumOff val="0"/>
                <a:alphaOff val="0"/>
              </a:srgbClr>
            </a:solidFill>
            <a:latin typeface="Century Gothic"/>
            <a:ea typeface="+mn-ea"/>
            <a:cs typeface="+mn-cs"/>
          </a:endParaRPr>
        </a:p>
      </dsp:txBody>
      <dsp:txXfrm rot="-5400000">
        <a:off x="1680288" y="1095768"/>
        <a:ext cx="3900442" cy="873059"/>
      </dsp:txXfrm>
    </dsp:sp>
    <dsp:sp modelId="{FF827A8B-57CC-44FE-9B45-38D7055C5E16}">
      <dsp:nvSpPr>
        <dsp:cNvPr id="0" name=""/>
        <dsp:cNvSpPr/>
      </dsp:nvSpPr>
      <dsp:spPr>
        <a:xfrm>
          <a:off x="0" y="1066101"/>
          <a:ext cx="1620247" cy="9323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Мониторинг</a:t>
          </a:r>
          <a:endParaRPr lang="en-GB" sz="1600" b="1" kern="1200" dirty="0"/>
        </a:p>
      </dsp:txBody>
      <dsp:txXfrm>
        <a:off x="45516" y="1111617"/>
        <a:ext cx="1529215" cy="841360"/>
      </dsp:txXfrm>
    </dsp:sp>
    <dsp:sp modelId="{D9E06888-26A0-4A34-A95B-D82A080FE9EB}">
      <dsp:nvSpPr>
        <dsp:cNvPr id="0" name=""/>
        <dsp:cNvSpPr/>
      </dsp:nvSpPr>
      <dsp:spPr>
        <a:xfrm rot="5400000">
          <a:off x="3170364" y="605439"/>
          <a:ext cx="967519" cy="39476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200"/>
            </a:spcAft>
            <a:buChar char="•"/>
          </a:pPr>
          <a:r>
            <a:rPr lang="ru-RU" sz="1400" kern="1200" dirty="0">
              <a:solidFill>
                <a:srgbClr val="3C3C3B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Своевременное принятие решения о проведении новой разведки</a:t>
          </a:r>
          <a:endParaRPr lang="en-GB" sz="1400" kern="1200" dirty="0">
            <a:solidFill>
              <a:srgbClr val="3C3C3B">
                <a:hueOff val="0"/>
                <a:satOff val="0"/>
                <a:lumOff val="0"/>
                <a:alphaOff val="0"/>
              </a:srgbClr>
            </a:solidFill>
            <a:latin typeface="Century Gothic"/>
            <a:ea typeface="+mn-ea"/>
            <a:cs typeface="+mn-cs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200"/>
            </a:spcAft>
            <a:buChar char="•"/>
          </a:pPr>
          <a:r>
            <a:rPr lang="ru-RU" sz="1400" kern="1200" dirty="0">
              <a:solidFill>
                <a:srgbClr val="3C3C3B">
                  <a:hueOff val="0"/>
                  <a:satOff val="0"/>
                  <a:lumOff val="0"/>
                  <a:alphaOff val="0"/>
                </a:srgbClr>
              </a:solidFill>
              <a:latin typeface="Century Gothic"/>
              <a:ea typeface="+mn-ea"/>
              <a:cs typeface="+mn-cs"/>
            </a:rPr>
            <a:t>Предсказание качества получаемых результатов </a:t>
          </a:r>
          <a:endParaRPr lang="en-GB" sz="1400" kern="1200" dirty="0">
            <a:solidFill>
              <a:srgbClr val="3C3C3B">
                <a:hueOff val="0"/>
                <a:satOff val="0"/>
                <a:lumOff val="0"/>
                <a:alphaOff val="0"/>
              </a:srgbClr>
            </a:solidFill>
            <a:latin typeface="Century Gothic"/>
            <a:ea typeface="+mn-ea"/>
            <a:cs typeface="+mn-cs"/>
          </a:endParaRPr>
        </a:p>
      </dsp:txBody>
      <dsp:txXfrm rot="-5400000">
        <a:off x="1680288" y="2142745"/>
        <a:ext cx="3900442" cy="873059"/>
      </dsp:txXfrm>
    </dsp:sp>
    <dsp:sp modelId="{866762E7-3151-4DDC-B309-CDF59CA5165B}">
      <dsp:nvSpPr>
        <dsp:cNvPr id="0" name=""/>
        <dsp:cNvSpPr/>
      </dsp:nvSpPr>
      <dsp:spPr>
        <a:xfrm>
          <a:off x="0" y="2113190"/>
          <a:ext cx="1620247" cy="9321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Контроль</a:t>
          </a:r>
          <a:endParaRPr lang="en-GB" sz="1600" b="1" kern="1200" dirty="0"/>
        </a:p>
      </dsp:txBody>
      <dsp:txXfrm>
        <a:off x="45505" y="2158695"/>
        <a:ext cx="1529237" cy="8411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75B09-567A-414B-A7ED-9F73255F388D}">
      <dsp:nvSpPr>
        <dsp:cNvPr id="0" name=""/>
        <dsp:cNvSpPr/>
      </dsp:nvSpPr>
      <dsp:spPr>
        <a:xfrm>
          <a:off x="225554" y="1234"/>
          <a:ext cx="2896804" cy="1158721"/>
        </a:xfrm>
        <a:prstGeom prst="chevron">
          <a:avLst/>
        </a:prstGeom>
        <a:solidFill>
          <a:schemeClr val="tx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200" b="0" kern="12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/>
            </a:rPr>
            <a:t>Отсутствует оперативный контроль над процессом разведки</a:t>
          </a:r>
          <a:endParaRPr lang="en-US" sz="1200" b="0" kern="1200" cap="none" spc="0" dirty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804915" y="1234"/>
        <a:ext cx="1738083" cy="1158721"/>
      </dsp:txXfrm>
    </dsp:sp>
    <dsp:sp modelId="{41CD296F-A07E-C144-A2BF-ABF3F67C2B01}">
      <dsp:nvSpPr>
        <dsp:cNvPr id="0" name=""/>
        <dsp:cNvSpPr/>
      </dsp:nvSpPr>
      <dsp:spPr>
        <a:xfrm>
          <a:off x="225554" y="1322177"/>
          <a:ext cx="2896891" cy="1160587"/>
        </a:xfrm>
        <a:prstGeom prst="chevron">
          <a:avLst/>
        </a:prstGeom>
        <a:solidFill>
          <a:schemeClr val="tx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200" b="0" kern="12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/>
            </a:rPr>
            <a:t>О проблемах узнают слишком поздно, чтобы их можно было решить эффективно</a:t>
          </a:r>
          <a:endParaRPr lang="en-US" sz="1200" b="0" kern="1200" cap="none" spc="0" dirty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805848" y="1322177"/>
        <a:ext cx="1736304" cy="1160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C6CC6-8138-E540-A434-B867CC36BCD0}" type="datetime1">
              <a:rPr lang="en-US" smtClean="0"/>
              <a:t>10/1/2018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6468" y="8743301"/>
            <a:ext cx="10900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0C8E8817-043E-4BA1-A90E-6FB9FA409362}" type="slidenum">
              <a:rPr lang="en-US" sz="700" smtClean="0">
                <a:solidFill>
                  <a:schemeClr val="bg2"/>
                </a:solidFill>
              </a:rPr>
              <a:pPr algn="r"/>
              <a:t>‹#›</a:t>
            </a:fld>
            <a:endParaRPr lang="en-US" sz="700" dirty="0">
              <a:solidFill>
                <a:schemeClr val="bg2"/>
              </a:solidFill>
            </a:endParaRP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6010878" y="8738453"/>
            <a:ext cx="531812" cy="119063"/>
            <a:chOff x="5137" y="4139"/>
            <a:chExt cx="335" cy="75"/>
          </a:xfrm>
          <a:solidFill>
            <a:schemeClr val="accent1"/>
          </a:solidFill>
        </p:grpSpPr>
        <p:sp>
          <p:nvSpPr>
            <p:cNvPr id="9" name="Freeform 5"/>
            <p:cNvSpPr>
              <a:spLocks noEditPoints="1"/>
            </p:cNvSpPr>
            <p:nvPr userDrawn="1"/>
          </p:nvSpPr>
          <p:spPr bwMode="auto">
            <a:xfrm>
              <a:off x="5137" y="4139"/>
              <a:ext cx="324" cy="75"/>
            </a:xfrm>
            <a:custGeom>
              <a:avLst/>
              <a:gdLst>
                <a:gd name="T0" fmla="*/ 660 w 3745"/>
                <a:gd name="T1" fmla="*/ 0 h 863"/>
                <a:gd name="T2" fmla="*/ 0 w 3745"/>
                <a:gd name="T3" fmla="*/ 73 h 863"/>
                <a:gd name="T4" fmla="*/ 292 w 3745"/>
                <a:gd name="T5" fmla="*/ 804 h 863"/>
                <a:gd name="T6" fmla="*/ 399 w 3745"/>
                <a:gd name="T7" fmla="*/ 863 h 863"/>
                <a:gd name="T8" fmla="*/ 637 w 3745"/>
                <a:gd name="T9" fmla="*/ 73 h 863"/>
                <a:gd name="T10" fmla="*/ 660 w 3745"/>
                <a:gd name="T11" fmla="*/ 0 h 863"/>
                <a:gd name="T12" fmla="*/ 2673 w 3745"/>
                <a:gd name="T13" fmla="*/ 181 h 863"/>
                <a:gd name="T14" fmla="*/ 2408 w 3745"/>
                <a:gd name="T15" fmla="*/ 768 h 863"/>
                <a:gd name="T16" fmla="*/ 2522 w 3745"/>
                <a:gd name="T17" fmla="*/ 729 h 863"/>
                <a:gd name="T18" fmla="*/ 2698 w 3745"/>
                <a:gd name="T19" fmla="*/ 596 h 863"/>
                <a:gd name="T20" fmla="*/ 2590 w 3745"/>
                <a:gd name="T21" fmla="*/ 533 h 863"/>
                <a:gd name="T22" fmla="*/ 2812 w 3745"/>
                <a:gd name="T23" fmla="*/ 729 h 863"/>
                <a:gd name="T24" fmla="*/ 2941 w 3745"/>
                <a:gd name="T25" fmla="*/ 768 h 863"/>
                <a:gd name="T26" fmla="*/ 2673 w 3745"/>
                <a:gd name="T27" fmla="*/ 181 h 863"/>
                <a:gd name="T28" fmla="*/ 3529 w 3745"/>
                <a:gd name="T29" fmla="*/ 203 h 863"/>
                <a:gd name="T30" fmla="*/ 3425 w 3745"/>
                <a:gd name="T31" fmla="*/ 203 h 863"/>
                <a:gd name="T32" fmla="*/ 3252 w 3745"/>
                <a:gd name="T33" fmla="*/ 768 h 863"/>
                <a:gd name="T34" fmla="*/ 3374 w 3745"/>
                <a:gd name="T35" fmla="*/ 596 h 863"/>
                <a:gd name="T36" fmla="*/ 3483 w 3745"/>
                <a:gd name="T37" fmla="*/ 533 h 863"/>
                <a:gd name="T38" fmla="*/ 3473 w 3745"/>
                <a:gd name="T39" fmla="*/ 310 h 863"/>
                <a:gd name="T40" fmla="*/ 3695 w 3745"/>
                <a:gd name="T41" fmla="*/ 768 h 863"/>
                <a:gd name="T42" fmla="*/ 3529 w 3745"/>
                <a:gd name="T43" fmla="*/ 203 h 863"/>
                <a:gd name="T44" fmla="*/ 1655 w 3745"/>
                <a:gd name="T45" fmla="*/ 181 h 863"/>
                <a:gd name="T46" fmla="*/ 1603 w 3745"/>
                <a:gd name="T47" fmla="*/ 203 h 863"/>
                <a:gd name="T48" fmla="*/ 1247 w 3745"/>
                <a:gd name="T49" fmla="*/ 515 h 863"/>
                <a:gd name="T50" fmla="*/ 1374 w 3745"/>
                <a:gd name="T51" fmla="*/ 336 h 863"/>
                <a:gd name="T52" fmla="*/ 969 w 3745"/>
                <a:gd name="T53" fmla="*/ 189 h 863"/>
                <a:gd name="T54" fmla="*/ 737 w 3745"/>
                <a:gd name="T55" fmla="*/ 704 h 863"/>
                <a:gd name="T56" fmla="*/ 625 w 3745"/>
                <a:gd name="T57" fmla="*/ 488 h 863"/>
                <a:gd name="T58" fmla="*/ 816 w 3745"/>
                <a:gd name="T59" fmla="*/ 424 h 863"/>
                <a:gd name="T60" fmla="*/ 625 w 3745"/>
                <a:gd name="T61" fmla="*/ 253 h 863"/>
                <a:gd name="T62" fmla="*/ 897 w 3745"/>
                <a:gd name="T63" fmla="*/ 189 h 863"/>
                <a:gd name="T64" fmla="*/ 520 w 3745"/>
                <a:gd name="T65" fmla="*/ 590 h 863"/>
                <a:gd name="T66" fmla="*/ 1074 w 3745"/>
                <a:gd name="T67" fmla="*/ 766 h 863"/>
                <a:gd name="T68" fmla="*/ 1149 w 3745"/>
                <a:gd name="T69" fmla="*/ 253 h 863"/>
                <a:gd name="T70" fmla="*/ 1271 w 3745"/>
                <a:gd name="T71" fmla="*/ 387 h 863"/>
                <a:gd name="T72" fmla="*/ 1110 w 3745"/>
                <a:gd name="T73" fmla="*/ 461 h 863"/>
                <a:gd name="T74" fmla="*/ 1338 w 3745"/>
                <a:gd name="T75" fmla="*/ 768 h 863"/>
                <a:gd name="T76" fmla="*/ 1505 w 3745"/>
                <a:gd name="T77" fmla="*/ 729 h 863"/>
                <a:gd name="T78" fmla="*/ 1680 w 3745"/>
                <a:gd name="T79" fmla="*/ 596 h 863"/>
                <a:gd name="T80" fmla="*/ 1573 w 3745"/>
                <a:gd name="T81" fmla="*/ 533 h 863"/>
                <a:gd name="T82" fmla="*/ 1795 w 3745"/>
                <a:gd name="T83" fmla="*/ 729 h 863"/>
                <a:gd name="T84" fmla="*/ 1923 w 3745"/>
                <a:gd name="T85" fmla="*/ 768 h 863"/>
                <a:gd name="T86" fmla="*/ 1655 w 3745"/>
                <a:gd name="T87" fmla="*/ 181 h 863"/>
                <a:gd name="T88" fmla="*/ 2304 w 3745"/>
                <a:gd name="T89" fmla="*/ 530 h 863"/>
                <a:gd name="T90" fmla="*/ 2068 w 3745"/>
                <a:gd name="T91" fmla="*/ 704 h 863"/>
                <a:gd name="T92" fmla="*/ 2159 w 3745"/>
                <a:gd name="T93" fmla="*/ 253 h 863"/>
                <a:gd name="T94" fmla="*/ 2304 w 3745"/>
                <a:gd name="T95" fmla="*/ 530 h 863"/>
                <a:gd name="T96" fmla="*/ 2409 w 3745"/>
                <a:gd name="T97" fmla="*/ 432 h 863"/>
                <a:gd name="T98" fmla="*/ 2159 w 3745"/>
                <a:gd name="T99" fmla="*/ 189 h 863"/>
                <a:gd name="T100" fmla="*/ 1963 w 3745"/>
                <a:gd name="T101" fmla="*/ 709 h 863"/>
                <a:gd name="T102" fmla="*/ 2159 w 3745"/>
                <a:gd name="T103" fmla="*/ 768 h 863"/>
                <a:gd name="T104" fmla="*/ 2409 w 3745"/>
                <a:gd name="T105" fmla="*/ 530 h 863"/>
                <a:gd name="T106" fmla="*/ 2409 w 3745"/>
                <a:gd name="T107" fmla="*/ 432 h 863"/>
                <a:gd name="T108" fmla="*/ 3332 w 3745"/>
                <a:gd name="T109" fmla="*/ 190 h 863"/>
                <a:gd name="T110" fmla="*/ 2831 w 3745"/>
                <a:gd name="T111" fmla="*/ 254 h 863"/>
                <a:gd name="T112" fmla="*/ 3028 w 3745"/>
                <a:gd name="T113" fmla="*/ 710 h 863"/>
                <a:gd name="T114" fmla="*/ 3135 w 3745"/>
                <a:gd name="T115" fmla="*/ 768 h 863"/>
                <a:gd name="T116" fmla="*/ 3313 w 3745"/>
                <a:gd name="T117" fmla="*/ 254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45" h="863">
                  <a:moveTo>
                    <a:pt x="660" y="0"/>
                  </a:moveTo>
                  <a:lnTo>
                    <a:pt x="660" y="0"/>
                  </a:lnTo>
                  <a:lnTo>
                    <a:pt x="22" y="0"/>
                  </a:lnTo>
                  <a:lnTo>
                    <a:pt x="0" y="73"/>
                  </a:lnTo>
                  <a:lnTo>
                    <a:pt x="292" y="73"/>
                  </a:lnTo>
                  <a:lnTo>
                    <a:pt x="292" y="804"/>
                  </a:lnTo>
                  <a:cubicBezTo>
                    <a:pt x="292" y="843"/>
                    <a:pt x="316" y="863"/>
                    <a:pt x="360" y="863"/>
                  </a:cubicBezTo>
                  <a:lnTo>
                    <a:pt x="399" y="863"/>
                  </a:lnTo>
                  <a:lnTo>
                    <a:pt x="399" y="73"/>
                  </a:lnTo>
                  <a:lnTo>
                    <a:pt x="637" y="73"/>
                  </a:lnTo>
                  <a:lnTo>
                    <a:pt x="660" y="0"/>
                  </a:lnTo>
                  <a:lnTo>
                    <a:pt x="660" y="0"/>
                  </a:lnTo>
                  <a:close/>
                  <a:moveTo>
                    <a:pt x="2673" y="181"/>
                  </a:moveTo>
                  <a:lnTo>
                    <a:pt x="2673" y="181"/>
                  </a:lnTo>
                  <a:cubicBezTo>
                    <a:pt x="2647" y="181"/>
                    <a:pt x="2626" y="190"/>
                    <a:pt x="2621" y="203"/>
                  </a:cubicBezTo>
                  <a:lnTo>
                    <a:pt x="2408" y="768"/>
                  </a:lnTo>
                  <a:lnTo>
                    <a:pt x="2448" y="768"/>
                  </a:lnTo>
                  <a:cubicBezTo>
                    <a:pt x="2491" y="768"/>
                    <a:pt x="2509" y="764"/>
                    <a:pt x="2522" y="729"/>
                  </a:cubicBezTo>
                  <a:lnTo>
                    <a:pt x="2570" y="596"/>
                  </a:lnTo>
                  <a:lnTo>
                    <a:pt x="2698" y="596"/>
                  </a:lnTo>
                  <a:lnTo>
                    <a:pt x="2679" y="533"/>
                  </a:lnTo>
                  <a:lnTo>
                    <a:pt x="2590" y="533"/>
                  </a:lnTo>
                  <a:lnTo>
                    <a:pt x="2669" y="310"/>
                  </a:lnTo>
                  <a:lnTo>
                    <a:pt x="2812" y="729"/>
                  </a:lnTo>
                  <a:cubicBezTo>
                    <a:pt x="2824" y="764"/>
                    <a:pt x="2845" y="768"/>
                    <a:pt x="2891" y="768"/>
                  </a:cubicBezTo>
                  <a:lnTo>
                    <a:pt x="2941" y="768"/>
                  </a:lnTo>
                  <a:lnTo>
                    <a:pt x="2725" y="203"/>
                  </a:lnTo>
                  <a:cubicBezTo>
                    <a:pt x="2720" y="190"/>
                    <a:pt x="2697" y="181"/>
                    <a:pt x="2673" y="181"/>
                  </a:cubicBezTo>
                  <a:close/>
                  <a:moveTo>
                    <a:pt x="3529" y="203"/>
                  </a:moveTo>
                  <a:lnTo>
                    <a:pt x="3529" y="203"/>
                  </a:lnTo>
                  <a:cubicBezTo>
                    <a:pt x="3524" y="190"/>
                    <a:pt x="3501" y="181"/>
                    <a:pt x="3477" y="181"/>
                  </a:cubicBezTo>
                  <a:cubicBezTo>
                    <a:pt x="3451" y="181"/>
                    <a:pt x="3430" y="190"/>
                    <a:pt x="3425" y="203"/>
                  </a:cubicBezTo>
                  <a:lnTo>
                    <a:pt x="3212" y="768"/>
                  </a:lnTo>
                  <a:lnTo>
                    <a:pt x="3252" y="768"/>
                  </a:lnTo>
                  <a:cubicBezTo>
                    <a:pt x="3294" y="768"/>
                    <a:pt x="3313" y="764"/>
                    <a:pt x="3326" y="729"/>
                  </a:cubicBezTo>
                  <a:lnTo>
                    <a:pt x="3374" y="596"/>
                  </a:lnTo>
                  <a:lnTo>
                    <a:pt x="3502" y="596"/>
                  </a:lnTo>
                  <a:lnTo>
                    <a:pt x="3483" y="533"/>
                  </a:lnTo>
                  <a:lnTo>
                    <a:pt x="3394" y="533"/>
                  </a:lnTo>
                  <a:lnTo>
                    <a:pt x="3473" y="310"/>
                  </a:lnTo>
                  <a:lnTo>
                    <a:pt x="3616" y="729"/>
                  </a:lnTo>
                  <a:cubicBezTo>
                    <a:pt x="3628" y="764"/>
                    <a:pt x="3649" y="768"/>
                    <a:pt x="3695" y="768"/>
                  </a:cubicBezTo>
                  <a:lnTo>
                    <a:pt x="3745" y="768"/>
                  </a:lnTo>
                  <a:lnTo>
                    <a:pt x="3529" y="203"/>
                  </a:lnTo>
                  <a:lnTo>
                    <a:pt x="3529" y="203"/>
                  </a:lnTo>
                  <a:close/>
                  <a:moveTo>
                    <a:pt x="1655" y="181"/>
                  </a:moveTo>
                  <a:lnTo>
                    <a:pt x="1655" y="181"/>
                  </a:lnTo>
                  <a:cubicBezTo>
                    <a:pt x="1630" y="181"/>
                    <a:pt x="1608" y="190"/>
                    <a:pt x="1603" y="203"/>
                  </a:cubicBezTo>
                  <a:lnTo>
                    <a:pt x="1399" y="746"/>
                  </a:lnTo>
                  <a:lnTo>
                    <a:pt x="1247" y="515"/>
                  </a:lnTo>
                  <a:cubicBezTo>
                    <a:pt x="1327" y="501"/>
                    <a:pt x="1374" y="459"/>
                    <a:pt x="1374" y="387"/>
                  </a:cubicBezTo>
                  <a:lnTo>
                    <a:pt x="1374" y="336"/>
                  </a:lnTo>
                  <a:cubicBezTo>
                    <a:pt x="1374" y="232"/>
                    <a:pt x="1277" y="189"/>
                    <a:pt x="1149" y="189"/>
                  </a:cubicBezTo>
                  <a:lnTo>
                    <a:pt x="969" y="189"/>
                  </a:lnTo>
                  <a:lnTo>
                    <a:pt x="969" y="704"/>
                  </a:lnTo>
                  <a:lnTo>
                    <a:pt x="737" y="704"/>
                  </a:lnTo>
                  <a:cubicBezTo>
                    <a:pt x="646" y="704"/>
                    <a:pt x="625" y="684"/>
                    <a:pt x="625" y="590"/>
                  </a:cubicBezTo>
                  <a:lnTo>
                    <a:pt x="625" y="488"/>
                  </a:lnTo>
                  <a:lnTo>
                    <a:pt x="797" y="488"/>
                  </a:lnTo>
                  <a:lnTo>
                    <a:pt x="816" y="424"/>
                  </a:lnTo>
                  <a:lnTo>
                    <a:pt x="625" y="424"/>
                  </a:lnTo>
                  <a:lnTo>
                    <a:pt x="625" y="253"/>
                  </a:lnTo>
                  <a:lnTo>
                    <a:pt x="878" y="253"/>
                  </a:lnTo>
                  <a:lnTo>
                    <a:pt x="897" y="189"/>
                  </a:lnTo>
                  <a:lnTo>
                    <a:pt x="520" y="189"/>
                  </a:lnTo>
                  <a:lnTo>
                    <a:pt x="520" y="590"/>
                  </a:lnTo>
                  <a:cubicBezTo>
                    <a:pt x="520" y="724"/>
                    <a:pt x="552" y="768"/>
                    <a:pt x="735" y="768"/>
                  </a:cubicBezTo>
                  <a:lnTo>
                    <a:pt x="1074" y="766"/>
                  </a:lnTo>
                  <a:lnTo>
                    <a:pt x="1074" y="253"/>
                  </a:lnTo>
                  <a:lnTo>
                    <a:pt x="1149" y="253"/>
                  </a:lnTo>
                  <a:cubicBezTo>
                    <a:pt x="1230" y="253"/>
                    <a:pt x="1271" y="282"/>
                    <a:pt x="1271" y="337"/>
                  </a:cubicBezTo>
                  <a:lnTo>
                    <a:pt x="1271" y="387"/>
                  </a:lnTo>
                  <a:cubicBezTo>
                    <a:pt x="1271" y="443"/>
                    <a:pt x="1220" y="461"/>
                    <a:pt x="1157" y="461"/>
                  </a:cubicBezTo>
                  <a:lnTo>
                    <a:pt x="1110" y="461"/>
                  </a:lnTo>
                  <a:lnTo>
                    <a:pt x="1269" y="733"/>
                  </a:lnTo>
                  <a:cubicBezTo>
                    <a:pt x="1287" y="765"/>
                    <a:pt x="1296" y="768"/>
                    <a:pt x="1338" y="768"/>
                  </a:cubicBezTo>
                  <a:lnTo>
                    <a:pt x="1430" y="768"/>
                  </a:lnTo>
                  <a:cubicBezTo>
                    <a:pt x="1473" y="768"/>
                    <a:pt x="1492" y="764"/>
                    <a:pt x="1505" y="729"/>
                  </a:cubicBezTo>
                  <a:lnTo>
                    <a:pt x="1552" y="596"/>
                  </a:lnTo>
                  <a:lnTo>
                    <a:pt x="1680" y="596"/>
                  </a:lnTo>
                  <a:lnTo>
                    <a:pt x="1661" y="533"/>
                  </a:lnTo>
                  <a:lnTo>
                    <a:pt x="1573" y="533"/>
                  </a:lnTo>
                  <a:lnTo>
                    <a:pt x="1652" y="310"/>
                  </a:lnTo>
                  <a:lnTo>
                    <a:pt x="1795" y="729"/>
                  </a:lnTo>
                  <a:cubicBezTo>
                    <a:pt x="1807" y="764"/>
                    <a:pt x="1827" y="768"/>
                    <a:pt x="1873" y="768"/>
                  </a:cubicBezTo>
                  <a:lnTo>
                    <a:pt x="1923" y="768"/>
                  </a:lnTo>
                  <a:lnTo>
                    <a:pt x="1707" y="203"/>
                  </a:lnTo>
                  <a:cubicBezTo>
                    <a:pt x="1702" y="190"/>
                    <a:pt x="1679" y="181"/>
                    <a:pt x="1655" y="181"/>
                  </a:cubicBezTo>
                  <a:close/>
                  <a:moveTo>
                    <a:pt x="2304" y="530"/>
                  </a:moveTo>
                  <a:lnTo>
                    <a:pt x="2304" y="530"/>
                  </a:lnTo>
                  <a:cubicBezTo>
                    <a:pt x="2304" y="647"/>
                    <a:pt x="2266" y="704"/>
                    <a:pt x="2162" y="704"/>
                  </a:cubicBezTo>
                  <a:lnTo>
                    <a:pt x="2068" y="704"/>
                  </a:lnTo>
                  <a:lnTo>
                    <a:pt x="2068" y="253"/>
                  </a:lnTo>
                  <a:lnTo>
                    <a:pt x="2159" y="253"/>
                  </a:lnTo>
                  <a:cubicBezTo>
                    <a:pt x="2266" y="253"/>
                    <a:pt x="2304" y="316"/>
                    <a:pt x="2304" y="433"/>
                  </a:cubicBezTo>
                  <a:lnTo>
                    <a:pt x="2304" y="530"/>
                  </a:lnTo>
                  <a:lnTo>
                    <a:pt x="2304" y="530"/>
                  </a:lnTo>
                  <a:close/>
                  <a:moveTo>
                    <a:pt x="2409" y="432"/>
                  </a:moveTo>
                  <a:lnTo>
                    <a:pt x="2409" y="432"/>
                  </a:lnTo>
                  <a:cubicBezTo>
                    <a:pt x="2409" y="270"/>
                    <a:pt x="2326" y="189"/>
                    <a:pt x="2159" y="189"/>
                  </a:cubicBezTo>
                  <a:lnTo>
                    <a:pt x="1963" y="189"/>
                  </a:lnTo>
                  <a:lnTo>
                    <a:pt x="1963" y="709"/>
                  </a:lnTo>
                  <a:cubicBezTo>
                    <a:pt x="1963" y="748"/>
                    <a:pt x="1984" y="768"/>
                    <a:pt x="2029" y="768"/>
                  </a:cubicBezTo>
                  <a:lnTo>
                    <a:pt x="2159" y="768"/>
                  </a:lnTo>
                  <a:lnTo>
                    <a:pt x="2180" y="767"/>
                  </a:lnTo>
                  <a:cubicBezTo>
                    <a:pt x="2337" y="761"/>
                    <a:pt x="2409" y="693"/>
                    <a:pt x="2409" y="530"/>
                  </a:cubicBezTo>
                  <a:lnTo>
                    <a:pt x="2409" y="432"/>
                  </a:lnTo>
                  <a:lnTo>
                    <a:pt x="2409" y="432"/>
                  </a:lnTo>
                  <a:close/>
                  <a:moveTo>
                    <a:pt x="3332" y="190"/>
                  </a:moveTo>
                  <a:lnTo>
                    <a:pt x="3332" y="190"/>
                  </a:lnTo>
                  <a:lnTo>
                    <a:pt x="2851" y="190"/>
                  </a:lnTo>
                  <a:lnTo>
                    <a:pt x="2831" y="254"/>
                  </a:lnTo>
                  <a:lnTo>
                    <a:pt x="3028" y="254"/>
                  </a:lnTo>
                  <a:lnTo>
                    <a:pt x="3028" y="710"/>
                  </a:lnTo>
                  <a:cubicBezTo>
                    <a:pt x="3028" y="749"/>
                    <a:pt x="3052" y="768"/>
                    <a:pt x="3096" y="768"/>
                  </a:cubicBezTo>
                  <a:lnTo>
                    <a:pt x="3135" y="768"/>
                  </a:lnTo>
                  <a:lnTo>
                    <a:pt x="3135" y="254"/>
                  </a:lnTo>
                  <a:lnTo>
                    <a:pt x="3313" y="254"/>
                  </a:lnTo>
                  <a:lnTo>
                    <a:pt x="3332" y="19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5464" y="4197"/>
              <a:ext cx="8" cy="9"/>
            </a:xfrm>
            <a:custGeom>
              <a:avLst/>
              <a:gdLst>
                <a:gd name="T0" fmla="*/ 59 w 99"/>
                <a:gd name="T1" fmla="*/ 30 h 98"/>
                <a:gd name="T2" fmla="*/ 59 w 99"/>
                <a:gd name="T3" fmla="*/ 30 h 98"/>
                <a:gd name="T4" fmla="*/ 47 w 99"/>
                <a:gd name="T5" fmla="*/ 28 h 98"/>
                <a:gd name="T6" fmla="*/ 39 w 99"/>
                <a:gd name="T7" fmla="*/ 28 h 98"/>
                <a:gd name="T8" fmla="*/ 39 w 99"/>
                <a:gd name="T9" fmla="*/ 48 h 98"/>
                <a:gd name="T10" fmla="*/ 48 w 99"/>
                <a:gd name="T11" fmla="*/ 48 h 98"/>
                <a:gd name="T12" fmla="*/ 57 w 99"/>
                <a:gd name="T13" fmla="*/ 46 h 98"/>
                <a:gd name="T14" fmla="*/ 63 w 99"/>
                <a:gd name="T15" fmla="*/ 38 h 98"/>
                <a:gd name="T16" fmla="*/ 59 w 99"/>
                <a:gd name="T17" fmla="*/ 30 h 98"/>
                <a:gd name="T18" fmla="*/ 49 w 99"/>
                <a:gd name="T19" fmla="*/ 22 h 98"/>
                <a:gd name="T20" fmla="*/ 49 w 99"/>
                <a:gd name="T21" fmla="*/ 22 h 98"/>
                <a:gd name="T22" fmla="*/ 63 w 99"/>
                <a:gd name="T23" fmla="*/ 23 h 98"/>
                <a:gd name="T24" fmla="*/ 72 w 99"/>
                <a:gd name="T25" fmla="*/ 37 h 98"/>
                <a:gd name="T26" fmla="*/ 66 w 99"/>
                <a:gd name="T27" fmla="*/ 48 h 98"/>
                <a:gd name="T28" fmla="*/ 59 w 99"/>
                <a:gd name="T29" fmla="*/ 51 h 98"/>
                <a:gd name="T30" fmla="*/ 68 w 99"/>
                <a:gd name="T31" fmla="*/ 56 h 98"/>
                <a:gd name="T32" fmla="*/ 71 w 99"/>
                <a:gd name="T33" fmla="*/ 64 h 98"/>
                <a:gd name="T34" fmla="*/ 71 w 99"/>
                <a:gd name="T35" fmla="*/ 68 h 98"/>
                <a:gd name="T36" fmla="*/ 71 w 99"/>
                <a:gd name="T37" fmla="*/ 72 h 98"/>
                <a:gd name="T38" fmla="*/ 72 w 99"/>
                <a:gd name="T39" fmla="*/ 75 h 98"/>
                <a:gd name="T40" fmla="*/ 72 w 99"/>
                <a:gd name="T41" fmla="*/ 76 h 98"/>
                <a:gd name="T42" fmla="*/ 63 w 99"/>
                <a:gd name="T43" fmla="*/ 76 h 98"/>
                <a:gd name="T44" fmla="*/ 63 w 99"/>
                <a:gd name="T45" fmla="*/ 75 h 98"/>
                <a:gd name="T46" fmla="*/ 63 w 99"/>
                <a:gd name="T47" fmla="*/ 75 h 98"/>
                <a:gd name="T48" fmla="*/ 62 w 99"/>
                <a:gd name="T49" fmla="*/ 73 h 98"/>
                <a:gd name="T50" fmla="*/ 62 w 99"/>
                <a:gd name="T51" fmla="*/ 69 h 98"/>
                <a:gd name="T52" fmla="*/ 57 w 99"/>
                <a:gd name="T53" fmla="*/ 56 h 98"/>
                <a:gd name="T54" fmla="*/ 47 w 99"/>
                <a:gd name="T55" fmla="*/ 54 h 98"/>
                <a:gd name="T56" fmla="*/ 39 w 99"/>
                <a:gd name="T57" fmla="*/ 54 h 98"/>
                <a:gd name="T58" fmla="*/ 39 w 99"/>
                <a:gd name="T59" fmla="*/ 76 h 98"/>
                <a:gd name="T60" fmla="*/ 30 w 99"/>
                <a:gd name="T61" fmla="*/ 76 h 98"/>
                <a:gd name="T62" fmla="*/ 30 w 99"/>
                <a:gd name="T63" fmla="*/ 22 h 98"/>
                <a:gd name="T64" fmla="*/ 49 w 99"/>
                <a:gd name="T65" fmla="*/ 22 h 98"/>
                <a:gd name="T66" fmla="*/ 49 w 99"/>
                <a:gd name="T67" fmla="*/ 22 h 98"/>
                <a:gd name="T68" fmla="*/ 20 w 99"/>
                <a:gd name="T69" fmla="*/ 19 h 98"/>
                <a:gd name="T70" fmla="*/ 20 w 99"/>
                <a:gd name="T71" fmla="*/ 19 h 98"/>
                <a:gd name="T72" fmla="*/ 7 w 99"/>
                <a:gd name="T73" fmla="*/ 49 h 98"/>
                <a:gd name="T74" fmla="*/ 20 w 99"/>
                <a:gd name="T75" fmla="*/ 79 h 98"/>
                <a:gd name="T76" fmla="*/ 50 w 99"/>
                <a:gd name="T77" fmla="*/ 92 h 98"/>
                <a:gd name="T78" fmla="*/ 80 w 99"/>
                <a:gd name="T79" fmla="*/ 79 h 98"/>
                <a:gd name="T80" fmla="*/ 92 w 99"/>
                <a:gd name="T81" fmla="*/ 49 h 98"/>
                <a:gd name="T82" fmla="*/ 80 w 99"/>
                <a:gd name="T83" fmla="*/ 19 h 98"/>
                <a:gd name="T84" fmla="*/ 50 w 99"/>
                <a:gd name="T85" fmla="*/ 6 h 98"/>
                <a:gd name="T86" fmla="*/ 20 w 99"/>
                <a:gd name="T87" fmla="*/ 19 h 98"/>
                <a:gd name="T88" fmla="*/ 85 w 99"/>
                <a:gd name="T89" fmla="*/ 84 h 98"/>
                <a:gd name="T90" fmla="*/ 85 w 99"/>
                <a:gd name="T91" fmla="*/ 84 h 98"/>
                <a:gd name="T92" fmla="*/ 50 w 99"/>
                <a:gd name="T93" fmla="*/ 98 h 98"/>
                <a:gd name="T94" fmla="*/ 15 w 99"/>
                <a:gd name="T95" fmla="*/ 84 h 98"/>
                <a:gd name="T96" fmla="*/ 0 w 99"/>
                <a:gd name="T97" fmla="*/ 49 h 98"/>
                <a:gd name="T98" fmla="*/ 15 w 99"/>
                <a:gd name="T99" fmla="*/ 14 h 98"/>
                <a:gd name="T100" fmla="*/ 50 w 99"/>
                <a:gd name="T101" fmla="*/ 0 h 98"/>
                <a:gd name="T102" fmla="*/ 85 w 99"/>
                <a:gd name="T103" fmla="*/ 14 h 98"/>
                <a:gd name="T104" fmla="*/ 99 w 99"/>
                <a:gd name="T105" fmla="*/ 49 h 98"/>
                <a:gd name="T106" fmla="*/ 85 w 99"/>
                <a:gd name="T107" fmla="*/ 8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9" h="98">
                  <a:moveTo>
                    <a:pt x="59" y="30"/>
                  </a:moveTo>
                  <a:lnTo>
                    <a:pt x="59" y="30"/>
                  </a:lnTo>
                  <a:cubicBezTo>
                    <a:pt x="57" y="29"/>
                    <a:pt x="53" y="28"/>
                    <a:pt x="47" y="28"/>
                  </a:cubicBezTo>
                  <a:lnTo>
                    <a:pt x="39" y="28"/>
                  </a:lnTo>
                  <a:lnTo>
                    <a:pt x="39" y="48"/>
                  </a:lnTo>
                  <a:lnTo>
                    <a:pt x="48" y="48"/>
                  </a:lnTo>
                  <a:cubicBezTo>
                    <a:pt x="52" y="48"/>
                    <a:pt x="55" y="47"/>
                    <a:pt x="57" y="46"/>
                  </a:cubicBezTo>
                  <a:cubicBezTo>
                    <a:pt x="61" y="45"/>
                    <a:pt x="63" y="42"/>
                    <a:pt x="63" y="38"/>
                  </a:cubicBezTo>
                  <a:cubicBezTo>
                    <a:pt x="63" y="34"/>
                    <a:pt x="61" y="31"/>
                    <a:pt x="59" y="30"/>
                  </a:cubicBezTo>
                  <a:close/>
                  <a:moveTo>
                    <a:pt x="49" y="22"/>
                  </a:moveTo>
                  <a:lnTo>
                    <a:pt x="49" y="22"/>
                  </a:lnTo>
                  <a:cubicBezTo>
                    <a:pt x="55" y="22"/>
                    <a:pt x="60" y="22"/>
                    <a:pt x="63" y="23"/>
                  </a:cubicBezTo>
                  <a:cubicBezTo>
                    <a:pt x="69" y="26"/>
                    <a:pt x="72" y="30"/>
                    <a:pt x="72" y="37"/>
                  </a:cubicBezTo>
                  <a:cubicBezTo>
                    <a:pt x="72" y="42"/>
                    <a:pt x="70" y="46"/>
                    <a:pt x="66" y="48"/>
                  </a:cubicBezTo>
                  <a:cubicBezTo>
                    <a:pt x="65" y="49"/>
                    <a:pt x="62" y="50"/>
                    <a:pt x="59" y="51"/>
                  </a:cubicBezTo>
                  <a:cubicBezTo>
                    <a:pt x="63" y="51"/>
                    <a:pt x="66" y="53"/>
                    <a:pt x="68" y="56"/>
                  </a:cubicBezTo>
                  <a:cubicBezTo>
                    <a:pt x="70" y="59"/>
                    <a:pt x="71" y="62"/>
                    <a:pt x="71" y="64"/>
                  </a:cubicBezTo>
                  <a:lnTo>
                    <a:pt x="71" y="68"/>
                  </a:lnTo>
                  <a:cubicBezTo>
                    <a:pt x="71" y="69"/>
                    <a:pt x="71" y="71"/>
                    <a:pt x="71" y="72"/>
                  </a:cubicBezTo>
                  <a:cubicBezTo>
                    <a:pt x="71" y="74"/>
                    <a:pt x="71" y="75"/>
                    <a:pt x="72" y="75"/>
                  </a:cubicBezTo>
                  <a:lnTo>
                    <a:pt x="72" y="76"/>
                  </a:lnTo>
                  <a:lnTo>
                    <a:pt x="63" y="76"/>
                  </a:lnTo>
                  <a:cubicBezTo>
                    <a:pt x="63" y="76"/>
                    <a:pt x="63" y="75"/>
                    <a:pt x="63" y="75"/>
                  </a:cubicBezTo>
                  <a:cubicBezTo>
                    <a:pt x="63" y="75"/>
                    <a:pt x="63" y="75"/>
                    <a:pt x="63" y="75"/>
                  </a:cubicBezTo>
                  <a:lnTo>
                    <a:pt x="62" y="73"/>
                  </a:lnTo>
                  <a:lnTo>
                    <a:pt x="62" y="69"/>
                  </a:lnTo>
                  <a:cubicBezTo>
                    <a:pt x="62" y="62"/>
                    <a:pt x="61" y="58"/>
                    <a:pt x="57" y="56"/>
                  </a:cubicBezTo>
                  <a:cubicBezTo>
                    <a:pt x="55" y="55"/>
                    <a:pt x="52" y="54"/>
                    <a:pt x="47" y="54"/>
                  </a:cubicBezTo>
                  <a:lnTo>
                    <a:pt x="39" y="54"/>
                  </a:lnTo>
                  <a:lnTo>
                    <a:pt x="39" y="76"/>
                  </a:lnTo>
                  <a:lnTo>
                    <a:pt x="30" y="76"/>
                  </a:lnTo>
                  <a:lnTo>
                    <a:pt x="30" y="22"/>
                  </a:lnTo>
                  <a:lnTo>
                    <a:pt x="49" y="22"/>
                  </a:lnTo>
                  <a:lnTo>
                    <a:pt x="49" y="22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cubicBezTo>
                    <a:pt x="11" y="27"/>
                    <a:pt x="7" y="37"/>
                    <a:pt x="7" y="49"/>
                  </a:cubicBezTo>
                  <a:cubicBezTo>
                    <a:pt x="7" y="61"/>
                    <a:pt x="11" y="71"/>
                    <a:pt x="20" y="79"/>
                  </a:cubicBezTo>
                  <a:cubicBezTo>
                    <a:pt x="28" y="87"/>
                    <a:pt x="38" y="92"/>
                    <a:pt x="50" y="92"/>
                  </a:cubicBezTo>
                  <a:cubicBezTo>
                    <a:pt x="61" y="92"/>
                    <a:pt x="71" y="87"/>
                    <a:pt x="80" y="79"/>
                  </a:cubicBezTo>
                  <a:cubicBezTo>
                    <a:pt x="88" y="71"/>
                    <a:pt x="92" y="61"/>
                    <a:pt x="92" y="49"/>
                  </a:cubicBezTo>
                  <a:cubicBezTo>
                    <a:pt x="92" y="37"/>
                    <a:pt x="88" y="27"/>
                    <a:pt x="80" y="19"/>
                  </a:cubicBezTo>
                  <a:cubicBezTo>
                    <a:pt x="71" y="10"/>
                    <a:pt x="61" y="6"/>
                    <a:pt x="50" y="6"/>
                  </a:cubicBezTo>
                  <a:cubicBezTo>
                    <a:pt x="38" y="6"/>
                    <a:pt x="28" y="10"/>
                    <a:pt x="20" y="19"/>
                  </a:cubicBezTo>
                  <a:close/>
                  <a:moveTo>
                    <a:pt x="85" y="84"/>
                  </a:moveTo>
                  <a:lnTo>
                    <a:pt x="85" y="84"/>
                  </a:lnTo>
                  <a:cubicBezTo>
                    <a:pt x="75" y="94"/>
                    <a:pt x="63" y="98"/>
                    <a:pt x="50" y="98"/>
                  </a:cubicBezTo>
                  <a:cubicBezTo>
                    <a:pt x="36" y="98"/>
                    <a:pt x="24" y="94"/>
                    <a:pt x="15" y="84"/>
                  </a:cubicBezTo>
                  <a:cubicBezTo>
                    <a:pt x="5" y="74"/>
                    <a:pt x="0" y="63"/>
                    <a:pt x="0" y="49"/>
                  </a:cubicBezTo>
                  <a:cubicBezTo>
                    <a:pt x="0" y="35"/>
                    <a:pt x="5" y="24"/>
                    <a:pt x="15" y="14"/>
                  </a:cubicBezTo>
                  <a:cubicBezTo>
                    <a:pt x="24" y="4"/>
                    <a:pt x="36" y="0"/>
                    <a:pt x="50" y="0"/>
                  </a:cubicBezTo>
                  <a:cubicBezTo>
                    <a:pt x="63" y="0"/>
                    <a:pt x="75" y="4"/>
                    <a:pt x="85" y="14"/>
                  </a:cubicBezTo>
                  <a:cubicBezTo>
                    <a:pt x="94" y="24"/>
                    <a:pt x="99" y="35"/>
                    <a:pt x="99" y="49"/>
                  </a:cubicBezTo>
                  <a:cubicBezTo>
                    <a:pt x="99" y="63"/>
                    <a:pt x="94" y="74"/>
                    <a:pt x="85" y="8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57200" y="8743301"/>
            <a:ext cx="2971800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sz="700">
                <a:solidFill>
                  <a:schemeClr val="bg2"/>
                </a:solidFill>
              </a:rPr>
              <a:t>© 2016 Teradata</a:t>
            </a:r>
            <a:endParaRPr lang="en-US" sz="7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09537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0B24A-4901-584A-9EFA-AC0C3BF0E694}" type="datetime1">
              <a:rPr lang="en-US" smtClean="0"/>
              <a:t>10/1/2018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6468" y="8743301"/>
            <a:ext cx="10900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0C8E8817-043E-4BA1-A90E-6FB9FA409362}" type="slidenum">
              <a:rPr lang="en-US" sz="700" smtClean="0">
                <a:solidFill>
                  <a:schemeClr val="bg2"/>
                </a:solidFill>
              </a:rPr>
              <a:pPr algn="r"/>
              <a:t>‹#›</a:t>
            </a:fld>
            <a:endParaRPr lang="en-US" sz="700" dirty="0">
              <a:solidFill>
                <a:schemeClr val="bg2"/>
              </a:solidFill>
            </a:endParaRPr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6010878" y="8738453"/>
            <a:ext cx="531812" cy="119063"/>
            <a:chOff x="5137" y="4139"/>
            <a:chExt cx="335" cy="75"/>
          </a:xfrm>
          <a:solidFill>
            <a:schemeClr val="accent1"/>
          </a:solidFill>
        </p:grpSpPr>
        <p:sp>
          <p:nvSpPr>
            <p:cNvPr id="10" name="Freeform 5"/>
            <p:cNvSpPr>
              <a:spLocks noEditPoints="1"/>
            </p:cNvSpPr>
            <p:nvPr userDrawn="1"/>
          </p:nvSpPr>
          <p:spPr bwMode="auto">
            <a:xfrm>
              <a:off x="5137" y="4139"/>
              <a:ext cx="324" cy="75"/>
            </a:xfrm>
            <a:custGeom>
              <a:avLst/>
              <a:gdLst>
                <a:gd name="T0" fmla="*/ 660 w 3745"/>
                <a:gd name="T1" fmla="*/ 0 h 863"/>
                <a:gd name="T2" fmla="*/ 0 w 3745"/>
                <a:gd name="T3" fmla="*/ 73 h 863"/>
                <a:gd name="T4" fmla="*/ 292 w 3745"/>
                <a:gd name="T5" fmla="*/ 804 h 863"/>
                <a:gd name="T6" fmla="*/ 399 w 3745"/>
                <a:gd name="T7" fmla="*/ 863 h 863"/>
                <a:gd name="T8" fmla="*/ 637 w 3745"/>
                <a:gd name="T9" fmla="*/ 73 h 863"/>
                <a:gd name="T10" fmla="*/ 660 w 3745"/>
                <a:gd name="T11" fmla="*/ 0 h 863"/>
                <a:gd name="T12" fmla="*/ 2673 w 3745"/>
                <a:gd name="T13" fmla="*/ 181 h 863"/>
                <a:gd name="T14" fmla="*/ 2408 w 3745"/>
                <a:gd name="T15" fmla="*/ 768 h 863"/>
                <a:gd name="T16" fmla="*/ 2522 w 3745"/>
                <a:gd name="T17" fmla="*/ 729 h 863"/>
                <a:gd name="T18" fmla="*/ 2698 w 3745"/>
                <a:gd name="T19" fmla="*/ 596 h 863"/>
                <a:gd name="T20" fmla="*/ 2590 w 3745"/>
                <a:gd name="T21" fmla="*/ 533 h 863"/>
                <a:gd name="T22" fmla="*/ 2812 w 3745"/>
                <a:gd name="T23" fmla="*/ 729 h 863"/>
                <a:gd name="T24" fmla="*/ 2941 w 3745"/>
                <a:gd name="T25" fmla="*/ 768 h 863"/>
                <a:gd name="T26" fmla="*/ 2673 w 3745"/>
                <a:gd name="T27" fmla="*/ 181 h 863"/>
                <a:gd name="T28" fmla="*/ 3529 w 3745"/>
                <a:gd name="T29" fmla="*/ 203 h 863"/>
                <a:gd name="T30" fmla="*/ 3425 w 3745"/>
                <a:gd name="T31" fmla="*/ 203 h 863"/>
                <a:gd name="T32" fmla="*/ 3252 w 3745"/>
                <a:gd name="T33" fmla="*/ 768 h 863"/>
                <a:gd name="T34" fmla="*/ 3374 w 3745"/>
                <a:gd name="T35" fmla="*/ 596 h 863"/>
                <a:gd name="T36" fmla="*/ 3483 w 3745"/>
                <a:gd name="T37" fmla="*/ 533 h 863"/>
                <a:gd name="T38" fmla="*/ 3473 w 3745"/>
                <a:gd name="T39" fmla="*/ 310 h 863"/>
                <a:gd name="T40" fmla="*/ 3695 w 3745"/>
                <a:gd name="T41" fmla="*/ 768 h 863"/>
                <a:gd name="T42" fmla="*/ 3529 w 3745"/>
                <a:gd name="T43" fmla="*/ 203 h 863"/>
                <a:gd name="T44" fmla="*/ 1655 w 3745"/>
                <a:gd name="T45" fmla="*/ 181 h 863"/>
                <a:gd name="T46" fmla="*/ 1603 w 3745"/>
                <a:gd name="T47" fmla="*/ 203 h 863"/>
                <a:gd name="T48" fmla="*/ 1247 w 3745"/>
                <a:gd name="T49" fmla="*/ 515 h 863"/>
                <a:gd name="T50" fmla="*/ 1374 w 3745"/>
                <a:gd name="T51" fmla="*/ 336 h 863"/>
                <a:gd name="T52" fmla="*/ 969 w 3745"/>
                <a:gd name="T53" fmla="*/ 189 h 863"/>
                <a:gd name="T54" fmla="*/ 737 w 3745"/>
                <a:gd name="T55" fmla="*/ 704 h 863"/>
                <a:gd name="T56" fmla="*/ 625 w 3745"/>
                <a:gd name="T57" fmla="*/ 488 h 863"/>
                <a:gd name="T58" fmla="*/ 816 w 3745"/>
                <a:gd name="T59" fmla="*/ 424 h 863"/>
                <a:gd name="T60" fmla="*/ 625 w 3745"/>
                <a:gd name="T61" fmla="*/ 253 h 863"/>
                <a:gd name="T62" fmla="*/ 897 w 3745"/>
                <a:gd name="T63" fmla="*/ 189 h 863"/>
                <a:gd name="T64" fmla="*/ 520 w 3745"/>
                <a:gd name="T65" fmla="*/ 590 h 863"/>
                <a:gd name="T66" fmla="*/ 1074 w 3745"/>
                <a:gd name="T67" fmla="*/ 766 h 863"/>
                <a:gd name="T68" fmla="*/ 1149 w 3745"/>
                <a:gd name="T69" fmla="*/ 253 h 863"/>
                <a:gd name="T70" fmla="*/ 1271 w 3745"/>
                <a:gd name="T71" fmla="*/ 387 h 863"/>
                <a:gd name="T72" fmla="*/ 1110 w 3745"/>
                <a:gd name="T73" fmla="*/ 461 h 863"/>
                <a:gd name="T74" fmla="*/ 1338 w 3745"/>
                <a:gd name="T75" fmla="*/ 768 h 863"/>
                <a:gd name="T76" fmla="*/ 1505 w 3745"/>
                <a:gd name="T77" fmla="*/ 729 h 863"/>
                <a:gd name="T78" fmla="*/ 1680 w 3745"/>
                <a:gd name="T79" fmla="*/ 596 h 863"/>
                <a:gd name="T80" fmla="*/ 1573 w 3745"/>
                <a:gd name="T81" fmla="*/ 533 h 863"/>
                <a:gd name="T82" fmla="*/ 1795 w 3745"/>
                <a:gd name="T83" fmla="*/ 729 h 863"/>
                <a:gd name="T84" fmla="*/ 1923 w 3745"/>
                <a:gd name="T85" fmla="*/ 768 h 863"/>
                <a:gd name="T86" fmla="*/ 1655 w 3745"/>
                <a:gd name="T87" fmla="*/ 181 h 863"/>
                <a:gd name="T88" fmla="*/ 2304 w 3745"/>
                <a:gd name="T89" fmla="*/ 530 h 863"/>
                <a:gd name="T90" fmla="*/ 2068 w 3745"/>
                <a:gd name="T91" fmla="*/ 704 h 863"/>
                <a:gd name="T92" fmla="*/ 2159 w 3745"/>
                <a:gd name="T93" fmla="*/ 253 h 863"/>
                <a:gd name="T94" fmla="*/ 2304 w 3745"/>
                <a:gd name="T95" fmla="*/ 530 h 863"/>
                <a:gd name="T96" fmla="*/ 2409 w 3745"/>
                <a:gd name="T97" fmla="*/ 432 h 863"/>
                <a:gd name="T98" fmla="*/ 2159 w 3745"/>
                <a:gd name="T99" fmla="*/ 189 h 863"/>
                <a:gd name="T100" fmla="*/ 1963 w 3745"/>
                <a:gd name="T101" fmla="*/ 709 h 863"/>
                <a:gd name="T102" fmla="*/ 2159 w 3745"/>
                <a:gd name="T103" fmla="*/ 768 h 863"/>
                <a:gd name="T104" fmla="*/ 2409 w 3745"/>
                <a:gd name="T105" fmla="*/ 530 h 863"/>
                <a:gd name="T106" fmla="*/ 2409 w 3745"/>
                <a:gd name="T107" fmla="*/ 432 h 863"/>
                <a:gd name="T108" fmla="*/ 3332 w 3745"/>
                <a:gd name="T109" fmla="*/ 190 h 863"/>
                <a:gd name="T110" fmla="*/ 2831 w 3745"/>
                <a:gd name="T111" fmla="*/ 254 h 863"/>
                <a:gd name="T112" fmla="*/ 3028 w 3745"/>
                <a:gd name="T113" fmla="*/ 710 h 863"/>
                <a:gd name="T114" fmla="*/ 3135 w 3745"/>
                <a:gd name="T115" fmla="*/ 768 h 863"/>
                <a:gd name="T116" fmla="*/ 3313 w 3745"/>
                <a:gd name="T117" fmla="*/ 254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45" h="863">
                  <a:moveTo>
                    <a:pt x="660" y="0"/>
                  </a:moveTo>
                  <a:lnTo>
                    <a:pt x="660" y="0"/>
                  </a:lnTo>
                  <a:lnTo>
                    <a:pt x="22" y="0"/>
                  </a:lnTo>
                  <a:lnTo>
                    <a:pt x="0" y="73"/>
                  </a:lnTo>
                  <a:lnTo>
                    <a:pt x="292" y="73"/>
                  </a:lnTo>
                  <a:lnTo>
                    <a:pt x="292" y="804"/>
                  </a:lnTo>
                  <a:cubicBezTo>
                    <a:pt x="292" y="843"/>
                    <a:pt x="316" y="863"/>
                    <a:pt x="360" y="863"/>
                  </a:cubicBezTo>
                  <a:lnTo>
                    <a:pt x="399" y="863"/>
                  </a:lnTo>
                  <a:lnTo>
                    <a:pt x="399" y="73"/>
                  </a:lnTo>
                  <a:lnTo>
                    <a:pt x="637" y="73"/>
                  </a:lnTo>
                  <a:lnTo>
                    <a:pt x="660" y="0"/>
                  </a:lnTo>
                  <a:lnTo>
                    <a:pt x="660" y="0"/>
                  </a:lnTo>
                  <a:close/>
                  <a:moveTo>
                    <a:pt x="2673" y="181"/>
                  </a:moveTo>
                  <a:lnTo>
                    <a:pt x="2673" y="181"/>
                  </a:lnTo>
                  <a:cubicBezTo>
                    <a:pt x="2647" y="181"/>
                    <a:pt x="2626" y="190"/>
                    <a:pt x="2621" y="203"/>
                  </a:cubicBezTo>
                  <a:lnTo>
                    <a:pt x="2408" y="768"/>
                  </a:lnTo>
                  <a:lnTo>
                    <a:pt x="2448" y="768"/>
                  </a:lnTo>
                  <a:cubicBezTo>
                    <a:pt x="2491" y="768"/>
                    <a:pt x="2509" y="764"/>
                    <a:pt x="2522" y="729"/>
                  </a:cubicBezTo>
                  <a:lnTo>
                    <a:pt x="2570" y="596"/>
                  </a:lnTo>
                  <a:lnTo>
                    <a:pt x="2698" y="596"/>
                  </a:lnTo>
                  <a:lnTo>
                    <a:pt x="2679" y="533"/>
                  </a:lnTo>
                  <a:lnTo>
                    <a:pt x="2590" y="533"/>
                  </a:lnTo>
                  <a:lnTo>
                    <a:pt x="2669" y="310"/>
                  </a:lnTo>
                  <a:lnTo>
                    <a:pt x="2812" y="729"/>
                  </a:lnTo>
                  <a:cubicBezTo>
                    <a:pt x="2824" y="764"/>
                    <a:pt x="2845" y="768"/>
                    <a:pt x="2891" y="768"/>
                  </a:cubicBezTo>
                  <a:lnTo>
                    <a:pt x="2941" y="768"/>
                  </a:lnTo>
                  <a:lnTo>
                    <a:pt x="2725" y="203"/>
                  </a:lnTo>
                  <a:cubicBezTo>
                    <a:pt x="2720" y="190"/>
                    <a:pt x="2697" y="181"/>
                    <a:pt x="2673" y="181"/>
                  </a:cubicBezTo>
                  <a:close/>
                  <a:moveTo>
                    <a:pt x="3529" y="203"/>
                  </a:moveTo>
                  <a:lnTo>
                    <a:pt x="3529" y="203"/>
                  </a:lnTo>
                  <a:cubicBezTo>
                    <a:pt x="3524" y="190"/>
                    <a:pt x="3501" y="181"/>
                    <a:pt x="3477" y="181"/>
                  </a:cubicBezTo>
                  <a:cubicBezTo>
                    <a:pt x="3451" y="181"/>
                    <a:pt x="3430" y="190"/>
                    <a:pt x="3425" y="203"/>
                  </a:cubicBezTo>
                  <a:lnTo>
                    <a:pt x="3212" y="768"/>
                  </a:lnTo>
                  <a:lnTo>
                    <a:pt x="3252" y="768"/>
                  </a:lnTo>
                  <a:cubicBezTo>
                    <a:pt x="3294" y="768"/>
                    <a:pt x="3313" y="764"/>
                    <a:pt x="3326" y="729"/>
                  </a:cubicBezTo>
                  <a:lnTo>
                    <a:pt x="3374" y="596"/>
                  </a:lnTo>
                  <a:lnTo>
                    <a:pt x="3502" y="596"/>
                  </a:lnTo>
                  <a:lnTo>
                    <a:pt x="3483" y="533"/>
                  </a:lnTo>
                  <a:lnTo>
                    <a:pt x="3394" y="533"/>
                  </a:lnTo>
                  <a:lnTo>
                    <a:pt x="3473" y="310"/>
                  </a:lnTo>
                  <a:lnTo>
                    <a:pt x="3616" y="729"/>
                  </a:lnTo>
                  <a:cubicBezTo>
                    <a:pt x="3628" y="764"/>
                    <a:pt x="3649" y="768"/>
                    <a:pt x="3695" y="768"/>
                  </a:cubicBezTo>
                  <a:lnTo>
                    <a:pt x="3745" y="768"/>
                  </a:lnTo>
                  <a:lnTo>
                    <a:pt x="3529" y="203"/>
                  </a:lnTo>
                  <a:lnTo>
                    <a:pt x="3529" y="203"/>
                  </a:lnTo>
                  <a:close/>
                  <a:moveTo>
                    <a:pt x="1655" y="181"/>
                  </a:moveTo>
                  <a:lnTo>
                    <a:pt x="1655" y="181"/>
                  </a:lnTo>
                  <a:cubicBezTo>
                    <a:pt x="1630" y="181"/>
                    <a:pt x="1608" y="190"/>
                    <a:pt x="1603" y="203"/>
                  </a:cubicBezTo>
                  <a:lnTo>
                    <a:pt x="1399" y="746"/>
                  </a:lnTo>
                  <a:lnTo>
                    <a:pt x="1247" y="515"/>
                  </a:lnTo>
                  <a:cubicBezTo>
                    <a:pt x="1327" y="501"/>
                    <a:pt x="1374" y="459"/>
                    <a:pt x="1374" y="387"/>
                  </a:cubicBezTo>
                  <a:lnTo>
                    <a:pt x="1374" y="336"/>
                  </a:lnTo>
                  <a:cubicBezTo>
                    <a:pt x="1374" y="232"/>
                    <a:pt x="1277" y="189"/>
                    <a:pt x="1149" y="189"/>
                  </a:cubicBezTo>
                  <a:lnTo>
                    <a:pt x="969" y="189"/>
                  </a:lnTo>
                  <a:lnTo>
                    <a:pt x="969" y="704"/>
                  </a:lnTo>
                  <a:lnTo>
                    <a:pt x="737" y="704"/>
                  </a:lnTo>
                  <a:cubicBezTo>
                    <a:pt x="646" y="704"/>
                    <a:pt x="625" y="684"/>
                    <a:pt x="625" y="590"/>
                  </a:cubicBezTo>
                  <a:lnTo>
                    <a:pt x="625" y="488"/>
                  </a:lnTo>
                  <a:lnTo>
                    <a:pt x="797" y="488"/>
                  </a:lnTo>
                  <a:lnTo>
                    <a:pt x="816" y="424"/>
                  </a:lnTo>
                  <a:lnTo>
                    <a:pt x="625" y="424"/>
                  </a:lnTo>
                  <a:lnTo>
                    <a:pt x="625" y="253"/>
                  </a:lnTo>
                  <a:lnTo>
                    <a:pt x="878" y="253"/>
                  </a:lnTo>
                  <a:lnTo>
                    <a:pt x="897" y="189"/>
                  </a:lnTo>
                  <a:lnTo>
                    <a:pt x="520" y="189"/>
                  </a:lnTo>
                  <a:lnTo>
                    <a:pt x="520" y="590"/>
                  </a:lnTo>
                  <a:cubicBezTo>
                    <a:pt x="520" y="724"/>
                    <a:pt x="552" y="768"/>
                    <a:pt x="735" y="768"/>
                  </a:cubicBezTo>
                  <a:lnTo>
                    <a:pt x="1074" y="766"/>
                  </a:lnTo>
                  <a:lnTo>
                    <a:pt x="1074" y="253"/>
                  </a:lnTo>
                  <a:lnTo>
                    <a:pt x="1149" y="253"/>
                  </a:lnTo>
                  <a:cubicBezTo>
                    <a:pt x="1230" y="253"/>
                    <a:pt x="1271" y="282"/>
                    <a:pt x="1271" y="337"/>
                  </a:cubicBezTo>
                  <a:lnTo>
                    <a:pt x="1271" y="387"/>
                  </a:lnTo>
                  <a:cubicBezTo>
                    <a:pt x="1271" y="443"/>
                    <a:pt x="1220" y="461"/>
                    <a:pt x="1157" y="461"/>
                  </a:cubicBezTo>
                  <a:lnTo>
                    <a:pt x="1110" y="461"/>
                  </a:lnTo>
                  <a:lnTo>
                    <a:pt x="1269" y="733"/>
                  </a:lnTo>
                  <a:cubicBezTo>
                    <a:pt x="1287" y="765"/>
                    <a:pt x="1296" y="768"/>
                    <a:pt x="1338" y="768"/>
                  </a:cubicBezTo>
                  <a:lnTo>
                    <a:pt x="1430" y="768"/>
                  </a:lnTo>
                  <a:cubicBezTo>
                    <a:pt x="1473" y="768"/>
                    <a:pt x="1492" y="764"/>
                    <a:pt x="1505" y="729"/>
                  </a:cubicBezTo>
                  <a:lnTo>
                    <a:pt x="1552" y="596"/>
                  </a:lnTo>
                  <a:lnTo>
                    <a:pt x="1680" y="596"/>
                  </a:lnTo>
                  <a:lnTo>
                    <a:pt x="1661" y="533"/>
                  </a:lnTo>
                  <a:lnTo>
                    <a:pt x="1573" y="533"/>
                  </a:lnTo>
                  <a:lnTo>
                    <a:pt x="1652" y="310"/>
                  </a:lnTo>
                  <a:lnTo>
                    <a:pt x="1795" y="729"/>
                  </a:lnTo>
                  <a:cubicBezTo>
                    <a:pt x="1807" y="764"/>
                    <a:pt x="1827" y="768"/>
                    <a:pt x="1873" y="768"/>
                  </a:cubicBezTo>
                  <a:lnTo>
                    <a:pt x="1923" y="768"/>
                  </a:lnTo>
                  <a:lnTo>
                    <a:pt x="1707" y="203"/>
                  </a:lnTo>
                  <a:cubicBezTo>
                    <a:pt x="1702" y="190"/>
                    <a:pt x="1679" y="181"/>
                    <a:pt x="1655" y="181"/>
                  </a:cubicBezTo>
                  <a:close/>
                  <a:moveTo>
                    <a:pt x="2304" y="530"/>
                  </a:moveTo>
                  <a:lnTo>
                    <a:pt x="2304" y="530"/>
                  </a:lnTo>
                  <a:cubicBezTo>
                    <a:pt x="2304" y="647"/>
                    <a:pt x="2266" y="704"/>
                    <a:pt x="2162" y="704"/>
                  </a:cubicBezTo>
                  <a:lnTo>
                    <a:pt x="2068" y="704"/>
                  </a:lnTo>
                  <a:lnTo>
                    <a:pt x="2068" y="253"/>
                  </a:lnTo>
                  <a:lnTo>
                    <a:pt x="2159" y="253"/>
                  </a:lnTo>
                  <a:cubicBezTo>
                    <a:pt x="2266" y="253"/>
                    <a:pt x="2304" y="316"/>
                    <a:pt x="2304" y="433"/>
                  </a:cubicBezTo>
                  <a:lnTo>
                    <a:pt x="2304" y="530"/>
                  </a:lnTo>
                  <a:lnTo>
                    <a:pt x="2304" y="530"/>
                  </a:lnTo>
                  <a:close/>
                  <a:moveTo>
                    <a:pt x="2409" y="432"/>
                  </a:moveTo>
                  <a:lnTo>
                    <a:pt x="2409" y="432"/>
                  </a:lnTo>
                  <a:cubicBezTo>
                    <a:pt x="2409" y="270"/>
                    <a:pt x="2326" y="189"/>
                    <a:pt x="2159" y="189"/>
                  </a:cubicBezTo>
                  <a:lnTo>
                    <a:pt x="1963" y="189"/>
                  </a:lnTo>
                  <a:lnTo>
                    <a:pt x="1963" y="709"/>
                  </a:lnTo>
                  <a:cubicBezTo>
                    <a:pt x="1963" y="748"/>
                    <a:pt x="1984" y="768"/>
                    <a:pt x="2029" y="768"/>
                  </a:cubicBezTo>
                  <a:lnTo>
                    <a:pt x="2159" y="768"/>
                  </a:lnTo>
                  <a:lnTo>
                    <a:pt x="2180" y="767"/>
                  </a:lnTo>
                  <a:cubicBezTo>
                    <a:pt x="2337" y="761"/>
                    <a:pt x="2409" y="693"/>
                    <a:pt x="2409" y="530"/>
                  </a:cubicBezTo>
                  <a:lnTo>
                    <a:pt x="2409" y="432"/>
                  </a:lnTo>
                  <a:lnTo>
                    <a:pt x="2409" y="432"/>
                  </a:lnTo>
                  <a:close/>
                  <a:moveTo>
                    <a:pt x="3332" y="190"/>
                  </a:moveTo>
                  <a:lnTo>
                    <a:pt x="3332" y="190"/>
                  </a:lnTo>
                  <a:lnTo>
                    <a:pt x="2851" y="190"/>
                  </a:lnTo>
                  <a:lnTo>
                    <a:pt x="2831" y="254"/>
                  </a:lnTo>
                  <a:lnTo>
                    <a:pt x="3028" y="254"/>
                  </a:lnTo>
                  <a:lnTo>
                    <a:pt x="3028" y="710"/>
                  </a:lnTo>
                  <a:cubicBezTo>
                    <a:pt x="3028" y="749"/>
                    <a:pt x="3052" y="768"/>
                    <a:pt x="3096" y="768"/>
                  </a:cubicBezTo>
                  <a:lnTo>
                    <a:pt x="3135" y="768"/>
                  </a:lnTo>
                  <a:lnTo>
                    <a:pt x="3135" y="254"/>
                  </a:lnTo>
                  <a:lnTo>
                    <a:pt x="3313" y="254"/>
                  </a:lnTo>
                  <a:lnTo>
                    <a:pt x="3332" y="19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5464" y="4197"/>
              <a:ext cx="8" cy="9"/>
            </a:xfrm>
            <a:custGeom>
              <a:avLst/>
              <a:gdLst>
                <a:gd name="T0" fmla="*/ 59 w 99"/>
                <a:gd name="T1" fmla="*/ 30 h 98"/>
                <a:gd name="T2" fmla="*/ 59 w 99"/>
                <a:gd name="T3" fmla="*/ 30 h 98"/>
                <a:gd name="T4" fmla="*/ 47 w 99"/>
                <a:gd name="T5" fmla="*/ 28 h 98"/>
                <a:gd name="T6" fmla="*/ 39 w 99"/>
                <a:gd name="T7" fmla="*/ 28 h 98"/>
                <a:gd name="T8" fmla="*/ 39 w 99"/>
                <a:gd name="T9" fmla="*/ 48 h 98"/>
                <a:gd name="T10" fmla="*/ 48 w 99"/>
                <a:gd name="T11" fmla="*/ 48 h 98"/>
                <a:gd name="T12" fmla="*/ 57 w 99"/>
                <a:gd name="T13" fmla="*/ 46 h 98"/>
                <a:gd name="T14" fmla="*/ 63 w 99"/>
                <a:gd name="T15" fmla="*/ 38 h 98"/>
                <a:gd name="T16" fmla="*/ 59 w 99"/>
                <a:gd name="T17" fmla="*/ 30 h 98"/>
                <a:gd name="T18" fmla="*/ 49 w 99"/>
                <a:gd name="T19" fmla="*/ 22 h 98"/>
                <a:gd name="T20" fmla="*/ 49 w 99"/>
                <a:gd name="T21" fmla="*/ 22 h 98"/>
                <a:gd name="T22" fmla="*/ 63 w 99"/>
                <a:gd name="T23" fmla="*/ 23 h 98"/>
                <a:gd name="T24" fmla="*/ 72 w 99"/>
                <a:gd name="T25" fmla="*/ 37 h 98"/>
                <a:gd name="T26" fmla="*/ 66 w 99"/>
                <a:gd name="T27" fmla="*/ 48 h 98"/>
                <a:gd name="T28" fmla="*/ 59 w 99"/>
                <a:gd name="T29" fmla="*/ 51 h 98"/>
                <a:gd name="T30" fmla="*/ 68 w 99"/>
                <a:gd name="T31" fmla="*/ 56 h 98"/>
                <a:gd name="T32" fmla="*/ 71 w 99"/>
                <a:gd name="T33" fmla="*/ 64 h 98"/>
                <a:gd name="T34" fmla="*/ 71 w 99"/>
                <a:gd name="T35" fmla="*/ 68 h 98"/>
                <a:gd name="T36" fmla="*/ 71 w 99"/>
                <a:gd name="T37" fmla="*/ 72 h 98"/>
                <a:gd name="T38" fmla="*/ 72 w 99"/>
                <a:gd name="T39" fmla="*/ 75 h 98"/>
                <a:gd name="T40" fmla="*/ 72 w 99"/>
                <a:gd name="T41" fmla="*/ 76 h 98"/>
                <a:gd name="T42" fmla="*/ 63 w 99"/>
                <a:gd name="T43" fmla="*/ 76 h 98"/>
                <a:gd name="T44" fmla="*/ 63 w 99"/>
                <a:gd name="T45" fmla="*/ 75 h 98"/>
                <a:gd name="T46" fmla="*/ 63 w 99"/>
                <a:gd name="T47" fmla="*/ 75 h 98"/>
                <a:gd name="T48" fmla="*/ 62 w 99"/>
                <a:gd name="T49" fmla="*/ 73 h 98"/>
                <a:gd name="T50" fmla="*/ 62 w 99"/>
                <a:gd name="T51" fmla="*/ 69 h 98"/>
                <a:gd name="T52" fmla="*/ 57 w 99"/>
                <a:gd name="T53" fmla="*/ 56 h 98"/>
                <a:gd name="T54" fmla="*/ 47 w 99"/>
                <a:gd name="T55" fmla="*/ 54 h 98"/>
                <a:gd name="T56" fmla="*/ 39 w 99"/>
                <a:gd name="T57" fmla="*/ 54 h 98"/>
                <a:gd name="T58" fmla="*/ 39 w 99"/>
                <a:gd name="T59" fmla="*/ 76 h 98"/>
                <a:gd name="T60" fmla="*/ 30 w 99"/>
                <a:gd name="T61" fmla="*/ 76 h 98"/>
                <a:gd name="T62" fmla="*/ 30 w 99"/>
                <a:gd name="T63" fmla="*/ 22 h 98"/>
                <a:gd name="T64" fmla="*/ 49 w 99"/>
                <a:gd name="T65" fmla="*/ 22 h 98"/>
                <a:gd name="T66" fmla="*/ 49 w 99"/>
                <a:gd name="T67" fmla="*/ 22 h 98"/>
                <a:gd name="T68" fmla="*/ 20 w 99"/>
                <a:gd name="T69" fmla="*/ 19 h 98"/>
                <a:gd name="T70" fmla="*/ 20 w 99"/>
                <a:gd name="T71" fmla="*/ 19 h 98"/>
                <a:gd name="T72" fmla="*/ 7 w 99"/>
                <a:gd name="T73" fmla="*/ 49 h 98"/>
                <a:gd name="T74" fmla="*/ 20 w 99"/>
                <a:gd name="T75" fmla="*/ 79 h 98"/>
                <a:gd name="T76" fmla="*/ 50 w 99"/>
                <a:gd name="T77" fmla="*/ 92 h 98"/>
                <a:gd name="T78" fmla="*/ 80 w 99"/>
                <a:gd name="T79" fmla="*/ 79 h 98"/>
                <a:gd name="T80" fmla="*/ 92 w 99"/>
                <a:gd name="T81" fmla="*/ 49 h 98"/>
                <a:gd name="T82" fmla="*/ 80 w 99"/>
                <a:gd name="T83" fmla="*/ 19 h 98"/>
                <a:gd name="T84" fmla="*/ 50 w 99"/>
                <a:gd name="T85" fmla="*/ 6 h 98"/>
                <a:gd name="T86" fmla="*/ 20 w 99"/>
                <a:gd name="T87" fmla="*/ 19 h 98"/>
                <a:gd name="T88" fmla="*/ 85 w 99"/>
                <a:gd name="T89" fmla="*/ 84 h 98"/>
                <a:gd name="T90" fmla="*/ 85 w 99"/>
                <a:gd name="T91" fmla="*/ 84 h 98"/>
                <a:gd name="T92" fmla="*/ 50 w 99"/>
                <a:gd name="T93" fmla="*/ 98 h 98"/>
                <a:gd name="T94" fmla="*/ 15 w 99"/>
                <a:gd name="T95" fmla="*/ 84 h 98"/>
                <a:gd name="T96" fmla="*/ 0 w 99"/>
                <a:gd name="T97" fmla="*/ 49 h 98"/>
                <a:gd name="T98" fmla="*/ 15 w 99"/>
                <a:gd name="T99" fmla="*/ 14 h 98"/>
                <a:gd name="T100" fmla="*/ 50 w 99"/>
                <a:gd name="T101" fmla="*/ 0 h 98"/>
                <a:gd name="T102" fmla="*/ 85 w 99"/>
                <a:gd name="T103" fmla="*/ 14 h 98"/>
                <a:gd name="T104" fmla="*/ 99 w 99"/>
                <a:gd name="T105" fmla="*/ 49 h 98"/>
                <a:gd name="T106" fmla="*/ 85 w 99"/>
                <a:gd name="T107" fmla="*/ 8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9" h="98">
                  <a:moveTo>
                    <a:pt x="59" y="30"/>
                  </a:moveTo>
                  <a:lnTo>
                    <a:pt x="59" y="30"/>
                  </a:lnTo>
                  <a:cubicBezTo>
                    <a:pt x="57" y="29"/>
                    <a:pt x="53" y="28"/>
                    <a:pt x="47" y="28"/>
                  </a:cubicBezTo>
                  <a:lnTo>
                    <a:pt x="39" y="28"/>
                  </a:lnTo>
                  <a:lnTo>
                    <a:pt x="39" y="48"/>
                  </a:lnTo>
                  <a:lnTo>
                    <a:pt x="48" y="48"/>
                  </a:lnTo>
                  <a:cubicBezTo>
                    <a:pt x="52" y="48"/>
                    <a:pt x="55" y="47"/>
                    <a:pt x="57" y="46"/>
                  </a:cubicBezTo>
                  <a:cubicBezTo>
                    <a:pt x="61" y="45"/>
                    <a:pt x="63" y="42"/>
                    <a:pt x="63" y="38"/>
                  </a:cubicBezTo>
                  <a:cubicBezTo>
                    <a:pt x="63" y="34"/>
                    <a:pt x="61" y="31"/>
                    <a:pt x="59" y="30"/>
                  </a:cubicBezTo>
                  <a:close/>
                  <a:moveTo>
                    <a:pt x="49" y="22"/>
                  </a:moveTo>
                  <a:lnTo>
                    <a:pt x="49" y="22"/>
                  </a:lnTo>
                  <a:cubicBezTo>
                    <a:pt x="55" y="22"/>
                    <a:pt x="60" y="22"/>
                    <a:pt x="63" y="23"/>
                  </a:cubicBezTo>
                  <a:cubicBezTo>
                    <a:pt x="69" y="26"/>
                    <a:pt x="72" y="30"/>
                    <a:pt x="72" y="37"/>
                  </a:cubicBezTo>
                  <a:cubicBezTo>
                    <a:pt x="72" y="42"/>
                    <a:pt x="70" y="46"/>
                    <a:pt x="66" y="48"/>
                  </a:cubicBezTo>
                  <a:cubicBezTo>
                    <a:pt x="65" y="49"/>
                    <a:pt x="62" y="50"/>
                    <a:pt x="59" y="51"/>
                  </a:cubicBezTo>
                  <a:cubicBezTo>
                    <a:pt x="63" y="51"/>
                    <a:pt x="66" y="53"/>
                    <a:pt x="68" y="56"/>
                  </a:cubicBezTo>
                  <a:cubicBezTo>
                    <a:pt x="70" y="59"/>
                    <a:pt x="71" y="62"/>
                    <a:pt x="71" y="64"/>
                  </a:cubicBezTo>
                  <a:lnTo>
                    <a:pt x="71" y="68"/>
                  </a:lnTo>
                  <a:cubicBezTo>
                    <a:pt x="71" y="69"/>
                    <a:pt x="71" y="71"/>
                    <a:pt x="71" y="72"/>
                  </a:cubicBezTo>
                  <a:cubicBezTo>
                    <a:pt x="71" y="74"/>
                    <a:pt x="71" y="75"/>
                    <a:pt x="72" y="75"/>
                  </a:cubicBezTo>
                  <a:lnTo>
                    <a:pt x="72" y="76"/>
                  </a:lnTo>
                  <a:lnTo>
                    <a:pt x="63" y="76"/>
                  </a:lnTo>
                  <a:cubicBezTo>
                    <a:pt x="63" y="76"/>
                    <a:pt x="63" y="75"/>
                    <a:pt x="63" y="75"/>
                  </a:cubicBezTo>
                  <a:cubicBezTo>
                    <a:pt x="63" y="75"/>
                    <a:pt x="63" y="75"/>
                    <a:pt x="63" y="75"/>
                  </a:cubicBezTo>
                  <a:lnTo>
                    <a:pt x="62" y="73"/>
                  </a:lnTo>
                  <a:lnTo>
                    <a:pt x="62" y="69"/>
                  </a:lnTo>
                  <a:cubicBezTo>
                    <a:pt x="62" y="62"/>
                    <a:pt x="61" y="58"/>
                    <a:pt x="57" y="56"/>
                  </a:cubicBezTo>
                  <a:cubicBezTo>
                    <a:pt x="55" y="55"/>
                    <a:pt x="52" y="54"/>
                    <a:pt x="47" y="54"/>
                  </a:cubicBezTo>
                  <a:lnTo>
                    <a:pt x="39" y="54"/>
                  </a:lnTo>
                  <a:lnTo>
                    <a:pt x="39" y="76"/>
                  </a:lnTo>
                  <a:lnTo>
                    <a:pt x="30" y="76"/>
                  </a:lnTo>
                  <a:lnTo>
                    <a:pt x="30" y="22"/>
                  </a:lnTo>
                  <a:lnTo>
                    <a:pt x="49" y="22"/>
                  </a:lnTo>
                  <a:lnTo>
                    <a:pt x="49" y="22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cubicBezTo>
                    <a:pt x="11" y="27"/>
                    <a:pt x="7" y="37"/>
                    <a:pt x="7" y="49"/>
                  </a:cubicBezTo>
                  <a:cubicBezTo>
                    <a:pt x="7" y="61"/>
                    <a:pt x="11" y="71"/>
                    <a:pt x="20" y="79"/>
                  </a:cubicBezTo>
                  <a:cubicBezTo>
                    <a:pt x="28" y="87"/>
                    <a:pt x="38" y="92"/>
                    <a:pt x="50" y="92"/>
                  </a:cubicBezTo>
                  <a:cubicBezTo>
                    <a:pt x="61" y="92"/>
                    <a:pt x="71" y="87"/>
                    <a:pt x="80" y="79"/>
                  </a:cubicBezTo>
                  <a:cubicBezTo>
                    <a:pt x="88" y="71"/>
                    <a:pt x="92" y="61"/>
                    <a:pt x="92" y="49"/>
                  </a:cubicBezTo>
                  <a:cubicBezTo>
                    <a:pt x="92" y="37"/>
                    <a:pt x="88" y="27"/>
                    <a:pt x="80" y="19"/>
                  </a:cubicBezTo>
                  <a:cubicBezTo>
                    <a:pt x="71" y="10"/>
                    <a:pt x="61" y="6"/>
                    <a:pt x="50" y="6"/>
                  </a:cubicBezTo>
                  <a:cubicBezTo>
                    <a:pt x="38" y="6"/>
                    <a:pt x="28" y="10"/>
                    <a:pt x="20" y="19"/>
                  </a:cubicBezTo>
                  <a:close/>
                  <a:moveTo>
                    <a:pt x="85" y="84"/>
                  </a:moveTo>
                  <a:lnTo>
                    <a:pt x="85" y="84"/>
                  </a:lnTo>
                  <a:cubicBezTo>
                    <a:pt x="75" y="94"/>
                    <a:pt x="63" y="98"/>
                    <a:pt x="50" y="98"/>
                  </a:cubicBezTo>
                  <a:cubicBezTo>
                    <a:pt x="36" y="98"/>
                    <a:pt x="24" y="94"/>
                    <a:pt x="15" y="84"/>
                  </a:cubicBezTo>
                  <a:cubicBezTo>
                    <a:pt x="5" y="74"/>
                    <a:pt x="0" y="63"/>
                    <a:pt x="0" y="49"/>
                  </a:cubicBezTo>
                  <a:cubicBezTo>
                    <a:pt x="0" y="35"/>
                    <a:pt x="5" y="24"/>
                    <a:pt x="15" y="14"/>
                  </a:cubicBezTo>
                  <a:cubicBezTo>
                    <a:pt x="24" y="4"/>
                    <a:pt x="36" y="0"/>
                    <a:pt x="50" y="0"/>
                  </a:cubicBezTo>
                  <a:cubicBezTo>
                    <a:pt x="63" y="0"/>
                    <a:pt x="75" y="4"/>
                    <a:pt x="85" y="14"/>
                  </a:cubicBezTo>
                  <a:cubicBezTo>
                    <a:pt x="94" y="24"/>
                    <a:pt x="99" y="35"/>
                    <a:pt x="99" y="49"/>
                  </a:cubicBezTo>
                  <a:cubicBezTo>
                    <a:pt x="99" y="63"/>
                    <a:pt x="94" y="74"/>
                    <a:pt x="85" y="8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57200" y="8743301"/>
            <a:ext cx="2971800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en-US" sz="700" smtClean="0">
                <a:solidFill>
                  <a:schemeClr val="bg2"/>
                </a:solidFill>
              </a:defRPr>
            </a:lvl1pPr>
          </a:lstStyle>
          <a:p>
            <a:r>
              <a:rPr lang="en-US"/>
              <a:t>© 2016 Teradata</a:t>
            </a:r>
          </a:p>
        </p:txBody>
      </p:sp>
    </p:spTree>
    <p:extLst>
      <p:ext uri="{BB962C8B-B14F-4D97-AF65-F5344CB8AC3E}">
        <p14:creationId xmlns:p14="http://schemas.microsoft.com/office/powerpoint/2010/main" val="39025879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173038" indent="-173038" algn="l" defTabSz="914400" rtl="0" eaLnBrk="1" latinLnBrk="0" hangingPunct="1">
      <a:lnSpc>
        <a:spcPct val="95000"/>
      </a:lnSpc>
      <a:spcBef>
        <a:spcPts val="4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84163" indent="-111125" algn="l" defTabSz="914400" rtl="0" eaLnBrk="1" latinLnBrk="0" hangingPunct="1">
      <a:lnSpc>
        <a:spcPct val="85000"/>
      </a:lnSpc>
      <a:spcBef>
        <a:spcPts val="1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401638" indent="-117475" algn="l" defTabSz="914400" rtl="0" eaLnBrk="1" latinLnBrk="0" hangingPunct="1">
      <a:lnSpc>
        <a:spcPct val="85000"/>
      </a:lnSpc>
      <a:spcBef>
        <a:spcPts val="1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2763" indent="-111125" algn="l" defTabSz="914400" rtl="0" eaLnBrk="1" latinLnBrk="0" hangingPunct="1">
      <a:lnSpc>
        <a:spcPct val="85000"/>
      </a:lnSpc>
      <a:spcBef>
        <a:spcPts val="1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30238" indent="-117475" algn="l" defTabSz="914400" rtl="0" eaLnBrk="1" latinLnBrk="0" hangingPunct="1">
      <a:lnSpc>
        <a:spcPct val="85000"/>
      </a:lnSpc>
      <a:spcBef>
        <a:spcPts val="1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2016 Teradata</a:t>
            </a:r>
          </a:p>
        </p:txBody>
      </p:sp>
    </p:spTree>
    <p:extLst>
      <p:ext uri="{BB962C8B-B14F-4D97-AF65-F5344CB8AC3E}">
        <p14:creationId xmlns:p14="http://schemas.microsoft.com/office/powerpoint/2010/main" val="839484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© 2016 Teradata</a:t>
            </a:r>
          </a:p>
        </p:txBody>
      </p:sp>
    </p:spTree>
    <p:extLst>
      <p:ext uri="{BB962C8B-B14F-4D97-AF65-F5344CB8AC3E}">
        <p14:creationId xmlns:p14="http://schemas.microsoft.com/office/powerpoint/2010/main" val="764764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© 2016 Teradata</a:t>
            </a:r>
          </a:p>
        </p:txBody>
      </p:sp>
    </p:spTree>
    <p:extLst>
      <p:ext uri="{BB962C8B-B14F-4D97-AF65-F5344CB8AC3E}">
        <p14:creationId xmlns:p14="http://schemas.microsoft.com/office/powerpoint/2010/main" val="4071656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© 2016 Teradata</a:t>
            </a:r>
          </a:p>
        </p:txBody>
      </p:sp>
    </p:spTree>
    <p:extLst>
      <p:ext uri="{BB962C8B-B14F-4D97-AF65-F5344CB8AC3E}">
        <p14:creationId xmlns:p14="http://schemas.microsoft.com/office/powerpoint/2010/main" val="182228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© 2016 Teradata</a:t>
            </a:r>
          </a:p>
        </p:txBody>
      </p:sp>
    </p:spTree>
    <p:extLst>
      <p:ext uri="{BB962C8B-B14F-4D97-AF65-F5344CB8AC3E}">
        <p14:creationId xmlns:p14="http://schemas.microsoft.com/office/powerpoint/2010/main" val="531184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© 2016 Teradata</a:t>
            </a:r>
          </a:p>
        </p:txBody>
      </p:sp>
    </p:spTree>
    <p:extLst>
      <p:ext uri="{BB962C8B-B14F-4D97-AF65-F5344CB8AC3E}">
        <p14:creationId xmlns:p14="http://schemas.microsoft.com/office/powerpoint/2010/main" val="1368844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© 2016 Teradata</a:t>
            </a:r>
          </a:p>
        </p:txBody>
      </p:sp>
    </p:spTree>
    <p:extLst>
      <p:ext uri="{BB962C8B-B14F-4D97-AF65-F5344CB8AC3E}">
        <p14:creationId xmlns:p14="http://schemas.microsoft.com/office/powerpoint/2010/main" val="1675018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2016 Teradata</a:t>
            </a:r>
          </a:p>
        </p:txBody>
      </p:sp>
    </p:spTree>
    <p:extLst>
      <p:ext uri="{BB962C8B-B14F-4D97-AF65-F5344CB8AC3E}">
        <p14:creationId xmlns:p14="http://schemas.microsoft.com/office/powerpoint/2010/main" val="4011578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0" y="1765762"/>
            <a:ext cx="9144000" cy="1611980"/>
          </a:xfrm>
          <a:solidFill>
            <a:schemeClr val="accent1">
              <a:alpha val="90000"/>
            </a:schemeClr>
          </a:solidFill>
        </p:spPr>
        <p:txBody>
          <a:bodyPr lIns="457200" tIns="137160" rIns="457200" bIns="137160"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tabLst>
                <a:tab pos="457200" algn="l"/>
              </a:tabLst>
              <a:defRPr sz="2400" b="1">
                <a:solidFill>
                  <a:schemeClr val="bg1"/>
                </a:solidFill>
              </a:defRPr>
            </a:lvl1pPr>
            <a:lvl2pPr marL="0" indent="0" algn="ctr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</a:defRPr>
            </a:lvl2pPr>
            <a:lvl3pPr marL="0" indent="0" algn="ctr">
              <a:lnSpc>
                <a:spcPct val="8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1">
                <a:solidFill>
                  <a:schemeClr val="bg1"/>
                </a:solidFill>
              </a:defRPr>
            </a:lvl3pPr>
            <a:lvl4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4pPr>
            <a:lvl5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5pPr>
            <a:lvl6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6pPr>
            <a:lvl7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7pPr>
            <a:lvl8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8pPr>
            <a:lvl9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457200" y="0"/>
            <a:ext cx="24384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4"/>
          <p:cNvGrpSpPr>
            <a:grpSpLocks noChangeAspect="1"/>
          </p:cNvGrpSpPr>
          <p:nvPr userDrawn="1"/>
        </p:nvGrpSpPr>
        <p:grpSpPr bwMode="auto">
          <a:xfrm>
            <a:off x="994117" y="305466"/>
            <a:ext cx="1362335" cy="305001"/>
            <a:chOff x="5137" y="4139"/>
            <a:chExt cx="335" cy="75"/>
          </a:xfrm>
          <a:solidFill>
            <a:schemeClr val="bg1"/>
          </a:solidFill>
        </p:grpSpPr>
        <p:sp>
          <p:nvSpPr>
            <p:cNvPr id="13" name="Freeform 5"/>
            <p:cNvSpPr>
              <a:spLocks noEditPoints="1"/>
            </p:cNvSpPr>
            <p:nvPr userDrawn="1"/>
          </p:nvSpPr>
          <p:spPr bwMode="auto">
            <a:xfrm>
              <a:off x="5137" y="4139"/>
              <a:ext cx="324" cy="75"/>
            </a:xfrm>
            <a:custGeom>
              <a:avLst/>
              <a:gdLst>
                <a:gd name="T0" fmla="*/ 660 w 3745"/>
                <a:gd name="T1" fmla="*/ 0 h 863"/>
                <a:gd name="T2" fmla="*/ 0 w 3745"/>
                <a:gd name="T3" fmla="*/ 73 h 863"/>
                <a:gd name="T4" fmla="*/ 292 w 3745"/>
                <a:gd name="T5" fmla="*/ 804 h 863"/>
                <a:gd name="T6" fmla="*/ 399 w 3745"/>
                <a:gd name="T7" fmla="*/ 863 h 863"/>
                <a:gd name="T8" fmla="*/ 637 w 3745"/>
                <a:gd name="T9" fmla="*/ 73 h 863"/>
                <a:gd name="T10" fmla="*/ 660 w 3745"/>
                <a:gd name="T11" fmla="*/ 0 h 863"/>
                <a:gd name="T12" fmla="*/ 2673 w 3745"/>
                <a:gd name="T13" fmla="*/ 181 h 863"/>
                <a:gd name="T14" fmla="*/ 2408 w 3745"/>
                <a:gd name="T15" fmla="*/ 768 h 863"/>
                <a:gd name="T16" fmla="*/ 2522 w 3745"/>
                <a:gd name="T17" fmla="*/ 729 h 863"/>
                <a:gd name="T18" fmla="*/ 2698 w 3745"/>
                <a:gd name="T19" fmla="*/ 596 h 863"/>
                <a:gd name="T20" fmla="*/ 2590 w 3745"/>
                <a:gd name="T21" fmla="*/ 533 h 863"/>
                <a:gd name="T22" fmla="*/ 2812 w 3745"/>
                <a:gd name="T23" fmla="*/ 729 h 863"/>
                <a:gd name="T24" fmla="*/ 2941 w 3745"/>
                <a:gd name="T25" fmla="*/ 768 h 863"/>
                <a:gd name="T26" fmla="*/ 2673 w 3745"/>
                <a:gd name="T27" fmla="*/ 181 h 863"/>
                <a:gd name="T28" fmla="*/ 3529 w 3745"/>
                <a:gd name="T29" fmla="*/ 203 h 863"/>
                <a:gd name="T30" fmla="*/ 3425 w 3745"/>
                <a:gd name="T31" fmla="*/ 203 h 863"/>
                <a:gd name="T32" fmla="*/ 3252 w 3745"/>
                <a:gd name="T33" fmla="*/ 768 h 863"/>
                <a:gd name="T34" fmla="*/ 3374 w 3745"/>
                <a:gd name="T35" fmla="*/ 596 h 863"/>
                <a:gd name="T36" fmla="*/ 3483 w 3745"/>
                <a:gd name="T37" fmla="*/ 533 h 863"/>
                <a:gd name="T38" fmla="*/ 3473 w 3745"/>
                <a:gd name="T39" fmla="*/ 310 h 863"/>
                <a:gd name="T40" fmla="*/ 3695 w 3745"/>
                <a:gd name="T41" fmla="*/ 768 h 863"/>
                <a:gd name="T42" fmla="*/ 3529 w 3745"/>
                <a:gd name="T43" fmla="*/ 203 h 863"/>
                <a:gd name="T44" fmla="*/ 1655 w 3745"/>
                <a:gd name="T45" fmla="*/ 181 h 863"/>
                <a:gd name="T46" fmla="*/ 1603 w 3745"/>
                <a:gd name="T47" fmla="*/ 203 h 863"/>
                <a:gd name="T48" fmla="*/ 1247 w 3745"/>
                <a:gd name="T49" fmla="*/ 515 h 863"/>
                <a:gd name="T50" fmla="*/ 1374 w 3745"/>
                <a:gd name="T51" fmla="*/ 336 h 863"/>
                <a:gd name="T52" fmla="*/ 969 w 3745"/>
                <a:gd name="T53" fmla="*/ 189 h 863"/>
                <a:gd name="T54" fmla="*/ 737 w 3745"/>
                <a:gd name="T55" fmla="*/ 704 h 863"/>
                <a:gd name="T56" fmla="*/ 625 w 3745"/>
                <a:gd name="T57" fmla="*/ 488 h 863"/>
                <a:gd name="T58" fmla="*/ 816 w 3745"/>
                <a:gd name="T59" fmla="*/ 424 h 863"/>
                <a:gd name="T60" fmla="*/ 625 w 3745"/>
                <a:gd name="T61" fmla="*/ 253 h 863"/>
                <a:gd name="T62" fmla="*/ 897 w 3745"/>
                <a:gd name="T63" fmla="*/ 189 h 863"/>
                <a:gd name="T64" fmla="*/ 520 w 3745"/>
                <a:gd name="T65" fmla="*/ 590 h 863"/>
                <a:gd name="T66" fmla="*/ 1074 w 3745"/>
                <a:gd name="T67" fmla="*/ 766 h 863"/>
                <a:gd name="T68" fmla="*/ 1149 w 3745"/>
                <a:gd name="T69" fmla="*/ 253 h 863"/>
                <a:gd name="T70" fmla="*/ 1271 w 3745"/>
                <a:gd name="T71" fmla="*/ 387 h 863"/>
                <a:gd name="T72" fmla="*/ 1110 w 3745"/>
                <a:gd name="T73" fmla="*/ 461 h 863"/>
                <a:gd name="T74" fmla="*/ 1338 w 3745"/>
                <a:gd name="T75" fmla="*/ 768 h 863"/>
                <a:gd name="T76" fmla="*/ 1505 w 3745"/>
                <a:gd name="T77" fmla="*/ 729 h 863"/>
                <a:gd name="T78" fmla="*/ 1680 w 3745"/>
                <a:gd name="T79" fmla="*/ 596 h 863"/>
                <a:gd name="T80" fmla="*/ 1573 w 3745"/>
                <a:gd name="T81" fmla="*/ 533 h 863"/>
                <a:gd name="T82" fmla="*/ 1795 w 3745"/>
                <a:gd name="T83" fmla="*/ 729 h 863"/>
                <a:gd name="T84" fmla="*/ 1923 w 3745"/>
                <a:gd name="T85" fmla="*/ 768 h 863"/>
                <a:gd name="T86" fmla="*/ 1655 w 3745"/>
                <a:gd name="T87" fmla="*/ 181 h 863"/>
                <a:gd name="T88" fmla="*/ 2304 w 3745"/>
                <a:gd name="T89" fmla="*/ 530 h 863"/>
                <a:gd name="T90" fmla="*/ 2068 w 3745"/>
                <a:gd name="T91" fmla="*/ 704 h 863"/>
                <a:gd name="T92" fmla="*/ 2159 w 3745"/>
                <a:gd name="T93" fmla="*/ 253 h 863"/>
                <a:gd name="T94" fmla="*/ 2304 w 3745"/>
                <a:gd name="T95" fmla="*/ 530 h 863"/>
                <a:gd name="T96" fmla="*/ 2409 w 3745"/>
                <a:gd name="T97" fmla="*/ 432 h 863"/>
                <a:gd name="T98" fmla="*/ 2159 w 3745"/>
                <a:gd name="T99" fmla="*/ 189 h 863"/>
                <a:gd name="T100" fmla="*/ 1963 w 3745"/>
                <a:gd name="T101" fmla="*/ 709 h 863"/>
                <a:gd name="T102" fmla="*/ 2159 w 3745"/>
                <a:gd name="T103" fmla="*/ 768 h 863"/>
                <a:gd name="T104" fmla="*/ 2409 w 3745"/>
                <a:gd name="T105" fmla="*/ 530 h 863"/>
                <a:gd name="T106" fmla="*/ 2409 w 3745"/>
                <a:gd name="T107" fmla="*/ 432 h 863"/>
                <a:gd name="T108" fmla="*/ 3332 w 3745"/>
                <a:gd name="T109" fmla="*/ 190 h 863"/>
                <a:gd name="T110" fmla="*/ 2831 w 3745"/>
                <a:gd name="T111" fmla="*/ 254 h 863"/>
                <a:gd name="T112" fmla="*/ 3028 w 3745"/>
                <a:gd name="T113" fmla="*/ 710 h 863"/>
                <a:gd name="T114" fmla="*/ 3135 w 3745"/>
                <a:gd name="T115" fmla="*/ 768 h 863"/>
                <a:gd name="T116" fmla="*/ 3313 w 3745"/>
                <a:gd name="T117" fmla="*/ 254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45" h="863">
                  <a:moveTo>
                    <a:pt x="660" y="0"/>
                  </a:moveTo>
                  <a:lnTo>
                    <a:pt x="660" y="0"/>
                  </a:lnTo>
                  <a:lnTo>
                    <a:pt x="22" y="0"/>
                  </a:lnTo>
                  <a:lnTo>
                    <a:pt x="0" y="73"/>
                  </a:lnTo>
                  <a:lnTo>
                    <a:pt x="292" y="73"/>
                  </a:lnTo>
                  <a:lnTo>
                    <a:pt x="292" y="804"/>
                  </a:lnTo>
                  <a:cubicBezTo>
                    <a:pt x="292" y="843"/>
                    <a:pt x="316" y="863"/>
                    <a:pt x="360" y="863"/>
                  </a:cubicBezTo>
                  <a:lnTo>
                    <a:pt x="399" y="863"/>
                  </a:lnTo>
                  <a:lnTo>
                    <a:pt x="399" y="73"/>
                  </a:lnTo>
                  <a:lnTo>
                    <a:pt x="637" y="73"/>
                  </a:lnTo>
                  <a:lnTo>
                    <a:pt x="660" y="0"/>
                  </a:lnTo>
                  <a:lnTo>
                    <a:pt x="660" y="0"/>
                  </a:lnTo>
                  <a:close/>
                  <a:moveTo>
                    <a:pt x="2673" y="181"/>
                  </a:moveTo>
                  <a:lnTo>
                    <a:pt x="2673" y="181"/>
                  </a:lnTo>
                  <a:cubicBezTo>
                    <a:pt x="2647" y="181"/>
                    <a:pt x="2626" y="190"/>
                    <a:pt x="2621" y="203"/>
                  </a:cubicBezTo>
                  <a:lnTo>
                    <a:pt x="2408" y="768"/>
                  </a:lnTo>
                  <a:lnTo>
                    <a:pt x="2448" y="768"/>
                  </a:lnTo>
                  <a:cubicBezTo>
                    <a:pt x="2491" y="768"/>
                    <a:pt x="2509" y="764"/>
                    <a:pt x="2522" y="729"/>
                  </a:cubicBezTo>
                  <a:lnTo>
                    <a:pt x="2570" y="596"/>
                  </a:lnTo>
                  <a:lnTo>
                    <a:pt x="2698" y="596"/>
                  </a:lnTo>
                  <a:lnTo>
                    <a:pt x="2679" y="533"/>
                  </a:lnTo>
                  <a:lnTo>
                    <a:pt x="2590" y="533"/>
                  </a:lnTo>
                  <a:lnTo>
                    <a:pt x="2669" y="310"/>
                  </a:lnTo>
                  <a:lnTo>
                    <a:pt x="2812" y="729"/>
                  </a:lnTo>
                  <a:cubicBezTo>
                    <a:pt x="2824" y="764"/>
                    <a:pt x="2845" y="768"/>
                    <a:pt x="2891" y="768"/>
                  </a:cubicBezTo>
                  <a:lnTo>
                    <a:pt x="2941" y="768"/>
                  </a:lnTo>
                  <a:lnTo>
                    <a:pt x="2725" y="203"/>
                  </a:lnTo>
                  <a:cubicBezTo>
                    <a:pt x="2720" y="190"/>
                    <a:pt x="2697" y="181"/>
                    <a:pt x="2673" y="181"/>
                  </a:cubicBezTo>
                  <a:close/>
                  <a:moveTo>
                    <a:pt x="3529" y="203"/>
                  </a:moveTo>
                  <a:lnTo>
                    <a:pt x="3529" y="203"/>
                  </a:lnTo>
                  <a:cubicBezTo>
                    <a:pt x="3524" y="190"/>
                    <a:pt x="3501" y="181"/>
                    <a:pt x="3477" y="181"/>
                  </a:cubicBezTo>
                  <a:cubicBezTo>
                    <a:pt x="3451" y="181"/>
                    <a:pt x="3430" y="190"/>
                    <a:pt x="3425" y="203"/>
                  </a:cubicBezTo>
                  <a:lnTo>
                    <a:pt x="3212" y="768"/>
                  </a:lnTo>
                  <a:lnTo>
                    <a:pt x="3252" y="768"/>
                  </a:lnTo>
                  <a:cubicBezTo>
                    <a:pt x="3294" y="768"/>
                    <a:pt x="3313" y="764"/>
                    <a:pt x="3326" y="729"/>
                  </a:cubicBezTo>
                  <a:lnTo>
                    <a:pt x="3374" y="596"/>
                  </a:lnTo>
                  <a:lnTo>
                    <a:pt x="3502" y="596"/>
                  </a:lnTo>
                  <a:lnTo>
                    <a:pt x="3483" y="533"/>
                  </a:lnTo>
                  <a:lnTo>
                    <a:pt x="3394" y="533"/>
                  </a:lnTo>
                  <a:lnTo>
                    <a:pt x="3473" y="310"/>
                  </a:lnTo>
                  <a:lnTo>
                    <a:pt x="3616" y="729"/>
                  </a:lnTo>
                  <a:cubicBezTo>
                    <a:pt x="3628" y="764"/>
                    <a:pt x="3649" y="768"/>
                    <a:pt x="3695" y="768"/>
                  </a:cubicBezTo>
                  <a:lnTo>
                    <a:pt x="3745" y="768"/>
                  </a:lnTo>
                  <a:lnTo>
                    <a:pt x="3529" y="203"/>
                  </a:lnTo>
                  <a:lnTo>
                    <a:pt x="3529" y="203"/>
                  </a:lnTo>
                  <a:close/>
                  <a:moveTo>
                    <a:pt x="1655" y="181"/>
                  </a:moveTo>
                  <a:lnTo>
                    <a:pt x="1655" y="181"/>
                  </a:lnTo>
                  <a:cubicBezTo>
                    <a:pt x="1630" y="181"/>
                    <a:pt x="1608" y="190"/>
                    <a:pt x="1603" y="203"/>
                  </a:cubicBezTo>
                  <a:lnTo>
                    <a:pt x="1399" y="746"/>
                  </a:lnTo>
                  <a:lnTo>
                    <a:pt x="1247" y="515"/>
                  </a:lnTo>
                  <a:cubicBezTo>
                    <a:pt x="1327" y="501"/>
                    <a:pt x="1374" y="459"/>
                    <a:pt x="1374" y="387"/>
                  </a:cubicBezTo>
                  <a:lnTo>
                    <a:pt x="1374" y="336"/>
                  </a:lnTo>
                  <a:cubicBezTo>
                    <a:pt x="1374" y="232"/>
                    <a:pt x="1277" y="189"/>
                    <a:pt x="1149" y="189"/>
                  </a:cubicBezTo>
                  <a:lnTo>
                    <a:pt x="969" y="189"/>
                  </a:lnTo>
                  <a:lnTo>
                    <a:pt x="969" y="704"/>
                  </a:lnTo>
                  <a:lnTo>
                    <a:pt x="737" y="704"/>
                  </a:lnTo>
                  <a:cubicBezTo>
                    <a:pt x="646" y="704"/>
                    <a:pt x="625" y="684"/>
                    <a:pt x="625" y="590"/>
                  </a:cubicBezTo>
                  <a:lnTo>
                    <a:pt x="625" y="488"/>
                  </a:lnTo>
                  <a:lnTo>
                    <a:pt x="797" y="488"/>
                  </a:lnTo>
                  <a:lnTo>
                    <a:pt x="816" y="424"/>
                  </a:lnTo>
                  <a:lnTo>
                    <a:pt x="625" y="424"/>
                  </a:lnTo>
                  <a:lnTo>
                    <a:pt x="625" y="253"/>
                  </a:lnTo>
                  <a:lnTo>
                    <a:pt x="878" y="253"/>
                  </a:lnTo>
                  <a:lnTo>
                    <a:pt x="897" y="189"/>
                  </a:lnTo>
                  <a:lnTo>
                    <a:pt x="520" y="189"/>
                  </a:lnTo>
                  <a:lnTo>
                    <a:pt x="520" y="590"/>
                  </a:lnTo>
                  <a:cubicBezTo>
                    <a:pt x="520" y="724"/>
                    <a:pt x="552" y="768"/>
                    <a:pt x="735" y="768"/>
                  </a:cubicBezTo>
                  <a:lnTo>
                    <a:pt x="1074" y="766"/>
                  </a:lnTo>
                  <a:lnTo>
                    <a:pt x="1074" y="253"/>
                  </a:lnTo>
                  <a:lnTo>
                    <a:pt x="1149" y="253"/>
                  </a:lnTo>
                  <a:cubicBezTo>
                    <a:pt x="1230" y="253"/>
                    <a:pt x="1271" y="282"/>
                    <a:pt x="1271" y="337"/>
                  </a:cubicBezTo>
                  <a:lnTo>
                    <a:pt x="1271" y="387"/>
                  </a:lnTo>
                  <a:cubicBezTo>
                    <a:pt x="1271" y="443"/>
                    <a:pt x="1220" y="461"/>
                    <a:pt x="1157" y="461"/>
                  </a:cubicBezTo>
                  <a:lnTo>
                    <a:pt x="1110" y="461"/>
                  </a:lnTo>
                  <a:lnTo>
                    <a:pt x="1269" y="733"/>
                  </a:lnTo>
                  <a:cubicBezTo>
                    <a:pt x="1287" y="765"/>
                    <a:pt x="1296" y="768"/>
                    <a:pt x="1338" y="768"/>
                  </a:cubicBezTo>
                  <a:lnTo>
                    <a:pt x="1430" y="768"/>
                  </a:lnTo>
                  <a:cubicBezTo>
                    <a:pt x="1473" y="768"/>
                    <a:pt x="1492" y="764"/>
                    <a:pt x="1505" y="729"/>
                  </a:cubicBezTo>
                  <a:lnTo>
                    <a:pt x="1552" y="596"/>
                  </a:lnTo>
                  <a:lnTo>
                    <a:pt x="1680" y="596"/>
                  </a:lnTo>
                  <a:lnTo>
                    <a:pt x="1661" y="533"/>
                  </a:lnTo>
                  <a:lnTo>
                    <a:pt x="1573" y="533"/>
                  </a:lnTo>
                  <a:lnTo>
                    <a:pt x="1652" y="310"/>
                  </a:lnTo>
                  <a:lnTo>
                    <a:pt x="1795" y="729"/>
                  </a:lnTo>
                  <a:cubicBezTo>
                    <a:pt x="1807" y="764"/>
                    <a:pt x="1827" y="768"/>
                    <a:pt x="1873" y="768"/>
                  </a:cubicBezTo>
                  <a:lnTo>
                    <a:pt x="1923" y="768"/>
                  </a:lnTo>
                  <a:lnTo>
                    <a:pt x="1707" y="203"/>
                  </a:lnTo>
                  <a:cubicBezTo>
                    <a:pt x="1702" y="190"/>
                    <a:pt x="1679" y="181"/>
                    <a:pt x="1655" y="181"/>
                  </a:cubicBezTo>
                  <a:close/>
                  <a:moveTo>
                    <a:pt x="2304" y="530"/>
                  </a:moveTo>
                  <a:lnTo>
                    <a:pt x="2304" y="530"/>
                  </a:lnTo>
                  <a:cubicBezTo>
                    <a:pt x="2304" y="647"/>
                    <a:pt x="2266" y="704"/>
                    <a:pt x="2162" y="704"/>
                  </a:cubicBezTo>
                  <a:lnTo>
                    <a:pt x="2068" y="704"/>
                  </a:lnTo>
                  <a:lnTo>
                    <a:pt x="2068" y="253"/>
                  </a:lnTo>
                  <a:lnTo>
                    <a:pt x="2159" y="253"/>
                  </a:lnTo>
                  <a:cubicBezTo>
                    <a:pt x="2266" y="253"/>
                    <a:pt x="2304" y="316"/>
                    <a:pt x="2304" y="433"/>
                  </a:cubicBezTo>
                  <a:lnTo>
                    <a:pt x="2304" y="530"/>
                  </a:lnTo>
                  <a:lnTo>
                    <a:pt x="2304" y="530"/>
                  </a:lnTo>
                  <a:close/>
                  <a:moveTo>
                    <a:pt x="2409" y="432"/>
                  </a:moveTo>
                  <a:lnTo>
                    <a:pt x="2409" y="432"/>
                  </a:lnTo>
                  <a:cubicBezTo>
                    <a:pt x="2409" y="270"/>
                    <a:pt x="2326" y="189"/>
                    <a:pt x="2159" y="189"/>
                  </a:cubicBezTo>
                  <a:lnTo>
                    <a:pt x="1963" y="189"/>
                  </a:lnTo>
                  <a:lnTo>
                    <a:pt x="1963" y="709"/>
                  </a:lnTo>
                  <a:cubicBezTo>
                    <a:pt x="1963" y="748"/>
                    <a:pt x="1984" y="768"/>
                    <a:pt x="2029" y="768"/>
                  </a:cubicBezTo>
                  <a:lnTo>
                    <a:pt x="2159" y="768"/>
                  </a:lnTo>
                  <a:lnTo>
                    <a:pt x="2180" y="767"/>
                  </a:lnTo>
                  <a:cubicBezTo>
                    <a:pt x="2337" y="761"/>
                    <a:pt x="2409" y="693"/>
                    <a:pt x="2409" y="530"/>
                  </a:cubicBezTo>
                  <a:lnTo>
                    <a:pt x="2409" y="432"/>
                  </a:lnTo>
                  <a:lnTo>
                    <a:pt x="2409" y="432"/>
                  </a:lnTo>
                  <a:close/>
                  <a:moveTo>
                    <a:pt x="3332" y="190"/>
                  </a:moveTo>
                  <a:lnTo>
                    <a:pt x="3332" y="190"/>
                  </a:lnTo>
                  <a:lnTo>
                    <a:pt x="2851" y="190"/>
                  </a:lnTo>
                  <a:lnTo>
                    <a:pt x="2831" y="254"/>
                  </a:lnTo>
                  <a:lnTo>
                    <a:pt x="3028" y="254"/>
                  </a:lnTo>
                  <a:lnTo>
                    <a:pt x="3028" y="710"/>
                  </a:lnTo>
                  <a:cubicBezTo>
                    <a:pt x="3028" y="749"/>
                    <a:pt x="3052" y="768"/>
                    <a:pt x="3096" y="768"/>
                  </a:cubicBezTo>
                  <a:lnTo>
                    <a:pt x="3135" y="768"/>
                  </a:lnTo>
                  <a:lnTo>
                    <a:pt x="3135" y="254"/>
                  </a:lnTo>
                  <a:lnTo>
                    <a:pt x="3313" y="254"/>
                  </a:lnTo>
                  <a:lnTo>
                    <a:pt x="3332" y="19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5464" y="4197"/>
              <a:ext cx="8" cy="9"/>
            </a:xfrm>
            <a:custGeom>
              <a:avLst/>
              <a:gdLst>
                <a:gd name="T0" fmla="*/ 59 w 99"/>
                <a:gd name="T1" fmla="*/ 30 h 98"/>
                <a:gd name="T2" fmla="*/ 59 w 99"/>
                <a:gd name="T3" fmla="*/ 30 h 98"/>
                <a:gd name="T4" fmla="*/ 47 w 99"/>
                <a:gd name="T5" fmla="*/ 28 h 98"/>
                <a:gd name="T6" fmla="*/ 39 w 99"/>
                <a:gd name="T7" fmla="*/ 28 h 98"/>
                <a:gd name="T8" fmla="*/ 39 w 99"/>
                <a:gd name="T9" fmla="*/ 48 h 98"/>
                <a:gd name="T10" fmla="*/ 48 w 99"/>
                <a:gd name="T11" fmla="*/ 48 h 98"/>
                <a:gd name="T12" fmla="*/ 57 w 99"/>
                <a:gd name="T13" fmla="*/ 46 h 98"/>
                <a:gd name="T14" fmla="*/ 63 w 99"/>
                <a:gd name="T15" fmla="*/ 38 h 98"/>
                <a:gd name="T16" fmla="*/ 59 w 99"/>
                <a:gd name="T17" fmla="*/ 30 h 98"/>
                <a:gd name="T18" fmla="*/ 49 w 99"/>
                <a:gd name="T19" fmla="*/ 22 h 98"/>
                <a:gd name="T20" fmla="*/ 49 w 99"/>
                <a:gd name="T21" fmla="*/ 22 h 98"/>
                <a:gd name="T22" fmla="*/ 63 w 99"/>
                <a:gd name="T23" fmla="*/ 23 h 98"/>
                <a:gd name="T24" fmla="*/ 72 w 99"/>
                <a:gd name="T25" fmla="*/ 37 h 98"/>
                <a:gd name="T26" fmla="*/ 66 w 99"/>
                <a:gd name="T27" fmla="*/ 48 h 98"/>
                <a:gd name="T28" fmla="*/ 59 w 99"/>
                <a:gd name="T29" fmla="*/ 51 h 98"/>
                <a:gd name="T30" fmla="*/ 68 w 99"/>
                <a:gd name="T31" fmla="*/ 56 h 98"/>
                <a:gd name="T32" fmla="*/ 71 w 99"/>
                <a:gd name="T33" fmla="*/ 64 h 98"/>
                <a:gd name="T34" fmla="*/ 71 w 99"/>
                <a:gd name="T35" fmla="*/ 68 h 98"/>
                <a:gd name="T36" fmla="*/ 71 w 99"/>
                <a:gd name="T37" fmla="*/ 72 h 98"/>
                <a:gd name="T38" fmla="*/ 72 w 99"/>
                <a:gd name="T39" fmla="*/ 75 h 98"/>
                <a:gd name="T40" fmla="*/ 72 w 99"/>
                <a:gd name="T41" fmla="*/ 76 h 98"/>
                <a:gd name="T42" fmla="*/ 63 w 99"/>
                <a:gd name="T43" fmla="*/ 76 h 98"/>
                <a:gd name="T44" fmla="*/ 63 w 99"/>
                <a:gd name="T45" fmla="*/ 75 h 98"/>
                <a:gd name="T46" fmla="*/ 63 w 99"/>
                <a:gd name="T47" fmla="*/ 75 h 98"/>
                <a:gd name="T48" fmla="*/ 62 w 99"/>
                <a:gd name="T49" fmla="*/ 73 h 98"/>
                <a:gd name="T50" fmla="*/ 62 w 99"/>
                <a:gd name="T51" fmla="*/ 69 h 98"/>
                <a:gd name="T52" fmla="*/ 57 w 99"/>
                <a:gd name="T53" fmla="*/ 56 h 98"/>
                <a:gd name="T54" fmla="*/ 47 w 99"/>
                <a:gd name="T55" fmla="*/ 54 h 98"/>
                <a:gd name="T56" fmla="*/ 39 w 99"/>
                <a:gd name="T57" fmla="*/ 54 h 98"/>
                <a:gd name="T58" fmla="*/ 39 w 99"/>
                <a:gd name="T59" fmla="*/ 76 h 98"/>
                <a:gd name="T60" fmla="*/ 30 w 99"/>
                <a:gd name="T61" fmla="*/ 76 h 98"/>
                <a:gd name="T62" fmla="*/ 30 w 99"/>
                <a:gd name="T63" fmla="*/ 22 h 98"/>
                <a:gd name="T64" fmla="*/ 49 w 99"/>
                <a:gd name="T65" fmla="*/ 22 h 98"/>
                <a:gd name="T66" fmla="*/ 49 w 99"/>
                <a:gd name="T67" fmla="*/ 22 h 98"/>
                <a:gd name="T68" fmla="*/ 20 w 99"/>
                <a:gd name="T69" fmla="*/ 19 h 98"/>
                <a:gd name="T70" fmla="*/ 20 w 99"/>
                <a:gd name="T71" fmla="*/ 19 h 98"/>
                <a:gd name="T72" fmla="*/ 7 w 99"/>
                <a:gd name="T73" fmla="*/ 49 h 98"/>
                <a:gd name="T74" fmla="*/ 20 w 99"/>
                <a:gd name="T75" fmla="*/ 79 h 98"/>
                <a:gd name="T76" fmla="*/ 50 w 99"/>
                <a:gd name="T77" fmla="*/ 92 h 98"/>
                <a:gd name="T78" fmla="*/ 80 w 99"/>
                <a:gd name="T79" fmla="*/ 79 h 98"/>
                <a:gd name="T80" fmla="*/ 92 w 99"/>
                <a:gd name="T81" fmla="*/ 49 h 98"/>
                <a:gd name="T82" fmla="*/ 80 w 99"/>
                <a:gd name="T83" fmla="*/ 19 h 98"/>
                <a:gd name="T84" fmla="*/ 50 w 99"/>
                <a:gd name="T85" fmla="*/ 6 h 98"/>
                <a:gd name="T86" fmla="*/ 20 w 99"/>
                <a:gd name="T87" fmla="*/ 19 h 98"/>
                <a:gd name="T88" fmla="*/ 85 w 99"/>
                <a:gd name="T89" fmla="*/ 84 h 98"/>
                <a:gd name="T90" fmla="*/ 85 w 99"/>
                <a:gd name="T91" fmla="*/ 84 h 98"/>
                <a:gd name="T92" fmla="*/ 50 w 99"/>
                <a:gd name="T93" fmla="*/ 98 h 98"/>
                <a:gd name="T94" fmla="*/ 15 w 99"/>
                <a:gd name="T95" fmla="*/ 84 h 98"/>
                <a:gd name="T96" fmla="*/ 0 w 99"/>
                <a:gd name="T97" fmla="*/ 49 h 98"/>
                <a:gd name="T98" fmla="*/ 15 w 99"/>
                <a:gd name="T99" fmla="*/ 14 h 98"/>
                <a:gd name="T100" fmla="*/ 50 w 99"/>
                <a:gd name="T101" fmla="*/ 0 h 98"/>
                <a:gd name="T102" fmla="*/ 85 w 99"/>
                <a:gd name="T103" fmla="*/ 14 h 98"/>
                <a:gd name="T104" fmla="*/ 99 w 99"/>
                <a:gd name="T105" fmla="*/ 49 h 98"/>
                <a:gd name="T106" fmla="*/ 85 w 99"/>
                <a:gd name="T107" fmla="*/ 8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9" h="98">
                  <a:moveTo>
                    <a:pt x="59" y="30"/>
                  </a:moveTo>
                  <a:lnTo>
                    <a:pt x="59" y="30"/>
                  </a:lnTo>
                  <a:cubicBezTo>
                    <a:pt x="57" y="29"/>
                    <a:pt x="53" y="28"/>
                    <a:pt x="47" y="28"/>
                  </a:cubicBezTo>
                  <a:lnTo>
                    <a:pt x="39" y="28"/>
                  </a:lnTo>
                  <a:lnTo>
                    <a:pt x="39" y="48"/>
                  </a:lnTo>
                  <a:lnTo>
                    <a:pt x="48" y="48"/>
                  </a:lnTo>
                  <a:cubicBezTo>
                    <a:pt x="52" y="48"/>
                    <a:pt x="55" y="47"/>
                    <a:pt x="57" y="46"/>
                  </a:cubicBezTo>
                  <a:cubicBezTo>
                    <a:pt x="61" y="45"/>
                    <a:pt x="63" y="42"/>
                    <a:pt x="63" y="38"/>
                  </a:cubicBezTo>
                  <a:cubicBezTo>
                    <a:pt x="63" y="34"/>
                    <a:pt x="61" y="31"/>
                    <a:pt x="59" y="30"/>
                  </a:cubicBezTo>
                  <a:close/>
                  <a:moveTo>
                    <a:pt x="49" y="22"/>
                  </a:moveTo>
                  <a:lnTo>
                    <a:pt x="49" y="22"/>
                  </a:lnTo>
                  <a:cubicBezTo>
                    <a:pt x="55" y="22"/>
                    <a:pt x="60" y="22"/>
                    <a:pt x="63" y="23"/>
                  </a:cubicBezTo>
                  <a:cubicBezTo>
                    <a:pt x="69" y="26"/>
                    <a:pt x="72" y="30"/>
                    <a:pt x="72" y="37"/>
                  </a:cubicBezTo>
                  <a:cubicBezTo>
                    <a:pt x="72" y="42"/>
                    <a:pt x="70" y="46"/>
                    <a:pt x="66" y="48"/>
                  </a:cubicBezTo>
                  <a:cubicBezTo>
                    <a:pt x="65" y="49"/>
                    <a:pt x="62" y="50"/>
                    <a:pt x="59" y="51"/>
                  </a:cubicBezTo>
                  <a:cubicBezTo>
                    <a:pt x="63" y="51"/>
                    <a:pt x="66" y="53"/>
                    <a:pt x="68" y="56"/>
                  </a:cubicBezTo>
                  <a:cubicBezTo>
                    <a:pt x="70" y="59"/>
                    <a:pt x="71" y="62"/>
                    <a:pt x="71" y="64"/>
                  </a:cubicBezTo>
                  <a:lnTo>
                    <a:pt x="71" y="68"/>
                  </a:lnTo>
                  <a:cubicBezTo>
                    <a:pt x="71" y="69"/>
                    <a:pt x="71" y="71"/>
                    <a:pt x="71" y="72"/>
                  </a:cubicBezTo>
                  <a:cubicBezTo>
                    <a:pt x="71" y="74"/>
                    <a:pt x="71" y="75"/>
                    <a:pt x="72" y="75"/>
                  </a:cubicBezTo>
                  <a:lnTo>
                    <a:pt x="72" y="76"/>
                  </a:lnTo>
                  <a:lnTo>
                    <a:pt x="63" y="76"/>
                  </a:lnTo>
                  <a:cubicBezTo>
                    <a:pt x="63" y="76"/>
                    <a:pt x="63" y="75"/>
                    <a:pt x="63" y="75"/>
                  </a:cubicBezTo>
                  <a:cubicBezTo>
                    <a:pt x="63" y="75"/>
                    <a:pt x="63" y="75"/>
                    <a:pt x="63" y="75"/>
                  </a:cubicBezTo>
                  <a:lnTo>
                    <a:pt x="62" y="73"/>
                  </a:lnTo>
                  <a:lnTo>
                    <a:pt x="62" y="69"/>
                  </a:lnTo>
                  <a:cubicBezTo>
                    <a:pt x="62" y="62"/>
                    <a:pt x="61" y="58"/>
                    <a:pt x="57" y="56"/>
                  </a:cubicBezTo>
                  <a:cubicBezTo>
                    <a:pt x="55" y="55"/>
                    <a:pt x="52" y="54"/>
                    <a:pt x="47" y="54"/>
                  </a:cubicBezTo>
                  <a:lnTo>
                    <a:pt x="39" y="54"/>
                  </a:lnTo>
                  <a:lnTo>
                    <a:pt x="39" y="76"/>
                  </a:lnTo>
                  <a:lnTo>
                    <a:pt x="30" y="76"/>
                  </a:lnTo>
                  <a:lnTo>
                    <a:pt x="30" y="22"/>
                  </a:lnTo>
                  <a:lnTo>
                    <a:pt x="49" y="22"/>
                  </a:lnTo>
                  <a:lnTo>
                    <a:pt x="49" y="22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cubicBezTo>
                    <a:pt x="11" y="27"/>
                    <a:pt x="7" y="37"/>
                    <a:pt x="7" y="49"/>
                  </a:cubicBezTo>
                  <a:cubicBezTo>
                    <a:pt x="7" y="61"/>
                    <a:pt x="11" y="71"/>
                    <a:pt x="20" y="79"/>
                  </a:cubicBezTo>
                  <a:cubicBezTo>
                    <a:pt x="28" y="87"/>
                    <a:pt x="38" y="92"/>
                    <a:pt x="50" y="92"/>
                  </a:cubicBezTo>
                  <a:cubicBezTo>
                    <a:pt x="61" y="92"/>
                    <a:pt x="71" y="87"/>
                    <a:pt x="80" y="79"/>
                  </a:cubicBezTo>
                  <a:cubicBezTo>
                    <a:pt x="88" y="71"/>
                    <a:pt x="92" y="61"/>
                    <a:pt x="92" y="49"/>
                  </a:cubicBezTo>
                  <a:cubicBezTo>
                    <a:pt x="92" y="37"/>
                    <a:pt x="88" y="27"/>
                    <a:pt x="80" y="19"/>
                  </a:cubicBezTo>
                  <a:cubicBezTo>
                    <a:pt x="71" y="10"/>
                    <a:pt x="61" y="6"/>
                    <a:pt x="50" y="6"/>
                  </a:cubicBezTo>
                  <a:cubicBezTo>
                    <a:pt x="38" y="6"/>
                    <a:pt x="28" y="10"/>
                    <a:pt x="20" y="19"/>
                  </a:cubicBezTo>
                  <a:close/>
                  <a:moveTo>
                    <a:pt x="85" y="84"/>
                  </a:moveTo>
                  <a:lnTo>
                    <a:pt x="85" y="84"/>
                  </a:lnTo>
                  <a:cubicBezTo>
                    <a:pt x="75" y="94"/>
                    <a:pt x="63" y="98"/>
                    <a:pt x="50" y="98"/>
                  </a:cubicBezTo>
                  <a:cubicBezTo>
                    <a:pt x="36" y="98"/>
                    <a:pt x="24" y="94"/>
                    <a:pt x="15" y="84"/>
                  </a:cubicBezTo>
                  <a:cubicBezTo>
                    <a:pt x="5" y="74"/>
                    <a:pt x="0" y="63"/>
                    <a:pt x="0" y="49"/>
                  </a:cubicBezTo>
                  <a:cubicBezTo>
                    <a:pt x="0" y="35"/>
                    <a:pt x="5" y="24"/>
                    <a:pt x="15" y="14"/>
                  </a:cubicBezTo>
                  <a:cubicBezTo>
                    <a:pt x="24" y="4"/>
                    <a:pt x="36" y="0"/>
                    <a:pt x="50" y="0"/>
                  </a:cubicBezTo>
                  <a:cubicBezTo>
                    <a:pt x="63" y="0"/>
                    <a:pt x="75" y="4"/>
                    <a:pt x="85" y="14"/>
                  </a:cubicBezTo>
                  <a:cubicBezTo>
                    <a:pt x="94" y="24"/>
                    <a:pt x="99" y="35"/>
                    <a:pt x="99" y="49"/>
                  </a:cubicBezTo>
                  <a:cubicBezTo>
                    <a:pt x="99" y="63"/>
                    <a:pt x="94" y="74"/>
                    <a:pt x="85" y="8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4"/>
          <p:cNvGrpSpPr>
            <a:grpSpLocks noChangeAspect="1"/>
          </p:cNvGrpSpPr>
          <p:nvPr userDrawn="1"/>
        </p:nvGrpSpPr>
        <p:grpSpPr bwMode="auto">
          <a:xfrm>
            <a:off x="7772400" y="4762918"/>
            <a:ext cx="914400" cy="204717"/>
            <a:chOff x="5137" y="4139"/>
            <a:chExt cx="335" cy="75"/>
          </a:xfrm>
          <a:solidFill>
            <a:schemeClr val="accent1"/>
          </a:solidFill>
        </p:grpSpPr>
        <p:sp>
          <p:nvSpPr>
            <p:cNvPr id="9" name="Freeform 5"/>
            <p:cNvSpPr>
              <a:spLocks noEditPoints="1"/>
            </p:cNvSpPr>
            <p:nvPr userDrawn="1"/>
          </p:nvSpPr>
          <p:spPr bwMode="auto">
            <a:xfrm>
              <a:off x="5137" y="4139"/>
              <a:ext cx="324" cy="75"/>
            </a:xfrm>
            <a:custGeom>
              <a:avLst/>
              <a:gdLst>
                <a:gd name="T0" fmla="*/ 660 w 3745"/>
                <a:gd name="T1" fmla="*/ 0 h 863"/>
                <a:gd name="T2" fmla="*/ 0 w 3745"/>
                <a:gd name="T3" fmla="*/ 73 h 863"/>
                <a:gd name="T4" fmla="*/ 292 w 3745"/>
                <a:gd name="T5" fmla="*/ 804 h 863"/>
                <a:gd name="T6" fmla="*/ 399 w 3745"/>
                <a:gd name="T7" fmla="*/ 863 h 863"/>
                <a:gd name="T8" fmla="*/ 637 w 3745"/>
                <a:gd name="T9" fmla="*/ 73 h 863"/>
                <a:gd name="T10" fmla="*/ 660 w 3745"/>
                <a:gd name="T11" fmla="*/ 0 h 863"/>
                <a:gd name="T12" fmla="*/ 2673 w 3745"/>
                <a:gd name="T13" fmla="*/ 181 h 863"/>
                <a:gd name="T14" fmla="*/ 2408 w 3745"/>
                <a:gd name="T15" fmla="*/ 768 h 863"/>
                <a:gd name="T16" fmla="*/ 2522 w 3745"/>
                <a:gd name="T17" fmla="*/ 729 h 863"/>
                <a:gd name="T18" fmla="*/ 2698 w 3745"/>
                <a:gd name="T19" fmla="*/ 596 h 863"/>
                <a:gd name="T20" fmla="*/ 2590 w 3745"/>
                <a:gd name="T21" fmla="*/ 533 h 863"/>
                <a:gd name="T22" fmla="*/ 2812 w 3745"/>
                <a:gd name="T23" fmla="*/ 729 h 863"/>
                <a:gd name="T24" fmla="*/ 2941 w 3745"/>
                <a:gd name="T25" fmla="*/ 768 h 863"/>
                <a:gd name="T26" fmla="*/ 2673 w 3745"/>
                <a:gd name="T27" fmla="*/ 181 h 863"/>
                <a:gd name="T28" fmla="*/ 3529 w 3745"/>
                <a:gd name="T29" fmla="*/ 203 h 863"/>
                <a:gd name="T30" fmla="*/ 3425 w 3745"/>
                <a:gd name="T31" fmla="*/ 203 h 863"/>
                <a:gd name="T32" fmla="*/ 3252 w 3745"/>
                <a:gd name="T33" fmla="*/ 768 h 863"/>
                <a:gd name="T34" fmla="*/ 3374 w 3745"/>
                <a:gd name="T35" fmla="*/ 596 h 863"/>
                <a:gd name="T36" fmla="*/ 3483 w 3745"/>
                <a:gd name="T37" fmla="*/ 533 h 863"/>
                <a:gd name="T38" fmla="*/ 3473 w 3745"/>
                <a:gd name="T39" fmla="*/ 310 h 863"/>
                <a:gd name="T40" fmla="*/ 3695 w 3745"/>
                <a:gd name="T41" fmla="*/ 768 h 863"/>
                <a:gd name="T42" fmla="*/ 3529 w 3745"/>
                <a:gd name="T43" fmla="*/ 203 h 863"/>
                <a:gd name="T44" fmla="*/ 1655 w 3745"/>
                <a:gd name="T45" fmla="*/ 181 h 863"/>
                <a:gd name="T46" fmla="*/ 1603 w 3745"/>
                <a:gd name="T47" fmla="*/ 203 h 863"/>
                <a:gd name="T48" fmla="*/ 1247 w 3745"/>
                <a:gd name="T49" fmla="*/ 515 h 863"/>
                <a:gd name="T50" fmla="*/ 1374 w 3745"/>
                <a:gd name="T51" fmla="*/ 336 h 863"/>
                <a:gd name="T52" fmla="*/ 969 w 3745"/>
                <a:gd name="T53" fmla="*/ 189 h 863"/>
                <a:gd name="T54" fmla="*/ 737 w 3745"/>
                <a:gd name="T55" fmla="*/ 704 h 863"/>
                <a:gd name="T56" fmla="*/ 625 w 3745"/>
                <a:gd name="T57" fmla="*/ 488 h 863"/>
                <a:gd name="T58" fmla="*/ 816 w 3745"/>
                <a:gd name="T59" fmla="*/ 424 h 863"/>
                <a:gd name="T60" fmla="*/ 625 w 3745"/>
                <a:gd name="T61" fmla="*/ 253 h 863"/>
                <a:gd name="T62" fmla="*/ 897 w 3745"/>
                <a:gd name="T63" fmla="*/ 189 h 863"/>
                <a:gd name="T64" fmla="*/ 520 w 3745"/>
                <a:gd name="T65" fmla="*/ 590 h 863"/>
                <a:gd name="T66" fmla="*/ 1074 w 3745"/>
                <a:gd name="T67" fmla="*/ 766 h 863"/>
                <a:gd name="T68" fmla="*/ 1149 w 3745"/>
                <a:gd name="T69" fmla="*/ 253 h 863"/>
                <a:gd name="T70" fmla="*/ 1271 w 3745"/>
                <a:gd name="T71" fmla="*/ 387 h 863"/>
                <a:gd name="T72" fmla="*/ 1110 w 3745"/>
                <a:gd name="T73" fmla="*/ 461 h 863"/>
                <a:gd name="T74" fmla="*/ 1338 w 3745"/>
                <a:gd name="T75" fmla="*/ 768 h 863"/>
                <a:gd name="T76" fmla="*/ 1505 w 3745"/>
                <a:gd name="T77" fmla="*/ 729 h 863"/>
                <a:gd name="T78" fmla="*/ 1680 w 3745"/>
                <a:gd name="T79" fmla="*/ 596 h 863"/>
                <a:gd name="T80" fmla="*/ 1573 w 3745"/>
                <a:gd name="T81" fmla="*/ 533 h 863"/>
                <a:gd name="T82" fmla="*/ 1795 w 3745"/>
                <a:gd name="T83" fmla="*/ 729 h 863"/>
                <a:gd name="T84" fmla="*/ 1923 w 3745"/>
                <a:gd name="T85" fmla="*/ 768 h 863"/>
                <a:gd name="T86" fmla="*/ 1655 w 3745"/>
                <a:gd name="T87" fmla="*/ 181 h 863"/>
                <a:gd name="T88" fmla="*/ 2304 w 3745"/>
                <a:gd name="T89" fmla="*/ 530 h 863"/>
                <a:gd name="T90" fmla="*/ 2068 w 3745"/>
                <a:gd name="T91" fmla="*/ 704 h 863"/>
                <a:gd name="T92" fmla="*/ 2159 w 3745"/>
                <a:gd name="T93" fmla="*/ 253 h 863"/>
                <a:gd name="T94" fmla="*/ 2304 w 3745"/>
                <a:gd name="T95" fmla="*/ 530 h 863"/>
                <a:gd name="T96" fmla="*/ 2409 w 3745"/>
                <a:gd name="T97" fmla="*/ 432 h 863"/>
                <a:gd name="T98" fmla="*/ 2159 w 3745"/>
                <a:gd name="T99" fmla="*/ 189 h 863"/>
                <a:gd name="T100" fmla="*/ 1963 w 3745"/>
                <a:gd name="T101" fmla="*/ 709 h 863"/>
                <a:gd name="T102" fmla="*/ 2159 w 3745"/>
                <a:gd name="T103" fmla="*/ 768 h 863"/>
                <a:gd name="T104" fmla="*/ 2409 w 3745"/>
                <a:gd name="T105" fmla="*/ 530 h 863"/>
                <a:gd name="T106" fmla="*/ 2409 w 3745"/>
                <a:gd name="T107" fmla="*/ 432 h 863"/>
                <a:gd name="T108" fmla="*/ 3332 w 3745"/>
                <a:gd name="T109" fmla="*/ 190 h 863"/>
                <a:gd name="T110" fmla="*/ 2831 w 3745"/>
                <a:gd name="T111" fmla="*/ 254 h 863"/>
                <a:gd name="T112" fmla="*/ 3028 w 3745"/>
                <a:gd name="T113" fmla="*/ 710 h 863"/>
                <a:gd name="T114" fmla="*/ 3135 w 3745"/>
                <a:gd name="T115" fmla="*/ 768 h 863"/>
                <a:gd name="T116" fmla="*/ 3313 w 3745"/>
                <a:gd name="T117" fmla="*/ 254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45" h="863">
                  <a:moveTo>
                    <a:pt x="660" y="0"/>
                  </a:moveTo>
                  <a:lnTo>
                    <a:pt x="660" y="0"/>
                  </a:lnTo>
                  <a:lnTo>
                    <a:pt x="22" y="0"/>
                  </a:lnTo>
                  <a:lnTo>
                    <a:pt x="0" y="73"/>
                  </a:lnTo>
                  <a:lnTo>
                    <a:pt x="292" y="73"/>
                  </a:lnTo>
                  <a:lnTo>
                    <a:pt x="292" y="804"/>
                  </a:lnTo>
                  <a:cubicBezTo>
                    <a:pt x="292" y="843"/>
                    <a:pt x="316" y="863"/>
                    <a:pt x="360" y="863"/>
                  </a:cubicBezTo>
                  <a:lnTo>
                    <a:pt x="399" y="863"/>
                  </a:lnTo>
                  <a:lnTo>
                    <a:pt x="399" y="73"/>
                  </a:lnTo>
                  <a:lnTo>
                    <a:pt x="637" y="73"/>
                  </a:lnTo>
                  <a:lnTo>
                    <a:pt x="660" y="0"/>
                  </a:lnTo>
                  <a:lnTo>
                    <a:pt x="660" y="0"/>
                  </a:lnTo>
                  <a:close/>
                  <a:moveTo>
                    <a:pt x="2673" y="181"/>
                  </a:moveTo>
                  <a:lnTo>
                    <a:pt x="2673" y="181"/>
                  </a:lnTo>
                  <a:cubicBezTo>
                    <a:pt x="2647" y="181"/>
                    <a:pt x="2626" y="190"/>
                    <a:pt x="2621" y="203"/>
                  </a:cubicBezTo>
                  <a:lnTo>
                    <a:pt x="2408" y="768"/>
                  </a:lnTo>
                  <a:lnTo>
                    <a:pt x="2448" y="768"/>
                  </a:lnTo>
                  <a:cubicBezTo>
                    <a:pt x="2491" y="768"/>
                    <a:pt x="2509" y="764"/>
                    <a:pt x="2522" y="729"/>
                  </a:cubicBezTo>
                  <a:lnTo>
                    <a:pt x="2570" y="596"/>
                  </a:lnTo>
                  <a:lnTo>
                    <a:pt x="2698" y="596"/>
                  </a:lnTo>
                  <a:lnTo>
                    <a:pt x="2679" y="533"/>
                  </a:lnTo>
                  <a:lnTo>
                    <a:pt x="2590" y="533"/>
                  </a:lnTo>
                  <a:lnTo>
                    <a:pt x="2669" y="310"/>
                  </a:lnTo>
                  <a:lnTo>
                    <a:pt x="2812" y="729"/>
                  </a:lnTo>
                  <a:cubicBezTo>
                    <a:pt x="2824" y="764"/>
                    <a:pt x="2845" y="768"/>
                    <a:pt x="2891" y="768"/>
                  </a:cubicBezTo>
                  <a:lnTo>
                    <a:pt x="2941" y="768"/>
                  </a:lnTo>
                  <a:lnTo>
                    <a:pt x="2725" y="203"/>
                  </a:lnTo>
                  <a:cubicBezTo>
                    <a:pt x="2720" y="190"/>
                    <a:pt x="2697" y="181"/>
                    <a:pt x="2673" y="181"/>
                  </a:cubicBezTo>
                  <a:close/>
                  <a:moveTo>
                    <a:pt x="3529" y="203"/>
                  </a:moveTo>
                  <a:lnTo>
                    <a:pt x="3529" y="203"/>
                  </a:lnTo>
                  <a:cubicBezTo>
                    <a:pt x="3524" y="190"/>
                    <a:pt x="3501" y="181"/>
                    <a:pt x="3477" y="181"/>
                  </a:cubicBezTo>
                  <a:cubicBezTo>
                    <a:pt x="3451" y="181"/>
                    <a:pt x="3430" y="190"/>
                    <a:pt x="3425" y="203"/>
                  </a:cubicBezTo>
                  <a:lnTo>
                    <a:pt x="3212" y="768"/>
                  </a:lnTo>
                  <a:lnTo>
                    <a:pt x="3252" y="768"/>
                  </a:lnTo>
                  <a:cubicBezTo>
                    <a:pt x="3294" y="768"/>
                    <a:pt x="3313" y="764"/>
                    <a:pt x="3326" y="729"/>
                  </a:cubicBezTo>
                  <a:lnTo>
                    <a:pt x="3374" y="596"/>
                  </a:lnTo>
                  <a:lnTo>
                    <a:pt x="3502" y="596"/>
                  </a:lnTo>
                  <a:lnTo>
                    <a:pt x="3483" y="533"/>
                  </a:lnTo>
                  <a:lnTo>
                    <a:pt x="3394" y="533"/>
                  </a:lnTo>
                  <a:lnTo>
                    <a:pt x="3473" y="310"/>
                  </a:lnTo>
                  <a:lnTo>
                    <a:pt x="3616" y="729"/>
                  </a:lnTo>
                  <a:cubicBezTo>
                    <a:pt x="3628" y="764"/>
                    <a:pt x="3649" y="768"/>
                    <a:pt x="3695" y="768"/>
                  </a:cubicBezTo>
                  <a:lnTo>
                    <a:pt x="3745" y="768"/>
                  </a:lnTo>
                  <a:lnTo>
                    <a:pt x="3529" y="203"/>
                  </a:lnTo>
                  <a:lnTo>
                    <a:pt x="3529" y="203"/>
                  </a:lnTo>
                  <a:close/>
                  <a:moveTo>
                    <a:pt x="1655" y="181"/>
                  </a:moveTo>
                  <a:lnTo>
                    <a:pt x="1655" y="181"/>
                  </a:lnTo>
                  <a:cubicBezTo>
                    <a:pt x="1630" y="181"/>
                    <a:pt x="1608" y="190"/>
                    <a:pt x="1603" y="203"/>
                  </a:cubicBezTo>
                  <a:lnTo>
                    <a:pt x="1399" y="746"/>
                  </a:lnTo>
                  <a:lnTo>
                    <a:pt x="1247" y="515"/>
                  </a:lnTo>
                  <a:cubicBezTo>
                    <a:pt x="1327" y="501"/>
                    <a:pt x="1374" y="459"/>
                    <a:pt x="1374" y="387"/>
                  </a:cubicBezTo>
                  <a:lnTo>
                    <a:pt x="1374" y="336"/>
                  </a:lnTo>
                  <a:cubicBezTo>
                    <a:pt x="1374" y="232"/>
                    <a:pt x="1277" y="189"/>
                    <a:pt x="1149" y="189"/>
                  </a:cubicBezTo>
                  <a:lnTo>
                    <a:pt x="969" y="189"/>
                  </a:lnTo>
                  <a:lnTo>
                    <a:pt x="969" y="704"/>
                  </a:lnTo>
                  <a:lnTo>
                    <a:pt x="737" y="704"/>
                  </a:lnTo>
                  <a:cubicBezTo>
                    <a:pt x="646" y="704"/>
                    <a:pt x="625" y="684"/>
                    <a:pt x="625" y="590"/>
                  </a:cubicBezTo>
                  <a:lnTo>
                    <a:pt x="625" y="488"/>
                  </a:lnTo>
                  <a:lnTo>
                    <a:pt x="797" y="488"/>
                  </a:lnTo>
                  <a:lnTo>
                    <a:pt x="816" y="424"/>
                  </a:lnTo>
                  <a:lnTo>
                    <a:pt x="625" y="424"/>
                  </a:lnTo>
                  <a:lnTo>
                    <a:pt x="625" y="253"/>
                  </a:lnTo>
                  <a:lnTo>
                    <a:pt x="878" y="253"/>
                  </a:lnTo>
                  <a:lnTo>
                    <a:pt x="897" y="189"/>
                  </a:lnTo>
                  <a:lnTo>
                    <a:pt x="520" y="189"/>
                  </a:lnTo>
                  <a:lnTo>
                    <a:pt x="520" y="590"/>
                  </a:lnTo>
                  <a:cubicBezTo>
                    <a:pt x="520" y="724"/>
                    <a:pt x="552" y="768"/>
                    <a:pt x="735" y="768"/>
                  </a:cubicBezTo>
                  <a:lnTo>
                    <a:pt x="1074" y="766"/>
                  </a:lnTo>
                  <a:lnTo>
                    <a:pt x="1074" y="253"/>
                  </a:lnTo>
                  <a:lnTo>
                    <a:pt x="1149" y="253"/>
                  </a:lnTo>
                  <a:cubicBezTo>
                    <a:pt x="1230" y="253"/>
                    <a:pt x="1271" y="282"/>
                    <a:pt x="1271" y="337"/>
                  </a:cubicBezTo>
                  <a:lnTo>
                    <a:pt x="1271" y="387"/>
                  </a:lnTo>
                  <a:cubicBezTo>
                    <a:pt x="1271" y="443"/>
                    <a:pt x="1220" y="461"/>
                    <a:pt x="1157" y="461"/>
                  </a:cubicBezTo>
                  <a:lnTo>
                    <a:pt x="1110" y="461"/>
                  </a:lnTo>
                  <a:lnTo>
                    <a:pt x="1269" y="733"/>
                  </a:lnTo>
                  <a:cubicBezTo>
                    <a:pt x="1287" y="765"/>
                    <a:pt x="1296" y="768"/>
                    <a:pt x="1338" y="768"/>
                  </a:cubicBezTo>
                  <a:lnTo>
                    <a:pt x="1430" y="768"/>
                  </a:lnTo>
                  <a:cubicBezTo>
                    <a:pt x="1473" y="768"/>
                    <a:pt x="1492" y="764"/>
                    <a:pt x="1505" y="729"/>
                  </a:cubicBezTo>
                  <a:lnTo>
                    <a:pt x="1552" y="596"/>
                  </a:lnTo>
                  <a:lnTo>
                    <a:pt x="1680" y="596"/>
                  </a:lnTo>
                  <a:lnTo>
                    <a:pt x="1661" y="533"/>
                  </a:lnTo>
                  <a:lnTo>
                    <a:pt x="1573" y="533"/>
                  </a:lnTo>
                  <a:lnTo>
                    <a:pt x="1652" y="310"/>
                  </a:lnTo>
                  <a:lnTo>
                    <a:pt x="1795" y="729"/>
                  </a:lnTo>
                  <a:cubicBezTo>
                    <a:pt x="1807" y="764"/>
                    <a:pt x="1827" y="768"/>
                    <a:pt x="1873" y="768"/>
                  </a:cubicBezTo>
                  <a:lnTo>
                    <a:pt x="1923" y="768"/>
                  </a:lnTo>
                  <a:lnTo>
                    <a:pt x="1707" y="203"/>
                  </a:lnTo>
                  <a:cubicBezTo>
                    <a:pt x="1702" y="190"/>
                    <a:pt x="1679" y="181"/>
                    <a:pt x="1655" y="181"/>
                  </a:cubicBezTo>
                  <a:close/>
                  <a:moveTo>
                    <a:pt x="2304" y="530"/>
                  </a:moveTo>
                  <a:lnTo>
                    <a:pt x="2304" y="530"/>
                  </a:lnTo>
                  <a:cubicBezTo>
                    <a:pt x="2304" y="647"/>
                    <a:pt x="2266" y="704"/>
                    <a:pt x="2162" y="704"/>
                  </a:cubicBezTo>
                  <a:lnTo>
                    <a:pt x="2068" y="704"/>
                  </a:lnTo>
                  <a:lnTo>
                    <a:pt x="2068" y="253"/>
                  </a:lnTo>
                  <a:lnTo>
                    <a:pt x="2159" y="253"/>
                  </a:lnTo>
                  <a:cubicBezTo>
                    <a:pt x="2266" y="253"/>
                    <a:pt x="2304" y="316"/>
                    <a:pt x="2304" y="433"/>
                  </a:cubicBezTo>
                  <a:lnTo>
                    <a:pt x="2304" y="530"/>
                  </a:lnTo>
                  <a:lnTo>
                    <a:pt x="2304" y="530"/>
                  </a:lnTo>
                  <a:close/>
                  <a:moveTo>
                    <a:pt x="2409" y="432"/>
                  </a:moveTo>
                  <a:lnTo>
                    <a:pt x="2409" y="432"/>
                  </a:lnTo>
                  <a:cubicBezTo>
                    <a:pt x="2409" y="270"/>
                    <a:pt x="2326" y="189"/>
                    <a:pt x="2159" y="189"/>
                  </a:cubicBezTo>
                  <a:lnTo>
                    <a:pt x="1963" y="189"/>
                  </a:lnTo>
                  <a:lnTo>
                    <a:pt x="1963" y="709"/>
                  </a:lnTo>
                  <a:cubicBezTo>
                    <a:pt x="1963" y="748"/>
                    <a:pt x="1984" y="768"/>
                    <a:pt x="2029" y="768"/>
                  </a:cubicBezTo>
                  <a:lnTo>
                    <a:pt x="2159" y="768"/>
                  </a:lnTo>
                  <a:lnTo>
                    <a:pt x="2180" y="767"/>
                  </a:lnTo>
                  <a:cubicBezTo>
                    <a:pt x="2337" y="761"/>
                    <a:pt x="2409" y="693"/>
                    <a:pt x="2409" y="530"/>
                  </a:cubicBezTo>
                  <a:lnTo>
                    <a:pt x="2409" y="432"/>
                  </a:lnTo>
                  <a:lnTo>
                    <a:pt x="2409" y="432"/>
                  </a:lnTo>
                  <a:close/>
                  <a:moveTo>
                    <a:pt x="3332" y="190"/>
                  </a:moveTo>
                  <a:lnTo>
                    <a:pt x="3332" y="190"/>
                  </a:lnTo>
                  <a:lnTo>
                    <a:pt x="2851" y="190"/>
                  </a:lnTo>
                  <a:lnTo>
                    <a:pt x="2831" y="254"/>
                  </a:lnTo>
                  <a:lnTo>
                    <a:pt x="3028" y="254"/>
                  </a:lnTo>
                  <a:lnTo>
                    <a:pt x="3028" y="710"/>
                  </a:lnTo>
                  <a:cubicBezTo>
                    <a:pt x="3028" y="749"/>
                    <a:pt x="3052" y="768"/>
                    <a:pt x="3096" y="768"/>
                  </a:cubicBezTo>
                  <a:lnTo>
                    <a:pt x="3135" y="768"/>
                  </a:lnTo>
                  <a:lnTo>
                    <a:pt x="3135" y="254"/>
                  </a:lnTo>
                  <a:lnTo>
                    <a:pt x="3313" y="254"/>
                  </a:lnTo>
                  <a:lnTo>
                    <a:pt x="3332" y="19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/>
            <p:cNvSpPr>
              <a:spLocks noEditPoints="1"/>
            </p:cNvSpPr>
            <p:nvPr userDrawn="1"/>
          </p:nvSpPr>
          <p:spPr bwMode="auto">
            <a:xfrm>
              <a:off x="5464" y="4197"/>
              <a:ext cx="8" cy="9"/>
            </a:xfrm>
            <a:custGeom>
              <a:avLst/>
              <a:gdLst>
                <a:gd name="T0" fmla="*/ 59 w 99"/>
                <a:gd name="T1" fmla="*/ 30 h 98"/>
                <a:gd name="T2" fmla="*/ 59 w 99"/>
                <a:gd name="T3" fmla="*/ 30 h 98"/>
                <a:gd name="T4" fmla="*/ 47 w 99"/>
                <a:gd name="T5" fmla="*/ 28 h 98"/>
                <a:gd name="T6" fmla="*/ 39 w 99"/>
                <a:gd name="T7" fmla="*/ 28 h 98"/>
                <a:gd name="T8" fmla="*/ 39 w 99"/>
                <a:gd name="T9" fmla="*/ 48 h 98"/>
                <a:gd name="T10" fmla="*/ 48 w 99"/>
                <a:gd name="T11" fmla="*/ 48 h 98"/>
                <a:gd name="T12" fmla="*/ 57 w 99"/>
                <a:gd name="T13" fmla="*/ 46 h 98"/>
                <a:gd name="T14" fmla="*/ 63 w 99"/>
                <a:gd name="T15" fmla="*/ 38 h 98"/>
                <a:gd name="T16" fmla="*/ 59 w 99"/>
                <a:gd name="T17" fmla="*/ 30 h 98"/>
                <a:gd name="T18" fmla="*/ 49 w 99"/>
                <a:gd name="T19" fmla="*/ 22 h 98"/>
                <a:gd name="T20" fmla="*/ 49 w 99"/>
                <a:gd name="T21" fmla="*/ 22 h 98"/>
                <a:gd name="T22" fmla="*/ 63 w 99"/>
                <a:gd name="T23" fmla="*/ 23 h 98"/>
                <a:gd name="T24" fmla="*/ 72 w 99"/>
                <a:gd name="T25" fmla="*/ 37 h 98"/>
                <a:gd name="T26" fmla="*/ 66 w 99"/>
                <a:gd name="T27" fmla="*/ 48 h 98"/>
                <a:gd name="T28" fmla="*/ 59 w 99"/>
                <a:gd name="T29" fmla="*/ 51 h 98"/>
                <a:gd name="T30" fmla="*/ 68 w 99"/>
                <a:gd name="T31" fmla="*/ 56 h 98"/>
                <a:gd name="T32" fmla="*/ 71 w 99"/>
                <a:gd name="T33" fmla="*/ 64 h 98"/>
                <a:gd name="T34" fmla="*/ 71 w 99"/>
                <a:gd name="T35" fmla="*/ 68 h 98"/>
                <a:gd name="T36" fmla="*/ 71 w 99"/>
                <a:gd name="T37" fmla="*/ 72 h 98"/>
                <a:gd name="T38" fmla="*/ 72 w 99"/>
                <a:gd name="T39" fmla="*/ 75 h 98"/>
                <a:gd name="T40" fmla="*/ 72 w 99"/>
                <a:gd name="T41" fmla="*/ 76 h 98"/>
                <a:gd name="T42" fmla="*/ 63 w 99"/>
                <a:gd name="T43" fmla="*/ 76 h 98"/>
                <a:gd name="T44" fmla="*/ 63 w 99"/>
                <a:gd name="T45" fmla="*/ 75 h 98"/>
                <a:gd name="T46" fmla="*/ 63 w 99"/>
                <a:gd name="T47" fmla="*/ 75 h 98"/>
                <a:gd name="T48" fmla="*/ 62 w 99"/>
                <a:gd name="T49" fmla="*/ 73 h 98"/>
                <a:gd name="T50" fmla="*/ 62 w 99"/>
                <a:gd name="T51" fmla="*/ 69 h 98"/>
                <a:gd name="T52" fmla="*/ 57 w 99"/>
                <a:gd name="T53" fmla="*/ 56 h 98"/>
                <a:gd name="T54" fmla="*/ 47 w 99"/>
                <a:gd name="T55" fmla="*/ 54 h 98"/>
                <a:gd name="T56" fmla="*/ 39 w 99"/>
                <a:gd name="T57" fmla="*/ 54 h 98"/>
                <a:gd name="T58" fmla="*/ 39 w 99"/>
                <a:gd name="T59" fmla="*/ 76 h 98"/>
                <a:gd name="T60" fmla="*/ 30 w 99"/>
                <a:gd name="T61" fmla="*/ 76 h 98"/>
                <a:gd name="T62" fmla="*/ 30 w 99"/>
                <a:gd name="T63" fmla="*/ 22 h 98"/>
                <a:gd name="T64" fmla="*/ 49 w 99"/>
                <a:gd name="T65" fmla="*/ 22 h 98"/>
                <a:gd name="T66" fmla="*/ 49 w 99"/>
                <a:gd name="T67" fmla="*/ 22 h 98"/>
                <a:gd name="T68" fmla="*/ 20 w 99"/>
                <a:gd name="T69" fmla="*/ 19 h 98"/>
                <a:gd name="T70" fmla="*/ 20 w 99"/>
                <a:gd name="T71" fmla="*/ 19 h 98"/>
                <a:gd name="T72" fmla="*/ 7 w 99"/>
                <a:gd name="T73" fmla="*/ 49 h 98"/>
                <a:gd name="T74" fmla="*/ 20 w 99"/>
                <a:gd name="T75" fmla="*/ 79 h 98"/>
                <a:gd name="T76" fmla="*/ 50 w 99"/>
                <a:gd name="T77" fmla="*/ 92 h 98"/>
                <a:gd name="T78" fmla="*/ 80 w 99"/>
                <a:gd name="T79" fmla="*/ 79 h 98"/>
                <a:gd name="T80" fmla="*/ 92 w 99"/>
                <a:gd name="T81" fmla="*/ 49 h 98"/>
                <a:gd name="T82" fmla="*/ 80 w 99"/>
                <a:gd name="T83" fmla="*/ 19 h 98"/>
                <a:gd name="T84" fmla="*/ 50 w 99"/>
                <a:gd name="T85" fmla="*/ 6 h 98"/>
                <a:gd name="T86" fmla="*/ 20 w 99"/>
                <a:gd name="T87" fmla="*/ 19 h 98"/>
                <a:gd name="T88" fmla="*/ 85 w 99"/>
                <a:gd name="T89" fmla="*/ 84 h 98"/>
                <a:gd name="T90" fmla="*/ 85 w 99"/>
                <a:gd name="T91" fmla="*/ 84 h 98"/>
                <a:gd name="T92" fmla="*/ 50 w 99"/>
                <a:gd name="T93" fmla="*/ 98 h 98"/>
                <a:gd name="T94" fmla="*/ 15 w 99"/>
                <a:gd name="T95" fmla="*/ 84 h 98"/>
                <a:gd name="T96" fmla="*/ 0 w 99"/>
                <a:gd name="T97" fmla="*/ 49 h 98"/>
                <a:gd name="T98" fmla="*/ 15 w 99"/>
                <a:gd name="T99" fmla="*/ 14 h 98"/>
                <a:gd name="T100" fmla="*/ 50 w 99"/>
                <a:gd name="T101" fmla="*/ 0 h 98"/>
                <a:gd name="T102" fmla="*/ 85 w 99"/>
                <a:gd name="T103" fmla="*/ 14 h 98"/>
                <a:gd name="T104" fmla="*/ 99 w 99"/>
                <a:gd name="T105" fmla="*/ 49 h 98"/>
                <a:gd name="T106" fmla="*/ 85 w 99"/>
                <a:gd name="T107" fmla="*/ 8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9" h="98">
                  <a:moveTo>
                    <a:pt x="59" y="30"/>
                  </a:moveTo>
                  <a:lnTo>
                    <a:pt x="59" y="30"/>
                  </a:lnTo>
                  <a:cubicBezTo>
                    <a:pt x="57" y="29"/>
                    <a:pt x="53" y="28"/>
                    <a:pt x="47" y="28"/>
                  </a:cubicBezTo>
                  <a:lnTo>
                    <a:pt x="39" y="28"/>
                  </a:lnTo>
                  <a:lnTo>
                    <a:pt x="39" y="48"/>
                  </a:lnTo>
                  <a:lnTo>
                    <a:pt x="48" y="48"/>
                  </a:lnTo>
                  <a:cubicBezTo>
                    <a:pt x="52" y="48"/>
                    <a:pt x="55" y="47"/>
                    <a:pt x="57" y="46"/>
                  </a:cubicBezTo>
                  <a:cubicBezTo>
                    <a:pt x="61" y="45"/>
                    <a:pt x="63" y="42"/>
                    <a:pt x="63" y="38"/>
                  </a:cubicBezTo>
                  <a:cubicBezTo>
                    <a:pt x="63" y="34"/>
                    <a:pt x="61" y="31"/>
                    <a:pt x="59" y="30"/>
                  </a:cubicBezTo>
                  <a:close/>
                  <a:moveTo>
                    <a:pt x="49" y="22"/>
                  </a:moveTo>
                  <a:lnTo>
                    <a:pt x="49" y="22"/>
                  </a:lnTo>
                  <a:cubicBezTo>
                    <a:pt x="55" y="22"/>
                    <a:pt x="60" y="22"/>
                    <a:pt x="63" y="23"/>
                  </a:cubicBezTo>
                  <a:cubicBezTo>
                    <a:pt x="69" y="26"/>
                    <a:pt x="72" y="30"/>
                    <a:pt x="72" y="37"/>
                  </a:cubicBezTo>
                  <a:cubicBezTo>
                    <a:pt x="72" y="42"/>
                    <a:pt x="70" y="46"/>
                    <a:pt x="66" y="48"/>
                  </a:cubicBezTo>
                  <a:cubicBezTo>
                    <a:pt x="65" y="49"/>
                    <a:pt x="62" y="50"/>
                    <a:pt x="59" y="51"/>
                  </a:cubicBezTo>
                  <a:cubicBezTo>
                    <a:pt x="63" y="51"/>
                    <a:pt x="66" y="53"/>
                    <a:pt x="68" y="56"/>
                  </a:cubicBezTo>
                  <a:cubicBezTo>
                    <a:pt x="70" y="59"/>
                    <a:pt x="71" y="62"/>
                    <a:pt x="71" y="64"/>
                  </a:cubicBezTo>
                  <a:lnTo>
                    <a:pt x="71" y="68"/>
                  </a:lnTo>
                  <a:cubicBezTo>
                    <a:pt x="71" y="69"/>
                    <a:pt x="71" y="71"/>
                    <a:pt x="71" y="72"/>
                  </a:cubicBezTo>
                  <a:cubicBezTo>
                    <a:pt x="71" y="74"/>
                    <a:pt x="71" y="75"/>
                    <a:pt x="72" y="75"/>
                  </a:cubicBezTo>
                  <a:lnTo>
                    <a:pt x="72" y="76"/>
                  </a:lnTo>
                  <a:lnTo>
                    <a:pt x="63" y="76"/>
                  </a:lnTo>
                  <a:cubicBezTo>
                    <a:pt x="63" y="76"/>
                    <a:pt x="63" y="75"/>
                    <a:pt x="63" y="75"/>
                  </a:cubicBezTo>
                  <a:cubicBezTo>
                    <a:pt x="63" y="75"/>
                    <a:pt x="63" y="75"/>
                    <a:pt x="63" y="75"/>
                  </a:cubicBezTo>
                  <a:lnTo>
                    <a:pt x="62" y="73"/>
                  </a:lnTo>
                  <a:lnTo>
                    <a:pt x="62" y="69"/>
                  </a:lnTo>
                  <a:cubicBezTo>
                    <a:pt x="62" y="62"/>
                    <a:pt x="61" y="58"/>
                    <a:pt x="57" y="56"/>
                  </a:cubicBezTo>
                  <a:cubicBezTo>
                    <a:pt x="55" y="55"/>
                    <a:pt x="52" y="54"/>
                    <a:pt x="47" y="54"/>
                  </a:cubicBezTo>
                  <a:lnTo>
                    <a:pt x="39" y="54"/>
                  </a:lnTo>
                  <a:lnTo>
                    <a:pt x="39" y="76"/>
                  </a:lnTo>
                  <a:lnTo>
                    <a:pt x="30" y="76"/>
                  </a:lnTo>
                  <a:lnTo>
                    <a:pt x="30" y="22"/>
                  </a:lnTo>
                  <a:lnTo>
                    <a:pt x="49" y="22"/>
                  </a:lnTo>
                  <a:lnTo>
                    <a:pt x="49" y="22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cubicBezTo>
                    <a:pt x="11" y="27"/>
                    <a:pt x="7" y="37"/>
                    <a:pt x="7" y="49"/>
                  </a:cubicBezTo>
                  <a:cubicBezTo>
                    <a:pt x="7" y="61"/>
                    <a:pt x="11" y="71"/>
                    <a:pt x="20" y="79"/>
                  </a:cubicBezTo>
                  <a:cubicBezTo>
                    <a:pt x="28" y="87"/>
                    <a:pt x="38" y="92"/>
                    <a:pt x="50" y="92"/>
                  </a:cubicBezTo>
                  <a:cubicBezTo>
                    <a:pt x="61" y="92"/>
                    <a:pt x="71" y="87"/>
                    <a:pt x="80" y="79"/>
                  </a:cubicBezTo>
                  <a:cubicBezTo>
                    <a:pt x="88" y="71"/>
                    <a:pt x="92" y="61"/>
                    <a:pt x="92" y="49"/>
                  </a:cubicBezTo>
                  <a:cubicBezTo>
                    <a:pt x="92" y="37"/>
                    <a:pt x="88" y="27"/>
                    <a:pt x="80" y="19"/>
                  </a:cubicBezTo>
                  <a:cubicBezTo>
                    <a:pt x="71" y="10"/>
                    <a:pt x="61" y="6"/>
                    <a:pt x="50" y="6"/>
                  </a:cubicBezTo>
                  <a:cubicBezTo>
                    <a:pt x="38" y="6"/>
                    <a:pt x="28" y="10"/>
                    <a:pt x="20" y="19"/>
                  </a:cubicBezTo>
                  <a:close/>
                  <a:moveTo>
                    <a:pt x="85" y="84"/>
                  </a:moveTo>
                  <a:lnTo>
                    <a:pt x="85" y="84"/>
                  </a:lnTo>
                  <a:cubicBezTo>
                    <a:pt x="75" y="94"/>
                    <a:pt x="63" y="98"/>
                    <a:pt x="50" y="98"/>
                  </a:cubicBezTo>
                  <a:cubicBezTo>
                    <a:pt x="36" y="98"/>
                    <a:pt x="24" y="94"/>
                    <a:pt x="15" y="84"/>
                  </a:cubicBezTo>
                  <a:cubicBezTo>
                    <a:pt x="5" y="74"/>
                    <a:pt x="0" y="63"/>
                    <a:pt x="0" y="49"/>
                  </a:cubicBezTo>
                  <a:cubicBezTo>
                    <a:pt x="0" y="35"/>
                    <a:pt x="5" y="24"/>
                    <a:pt x="15" y="14"/>
                  </a:cubicBezTo>
                  <a:cubicBezTo>
                    <a:pt x="24" y="4"/>
                    <a:pt x="36" y="0"/>
                    <a:pt x="50" y="0"/>
                  </a:cubicBezTo>
                  <a:cubicBezTo>
                    <a:pt x="63" y="0"/>
                    <a:pt x="75" y="4"/>
                    <a:pt x="85" y="14"/>
                  </a:cubicBezTo>
                  <a:cubicBezTo>
                    <a:pt x="94" y="24"/>
                    <a:pt x="99" y="35"/>
                    <a:pt x="99" y="49"/>
                  </a:cubicBezTo>
                  <a:cubicBezTo>
                    <a:pt x="99" y="63"/>
                    <a:pt x="94" y="74"/>
                    <a:pt x="85" y="8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34504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Right Weigh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57200" y="1254125"/>
            <a:ext cx="2438400" cy="3210015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 bwMode="gray">
          <a:xfrm>
            <a:off x="3352800" y="1267716"/>
            <a:ext cx="5334000" cy="3397250"/>
          </a:xfrm>
        </p:spPr>
        <p:txBody>
          <a:bodyPr>
            <a:noAutofit/>
          </a:bodyPr>
          <a:lstStyle>
            <a:lvl1pPr>
              <a:defRPr sz="1800"/>
            </a:lvl1pPr>
            <a:lvl2pPr marL="515938" indent="-230188">
              <a:defRPr sz="1600"/>
            </a:lvl2pPr>
            <a:lvl3pPr marL="742950" indent="-227013">
              <a:defRPr sz="1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© 2018 Teradata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137055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Teradata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9445256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Teradata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20038"/>
            <a:ext cx="8229600" cy="7190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57200" y="731520"/>
            <a:ext cx="8220220" cy="307571"/>
          </a:xfrm>
        </p:spPr>
        <p:txBody>
          <a:bodyPr/>
          <a:lstStyle>
            <a:lvl1pPr marL="0" indent="0">
              <a:buNone/>
              <a:defRPr sz="1600">
                <a:solidFill>
                  <a:srgbClr val="5F606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0677096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249238" y="1112498"/>
            <a:ext cx="8655050" cy="3567112"/>
            <a:chOff x="249238" y="1919288"/>
            <a:chExt cx="8655050" cy="3567112"/>
          </a:xfrm>
        </p:grpSpPr>
        <p:sp>
          <p:nvSpPr>
            <p:cNvPr id="7" name="Oval 122"/>
            <p:cNvSpPr>
              <a:spLocks noChangeArrowheads="1"/>
            </p:cNvSpPr>
            <p:nvPr/>
          </p:nvSpPr>
          <p:spPr bwMode="auto">
            <a:xfrm>
              <a:off x="249238" y="1919288"/>
              <a:ext cx="87313" cy="889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123"/>
            <p:cNvSpPr>
              <a:spLocks noChangeArrowheads="1"/>
            </p:cNvSpPr>
            <p:nvPr/>
          </p:nvSpPr>
          <p:spPr bwMode="auto">
            <a:xfrm>
              <a:off x="638176" y="1919288"/>
              <a:ext cx="87313" cy="889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124"/>
            <p:cNvSpPr>
              <a:spLocks noChangeArrowheads="1"/>
            </p:cNvSpPr>
            <p:nvPr/>
          </p:nvSpPr>
          <p:spPr bwMode="auto">
            <a:xfrm>
              <a:off x="1042540" y="1933378"/>
              <a:ext cx="59635" cy="6072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25"/>
            <p:cNvSpPr>
              <a:spLocks noChangeArrowheads="1"/>
            </p:cNvSpPr>
            <p:nvPr/>
          </p:nvSpPr>
          <p:spPr bwMode="auto">
            <a:xfrm>
              <a:off x="1417638" y="1919288"/>
              <a:ext cx="87313" cy="889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26"/>
            <p:cNvSpPr>
              <a:spLocks noChangeArrowheads="1"/>
            </p:cNvSpPr>
            <p:nvPr/>
          </p:nvSpPr>
          <p:spPr bwMode="auto">
            <a:xfrm>
              <a:off x="1825935" y="1938647"/>
              <a:ext cx="50182" cy="5018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27"/>
            <p:cNvSpPr>
              <a:spLocks noChangeArrowheads="1"/>
            </p:cNvSpPr>
            <p:nvPr/>
          </p:nvSpPr>
          <p:spPr bwMode="auto">
            <a:xfrm>
              <a:off x="2210940" y="1933378"/>
              <a:ext cx="59635" cy="607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28"/>
            <p:cNvSpPr>
              <a:spLocks noChangeArrowheads="1"/>
            </p:cNvSpPr>
            <p:nvPr/>
          </p:nvSpPr>
          <p:spPr bwMode="auto">
            <a:xfrm>
              <a:off x="2586038" y="1919288"/>
              <a:ext cx="87313" cy="889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29"/>
            <p:cNvSpPr>
              <a:spLocks noChangeArrowheads="1"/>
            </p:cNvSpPr>
            <p:nvPr/>
          </p:nvSpPr>
          <p:spPr bwMode="auto">
            <a:xfrm>
              <a:off x="2993990" y="1938647"/>
              <a:ext cx="49285" cy="5018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30"/>
            <p:cNvSpPr>
              <a:spLocks noChangeArrowheads="1"/>
            </p:cNvSpPr>
            <p:nvPr/>
          </p:nvSpPr>
          <p:spPr bwMode="auto">
            <a:xfrm>
              <a:off x="3363913" y="1919288"/>
              <a:ext cx="87313" cy="889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31"/>
            <p:cNvSpPr>
              <a:spLocks noChangeArrowheads="1"/>
            </p:cNvSpPr>
            <p:nvPr/>
          </p:nvSpPr>
          <p:spPr bwMode="auto">
            <a:xfrm>
              <a:off x="3766941" y="1933378"/>
              <a:ext cx="60720" cy="607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32"/>
            <p:cNvSpPr>
              <a:spLocks noChangeArrowheads="1"/>
            </p:cNvSpPr>
            <p:nvPr/>
          </p:nvSpPr>
          <p:spPr bwMode="auto">
            <a:xfrm>
              <a:off x="4143376" y="1919288"/>
              <a:ext cx="87313" cy="889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33"/>
            <p:cNvSpPr>
              <a:spLocks noChangeArrowheads="1"/>
            </p:cNvSpPr>
            <p:nvPr/>
          </p:nvSpPr>
          <p:spPr bwMode="auto">
            <a:xfrm>
              <a:off x="4532313" y="1919288"/>
              <a:ext cx="87313" cy="889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34"/>
            <p:cNvSpPr>
              <a:spLocks noChangeArrowheads="1"/>
            </p:cNvSpPr>
            <p:nvPr/>
          </p:nvSpPr>
          <p:spPr bwMode="auto">
            <a:xfrm>
              <a:off x="4936677" y="1933378"/>
              <a:ext cx="59635" cy="607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135"/>
            <p:cNvSpPr>
              <a:spLocks noChangeArrowheads="1"/>
            </p:cNvSpPr>
            <p:nvPr/>
          </p:nvSpPr>
          <p:spPr bwMode="auto">
            <a:xfrm>
              <a:off x="5311776" y="1919288"/>
              <a:ext cx="87313" cy="889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136"/>
            <p:cNvSpPr>
              <a:spLocks noChangeArrowheads="1"/>
            </p:cNvSpPr>
            <p:nvPr/>
          </p:nvSpPr>
          <p:spPr bwMode="auto">
            <a:xfrm>
              <a:off x="5700713" y="1919288"/>
              <a:ext cx="87313" cy="889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137"/>
            <p:cNvSpPr>
              <a:spLocks noChangeArrowheads="1"/>
            </p:cNvSpPr>
            <p:nvPr/>
          </p:nvSpPr>
          <p:spPr bwMode="auto">
            <a:xfrm>
              <a:off x="6108665" y="1938647"/>
              <a:ext cx="49285" cy="5018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138"/>
            <p:cNvSpPr>
              <a:spLocks noChangeArrowheads="1"/>
            </p:cNvSpPr>
            <p:nvPr/>
          </p:nvSpPr>
          <p:spPr bwMode="auto">
            <a:xfrm>
              <a:off x="6478588" y="1919288"/>
              <a:ext cx="87313" cy="889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139"/>
            <p:cNvSpPr>
              <a:spLocks noChangeArrowheads="1"/>
            </p:cNvSpPr>
            <p:nvPr/>
          </p:nvSpPr>
          <p:spPr bwMode="auto">
            <a:xfrm>
              <a:off x="6886885" y="1938647"/>
              <a:ext cx="50182" cy="5018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140"/>
            <p:cNvSpPr>
              <a:spLocks noChangeArrowheads="1"/>
            </p:cNvSpPr>
            <p:nvPr/>
          </p:nvSpPr>
          <p:spPr bwMode="auto">
            <a:xfrm>
              <a:off x="7258051" y="1919288"/>
              <a:ext cx="87313" cy="889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141"/>
            <p:cNvSpPr>
              <a:spLocks noChangeArrowheads="1"/>
            </p:cNvSpPr>
            <p:nvPr/>
          </p:nvSpPr>
          <p:spPr bwMode="auto">
            <a:xfrm>
              <a:off x="7646988" y="1919288"/>
              <a:ext cx="87313" cy="889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142"/>
            <p:cNvSpPr>
              <a:spLocks noChangeArrowheads="1"/>
            </p:cNvSpPr>
            <p:nvPr/>
          </p:nvSpPr>
          <p:spPr bwMode="auto">
            <a:xfrm>
              <a:off x="8051352" y="1933378"/>
              <a:ext cx="59635" cy="607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143"/>
            <p:cNvSpPr>
              <a:spLocks noChangeArrowheads="1"/>
            </p:cNvSpPr>
            <p:nvPr/>
          </p:nvSpPr>
          <p:spPr bwMode="auto">
            <a:xfrm>
              <a:off x="8426451" y="1919288"/>
              <a:ext cx="87313" cy="889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144"/>
            <p:cNvSpPr>
              <a:spLocks noChangeArrowheads="1"/>
            </p:cNvSpPr>
            <p:nvPr/>
          </p:nvSpPr>
          <p:spPr bwMode="auto">
            <a:xfrm>
              <a:off x="8815388" y="1919288"/>
              <a:ext cx="88900" cy="889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151"/>
            <p:cNvSpPr>
              <a:spLocks noChangeArrowheads="1"/>
            </p:cNvSpPr>
            <p:nvPr/>
          </p:nvSpPr>
          <p:spPr bwMode="auto">
            <a:xfrm>
              <a:off x="263077" y="2322064"/>
              <a:ext cx="59635" cy="5963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152"/>
            <p:cNvSpPr>
              <a:spLocks noChangeArrowheads="1"/>
            </p:cNvSpPr>
            <p:nvPr/>
          </p:nvSpPr>
          <p:spPr bwMode="auto">
            <a:xfrm>
              <a:off x="652015" y="2322064"/>
              <a:ext cx="59635" cy="5963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153"/>
            <p:cNvSpPr>
              <a:spLocks noChangeArrowheads="1"/>
            </p:cNvSpPr>
            <p:nvPr/>
          </p:nvSpPr>
          <p:spPr bwMode="auto">
            <a:xfrm>
              <a:off x="1028701" y="2308225"/>
              <a:ext cx="87313" cy="873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154"/>
            <p:cNvSpPr>
              <a:spLocks noChangeArrowheads="1"/>
            </p:cNvSpPr>
            <p:nvPr/>
          </p:nvSpPr>
          <p:spPr bwMode="auto">
            <a:xfrm>
              <a:off x="1431477" y="2322064"/>
              <a:ext cx="59635" cy="5963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155"/>
            <p:cNvSpPr>
              <a:spLocks noChangeArrowheads="1"/>
            </p:cNvSpPr>
            <p:nvPr/>
          </p:nvSpPr>
          <p:spPr bwMode="auto">
            <a:xfrm>
              <a:off x="1806576" y="2308225"/>
              <a:ext cx="88900" cy="873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156"/>
            <p:cNvSpPr>
              <a:spLocks noChangeArrowheads="1"/>
            </p:cNvSpPr>
            <p:nvPr/>
          </p:nvSpPr>
          <p:spPr bwMode="auto">
            <a:xfrm>
              <a:off x="2197101" y="2308225"/>
              <a:ext cx="87313" cy="873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157"/>
            <p:cNvSpPr>
              <a:spLocks noChangeArrowheads="1"/>
            </p:cNvSpPr>
            <p:nvPr/>
          </p:nvSpPr>
          <p:spPr bwMode="auto">
            <a:xfrm>
              <a:off x="2586038" y="2308225"/>
              <a:ext cx="87313" cy="873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158"/>
            <p:cNvSpPr>
              <a:spLocks noChangeArrowheads="1"/>
            </p:cNvSpPr>
            <p:nvPr/>
          </p:nvSpPr>
          <p:spPr bwMode="auto">
            <a:xfrm>
              <a:off x="2974976" y="2308225"/>
              <a:ext cx="87313" cy="873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159"/>
            <p:cNvSpPr>
              <a:spLocks noChangeArrowheads="1"/>
            </p:cNvSpPr>
            <p:nvPr/>
          </p:nvSpPr>
          <p:spPr bwMode="auto">
            <a:xfrm>
              <a:off x="3363913" y="2308225"/>
              <a:ext cx="87313" cy="873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160"/>
            <p:cNvSpPr>
              <a:spLocks noChangeArrowheads="1"/>
            </p:cNvSpPr>
            <p:nvPr/>
          </p:nvSpPr>
          <p:spPr bwMode="auto">
            <a:xfrm>
              <a:off x="3772210" y="2327239"/>
              <a:ext cx="50182" cy="4928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161"/>
            <p:cNvSpPr>
              <a:spLocks noChangeArrowheads="1"/>
            </p:cNvSpPr>
            <p:nvPr/>
          </p:nvSpPr>
          <p:spPr bwMode="auto">
            <a:xfrm>
              <a:off x="4157215" y="2322064"/>
              <a:ext cx="59635" cy="5963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162"/>
            <p:cNvSpPr>
              <a:spLocks noChangeArrowheads="1"/>
            </p:cNvSpPr>
            <p:nvPr/>
          </p:nvSpPr>
          <p:spPr bwMode="auto">
            <a:xfrm>
              <a:off x="4532313" y="2308225"/>
              <a:ext cx="87313" cy="873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163"/>
            <p:cNvSpPr>
              <a:spLocks noChangeArrowheads="1"/>
            </p:cNvSpPr>
            <p:nvPr/>
          </p:nvSpPr>
          <p:spPr bwMode="auto">
            <a:xfrm>
              <a:off x="4936677" y="2322064"/>
              <a:ext cx="59635" cy="5963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164"/>
            <p:cNvSpPr>
              <a:spLocks noChangeArrowheads="1"/>
            </p:cNvSpPr>
            <p:nvPr/>
          </p:nvSpPr>
          <p:spPr bwMode="auto">
            <a:xfrm>
              <a:off x="5311776" y="2308225"/>
              <a:ext cx="87313" cy="873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165"/>
            <p:cNvSpPr>
              <a:spLocks noChangeArrowheads="1"/>
            </p:cNvSpPr>
            <p:nvPr/>
          </p:nvSpPr>
          <p:spPr bwMode="auto">
            <a:xfrm>
              <a:off x="5714552" y="2322064"/>
              <a:ext cx="59635" cy="5963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166"/>
            <p:cNvSpPr>
              <a:spLocks noChangeArrowheads="1"/>
            </p:cNvSpPr>
            <p:nvPr/>
          </p:nvSpPr>
          <p:spPr bwMode="auto">
            <a:xfrm>
              <a:off x="6103490" y="2322064"/>
              <a:ext cx="59635" cy="5963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167"/>
            <p:cNvSpPr>
              <a:spLocks noChangeArrowheads="1"/>
            </p:cNvSpPr>
            <p:nvPr/>
          </p:nvSpPr>
          <p:spPr bwMode="auto">
            <a:xfrm>
              <a:off x="6478588" y="2308225"/>
              <a:ext cx="87313" cy="873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168"/>
            <p:cNvSpPr>
              <a:spLocks noChangeArrowheads="1"/>
            </p:cNvSpPr>
            <p:nvPr/>
          </p:nvSpPr>
          <p:spPr bwMode="auto">
            <a:xfrm>
              <a:off x="6881616" y="2322064"/>
              <a:ext cx="60720" cy="5963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169"/>
            <p:cNvSpPr>
              <a:spLocks noChangeArrowheads="1"/>
            </p:cNvSpPr>
            <p:nvPr/>
          </p:nvSpPr>
          <p:spPr bwMode="auto">
            <a:xfrm>
              <a:off x="7258051" y="2308225"/>
              <a:ext cx="87313" cy="873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170"/>
            <p:cNvSpPr>
              <a:spLocks noChangeArrowheads="1"/>
            </p:cNvSpPr>
            <p:nvPr/>
          </p:nvSpPr>
          <p:spPr bwMode="auto">
            <a:xfrm>
              <a:off x="7660827" y="2322064"/>
              <a:ext cx="59635" cy="5963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171"/>
            <p:cNvSpPr>
              <a:spLocks noChangeArrowheads="1"/>
            </p:cNvSpPr>
            <p:nvPr/>
          </p:nvSpPr>
          <p:spPr bwMode="auto">
            <a:xfrm>
              <a:off x="8037513" y="2308225"/>
              <a:ext cx="87313" cy="873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172"/>
            <p:cNvSpPr>
              <a:spLocks noChangeArrowheads="1"/>
            </p:cNvSpPr>
            <p:nvPr/>
          </p:nvSpPr>
          <p:spPr bwMode="auto">
            <a:xfrm>
              <a:off x="8440290" y="2322064"/>
              <a:ext cx="59635" cy="5963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173"/>
            <p:cNvSpPr>
              <a:spLocks noChangeArrowheads="1"/>
            </p:cNvSpPr>
            <p:nvPr/>
          </p:nvSpPr>
          <p:spPr bwMode="auto">
            <a:xfrm>
              <a:off x="8815388" y="2308225"/>
              <a:ext cx="88900" cy="873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180"/>
            <p:cNvSpPr>
              <a:spLocks noChangeArrowheads="1"/>
            </p:cNvSpPr>
            <p:nvPr/>
          </p:nvSpPr>
          <p:spPr bwMode="auto">
            <a:xfrm>
              <a:off x="249238" y="2693988"/>
              <a:ext cx="87313" cy="873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181"/>
            <p:cNvSpPr>
              <a:spLocks noChangeArrowheads="1"/>
            </p:cNvSpPr>
            <p:nvPr/>
          </p:nvSpPr>
          <p:spPr bwMode="auto">
            <a:xfrm>
              <a:off x="638176" y="2693988"/>
              <a:ext cx="87313" cy="873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182"/>
            <p:cNvSpPr>
              <a:spLocks noChangeArrowheads="1"/>
            </p:cNvSpPr>
            <p:nvPr/>
          </p:nvSpPr>
          <p:spPr bwMode="auto">
            <a:xfrm>
              <a:off x="1042540" y="2707827"/>
              <a:ext cx="59635" cy="59635"/>
            </a:xfrm>
            <a:prstGeom prst="ellipse">
              <a:avLst/>
            </a:prstGeom>
            <a:solidFill>
              <a:srgbClr val="DFDF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59" name="Oval 183"/>
            <p:cNvSpPr>
              <a:spLocks noChangeArrowheads="1"/>
            </p:cNvSpPr>
            <p:nvPr/>
          </p:nvSpPr>
          <p:spPr bwMode="auto">
            <a:xfrm>
              <a:off x="1417638" y="2693988"/>
              <a:ext cx="87313" cy="873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184"/>
            <p:cNvSpPr>
              <a:spLocks noChangeArrowheads="1"/>
            </p:cNvSpPr>
            <p:nvPr/>
          </p:nvSpPr>
          <p:spPr bwMode="auto">
            <a:xfrm>
              <a:off x="1806576" y="2693988"/>
              <a:ext cx="88900" cy="87313"/>
            </a:xfrm>
            <a:prstGeom prst="ellipse">
              <a:avLst/>
            </a:prstGeom>
            <a:solidFill>
              <a:srgbClr val="DFDF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1" name="Oval 185"/>
            <p:cNvSpPr>
              <a:spLocks noChangeArrowheads="1"/>
            </p:cNvSpPr>
            <p:nvPr/>
          </p:nvSpPr>
          <p:spPr bwMode="auto">
            <a:xfrm>
              <a:off x="2197101" y="2693988"/>
              <a:ext cx="87313" cy="873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186"/>
            <p:cNvSpPr>
              <a:spLocks noChangeArrowheads="1"/>
            </p:cNvSpPr>
            <p:nvPr/>
          </p:nvSpPr>
          <p:spPr bwMode="auto">
            <a:xfrm>
              <a:off x="2586038" y="2693988"/>
              <a:ext cx="87313" cy="873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187"/>
            <p:cNvSpPr>
              <a:spLocks noChangeArrowheads="1"/>
            </p:cNvSpPr>
            <p:nvPr/>
          </p:nvSpPr>
          <p:spPr bwMode="auto">
            <a:xfrm>
              <a:off x="2974976" y="2693988"/>
              <a:ext cx="87313" cy="873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188"/>
            <p:cNvSpPr>
              <a:spLocks noChangeArrowheads="1"/>
            </p:cNvSpPr>
            <p:nvPr/>
          </p:nvSpPr>
          <p:spPr bwMode="auto">
            <a:xfrm>
              <a:off x="3363913" y="2693988"/>
              <a:ext cx="87313" cy="873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189"/>
            <p:cNvSpPr>
              <a:spLocks noChangeArrowheads="1"/>
            </p:cNvSpPr>
            <p:nvPr/>
          </p:nvSpPr>
          <p:spPr bwMode="auto">
            <a:xfrm>
              <a:off x="3752851" y="2693988"/>
              <a:ext cx="88900" cy="873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190"/>
            <p:cNvSpPr>
              <a:spLocks noChangeArrowheads="1"/>
            </p:cNvSpPr>
            <p:nvPr/>
          </p:nvSpPr>
          <p:spPr bwMode="auto">
            <a:xfrm>
              <a:off x="4157215" y="2707827"/>
              <a:ext cx="59635" cy="5963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191"/>
            <p:cNvSpPr>
              <a:spLocks noChangeArrowheads="1"/>
            </p:cNvSpPr>
            <p:nvPr/>
          </p:nvSpPr>
          <p:spPr bwMode="auto">
            <a:xfrm>
              <a:off x="4532313" y="2693988"/>
              <a:ext cx="87313" cy="873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192"/>
            <p:cNvSpPr>
              <a:spLocks noChangeArrowheads="1"/>
            </p:cNvSpPr>
            <p:nvPr/>
          </p:nvSpPr>
          <p:spPr bwMode="auto">
            <a:xfrm>
              <a:off x="4936677" y="2707827"/>
              <a:ext cx="59635" cy="5963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193"/>
            <p:cNvSpPr>
              <a:spLocks noChangeArrowheads="1"/>
            </p:cNvSpPr>
            <p:nvPr/>
          </p:nvSpPr>
          <p:spPr bwMode="auto">
            <a:xfrm>
              <a:off x="5311776" y="2693988"/>
              <a:ext cx="87313" cy="873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194"/>
            <p:cNvSpPr>
              <a:spLocks noChangeArrowheads="1"/>
            </p:cNvSpPr>
            <p:nvPr/>
          </p:nvSpPr>
          <p:spPr bwMode="auto">
            <a:xfrm>
              <a:off x="5700713" y="2693988"/>
              <a:ext cx="87313" cy="873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195"/>
            <p:cNvSpPr>
              <a:spLocks noChangeArrowheads="1"/>
            </p:cNvSpPr>
            <p:nvPr/>
          </p:nvSpPr>
          <p:spPr bwMode="auto">
            <a:xfrm>
              <a:off x="6089651" y="2693988"/>
              <a:ext cx="87313" cy="873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196"/>
            <p:cNvSpPr>
              <a:spLocks noChangeArrowheads="1"/>
            </p:cNvSpPr>
            <p:nvPr/>
          </p:nvSpPr>
          <p:spPr bwMode="auto">
            <a:xfrm>
              <a:off x="6492427" y="2707827"/>
              <a:ext cx="59635" cy="5963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197"/>
            <p:cNvSpPr>
              <a:spLocks noChangeArrowheads="1"/>
            </p:cNvSpPr>
            <p:nvPr/>
          </p:nvSpPr>
          <p:spPr bwMode="auto">
            <a:xfrm>
              <a:off x="6867526" y="2693988"/>
              <a:ext cx="88900" cy="873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198"/>
            <p:cNvSpPr>
              <a:spLocks noChangeArrowheads="1"/>
            </p:cNvSpPr>
            <p:nvPr/>
          </p:nvSpPr>
          <p:spPr bwMode="auto">
            <a:xfrm>
              <a:off x="7258051" y="2693988"/>
              <a:ext cx="87313" cy="873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199"/>
            <p:cNvSpPr>
              <a:spLocks noChangeArrowheads="1"/>
            </p:cNvSpPr>
            <p:nvPr/>
          </p:nvSpPr>
          <p:spPr bwMode="auto">
            <a:xfrm>
              <a:off x="7666002" y="2713002"/>
              <a:ext cx="49285" cy="49285"/>
            </a:xfrm>
            <a:prstGeom prst="ellipse">
              <a:avLst/>
            </a:prstGeom>
            <a:solidFill>
              <a:srgbClr val="DFDF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200"/>
            <p:cNvSpPr>
              <a:spLocks noChangeArrowheads="1"/>
            </p:cNvSpPr>
            <p:nvPr/>
          </p:nvSpPr>
          <p:spPr bwMode="auto">
            <a:xfrm>
              <a:off x="8037513" y="2693988"/>
              <a:ext cx="87313" cy="8731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201"/>
            <p:cNvSpPr>
              <a:spLocks noChangeArrowheads="1"/>
            </p:cNvSpPr>
            <p:nvPr/>
          </p:nvSpPr>
          <p:spPr bwMode="auto">
            <a:xfrm>
              <a:off x="8426451" y="2693988"/>
              <a:ext cx="87313" cy="873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202"/>
            <p:cNvSpPr>
              <a:spLocks noChangeArrowheads="1"/>
            </p:cNvSpPr>
            <p:nvPr/>
          </p:nvSpPr>
          <p:spPr bwMode="auto">
            <a:xfrm>
              <a:off x="8829478" y="2707827"/>
              <a:ext cx="60720" cy="5963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Oval 210"/>
            <p:cNvSpPr>
              <a:spLocks noChangeArrowheads="1"/>
            </p:cNvSpPr>
            <p:nvPr/>
          </p:nvSpPr>
          <p:spPr bwMode="auto">
            <a:xfrm>
              <a:off x="263077" y="3093589"/>
              <a:ext cx="59635" cy="5963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211"/>
            <p:cNvSpPr>
              <a:spLocks noChangeArrowheads="1"/>
            </p:cNvSpPr>
            <p:nvPr/>
          </p:nvSpPr>
          <p:spPr bwMode="auto">
            <a:xfrm>
              <a:off x="638176" y="3079750"/>
              <a:ext cx="87313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Oval 212"/>
            <p:cNvSpPr>
              <a:spLocks noChangeArrowheads="1"/>
            </p:cNvSpPr>
            <p:nvPr/>
          </p:nvSpPr>
          <p:spPr bwMode="auto">
            <a:xfrm>
              <a:off x="1028701" y="3079750"/>
              <a:ext cx="87313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Oval 213"/>
            <p:cNvSpPr>
              <a:spLocks noChangeArrowheads="1"/>
            </p:cNvSpPr>
            <p:nvPr/>
          </p:nvSpPr>
          <p:spPr bwMode="auto">
            <a:xfrm>
              <a:off x="1417638" y="3079750"/>
              <a:ext cx="87313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214"/>
            <p:cNvSpPr>
              <a:spLocks noChangeArrowheads="1"/>
            </p:cNvSpPr>
            <p:nvPr/>
          </p:nvSpPr>
          <p:spPr bwMode="auto">
            <a:xfrm>
              <a:off x="1806576" y="3079750"/>
              <a:ext cx="88900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Oval 215"/>
            <p:cNvSpPr>
              <a:spLocks noChangeArrowheads="1"/>
            </p:cNvSpPr>
            <p:nvPr/>
          </p:nvSpPr>
          <p:spPr bwMode="auto">
            <a:xfrm>
              <a:off x="2197101" y="3079750"/>
              <a:ext cx="87313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216"/>
            <p:cNvSpPr>
              <a:spLocks noChangeArrowheads="1"/>
            </p:cNvSpPr>
            <p:nvPr/>
          </p:nvSpPr>
          <p:spPr bwMode="auto">
            <a:xfrm>
              <a:off x="2586038" y="3079750"/>
              <a:ext cx="87313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Oval 217"/>
            <p:cNvSpPr>
              <a:spLocks noChangeArrowheads="1"/>
            </p:cNvSpPr>
            <p:nvPr/>
          </p:nvSpPr>
          <p:spPr bwMode="auto">
            <a:xfrm>
              <a:off x="2974976" y="3079750"/>
              <a:ext cx="87313" cy="873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Oval 218"/>
            <p:cNvSpPr>
              <a:spLocks noChangeArrowheads="1"/>
            </p:cNvSpPr>
            <p:nvPr/>
          </p:nvSpPr>
          <p:spPr bwMode="auto">
            <a:xfrm>
              <a:off x="3363913" y="3079750"/>
              <a:ext cx="87313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Oval 219"/>
            <p:cNvSpPr>
              <a:spLocks noChangeArrowheads="1"/>
            </p:cNvSpPr>
            <p:nvPr/>
          </p:nvSpPr>
          <p:spPr bwMode="auto">
            <a:xfrm>
              <a:off x="3772210" y="3098764"/>
              <a:ext cx="50182" cy="4928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Oval 220"/>
            <p:cNvSpPr>
              <a:spLocks noChangeArrowheads="1"/>
            </p:cNvSpPr>
            <p:nvPr/>
          </p:nvSpPr>
          <p:spPr bwMode="auto">
            <a:xfrm>
              <a:off x="4143376" y="3079750"/>
              <a:ext cx="87313" cy="873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90" name="Oval 221"/>
            <p:cNvSpPr>
              <a:spLocks noChangeArrowheads="1"/>
            </p:cNvSpPr>
            <p:nvPr/>
          </p:nvSpPr>
          <p:spPr bwMode="auto">
            <a:xfrm>
              <a:off x="4532313" y="3079750"/>
              <a:ext cx="87313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Oval 222"/>
            <p:cNvSpPr>
              <a:spLocks noChangeArrowheads="1"/>
            </p:cNvSpPr>
            <p:nvPr/>
          </p:nvSpPr>
          <p:spPr bwMode="auto">
            <a:xfrm>
              <a:off x="4922838" y="3079750"/>
              <a:ext cx="87313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Oval 223"/>
            <p:cNvSpPr>
              <a:spLocks noChangeArrowheads="1"/>
            </p:cNvSpPr>
            <p:nvPr/>
          </p:nvSpPr>
          <p:spPr bwMode="auto">
            <a:xfrm>
              <a:off x="5311776" y="3079750"/>
              <a:ext cx="87313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Oval 224"/>
            <p:cNvSpPr>
              <a:spLocks noChangeArrowheads="1"/>
            </p:cNvSpPr>
            <p:nvPr/>
          </p:nvSpPr>
          <p:spPr bwMode="auto">
            <a:xfrm>
              <a:off x="5700713" y="3079750"/>
              <a:ext cx="87313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Oval 225"/>
            <p:cNvSpPr>
              <a:spLocks noChangeArrowheads="1"/>
            </p:cNvSpPr>
            <p:nvPr/>
          </p:nvSpPr>
          <p:spPr bwMode="auto">
            <a:xfrm>
              <a:off x="6089651" y="3079750"/>
              <a:ext cx="87313" cy="873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Oval 226"/>
            <p:cNvSpPr>
              <a:spLocks noChangeArrowheads="1"/>
            </p:cNvSpPr>
            <p:nvPr/>
          </p:nvSpPr>
          <p:spPr bwMode="auto">
            <a:xfrm>
              <a:off x="6478588" y="3079750"/>
              <a:ext cx="87313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Oval 227"/>
            <p:cNvSpPr>
              <a:spLocks noChangeArrowheads="1"/>
            </p:cNvSpPr>
            <p:nvPr/>
          </p:nvSpPr>
          <p:spPr bwMode="auto">
            <a:xfrm>
              <a:off x="6867526" y="3079750"/>
              <a:ext cx="88900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228"/>
            <p:cNvSpPr>
              <a:spLocks noChangeArrowheads="1"/>
            </p:cNvSpPr>
            <p:nvPr/>
          </p:nvSpPr>
          <p:spPr bwMode="auto">
            <a:xfrm>
              <a:off x="7271890" y="3093589"/>
              <a:ext cx="59635" cy="5963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Oval 229"/>
            <p:cNvSpPr>
              <a:spLocks noChangeArrowheads="1"/>
            </p:cNvSpPr>
            <p:nvPr/>
          </p:nvSpPr>
          <p:spPr bwMode="auto">
            <a:xfrm>
              <a:off x="7646988" y="3079750"/>
              <a:ext cx="87313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Oval 230"/>
            <p:cNvSpPr>
              <a:spLocks noChangeArrowheads="1"/>
            </p:cNvSpPr>
            <p:nvPr/>
          </p:nvSpPr>
          <p:spPr bwMode="auto">
            <a:xfrm>
              <a:off x="8051352" y="3093589"/>
              <a:ext cx="59635" cy="5963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Oval 231"/>
            <p:cNvSpPr>
              <a:spLocks noChangeArrowheads="1"/>
            </p:cNvSpPr>
            <p:nvPr/>
          </p:nvSpPr>
          <p:spPr bwMode="auto">
            <a:xfrm>
              <a:off x="8426451" y="3079750"/>
              <a:ext cx="87313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Oval 232"/>
            <p:cNvSpPr>
              <a:spLocks noChangeArrowheads="1"/>
            </p:cNvSpPr>
            <p:nvPr/>
          </p:nvSpPr>
          <p:spPr bwMode="auto">
            <a:xfrm>
              <a:off x="8815388" y="3079750"/>
              <a:ext cx="88900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Oval 239"/>
            <p:cNvSpPr>
              <a:spLocks noChangeArrowheads="1"/>
            </p:cNvSpPr>
            <p:nvPr/>
          </p:nvSpPr>
          <p:spPr bwMode="auto">
            <a:xfrm>
              <a:off x="268252" y="3486114"/>
              <a:ext cx="49285" cy="4928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Oval 240"/>
            <p:cNvSpPr>
              <a:spLocks noChangeArrowheads="1"/>
            </p:cNvSpPr>
            <p:nvPr/>
          </p:nvSpPr>
          <p:spPr bwMode="auto">
            <a:xfrm>
              <a:off x="652015" y="3480939"/>
              <a:ext cx="59635" cy="5963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Oval 241"/>
            <p:cNvSpPr>
              <a:spLocks noChangeArrowheads="1"/>
            </p:cNvSpPr>
            <p:nvPr/>
          </p:nvSpPr>
          <p:spPr bwMode="auto">
            <a:xfrm>
              <a:off x="1028701" y="3467100"/>
              <a:ext cx="87313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242"/>
            <p:cNvSpPr>
              <a:spLocks noChangeArrowheads="1"/>
            </p:cNvSpPr>
            <p:nvPr/>
          </p:nvSpPr>
          <p:spPr bwMode="auto">
            <a:xfrm>
              <a:off x="1431477" y="3480939"/>
              <a:ext cx="59635" cy="5963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Oval 243"/>
            <p:cNvSpPr>
              <a:spLocks noChangeArrowheads="1"/>
            </p:cNvSpPr>
            <p:nvPr/>
          </p:nvSpPr>
          <p:spPr bwMode="auto">
            <a:xfrm>
              <a:off x="1806576" y="3467100"/>
              <a:ext cx="88900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Oval 244"/>
            <p:cNvSpPr>
              <a:spLocks noChangeArrowheads="1"/>
            </p:cNvSpPr>
            <p:nvPr/>
          </p:nvSpPr>
          <p:spPr bwMode="auto">
            <a:xfrm>
              <a:off x="2197101" y="3467100"/>
              <a:ext cx="87313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Oval 245"/>
            <p:cNvSpPr>
              <a:spLocks noChangeArrowheads="1"/>
            </p:cNvSpPr>
            <p:nvPr/>
          </p:nvSpPr>
          <p:spPr bwMode="auto">
            <a:xfrm>
              <a:off x="2586038" y="3467100"/>
              <a:ext cx="87313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Oval 246"/>
            <p:cNvSpPr>
              <a:spLocks noChangeArrowheads="1"/>
            </p:cNvSpPr>
            <p:nvPr/>
          </p:nvSpPr>
          <p:spPr bwMode="auto">
            <a:xfrm>
              <a:off x="2974976" y="3467100"/>
              <a:ext cx="87313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Oval 247"/>
            <p:cNvSpPr>
              <a:spLocks noChangeArrowheads="1"/>
            </p:cNvSpPr>
            <p:nvPr/>
          </p:nvSpPr>
          <p:spPr bwMode="auto">
            <a:xfrm>
              <a:off x="3363913" y="3467100"/>
              <a:ext cx="87313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Oval 248"/>
            <p:cNvSpPr>
              <a:spLocks noChangeArrowheads="1"/>
            </p:cNvSpPr>
            <p:nvPr/>
          </p:nvSpPr>
          <p:spPr bwMode="auto">
            <a:xfrm>
              <a:off x="3752851" y="3467100"/>
              <a:ext cx="88900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Oval 249"/>
            <p:cNvSpPr>
              <a:spLocks noChangeArrowheads="1"/>
            </p:cNvSpPr>
            <p:nvPr/>
          </p:nvSpPr>
          <p:spPr bwMode="auto">
            <a:xfrm>
              <a:off x="4143376" y="3467100"/>
              <a:ext cx="87313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Oval 250"/>
            <p:cNvSpPr>
              <a:spLocks noChangeArrowheads="1"/>
            </p:cNvSpPr>
            <p:nvPr/>
          </p:nvSpPr>
          <p:spPr bwMode="auto">
            <a:xfrm>
              <a:off x="4532313" y="3467100"/>
              <a:ext cx="87313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Oval 251"/>
            <p:cNvSpPr>
              <a:spLocks noChangeArrowheads="1"/>
            </p:cNvSpPr>
            <p:nvPr/>
          </p:nvSpPr>
          <p:spPr bwMode="auto">
            <a:xfrm>
              <a:off x="4922838" y="3467100"/>
              <a:ext cx="87313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Oval 252"/>
            <p:cNvSpPr>
              <a:spLocks noChangeArrowheads="1"/>
            </p:cNvSpPr>
            <p:nvPr/>
          </p:nvSpPr>
          <p:spPr bwMode="auto">
            <a:xfrm>
              <a:off x="5325615" y="3480939"/>
              <a:ext cx="59635" cy="5963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Oval 253"/>
            <p:cNvSpPr>
              <a:spLocks noChangeArrowheads="1"/>
            </p:cNvSpPr>
            <p:nvPr/>
          </p:nvSpPr>
          <p:spPr bwMode="auto">
            <a:xfrm>
              <a:off x="5700713" y="3467100"/>
              <a:ext cx="87313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Oval 254"/>
            <p:cNvSpPr>
              <a:spLocks noChangeArrowheads="1"/>
            </p:cNvSpPr>
            <p:nvPr/>
          </p:nvSpPr>
          <p:spPr bwMode="auto">
            <a:xfrm>
              <a:off x="6089651" y="3467100"/>
              <a:ext cx="87313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Oval 255"/>
            <p:cNvSpPr>
              <a:spLocks noChangeArrowheads="1"/>
            </p:cNvSpPr>
            <p:nvPr/>
          </p:nvSpPr>
          <p:spPr bwMode="auto">
            <a:xfrm>
              <a:off x="6478588" y="3467100"/>
              <a:ext cx="87313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Oval 256"/>
            <p:cNvSpPr>
              <a:spLocks noChangeArrowheads="1"/>
            </p:cNvSpPr>
            <p:nvPr/>
          </p:nvSpPr>
          <p:spPr bwMode="auto">
            <a:xfrm>
              <a:off x="6867526" y="3467100"/>
              <a:ext cx="88900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Oval 257"/>
            <p:cNvSpPr>
              <a:spLocks noChangeArrowheads="1"/>
            </p:cNvSpPr>
            <p:nvPr/>
          </p:nvSpPr>
          <p:spPr bwMode="auto">
            <a:xfrm>
              <a:off x="7258051" y="3467100"/>
              <a:ext cx="87313" cy="87312"/>
            </a:xfrm>
            <a:prstGeom prst="ellipse">
              <a:avLst/>
            </a:prstGeom>
            <a:solidFill>
              <a:srgbClr val="DFDF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Oval 258"/>
            <p:cNvSpPr>
              <a:spLocks noChangeArrowheads="1"/>
            </p:cNvSpPr>
            <p:nvPr/>
          </p:nvSpPr>
          <p:spPr bwMode="auto">
            <a:xfrm>
              <a:off x="7646988" y="3467100"/>
              <a:ext cx="87313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Oval 259"/>
            <p:cNvSpPr>
              <a:spLocks noChangeArrowheads="1"/>
            </p:cNvSpPr>
            <p:nvPr/>
          </p:nvSpPr>
          <p:spPr bwMode="auto">
            <a:xfrm>
              <a:off x="8037513" y="3467100"/>
              <a:ext cx="87313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Oval 260"/>
            <p:cNvSpPr>
              <a:spLocks noChangeArrowheads="1"/>
            </p:cNvSpPr>
            <p:nvPr/>
          </p:nvSpPr>
          <p:spPr bwMode="auto">
            <a:xfrm>
              <a:off x="8440290" y="3480939"/>
              <a:ext cx="59635" cy="5963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Oval 261"/>
            <p:cNvSpPr>
              <a:spLocks noChangeArrowheads="1"/>
            </p:cNvSpPr>
            <p:nvPr/>
          </p:nvSpPr>
          <p:spPr bwMode="auto">
            <a:xfrm>
              <a:off x="8834747" y="3486114"/>
              <a:ext cx="50182" cy="49285"/>
            </a:xfrm>
            <a:prstGeom prst="ellipse">
              <a:avLst/>
            </a:prstGeom>
            <a:solidFill>
              <a:srgbClr val="DFDF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Oval 268"/>
            <p:cNvSpPr>
              <a:spLocks noChangeArrowheads="1"/>
            </p:cNvSpPr>
            <p:nvPr/>
          </p:nvSpPr>
          <p:spPr bwMode="auto">
            <a:xfrm>
              <a:off x="249238" y="3852863"/>
              <a:ext cx="87313" cy="889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Oval 269"/>
            <p:cNvSpPr>
              <a:spLocks noChangeArrowheads="1"/>
            </p:cNvSpPr>
            <p:nvPr/>
          </p:nvSpPr>
          <p:spPr bwMode="auto">
            <a:xfrm>
              <a:off x="657226" y="3852863"/>
              <a:ext cx="87313" cy="889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27" name="Oval 270"/>
            <p:cNvSpPr>
              <a:spLocks noChangeArrowheads="1"/>
            </p:cNvSpPr>
            <p:nvPr/>
          </p:nvSpPr>
          <p:spPr bwMode="auto">
            <a:xfrm>
              <a:off x="1042540" y="3866953"/>
              <a:ext cx="59635" cy="607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Oval 271"/>
            <p:cNvSpPr>
              <a:spLocks noChangeArrowheads="1"/>
            </p:cNvSpPr>
            <p:nvPr/>
          </p:nvSpPr>
          <p:spPr bwMode="auto">
            <a:xfrm>
              <a:off x="1417638" y="3852863"/>
              <a:ext cx="87313" cy="889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Oval 272"/>
            <p:cNvSpPr>
              <a:spLocks noChangeArrowheads="1"/>
            </p:cNvSpPr>
            <p:nvPr/>
          </p:nvSpPr>
          <p:spPr bwMode="auto">
            <a:xfrm>
              <a:off x="1806576" y="3852863"/>
              <a:ext cx="88900" cy="889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Oval 273"/>
            <p:cNvSpPr>
              <a:spLocks noChangeArrowheads="1"/>
            </p:cNvSpPr>
            <p:nvPr/>
          </p:nvSpPr>
          <p:spPr bwMode="auto">
            <a:xfrm>
              <a:off x="2197101" y="3852863"/>
              <a:ext cx="87313" cy="88900"/>
            </a:xfrm>
            <a:prstGeom prst="ellipse">
              <a:avLst/>
            </a:prstGeom>
            <a:solidFill>
              <a:srgbClr val="DFDF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Oval 274"/>
            <p:cNvSpPr>
              <a:spLocks noChangeArrowheads="1"/>
            </p:cNvSpPr>
            <p:nvPr/>
          </p:nvSpPr>
          <p:spPr bwMode="auto">
            <a:xfrm>
              <a:off x="2586038" y="3852863"/>
              <a:ext cx="87313" cy="889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Oval 275"/>
            <p:cNvSpPr>
              <a:spLocks noChangeArrowheads="1"/>
            </p:cNvSpPr>
            <p:nvPr/>
          </p:nvSpPr>
          <p:spPr bwMode="auto">
            <a:xfrm>
              <a:off x="2974976" y="3852863"/>
              <a:ext cx="87313" cy="889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Oval 276"/>
            <p:cNvSpPr>
              <a:spLocks noChangeArrowheads="1"/>
            </p:cNvSpPr>
            <p:nvPr/>
          </p:nvSpPr>
          <p:spPr bwMode="auto">
            <a:xfrm>
              <a:off x="3363913" y="3852863"/>
              <a:ext cx="87313" cy="889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Oval 277"/>
            <p:cNvSpPr>
              <a:spLocks noChangeArrowheads="1"/>
            </p:cNvSpPr>
            <p:nvPr/>
          </p:nvSpPr>
          <p:spPr bwMode="auto">
            <a:xfrm>
              <a:off x="3752851" y="3852863"/>
              <a:ext cx="88900" cy="889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Oval 278"/>
            <p:cNvSpPr>
              <a:spLocks noChangeArrowheads="1"/>
            </p:cNvSpPr>
            <p:nvPr/>
          </p:nvSpPr>
          <p:spPr bwMode="auto">
            <a:xfrm>
              <a:off x="4143376" y="3852863"/>
              <a:ext cx="87313" cy="889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Oval 279"/>
            <p:cNvSpPr>
              <a:spLocks noChangeArrowheads="1"/>
            </p:cNvSpPr>
            <p:nvPr/>
          </p:nvSpPr>
          <p:spPr bwMode="auto">
            <a:xfrm>
              <a:off x="4532313" y="3852863"/>
              <a:ext cx="87313" cy="889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Oval 280"/>
            <p:cNvSpPr>
              <a:spLocks noChangeArrowheads="1"/>
            </p:cNvSpPr>
            <p:nvPr/>
          </p:nvSpPr>
          <p:spPr bwMode="auto">
            <a:xfrm>
              <a:off x="4922838" y="3852863"/>
              <a:ext cx="87313" cy="889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Oval 281"/>
            <p:cNvSpPr>
              <a:spLocks noChangeArrowheads="1"/>
            </p:cNvSpPr>
            <p:nvPr/>
          </p:nvSpPr>
          <p:spPr bwMode="auto">
            <a:xfrm>
              <a:off x="5311776" y="3852863"/>
              <a:ext cx="87313" cy="889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Oval 282"/>
            <p:cNvSpPr>
              <a:spLocks noChangeArrowheads="1"/>
            </p:cNvSpPr>
            <p:nvPr/>
          </p:nvSpPr>
          <p:spPr bwMode="auto">
            <a:xfrm>
              <a:off x="5700713" y="3852863"/>
              <a:ext cx="87313" cy="889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Oval 283"/>
            <p:cNvSpPr>
              <a:spLocks noChangeArrowheads="1"/>
            </p:cNvSpPr>
            <p:nvPr/>
          </p:nvSpPr>
          <p:spPr bwMode="auto">
            <a:xfrm>
              <a:off x="6089651" y="3852863"/>
              <a:ext cx="87313" cy="889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Oval 284"/>
            <p:cNvSpPr>
              <a:spLocks noChangeArrowheads="1"/>
            </p:cNvSpPr>
            <p:nvPr/>
          </p:nvSpPr>
          <p:spPr bwMode="auto">
            <a:xfrm>
              <a:off x="6478588" y="3852863"/>
              <a:ext cx="87313" cy="889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Oval 285"/>
            <p:cNvSpPr>
              <a:spLocks noChangeArrowheads="1"/>
            </p:cNvSpPr>
            <p:nvPr/>
          </p:nvSpPr>
          <p:spPr bwMode="auto">
            <a:xfrm>
              <a:off x="6867526" y="3852863"/>
              <a:ext cx="88900" cy="889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Oval 286"/>
            <p:cNvSpPr>
              <a:spLocks noChangeArrowheads="1"/>
            </p:cNvSpPr>
            <p:nvPr/>
          </p:nvSpPr>
          <p:spPr bwMode="auto">
            <a:xfrm>
              <a:off x="7277065" y="3872222"/>
              <a:ext cx="49285" cy="5018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Oval 287"/>
            <p:cNvSpPr>
              <a:spLocks noChangeArrowheads="1"/>
            </p:cNvSpPr>
            <p:nvPr/>
          </p:nvSpPr>
          <p:spPr bwMode="auto">
            <a:xfrm>
              <a:off x="7660827" y="3866953"/>
              <a:ext cx="59635" cy="607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Oval 288"/>
            <p:cNvSpPr>
              <a:spLocks noChangeArrowheads="1"/>
            </p:cNvSpPr>
            <p:nvPr/>
          </p:nvSpPr>
          <p:spPr bwMode="auto">
            <a:xfrm>
              <a:off x="8037513" y="3852863"/>
              <a:ext cx="87313" cy="889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Oval 289"/>
            <p:cNvSpPr>
              <a:spLocks noChangeArrowheads="1"/>
            </p:cNvSpPr>
            <p:nvPr/>
          </p:nvSpPr>
          <p:spPr bwMode="auto">
            <a:xfrm>
              <a:off x="8440290" y="3866953"/>
              <a:ext cx="59635" cy="607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Oval 290"/>
            <p:cNvSpPr>
              <a:spLocks noChangeArrowheads="1"/>
            </p:cNvSpPr>
            <p:nvPr/>
          </p:nvSpPr>
          <p:spPr bwMode="auto">
            <a:xfrm>
              <a:off x="8815388" y="3852863"/>
              <a:ext cx="88900" cy="889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Oval 297"/>
            <p:cNvSpPr>
              <a:spLocks noChangeArrowheads="1"/>
            </p:cNvSpPr>
            <p:nvPr/>
          </p:nvSpPr>
          <p:spPr bwMode="auto">
            <a:xfrm>
              <a:off x="268252" y="4257984"/>
              <a:ext cx="49285" cy="5018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Oval 298"/>
            <p:cNvSpPr>
              <a:spLocks noChangeArrowheads="1"/>
            </p:cNvSpPr>
            <p:nvPr/>
          </p:nvSpPr>
          <p:spPr bwMode="auto">
            <a:xfrm>
              <a:off x="638176" y="4238625"/>
              <a:ext cx="87313" cy="889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Oval 299"/>
            <p:cNvSpPr>
              <a:spLocks noChangeArrowheads="1"/>
            </p:cNvSpPr>
            <p:nvPr/>
          </p:nvSpPr>
          <p:spPr bwMode="auto">
            <a:xfrm>
              <a:off x="1028701" y="4238625"/>
              <a:ext cx="87313" cy="889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Oval 300"/>
            <p:cNvSpPr>
              <a:spLocks noChangeArrowheads="1"/>
            </p:cNvSpPr>
            <p:nvPr/>
          </p:nvSpPr>
          <p:spPr bwMode="auto">
            <a:xfrm>
              <a:off x="1417638" y="4238625"/>
              <a:ext cx="87313" cy="889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Oval 301"/>
            <p:cNvSpPr>
              <a:spLocks noChangeArrowheads="1"/>
            </p:cNvSpPr>
            <p:nvPr/>
          </p:nvSpPr>
          <p:spPr bwMode="auto">
            <a:xfrm>
              <a:off x="1806576" y="4238625"/>
              <a:ext cx="88900" cy="889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Oval 302"/>
            <p:cNvSpPr>
              <a:spLocks noChangeArrowheads="1"/>
            </p:cNvSpPr>
            <p:nvPr/>
          </p:nvSpPr>
          <p:spPr bwMode="auto">
            <a:xfrm>
              <a:off x="2197101" y="4238625"/>
              <a:ext cx="87313" cy="889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Oval 303"/>
            <p:cNvSpPr>
              <a:spLocks noChangeArrowheads="1"/>
            </p:cNvSpPr>
            <p:nvPr/>
          </p:nvSpPr>
          <p:spPr bwMode="auto">
            <a:xfrm>
              <a:off x="2607292" y="4260265"/>
              <a:ext cx="44805" cy="456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Oval 304"/>
            <p:cNvSpPr>
              <a:spLocks noChangeArrowheads="1"/>
            </p:cNvSpPr>
            <p:nvPr/>
          </p:nvSpPr>
          <p:spPr bwMode="auto">
            <a:xfrm>
              <a:off x="2974976" y="4238625"/>
              <a:ext cx="87313" cy="889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Oval 305"/>
            <p:cNvSpPr>
              <a:spLocks noChangeArrowheads="1"/>
            </p:cNvSpPr>
            <p:nvPr/>
          </p:nvSpPr>
          <p:spPr bwMode="auto">
            <a:xfrm>
              <a:off x="3363913" y="4238625"/>
              <a:ext cx="87313" cy="889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Oval 306"/>
            <p:cNvSpPr>
              <a:spLocks noChangeArrowheads="1"/>
            </p:cNvSpPr>
            <p:nvPr/>
          </p:nvSpPr>
          <p:spPr bwMode="auto">
            <a:xfrm>
              <a:off x="3752851" y="4238625"/>
              <a:ext cx="88900" cy="889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Oval 307"/>
            <p:cNvSpPr>
              <a:spLocks noChangeArrowheads="1"/>
            </p:cNvSpPr>
            <p:nvPr/>
          </p:nvSpPr>
          <p:spPr bwMode="auto">
            <a:xfrm>
              <a:off x="4143376" y="4238625"/>
              <a:ext cx="87313" cy="889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Oval 308"/>
            <p:cNvSpPr>
              <a:spLocks noChangeArrowheads="1"/>
            </p:cNvSpPr>
            <p:nvPr/>
          </p:nvSpPr>
          <p:spPr bwMode="auto">
            <a:xfrm>
              <a:off x="4532313" y="4238625"/>
              <a:ext cx="87313" cy="889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Oval 309"/>
            <p:cNvSpPr>
              <a:spLocks noChangeArrowheads="1"/>
            </p:cNvSpPr>
            <p:nvPr/>
          </p:nvSpPr>
          <p:spPr bwMode="auto">
            <a:xfrm>
              <a:off x="4922838" y="4238625"/>
              <a:ext cx="87313" cy="889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Oval 310"/>
            <p:cNvSpPr>
              <a:spLocks noChangeArrowheads="1"/>
            </p:cNvSpPr>
            <p:nvPr/>
          </p:nvSpPr>
          <p:spPr bwMode="auto">
            <a:xfrm>
              <a:off x="5325615" y="4252715"/>
              <a:ext cx="59635" cy="607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Oval 311"/>
            <p:cNvSpPr>
              <a:spLocks noChangeArrowheads="1"/>
            </p:cNvSpPr>
            <p:nvPr/>
          </p:nvSpPr>
          <p:spPr bwMode="auto">
            <a:xfrm>
              <a:off x="5719727" y="4257984"/>
              <a:ext cx="49285" cy="5018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Oval 312"/>
            <p:cNvSpPr>
              <a:spLocks noChangeArrowheads="1"/>
            </p:cNvSpPr>
            <p:nvPr/>
          </p:nvSpPr>
          <p:spPr bwMode="auto">
            <a:xfrm>
              <a:off x="6089651" y="4238625"/>
              <a:ext cx="87313" cy="889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Oval 313"/>
            <p:cNvSpPr>
              <a:spLocks noChangeArrowheads="1"/>
            </p:cNvSpPr>
            <p:nvPr/>
          </p:nvSpPr>
          <p:spPr bwMode="auto">
            <a:xfrm>
              <a:off x="6497602" y="4257984"/>
              <a:ext cx="49285" cy="5018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Oval 314"/>
            <p:cNvSpPr>
              <a:spLocks noChangeArrowheads="1"/>
            </p:cNvSpPr>
            <p:nvPr/>
          </p:nvSpPr>
          <p:spPr bwMode="auto">
            <a:xfrm>
              <a:off x="6867526" y="4238625"/>
              <a:ext cx="88900" cy="889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Oval 315"/>
            <p:cNvSpPr>
              <a:spLocks noChangeArrowheads="1"/>
            </p:cNvSpPr>
            <p:nvPr/>
          </p:nvSpPr>
          <p:spPr bwMode="auto">
            <a:xfrm>
              <a:off x="7271890" y="4252715"/>
              <a:ext cx="59635" cy="607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Oval 316"/>
            <p:cNvSpPr>
              <a:spLocks noChangeArrowheads="1"/>
            </p:cNvSpPr>
            <p:nvPr/>
          </p:nvSpPr>
          <p:spPr bwMode="auto">
            <a:xfrm>
              <a:off x="7646988" y="4238625"/>
              <a:ext cx="87313" cy="889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Oval 317"/>
            <p:cNvSpPr>
              <a:spLocks noChangeArrowheads="1"/>
            </p:cNvSpPr>
            <p:nvPr/>
          </p:nvSpPr>
          <p:spPr bwMode="auto">
            <a:xfrm>
              <a:off x="8037513" y="4238625"/>
              <a:ext cx="87313" cy="889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Oval 318"/>
            <p:cNvSpPr>
              <a:spLocks noChangeArrowheads="1"/>
            </p:cNvSpPr>
            <p:nvPr/>
          </p:nvSpPr>
          <p:spPr bwMode="auto">
            <a:xfrm>
              <a:off x="8426451" y="4238625"/>
              <a:ext cx="87313" cy="889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Oval 319"/>
            <p:cNvSpPr>
              <a:spLocks noChangeArrowheads="1"/>
            </p:cNvSpPr>
            <p:nvPr/>
          </p:nvSpPr>
          <p:spPr bwMode="auto">
            <a:xfrm>
              <a:off x="8815388" y="4238625"/>
              <a:ext cx="88900" cy="889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Oval 326"/>
            <p:cNvSpPr>
              <a:spLocks noChangeArrowheads="1"/>
            </p:cNvSpPr>
            <p:nvPr/>
          </p:nvSpPr>
          <p:spPr bwMode="auto">
            <a:xfrm>
              <a:off x="249238" y="4627563"/>
              <a:ext cx="87313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Oval 327"/>
            <p:cNvSpPr>
              <a:spLocks noChangeArrowheads="1"/>
            </p:cNvSpPr>
            <p:nvPr/>
          </p:nvSpPr>
          <p:spPr bwMode="auto">
            <a:xfrm>
              <a:off x="638176" y="4627563"/>
              <a:ext cx="87313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Oval 328"/>
            <p:cNvSpPr>
              <a:spLocks noChangeArrowheads="1"/>
            </p:cNvSpPr>
            <p:nvPr/>
          </p:nvSpPr>
          <p:spPr bwMode="auto">
            <a:xfrm>
              <a:off x="1042540" y="4641402"/>
              <a:ext cx="59635" cy="5963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Oval 329"/>
            <p:cNvSpPr>
              <a:spLocks noChangeArrowheads="1"/>
            </p:cNvSpPr>
            <p:nvPr/>
          </p:nvSpPr>
          <p:spPr bwMode="auto">
            <a:xfrm>
              <a:off x="1417638" y="4627563"/>
              <a:ext cx="87313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Oval 330"/>
            <p:cNvSpPr>
              <a:spLocks noChangeArrowheads="1"/>
            </p:cNvSpPr>
            <p:nvPr/>
          </p:nvSpPr>
          <p:spPr bwMode="auto">
            <a:xfrm>
              <a:off x="1828216" y="4648817"/>
              <a:ext cx="45620" cy="4480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Oval 331"/>
            <p:cNvSpPr>
              <a:spLocks noChangeArrowheads="1"/>
            </p:cNvSpPr>
            <p:nvPr/>
          </p:nvSpPr>
          <p:spPr bwMode="auto">
            <a:xfrm>
              <a:off x="2197101" y="4627563"/>
              <a:ext cx="87313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Oval 332"/>
            <p:cNvSpPr>
              <a:spLocks noChangeArrowheads="1"/>
            </p:cNvSpPr>
            <p:nvPr/>
          </p:nvSpPr>
          <p:spPr bwMode="auto">
            <a:xfrm>
              <a:off x="2586038" y="4627563"/>
              <a:ext cx="87313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Oval 333"/>
            <p:cNvSpPr>
              <a:spLocks noChangeArrowheads="1"/>
            </p:cNvSpPr>
            <p:nvPr/>
          </p:nvSpPr>
          <p:spPr bwMode="auto">
            <a:xfrm>
              <a:off x="2974976" y="4627563"/>
              <a:ext cx="87313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Oval 334"/>
            <p:cNvSpPr>
              <a:spLocks noChangeArrowheads="1"/>
            </p:cNvSpPr>
            <p:nvPr/>
          </p:nvSpPr>
          <p:spPr bwMode="auto">
            <a:xfrm>
              <a:off x="3385167" y="4648817"/>
              <a:ext cx="44805" cy="44805"/>
            </a:xfrm>
            <a:prstGeom prst="ellipse">
              <a:avLst/>
            </a:prstGeom>
            <a:solidFill>
              <a:srgbClr val="DFDF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Oval 335"/>
            <p:cNvSpPr>
              <a:spLocks noChangeArrowheads="1"/>
            </p:cNvSpPr>
            <p:nvPr/>
          </p:nvSpPr>
          <p:spPr bwMode="auto">
            <a:xfrm>
              <a:off x="3766941" y="4641402"/>
              <a:ext cx="60720" cy="5963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Oval 336"/>
            <p:cNvSpPr>
              <a:spLocks noChangeArrowheads="1"/>
            </p:cNvSpPr>
            <p:nvPr/>
          </p:nvSpPr>
          <p:spPr bwMode="auto">
            <a:xfrm>
              <a:off x="4143376" y="4627563"/>
              <a:ext cx="87313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Oval 337"/>
            <p:cNvSpPr>
              <a:spLocks noChangeArrowheads="1"/>
            </p:cNvSpPr>
            <p:nvPr/>
          </p:nvSpPr>
          <p:spPr bwMode="auto">
            <a:xfrm>
              <a:off x="4546152" y="4641402"/>
              <a:ext cx="59635" cy="5963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Oval 338"/>
            <p:cNvSpPr>
              <a:spLocks noChangeArrowheads="1"/>
            </p:cNvSpPr>
            <p:nvPr/>
          </p:nvSpPr>
          <p:spPr bwMode="auto">
            <a:xfrm>
              <a:off x="4922838" y="4627563"/>
              <a:ext cx="87313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Oval 339"/>
            <p:cNvSpPr>
              <a:spLocks noChangeArrowheads="1"/>
            </p:cNvSpPr>
            <p:nvPr/>
          </p:nvSpPr>
          <p:spPr bwMode="auto">
            <a:xfrm>
              <a:off x="5330790" y="4646577"/>
              <a:ext cx="49285" cy="4928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Oval 340"/>
            <p:cNvSpPr>
              <a:spLocks noChangeArrowheads="1"/>
            </p:cNvSpPr>
            <p:nvPr/>
          </p:nvSpPr>
          <p:spPr bwMode="auto">
            <a:xfrm>
              <a:off x="5700713" y="4627563"/>
              <a:ext cx="87313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Oval 341"/>
            <p:cNvSpPr>
              <a:spLocks noChangeArrowheads="1"/>
            </p:cNvSpPr>
            <p:nvPr/>
          </p:nvSpPr>
          <p:spPr bwMode="auto">
            <a:xfrm>
              <a:off x="6103490" y="4641402"/>
              <a:ext cx="59635" cy="5963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Oval 342"/>
            <p:cNvSpPr>
              <a:spLocks noChangeArrowheads="1"/>
            </p:cNvSpPr>
            <p:nvPr/>
          </p:nvSpPr>
          <p:spPr bwMode="auto">
            <a:xfrm>
              <a:off x="6478588" y="4627563"/>
              <a:ext cx="87313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Oval 343"/>
            <p:cNvSpPr>
              <a:spLocks noChangeArrowheads="1"/>
            </p:cNvSpPr>
            <p:nvPr/>
          </p:nvSpPr>
          <p:spPr bwMode="auto">
            <a:xfrm>
              <a:off x="6867526" y="4627563"/>
              <a:ext cx="88900" cy="873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Oval 344"/>
            <p:cNvSpPr>
              <a:spLocks noChangeArrowheads="1"/>
            </p:cNvSpPr>
            <p:nvPr/>
          </p:nvSpPr>
          <p:spPr bwMode="auto">
            <a:xfrm>
              <a:off x="7271890" y="4641402"/>
              <a:ext cx="59635" cy="5963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Oval 345"/>
            <p:cNvSpPr>
              <a:spLocks noChangeArrowheads="1"/>
            </p:cNvSpPr>
            <p:nvPr/>
          </p:nvSpPr>
          <p:spPr bwMode="auto">
            <a:xfrm>
              <a:off x="7666002" y="4646577"/>
              <a:ext cx="49285" cy="4928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Oval 346"/>
            <p:cNvSpPr>
              <a:spLocks noChangeArrowheads="1"/>
            </p:cNvSpPr>
            <p:nvPr/>
          </p:nvSpPr>
          <p:spPr bwMode="auto">
            <a:xfrm>
              <a:off x="8037513" y="4627563"/>
              <a:ext cx="87313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Oval 347"/>
            <p:cNvSpPr>
              <a:spLocks noChangeArrowheads="1"/>
            </p:cNvSpPr>
            <p:nvPr/>
          </p:nvSpPr>
          <p:spPr bwMode="auto">
            <a:xfrm>
              <a:off x="8440290" y="4641402"/>
              <a:ext cx="59635" cy="5963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Oval 348"/>
            <p:cNvSpPr>
              <a:spLocks noChangeArrowheads="1"/>
            </p:cNvSpPr>
            <p:nvPr/>
          </p:nvSpPr>
          <p:spPr bwMode="auto">
            <a:xfrm>
              <a:off x="8815388" y="4627563"/>
              <a:ext cx="88900" cy="87312"/>
            </a:xfrm>
            <a:prstGeom prst="ellipse">
              <a:avLst/>
            </a:prstGeom>
            <a:solidFill>
              <a:srgbClr val="DFDF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Oval 355"/>
            <p:cNvSpPr>
              <a:spLocks noChangeArrowheads="1"/>
            </p:cNvSpPr>
            <p:nvPr/>
          </p:nvSpPr>
          <p:spPr bwMode="auto">
            <a:xfrm>
              <a:off x="263077" y="5027164"/>
              <a:ext cx="59635" cy="5963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Oval 356"/>
            <p:cNvSpPr>
              <a:spLocks noChangeArrowheads="1"/>
            </p:cNvSpPr>
            <p:nvPr/>
          </p:nvSpPr>
          <p:spPr bwMode="auto">
            <a:xfrm>
              <a:off x="638176" y="5013325"/>
              <a:ext cx="87313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Oval 357"/>
            <p:cNvSpPr>
              <a:spLocks noChangeArrowheads="1"/>
            </p:cNvSpPr>
            <p:nvPr/>
          </p:nvSpPr>
          <p:spPr bwMode="auto">
            <a:xfrm>
              <a:off x="1042540" y="5027164"/>
              <a:ext cx="59635" cy="5963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Oval 358"/>
            <p:cNvSpPr>
              <a:spLocks noChangeArrowheads="1"/>
            </p:cNvSpPr>
            <p:nvPr/>
          </p:nvSpPr>
          <p:spPr bwMode="auto">
            <a:xfrm>
              <a:off x="1417638" y="5013325"/>
              <a:ext cx="87313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Oval 359"/>
            <p:cNvSpPr>
              <a:spLocks noChangeArrowheads="1"/>
            </p:cNvSpPr>
            <p:nvPr/>
          </p:nvSpPr>
          <p:spPr bwMode="auto">
            <a:xfrm>
              <a:off x="1806576" y="5013325"/>
              <a:ext cx="88900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Oval 360"/>
            <p:cNvSpPr>
              <a:spLocks noChangeArrowheads="1"/>
            </p:cNvSpPr>
            <p:nvPr/>
          </p:nvSpPr>
          <p:spPr bwMode="auto">
            <a:xfrm>
              <a:off x="2197101" y="5013325"/>
              <a:ext cx="87313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Oval 361"/>
            <p:cNvSpPr>
              <a:spLocks noChangeArrowheads="1"/>
            </p:cNvSpPr>
            <p:nvPr/>
          </p:nvSpPr>
          <p:spPr bwMode="auto">
            <a:xfrm>
              <a:off x="2607292" y="5034579"/>
              <a:ext cx="44805" cy="4480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Oval 362"/>
            <p:cNvSpPr>
              <a:spLocks noChangeArrowheads="1"/>
            </p:cNvSpPr>
            <p:nvPr/>
          </p:nvSpPr>
          <p:spPr bwMode="auto">
            <a:xfrm>
              <a:off x="2974976" y="5013325"/>
              <a:ext cx="87313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Oval 363"/>
            <p:cNvSpPr>
              <a:spLocks noChangeArrowheads="1"/>
            </p:cNvSpPr>
            <p:nvPr/>
          </p:nvSpPr>
          <p:spPr bwMode="auto">
            <a:xfrm>
              <a:off x="3363913" y="5013325"/>
              <a:ext cx="87313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Oval 364"/>
            <p:cNvSpPr>
              <a:spLocks noChangeArrowheads="1"/>
            </p:cNvSpPr>
            <p:nvPr/>
          </p:nvSpPr>
          <p:spPr bwMode="auto">
            <a:xfrm>
              <a:off x="3752851" y="5013325"/>
              <a:ext cx="88900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Oval 365"/>
            <p:cNvSpPr>
              <a:spLocks noChangeArrowheads="1"/>
            </p:cNvSpPr>
            <p:nvPr/>
          </p:nvSpPr>
          <p:spPr bwMode="auto">
            <a:xfrm>
              <a:off x="4162390" y="5032339"/>
              <a:ext cx="49285" cy="4928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Oval 366"/>
            <p:cNvSpPr>
              <a:spLocks noChangeArrowheads="1"/>
            </p:cNvSpPr>
            <p:nvPr/>
          </p:nvSpPr>
          <p:spPr bwMode="auto">
            <a:xfrm>
              <a:off x="4532313" y="5013325"/>
              <a:ext cx="87313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Oval 367"/>
            <p:cNvSpPr>
              <a:spLocks noChangeArrowheads="1"/>
            </p:cNvSpPr>
            <p:nvPr/>
          </p:nvSpPr>
          <p:spPr bwMode="auto">
            <a:xfrm>
              <a:off x="4922838" y="5013325"/>
              <a:ext cx="87313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368"/>
            <p:cNvSpPr>
              <a:spLocks noChangeArrowheads="1"/>
            </p:cNvSpPr>
            <p:nvPr/>
          </p:nvSpPr>
          <p:spPr bwMode="auto">
            <a:xfrm>
              <a:off x="5325615" y="5027164"/>
              <a:ext cx="59635" cy="5963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369"/>
            <p:cNvSpPr>
              <a:spLocks noChangeArrowheads="1"/>
            </p:cNvSpPr>
            <p:nvPr/>
          </p:nvSpPr>
          <p:spPr bwMode="auto">
            <a:xfrm>
              <a:off x="5700713" y="5013325"/>
              <a:ext cx="87313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370"/>
            <p:cNvSpPr>
              <a:spLocks noChangeArrowheads="1"/>
            </p:cNvSpPr>
            <p:nvPr/>
          </p:nvSpPr>
          <p:spPr bwMode="auto">
            <a:xfrm>
              <a:off x="6108665" y="5032339"/>
              <a:ext cx="49285" cy="4928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371"/>
            <p:cNvSpPr>
              <a:spLocks noChangeArrowheads="1"/>
            </p:cNvSpPr>
            <p:nvPr/>
          </p:nvSpPr>
          <p:spPr bwMode="auto">
            <a:xfrm>
              <a:off x="6478588" y="5013325"/>
              <a:ext cx="87313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372"/>
            <p:cNvSpPr>
              <a:spLocks noChangeArrowheads="1"/>
            </p:cNvSpPr>
            <p:nvPr/>
          </p:nvSpPr>
          <p:spPr bwMode="auto">
            <a:xfrm>
              <a:off x="6867526" y="5013325"/>
              <a:ext cx="88900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373"/>
            <p:cNvSpPr>
              <a:spLocks noChangeArrowheads="1"/>
            </p:cNvSpPr>
            <p:nvPr/>
          </p:nvSpPr>
          <p:spPr bwMode="auto">
            <a:xfrm>
              <a:off x="7258051" y="5013325"/>
              <a:ext cx="87313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Oval 374"/>
            <p:cNvSpPr>
              <a:spLocks noChangeArrowheads="1"/>
            </p:cNvSpPr>
            <p:nvPr/>
          </p:nvSpPr>
          <p:spPr bwMode="auto">
            <a:xfrm>
              <a:off x="7646988" y="5013325"/>
              <a:ext cx="87313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Oval 375"/>
            <p:cNvSpPr>
              <a:spLocks noChangeArrowheads="1"/>
            </p:cNvSpPr>
            <p:nvPr/>
          </p:nvSpPr>
          <p:spPr bwMode="auto">
            <a:xfrm>
              <a:off x="8037513" y="5013325"/>
              <a:ext cx="87313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Oval 376"/>
            <p:cNvSpPr>
              <a:spLocks noChangeArrowheads="1"/>
            </p:cNvSpPr>
            <p:nvPr/>
          </p:nvSpPr>
          <p:spPr bwMode="auto">
            <a:xfrm>
              <a:off x="8426451" y="5013325"/>
              <a:ext cx="87313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Oval 377"/>
            <p:cNvSpPr>
              <a:spLocks noChangeArrowheads="1"/>
            </p:cNvSpPr>
            <p:nvPr/>
          </p:nvSpPr>
          <p:spPr bwMode="auto">
            <a:xfrm>
              <a:off x="8829478" y="5027164"/>
              <a:ext cx="60720" cy="5963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Oval 384"/>
            <p:cNvSpPr>
              <a:spLocks noChangeArrowheads="1"/>
            </p:cNvSpPr>
            <p:nvPr/>
          </p:nvSpPr>
          <p:spPr bwMode="auto">
            <a:xfrm>
              <a:off x="263077" y="5412927"/>
              <a:ext cx="59635" cy="5963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Oval 385"/>
            <p:cNvSpPr>
              <a:spLocks noChangeArrowheads="1"/>
            </p:cNvSpPr>
            <p:nvPr/>
          </p:nvSpPr>
          <p:spPr bwMode="auto">
            <a:xfrm>
              <a:off x="638176" y="5399088"/>
              <a:ext cx="87313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Oval 386"/>
            <p:cNvSpPr>
              <a:spLocks noChangeArrowheads="1"/>
            </p:cNvSpPr>
            <p:nvPr/>
          </p:nvSpPr>
          <p:spPr bwMode="auto">
            <a:xfrm>
              <a:off x="1028701" y="5399088"/>
              <a:ext cx="87313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Oval 387"/>
            <p:cNvSpPr>
              <a:spLocks noChangeArrowheads="1"/>
            </p:cNvSpPr>
            <p:nvPr/>
          </p:nvSpPr>
          <p:spPr bwMode="auto">
            <a:xfrm>
              <a:off x="1450527" y="5412927"/>
              <a:ext cx="59635" cy="59635"/>
            </a:xfrm>
            <a:prstGeom prst="ellipse">
              <a:avLst/>
            </a:prstGeom>
            <a:solidFill>
              <a:srgbClr val="DFDF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Oval 388"/>
            <p:cNvSpPr>
              <a:spLocks noChangeArrowheads="1"/>
            </p:cNvSpPr>
            <p:nvPr/>
          </p:nvSpPr>
          <p:spPr bwMode="auto">
            <a:xfrm>
              <a:off x="1806576" y="5399088"/>
              <a:ext cx="88900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Oval 389"/>
            <p:cNvSpPr>
              <a:spLocks noChangeArrowheads="1"/>
            </p:cNvSpPr>
            <p:nvPr/>
          </p:nvSpPr>
          <p:spPr bwMode="auto">
            <a:xfrm>
              <a:off x="2218355" y="5420342"/>
              <a:ext cx="44805" cy="4480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Oval 390"/>
            <p:cNvSpPr>
              <a:spLocks noChangeArrowheads="1"/>
            </p:cNvSpPr>
            <p:nvPr/>
          </p:nvSpPr>
          <p:spPr bwMode="auto">
            <a:xfrm>
              <a:off x="2586038" y="5399088"/>
              <a:ext cx="87313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Oval 391"/>
            <p:cNvSpPr>
              <a:spLocks noChangeArrowheads="1"/>
            </p:cNvSpPr>
            <p:nvPr/>
          </p:nvSpPr>
          <p:spPr bwMode="auto">
            <a:xfrm>
              <a:off x="2974976" y="5399088"/>
              <a:ext cx="87313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Oval 392"/>
            <p:cNvSpPr>
              <a:spLocks noChangeArrowheads="1"/>
            </p:cNvSpPr>
            <p:nvPr/>
          </p:nvSpPr>
          <p:spPr bwMode="auto">
            <a:xfrm>
              <a:off x="3377752" y="5412927"/>
              <a:ext cx="59635" cy="5963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Oval 393"/>
            <p:cNvSpPr>
              <a:spLocks noChangeArrowheads="1"/>
            </p:cNvSpPr>
            <p:nvPr/>
          </p:nvSpPr>
          <p:spPr bwMode="auto">
            <a:xfrm>
              <a:off x="3752851" y="5399088"/>
              <a:ext cx="88900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Oval 394"/>
            <p:cNvSpPr>
              <a:spLocks noChangeArrowheads="1"/>
            </p:cNvSpPr>
            <p:nvPr/>
          </p:nvSpPr>
          <p:spPr bwMode="auto">
            <a:xfrm>
              <a:off x="4162426" y="5399088"/>
              <a:ext cx="87313" cy="87312"/>
            </a:xfrm>
            <a:prstGeom prst="ellipse">
              <a:avLst/>
            </a:prstGeom>
            <a:solidFill>
              <a:srgbClr val="DFDF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Oval 395"/>
            <p:cNvSpPr>
              <a:spLocks noChangeArrowheads="1"/>
            </p:cNvSpPr>
            <p:nvPr/>
          </p:nvSpPr>
          <p:spPr bwMode="auto">
            <a:xfrm>
              <a:off x="4546152" y="5412927"/>
              <a:ext cx="59635" cy="59635"/>
            </a:xfrm>
            <a:prstGeom prst="ellipse">
              <a:avLst/>
            </a:prstGeom>
            <a:solidFill>
              <a:srgbClr val="DFDF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Oval 396"/>
            <p:cNvSpPr>
              <a:spLocks noChangeArrowheads="1"/>
            </p:cNvSpPr>
            <p:nvPr/>
          </p:nvSpPr>
          <p:spPr bwMode="auto">
            <a:xfrm>
              <a:off x="4922838" y="5399088"/>
              <a:ext cx="87313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Oval 397"/>
            <p:cNvSpPr>
              <a:spLocks noChangeArrowheads="1"/>
            </p:cNvSpPr>
            <p:nvPr/>
          </p:nvSpPr>
          <p:spPr bwMode="auto">
            <a:xfrm>
              <a:off x="5311776" y="5399088"/>
              <a:ext cx="87313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Oval 398"/>
            <p:cNvSpPr>
              <a:spLocks noChangeArrowheads="1"/>
            </p:cNvSpPr>
            <p:nvPr/>
          </p:nvSpPr>
          <p:spPr bwMode="auto">
            <a:xfrm>
              <a:off x="5714552" y="5412927"/>
              <a:ext cx="59635" cy="5963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Oval 399"/>
            <p:cNvSpPr>
              <a:spLocks noChangeArrowheads="1"/>
            </p:cNvSpPr>
            <p:nvPr/>
          </p:nvSpPr>
          <p:spPr bwMode="auto">
            <a:xfrm>
              <a:off x="6089651" y="5399088"/>
              <a:ext cx="87313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Oval 400"/>
            <p:cNvSpPr>
              <a:spLocks noChangeArrowheads="1"/>
            </p:cNvSpPr>
            <p:nvPr/>
          </p:nvSpPr>
          <p:spPr bwMode="auto">
            <a:xfrm>
              <a:off x="6478588" y="5399088"/>
              <a:ext cx="87313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Oval 401"/>
            <p:cNvSpPr>
              <a:spLocks noChangeArrowheads="1"/>
            </p:cNvSpPr>
            <p:nvPr/>
          </p:nvSpPr>
          <p:spPr bwMode="auto">
            <a:xfrm>
              <a:off x="6867526" y="5399088"/>
              <a:ext cx="88900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Oval 402"/>
            <p:cNvSpPr>
              <a:spLocks noChangeArrowheads="1"/>
            </p:cNvSpPr>
            <p:nvPr/>
          </p:nvSpPr>
          <p:spPr bwMode="auto">
            <a:xfrm>
              <a:off x="7258051" y="5399088"/>
              <a:ext cx="87313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Oval 403"/>
            <p:cNvSpPr>
              <a:spLocks noChangeArrowheads="1"/>
            </p:cNvSpPr>
            <p:nvPr/>
          </p:nvSpPr>
          <p:spPr bwMode="auto">
            <a:xfrm>
              <a:off x="7666002" y="5418102"/>
              <a:ext cx="49285" cy="4928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Oval 404"/>
            <p:cNvSpPr>
              <a:spLocks noChangeArrowheads="1"/>
            </p:cNvSpPr>
            <p:nvPr/>
          </p:nvSpPr>
          <p:spPr bwMode="auto">
            <a:xfrm>
              <a:off x="8037513" y="5399088"/>
              <a:ext cx="87313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Oval 405"/>
            <p:cNvSpPr>
              <a:spLocks noChangeArrowheads="1"/>
            </p:cNvSpPr>
            <p:nvPr/>
          </p:nvSpPr>
          <p:spPr bwMode="auto">
            <a:xfrm>
              <a:off x="8445465" y="5418102"/>
              <a:ext cx="49285" cy="4928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Oval 406"/>
            <p:cNvSpPr>
              <a:spLocks noChangeArrowheads="1"/>
            </p:cNvSpPr>
            <p:nvPr/>
          </p:nvSpPr>
          <p:spPr bwMode="auto">
            <a:xfrm>
              <a:off x="8815388" y="5399088"/>
              <a:ext cx="88900" cy="8731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0" name="Date Placeholder 1"/>
          <p:cNvSpPr>
            <a:spLocks noGrp="1"/>
          </p:cNvSpPr>
          <p:nvPr>
            <p:ph type="dt" sz="half" idx="2"/>
          </p:nvPr>
        </p:nvSpPr>
        <p:spPr>
          <a:xfrm>
            <a:off x="452967" y="4916847"/>
            <a:ext cx="1683808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© 2018 Teradata</a:t>
            </a:r>
            <a:endParaRPr lang="en-US" dirty="0"/>
          </a:p>
        </p:txBody>
      </p:sp>
      <p:sp>
        <p:nvSpPr>
          <p:cNvPr id="24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4916847"/>
            <a:ext cx="28956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325249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Teradata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06937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© 2018 Teradata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3"/>
          <p:cNvSpPr txBox="1">
            <a:spLocks/>
          </p:cNvSpPr>
          <p:nvPr userDrawn="1"/>
        </p:nvSpPr>
        <p:spPr>
          <a:xfrm>
            <a:off x="2706256" y="316894"/>
            <a:ext cx="4959783" cy="704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4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Case Study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359152" cy="5143500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3" name="Title 3"/>
          <p:cNvSpPr>
            <a:spLocks noGrp="1"/>
          </p:cNvSpPr>
          <p:nvPr>
            <p:ph type="title" hasCustomPrompt="1"/>
          </p:nvPr>
        </p:nvSpPr>
        <p:spPr>
          <a:xfrm>
            <a:off x="2706256" y="1174984"/>
            <a:ext cx="5946642" cy="501915"/>
          </a:xfrm>
        </p:spPr>
        <p:txBody>
          <a:bodyPr anchor="b"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case study title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2700338" y="1866900"/>
            <a:ext cx="5967412" cy="2784475"/>
          </a:xfr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200"/>
            </a:lvl1pPr>
            <a:lvl2pPr marL="22860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200"/>
            </a:lvl2pPr>
            <a:lvl3pPr marL="45720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200"/>
            </a:lvl3pPr>
            <a:lvl4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200"/>
            </a:lvl4pPr>
            <a:lvl5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200"/>
            </a:lvl5pPr>
          </a:lstStyle>
          <a:p>
            <a:pPr lvl="0">
              <a:lnSpc>
                <a:spcPct val="103000"/>
              </a:lnSpc>
              <a:defRPr/>
            </a:pPr>
            <a:r>
              <a:rPr lang="en-US" dirty="0"/>
              <a:t>This is placeholder text. This text can be replaced with your own text. </a:t>
            </a:r>
            <a:br>
              <a:rPr lang="en-US" dirty="0"/>
            </a:br>
            <a:r>
              <a:rPr lang="en-US" dirty="0"/>
              <a:t>(120 words max)</a:t>
            </a:r>
          </a:p>
        </p:txBody>
      </p:sp>
    </p:spTree>
    <p:extLst>
      <p:ext uri="{BB962C8B-B14F-4D97-AF65-F5344CB8AC3E}">
        <p14:creationId xmlns:p14="http://schemas.microsoft.com/office/powerpoint/2010/main" val="246090344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_Business Out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© 2018 Teradata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1" y="320039"/>
            <a:ext cx="8229600" cy="704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462719" y="723977"/>
            <a:ext cx="8220456" cy="308580"/>
          </a:xfrm>
        </p:spPr>
        <p:txBody>
          <a:bodyPr/>
          <a:lstStyle>
            <a:lvl1pPr marL="0" indent="0">
              <a:buNone/>
              <a:defRPr sz="1600">
                <a:solidFill>
                  <a:srgbClr val="5F6062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23" hasCustomPrompt="1"/>
          </p:nvPr>
        </p:nvSpPr>
        <p:spPr>
          <a:xfrm>
            <a:off x="460918" y="1590376"/>
            <a:ext cx="2560320" cy="2031727"/>
          </a:xfrm>
        </p:spPr>
        <p:txBody>
          <a:bodyPr/>
          <a:lstStyle>
            <a:lvl1pPr marL="119063" indent="-11906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baseline="0"/>
            </a:lvl1pPr>
            <a:lvl2pPr marL="166688" indent="-1651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/>
            </a:lvl2pPr>
            <a:lvl3pPr marL="225425" indent="-11112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000"/>
            </a:lvl3pPr>
          </a:lstStyle>
          <a:p>
            <a:pPr lvl="0"/>
            <a:r>
              <a:rPr lang="en-US" dirty="0"/>
              <a:t>This is placeholder text. This text can be replaced with your own text. (20 words max)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57200" y="1258736"/>
            <a:ext cx="2560320" cy="225425"/>
          </a:xfrm>
        </p:spPr>
        <p:txBody>
          <a:bodyPr/>
          <a:lstStyle>
            <a:lvl1pPr marL="0" indent="0">
              <a:buNone/>
              <a:defRPr sz="1300" b="1"/>
            </a:lvl1pPr>
          </a:lstStyle>
          <a:p>
            <a:pPr lvl="0"/>
            <a:r>
              <a:rPr lang="en-US" dirty="0"/>
              <a:t>Business challenge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7" hasCustomPrompt="1"/>
          </p:nvPr>
        </p:nvSpPr>
        <p:spPr>
          <a:xfrm>
            <a:off x="3283864" y="1590376"/>
            <a:ext cx="2560320" cy="2031727"/>
          </a:xfrm>
        </p:spPr>
        <p:txBody>
          <a:bodyPr/>
          <a:lstStyle>
            <a:lvl1pPr marL="119063" indent="-11906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baseline="0"/>
            </a:lvl1pPr>
            <a:lvl2pPr marL="166688" indent="-1651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/>
            </a:lvl2pPr>
            <a:lvl3pPr marL="225425" indent="-11112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000"/>
            </a:lvl3pPr>
          </a:lstStyle>
          <a:p>
            <a:pPr lvl="0"/>
            <a:r>
              <a:rPr lang="en-US" dirty="0"/>
              <a:t>This is placeholder text. This text can be replaced with your own text. (20 words max)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3280146" y="1258736"/>
            <a:ext cx="2560320" cy="225425"/>
          </a:xfrm>
        </p:spPr>
        <p:txBody>
          <a:bodyPr/>
          <a:lstStyle>
            <a:lvl1pPr marL="0" indent="0">
              <a:buNone/>
              <a:defRPr sz="1300" b="1"/>
            </a:lvl1pPr>
          </a:lstStyle>
          <a:p>
            <a:pPr lvl="0"/>
            <a:r>
              <a:rPr lang="en-US" dirty="0"/>
              <a:t>Solution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29" hasCustomPrompt="1"/>
          </p:nvPr>
        </p:nvSpPr>
        <p:spPr>
          <a:xfrm>
            <a:off x="6106809" y="1590376"/>
            <a:ext cx="2560320" cy="2031727"/>
          </a:xfrm>
        </p:spPr>
        <p:txBody>
          <a:bodyPr/>
          <a:lstStyle>
            <a:lvl1pPr marL="119063" indent="-11906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baseline="0"/>
            </a:lvl1pPr>
            <a:lvl2pPr marL="166688" indent="-1651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/>
            </a:lvl2pPr>
            <a:lvl3pPr marL="225425" indent="-11112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000"/>
            </a:lvl3pPr>
          </a:lstStyle>
          <a:p>
            <a:pPr lvl="0"/>
            <a:r>
              <a:rPr lang="en-US" dirty="0"/>
              <a:t>This is placeholder text. This text can be replaced with your own text. (20 words max)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6103091" y="1258736"/>
            <a:ext cx="2560320" cy="225425"/>
          </a:xfrm>
        </p:spPr>
        <p:txBody>
          <a:bodyPr/>
          <a:lstStyle>
            <a:lvl1pPr marL="0" indent="0">
              <a:buNone/>
              <a:defRPr sz="1300" b="1"/>
            </a:lvl1pPr>
          </a:lstStyle>
          <a:p>
            <a:pPr lvl="0"/>
            <a:r>
              <a:rPr lang="en-US" dirty="0"/>
              <a:t>Benefits</a:t>
            </a:r>
          </a:p>
        </p:txBody>
      </p:sp>
      <p:cxnSp>
        <p:nvCxnSpPr>
          <p:cNvPr id="18" name="Shape 239"/>
          <p:cNvCxnSpPr/>
          <p:nvPr userDrawn="1"/>
        </p:nvCxnSpPr>
        <p:spPr>
          <a:xfrm>
            <a:off x="462203" y="3784600"/>
            <a:ext cx="8256347" cy="0"/>
          </a:xfrm>
          <a:prstGeom prst="straightConnector1">
            <a:avLst/>
          </a:prstGeom>
          <a:noFill/>
          <a:ln w="6350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object 4"/>
          <p:cNvSpPr txBox="1">
            <a:spLocks/>
          </p:cNvSpPr>
          <p:nvPr userDrawn="1"/>
        </p:nvSpPr>
        <p:spPr>
          <a:xfrm>
            <a:off x="457200" y="4542577"/>
            <a:ext cx="8280541" cy="179536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sp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entury Gothic" panose="020B0502020202020204" pitchFamily="34" charset="0"/>
              <a:buChar char="▪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entury Gothic" panose="020B0502020202020204" pitchFamily="34" charset="0"/>
              <a:buChar char="―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entury Gothic" panose="020B0502020202020204" pitchFamily="34" charset="0"/>
              <a:buChar char="―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entury Gothic" panose="020B0502020202020204" pitchFamily="34" charset="0"/>
              <a:buChar char="―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7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Century Gothic" panose="020B0502020202020204" pitchFamily="34" charset="0"/>
              <a:buChar char="―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000" b="1" spc="-8" dirty="0">
                <a:solidFill>
                  <a:schemeClr val="accent1"/>
                </a:solidFill>
                <a:cs typeface="Calibri"/>
              </a:rPr>
              <a:t>VELOCITY</a:t>
            </a:r>
            <a:r>
              <a:rPr lang="en-US" sz="1000" baseline="30000" dirty="0">
                <a:solidFill>
                  <a:schemeClr val="accent1"/>
                </a:solidFill>
              </a:rPr>
              <a:t>™</a:t>
            </a:r>
            <a:r>
              <a:rPr lang="en-US" sz="1000" b="1" spc="-8" dirty="0">
                <a:solidFill>
                  <a:schemeClr val="accent1"/>
                </a:solidFill>
                <a:cs typeface="Calibri"/>
              </a:rPr>
              <a:t> </a:t>
            </a:r>
            <a:r>
              <a:rPr lang="en-US" sz="1000" spc="-8" dirty="0">
                <a:solidFill>
                  <a:schemeClr val="accent1"/>
                </a:solidFill>
                <a:cs typeface="Calibri"/>
              </a:rPr>
              <a:t>–</a:t>
            </a:r>
            <a:r>
              <a:rPr lang="en-US" sz="1000" b="1" spc="-8" dirty="0">
                <a:solidFill>
                  <a:schemeClr val="accent1"/>
                </a:solidFill>
                <a:cs typeface="Calibri"/>
              </a:rPr>
              <a:t> </a:t>
            </a:r>
            <a:r>
              <a:rPr lang="en-US" sz="1000" spc="-8" dirty="0">
                <a:solidFill>
                  <a:schemeClr val="accent1"/>
                </a:solidFill>
                <a:cs typeface="Calibri"/>
              </a:rPr>
              <a:t>Analytics Ops </a:t>
            </a:r>
            <a:endParaRPr lang="en-US" sz="1000" dirty="0">
              <a:solidFill>
                <a:schemeClr val="accent1"/>
              </a:solidFill>
              <a:cs typeface="Calibri-Light"/>
            </a:endParaRPr>
          </a:p>
        </p:txBody>
      </p:sp>
      <p:cxnSp>
        <p:nvCxnSpPr>
          <p:cNvPr id="20" name="Shape 239"/>
          <p:cNvCxnSpPr/>
          <p:nvPr userDrawn="1"/>
        </p:nvCxnSpPr>
        <p:spPr>
          <a:xfrm flipV="1">
            <a:off x="461608" y="4438650"/>
            <a:ext cx="8257032" cy="0"/>
          </a:xfrm>
          <a:prstGeom prst="straightConnector1">
            <a:avLst/>
          </a:prstGeom>
          <a:noFill/>
          <a:ln w="6350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Picture Placeholder 32"/>
          <p:cNvSpPr>
            <a:spLocks noGrp="1"/>
          </p:cNvSpPr>
          <p:nvPr>
            <p:ph type="pic" sz="quarter" idx="31"/>
          </p:nvPr>
        </p:nvSpPr>
        <p:spPr>
          <a:xfrm>
            <a:off x="4531150" y="3882881"/>
            <a:ext cx="666323" cy="45938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 typeface="Arial"/>
              <a:buNone/>
              <a:defRPr sz="6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2" name="Picture Placeholder 32"/>
          <p:cNvSpPr>
            <a:spLocks noGrp="1"/>
          </p:cNvSpPr>
          <p:nvPr>
            <p:ph type="pic" sz="quarter" idx="32"/>
          </p:nvPr>
        </p:nvSpPr>
        <p:spPr>
          <a:xfrm>
            <a:off x="5586167" y="3882881"/>
            <a:ext cx="666323" cy="45938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 typeface="Arial"/>
              <a:buNone/>
              <a:defRPr sz="6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3" name="Picture Placeholder 32"/>
          <p:cNvSpPr>
            <a:spLocks noGrp="1"/>
          </p:cNvSpPr>
          <p:nvPr>
            <p:ph type="pic" sz="quarter" idx="33"/>
          </p:nvPr>
        </p:nvSpPr>
        <p:spPr>
          <a:xfrm>
            <a:off x="6641184" y="3882881"/>
            <a:ext cx="666323" cy="45938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 typeface="Arial"/>
              <a:buNone/>
              <a:defRPr sz="6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Picture Placeholder 32"/>
          <p:cNvSpPr>
            <a:spLocks noGrp="1"/>
          </p:cNvSpPr>
          <p:nvPr>
            <p:ph type="pic" sz="quarter" idx="34"/>
          </p:nvPr>
        </p:nvSpPr>
        <p:spPr>
          <a:xfrm>
            <a:off x="7696200" y="3882881"/>
            <a:ext cx="666323" cy="45938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 typeface="Arial"/>
              <a:buNone/>
              <a:defRPr sz="6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457200" y="3907746"/>
            <a:ext cx="2670048" cy="225425"/>
          </a:xfrm>
        </p:spPr>
        <p:txBody>
          <a:bodyPr/>
          <a:lstStyle>
            <a:lvl1pPr marL="0" indent="0">
              <a:buNone/>
              <a:defRPr sz="1100" b="1"/>
            </a:lvl1pPr>
          </a:lstStyle>
          <a:p>
            <a:pPr lvl="0"/>
            <a:r>
              <a:rPr lang="en-US" dirty="0"/>
              <a:t>Tools and Technologies</a:t>
            </a:r>
          </a:p>
        </p:txBody>
      </p:sp>
      <p:sp>
        <p:nvSpPr>
          <p:cNvPr id="30" name="Picture Placeholder 32"/>
          <p:cNvSpPr>
            <a:spLocks noGrp="1"/>
          </p:cNvSpPr>
          <p:nvPr>
            <p:ph type="pic" sz="quarter" idx="13"/>
          </p:nvPr>
        </p:nvSpPr>
        <p:spPr>
          <a:xfrm>
            <a:off x="3476133" y="3882881"/>
            <a:ext cx="666323" cy="45938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 typeface="Arial"/>
              <a:buNone/>
              <a:defRPr sz="6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573952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452967" y="4916847"/>
            <a:ext cx="1683808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© 2018 Teradata</a:t>
            </a:r>
            <a:endParaRPr lang="en-US" dirty="0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4916847"/>
            <a:ext cx="28956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1254125"/>
            <a:ext cx="9144000" cy="30758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tIns="91440" bIns="91440" rtlCol="0" anchor="t">
            <a:prstTxWarp prst="textNoShape">
              <a:avLst/>
            </a:prstTxWarp>
            <a:noAutofit/>
          </a:bodyPr>
          <a:lstStyle/>
          <a:p>
            <a:pPr algn="ctr"/>
            <a:endParaRPr lang="en-US" kern="0" dirty="0" err="1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4022331" y="1195761"/>
            <a:ext cx="802640" cy="109260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en-US" sz="6000" b="1" spc="-3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3640400" y="1530998"/>
            <a:ext cx="0" cy="2522066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06546" y="1930979"/>
            <a:ext cx="2489367" cy="167947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081463" y="1761325"/>
            <a:ext cx="4687887" cy="1980516"/>
          </a:xfr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  <a:defRPr sz="2000" b="1" i="1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8367" y="4009719"/>
            <a:ext cx="6659460" cy="253007"/>
          </a:xfrm>
        </p:spPr>
        <p:txBody>
          <a:bodyPr anchor="b"/>
          <a:lstStyle>
            <a:lvl1pPr marL="0" indent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  <a:defRPr sz="11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4046131" y="3523425"/>
            <a:ext cx="802640" cy="101566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6000" b="1" spc="-3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’’</a:t>
            </a:r>
          </a:p>
        </p:txBody>
      </p:sp>
    </p:spTree>
    <p:extLst>
      <p:ext uri="{BB962C8B-B14F-4D97-AF65-F5344CB8AC3E}">
        <p14:creationId xmlns:p14="http://schemas.microsoft.com/office/powerpoint/2010/main" val="1639057515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452967" y="4916847"/>
            <a:ext cx="1683808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© 2018 Teradata</a:t>
            </a:r>
            <a:endParaRPr lang="en-US" dirty="0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4916847"/>
            <a:ext cx="28956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1254125"/>
            <a:ext cx="9144000" cy="30758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tIns="91440" bIns="91440" rtlCol="0" anchor="t">
            <a:prstTxWarp prst="textNoShape">
              <a:avLst/>
            </a:prstTxWarp>
            <a:noAutofit/>
          </a:bodyPr>
          <a:lstStyle/>
          <a:p>
            <a:pPr algn="ctr"/>
            <a:endParaRPr lang="en-US" kern="0" dirty="0" err="1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254125"/>
            <a:ext cx="9144000" cy="30758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tIns="91440" bIns="91440" rtlCol="0" anchor="t">
            <a:prstTxWarp prst="textNoShape">
              <a:avLst/>
            </a:prstTxWarp>
            <a:noAutofit/>
          </a:bodyPr>
          <a:lstStyle/>
          <a:p>
            <a:pPr algn="ctr"/>
            <a:endParaRPr lang="en-US" kern="0" dirty="0" err="1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740117" y="3523425"/>
            <a:ext cx="802640" cy="101566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6000" b="1" spc="-3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’’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372636" y="1530998"/>
            <a:ext cx="0" cy="2522066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3699" y="1761325"/>
            <a:ext cx="2029968" cy="1980516"/>
          </a:xfr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  <a:defRPr sz="2000" b="1" i="1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817487" y="4009719"/>
            <a:ext cx="2027325" cy="253007"/>
          </a:xfrm>
        </p:spPr>
        <p:txBody>
          <a:bodyPr anchor="b"/>
          <a:lstStyle>
            <a:lvl1pPr marL="0" indent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  <a:defRPr sz="11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source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3716317" y="1195761"/>
            <a:ext cx="802640" cy="109260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en-US" sz="6000" b="1" spc="-3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799713" y="1195761"/>
            <a:ext cx="802640" cy="109260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en-US" sz="6000" b="1" spc="-3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829808" y="3523425"/>
            <a:ext cx="802640" cy="101566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6000" b="1" spc="-3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’’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97095" y="1761324"/>
            <a:ext cx="2029968" cy="1993029"/>
          </a:xfr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  <a:defRPr sz="2000" b="1" i="1">
                <a:solidFill>
                  <a:srgbClr val="3C3C3B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57395" y="1530998"/>
            <a:ext cx="0" cy="2522066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1" y="4009719"/>
            <a:ext cx="2015658" cy="253007"/>
          </a:xfrm>
        </p:spPr>
        <p:txBody>
          <a:bodyPr anchor="b"/>
          <a:lstStyle>
            <a:lvl1pPr marL="0" indent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  <a:defRPr sz="11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source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6615881" y="3523425"/>
            <a:ext cx="802640" cy="101566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6000" b="1" spc="-3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’’</a:t>
            </a:r>
          </a:p>
        </p:txBody>
      </p:sp>
      <p:cxnSp>
        <p:nvCxnSpPr>
          <p:cNvPr id="33" name="Straight Connector 32"/>
          <p:cNvCxnSpPr/>
          <p:nvPr userDrawn="1"/>
        </p:nvCxnSpPr>
        <p:spPr>
          <a:xfrm>
            <a:off x="6248400" y="1530998"/>
            <a:ext cx="0" cy="2522066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689463" y="1761325"/>
            <a:ext cx="2029968" cy="1980516"/>
          </a:xfr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  <a:defRPr sz="2000" b="1" i="1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693251" y="4009719"/>
            <a:ext cx="2027325" cy="253007"/>
          </a:xfrm>
        </p:spPr>
        <p:txBody>
          <a:bodyPr anchor="b"/>
          <a:lstStyle>
            <a:lvl1pPr marL="0" indent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  <a:defRPr sz="11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source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6592081" y="1195761"/>
            <a:ext cx="802640" cy="109260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en-US" sz="6000" b="1" spc="-3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452357426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452967" y="4916847"/>
            <a:ext cx="1683808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© 2018 Teradata</a:t>
            </a:r>
            <a:endParaRPr lang="en-US" dirty="0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4916847"/>
            <a:ext cx="28956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1254125"/>
            <a:ext cx="9144000" cy="30758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tIns="91440" bIns="91440" rtlCol="0" anchor="t">
            <a:prstTxWarp prst="textNoShape">
              <a:avLst/>
            </a:prstTxWarp>
            <a:noAutofit/>
          </a:bodyPr>
          <a:lstStyle/>
          <a:p>
            <a:pPr algn="ctr"/>
            <a:endParaRPr lang="en-US" kern="0" dirty="0" err="1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37963" y="1195761"/>
            <a:ext cx="802640" cy="109260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en-US" sz="6000" b="1" spc="-3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68058" y="3523425"/>
            <a:ext cx="802640" cy="101566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6000" b="1" spc="-3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’’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97095" y="1761324"/>
            <a:ext cx="7436597" cy="1993029"/>
          </a:xfrm>
        </p:spPr>
        <p:txBody>
          <a:bodyPr anchor="ctr"/>
          <a:lstStyle>
            <a:lvl1pPr marL="0" indent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  <a:defRPr sz="2000" b="1" i="1">
                <a:solidFill>
                  <a:srgbClr val="3C3C3B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8367" y="4009719"/>
            <a:ext cx="6659460" cy="253007"/>
          </a:xfrm>
        </p:spPr>
        <p:txBody>
          <a:bodyPr anchor="b"/>
          <a:lstStyle>
            <a:lvl1pPr marL="0" indent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  <a:defRPr sz="11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395" y="1530998"/>
            <a:ext cx="0" cy="2522066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05343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0" y="257961"/>
            <a:ext cx="9144000" cy="4398556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3715529"/>
            <a:ext cx="4564063" cy="400110"/>
          </a:xfrm>
          <a:solidFill>
            <a:srgbClr val="000000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548640" tIns="91440" bIns="91440" rtlCol="0" anchor="t" anchorCtr="0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1600" b="1" kern="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85000"/>
              </a:lnSpc>
            </a:pPr>
            <a:r>
              <a:rPr lang="en-US"/>
              <a:t>Click to edit Master text styles</a:t>
            </a:r>
          </a:p>
        </p:txBody>
      </p:sp>
      <p:sp>
        <p:nvSpPr>
          <p:cNvPr id="5" name="Footer Placeholder 1"/>
          <p:cNvSpPr txBox="1">
            <a:spLocks/>
          </p:cNvSpPr>
          <p:nvPr userDrawn="1"/>
        </p:nvSpPr>
        <p:spPr>
          <a:xfrm>
            <a:off x="457201" y="4857864"/>
            <a:ext cx="928914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© 2015 Teradata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"/>
          </p:nvPr>
        </p:nvSpPr>
        <p:spPr>
          <a:xfrm>
            <a:off x="452967" y="4916847"/>
            <a:ext cx="1683808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© 2018 Teradata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0" y="2523556"/>
            <a:ext cx="5847397" cy="996427"/>
          </a:xfrm>
          <a:solidFill>
            <a:schemeClr val="accent1">
              <a:alpha val="90000"/>
            </a:schemeClr>
          </a:solidFill>
        </p:spPr>
        <p:txBody>
          <a:bodyPr wrap="square" lIns="548640" tIns="320040" rIns="182880" bIns="320040" anchor="b" anchorCtr="0">
            <a:spAutoFit/>
          </a:bodyPr>
          <a:lstStyle>
            <a:lvl1pPr marL="0" indent="0" algn="l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tabLst>
                <a:tab pos="457200" algn="l"/>
              </a:tabLst>
              <a:defRPr sz="2600" b="1">
                <a:solidFill>
                  <a:schemeClr val="bg1"/>
                </a:solidFill>
              </a:defRPr>
            </a:lvl1pPr>
            <a:lvl2pPr marL="0" indent="0" algn="ctr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</a:defRPr>
            </a:lvl2pPr>
            <a:lvl3pPr marL="0" indent="0" algn="ctr">
              <a:lnSpc>
                <a:spcPct val="8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1">
                <a:solidFill>
                  <a:schemeClr val="bg1"/>
                </a:solidFill>
              </a:defRPr>
            </a:lvl3pPr>
            <a:lvl4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4pPr>
            <a:lvl5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5pPr>
            <a:lvl6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6pPr>
            <a:lvl7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7pPr>
            <a:lvl8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8pPr>
            <a:lvl9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384641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0" y="2233197"/>
            <a:ext cx="9144000" cy="677108"/>
          </a:xfrm>
          <a:solidFill>
            <a:schemeClr val="bg1"/>
          </a:solidFill>
        </p:spPr>
        <p:txBody>
          <a:bodyPr lIns="457200" tIns="137160" rIns="457200" bIns="137160" anchor="ctr" anchorCtr="1">
            <a:spAutoFit/>
          </a:bodyPr>
          <a:lstStyle>
            <a:lvl1pPr marL="0" indent="0" algn="ctr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2400" b="1">
                <a:solidFill>
                  <a:schemeClr val="accent1"/>
                </a:solidFill>
              </a:defRPr>
            </a:lvl1pPr>
            <a:lvl2pPr marL="342900" indent="-342900"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800">
                <a:solidFill>
                  <a:schemeClr val="accent1"/>
                </a:solidFill>
              </a:defRPr>
            </a:lvl2pPr>
            <a:lvl3pPr marL="285750" indent="-285750" algn="ctr">
              <a:lnSpc>
                <a:spcPct val="8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1">
                <a:solidFill>
                  <a:schemeClr val="accent1"/>
                </a:solidFill>
              </a:defRPr>
            </a:lvl3pPr>
            <a:lvl4pPr marL="342900" indent="-34290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accent1"/>
                </a:solidFill>
              </a:defRPr>
            </a:lvl4pPr>
            <a:lvl5pPr marL="342900" indent="-34290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53247" y="4909443"/>
            <a:ext cx="133221" cy="1308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0C8E8817-043E-4BA1-A90E-6FB9FA409362}" type="slidenum">
              <a:rPr lang="en-US" sz="850" smtClean="0">
                <a:solidFill>
                  <a:schemeClr val="bg2"/>
                </a:solidFill>
              </a:rPr>
              <a:pPr algn="r"/>
              <a:t>‹#›</a:t>
            </a:fld>
            <a:endParaRPr lang="en-US" sz="850" dirty="0">
              <a:solidFill>
                <a:schemeClr val="bg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© 2018 Teradata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D8D8D8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065318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do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53247" y="4909443"/>
            <a:ext cx="133221" cy="1308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0C8E8817-043E-4BA1-A90E-6FB9FA409362}" type="slidenum">
              <a:rPr lang="en-US" sz="850" smtClean="0">
                <a:solidFill>
                  <a:schemeClr val="bg2"/>
                </a:solidFill>
              </a:rPr>
              <a:pPr algn="r"/>
              <a:t>‹#›</a:t>
            </a:fld>
            <a:endParaRPr lang="en-US" sz="850" dirty="0">
              <a:solidFill>
                <a:schemeClr val="bg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© 2018 Teradata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D8D8D8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342" name="Group 341"/>
          <p:cNvGrpSpPr/>
          <p:nvPr userDrawn="1"/>
        </p:nvGrpSpPr>
        <p:grpSpPr>
          <a:xfrm>
            <a:off x="244475" y="416663"/>
            <a:ext cx="8655050" cy="4310175"/>
            <a:chOff x="244475" y="413658"/>
            <a:chExt cx="8655050" cy="4310175"/>
          </a:xfrm>
        </p:grpSpPr>
        <p:grpSp>
          <p:nvGrpSpPr>
            <p:cNvPr id="317" name="Group 316"/>
            <p:cNvGrpSpPr/>
            <p:nvPr userDrawn="1"/>
          </p:nvGrpSpPr>
          <p:grpSpPr>
            <a:xfrm>
              <a:off x="244475" y="413658"/>
              <a:ext cx="8655050" cy="88900"/>
              <a:chOff x="244475" y="413658"/>
              <a:chExt cx="8655050" cy="88900"/>
            </a:xfrm>
          </p:grpSpPr>
          <p:sp>
            <p:nvSpPr>
              <p:cNvPr id="9" name="Oval 93"/>
              <p:cNvSpPr>
                <a:spLocks noChangeArrowheads="1"/>
              </p:cNvSpPr>
              <p:nvPr/>
            </p:nvSpPr>
            <p:spPr bwMode="auto">
              <a:xfrm>
                <a:off x="244475" y="413658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Oval 94"/>
              <p:cNvSpPr>
                <a:spLocks noChangeArrowheads="1"/>
              </p:cNvSpPr>
              <p:nvPr/>
            </p:nvSpPr>
            <p:spPr bwMode="auto">
              <a:xfrm>
                <a:off x="633413" y="413658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Oval 95"/>
              <p:cNvSpPr>
                <a:spLocks noChangeArrowheads="1"/>
              </p:cNvSpPr>
              <p:nvPr/>
            </p:nvSpPr>
            <p:spPr bwMode="auto">
              <a:xfrm>
                <a:off x="1023938" y="413658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Oval 96"/>
              <p:cNvSpPr>
                <a:spLocks noChangeArrowheads="1"/>
              </p:cNvSpPr>
              <p:nvPr/>
            </p:nvSpPr>
            <p:spPr bwMode="auto">
              <a:xfrm>
                <a:off x="1412875" y="413658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Oval 97"/>
              <p:cNvSpPr>
                <a:spLocks noChangeArrowheads="1"/>
              </p:cNvSpPr>
              <p:nvPr/>
            </p:nvSpPr>
            <p:spPr bwMode="auto">
              <a:xfrm>
                <a:off x="1801813" y="413658"/>
                <a:ext cx="88900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Oval 98"/>
              <p:cNvSpPr>
                <a:spLocks noChangeArrowheads="1"/>
              </p:cNvSpPr>
              <p:nvPr/>
            </p:nvSpPr>
            <p:spPr bwMode="auto">
              <a:xfrm>
                <a:off x="2192338" y="413658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Oval 99"/>
              <p:cNvSpPr>
                <a:spLocks noChangeArrowheads="1"/>
              </p:cNvSpPr>
              <p:nvPr/>
            </p:nvSpPr>
            <p:spPr bwMode="auto">
              <a:xfrm>
                <a:off x="2581275" y="413658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Oval 100"/>
              <p:cNvSpPr>
                <a:spLocks noChangeArrowheads="1"/>
              </p:cNvSpPr>
              <p:nvPr/>
            </p:nvSpPr>
            <p:spPr bwMode="auto">
              <a:xfrm>
                <a:off x="2970213" y="413658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Oval 101"/>
              <p:cNvSpPr>
                <a:spLocks noChangeArrowheads="1"/>
              </p:cNvSpPr>
              <p:nvPr/>
            </p:nvSpPr>
            <p:spPr bwMode="auto">
              <a:xfrm>
                <a:off x="3359150" y="413658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Oval 102"/>
              <p:cNvSpPr>
                <a:spLocks noChangeArrowheads="1"/>
              </p:cNvSpPr>
              <p:nvPr/>
            </p:nvSpPr>
            <p:spPr bwMode="auto">
              <a:xfrm>
                <a:off x="3748088" y="413658"/>
                <a:ext cx="88900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103"/>
              <p:cNvSpPr>
                <a:spLocks noChangeArrowheads="1"/>
              </p:cNvSpPr>
              <p:nvPr/>
            </p:nvSpPr>
            <p:spPr bwMode="auto">
              <a:xfrm>
                <a:off x="4138613" y="413658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Oval 104"/>
              <p:cNvSpPr>
                <a:spLocks noChangeArrowheads="1"/>
              </p:cNvSpPr>
              <p:nvPr/>
            </p:nvSpPr>
            <p:spPr bwMode="auto">
              <a:xfrm>
                <a:off x="4527550" y="413658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Oval 105"/>
              <p:cNvSpPr>
                <a:spLocks noChangeArrowheads="1"/>
              </p:cNvSpPr>
              <p:nvPr/>
            </p:nvSpPr>
            <p:spPr bwMode="auto">
              <a:xfrm>
                <a:off x="4918075" y="413658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Oval 106"/>
              <p:cNvSpPr>
                <a:spLocks noChangeArrowheads="1"/>
              </p:cNvSpPr>
              <p:nvPr/>
            </p:nvSpPr>
            <p:spPr bwMode="auto">
              <a:xfrm>
                <a:off x="5307013" y="413658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Oval 107"/>
              <p:cNvSpPr>
                <a:spLocks noChangeArrowheads="1"/>
              </p:cNvSpPr>
              <p:nvPr/>
            </p:nvSpPr>
            <p:spPr bwMode="auto">
              <a:xfrm>
                <a:off x="5695950" y="413658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Oval 108"/>
              <p:cNvSpPr>
                <a:spLocks noChangeArrowheads="1"/>
              </p:cNvSpPr>
              <p:nvPr/>
            </p:nvSpPr>
            <p:spPr bwMode="auto">
              <a:xfrm>
                <a:off x="6084888" y="413658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Oval 109"/>
              <p:cNvSpPr>
                <a:spLocks noChangeArrowheads="1"/>
              </p:cNvSpPr>
              <p:nvPr/>
            </p:nvSpPr>
            <p:spPr bwMode="auto">
              <a:xfrm>
                <a:off x="6473825" y="413658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110"/>
              <p:cNvSpPr>
                <a:spLocks noChangeArrowheads="1"/>
              </p:cNvSpPr>
              <p:nvPr/>
            </p:nvSpPr>
            <p:spPr bwMode="auto">
              <a:xfrm>
                <a:off x="6862763" y="413658"/>
                <a:ext cx="88900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Oval 111"/>
              <p:cNvSpPr>
                <a:spLocks noChangeArrowheads="1"/>
              </p:cNvSpPr>
              <p:nvPr/>
            </p:nvSpPr>
            <p:spPr bwMode="auto">
              <a:xfrm>
                <a:off x="7253288" y="413658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Oval 112"/>
              <p:cNvSpPr>
                <a:spLocks noChangeArrowheads="1"/>
              </p:cNvSpPr>
              <p:nvPr/>
            </p:nvSpPr>
            <p:spPr bwMode="auto">
              <a:xfrm>
                <a:off x="7642225" y="413658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113"/>
              <p:cNvSpPr>
                <a:spLocks noChangeArrowheads="1"/>
              </p:cNvSpPr>
              <p:nvPr/>
            </p:nvSpPr>
            <p:spPr bwMode="auto">
              <a:xfrm>
                <a:off x="8032750" y="413658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Oval 114"/>
              <p:cNvSpPr>
                <a:spLocks noChangeArrowheads="1"/>
              </p:cNvSpPr>
              <p:nvPr/>
            </p:nvSpPr>
            <p:spPr bwMode="auto">
              <a:xfrm>
                <a:off x="8421688" y="413658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Oval 115"/>
              <p:cNvSpPr>
                <a:spLocks noChangeArrowheads="1"/>
              </p:cNvSpPr>
              <p:nvPr/>
            </p:nvSpPr>
            <p:spPr bwMode="auto">
              <a:xfrm>
                <a:off x="8810625" y="413658"/>
                <a:ext cx="88900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6" name="Group 315"/>
            <p:cNvGrpSpPr/>
            <p:nvPr userDrawn="1"/>
          </p:nvGrpSpPr>
          <p:grpSpPr>
            <a:xfrm>
              <a:off x="244475" y="798565"/>
              <a:ext cx="8655050" cy="88900"/>
              <a:chOff x="244475" y="799421"/>
              <a:chExt cx="8655050" cy="88900"/>
            </a:xfrm>
          </p:grpSpPr>
          <p:sp>
            <p:nvSpPr>
              <p:cNvPr id="32" name="Oval 122"/>
              <p:cNvSpPr>
                <a:spLocks noChangeArrowheads="1"/>
              </p:cNvSpPr>
              <p:nvPr/>
            </p:nvSpPr>
            <p:spPr bwMode="auto">
              <a:xfrm>
                <a:off x="244475" y="799421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123"/>
              <p:cNvSpPr>
                <a:spLocks noChangeArrowheads="1"/>
              </p:cNvSpPr>
              <p:nvPr/>
            </p:nvSpPr>
            <p:spPr bwMode="auto">
              <a:xfrm>
                <a:off x="633413" y="799421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Oval 124"/>
              <p:cNvSpPr>
                <a:spLocks noChangeArrowheads="1"/>
              </p:cNvSpPr>
              <p:nvPr/>
            </p:nvSpPr>
            <p:spPr bwMode="auto">
              <a:xfrm>
                <a:off x="1023938" y="799421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Oval 125"/>
              <p:cNvSpPr>
                <a:spLocks noChangeArrowheads="1"/>
              </p:cNvSpPr>
              <p:nvPr/>
            </p:nvSpPr>
            <p:spPr bwMode="auto">
              <a:xfrm>
                <a:off x="1412875" y="799421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Oval 126"/>
              <p:cNvSpPr>
                <a:spLocks noChangeArrowheads="1"/>
              </p:cNvSpPr>
              <p:nvPr/>
            </p:nvSpPr>
            <p:spPr bwMode="auto">
              <a:xfrm>
                <a:off x="1801813" y="799421"/>
                <a:ext cx="88900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Oval 127"/>
              <p:cNvSpPr>
                <a:spLocks noChangeArrowheads="1"/>
              </p:cNvSpPr>
              <p:nvPr/>
            </p:nvSpPr>
            <p:spPr bwMode="auto">
              <a:xfrm>
                <a:off x="2192338" y="799421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Oval 128"/>
              <p:cNvSpPr>
                <a:spLocks noChangeArrowheads="1"/>
              </p:cNvSpPr>
              <p:nvPr/>
            </p:nvSpPr>
            <p:spPr bwMode="auto">
              <a:xfrm>
                <a:off x="2581275" y="799421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Oval 129"/>
              <p:cNvSpPr>
                <a:spLocks noChangeArrowheads="1"/>
              </p:cNvSpPr>
              <p:nvPr/>
            </p:nvSpPr>
            <p:spPr bwMode="auto">
              <a:xfrm>
                <a:off x="2970213" y="799421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Oval 130"/>
              <p:cNvSpPr>
                <a:spLocks noChangeArrowheads="1"/>
              </p:cNvSpPr>
              <p:nvPr/>
            </p:nvSpPr>
            <p:spPr bwMode="auto">
              <a:xfrm>
                <a:off x="3359150" y="799421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Oval 131"/>
              <p:cNvSpPr>
                <a:spLocks noChangeArrowheads="1"/>
              </p:cNvSpPr>
              <p:nvPr/>
            </p:nvSpPr>
            <p:spPr bwMode="auto">
              <a:xfrm>
                <a:off x="3748088" y="799421"/>
                <a:ext cx="88900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Oval 132"/>
              <p:cNvSpPr>
                <a:spLocks noChangeArrowheads="1"/>
              </p:cNvSpPr>
              <p:nvPr/>
            </p:nvSpPr>
            <p:spPr bwMode="auto">
              <a:xfrm>
                <a:off x="4138613" y="799421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Oval 133"/>
              <p:cNvSpPr>
                <a:spLocks noChangeArrowheads="1"/>
              </p:cNvSpPr>
              <p:nvPr/>
            </p:nvSpPr>
            <p:spPr bwMode="auto">
              <a:xfrm>
                <a:off x="4527550" y="799421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Oval 134"/>
              <p:cNvSpPr>
                <a:spLocks noChangeArrowheads="1"/>
              </p:cNvSpPr>
              <p:nvPr/>
            </p:nvSpPr>
            <p:spPr bwMode="auto">
              <a:xfrm>
                <a:off x="4918075" y="799421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Oval 135"/>
              <p:cNvSpPr>
                <a:spLocks noChangeArrowheads="1"/>
              </p:cNvSpPr>
              <p:nvPr/>
            </p:nvSpPr>
            <p:spPr bwMode="auto">
              <a:xfrm>
                <a:off x="5307013" y="799421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Oval 136"/>
              <p:cNvSpPr>
                <a:spLocks noChangeArrowheads="1"/>
              </p:cNvSpPr>
              <p:nvPr/>
            </p:nvSpPr>
            <p:spPr bwMode="auto">
              <a:xfrm>
                <a:off x="5695950" y="799421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Oval 137"/>
              <p:cNvSpPr>
                <a:spLocks noChangeArrowheads="1"/>
              </p:cNvSpPr>
              <p:nvPr/>
            </p:nvSpPr>
            <p:spPr bwMode="auto">
              <a:xfrm>
                <a:off x="6084888" y="799421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Oval 138"/>
              <p:cNvSpPr>
                <a:spLocks noChangeArrowheads="1"/>
              </p:cNvSpPr>
              <p:nvPr/>
            </p:nvSpPr>
            <p:spPr bwMode="auto">
              <a:xfrm>
                <a:off x="6473825" y="799421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Oval 139"/>
              <p:cNvSpPr>
                <a:spLocks noChangeArrowheads="1"/>
              </p:cNvSpPr>
              <p:nvPr/>
            </p:nvSpPr>
            <p:spPr bwMode="auto">
              <a:xfrm>
                <a:off x="6862763" y="799421"/>
                <a:ext cx="88900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Oval 140"/>
              <p:cNvSpPr>
                <a:spLocks noChangeArrowheads="1"/>
              </p:cNvSpPr>
              <p:nvPr/>
            </p:nvSpPr>
            <p:spPr bwMode="auto">
              <a:xfrm>
                <a:off x="7253288" y="799421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Oval 141"/>
              <p:cNvSpPr>
                <a:spLocks noChangeArrowheads="1"/>
              </p:cNvSpPr>
              <p:nvPr/>
            </p:nvSpPr>
            <p:spPr bwMode="auto">
              <a:xfrm>
                <a:off x="7642225" y="799421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Oval 142"/>
              <p:cNvSpPr>
                <a:spLocks noChangeArrowheads="1"/>
              </p:cNvSpPr>
              <p:nvPr/>
            </p:nvSpPr>
            <p:spPr bwMode="auto">
              <a:xfrm>
                <a:off x="8032750" y="799421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Oval 143"/>
              <p:cNvSpPr>
                <a:spLocks noChangeArrowheads="1"/>
              </p:cNvSpPr>
              <p:nvPr/>
            </p:nvSpPr>
            <p:spPr bwMode="auto">
              <a:xfrm>
                <a:off x="8421688" y="799421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Oval 144"/>
              <p:cNvSpPr>
                <a:spLocks noChangeArrowheads="1"/>
              </p:cNvSpPr>
              <p:nvPr/>
            </p:nvSpPr>
            <p:spPr bwMode="auto">
              <a:xfrm>
                <a:off x="8810625" y="799421"/>
                <a:ext cx="88900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5" name="Group 314"/>
            <p:cNvGrpSpPr/>
            <p:nvPr userDrawn="1"/>
          </p:nvGrpSpPr>
          <p:grpSpPr>
            <a:xfrm>
              <a:off x="244475" y="1183472"/>
              <a:ext cx="8655050" cy="87313"/>
              <a:chOff x="244475" y="1188358"/>
              <a:chExt cx="8655050" cy="87313"/>
            </a:xfrm>
          </p:grpSpPr>
          <p:sp>
            <p:nvSpPr>
              <p:cNvPr id="55" name="Oval 151"/>
              <p:cNvSpPr>
                <a:spLocks noChangeArrowheads="1"/>
              </p:cNvSpPr>
              <p:nvPr/>
            </p:nvSpPr>
            <p:spPr bwMode="auto">
              <a:xfrm>
                <a:off x="244475" y="1188358"/>
                <a:ext cx="87313" cy="87313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Oval 152"/>
              <p:cNvSpPr>
                <a:spLocks noChangeArrowheads="1"/>
              </p:cNvSpPr>
              <p:nvPr/>
            </p:nvSpPr>
            <p:spPr bwMode="auto">
              <a:xfrm>
                <a:off x="633413" y="1188358"/>
                <a:ext cx="87313" cy="87313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Oval 153"/>
              <p:cNvSpPr>
                <a:spLocks noChangeArrowheads="1"/>
              </p:cNvSpPr>
              <p:nvPr/>
            </p:nvSpPr>
            <p:spPr bwMode="auto">
              <a:xfrm>
                <a:off x="1023938" y="1188358"/>
                <a:ext cx="87313" cy="87313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Oval 154"/>
              <p:cNvSpPr>
                <a:spLocks noChangeArrowheads="1"/>
              </p:cNvSpPr>
              <p:nvPr/>
            </p:nvSpPr>
            <p:spPr bwMode="auto">
              <a:xfrm>
                <a:off x="1412875" y="1188358"/>
                <a:ext cx="87313" cy="87313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Oval 155"/>
              <p:cNvSpPr>
                <a:spLocks noChangeArrowheads="1"/>
              </p:cNvSpPr>
              <p:nvPr/>
            </p:nvSpPr>
            <p:spPr bwMode="auto">
              <a:xfrm>
                <a:off x="1801813" y="1188358"/>
                <a:ext cx="88900" cy="87313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156"/>
              <p:cNvSpPr>
                <a:spLocks noChangeArrowheads="1"/>
              </p:cNvSpPr>
              <p:nvPr/>
            </p:nvSpPr>
            <p:spPr bwMode="auto">
              <a:xfrm>
                <a:off x="2192338" y="1188358"/>
                <a:ext cx="87313" cy="87313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Oval 157"/>
              <p:cNvSpPr>
                <a:spLocks noChangeArrowheads="1"/>
              </p:cNvSpPr>
              <p:nvPr/>
            </p:nvSpPr>
            <p:spPr bwMode="auto">
              <a:xfrm>
                <a:off x="2581275" y="1188358"/>
                <a:ext cx="87313" cy="87313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Oval 158"/>
              <p:cNvSpPr>
                <a:spLocks noChangeArrowheads="1"/>
              </p:cNvSpPr>
              <p:nvPr/>
            </p:nvSpPr>
            <p:spPr bwMode="auto">
              <a:xfrm>
                <a:off x="2970213" y="1188358"/>
                <a:ext cx="87313" cy="87313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Oval 159"/>
              <p:cNvSpPr>
                <a:spLocks noChangeArrowheads="1"/>
              </p:cNvSpPr>
              <p:nvPr/>
            </p:nvSpPr>
            <p:spPr bwMode="auto">
              <a:xfrm>
                <a:off x="3359150" y="1188358"/>
                <a:ext cx="87313" cy="87313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160"/>
              <p:cNvSpPr>
                <a:spLocks noChangeArrowheads="1"/>
              </p:cNvSpPr>
              <p:nvPr/>
            </p:nvSpPr>
            <p:spPr bwMode="auto">
              <a:xfrm>
                <a:off x="3748088" y="1188358"/>
                <a:ext cx="88900" cy="87313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Oval 161"/>
              <p:cNvSpPr>
                <a:spLocks noChangeArrowheads="1"/>
              </p:cNvSpPr>
              <p:nvPr/>
            </p:nvSpPr>
            <p:spPr bwMode="auto">
              <a:xfrm>
                <a:off x="4138613" y="1188358"/>
                <a:ext cx="87313" cy="87313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Oval 162"/>
              <p:cNvSpPr>
                <a:spLocks noChangeArrowheads="1"/>
              </p:cNvSpPr>
              <p:nvPr/>
            </p:nvSpPr>
            <p:spPr bwMode="auto">
              <a:xfrm>
                <a:off x="4527550" y="1188358"/>
                <a:ext cx="87313" cy="87313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Oval 163"/>
              <p:cNvSpPr>
                <a:spLocks noChangeArrowheads="1"/>
              </p:cNvSpPr>
              <p:nvPr/>
            </p:nvSpPr>
            <p:spPr bwMode="auto">
              <a:xfrm>
                <a:off x="4918075" y="1188358"/>
                <a:ext cx="87313" cy="87313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Oval 164"/>
              <p:cNvSpPr>
                <a:spLocks noChangeArrowheads="1"/>
              </p:cNvSpPr>
              <p:nvPr/>
            </p:nvSpPr>
            <p:spPr bwMode="auto">
              <a:xfrm>
                <a:off x="5307013" y="1188358"/>
                <a:ext cx="87313" cy="87313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Oval 165"/>
              <p:cNvSpPr>
                <a:spLocks noChangeArrowheads="1"/>
              </p:cNvSpPr>
              <p:nvPr/>
            </p:nvSpPr>
            <p:spPr bwMode="auto">
              <a:xfrm>
                <a:off x="5695950" y="1188358"/>
                <a:ext cx="87313" cy="87313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Oval 166"/>
              <p:cNvSpPr>
                <a:spLocks noChangeArrowheads="1"/>
              </p:cNvSpPr>
              <p:nvPr/>
            </p:nvSpPr>
            <p:spPr bwMode="auto">
              <a:xfrm>
                <a:off x="6084888" y="1188358"/>
                <a:ext cx="87313" cy="87313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Oval 167"/>
              <p:cNvSpPr>
                <a:spLocks noChangeArrowheads="1"/>
              </p:cNvSpPr>
              <p:nvPr/>
            </p:nvSpPr>
            <p:spPr bwMode="auto">
              <a:xfrm>
                <a:off x="6473825" y="1188358"/>
                <a:ext cx="87313" cy="87313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Oval 168"/>
              <p:cNvSpPr>
                <a:spLocks noChangeArrowheads="1"/>
              </p:cNvSpPr>
              <p:nvPr/>
            </p:nvSpPr>
            <p:spPr bwMode="auto">
              <a:xfrm>
                <a:off x="6862763" y="1188358"/>
                <a:ext cx="88900" cy="87313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Oval 169"/>
              <p:cNvSpPr>
                <a:spLocks noChangeArrowheads="1"/>
              </p:cNvSpPr>
              <p:nvPr/>
            </p:nvSpPr>
            <p:spPr bwMode="auto">
              <a:xfrm>
                <a:off x="7253288" y="1188358"/>
                <a:ext cx="87313" cy="87313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Oval 170"/>
              <p:cNvSpPr>
                <a:spLocks noChangeArrowheads="1"/>
              </p:cNvSpPr>
              <p:nvPr/>
            </p:nvSpPr>
            <p:spPr bwMode="auto">
              <a:xfrm>
                <a:off x="7642225" y="1188358"/>
                <a:ext cx="87313" cy="87313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Oval 171"/>
              <p:cNvSpPr>
                <a:spLocks noChangeArrowheads="1"/>
              </p:cNvSpPr>
              <p:nvPr/>
            </p:nvSpPr>
            <p:spPr bwMode="auto">
              <a:xfrm>
                <a:off x="8032750" y="1188358"/>
                <a:ext cx="87313" cy="87313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Oval 172"/>
              <p:cNvSpPr>
                <a:spLocks noChangeArrowheads="1"/>
              </p:cNvSpPr>
              <p:nvPr/>
            </p:nvSpPr>
            <p:spPr bwMode="auto">
              <a:xfrm>
                <a:off x="8421688" y="1188358"/>
                <a:ext cx="87313" cy="87313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Oval 173"/>
              <p:cNvSpPr>
                <a:spLocks noChangeArrowheads="1"/>
              </p:cNvSpPr>
              <p:nvPr/>
            </p:nvSpPr>
            <p:spPr bwMode="auto">
              <a:xfrm>
                <a:off x="8810625" y="1188358"/>
                <a:ext cx="88900" cy="87313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4" name="Group 313"/>
            <p:cNvGrpSpPr/>
            <p:nvPr userDrawn="1"/>
          </p:nvGrpSpPr>
          <p:grpSpPr>
            <a:xfrm>
              <a:off x="244475" y="1566792"/>
              <a:ext cx="8655050" cy="87313"/>
              <a:chOff x="244475" y="1574121"/>
              <a:chExt cx="8655050" cy="87313"/>
            </a:xfrm>
          </p:grpSpPr>
          <p:sp>
            <p:nvSpPr>
              <p:cNvPr id="78" name="Oval 180"/>
              <p:cNvSpPr>
                <a:spLocks noChangeArrowheads="1"/>
              </p:cNvSpPr>
              <p:nvPr/>
            </p:nvSpPr>
            <p:spPr bwMode="auto">
              <a:xfrm>
                <a:off x="244475" y="1574121"/>
                <a:ext cx="87313" cy="87313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Oval 181"/>
              <p:cNvSpPr>
                <a:spLocks noChangeArrowheads="1"/>
              </p:cNvSpPr>
              <p:nvPr/>
            </p:nvSpPr>
            <p:spPr bwMode="auto">
              <a:xfrm>
                <a:off x="633413" y="1574121"/>
                <a:ext cx="87313" cy="87313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Oval 182"/>
              <p:cNvSpPr>
                <a:spLocks noChangeArrowheads="1"/>
              </p:cNvSpPr>
              <p:nvPr/>
            </p:nvSpPr>
            <p:spPr bwMode="auto">
              <a:xfrm>
                <a:off x="1023938" y="1574121"/>
                <a:ext cx="87313" cy="87313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Oval 183"/>
              <p:cNvSpPr>
                <a:spLocks noChangeArrowheads="1"/>
              </p:cNvSpPr>
              <p:nvPr/>
            </p:nvSpPr>
            <p:spPr bwMode="auto">
              <a:xfrm>
                <a:off x="1412875" y="1574121"/>
                <a:ext cx="87313" cy="87313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Oval 184"/>
              <p:cNvSpPr>
                <a:spLocks noChangeArrowheads="1"/>
              </p:cNvSpPr>
              <p:nvPr/>
            </p:nvSpPr>
            <p:spPr bwMode="auto">
              <a:xfrm>
                <a:off x="1801813" y="1574121"/>
                <a:ext cx="88900" cy="87313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Oval 185"/>
              <p:cNvSpPr>
                <a:spLocks noChangeArrowheads="1"/>
              </p:cNvSpPr>
              <p:nvPr/>
            </p:nvSpPr>
            <p:spPr bwMode="auto">
              <a:xfrm>
                <a:off x="2192338" y="1574121"/>
                <a:ext cx="87313" cy="87313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Oval 186"/>
              <p:cNvSpPr>
                <a:spLocks noChangeArrowheads="1"/>
              </p:cNvSpPr>
              <p:nvPr/>
            </p:nvSpPr>
            <p:spPr bwMode="auto">
              <a:xfrm>
                <a:off x="2581275" y="1574121"/>
                <a:ext cx="87313" cy="87313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Oval 187"/>
              <p:cNvSpPr>
                <a:spLocks noChangeArrowheads="1"/>
              </p:cNvSpPr>
              <p:nvPr/>
            </p:nvSpPr>
            <p:spPr bwMode="auto">
              <a:xfrm>
                <a:off x="2970213" y="1574121"/>
                <a:ext cx="87313" cy="87313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Oval 188"/>
              <p:cNvSpPr>
                <a:spLocks noChangeArrowheads="1"/>
              </p:cNvSpPr>
              <p:nvPr/>
            </p:nvSpPr>
            <p:spPr bwMode="auto">
              <a:xfrm>
                <a:off x="3359150" y="1574121"/>
                <a:ext cx="87313" cy="87313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Oval 189"/>
              <p:cNvSpPr>
                <a:spLocks noChangeArrowheads="1"/>
              </p:cNvSpPr>
              <p:nvPr/>
            </p:nvSpPr>
            <p:spPr bwMode="auto">
              <a:xfrm>
                <a:off x="3748088" y="1574121"/>
                <a:ext cx="88900" cy="87313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Oval 190"/>
              <p:cNvSpPr>
                <a:spLocks noChangeArrowheads="1"/>
              </p:cNvSpPr>
              <p:nvPr/>
            </p:nvSpPr>
            <p:spPr bwMode="auto">
              <a:xfrm>
                <a:off x="4138613" y="1574121"/>
                <a:ext cx="87313" cy="87313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Oval 191"/>
              <p:cNvSpPr>
                <a:spLocks noChangeArrowheads="1"/>
              </p:cNvSpPr>
              <p:nvPr/>
            </p:nvSpPr>
            <p:spPr bwMode="auto">
              <a:xfrm>
                <a:off x="4527550" y="1574121"/>
                <a:ext cx="87313" cy="87313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Oval 192"/>
              <p:cNvSpPr>
                <a:spLocks noChangeArrowheads="1"/>
              </p:cNvSpPr>
              <p:nvPr/>
            </p:nvSpPr>
            <p:spPr bwMode="auto">
              <a:xfrm>
                <a:off x="4918075" y="1574121"/>
                <a:ext cx="87313" cy="87313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Oval 193"/>
              <p:cNvSpPr>
                <a:spLocks noChangeArrowheads="1"/>
              </p:cNvSpPr>
              <p:nvPr/>
            </p:nvSpPr>
            <p:spPr bwMode="auto">
              <a:xfrm>
                <a:off x="5307013" y="1574121"/>
                <a:ext cx="87313" cy="87313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Oval 194"/>
              <p:cNvSpPr>
                <a:spLocks noChangeArrowheads="1"/>
              </p:cNvSpPr>
              <p:nvPr/>
            </p:nvSpPr>
            <p:spPr bwMode="auto">
              <a:xfrm>
                <a:off x="5695950" y="1574121"/>
                <a:ext cx="87313" cy="87313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Oval 195"/>
              <p:cNvSpPr>
                <a:spLocks noChangeArrowheads="1"/>
              </p:cNvSpPr>
              <p:nvPr/>
            </p:nvSpPr>
            <p:spPr bwMode="auto">
              <a:xfrm>
                <a:off x="6084888" y="1574121"/>
                <a:ext cx="87313" cy="87313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Oval 196"/>
              <p:cNvSpPr>
                <a:spLocks noChangeArrowheads="1"/>
              </p:cNvSpPr>
              <p:nvPr/>
            </p:nvSpPr>
            <p:spPr bwMode="auto">
              <a:xfrm>
                <a:off x="6473825" y="1574121"/>
                <a:ext cx="87313" cy="87313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Oval 197"/>
              <p:cNvSpPr>
                <a:spLocks noChangeArrowheads="1"/>
              </p:cNvSpPr>
              <p:nvPr/>
            </p:nvSpPr>
            <p:spPr bwMode="auto">
              <a:xfrm>
                <a:off x="6862763" y="1574121"/>
                <a:ext cx="88900" cy="87313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Oval 198"/>
              <p:cNvSpPr>
                <a:spLocks noChangeArrowheads="1"/>
              </p:cNvSpPr>
              <p:nvPr/>
            </p:nvSpPr>
            <p:spPr bwMode="auto">
              <a:xfrm>
                <a:off x="7253288" y="1574121"/>
                <a:ext cx="87313" cy="87313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Oval 199"/>
              <p:cNvSpPr>
                <a:spLocks noChangeArrowheads="1"/>
              </p:cNvSpPr>
              <p:nvPr/>
            </p:nvSpPr>
            <p:spPr bwMode="auto">
              <a:xfrm>
                <a:off x="7642225" y="1574121"/>
                <a:ext cx="87313" cy="87313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Oval 200"/>
              <p:cNvSpPr>
                <a:spLocks noChangeArrowheads="1"/>
              </p:cNvSpPr>
              <p:nvPr/>
            </p:nvSpPr>
            <p:spPr bwMode="auto">
              <a:xfrm>
                <a:off x="8032750" y="1574121"/>
                <a:ext cx="87313" cy="87313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Oval 201"/>
              <p:cNvSpPr>
                <a:spLocks noChangeArrowheads="1"/>
              </p:cNvSpPr>
              <p:nvPr/>
            </p:nvSpPr>
            <p:spPr bwMode="auto">
              <a:xfrm>
                <a:off x="8421688" y="1574121"/>
                <a:ext cx="87313" cy="87313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Oval 202"/>
              <p:cNvSpPr>
                <a:spLocks noChangeArrowheads="1"/>
              </p:cNvSpPr>
              <p:nvPr/>
            </p:nvSpPr>
            <p:spPr bwMode="auto">
              <a:xfrm>
                <a:off x="8810625" y="1574121"/>
                <a:ext cx="88900" cy="87313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3" name="Group 312"/>
            <p:cNvGrpSpPr/>
            <p:nvPr userDrawn="1"/>
          </p:nvGrpSpPr>
          <p:grpSpPr>
            <a:xfrm>
              <a:off x="244475" y="1950112"/>
              <a:ext cx="8655050" cy="87312"/>
              <a:chOff x="244475" y="1959883"/>
              <a:chExt cx="8655050" cy="87312"/>
            </a:xfrm>
          </p:grpSpPr>
          <p:sp>
            <p:nvSpPr>
              <p:cNvPr id="101" name="Oval 210"/>
              <p:cNvSpPr>
                <a:spLocks noChangeArrowheads="1"/>
              </p:cNvSpPr>
              <p:nvPr/>
            </p:nvSpPr>
            <p:spPr bwMode="auto">
              <a:xfrm>
                <a:off x="244475" y="1959883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Oval 211"/>
              <p:cNvSpPr>
                <a:spLocks noChangeArrowheads="1"/>
              </p:cNvSpPr>
              <p:nvPr/>
            </p:nvSpPr>
            <p:spPr bwMode="auto">
              <a:xfrm>
                <a:off x="633413" y="1959883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Oval 212"/>
              <p:cNvSpPr>
                <a:spLocks noChangeArrowheads="1"/>
              </p:cNvSpPr>
              <p:nvPr/>
            </p:nvSpPr>
            <p:spPr bwMode="auto">
              <a:xfrm>
                <a:off x="1023938" y="1959883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Oval 213"/>
              <p:cNvSpPr>
                <a:spLocks noChangeArrowheads="1"/>
              </p:cNvSpPr>
              <p:nvPr/>
            </p:nvSpPr>
            <p:spPr bwMode="auto">
              <a:xfrm>
                <a:off x="1412875" y="1959883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Oval 214"/>
              <p:cNvSpPr>
                <a:spLocks noChangeArrowheads="1"/>
              </p:cNvSpPr>
              <p:nvPr/>
            </p:nvSpPr>
            <p:spPr bwMode="auto">
              <a:xfrm>
                <a:off x="1801813" y="1959883"/>
                <a:ext cx="88900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Oval 215"/>
              <p:cNvSpPr>
                <a:spLocks noChangeArrowheads="1"/>
              </p:cNvSpPr>
              <p:nvPr/>
            </p:nvSpPr>
            <p:spPr bwMode="auto">
              <a:xfrm>
                <a:off x="2192338" y="1959883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Oval 216"/>
              <p:cNvSpPr>
                <a:spLocks noChangeArrowheads="1"/>
              </p:cNvSpPr>
              <p:nvPr/>
            </p:nvSpPr>
            <p:spPr bwMode="auto">
              <a:xfrm>
                <a:off x="2581275" y="1959883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Oval 217"/>
              <p:cNvSpPr>
                <a:spLocks noChangeArrowheads="1"/>
              </p:cNvSpPr>
              <p:nvPr/>
            </p:nvSpPr>
            <p:spPr bwMode="auto">
              <a:xfrm>
                <a:off x="2970213" y="1959883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Oval 218"/>
              <p:cNvSpPr>
                <a:spLocks noChangeArrowheads="1"/>
              </p:cNvSpPr>
              <p:nvPr/>
            </p:nvSpPr>
            <p:spPr bwMode="auto">
              <a:xfrm>
                <a:off x="3359150" y="1959883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Oval 219"/>
              <p:cNvSpPr>
                <a:spLocks noChangeArrowheads="1"/>
              </p:cNvSpPr>
              <p:nvPr/>
            </p:nvSpPr>
            <p:spPr bwMode="auto">
              <a:xfrm>
                <a:off x="3748088" y="1959883"/>
                <a:ext cx="88900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Oval 220"/>
              <p:cNvSpPr>
                <a:spLocks noChangeArrowheads="1"/>
              </p:cNvSpPr>
              <p:nvPr/>
            </p:nvSpPr>
            <p:spPr bwMode="auto">
              <a:xfrm>
                <a:off x="4138613" y="1959883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Oval 221"/>
              <p:cNvSpPr>
                <a:spLocks noChangeArrowheads="1"/>
              </p:cNvSpPr>
              <p:nvPr/>
            </p:nvSpPr>
            <p:spPr bwMode="auto">
              <a:xfrm>
                <a:off x="4527550" y="1959883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Oval 222"/>
              <p:cNvSpPr>
                <a:spLocks noChangeArrowheads="1"/>
              </p:cNvSpPr>
              <p:nvPr/>
            </p:nvSpPr>
            <p:spPr bwMode="auto">
              <a:xfrm>
                <a:off x="4918075" y="1959883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Oval 223"/>
              <p:cNvSpPr>
                <a:spLocks noChangeArrowheads="1"/>
              </p:cNvSpPr>
              <p:nvPr/>
            </p:nvSpPr>
            <p:spPr bwMode="auto">
              <a:xfrm>
                <a:off x="5307013" y="1959883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Oval 224"/>
              <p:cNvSpPr>
                <a:spLocks noChangeArrowheads="1"/>
              </p:cNvSpPr>
              <p:nvPr/>
            </p:nvSpPr>
            <p:spPr bwMode="auto">
              <a:xfrm>
                <a:off x="5695950" y="1959883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Oval 225"/>
              <p:cNvSpPr>
                <a:spLocks noChangeArrowheads="1"/>
              </p:cNvSpPr>
              <p:nvPr/>
            </p:nvSpPr>
            <p:spPr bwMode="auto">
              <a:xfrm>
                <a:off x="6084888" y="1959883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Oval 226"/>
              <p:cNvSpPr>
                <a:spLocks noChangeArrowheads="1"/>
              </p:cNvSpPr>
              <p:nvPr/>
            </p:nvSpPr>
            <p:spPr bwMode="auto">
              <a:xfrm>
                <a:off x="6473825" y="1959883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Oval 227"/>
              <p:cNvSpPr>
                <a:spLocks noChangeArrowheads="1"/>
              </p:cNvSpPr>
              <p:nvPr/>
            </p:nvSpPr>
            <p:spPr bwMode="auto">
              <a:xfrm>
                <a:off x="6862763" y="1959883"/>
                <a:ext cx="88900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Oval 228"/>
              <p:cNvSpPr>
                <a:spLocks noChangeArrowheads="1"/>
              </p:cNvSpPr>
              <p:nvPr/>
            </p:nvSpPr>
            <p:spPr bwMode="auto">
              <a:xfrm>
                <a:off x="7253288" y="1959883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Oval 229"/>
              <p:cNvSpPr>
                <a:spLocks noChangeArrowheads="1"/>
              </p:cNvSpPr>
              <p:nvPr/>
            </p:nvSpPr>
            <p:spPr bwMode="auto">
              <a:xfrm>
                <a:off x="7642225" y="1959883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Oval 230"/>
              <p:cNvSpPr>
                <a:spLocks noChangeArrowheads="1"/>
              </p:cNvSpPr>
              <p:nvPr/>
            </p:nvSpPr>
            <p:spPr bwMode="auto">
              <a:xfrm>
                <a:off x="8032750" y="1959883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Oval 231"/>
              <p:cNvSpPr>
                <a:spLocks noChangeArrowheads="1"/>
              </p:cNvSpPr>
              <p:nvPr/>
            </p:nvSpPr>
            <p:spPr bwMode="auto">
              <a:xfrm>
                <a:off x="8421688" y="1959883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Oval 232"/>
              <p:cNvSpPr>
                <a:spLocks noChangeArrowheads="1"/>
              </p:cNvSpPr>
              <p:nvPr/>
            </p:nvSpPr>
            <p:spPr bwMode="auto">
              <a:xfrm>
                <a:off x="8810625" y="1959883"/>
                <a:ext cx="88900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2" name="Group 311"/>
            <p:cNvGrpSpPr/>
            <p:nvPr userDrawn="1"/>
          </p:nvGrpSpPr>
          <p:grpSpPr>
            <a:xfrm>
              <a:off x="244475" y="2333431"/>
              <a:ext cx="8655050" cy="87312"/>
              <a:chOff x="244475" y="2347233"/>
              <a:chExt cx="8655050" cy="87312"/>
            </a:xfrm>
          </p:grpSpPr>
          <p:sp>
            <p:nvSpPr>
              <p:cNvPr id="124" name="Oval 239"/>
              <p:cNvSpPr>
                <a:spLocks noChangeArrowheads="1"/>
              </p:cNvSpPr>
              <p:nvPr/>
            </p:nvSpPr>
            <p:spPr bwMode="auto">
              <a:xfrm>
                <a:off x="244475" y="2347233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Oval 240"/>
              <p:cNvSpPr>
                <a:spLocks noChangeArrowheads="1"/>
              </p:cNvSpPr>
              <p:nvPr/>
            </p:nvSpPr>
            <p:spPr bwMode="auto">
              <a:xfrm>
                <a:off x="633413" y="2347233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Oval 241"/>
              <p:cNvSpPr>
                <a:spLocks noChangeArrowheads="1"/>
              </p:cNvSpPr>
              <p:nvPr/>
            </p:nvSpPr>
            <p:spPr bwMode="auto">
              <a:xfrm>
                <a:off x="1023938" y="2347233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Oval 242"/>
              <p:cNvSpPr>
                <a:spLocks noChangeArrowheads="1"/>
              </p:cNvSpPr>
              <p:nvPr/>
            </p:nvSpPr>
            <p:spPr bwMode="auto">
              <a:xfrm>
                <a:off x="1412875" y="2347233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Oval 243"/>
              <p:cNvSpPr>
                <a:spLocks noChangeArrowheads="1"/>
              </p:cNvSpPr>
              <p:nvPr/>
            </p:nvSpPr>
            <p:spPr bwMode="auto">
              <a:xfrm>
                <a:off x="1801813" y="2347233"/>
                <a:ext cx="88900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Oval 244"/>
              <p:cNvSpPr>
                <a:spLocks noChangeArrowheads="1"/>
              </p:cNvSpPr>
              <p:nvPr/>
            </p:nvSpPr>
            <p:spPr bwMode="auto">
              <a:xfrm>
                <a:off x="2192338" y="2347233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Oval 245"/>
              <p:cNvSpPr>
                <a:spLocks noChangeArrowheads="1"/>
              </p:cNvSpPr>
              <p:nvPr/>
            </p:nvSpPr>
            <p:spPr bwMode="auto">
              <a:xfrm>
                <a:off x="2581275" y="2347233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Oval 246"/>
              <p:cNvSpPr>
                <a:spLocks noChangeArrowheads="1"/>
              </p:cNvSpPr>
              <p:nvPr/>
            </p:nvSpPr>
            <p:spPr bwMode="auto">
              <a:xfrm>
                <a:off x="2970213" y="2347233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Oval 247"/>
              <p:cNvSpPr>
                <a:spLocks noChangeArrowheads="1"/>
              </p:cNvSpPr>
              <p:nvPr/>
            </p:nvSpPr>
            <p:spPr bwMode="auto">
              <a:xfrm>
                <a:off x="3359150" y="2347233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Oval 248"/>
              <p:cNvSpPr>
                <a:spLocks noChangeArrowheads="1"/>
              </p:cNvSpPr>
              <p:nvPr/>
            </p:nvSpPr>
            <p:spPr bwMode="auto">
              <a:xfrm>
                <a:off x="3748088" y="2347233"/>
                <a:ext cx="88900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Oval 249"/>
              <p:cNvSpPr>
                <a:spLocks noChangeArrowheads="1"/>
              </p:cNvSpPr>
              <p:nvPr/>
            </p:nvSpPr>
            <p:spPr bwMode="auto">
              <a:xfrm>
                <a:off x="4138613" y="2347233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Oval 250"/>
              <p:cNvSpPr>
                <a:spLocks noChangeArrowheads="1"/>
              </p:cNvSpPr>
              <p:nvPr/>
            </p:nvSpPr>
            <p:spPr bwMode="auto">
              <a:xfrm>
                <a:off x="4527550" y="2347233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Oval 251"/>
              <p:cNvSpPr>
                <a:spLocks noChangeArrowheads="1"/>
              </p:cNvSpPr>
              <p:nvPr/>
            </p:nvSpPr>
            <p:spPr bwMode="auto">
              <a:xfrm>
                <a:off x="4918075" y="2347233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Oval 252"/>
              <p:cNvSpPr>
                <a:spLocks noChangeArrowheads="1"/>
              </p:cNvSpPr>
              <p:nvPr/>
            </p:nvSpPr>
            <p:spPr bwMode="auto">
              <a:xfrm>
                <a:off x="5307013" y="2347233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Oval 253"/>
              <p:cNvSpPr>
                <a:spLocks noChangeArrowheads="1"/>
              </p:cNvSpPr>
              <p:nvPr/>
            </p:nvSpPr>
            <p:spPr bwMode="auto">
              <a:xfrm>
                <a:off x="5695950" y="2347233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Oval 254"/>
              <p:cNvSpPr>
                <a:spLocks noChangeArrowheads="1"/>
              </p:cNvSpPr>
              <p:nvPr/>
            </p:nvSpPr>
            <p:spPr bwMode="auto">
              <a:xfrm>
                <a:off x="6084888" y="2347233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Oval 255"/>
              <p:cNvSpPr>
                <a:spLocks noChangeArrowheads="1"/>
              </p:cNvSpPr>
              <p:nvPr/>
            </p:nvSpPr>
            <p:spPr bwMode="auto">
              <a:xfrm>
                <a:off x="6473825" y="2347233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Oval 256"/>
              <p:cNvSpPr>
                <a:spLocks noChangeArrowheads="1"/>
              </p:cNvSpPr>
              <p:nvPr/>
            </p:nvSpPr>
            <p:spPr bwMode="auto">
              <a:xfrm>
                <a:off x="6862763" y="2347233"/>
                <a:ext cx="88900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Oval 257"/>
              <p:cNvSpPr>
                <a:spLocks noChangeArrowheads="1"/>
              </p:cNvSpPr>
              <p:nvPr/>
            </p:nvSpPr>
            <p:spPr bwMode="auto">
              <a:xfrm>
                <a:off x="7253288" y="2347233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Oval 258"/>
              <p:cNvSpPr>
                <a:spLocks noChangeArrowheads="1"/>
              </p:cNvSpPr>
              <p:nvPr/>
            </p:nvSpPr>
            <p:spPr bwMode="auto">
              <a:xfrm>
                <a:off x="7642225" y="2347233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Oval 259"/>
              <p:cNvSpPr>
                <a:spLocks noChangeArrowheads="1"/>
              </p:cNvSpPr>
              <p:nvPr/>
            </p:nvSpPr>
            <p:spPr bwMode="auto">
              <a:xfrm>
                <a:off x="8032750" y="2347233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Oval 260"/>
              <p:cNvSpPr>
                <a:spLocks noChangeArrowheads="1"/>
              </p:cNvSpPr>
              <p:nvPr/>
            </p:nvSpPr>
            <p:spPr bwMode="auto">
              <a:xfrm>
                <a:off x="8421688" y="2347233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Oval 261"/>
              <p:cNvSpPr>
                <a:spLocks noChangeArrowheads="1"/>
              </p:cNvSpPr>
              <p:nvPr/>
            </p:nvSpPr>
            <p:spPr bwMode="auto">
              <a:xfrm>
                <a:off x="8810625" y="2347233"/>
                <a:ext cx="88900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1" name="Group 310"/>
            <p:cNvGrpSpPr/>
            <p:nvPr userDrawn="1"/>
          </p:nvGrpSpPr>
          <p:grpSpPr>
            <a:xfrm>
              <a:off x="244475" y="2716750"/>
              <a:ext cx="8655050" cy="88900"/>
              <a:chOff x="244475" y="2732996"/>
              <a:chExt cx="8655050" cy="88900"/>
            </a:xfrm>
          </p:grpSpPr>
          <p:sp>
            <p:nvSpPr>
              <p:cNvPr id="147" name="Oval 268"/>
              <p:cNvSpPr>
                <a:spLocks noChangeArrowheads="1"/>
              </p:cNvSpPr>
              <p:nvPr/>
            </p:nvSpPr>
            <p:spPr bwMode="auto">
              <a:xfrm>
                <a:off x="244475" y="2732996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Oval 269"/>
              <p:cNvSpPr>
                <a:spLocks noChangeArrowheads="1"/>
              </p:cNvSpPr>
              <p:nvPr/>
            </p:nvSpPr>
            <p:spPr bwMode="auto">
              <a:xfrm>
                <a:off x="652463" y="2732996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Oval 270"/>
              <p:cNvSpPr>
                <a:spLocks noChangeArrowheads="1"/>
              </p:cNvSpPr>
              <p:nvPr/>
            </p:nvSpPr>
            <p:spPr bwMode="auto">
              <a:xfrm>
                <a:off x="1023938" y="2732996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Oval 271"/>
              <p:cNvSpPr>
                <a:spLocks noChangeArrowheads="1"/>
              </p:cNvSpPr>
              <p:nvPr/>
            </p:nvSpPr>
            <p:spPr bwMode="auto">
              <a:xfrm>
                <a:off x="1412875" y="2732996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Oval 272"/>
              <p:cNvSpPr>
                <a:spLocks noChangeArrowheads="1"/>
              </p:cNvSpPr>
              <p:nvPr/>
            </p:nvSpPr>
            <p:spPr bwMode="auto">
              <a:xfrm>
                <a:off x="1801813" y="2732996"/>
                <a:ext cx="88900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Oval 273"/>
              <p:cNvSpPr>
                <a:spLocks noChangeArrowheads="1"/>
              </p:cNvSpPr>
              <p:nvPr/>
            </p:nvSpPr>
            <p:spPr bwMode="auto">
              <a:xfrm>
                <a:off x="2192338" y="2732996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Oval 274"/>
              <p:cNvSpPr>
                <a:spLocks noChangeArrowheads="1"/>
              </p:cNvSpPr>
              <p:nvPr/>
            </p:nvSpPr>
            <p:spPr bwMode="auto">
              <a:xfrm>
                <a:off x="2581275" y="2732996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Oval 275"/>
              <p:cNvSpPr>
                <a:spLocks noChangeArrowheads="1"/>
              </p:cNvSpPr>
              <p:nvPr/>
            </p:nvSpPr>
            <p:spPr bwMode="auto">
              <a:xfrm>
                <a:off x="2970213" y="2732996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Oval 276"/>
              <p:cNvSpPr>
                <a:spLocks noChangeArrowheads="1"/>
              </p:cNvSpPr>
              <p:nvPr/>
            </p:nvSpPr>
            <p:spPr bwMode="auto">
              <a:xfrm>
                <a:off x="3359150" y="2732996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Oval 277"/>
              <p:cNvSpPr>
                <a:spLocks noChangeArrowheads="1"/>
              </p:cNvSpPr>
              <p:nvPr/>
            </p:nvSpPr>
            <p:spPr bwMode="auto">
              <a:xfrm>
                <a:off x="3748088" y="2732996"/>
                <a:ext cx="88900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Oval 278"/>
              <p:cNvSpPr>
                <a:spLocks noChangeArrowheads="1"/>
              </p:cNvSpPr>
              <p:nvPr/>
            </p:nvSpPr>
            <p:spPr bwMode="auto">
              <a:xfrm>
                <a:off x="4138613" y="2732996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Oval 279"/>
              <p:cNvSpPr>
                <a:spLocks noChangeArrowheads="1"/>
              </p:cNvSpPr>
              <p:nvPr/>
            </p:nvSpPr>
            <p:spPr bwMode="auto">
              <a:xfrm>
                <a:off x="4527550" y="2732996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Oval 280"/>
              <p:cNvSpPr>
                <a:spLocks noChangeArrowheads="1"/>
              </p:cNvSpPr>
              <p:nvPr/>
            </p:nvSpPr>
            <p:spPr bwMode="auto">
              <a:xfrm>
                <a:off x="4918075" y="2732996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Oval 281"/>
              <p:cNvSpPr>
                <a:spLocks noChangeArrowheads="1"/>
              </p:cNvSpPr>
              <p:nvPr/>
            </p:nvSpPr>
            <p:spPr bwMode="auto">
              <a:xfrm>
                <a:off x="5307013" y="2732996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Oval 282"/>
              <p:cNvSpPr>
                <a:spLocks noChangeArrowheads="1"/>
              </p:cNvSpPr>
              <p:nvPr/>
            </p:nvSpPr>
            <p:spPr bwMode="auto">
              <a:xfrm>
                <a:off x="5695950" y="2732996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Oval 283"/>
              <p:cNvSpPr>
                <a:spLocks noChangeArrowheads="1"/>
              </p:cNvSpPr>
              <p:nvPr/>
            </p:nvSpPr>
            <p:spPr bwMode="auto">
              <a:xfrm>
                <a:off x="6084888" y="2732996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Oval 284"/>
              <p:cNvSpPr>
                <a:spLocks noChangeArrowheads="1"/>
              </p:cNvSpPr>
              <p:nvPr/>
            </p:nvSpPr>
            <p:spPr bwMode="auto">
              <a:xfrm>
                <a:off x="6473825" y="2732996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Oval 285"/>
              <p:cNvSpPr>
                <a:spLocks noChangeArrowheads="1"/>
              </p:cNvSpPr>
              <p:nvPr/>
            </p:nvSpPr>
            <p:spPr bwMode="auto">
              <a:xfrm>
                <a:off x="6862763" y="2732996"/>
                <a:ext cx="88900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Oval 286"/>
              <p:cNvSpPr>
                <a:spLocks noChangeArrowheads="1"/>
              </p:cNvSpPr>
              <p:nvPr/>
            </p:nvSpPr>
            <p:spPr bwMode="auto">
              <a:xfrm>
                <a:off x="7253288" y="2732996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Oval 287"/>
              <p:cNvSpPr>
                <a:spLocks noChangeArrowheads="1"/>
              </p:cNvSpPr>
              <p:nvPr/>
            </p:nvSpPr>
            <p:spPr bwMode="auto">
              <a:xfrm>
                <a:off x="7642225" y="2732996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Oval 288"/>
              <p:cNvSpPr>
                <a:spLocks noChangeArrowheads="1"/>
              </p:cNvSpPr>
              <p:nvPr/>
            </p:nvSpPr>
            <p:spPr bwMode="auto">
              <a:xfrm>
                <a:off x="8032750" y="2732996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Oval 289"/>
              <p:cNvSpPr>
                <a:spLocks noChangeArrowheads="1"/>
              </p:cNvSpPr>
              <p:nvPr/>
            </p:nvSpPr>
            <p:spPr bwMode="auto">
              <a:xfrm>
                <a:off x="8421688" y="2732996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Oval 290"/>
              <p:cNvSpPr>
                <a:spLocks noChangeArrowheads="1"/>
              </p:cNvSpPr>
              <p:nvPr/>
            </p:nvSpPr>
            <p:spPr bwMode="auto">
              <a:xfrm>
                <a:off x="8810625" y="2732996"/>
                <a:ext cx="88900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0" name="Group 309"/>
            <p:cNvGrpSpPr/>
            <p:nvPr userDrawn="1"/>
          </p:nvGrpSpPr>
          <p:grpSpPr>
            <a:xfrm>
              <a:off x="244475" y="3101657"/>
              <a:ext cx="8655050" cy="88900"/>
              <a:chOff x="244475" y="3118758"/>
              <a:chExt cx="8655050" cy="88900"/>
            </a:xfrm>
          </p:grpSpPr>
          <p:sp>
            <p:nvSpPr>
              <p:cNvPr id="170" name="Oval 297"/>
              <p:cNvSpPr>
                <a:spLocks noChangeArrowheads="1"/>
              </p:cNvSpPr>
              <p:nvPr/>
            </p:nvSpPr>
            <p:spPr bwMode="auto">
              <a:xfrm>
                <a:off x="244475" y="3118758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Oval 298"/>
              <p:cNvSpPr>
                <a:spLocks noChangeArrowheads="1"/>
              </p:cNvSpPr>
              <p:nvPr/>
            </p:nvSpPr>
            <p:spPr bwMode="auto">
              <a:xfrm>
                <a:off x="633413" y="3118758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Oval 299"/>
              <p:cNvSpPr>
                <a:spLocks noChangeArrowheads="1"/>
              </p:cNvSpPr>
              <p:nvPr/>
            </p:nvSpPr>
            <p:spPr bwMode="auto">
              <a:xfrm>
                <a:off x="1023938" y="3118758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Oval 300"/>
              <p:cNvSpPr>
                <a:spLocks noChangeArrowheads="1"/>
              </p:cNvSpPr>
              <p:nvPr/>
            </p:nvSpPr>
            <p:spPr bwMode="auto">
              <a:xfrm>
                <a:off x="1412875" y="3118758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Oval 301"/>
              <p:cNvSpPr>
                <a:spLocks noChangeArrowheads="1"/>
              </p:cNvSpPr>
              <p:nvPr/>
            </p:nvSpPr>
            <p:spPr bwMode="auto">
              <a:xfrm>
                <a:off x="1801813" y="3118758"/>
                <a:ext cx="88900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Oval 302"/>
              <p:cNvSpPr>
                <a:spLocks noChangeArrowheads="1"/>
              </p:cNvSpPr>
              <p:nvPr/>
            </p:nvSpPr>
            <p:spPr bwMode="auto">
              <a:xfrm>
                <a:off x="2192338" y="3118758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Oval 303"/>
              <p:cNvSpPr>
                <a:spLocks noChangeArrowheads="1"/>
              </p:cNvSpPr>
              <p:nvPr/>
            </p:nvSpPr>
            <p:spPr bwMode="auto">
              <a:xfrm>
                <a:off x="2581275" y="3118758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Oval 304"/>
              <p:cNvSpPr>
                <a:spLocks noChangeArrowheads="1"/>
              </p:cNvSpPr>
              <p:nvPr/>
            </p:nvSpPr>
            <p:spPr bwMode="auto">
              <a:xfrm>
                <a:off x="2970213" y="3118758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Oval 305"/>
              <p:cNvSpPr>
                <a:spLocks noChangeArrowheads="1"/>
              </p:cNvSpPr>
              <p:nvPr/>
            </p:nvSpPr>
            <p:spPr bwMode="auto">
              <a:xfrm>
                <a:off x="3359150" y="3118758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Oval 306"/>
              <p:cNvSpPr>
                <a:spLocks noChangeArrowheads="1"/>
              </p:cNvSpPr>
              <p:nvPr/>
            </p:nvSpPr>
            <p:spPr bwMode="auto">
              <a:xfrm>
                <a:off x="3748088" y="3118758"/>
                <a:ext cx="88900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Oval 307"/>
              <p:cNvSpPr>
                <a:spLocks noChangeArrowheads="1"/>
              </p:cNvSpPr>
              <p:nvPr/>
            </p:nvSpPr>
            <p:spPr bwMode="auto">
              <a:xfrm>
                <a:off x="4138613" y="3118758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Oval 308"/>
              <p:cNvSpPr>
                <a:spLocks noChangeArrowheads="1"/>
              </p:cNvSpPr>
              <p:nvPr/>
            </p:nvSpPr>
            <p:spPr bwMode="auto">
              <a:xfrm>
                <a:off x="4527550" y="3118758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Oval 309"/>
              <p:cNvSpPr>
                <a:spLocks noChangeArrowheads="1"/>
              </p:cNvSpPr>
              <p:nvPr/>
            </p:nvSpPr>
            <p:spPr bwMode="auto">
              <a:xfrm>
                <a:off x="4918075" y="3118758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Oval 310"/>
              <p:cNvSpPr>
                <a:spLocks noChangeArrowheads="1"/>
              </p:cNvSpPr>
              <p:nvPr/>
            </p:nvSpPr>
            <p:spPr bwMode="auto">
              <a:xfrm>
                <a:off x="5307013" y="3118758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Oval 311"/>
              <p:cNvSpPr>
                <a:spLocks noChangeArrowheads="1"/>
              </p:cNvSpPr>
              <p:nvPr/>
            </p:nvSpPr>
            <p:spPr bwMode="auto">
              <a:xfrm>
                <a:off x="5695950" y="3118758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Oval 312"/>
              <p:cNvSpPr>
                <a:spLocks noChangeArrowheads="1"/>
              </p:cNvSpPr>
              <p:nvPr/>
            </p:nvSpPr>
            <p:spPr bwMode="auto">
              <a:xfrm>
                <a:off x="6084888" y="3118758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Oval 313"/>
              <p:cNvSpPr>
                <a:spLocks noChangeArrowheads="1"/>
              </p:cNvSpPr>
              <p:nvPr/>
            </p:nvSpPr>
            <p:spPr bwMode="auto">
              <a:xfrm>
                <a:off x="6473825" y="3118758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Oval 314"/>
              <p:cNvSpPr>
                <a:spLocks noChangeArrowheads="1"/>
              </p:cNvSpPr>
              <p:nvPr/>
            </p:nvSpPr>
            <p:spPr bwMode="auto">
              <a:xfrm>
                <a:off x="6862763" y="3118758"/>
                <a:ext cx="88900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Oval 315"/>
              <p:cNvSpPr>
                <a:spLocks noChangeArrowheads="1"/>
              </p:cNvSpPr>
              <p:nvPr/>
            </p:nvSpPr>
            <p:spPr bwMode="auto">
              <a:xfrm>
                <a:off x="7253288" y="3118758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Oval 316"/>
              <p:cNvSpPr>
                <a:spLocks noChangeArrowheads="1"/>
              </p:cNvSpPr>
              <p:nvPr/>
            </p:nvSpPr>
            <p:spPr bwMode="auto">
              <a:xfrm>
                <a:off x="7642225" y="3118758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Oval 317"/>
              <p:cNvSpPr>
                <a:spLocks noChangeArrowheads="1"/>
              </p:cNvSpPr>
              <p:nvPr/>
            </p:nvSpPr>
            <p:spPr bwMode="auto">
              <a:xfrm>
                <a:off x="8032750" y="3118758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Oval 318"/>
              <p:cNvSpPr>
                <a:spLocks noChangeArrowheads="1"/>
              </p:cNvSpPr>
              <p:nvPr/>
            </p:nvSpPr>
            <p:spPr bwMode="auto">
              <a:xfrm>
                <a:off x="8421688" y="3118758"/>
                <a:ext cx="87313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Oval 319"/>
              <p:cNvSpPr>
                <a:spLocks noChangeArrowheads="1"/>
              </p:cNvSpPr>
              <p:nvPr/>
            </p:nvSpPr>
            <p:spPr bwMode="auto">
              <a:xfrm>
                <a:off x="8810625" y="3118758"/>
                <a:ext cx="88900" cy="88900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09" name="Group 308"/>
            <p:cNvGrpSpPr/>
            <p:nvPr userDrawn="1"/>
          </p:nvGrpSpPr>
          <p:grpSpPr>
            <a:xfrm>
              <a:off x="244475" y="3486564"/>
              <a:ext cx="8655050" cy="87312"/>
              <a:chOff x="244475" y="3507696"/>
              <a:chExt cx="8655050" cy="87312"/>
            </a:xfrm>
          </p:grpSpPr>
          <p:sp>
            <p:nvSpPr>
              <p:cNvPr id="193" name="Oval 326"/>
              <p:cNvSpPr>
                <a:spLocks noChangeArrowheads="1"/>
              </p:cNvSpPr>
              <p:nvPr/>
            </p:nvSpPr>
            <p:spPr bwMode="auto">
              <a:xfrm>
                <a:off x="244475" y="3507696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Oval 327"/>
              <p:cNvSpPr>
                <a:spLocks noChangeArrowheads="1"/>
              </p:cNvSpPr>
              <p:nvPr/>
            </p:nvSpPr>
            <p:spPr bwMode="auto">
              <a:xfrm>
                <a:off x="633413" y="3507696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Oval 328"/>
              <p:cNvSpPr>
                <a:spLocks noChangeArrowheads="1"/>
              </p:cNvSpPr>
              <p:nvPr/>
            </p:nvSpPr>
            <p:spPr bwMode="auto">
              <a:xfrm>
                <a:off x="1023938" y="3507696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Oval 329"/>
              <p:cNvSpPr>
                <a:spLocks noChangeArrowheads="1"/>
              </p:cNvSpPr>
              <p:nvPr/>
            </p:nvSpPr>
            <p:spPr bwMode="auto">
              <a:xfrm>
                <a:off x="1412875" y="3507696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Oval 330"/>
              <p:cNvSpPr>
                <a:spLocks noChangeArrowheads="1"/>
              </p:cNvSpPr>
              <p:nvPr/>
            </p:nvSpPr>
            <p:spPr bwMode="auto">
              <a:xfrm>
                <a:off x="1801813" y="3507696"/>
                <a:ext cx="88900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Oval 331"/>
              <p:cNvSpPr>
                <a:spLocks noChangeArrowheads="1"/>
              </p:cNvSpPr>
              <p:nvPr/>
            </p:nvSpPr>
            <p:spPr bwMode="auto">
              <a:xfrm>
                <a:off x="2192338" y="3507696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Oval 332"/>
              <p:cNvSpPr>
                <a:spLocks noChangeArrowheads="1"/>
              </p:cNvSpPr>
              <p:nvPr/>
            </p:nvSpPr>
            <p:spPr bwMode="auto">
              <a:xfrm>
                <a:off x="2581275" y="3507696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Oval 333"/>
              <p:cNvSpPr>
                <a:spLocks noChangeArrowheads="1"/>
              </p:cNvSpPr>
              <p:nvPr/>
            </p:nvSpPr>
            <p:spPr bwMode="auto">
              <a:xfrm>
                <a:off x="2970213" y="3507696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Oval 334"/>
              <p:cNvSpPr>
                <a:spLocks noChangeArrowheads="1"/>
              </p:cNvSpPr>
              <p:nvPr/>
            </p:nvSpPr>
            <p:spPr bwMode="auto">
              <a:xfrm>
                <a:off x="3359150" y="3507696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Oval 335"/>
              <p:cNvSpPr>
                <a:spLocks noChangeArrowheads="1"/>
              </p:cNvSpPr>
              <p:nvPr/>
            </p:nvSpPr>
            <p:spPr bwMode="auto">
              <a:xfrm>
                <a:off x="3748088" y="3507696"/>
                <a:ext cx="88900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Oval 336"/>
              <p:cNvSpPr>
                <a:spLocks noChangeArrowheads="1"/>
              </p:cNvSpPr>
              <p:nvPr/>
            </p:nvSpPr>
            <p:spPr bwMode="auto">
              <a:xfrm>
                <a:off x="4138613" y="3507696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Oval 337"/>
              <p:cNvSpPr>
                <a:spLocks noChangeArrowheads="1"/>
              </p:cNvSpPr>
              <p:nvPr/>
            </p:nvSpPr>
            <p:spPr bwMode="auto">
              <a:xfrm>
                <a:off x="4527550" y="3507696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Oval 338"/>
              <p:cNvSpPr>
                <a:spLocks noChangeArrowheads="1"/>
              </p:cNvSpPr>
              <p:nvPr/>
            </p:nvSpPr>
            <p:spPr bwMode="auto">
              <a:xfrm>
                <a:off x="4918075" y="3507696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Oval 339"/>
              <p:cNvSpPr>
                <a:spLocks noChangeArrowheads="1"/>
              </p:cNvSpPr>
              <p:nvPr/>
            </p:nvSpPr>
            <p:spPr bwMode="auto">
              <a:xfrm>
                <a:off x="5307013" y="3507696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Oval 340"/>
              <p:cNvSpPr>
                <a:spLocks noChangeArrowheads="1"/>
              </p:cNvSpPr>
              <p:nvPr/>
            </p:nvSpPr>
            <p:spPr bwMode="auto">
              <a:xfrm>
                <a:off x="5695950" y="3507696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Oval 341"/>
              <p:cNvSpPr>
                <a:spLocks noChangeArrowheads="1"/>
              </p:cNvSpPr>
              <p:nvPr/>
            </p:nvSpPr>
            <p:spPr bwMode="auto">
              <a:xfrm>
                <a:off x="6084888" y="3507696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Oval 342"/>
              <p:cNvSpPr>
                <a:spLocks noChangeArrowheads="1"/>
              </p:cNvSpPr>
              <p:nvPr/>
            </p:nvSpPr>
            <p:spPr bwMode="auto">
              <a:xfrm>
                <a:off x="6473825" y="3507696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Oval 343"/>
              <p:cNvSpPr>
                <a:spLocks noChangeArrowheads="1"/>
              </p:cNvSpPr>
              <p:nvPr/>
            </p:nvSpPr>
            <p:spPr bwMode="auto">
              <a:xfrm>
                <a:off x="6862763" y="3507696"/>
                <a:ext cx="88900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Oval 344"/>
              <p:cNvSpPr>
                <a:spLocks noChangeArrowheads="1"/>
              </p:cNvSpPr>
              <p:nvPr/>
            </p:nvSpPr>
            <p:spPr bwMode="auto">
              <a:xfrm>
                <a:off x="7253288" y="3507696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Oval 345"/>
              <p:cNvSpPr>
                <a:spLocks noChangeArrowheads="1"/>
              </p:cNvSpPr>
              <p:nvPr/>
            </p:nvSpPr>
            <p:spPr bwMode="auto">
              <a:xfrm>
                <a:off x="7642225" y="3507696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Oval 346"/>
              <p:cNvSpPr>
                <a:spLocks noChangeArrowheads="1"/>
              </p:cNvSpPr>
              <p:nvPr/>
            </p:nvSpPr>
            <p:spPr bwMode="auto">
              <a:xfrm>
                <a:off x="8032750" y="3507696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Oval 347"/>
              <p:cNvSpPr>
                <a:spLocks noChangeArrowheads="1"/>
              </p:cNvSpPr>
              <p:nvPr/>
            </p:nvSpPr>
            <p:spPr bwMode="auto">
              <a:xfrm>
                <a:off x="8421688" y="3507696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Oval 348"/>
              <p:cNvSpPr>
                <a:spLocks noChangeArrowheads="1"/>
              </p:cNvSpPr>
              <p:nvPr/>
            </p:nvSpPr>
            <p:spPr bwMode="auto">
              <a:xfrm>
                <a:off x="8810625" y="3507696"/>
                <a:ext cx="88900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08" name="Group 307"/>
            <p:cNvGrpSpPr/>
            <p:nvPr userDrawn="1"/>
          </p:nvGrpSpPr>
          <p:grpSpPr>
            <a:xfrm>
              <a:off x="244475" y="3869883"/>
              <a:ext cx="8655050" cy="87312"/>
              <a:chOff x="244475" y="3893458"/>
              <a:chExt cx="8655050" cy="87312"/>
            </a:xfrm>
          </p:grpSpPr>
          <p:sp>
            <p:nvSpPr>
              <p:cNvPr id="216" name="Oval 355"/>
              <p:cNvSpPr>
                <a:spLocks noChangeArrowheads="1"/>
              </p:cNvSpPr>
              <p:nvPr/>
            </p:nvSpPr>
            <p:spPr bwMode="auto">
              <a:xfrm>
                <a:off x="244475" y="3893458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Oval 356"/>
              <p:cNvSpPr>
                <a:spLocks noChangeArrowheads="1"/>
              </p:cNvSpPr>
              <p:nvPr/>
            </p:nvSpPr>
            <p:spPr bwMode="auto">
              <a:xfrm>
                <a:off x="633413" y="3893458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Oval 357"/>
              <p:cNvSpPr>
                <a:spLocks noChangeArrowheads="1"/>
              </p:cNvSpPr>
              <p:nvPr/>
            </p:nvSpPr>
            <p:spPr bwMode="auto">
              <a:xfrm>
                <a:off x="1023938" y="3893458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Oval 358"/>
              <p:cNvSpPr>
                <a:spLocks noChangeArrowheads="1"/>
              </p:cNvSpPr>
              <p:nvPr/>
            </p:nvSpPr>
            <p:spPr bwMode="auto">
              <a:xfrm>
                <a:off x="1412875" y="3893458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Oval 359"/>
              <p:cNvSpPr>
                <a:spLocks noChangeArrowheads="1"/>
              </p:cNvSpPr>
              <p:nvPr/>
            </p:nvSpPr>
            <p:spPr bwMode="auto">
              <a:xfrm>
                <a:off x="1801813" y="3893458"/>
                <a:ext cx="88900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Oval 360"/>
              <p:cNvSpPr>
                <a:spLocks noChangeArrowheads="1"/>
              </p:cNvSpPr>
              <p:nvPr/>
            </p:nvSpPr>
            <p:spPr bwMode="auto">
              <a:xfrm>
                <a:off x="2192338" y="3893458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Oval 361"/>
              <p:cNvSpPr>
                <a:spLocks noChangeArrowheads="1"/>
              </p:cNvSpPr>
              <p:nvPr/>
            </p:nvSpPr>
            <p:spPr bwMode="auto">
              <a:xfrm>
                <a:off x="2581275" y="3893458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Oval 362"/>
              <p:cNvSpPr>
                <a:spLocks noChangeArrowheads="1"/>
              </p:cNvSpPr>
              <p:nvPr/>
            </p:nvSpPr>
            <p:spPr bwMode="auto">
              <a:xfrm>
                <a:off x="2970213" y="3893458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Oval 363"/>
              <p:cNvSpPr>
                <a:spLocks noChangeArrowheads="1"/>
              </p:cNvSpPr>
              <p:nvPr/>
            </p:nvSpPr>
            <p:spPr bwMode="auto">
              <a:xfrm>
                <a:off x="3359150" y="3893458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Oval 364"/>
              <p:cNvSpPr>
                <a:spLocks noChangeArrowheads="1"/>
              </p:cNvSpPr>
              <p:nvPr/>
            </p:nvSpPr>
            <p:spPr bwMode="auto">
              <a:xfrm>
                <a:off x="3748088" y="3893458"/>
                <a:ext cx="88900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Oval 365"/>
              <p:cNvSpPr>
                <a:spLocks noChangeArrowheads="1"/>
              </p:cNvSpPr>
              <p:nvPr/>
            </p:nvSpPr>
            <p:spPr bwMode="auto">
              <a:xfrm>
                <a:off x="4138613" y="3893458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Oval 366"/>
              <p:cNvSpPr>
                <a:spLocks noChangeArrowheads="1"/>
              </p:cNvSpPr>
              <p:nvPr/>
            </p:nvSpPr>
            <p:spPr bwMode="auto">
              <a:xfrm>
                <a:off x="4527550" y="3893458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Oval 367"/>
              <p:cNvSpPr>
                <a:spLocks noChangeArrowheads="1"/>
              </p:cNvSpPr>
              <p:nvPr/>
            </p:nvSpPr>
            <p:spPr bwMode="auto">
              <a:xfrm>
                <a:off x="4918075" y="3893458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Oval 368"/>
              <p:cNvSpPr>
                <a:spLocks noChangeArrowheads="1"/>
              </p:cNvSpPr>
              <p:nvPr/>
            </p:nvSpPr>
            <p:spPr bwMode="auto">
              <a:xfrm>
                <a:off x="5307013" y="3893458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Oval 369"/>
              <p:cNvSpPr>
                <a:spLocks noChangeArrowheads="1"/>
              </p:cNvSpPr>
              <p:nvPr/>
            </p:nvSpPr>
            <p:spPr bwMode="auto">
              <a:xfrm>
                <a:off x="5695950" y="3893458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Oval 370"/>
              <p:cNvSpPr>
                <a:spLocks noChangeArrowheads="1"/>
              </p:cNvSpPr>
              <p:nvPr/>
            </p:nvSpPr>
            <p:spPr bwMode="auto">
              <a:xfrm>
                <a:off x="6084888" y="3893458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Oval 371"/>
              <p:cNvSpPr>
                <a:spLocks noChangeArrowheads="1"/>
              </p:cNvSpPr>
              <p:nvPr/>
            </p:nvSpPr>
            <p:spPr bwMode="auto">
              <a:xfrm>
                <a:off x="6473825" y="3893458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Oval 372"/>
              <p:cNvSpPr>
                <a:spLocks noChangeArrowheads="1"/>
              </p:cNvSpPr>
              <p:nvPr/>
            </p:nvSpPr>
            <p:spPr bwMode="auto">
              <a:xfrm>
                <a:off x="6862763" y="3893458"/>
                <a:ext cx="88900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Oval 373"/>
              <p:cNvSpPr>
                <a:spLocks noChangeArrowheads="1"/>
              </p:cNvSpPr>
              <p:nvPr/>
            </p:nvSpPr>
            <p:spPr bwMode="auto">
              <a:xfrm>
                <a:off x="7253288" y="3893458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Oval 374"/>
              <p:cNvSpPr>
                <a:spLocks noChangeArrowheads="1"/>
              </p:cNvSpPr>
              <p:nvPr/>
            </p:nvSpPr>
            <p:spPr bwMode="auto">
              <a:xfrm>
                <a:off x="7642225" y="3893458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Oval 375"/>
              <p:cNvSpPr>
                <a:spLocks noChangeArrowheads="1"/>
              </p:cNvSpPr>
              <p:nvPr/>
            </p:nvSpPr>
            <p:spPr bwMode="auto">
              <a:xfrm>
                <a:off x="8032750" y="3893458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Oval 376"/>
              <p:cNvSpPr>
                <a:spLocks noChangeArrowheads="1"/>
              </p:cNvSpPr>
              <p:nvPr/>
            </p:nvSpPr>
            <p:spPr bwMode="auto">
              <a:xfrm>
                <a:off x="8421688" y="3893458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Oval 377"/>
              <p:cNvSpPr>
                <a:spLocks noChangeArrowheads="1"/>
              </p:cNvSpPr>
              <p:nvPr/>
            </p:nvSpPr>
            <p:spPr bwMode="auto">
              <a:xfrm>
                <a:off x="8810625" y="3893458"/>
                <a:ext cx="88900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4"/>
            <p:cNvGrpSpPr/>
            <p:nvPr userDrawn="1"/>
          </p:nvGrpSpPr>
          <p:grpSpPr>
            <a:xfrm>
              <a:off x="244475" y="4253202"/>
              <a:ext cx="8655050" cy="87312"/>
              <a:chOff x="244475" y="4279221"/>
              <a:chExt cx="8655050" cy="87312"/>
            </a:xfrm>
          </p:grpSpPr>
          <p:sp>
            <p:nvSpPr>
              <p:cNvPr id="239" name="Oval 384"/>
              <p:cNvSpPr>
                <a:spLocks noChangeArrowheads="1"/>
              </p:cNvSpPr>
              <p:nvPr/>
            </p:nvSpPr>
            <p:spPr bwMode="auto">
              <a:xfrm>
                <a:off x="244475" y="4279221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Oval 385"/>
              <p:cNvSpPr>
                <a:spLocks noChangeArrowheads="1"/>
              </p:cNvSpPr>
              <p:nvPr/>
            </p:nvSpPr>
            <p:spPr bwMode="auto">
              <a:xfrm>
                <a:off x="633413" y="4279221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Oval 386"/>
              <p:cNvSpPr>
                <a:spLocks noChangeArrowheads="1"/>
              </p:cNvSpPr>
              <p:nvPr/>
            </p:nvSpPr>
            <p:spPr bwMode="auto">
              <a:xfrm>
                <a:off x="1023938" y="4279221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Oval 387"/>
              <p:cNvSpPr>
                <a:spLocks noChangeArrowheads="1"/>
              </p:cNvSpPr>
              <p:nvPr/>
            </p:nvSpPr>
            <p:spPr bwMode="auto">
              <a:xfrm>
                <a:off x="1431925" y="4279221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Oval 388"/>
              <p:cNvSpPr>
                <a:spLocks noChangeArrowheads="1"/>
              </p:cNvSpPr>
              <p:nvPr/>
            </p:nvSpPr>
            <p:spPr bwMode="auto">
              <a:xfrm>
                <a:off x="1801813" y="4279221"/>
                <a:ext cx="88900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Oval 389"/>
              <p:cNvSpPr>
                <a:spLocks noChangeArrowheads="1"/>
              </p:cNvSpPr>
              <p:nvPr/>
            </p:nvSpPr>
            <p:spPr bwMode="auto">
              <a:xfrm>
                <a:off x="2192338" y="4279221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Oval 390"/>
              <p:cNvSpPr>
                <a:spLocks noChangeArrowheads="1"/>
              </p:cNvSpPr>
              <p:nvPr/>
            </p:nvSpPr>
            <p:spPr bwMode="auto">
              <a:xfrm>
                <a:off x="2581275" y="4279221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Oval 391"/>
              <p:cNvSpPr>
                <a:spLocks noChangeArrowheads="1"/>
              </p:cNvSpPr>
              <p:nvPr/>
            </p:nvSpPr>
            <p:spPr bwMode="auto">
              <a:xfrm>
                <a:off x="2970213" y="4279221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Oval 392"/>
              <p:cNvSpPr>
                <a:spLocks noChangeArrowheads="1"/>
              </p:cNvSpPr>
              <p:nvPr/>
            </p:nvSpPr>
            <p:spPr bwMode="auto">
              <a:xfrm>
                <a:off x="3359150" y="4279221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Oval 393"/>
              <p:cNvSpPr>
                <a:spLocks noChangeArrowheads="1"/>
              </p:cNvSpPr>
              <p:nvPr/>
            </p:nvSpPr>
            <p:spPr bwMode="auto">
              <a:xfrm>
                <a:off x="3748088" y="4279221"/>
                <a:ext cx="88900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Oval 394"/>
              <p:cNvSpPr>
                <a:spLocks noChangeArrowheads="1"/>
              </p:cNvSpPr>
              <p:nvPr/>
            </p:nvSpPr>
            <p:spPr bwMode="auto">
              <a:xfrm>
                <a:off x="4157663" y="4279221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Oval 395"/>
              <p:cNvSpPr>
                <a:spLocks noChangeArrowheads="1"/>
              </p:cNvSpPr>
              <p:nvPr/>
            </p:nvSpPr>
            <p:spPr bwMode="auto">
              <a:xfrm>
                <a:off x="4527550" y="4279221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Oval 396"/>
              <p:cNvSpPr>
                <a:spLocks noChangeArrowheads="1"/>
              </p:cNvSpPr>
              <p:nvPr/>
            </p:nvSpPr>
            <p:spPr bwMode="auto">
              <a:xfrm>
                <a:off x="4918075" y="4279221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Oval 397"/>
              <p:cNvSpPr>
                <a:spLocks noChangeArrowheads="1"/>
              </p:cNvSpPr>
              <p:nvPr/>
            </p:nvSpPr>
            <p:spPr bwMode="auto">
              <a:xfrm>
                <a:off x="5307013" y="4279221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Oval 398"/>
              <p:cNvSpPr>
                <a:spLocks noChangeArrowheads="1"/>
              </p:cNvSpPr>
              <p:nvPr/>
            </p:nvSpPr>
            <p:spPr bwMode="auto">
              <a:xfrm>
                <a:off x="5695950" y="4279221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Oval 399"/>
              <p:cNvSpPr>
                <a:spLocks noChangeArrowheads="1"/>
              </p:cNvSpPr>
              <p:nvPr/>
            </p:nvSpPr>
            <p:spPr bwMode="auto">
              <a:xfrm>
                <a:off x="6084888" y="4279221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Oval 400"/>
              <p:cNvSpPr>
                <a:spLocks noChangeArrowheads="1"/>
              </p:cNvSpPr>
              <p:nvPr/>
            </p:nvSpPr>
            <p:spPr bwMode="auto">
              <a:xfrm>
                <a:off x="6473825" y="4279221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Oval 401"/>
              <p:cNvSpPr>
                <a:spLocks noChangeArrowheads="1"/>
              </p:cNvSpPr>
              <p:nvPr/>
            </p:nvSpPr>
            <p:spPr bwMode="auto">
              <a:xfrm>
                <a:off x="6862763" y="4279221"/>
                <a:ext cx="88900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Oval 402"/>
              <p:cNvSpPr>
                <a:spLocks noChangeArrowheads="1"/>
              </p:cNvSpPr>
              <p:nvPr/>
            </p:nvSpPr>
            <p:spPr bwMode="auto">
              <a:xfrm>
                <a:off x="7253288" y="4279221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Oval 403"/>
              <p:cNvSpPr>
                <a:spLocks noChangeArrowheads="1"/>
              </p:cNvSpPr>
              <p:nvPr/>
            </p:nvSpPr>
            <p:spPr bwMode="auto">
              <a:xfrm>
                <a:off x="7642225" y="4279221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Oval 404"/>
              <p:cNvSpPr>
                <a:spLocks noChangeArrowheads="1"/>
              </p:cNvSpPr>
              <p:nvPr/>
            </p:nvSpPr>
            <p:spPr bwMode="auto">
              <a:xfrm>
                <a:off x="8032750" y="4279221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Oval 405"/>
              <p:cNvSpPr>
                <a:spLocks noChangeArrowheads="1"/>
              </p:cNvSpPr>
              <p:nvPr/>
            </p:nvSpPr>
            <p:spPr bwMode="auto">
              <a:xfrm>
                <a:off x="8421688" y="4279221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Oval 406"/>
              <p:cNvSpPr>
                <a:spLocks noChangeArrowheads="1"/>
              </p:cNvSpPr>
              <p:nvPr/>
            </p:nvSpPr>
            <p:spPr bwMode="auto">
              <a:xfrm>
                <a:off x="8810625" y="4279221"/>
                <a:ext cx="88900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3"/>
            <p:cNvGrpSpPr/>
            <p:nvPr userDrawn="1"/>
          </p:nvGrpSpPr>
          <p:grpSpPr>
            <a:xfrm>
              <a:off x="244475" y="4636521"/>
              <a:ext cx="8655050" cy="87312"/>
              <a:chOff x="244475" y="4636521"/>
              <a:chExt cx="8655050" cy="87312"/>
            </a:xfrm>
          </p:grpSpPr>
          <p:sp>
            <p:nvSpPr>
              <p:cNvPr id="262" name="Oval 384"/>
              <p:cNvSpPr>
                <a:spLocks noChangeArrowheads="1"/>
              </p:cNvSpPr>
              <p:nvPr userDrawn="1"/>
            </p:nvSpPr>
            <p:spPr bwMode="auto">
              <a:xfrm>
                <a:off x="244475" y="4636521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Oval 385"/>
              <p:cNvSpPr>
                <a:spLocks noChangeArrowheads="1"/>
              </p:cNvSpPr>
              <p:nvPr userDrawn="1"/>
            </p:nvSpPr>
            <p:spPr bwMode="auto">
              <a:xfrm>
                <a:off x="633413" y="4636521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Oval 386"/>
              <p:cNvSpPr>
                <a:spLocks noChangeArrowheads="1"/>
              </p:cNvSpPr>
              <p:nvPr userDrawn="1"/>
            </p:nvSpPr>
            <p:spPr bwMode="auto">
              <a:xfrm>
                <a:off x="1023938" y="4636521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Oval 387"/>
              <p:cNvSpPr>
                <a:spLocks noChangeArrowheads="1"/>
              </p:cNvSpPr>
              <p:nvPr userDrawn="1"/>
            </p:nvSpPr>
            <p:spPr bwMode="auto">
              <a:xfrm>
                <a:off x="1431925" y="4636521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Oval 388"/>
              <p:cNvSpPr>
                <a:spLocks noChangeArrowheads="1"/>
              </p:cNvSpPr>
              <p:nvPr userDrawn="1"/>
            </p:nvSpPr>
            <p:spPr bwMode="auto">
              <a:xfrm>
                <a:off x="1801813" y="4636521"/>
                <a:ext cx="88900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Oval 389"/>
              <p:cNvSpPr>
                <a:spLocks noChangeArrowheads="1"/>
              </p:cNvSpPr>
              <p:nvPr userDrawn="1"/>
            </p:nvSpPr>
            <p:spPr bwMode="auto">
              <a:xfrm>
                <a:off x="2192338" y="4636521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Oval 390"/>
              <p:cNvSpPr>
                <a:spLocks noChangeArrowheads="1"/>
              </p:cNvSpPr>
              <p:nvPr userDrawn="1"/>
            </p:nvSpPr>
            <p:spPr bwMode="auto">
              <a:xfrm>
                <a:off x="2581275" y="4636521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Oval 391"/>
              <p:cNvSpPr>
                <a:spLocks noChangeArrowheads="1"/>
              </p:cNvSpPr>
              <p:nvPr userDrawn="1"/>
            </p:nvSpPr>
            <p:spPr bwMode="auto">
              <a:xfrm>
                <a:off x="2970213" y="4636521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Oval 392"/>
              <p:cNvSpPr>
                <a:spLocks noChangeArrowheads="1"/>
              </p:cNvSpPr>
              <p:nvPr userDrawn="1"/>
            </p:nvSpPr>
            <p:spPr bwMode="auto">
              <a:xfrm>
                <a:off x="3359150" y="4636521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Oval 393"/>
              <p:cNvSpPr>
                <a:spLocks noChangeArrowheads="1"/>
              </p:cNvSpPr>
              <p:nvPr userDrawn="1"/>
            </p:nvSpPr>
            <p:spPr bwMode="auto">
              <a:xfrm>
                <a:off x="3748088" y="4636521"/>
                <a:ext cx="88900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Oval 394"/>
              <p:cNvSpPr>
                <a:spLocks noChangeArrowheads="1"/>
              </p:cNvSpPr>
              <p:nvPr userDrawn="1"/>
            </p:nvSpPr>
            <p:spPr bwMode="auto">
              <a:xfrm>
                <a:off x="4157663" y="4636521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Oval 395"/>
              <p:cNvSpPr>
                <a:spLocks noChangeArrowheads="1"/>
              </p:cNvSpPr>
              <p:nvPr userDrawn="1"/>
            </p:nvSpPr>
            <p:spPr bwMode="auto">
              <a:xfrm>
                <a:off x="4527550" y="4636521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Oval 396"/>
              <p:cNvSpPr>
                <a:spLocks noChangeArrowheads="1"/>
              </p:cNvSpPr>
              <p:nvPr userDrawn="1"/>
            </p:nvSpPr>
            <p:spPr bwMode="auto">
              <a:xfrm>
                <a:off x="4918075" y="4636521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Oval 397"/>
              <p:cNvSpPr>
                <a:spLocks noChangeArrowheads="1"/>
              </p:cNvSpPr>
              <p:nvPr userDrawn="1"/>
            </p:nvSpPr>
            <p:spPr bwMode="auto">
              <a:xfrm>
                <a:off x="5307013" y="4636521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Oval 398"/>
              <p:cNvSpPr>
                <a:spLocks noChangeArrowheads="1"/>
              </p:cNvSpPr>
              <p:nvPr userDrawn="1"/>
            </p:nvSpPr>
            <p:spPr bwMode="auto">
              <a:xfrm>
                <a:off x="5695950" y="4636521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Oval 399"/>
              <p:cNvSpPr>
                <a:spLocks noChangeArrowheads="1"/>
              </p:cNvSpPr>
              <p:nvPr userDrawn="1"/>
            </p:nvSpPr>
            <p:spPr bwMode="auto">
              <a:xfrm>
                <a:off x="6084888" y="4636521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Oval 400"/>
              <p:cNvSpPr>
                <a:spLocks noChangeArrowheads="1"/>
              </p:cNvSpPr>
              <p:nvPr userDrawn="1"/>
            </p:nvSpPr>
            <p:spPr bwMode="auto">
              <a:xfrm>
                <a:off x="6473825" y="4636521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Oval 401"/>
              <p:cNvSpPr>
                <a:spLocks noChangeArrowheads="1"/>
              </p:cNvSpPr>
              <p:nvPr userDrawn="1"/>
            </p:nvSpPr>
            <p:spPr bwMode="auto">
              <a:xfrm>
                <a:off x="6862763" y="4636521"/>
                <a:ext cx="88900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Oval 402"/>
              <p:cNvSpPr>
                <a:spLocks noChangeArrowheads="1"/>
              </p:cNvSpPr>
              <p:nvPr userDrawn="1"/>
            </p:nvSpPr>
            <p:spPr bwMode="auto">
              <a:xfrm>
                <a:off x="7253288" y="4636521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Oval 403"/>
              <p:cNvSpPr>
                <a:spLocks noChangeArrowheads="1"/>
              </p:cNvSpPr>
              <p:nvPr userDrawn="1"/>
            </p:nvSpPr>
            <p:spPr bwMode="auto">
              <a:xfrm>
                <a:off x="7642225" y="4636521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Oval 404"/>
              <p:cNvSpPr>
                <a:spLocks noChangeArrowheads="1"/>
              </p:cNvSpPr>
              <p:nvPr userDrawn="1"/>
            </p:nvSpPr>
            <p:spPr bwMode="auto">
              <a:xfrm>
                <a:off x="8032750" y="4636521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Oval 405"/>
              <p:cNvSpPr>
                <a:spLocks noChangeArrowheads="1"/>
              </p:cNvSpPr>
              <p:nvPr userDrawn="1"/>
            </p:nvSpPr>
            <p:spPr bwMode="auto">
              <a:xfrm>
                <a:off x="8421688" y="4636521"/>
                <a:ext cx="87313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Oval 406"/>
              <p:cNvSpPr>
                <a:spLocks noChangeArrowheads="1"/>
              </p:cNvSpPr>
              <p:nvPr userDrawn="1"/>
            </p:nvSpPr>
            <p:spPr bwMode="auto">
              <a:xfrm>
                <a:off x="8810625" y="4636521"/>
                <a:ext cx="88900" cy="87312"/>
              </a:xfrm>
              <a:prstGeom prst="ellipse">
                <a:avLst/>
              </a:prstGeom>
              <a:solidFill>
                <a:srgbClr val="000000">
                  <a:alpha val="1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" name="Text Placeholder 9"/>
          <p:cNvSpPr>
            <a:spLocks noGrp="1"/>
          </p:cNvSpPr>
          <p:nvPr userDrawn="1">
            <p:ph type="body" sz="quarter" idx="11" hasCustomPrompt="1"/>
          </p:nvPr>
        </p:nvSpPr>
        <p:spPr bwMode="gray">
          <a:xfrm>
            <a:off x="0" y="2233197"/>
            <a:ext cx="9144000" cy="677108"/>
          </a:xfrm>
          <a:solidFill>
            <a:schemeClr val="bg1"/>
          </a:solidFill>
        </p:spPr>
        <p:txBody>
          <a:bodyPr lIns="457200" tIns="137160" rIns="457200" bIns="137160" anchor="ctr" anchorCtr="1">
            <a:spAutoFit/>
          </a:bodyPr>
          <a:lstStyle>
            <a:lvl1pPr marL="0" indent="0" algn="ctr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 sz="2400" b="1">
                <a:solidFill>
                  <a:schemeClr val="accent1"/>
                </a:solidFill>
              </a:defRPr>
            </a:lvl1pPr>
            <a:lvl2pPr marL="342900" indent="-342900"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800">
                <a:solidFill>
                  <a:schemeClr val="accent1"/>
                </a:solidFill>
              </a:defRPr>
            </a:lvl2pPr>
            <a:lvl3pPr marL="285750" indent="-285750" algn="ctr">
              <a:lnSpc>
                <a:spcPct val="8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1">
                <a:solidFill>
                  <a:schemeClr val="accent1"/>
                </a:solidFill>
              </a:defRPr>
            </a:lvl3pPr>
            <a:lvl4pPr marL="342900" indent="-34290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accent1"/>
                </a:solidFill>
              </a:defRPr>
            </a:lvl4pPr>
            <a:lvl5pPr marL="342900" indent="-34290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9888620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0" y="2225502"/>
            <a:ext cx="9144000" cy="692497"/>
          </a:xfrm>
          <a:solidFill>
            <a:schemeClr val="accent1">
              <a:alpha val="90000"/>
            </a:schemeClr>
          </a:solidFill>
        </p:spPr>
        <p:txBody>
          <a:bodyPr wrap="square" lIns="182880" tIns="182880" rIns="182880" bIns="182880"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tabLst/>
              <a:defRPr sz="2400" b="1">
                <a:solidFill>
                  <a:schemeClr val="bg1"/>
                </a:solidFill>
              </a:defRPr>
            </a:lvl1pPr>
            <a:lvl2pPr marL="0" indent="0" algn="ctr">
              <a:lnSpc>
                <a:spcPct val="8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800" b="1">
                <a:solidFill>
                  <a:schemeClr val="bg1"/>
                </a:solidFill>
              </a:defRPr>
            </a:lvl2pPr>
            <a:lvl3pPr marL="0" indent="0" algn="ctr">
              <a:lnSpc>
                <a:spcPct val="8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1">
                <a:solidFill>
                  <a:schemeClr val="bg1"/>
                </a:solidFill>
              </a:defRPr>
            </a:lvl3pPr>
            <a:lvl4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4pPr>
            <a:lvl5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5pPr>
            <a:lvl6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6pPr>
            <a:lvl7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7pPr>
            <a:lvl8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8pPr>
            <a:lvl9pPr marL="0" indent="0" algn="ctr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0759022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Teradata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gray">
          <a:xfrm>
            <a:off x="2742406" y="2158207"/>
            <a:ext cx="3659188" cy="827087"/>
            <a:chOff x="1728" y="1805"/>
            <a:chExt cx="2305" cy="521"/>
          </a:xfrm>
          <a:solidFill>
            <a:schemeClr val="accent1"/>
          </a:solidFill>
        </p:grpSpPr>
        <p:sp>
          <p:nvSpPr>
            <p:cNvPr id="12" name="Freeform 11"/>
            <p:cNvSpPr>
              <a:spLocks noEditPoints="1"/>
            </p:cNvSpPr>
            <p:nvPr userDrawn="1"/>
          </p:nvSpPr>
          <p:spPr bwMode="gray">
            <a:xfrm>
              <a:off x="1728" y="1805"/>
              <a:ext cx="2231" cy="521"/>
            </a:xfrm>
            <a:custGeom>
              <a:avLst/>
              <a:gdLst>
                <a:gd name="T0" fmla="*/ 660 w 3745"/>
                <a:gd name="T1" fmla="*/ 0 h 863"/>
                <a:gd name="T2" fmla="*/ 0 w 3745"/>
                <a:gd name="T3" fmla="*/ 73 h 863"/>
                <a:gd name="T4" fmla="*/ 292 w 3745"/>
                <a:gd name="T5" fmla="*/ 804 h 863"/>
                <a:gd name="T6" fmla="*/ 399 w 3745"/>
                <a:gd name="T7" fmla="*/ 863 h 863"/>
                <a:gd name="T8" fmla="*/ 637 w 3745"/>
                <a:gd name="T9" fmla="*/ 73 h 863"/>
                <a:gd name="T10" fmla="*/ 660 w 3745"/>
                <a:gd name="T11" fmla="*/ 0 h 863"/>
                <a:gd name="T12" fmla="*/ 2673 w 3745"/>
                <a:gd name="T13" fmla="*/ 181 h 863"/>
                <a:gd name="T14" fmla="*/ 2408 w 3745"/>
                <a:gd name="T15" fmla="*/ 768 h 863"/>
                <a:gd name="T16" fmla="*/ 2522 w 3745"/>
                <a:gd name="T17" fmla="*/ 729 h 863"/>
                <a:gd name="T18" fmla="*/ 2698 w 3745"/>
                <a:gd name="T19" fmla="*/ 596 h 863"/>
                <a:gd name="T20" fmla="*/ 2590 w 3745"/>
                <a:gd name="T21" fmla="*/ 533 h 863"/>
                <a:gd name="T22" fmla="*/ 2812 w 3745"/>
                <a:gd name="T23" fmla="*/ 729 h 863"/>
                <a:gd name="T24" fmla="*/ 2941 w 3745"/>
                <a:gd name="T25" fmla="*/ 768 h 863"/>
                <a:gd name="T26" fmla="*/ 2673 w 3745"/>
                <a:gd name="T27" fmla="*/ 181 h 863"/>
                <a:gd name="T28" fmla="*/ 3529 w 3745"/>
                <a:gd name="T29" fmla="*/ 203 h 863"/>
                <a:gd name="T30" fmla="*/ 3425 w 3745"/>
                <a:gd name="T31" fmla="*/ 203 h 863"/>
                <a:gd name="T32" fmla="*/ 3252 w 3745"/>
                <a:gd name="T33" fmla="*/ 768 h 863"/>
                <a:gd name="T34" fmla="*/ 3374 w 3745"/>
                <a:gd name="T35" fmla="*/ 596 h 863"/>
                <a:gd name="T36" fmla="*/ 3483 w 3745"/>
                <a:gd name="T37" fmla="*/ 533 h 863"/>
                <a:gd name="T38" fmla="*/ 3473 w 3745"/>
                <a:gd name="T39" fmla="*/ 310 h 863"/>
                <a:gd name="T40" fmla="*/ 3695 w 3745"/>
                <a:gd name="T41" fmla="*/ 768 h 863"/>
                <a:gd name="T42" fmla="*/ 3529 w 3745"/>
                <a:gd name="T43" fmla="*/ 203 h 863"/>
                <a:gd name="T44" fmla="*/ 1655 w 3745"/>
                <a:gd name="T45" fmla="*/ 181 h 863"/>
                <a:gd name="T46" fmla="*/ 1603 w 3745"/>
                <a:gd name="T47" fmla="*/ 203 h 863"/>
                <a:gd name="T48" fmla="*/ 1247 w 3745"/>
                <a:gd name="T49" fmla="*/ 515 h 863"/>
                <a:gd name="T50" fmla="*/ 1374 w 3745"/>
                <a:gd name="T51" fmla="*/ 336 h 863"/>
                <a:gd name="T52" fmla="*/ 969 w 3745"/>
                <a:gd name="T53" fmla="*/ 189 h 863"/>
                <a:gd name="T54" fmla="*/ 737 w 3745"/>
                <a:gd name="T55" fmla="*/ 704 h 863"/>
                <a:gd name="T56" fmla="*/ 625 w 3745"/>
                <a:gd name="T57" fmla="*/ 488 h 863"/>
                <a:gd name="T58" fmla="*/ 816 w 3745"/>
                <a:gd name="T59" fmla="*/ 424 h 863"/>
                <a:gd name="T60" fmla="*/ 625 w 3745"/>
                <a:gd name="T61" fmla="*/ 253 h 863"/>
                <a:gd name="T62" fmla="*/ 897 w 3745"/>
                <a:gd name="T63" fmla="*/ 189 h 863"/>
                <a:gd name="T64" fmla="*/ 520 w 3745"/>
                <a:gd name="T65" fmla="*/ 590 h 863"/>
                <a:gd name="T66" fmla="*/ 1074 w 3745"/>
                <a:gd name="T67" fmla="*/ 766 h 863"/>
                <a:gd name="T68" fmla="*/ 1149 w 3745"/>
                <a:gd name="T69" fmla="*/ 253 h 863"/>
                <a:gd name="T70" fmla="*/ 1271 w 3745"/>
                <a:gd name="T71" fmla="*/ 387 h 863"/>
                <a:gd name="T72" fmla="*/ 1110 w 3745"/>
                <a:gd name="T73" fmla="*/ 461 h 863"/>
                <a:gd name="T74" fmla="*/ 1338 w 3745"/>
                <a:gd name="T75" fmla="*/ 768 h 863"/>
                <a:gd name="T76" fmla="*/ 1505 w 3745"/>
                <a:gd name="T77" fmla="*/ 729 h 863"/>
                <a:gd name="T78" fmla="*/ 1680 w 3745"/>
                <a:gd name="T79" fmla="*/ 596 h 863"/>
                <a:gd name="T80" fmla="*/ 1573 w 3745"/>
                <a:gd name="T81" fmla="*/ 533 h 863"/>
                <a:gd name="T82" fmla="*/ 1795 w 3745"/>
                <a:gd name="T83" fmla="*/ 729 h 863"/>
                <a:gd name="T84" fmla="*/ 1923 w 3745"/>
                <a:gd name="T85" fmla="*/ 768 h 863"/>
                <a:gd name="T86" fmla="*/ 1655 w 3745"/>
                <a:gd name="T87" fmla="*/ 181 h 863"/>
                <a:gd name="T88" fmla="*/ 2304 w 3745"/>
                <a:gd name="T89" fmla="*/ 530 h 863"/>
                <a:gd name="T90" fmla="*/ 2068 w 3745"/>
                <a:gd name="T91" fmla="*/ 704 h 863"/>
                <a:gd name="T92" fmla="*/ 2159 w 3745"/>
                <a:gd name="T93" fmla="*/ 253 h 863"/>
                <a:gd name="T94" fmla="*/ 2304 w 3745"/>
                <a:gd name="T95" fmla="*/ 530 h 863"/>
                <a:gd name="T96" fmla="*/ 2409 w 3745"/>
                <a:gd name="T97" fmla="*/ 432 h 863"/>
                <a:gd name="T98" fmla="*/ 2159 w 3745"/>
                <a:gd name="T99" fmla="*/ 189 h 863"/>
                <a:gd name="T100" fmla="*/ 1963 w 3745"/>
                <a:gd name="T101" fmla="*/ 709 h 863"/>
                <a:gd name="T102" fmla="*/ 2159 w 3745"/>
                <a:gd name="T103" fmla="*/ 768 h 863"/>
                <a:gd name="T104" fmla="*/ 2409 w 3745"/>
                <a:gd name="T105" fmla="*/ 530 h 863"/>
                <a:gd name="T106" fmla="*/ 2409 w 3745"/>
                <a:gd name="T107" fmla="*/ 432 h 863"/>
                <a:gd name="T108" fmla="*/ 3332 w 3745"/>
                <a:gd name="T109" fmla="*/ 190 h 863"/>
                <a:gd name="T110" fmla="*/ 2831 w 3745"/>
                <a:gd name="T111" fmla="*/ 254 h 863"/>
                <a:gd name="T112" fmla="*/ 3028 w 3745"/>
                <a:gd name="T113" fmla="*/ 710 h 863"/>
                <a:gd name="T114" fmla="*/ 3135 w 3745"/>
                <a:gd name="T115" fmla="*/ 768 h 863"/>
                <a:gd name="T116" fmla="*/ 3313 w 3745"/>
                <a:gd name="T117" fmla="*/ 254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45" h="863">
                  <a:moveTo>
                    <a:pt x="660" y="0"/>
                  </a:moveTo>
                  <a:lnTo>
                    <a:pt x="660" y="0"/>
                  </a:lnTo>
                  <a:lnTo>
                    <a:pt x="22" y="0"/>
                  </a:lnTo>
                  <a:lnTo>
                    <a:pt x="0" y="73"/>
                  </a:lnTo>
                  <a:lnTo>
                    <a:pt x="292" y="73"/>
                  </a:lnTo>
                  <a:lnTo>
                    <a:pt x="292" y="804"/>
                  </a:lnTo>
                  <a:cubicBezTo>
                    <a:pt x="292" y="843"/>
                    <a:pt x="316" y="863"/>
                    <a:pt x="360" y="863"/>
                  </a:cubicBezTo>
                  <a:lnTo>
                    <a:pt x="399" y="863"/>
                  </a:lnTo>
                  <a:lnTo>
                    <a:pt x="399" y="73"/>
                  </a:lnTo>
                  <a:lnTo>
                    <a:pt x="637" y="73"/>
                  </a:lnTo>
                  <a:lnTo>
                    <a:pt x="660" y="0"/>
                  </a:lnTo>
                  <a:lnTo>
                    <a:pt x="660" y="0"/>
                  </a:lnTo>
                  <a:close/>
                  <a:moveTo>
                    <a:pt x="2673" y="181"/>
                  </a:moveTo>
                  <a:lnTo>
                    <a:pt x="2673" y="181"/>
                  </a:lnTo>
                  <a:cubicBezTo>
                    <a:pt x="2647" y="181"/>
                    <a:pt x="2626" y="190"/>
                    <a:pt x="2621" y="203"/>
                  </a:cubicBezTo>
                  <a:lnTo>
                    <a:pt x="2408" y="768"/>
                  </a:lnTo>
                  <a:lnTo>
                    <a:pt x="2448" y="768"/>
                  </a:lnTo>
                  <a:cubicBezTo>
                    <a:pt x="2491" y="768"/>
                    <a:pt x="2509" y="764"/>
                    <a:pt x="2522" y="729"/>
                  </a:cubicBezTo>
                  <a:lnTo>
                    <a:pt x="2570" y="596"/>
                  </a:lnTo>
                  <a:lnTo>
                    <a:pt x="2698" y="596"/>
                  </a:lnTo>
                  <a:lnTo>
                    <a:pt x="2679" y="533"/>
                  </a:lnTo>
                  <a:lnTo>
                    <a:pt x="2590" y="533"/>
                  </a:lnTo>
                  <a:lnTo>
                    <a:pt x="2669" y="310"/>
                  </a:lnTo>
                  <a:lnTo>
                    <a:pt x="2812" y="729"/>
                  </a:lnTo>
                  <a:cubicBezTo>
                    <a:pt x="2824" y="764"/>
                    <a:pt x="2845" y="768"/>
                    <a:pt x="2891" y="768"/>
                  </a:cubicBezTo>
                  <a:lnTo>
                    <a:pt x="2941" y="768"/>
                  </a:lnTo>
                  <a:lnTo>
                    <a:pt x="2725" y="203"/>
                  </a:lnTo>
                  <a:cubicBezTo>
                    <a:pt x="2720" y="190"/>
                    <a:pt x="2697" y="181"/>
                    <a:pt x="2673" y="181"/>
                  </a:cubicBezTo>
                  <a:close/>
                  <a:moveTo>
                    <a:pt x="3529" y="203"/>
                  </a:moveTo>
                  <a:lnTo>
                    <a:pt x="3529" y="203"/>
                  </a:lnTo>
                  <a:cubicBezTo>
                    <a:pt x="3524" y="190"/>
                    <a:pt x="3501" y="181"/>
                    <a:pt x="3477" y="181"/>
                  </a:cubicBezTo>
                  <a:cubicBezTo>
                    <a:pt x="3451" y="181"/>
                    <a:pt x="3430" y="190"/>
                    <a:pt x="3425" y="203"/>
                  </a:cubicBezTo>
                  <a:lnTo>
                    <a:pt x="3212" y="768"/>
                  </a:lnTo>
                  <a:lnTo>
                    <a:pt x="3252" y="768"/>
                  </a:lnTo>
                  <a:cubicBezTo>
                    <a:pt x="3294" y="768"/>
                    <a:pt x="3313" y="764"/>
                    <a:pt x="3326" y="729"/>
                  </a:cubicBezTo>
                  <a:lnTo>
                    <a:pt x="3374" y="596"/>
                  </a:lnTo>
                  <a:lnTo>
                    <a:pt x="3502" y="596"/>
                  </a:lnTo>
                  <a:lnTo>
                    <a:pt x="3483" y="533"/>
                  </a:lnTo>
                  <a:lnTo>
                    <a:pt x="3394" y="533"/>
                  </a:lnTo>
                  <a:lnTo>
                    <a:pt x="3473" y="310"/>
                  </a:lnTo>
                  <a:lnTo>
                    <a:pt x="3616" y="729"/>
                  </a:lnTo>
                  <a:cubicBezTo>
                    <a:pt x="3628" y="764"/>
                    <a:pt x="3649" y="768"/>
                    <a:pt x="3695" y="768"/>
                  </a:cubicBezTo>
                  <a:lnTo>
                    <a:pt x="3745" y="768"/>
                  </a:lnTo>
                  <a:lnTo>
                    <a:pt x="3529" y="203"/>
                  </a:lnTo>
                  <a:lnTo>
                    <a:pt x="3529" y="203"/>
                  </a:lnTo>
                  <a:close/>
                  <a:moveTo>
                    <a:pt x="1655" y="181"/>
                  </a:moveTo>
                  <a:lnTo>
                    <a:pt x="1655" y="181"/>
                  </a:lnTo>
                  <a:cubicBezTo>
                    <a:pt x="1630" y="181"/>
                    <a:pt x="1608" y="190"/>
                    <a:pt x="1603" y="203"/>
                  </a:cubicBezTo>
                  <a:lnTo>
                    <a:pt x="1399" y="746"/>
                  </a:lnTo>
                  <a:lnTo>
                    <a:pt x="1247" y="515"/>
                  </a:lnTo>
                  <a:cubicBezTo>
                    <a:pt x="1327" y="501"/>
                    <a:pt x="1374" y="459"/>
                    <a:pt x="1374" y="387"/>
                  </a:cubicBezTo>
                  <a:lnTo>
                    <a:pt x="1374" y="336"/>
                  </a:lnTo>
                  <a:cubicBezTo>
                    <a:pt x="1374" y="232"/>
                    <a:pt x="1277" y="189"/>
                    <a:pt x="1149" y="189"/>
                  </a:cubicBezTo>
                  <a:lnTo>
                    <a:pt x="969" y="189"/>
                  </a:lnTo>
                  <a:lnTo>
                    <a:pt x="969" y="704"/>
                  </a:lnTo>
                  <a:lnTo>
                    <a:pt x="737" y="704"/>
                  </a:lnTo>
                  <a:cubicBezTo>
                    <a:pt x="646" y="704"/>
                    <a:pt x="625" y="684"/>
                    <a:pt x="625" y="590"/>
                  </a:cubicBezTo>
                  <a:lnTo>
                    <a:pt x="625" y="488"/>
                  </a:lnTo>
                  <a:lnTo>
                    <a:pt x="797" y="488"/>
                  </a:lnTo>
                  <a:lnTo>
                    <a:pt x="816" y="424"/>
                  </a:lnTo>
                  <a:lnTo>
                    <a:pt x="625" y="424"/>
                  </a:lnTo>
                  <a:lnTo>
                    <a:pt x="625" y="253"/>
                  </a:lnTo>
                  <a:lnTo>
                    <a:pt x="878" y="253"/>
                  </a:lnTo>
                  <a:lnTo>
                    <a:pt x="897" y="189"/>
                  </a:lnTo>
                  <a:lnTo>
                    <a:pt x="520" y="189"/>
                  </a:lnTo>
                  <a:lnTo>
                    <a:pt x="520" y="590"/>
                  </a:lnTo>
                  <a:cubicBezTo>
                    <a:pt x="520" y="724"/>
                    <a:pt x="552" y="768"/>
                    <a:pt x="735" y="768"/>
                  </a:cubicBezTo>
                  <a:lnTo>
                    <a:pt x="1074" y="766"/>
                  </a:lnTo>
                  <a:lnTo>
                    <a:pt x="1074" y="253"/>
                  </a:lnTo>
                  <a:lnTo>
                    <a:pt x="1149" y="253"/>
                  </a:lnTo>
                  <a:cubicBezTo>
                    <a:pt x="1230" y="253"/>
                    <a:pt x="1271" y="282"/>
                    <a:pt x="1271" y="337"/>
                  </a:cubicBezTo>
                  <a:lnTo>
                    <a:pt x="1271" y="387"/>
                  </a:lnTo>
                  <a:cubicBezTo>
                    <a:pt x="1271" y="443"/>
                    <a:pt x="1220" y="461"/>
                    <a:pt x="1157" y="461"/>
                  </a:cubicBezTo>
                  <a:lnTo>
                    <a:pt x="1110" y="461"/>
                  </a:lnTo>
                  <a:lnTo>
                    <a:pt x="1269" y="733"/>
                  </a:lnTo>
                  <a:cubicBezTo>
                    <a:pt x="1287" y="765"/>
                    <a:pt x="1296" y="768"/>
                    <a:pt x="1338" y="768"/>
                  </a:cubicBezTo>
                  <a:lnTo>
                    <a:pt x="1430" y="768"/>
                  </a:lnTo>
                  <a:cubicBezTo>
                    <a:pt x="1473" y="768"/>
                    <a:pt x="1492" y="764"/>
                    <a:pt x="1505" y="729"/>
                  </a:cubicBezTo>
                  <a:lnTo>
                    <a:pt x="1552" y="596"/>
                  </a:lnTo>
                  <a:lnTo>
                    <a:pt x="1680" y="596"/>
                  </a:lnTo>
                  <a:lnTo>
                    <a:pt x="1661" y="533"/>
                  </a:lnTo>
                  <a:lnTo>
                    <a:pt x="1573" y="533"/>
                  </a:lnTo>
                  <a:lnTo>
                    <a:pt x="1652" y="310"/>
                  </a:lnTo>
                  <a:lnTo>
                    <a:pt x="1795" y="729"/>
                  </a:lnTo>
                  <a:cubicBezTo>
                    <a:pt x="1807" y="764"/>
                    <a:pt x="1827" y="768"/>
                    <a:pt x="1873" y="768"/>
                  </a:cubicBezTo>
                  <a:lnTo>
                    <a:pt x="1923" y="768"/>
                  </a:lnTo>
                  <a:lnTo>
                    <a:pt x="1707" y="203"/>
                  </a:lnTo>
                  <a:cubicBezTo>
                    <a:pt x="1702" y="190"/>
                    <a:pt x="1679" y="181"/>
                    <a:pt x="1655" y="181"/>
                  </a:cubicBezTo>
                  <a:close/>
                  <a:moveTo>
                    <a:pt x="2304" y="530"/>
                  </a:moveTo>
                  <a:lnTo>
                    <a:pt x="2304" y="530"/>
                  </a:lnTo>
                  <a:cubicBezTo>
                    <a:pt x="2304" y="647"/>
                    <a:pt x="2266" y="704"/>
                    <a:pt x="2162" y="704"/>
                  </a:cubicBezTo>
                  <a:lnTo>
                    <a:pt x="2068" y="704"/>
                  </a:lnTo>
                  <a:lnTo>
                    <a:pt x="2068" y="253"/>
                  </a:lnTo>
                  <a:lnTo>
                    <a:pt x="2159" y="253"/>
                  </a:lnTo>
                  <a:cubicBezTo>
                    <a:pt x="2266" y="253"/>
                    <a:pt x="2304" y="316"/>
                    <a:pt x="2304" y="433"/>
                  </a:cubicBezTo>
                  <a:lnTo>
                    <a:pt x="2304" y="530"/>
                  </a:lnTo>
                  <a:lnTo>
                    <a:pt x="2304" y="530"/>
                  </a:lnTo>
                  <a:close/>
                  <a:moveTo>
                    <a:pt x="2409" y="432"/>
                  </a:moveTo>
                  <a:lnTo>
                    <a:pt x="2409" y="432"/>
                  </a:lnTo>
                  <a:cubicBezTo>
                    <a:pt x="2409" y="270"/>
                    <a:pt x="2326" y="189"/>
                    <a:pt x="2159" y="189"/>
                  </a:cubicBezTo>
                  <a:lnTo>
                    <a:pt x="1963" y="189"/>
                  </a:lnTo>
                  <a:lnTo>
                    <a:pt x="1963" y="709"/>
                  </a:lnTo>
                  <a:cubicBezTo>
                    <a:pt x="1963" y="748"/>
                    <a:pt x="1984" y="768"/>
                    <a:pt x="2029" y="768"/>
                  </a:cubicBezTo>
                  <a:lnTo>
                    <a:pt x="2159" y="768"/>
                  </a:lnTo>
                  <a:lnTo>
                    <a:pt x="2180" y="767"/>
                  </a:lnTo>
                  <a:cubicBezTo>
                    <a:pt x="2337" y="761"/>
                    <a:pt x="2409" y="693"/>
                    <a:pt x="2409" y="530"/>
                  </a:cubicBezTo>
                  <a:lnTo>
                    <a:pt x="2409" y="432"/>
                  </a:lnTo>
                  <a:lnTo>
                    <a:pt x="2409" y="432"/>
                  </a:lnTo>
                  <a:close/>
                  <a:moveTo>
                    <a:pt x="3332" y="190"/>
                  </a:moveTo>
                  <a:lnTo>
                    <a:pt x="3332" y="190"/>
                  </a:lnTo>
                  <a:lnTo>
                    <a:pt x="2851" y="190"/>
                  </a:lnTo>
                  <a:lnTo>
                    <a:pt x="2831" y="254"/>
                  </a:lnTo>
                  <a:lnTo>
                    <a:pt x="3028" y="254"/>
                  </a:lnTo>
                  <a:lnTo>
                    <a:pt x="3028" y="710"/>
                  </a:lnTo>
                  <a:cubicBezTo>
                    <a:pt x="3028" y="749"/>
                    <a:pt x="3052" y="768"/>
                    <a:pt x="3096" y="768"/>
                  </a:cubicBezTo>
                  <a:lnTo>
                    <a:pt x="3135" y="768"/>
                  </a:lnTo>
                  <a:lnTo>
                    <a:pt x="3135" y="254"/>
                  </a:lnTo>
                  <a:lnTo>
                    <a:pt x="3313" y="254"/>
                  </a:lnTo>
                  <a:lnTo>
                    <a:pt x="3332" y="19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gray">
            <a:xfrm>
              <a:off x="3974" y="2210"/>
              <a:ext cx="59" cy="59"/>
            </a:xfrm>
            <a:custGeom>
              <a:avLst/>
              <a:gdLst>
                <a:gd name="T0" fmla="*/ 59 w 99"/>
                <a:gd name="T1" fmla="*/ 30 h 98"/>
                <a:gd name="T2" fmla="*/ 59 w 99"/>
                <a:gd name="T3" fmla="*/ 30 h 98"/>
                <a:gd name="T4" fmla="*/ 47 w 99"/>
                <a:gd name="T5" fmla="*/ 28 h 98"/>
                <a:gd name="T6" fmla="*/ 39 w 99"/>
                <a:gd name="T7" fmla="*/ 28 h 98"/>
                <a:gd name="T8" fmla="*/ 39 w 99"/>
                <a:gd name="T9" fmla="*/ 48 h 98"/>
                <a:gd name="T10" fmla="*/ 48 w 99"/>
                <a:gd name="T11" fmla="*/ 48 h 98"/>
                <a:gd name="T12" fmla="*/ 57 w 99"/>
                <a:gd name="T13" fmla="*/ 46 h 98"/>
                <a:gd name="T14" fmla="*/ 63 w 99"/>
                <a:gd name="T15" fmla="*/ 38 h 98"/>
                <a:gd name="T16" fmla="*/ 59 w 99"/>
                <a:gd name="T17" fmla="*/ 30 h 98"/>
                <a:gd name="T18" fmla="*/ 49 w 99"/>
                <a:gd name="T19" fmla="*/ 22 h 98"/>
                <a:gd name="T20" fmla="*/ 49 w 99"/>
                <a:gd name="T21" fmla="*/ 22 h 98"/>
                <a:gd name="T22" fmla="*/ 63 w 99"/>
                <a:gd name="T23" fmla="*/ 23 h 98"/>
                <a:gd name="T24" fmla="*/ 72 w 99"/>
                <a:gd name="T25" fmla="*/ 37 h 98"/>
                <a:gd name="T26" fmla="*/ 66 w 99"/>
                <a:gd name="T27" fmla="*/ 48 h 98"/>
                <a:gd name="T28" fmla="*/ 59 w 99"/>
                <a:gd name="T29" fmla="*/ 51 h 98"/>
                <a:gd name="T30" fmla="*/ 68 w 99"/>
                <a:gd name="T31" fmla="*/ 56 h 98"/>
                <a:gd name="T32" fmla="*/ 71 w 99"/>
                <a:gd name="T33" fmla="*/ 64 h 98"/>
                <a:gd name="T34" fmla="*/ 71 w 99"/>
                <a:gd name="T35" fmla="*/ 68 h 98"/>
                <a:gd name="T36" fmla="*/ 71 w 99"/>
                <a:gd name="T37" fmla="*/ 72 h 98"/>
                <a:gd name="T38" fmla="*/ 72 w 99"/>
                <a:gd name="T39" fmla="*/ 75 h 98"/>
                <a:gd name="T40" fmla="*/ 72 w 99"/>
                <a:gd name="T41" fmla="*/ 76 h 98"/>
                <a:gd name="T42" fmla="*/ 63 w 99"/>
                <a:gd name="T43" fmla="*/ 76 h 98"/>
                <a:gd name="T44" fmla="*/ 63 w 99"/>
                <a:gd name="T45" fmla="*/ 75 h 98"/>
                <a:gd name="T46" fmla="*/ 63 w 99"/>
                <a:gd name="T47" fmla="*/ 75 h 98"/>
                <a:gd name="T48" fmla="*/ 62 w 99"/>
                <a:gd name="T49" fmla="*/ 73 h 98"/>
                <a:gd name="T50" fmla="*/ 62 w 99"/>
                <a:gd name="T51" fmla="*/ 69 h 98"/>
                <a:gd name="T52" fmla="*/ 57 w 99"/>
                <a:gd name="T53" fmla="*/ 56 h 98"/>
                <a:gd name="T54" fmla="*/ 47 w 99"/>
                <a:gd name="T55" fmla="*/ 54 h 98"/>
                <a:gd name="T56" fmla="*/ 39 w 99"/>
                <a:gd name="T57" fmla="*/ 54 h 98"/>
                <a:gd name="T58" fmla="*/ 39 w 99"/>
                <a:gd name="T59" fmla="*/ 76 h 98"/>
                <a:gd name="T60" fmla="*/ 30 w 99"/>
                <a:gd name="T61" fmla="*/ 76 h 98"/>
                <a:gd name="T62" fmla="*/ 30 w 99"/>
                <a:gd name="T63" fmla="*/ 22 h 98"/>
                <a:gd name="T64" fmla="*/ 49 w 99"/>
                <a:gd name="T65" fmla="*/ 22 h 98"/>
                <a:gd name="T66" fmla="*/ 49 w 99"/>
                <a:gd name="T67" fmla="*/ 22 h 98"/>
                <a:gd name="T68" fmla="*/ 20 w 99"/>
                <a:gd name="T69" fmla="*/ 19 h 98"/>
                <a:gd name="T70" fmla="*/ 20 w 99"/>
                <a:gd name="T71" fmla="*/ 19 h 98"/>
                <a:gd name="T72" fmla="*/ 7 w 99"/>
                <a:gd name="T73" fmla="*/ 49 h 98"/>
                <a:gd name="T74" fmla="*/ 20 w 99"/>
                <a:gd name="T75" fmla="*/ 79 h 98"/>
                <a:gd name="T76" fmla="*/ 50 w 99"/>
                <a:gd name="T77" fmla="*/ 92 h 98"/>
                <a:gd name="T78" fmla="*/ 80 w 99"/>
                <a:gd name="T79" fmla="*/ 79 h 98"/>
                <a:gd name="T80" fmla="*/ 92 w 99"/>
                <a:gd name="T81" fmla="*/ 49 h 98"/>
                <a:gd name="T82" fmla="*/ 80 w 99"/>
                <a:gd name="T83" fmla="*/ 19 h 98"/>
                <a:gd name="T84" fmla="*/ 50 w 99"/>
                <a:gd name="T85" fmla="*/ 6 h 98"/>
                <a:gd name="T86" fmla="*/ 20 w 99"/>
                <a:gd name="T87" fmla="*/ 19 h 98"/>
                <a:gd name="T88" fmla="*/ 85 w 99"/>
                <a:gd name="T89" fmla="*/ 84 h 98"/>
                <a:gd name="T90" fmla="*/ 85 w 99"/>
                <a:gd name="T91" fmla="*/ 84 h 98"/>
                <a:gd name="T92" fmla="*/ 50 w 99"/>
                <a:gd name="T93" fmla="*/ 98 h 98"/>
                <a:gd name="T94" fmla="*/ 15 w 99"/>
                <a:gd name="T95" fmla="*/ 84 h 98"/>
                <a:gd name="T96" fmla="*/ 0 w 99"/>
                <a:gd name="T97" fmla="*/ 49 h 98"/>
                <a:gd name="T98" fmla="*/ 15 w 99"/>
                <a:gd name="T99" fmla="*/ 14 h 98"/>
                <a:gd name="T100" fmla="*/ 50 w 99"/>
                <a:gd name="T101" fmla="*/ 0 h 98"/>
                <a:gd name="T102" fmla="*/ 85 w 99"/>
                <a:gd name="T103" fmla="*/ 14 h 98"/>
                <a:gd name="T104" fmla="*/ 99 w 99"/>
                <a:gd name="T105" fmla="*/ 49 h 98"/>
                <a:gd name="T106" fmla="*/ 85 w 99"/>
                <a:gd name="T107" fmla="*/ 8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9" h="98">
                  <a:moveTo>
                    <a:pt x="59" y="30"/>
                  </a:moveTo>
                  <a:lnTo>
                    <a:pt x="59" y="30"/>
                  </a:lnTo>
                  <a:cubicBezTo>
                    <a:pt x="57" y="29"/>
                    <a:pt x="53" y="28"/>
                    <a:pt x="47" y="28"/>
                  </a:cubicBezTo>
                  <a:lnTo>
                    <a:pt x="39" y="28"/>
                  </a:lnTo>
                  <a:lnTo>
                    <a:pt x="39" y="48"/>
                  </a:lnTo>
                  <a:lnTo>
                    <a:pt x="48" y="48"/>
                  </a:lnTo>
                  <a:cubicBezTo>
                    <a:pt x="52" y="48"/>
                    <a:pt x="55" y="47"/>
                    <a:pt x="57" y="46"/>
                  </a:cubicBezTo>
                  <a:cubicBezTo>
                    <a:pt x="61" y="45"/>
                    <a:pt x="63" y="42"/>
                    <a:pt x="63" y="38"/>
                  </a:cubicBezTo>
                  <a:cubicBezTo>
                    <a:pt x="63" y="34"/>
                    <a:pt x="61" y="31"/>
                    <a:pt x="59" y="30"/>
                  </a:cubicBezTo>
                  <a:close/>
                  <a:moveTo>
                    <a:pt x="49" y="22"/>
                  </a:moveTo>
                  <a:lnTo>
                    <a:pt x="49" y="22"/>
                  </a:lnTo>
                  <a:cubicBezTo>
                    <a:pt x="55" y="22"/>
                    <a:pt x="60" y="22"/>
                    <a:pt x="63" y="23"/>
                  </a:cubicBezTo>
                  <a:cubicBezTo>
                    <a:pt x="69" y="26"/>
                    <a:pt x="72" y="30"/>
                    <a:pt x="72" y="37"/>
                  </a:cubicBezTo>
                  <a:cubicBezTo>
                    <a:pt x="72" y="42"/>
                    <a:pt x="70" y="46"/>
                    <a:pt x="66" y="48"/>
                  </a:cubicBezTo>
                  <a:cubicBezTo>
                    <a:pt x="65" y="49"/>
                    <a:pt x="62" y="50"/>
                    <a:pt x="59" y="51"/>
                  </a:cubicBezTo>
                  <a:cubicBezTo>
                    <a:pt x="63" y="51"/>
                    <a:pt x="66" y="53"/>
                    <a:pt x="68" y="56"/>
                  </a:cubicBezTo>
                  <a:cubicBezTo>
                    <a:pt x="70" y="59"/>
                    <a:pt x="71" y="62"/>
                    <a:pt x="71" y="64"/>
                  </a:cubicBezTo>
                  <a:lnTo>
                    <a:pt x="71" y="68"/>
                  </a:lnTo>
                  <a:cubicBezTo>
                    <a:pt x="71" y="69"/>
                    <a:pt x="71" y="71"/>
                    <a:pt x="71" y="72"/>
                  </a:cubicBezTo>
                  <a:cubicBezTo>
                    <a:pt x="71" y="74"/>
                    <a:pt x="71" y="75"/>
                    <a:pt x="72" y="75"/>
                  </a:cubicBezTo>
                  <a:lnTo>
                    <a:pt x="72" y="76"/>
                  </a:lnTo>
                  <a:lnTo>
                    <a:pt x="63" y="76"/>
                  </a:lnTo>
                  <a:cubicBezTo>
                    <a:pt x="63" y="76"/>
                    <a:pt x="63" y="75"/>
                    <a:pt x="63" y="75"/>
                  </a:cubicBezTo>
                  <a:cubicBezTo>
                    <a:pt x="63" y="75"/>
                    <a:pt x="63" y="75"/>
                    <a:pt x="63" y="75"/>
                  </a:cubicBezTo>
                  <a:lnTo>
                    <a:pt x="62" y="73"/>
                  </a:lnTo>
                  <a:lnTo>
                    <a:pt x="62" y="69"/>
                  </a:lnTo>
                  <a:cubicBezTo>
                    <a:pt x="62" y="62"/>
                    <a:pt x="61" y="58"/>
                    <a:pt x="57" y="56"/>
                  </a:cubicBezTo>
                  <a:cubicBezTo>
                    <a:pt x="55" y="55"/>
                    <a:pt x="52" y="54"/>
                    <a:pt x="47" y="54"/>
                  </a:cubicBezTo>
                  <a:lnTo>
                    <a:pt x="39" y="54"/>
                  </a:lnTo>
                  <a:lnTo>
                    <a:pt x="39" y="76"/>
                  </a:lnTo>
                  <a:lnTo>
                    <a:pt x="30" y="76"/>
                  </a:lnTo>
                  <a:lnTo>
                    <a:pt x="30" y="22"/>
                  </a:lnTo>
                  <a:lnTo>
                    <a:pt x="49" y="22"/>
                  </a:lnTo>
                  <a:lnTo>
                    <a:pt x="49" y="22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cubicBezTo>
                    <a:pt x="11" y="27"/>
                    <a:pt x="7" y="37"/>
                    <a:pt x="7" y="49"/>
                  </a:cubicBezTo>
                  <a:cubicBezTo>
                    <a:pt x="7" y="61"/>
                    <a:pt x="11" y="71"/>
                    <a:pt x="20" y="79"/>
                  </a:cubicBezTo>
                  <a:cubicBezTo>
                    <a:pt x="28" y="87"/>
                    <a:pt x="38" y="92"/>
                    <a:pt x="50" y="92"/>
                  </a:cubicBezTo>
                  <a:cubicBezTo>
                    <a:pt x="61" y="92"/>
                    <a:pt x="71" y="87"/>
                    <a:pt x="80" y="79"/>
                  </a:cubicBezTo>
                  <a:cubicBezTo>
                    <a:pt x="88" y="71"/>
                    <a:pt x="92" y="61"/>
                    <a:pt x="92" y="49"/>
                  </a:cubicBezTo>
                  <a:cubicBezTo>
                    <a:pt x="92" y="37"/>
                    <a:pt x="88" y="27"/>
                    <a:pt x="80" y="19"/>
                  </a:cubicBezTo>
                  <a:cubicBezTo>
                    <a:pt x="71" y="10"/>
                    <a:pt x="61" y="6"/>
                    <a:pt x="50" y="6"/>
                  </a:cubicBezTo>
                  <a:cubicBezTo>
                    <a:pt x="38" y="6"/>
                    <a:pt x="28" y="10"/>
                    <a:pt x="20" y="19"/>
                  </a:cubicBezTo>
                  <a:close/>
                  <a:moveTo>
                    <a:pt x="85" y="84"/>
                  </a:moveTo>
                  <a:lnTo>
                    <a:pt x="85" y="84"/>
                  </a:lnTo>
                  <a:cubicBezTo>
                    <a:pt x="75" y="94"/>
                    <a:pt x="63" y="98"/>
                    <a:pt x="50" y="98"/>
                  </a:cubicBezTo>
                  <a:cubicBezTo>
                    <a:pt x="36" y="98"/>
                    <a:pt x="24" y="94"/>
                    <a:pt x="15" y="84"/>
                  </a:cubicBezTo>
                  <a:cubicBezTo>
                    <a:pt x="5" y="74"/>
                    <a:pt x="0" y="63"/>
                    <a:pt x="0" y="49"/>
                  </a:cubicBezTo>
                  <a:cubicBezTo>
                    <a:pt x="0" y="35"/>
                    <a:pt x="5" y="24"/>
                    <a:pt x="15" y="14"/>
                  </a:cubicBezTo>
                  <a:cubicBezTo>
                    <a:pt x="24" y="4"/>
                    <a:pt x="36" y="0"/>
                    <a:pt x="50" y="0"/>
                  </a:cubicBezTo>
                  <a:cubicBezTo>
                    <a:pt x="63" y="0"/>
                    <a:pt x="75" y="4"/>
                    <a:pt x="85" y="14"/>
                  </a:cubicBezTo>
                  <a:cubicBezTo>
                    <a:pt x="94" y="24"/>
                    <a:pt x="99" y="35"/>
                    <a:pt x="99" y="49"/>
                  </a:cubicBezTo>
                  <a:cubicBezTo>
                    <a:pt x="99" y="63"/>
                    <a:pt x="94" y="74"/>
                    <a:pt x="85" y="8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TextBox 13"/>
          <p:cNvSpPr txBox="1"/>
          <p:nvPr userDrawn="1"/>
        </p:nvSpPr>
        <p:spPr>
          <a:xfrm>
            <a:off x="153247" y="4902645"/>
            <a:ext cx="133221" cy="1308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0C8E8817-043E-4BA1-A90E-6FB9FA409362}" type="slidenum">
              <a:rPr lang="en-US" sz="850" smtClean="0">
                <a:solidFill>
                  <a:schemeClr val="bg2">
                    <a:lumMod val="50000"/>
                  </a:schemeClr>
                </a:solidFill>
              </a:rPr>
              <a:pPr algn="r"/>
              <a:t>‹#›</a:t>
            </a:fld>
            <a:endParaRPr lang="en-US" sz="85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7934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Tabl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800600" y="1254125"/>
            <a:ext cx="3886200" cy="339725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 marL="515938" indent="-230188">
              <a:defRPr sz="1600">
                <a:solidFill>
                  <a:schemeClr val="tx1"/>
                </a:solidFill>
              </a:defRPr>
            </a:lvl2pPr>
            <a:lvl3pPr marL="742950" indent="-227013">
              <a:defRPr sz="14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343400" cy="5143500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© 2018 Teradata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802908" y="320039"/>
            <a:ext cx="3883891" cy="7102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31871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57200" y="1254125"/>
            <a:ext cx="8229600" cy="339725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 marL="515938" indent="-230188">
              <a:defRPr sz="1600">
                <a:solidFill>
                  <a:schemeClr val="tx1"/>
                </a:solidFill>
              </a:defRPr>
            </a:lvl2pPr>
            <a:lvl3pPr marL="742950" indent="-227013">
              <a:defRPr sz="14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Teradata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852579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57200" y="1254125"/>
            <a:ext cx="8229600" cy="339725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 marL="515938" indent="-230188">
              <a:defRPr sz="1600">
                <a:solidFill>
                  <a:schemeClr val="tx1"/>
                </a:solidFill>
              </a:defRPr>
            </a:lvl2pPr>
            <a:lvl3pPr marL="742950" indent="-227013">
              <a:defRPr sz="14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Teradata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731519"/>
            <a:ext cx="8255000" cy="29602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659263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800600" y="1254125"/>
            <a:ext cx="3886200" cy="3248664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57200" y="1262063"/>
            <a:ext cx="3886200" cy="3397250"/>
          </a:xfrm>
        </p:spPr>
        <p:txBody>
          <a:bodyPr>
            <a:noAutofit/>
          </a:bodyPr>
          <a:lstStyle>
            <a:lvl1pPr>
              <a:defRPr sz="1800"/>
            </a:lvl1pPr>
            <a:lvl2pPr marL="515938" indent="-230188">
              <a:defRPr sz="1600"/>
            </a:lvl2pPr>
            <a:lvl3pPr marL="742950" indent="-227013">
              <a:defRPr sz="1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© 2018 Teradata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219618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800600" y="1254125"/>
            <a:ext cx="3886200" cy="33972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57200" y="1254126"/>
            <a:ext cx="3886200" cy="3397249"/>
          </a:xfrm>
        </p:spPr>
        <p:txBody>
          <a:bodyPr>
            <a:noAutofit/>
          </a:bodyPr>
          <a:lstStyle>
            <a:lvl1pPr>
              <a:defRPr sz="1800"/>
            </a:lvl1pPr>
            <a:lvl2pPr marL="515938" indent="-230188">
              <a:defRPr sz="1600"/>
            </a:lvl2pPr>
            <a:lvl3pPr marL="742950" indent="-227013">
              <a:defRPr sz="1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© 2018 Teradata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92461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57200" y="1254125"/>
            <a:ext cx="2438400" cy="3397250"/>
          </a:xfrm>
        </p:spPr>
        <p:txBody>
          <a:bodyPr>
            <a:noAutofit/>
          </a:bodyPr>
          <a:lstStyle>
            <a:lvl1pPr>
              <a:defRPr sz="1800"/>
            </a:lvl1pPr>
            <a:lvl2pPr marL="515938" indent="-230188">
              <a:defRPr sz="1600"/>
            </a:lvl2pPr>
            <a:lvl3pPr marL="742950" indent="-227013">
              <a:defRPr sz="1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 bwMode="gray">
          <a:xfrm>
            <a:off x="3352800" y="1254125"/>
            <a:ext cx="2438400" cy="3397250"/>
          </a:xfrm>
        </p:spPr>
        <p:txBody>
          <a:bodyPr>
            <a:noAutofit/>
          </a:bodyPr>
          <a:lstStyle>
            <a:lvl1pPr>
              <a:defRPr sz="1800"/>
            </a:lvl1pPr>
            <a:lvl2pPr marL="515938" indent="-230188">
              <a:defRPr sz="1600"/>
            </a:lvl2pPr>
            <a:lvl3pPr marL="742950" indent="-227013">
              <a:defRPr sz="1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 bwMode="gray">
          <a:xfrm>
            <a:off x="6248400" y="1254125"/>
            <a:ext cx="2438400" cy="3397250"/>
          </a:xfrm>
        </p:spPr>
        <p:txBody>
          <a:bodyPr>
            <a:noAutofit/>
          </a:bodyPr>
          <a:lstStyle>
            <a:lvl1pPr>
              <a:defRPr sz="1800"/>
            </a:lvl1pPr>
            <a:lvl2pPr marL="515938" indent="-230188">
              <a:defRPr sz="1600"/>
            </a:lvl2pPr>
            <a:lvl3pPr marL="742950" indent="-227013">
              <a:defRPr sz="1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© 2018 Teradata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080029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Left Weigh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258796" y="1262062"/>
            <a:ext cx="2438400" cy="31950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57200" y="1254125"/>
            <a:ext cx="5334000" cy="3405188"/>
          </a:xfrm>
        </p:spPr>
        <p:txBody>
          <a:bodyPr>
            <a:noAutofit/>
          </a:bodyPr>
          <a:lstStyle>
            <a:lvl1pPr>
              <a:defRPr sz="1800"/>
            </a:lvl1pPr>
            <a:lvl2pPr marL="515938" indent="-230188">
              <a:defRPr sz="1600"/>
            </a:lvl2pPr>
            <a:lvl3pPr marL="742950" indent="-227013">
              <a:defRPr sz="1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© 2018 Teradata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744195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1016"/>
            <a:ext cx="8229600" cy="33845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styles: Standard bullet</a:t>
            </a:r>
          </a:p>
          <a:p>
            <a:pPr lvl="1"/>
            <a:r>
              <a:rPr lang="en-US" dirty="0"/>
              <a:t>Second level: Sub bullet</a:t>
            </a:r>
          </a:p>
          <a:p>
            <a:pPr lvl="2"/>
            <a:r>
              <a:rPr lang="en-US" dirty="0"/>
              <a:t>Third level: Tertiary bullet</a:t>
            </a:r>
          </a:p>
          <a:p>
            <a:pPr lvl="3"/>
            <a:r>
              <a:rPr lang="en-US" dirty="0"/>
              <a:t>Fourth level: Body copy</a:t>
            </a:r>
          </a:p>
          <a:p>
            <a:pPr lvl="4"/>
            <a:r>
              <a:rPr lang="en-US" dirty="0"/>
              <a:t>Fifth level: Main Heading</a:t>
            </a:r>
          </a:p>
          <a:p>
            <a:pPr lvl="5"/>
            <a:r>
              <a:rPr lang="en-US" dirty="0"/>
              <a:t>Sixth level: Subheading</a:t>
            </a:r>
          </a:p>
          <a:p>
            <a:pPr lvl="6"/>
            <a:r>
              <a:rPr lang="en-US" dirty="0"/>
              <a:t>Seventh level: Tertiary heading</a:t>
            </a:r>
          </a:p>
          <a:p>
            <a:pPr lvl="7"/>
            <a:r>
              <a:rPr lang="en-US" dirty="0"/>
              <a:t>Eighth level: Numbered lists</a:t>
            </a:r>
          </a:p>
          <a:p>
            <a:pPr lvl="8"/>
            <a:r>
              <a:rPr lang="en-US" dirty="0"/>
              <a:t>Ninth level: Source</a:t>
            </a:r>
          </a:p>
        </p:txBody>
      </p:sp>
      <p:grpSp>
        <p:nvGrpSpPr>
          <p:cNvPr id="21" name="Group 20" hidden="1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grpSp>
          <p:nvGrpSpPr>
            <p:cNvPr id="7" name="Group 6"/>
            <p:cNvGrpSpPr/>
            <p:nvPr userDrawn="1"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8" name="Rectangle 7"/>
              <p:cNvSpPr>
                <a:spLocks noChangeAspect="1"/>
              </p:cNvSpPr>
              <p:nvPr/>
            </p:nvSpPr>
            <p:spPr>
              <a:xfrm>
                <a:off x="0" y="0"/>
                <a:ext cx="457200" cy="457200"/>
              </a:xfrm>
              <a:prstGeom prst="rect">
                <a:avLst/>
              </a:pr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>
                <a:spLocks noChangeAspect="1"/>
              </p:cNvSpPr>
              <p:nvPr/>
            </p:nvSpPr>
            <p:spPr>
              <a:xfrm>
                <a:off x="8686800" y="0"/>
                <a:ext cx="457200" cy="457200"/>
              </a:xfrm>
              <a:prstGeom prst="rect">
                <a:avLst/>
              </a:pr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>
                <a:spLocks noChangeAspect="1"/>
              </p:cNvSpPr>
              <p:nvPr/>
            </p:nvSpPr>
            <p:spPr>
              <a:xfrm>
                <a:off x="0" y="6400800"/>
                <a:ext cx="457200" cy="457200"/>
              </a:xfrm>
              <a:prstGeom prst="rect">
                <a:avLst/>
              </a:pr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>
                <a:spLocks noChangeAspect="1"/>
              </p:cNvSpPr>
              <p:nvPr/>
            </p:nvSpPr>
            <p:spPr>
              <a:xfrm>
                <a:off x="8686800" y="6400800"/>
                <a:ext cx="457200" cy="457200"/>
              </a:xfrm>
              <a:prstGeom prst="rect">
                <a:avLst/>
              </a:pr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457200" y="0"/>
                <a:ext cx="0" cy="685800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8686800" y="0"/>
                <a:ext cx="0" cy="685800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0" y="457200"/>
                <a:ext cx="914400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0" y="6400800"/>
                <a:ext cx="914400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/>
            <p:cNvCxnSpPr/>
            <p:nvPr userDrawn="1"/>
          </p:nvCxnSpPr>
          <p:spPr>
            <a:xfrm>
              <a:off x="457200" y="1802847"/>
              <a:ext cx="82296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153247" y="4902645"/>
            <a:ext cx="133221" cy="1308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0C8E8817-043E-4BA1-A90E-6FB9FA409362}" type="slidenum">
              <a:rPr lang="en-US" sz="850" smtClean="0">
                <a:solidFill>
                  <a:schemeClr val="bg2">
                    <a:lumMod val="50000"/>
                  </a:schemeClr>
                </a:solidFill>
              </a:rPr>
              <a:pPr algn="r"/>
              <a:t>‹#›</a:t>
            </a:fld>
            <a:endParaRPr lang="en-US" sz="8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5" name="Title Placeholder 1"/>
          <p:cNvSpPr>
            <a:spLocks noGrp="1"/>
          </p:cNvSpPr>
          <p:nvPr>
            <p:ph type="title"/>
          </p:nvPr>
        </p:nvSpPr>
        <p:spPr>
          <a:xfrm>
            <a:off x="457200" y="320039"/>
            <a:ext cx="8229600" cy="704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452967" y="4916847"/>
            <a:ext cx="1683808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© 2018 Teradata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4916847"/>
            <a:ext cx="28956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22" name="Group 21"/>
          <p:cNvGrpSpPr>
            <a:grpSpLocks noChangeAspect="1"/>
          </p:cNvGrpSpPr>
          <p:nvPr/>
        </p:nvGrpSpPr>
        <p:grpSpPr bwMode="auto">
          <a:xfrm>
            <a:off x="7772401" y="4762918"/>
            <a:ext cx="914400" cy="204717"/>
            <a:chOff x="5137" y="4139"/>
            <a:chExt cx="335" cy="75"/>
          </a:xfrm>
          <a:solidFill>
            <a:schemeClr val="accent1"/>
          </a:solidFill>
        </p:grpSpPr>
        <p:sp>
          <p:nvSpPr>
            <p:cNvPr id="23" name="Freeform 5"/>
            <p:cNvSpPr>
              <a:spLocks noEditPoints="1"/>
            </p:cNvSpPr>
            <p:nvPr userDrawn="1"/>
          </p:nvSpPr>
          <p:spPr bwMode="auto">
            <a:xfrm>
              <a:off x="5137" y="4139"/>
              <a:ext cx="324" cy="75"/>
            </a:xfrm>
            <a:custGeom>
              <a:avLst/>
              <a:gdLst>
                <a:gd name="T0" fmla="*/ 660 w 3745"/>
                <a:gd name="T1" fmla="*/ 0 h 863"/>
                <a:gd name="T2" fmla="*/ 0 w 3745"/>
                <a:gd name="T3" fmla="*/ 73 h 863"/>
                <a:gd name="T4" fmla="*/ 292 w 3745"/>
                <a:gd name="T5" fmla="*/ 804 h 863"/>
                <a:gd name="T6" fmla="*/ 399 w 3745"/>
                <a:gd name="T7" fmla="*/ 863 h 863"/>
                <a:gd name="T8" fmla="*/ 637 w 3745"/>
                <a:gd name="T9" fmla="*/ 73 h 863"/>
                <a:gd name="T10" fmla="*/ 660 w 3745"/>
                <a:gd name="T11" fmla="*/ 0 h 863"/>
                <a:gd name="T12" fmla="*/ 2673 w 3745"/>
                <a:gd name="T13" fmla="*/ 181 h 863"/>
                <a:gd name="T14" fmla="*/ 2408 w 3745"/>
                <a:gd name="T15" fmla="*/ 768 h 863"/>
                <a:gd name="T16" fmla="*/ 2522 w 3745"/>
                <a:gd name="T17" fmla="*/ 729 h 863"/>
                <a:gd name="T18" fmla="*/ 2698 w 3745"/>
                <a:gd name="T19" fmla="*/ 596 h 863"/>
                <a:gd name="T20" fmla="*/ 2590 w 3745"/>
                <a:gd name="T21" fmla="*/ 533 h 863"/>
                <a:gd name="T22" fmla="*/ 2812 w 3745"/>
                <a:gd name="T23" fmla="*/ 729 h 863"/>
                <a:gd name="T24" fmla="*/ 2941 w 3745"/>
                <a:gd name="T25" fmla="*/ 768 h 863"/>
                <a:gd name="T26" fmla="*/ 2673 w 3745"/>
                <a:gd name="T27" fmla="*/ 181 h 863"/>
                <a:gd name="T28" fmla="*/ 3529 w 3745"/>
                <a:gd name="T29" fmla="*/ 203 h 863"/>
                <a:gd name="T30" fmla="*/ 3425 w 3745"/>
                <a:gd name="T31" fmla="*/ 203 h 863"/>
                <a:gd name="T32" fmla="*/ 3252 w 3745"/>
                <a:gd name="T33" fmla="*/ 768 h 863"/>
                <a:gd name="T34" fmla="*/ 3374 w 3745"/>
                <a:gd name="T35" fmla="*/ 596 h 863"/>
                <a:gd name="T36" fmla="*/ 3483 w 3745"/>
                <a:gd name="T37" fmla="*/ 533 h 863"/>
                <a:gd name="T38" fmla="*/ 3473 w 3745"/>
                <a:gd name="T39" fmla="*/ 310 h 863"/>
                <a:gd name="T40" fmla="*/ 3695 w 3745"/>
                <a:gd name="T41" fmla="*/ 768 h 863"/>
                <a:gd name="T42" fmla="*/ 3529 w 3745"/>
                <a:gd name="T43" fmla="*/ 203 h 863"/>
                <a:gd name="T44" fmla="*/ 1655 w 3745"/>
                <a:gd name="T45" fmla="*/ 181 h 863"/>
                <a:gd name="T46" fmla="*/ 1603 w 3745"/>
                <a:gd name="T47" fmla="*/ 203 h 863"/>
                <a:gd name="T48" fmla="*/ 1247 w 3745"/>
                <a:gd name="T49" fmla="*/ 515 h 863"/>
                <a:gd name="T50" fmla="*/ 1374 w 3745"/>
                <a:gd name="T51" fmla="*/ 336 h 863"/>
                <a:gd name="T52" fmla="*/ 969 w 3745"/>
                <a:gd name="T53" fmla="*/ 189 h 863"/>
                <a:gd name="T54" fmla="*/ 737 w 3745"/>
                <a:gd name="T55" fmla="*/ 704 h 863"/>
                <a:gd name="T56" fmla="*/ 625 w 3745"/>
                <a:gd name="T57" fmla="*/ 488 h 863"/>
                <a:gd name="T58" fmla="*/ 816 w 3745"/>
                <a:gd name="T59" fmla="*/ 424 h 863"/>
                <a:gd name="T60" fmla="*/ 625 w 3745"/>
                <a:gd name="T61" fmla="*/ 253 h 863"/>
                <a:gd name="T62" fmla="*/ 897 w 3745"/>
                <a:gd name="T63" fmla="*/ 189 h 863"/>
                <a:gd name="T64" fmla="*/ 520 w 3745"/>
                <a:gd name="T65" fmla="*/ 590 h 863"/>
                <a:gd name="T66" fmla="*/ 1074 w 3745"/>
                <a:gd name="T67" fmla="*/ 766 h 863"/>
                <a:gd name="T68" fmla="*/ 1149 w 3745"/>
                <a:gd name="T69" fmla="*/ 253 h 863"/>
                <a:gd name="T70" fmla="*/ 1271 w 3745"/>
                <a:gd name="T71" fmla="*/ 387 h 863"/>
                <a:gd name="T72" fmla="*/ 1110 w 3745"/>
                <a:gd name="T73" fmla="*/ 461 h 863"/>
                <a:gd name="T74" fmla="*/ 1338 w 3745"/>
                <a:gd name="T75" fmla="*/ 768 h 863"/>
                <a:gd name="T76" fmla="*/ 1505 w 3745"/>
                <a:gd name="T77" fmla="*/ 729 h 863"/>
                <a:gd name="T78" fmla="*/ 1680 w 3745"/>
                <a:gd name="T79" fmla="*/ 596 h 863"/>
                <a:gd name="T80" fmla="*/ 1573 w 3745"/>
                <a:gd name="T81" fmla="*/ 533 h 863"/>
                <a:gd name="T82" fmla="*/ 1795 w 3745"/>
                <a:gd name="T83" fmla="*/ 729 h 863"/>
                <a:gd name="T84" fmla="*/ 1923 w 3745"/>
                <a:gd name="T85" fmla="*/ 768 h 863"/>
                <a:gd name="T86" fmla="*/ 1655 w 3745"/>
                <a:gd name="T87" fmla="*/ 181 h 863"/>
                <a:gd name="T88" fmla="*/ 2304 w 3745"/>
                <a:gd name="T89" fmla="*/ 530 h 863"/>
                <a:gd name="T90" fmla="*/ 2068 w 3745"/>
                <a:gd name="T91" fmla="*/ 704 h 863"/>
                <a:gd name="T92" fmla="*/ 2159 w 3745"/>
                <a:gd name="T93" fmla="*/ 253 h 863"/>
                <a:gd name="T94" fmla="*/ 2304 w 3745"/>
                <a:gd name="T95" fmla="*/ 530 h 863"/>
                <a:gd name="T96" fmla="*/ 2409 w 3745"/>
                <a:gd name="T97" fmla="*/ 432 h 863"/>
                <a:gd name="T98" fmla="*/ 2159 w 3745"/>
                <a:gd name="T99" fmla="*/ 189 h 863"/>
                <a:gd name="T100" fmla="*/ 1963 w 3745"/>
                <a:gd name="T101" fmla="*/ 709 h 863"/>
                <a:gd name="T102" fmla="*/ 2159 w 3745"/>
                <a:gd name="T103" fmla="*/ 768 h 863"/>
                <a:gd name="T104" fmla="*/ 2409 w 3745"/>
                <a:gd name="T105" fmla="*/ 530 h 863"/>
                <a:gd name="T106" fmla="*/ 2409 w 3745"/>
                <a:gd name="T107" fmla="*/ 432 h 863"/>
                <a:gd name="T108" fmla="*/ 3332 w 3745"/>
                <a:gd name="T109" fmla="*/ 190 h 863"/>
                <a:gd name="T110" fmla="*/ 2831 w 3745"/>
                <a:gd name="T111" fmla="*/ 254 h 863"/>
                <a:gd name="T112" fmla="*/ 3028 w 3745"/>
                <a:gd name="T113" fmla="*/ 710 h 863"/>
                <a:gd name="T114" fmla="*/ 3135 w 3745"/>
                <a:gd name="T115" fmla="*/ 768 h 863"/>
                <a:gd name="T116" fmla="*/ 3313 w 3745"/>
                <a:gd name="T117" fmla="*/ 254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45" h="863">
                  <a:moveTo>
                    <a:pt x="660" y="0"/>
                  </a:moveTo>
                  <a:lnTo>
                    <a:pt x="660" y="0"/>
                  </a:lnTo>
                  <a:lnTo>
                    <a:pt x="22" y="0"/>
                  </a:lnTo>
                  <a:lnTo>
                    <a:pt x="0" y="73"/>
                  </a:lnTo>
                  <a:lnTo>
                    <a:pt x="292" y="73"/>
                  </a:lnTo>
                  <a:lnTo>
                    <a:pt x="292" y="804"/>
                  </a:lnTo>
                  <a:cubicBezTo>
                    <a:pt x="292" y="843"/>
                    <a:pt x="316" y="863"/>
                    <a:pt x="360" y="863"/>
                  </a:cubicBezTo>
                  <a:lnTo>
                    <a:pt x="399" y="863"/>
                  </a:lnTo>
                  <a:lnTo>
                    <a:pt x="399" y="73"/>
                  </a:lnTo>
                  <a:lnTo>
                    <a:pt x="637" y="73"/>
                  </a:lnTo>
                  <a:lnTo>
                    <a:pt x="660" y="0"/>
                  </a:lnTo>
                  <a:lnTo>
                    <a:pt x="660" y="0"/>
                  </a:lnTo>
                  <a:close/>
                  <a:moveTo>
                    <a:pt x="2673" y="181"/>
                  </a:moveTo>
                  <a:lnTo>
                    <a:pt x="2673" y="181"/>
                  </a:lnTo>
                  <a:cubicBezTo>
                    <a:pt x="2647" y="181"/>
                    <a:pt x="2626" y="190"/>
                    <a:pt x="2621" y="203"/>
                  </a:cubicBezTo>
                  <a:lnTo>
                    <a:pt x="2408" y="768"/>
                  </a:lnTo>
                  <a:lnTo>
                    <a:pt x="2448" y="768"/>
                  </a:lnTo>
                  <a:cubicBezTo>
                    <a:pt x="2491" y="768"/>
                    <a:pt x="2509" y="764"/>
                    <a:pt x="2522" y="729"/>
                  </a:cubicBezTo>
                  <a:lnTo>
                    <a:pt x="2570" y="596"/>
                  </a:lnTo>
                  <a:lnTo>
                    <a:pt x="2698" y="596"/>
                  </a:lnTo>
                  <a:lnTo>
                    <a:pt x="2679" y="533"/>
                  </a:lnTo>
                  <a:lnTo>
                    <a:pt x="2590" y="533"/>
                  </a:lnTo>
                  <a:lnTo>
                    <a:pt x="2669" y="310"/>
                  </a:lnTo>
                  <a:lnTo>
                    <a:pt x="2812" y="729"/>
                  </a:lnTo>
                  <a:cubicBezTo>
                    <a:pt x="2824" y="764"/>
                    <a:pt x="2845" y="768"/>
                    <a:pt x="2891" y="768"/>
                  </a:cubicBezTo>
                  <a:lnTo>
                    <a:pt x="2941" y="768"/>
                  </a:lnTo>
                  <a:lnTo>
                    <a:pt x="2725" y="203"/>
                  </a:lnTo>
                  <a:cubicBezTo>
                    <a:pt x="2720" y="190"/>
                    <a:pt x="2697" y="181"/>
                    <a:pt x="2673" y="181"/>
                  </a:cubicBezTo>
                  <a:close/>
                  <a:moveTo>
                    <a:pt x="3529" y="203"/>
                  </a:moveTo>
                  <a:lnTo>
                    <a:pt x="3529" y="203"/>
                  </a:lnTo>
                  <a:cubicBezTo>
                    <a:pt x="3524" y="190"/>
                    <a:pt x="3501" y="181"/>
                    <a:pt x="3477" y="181"/>
                  </a:cubicBezTo>
                  <a:cubicBezTo>
                    <a:pt x="3451" y="181"/>
                    <a:pt x="3430" y="190"/>
                    <a:pt x="3425" y="203"/>
                  </a:cubicBezTo>
                  <a:lnTo>
                    <a:pt x="3212" y="768"/>
                  </a:lnTo>
                  <a:lnTo>
                    <a:pt x="3252" y="768"/>
                  </a:lnTo>
                  <a:cubicBezTo>
                    <a:pt x="3294" y="768"/>
                    <a:pt x="3313" y="764"/>
                    <a:pt x="3326" y="729"/>
                  </a:cubicBezTo>
                  <a:lnTo>
                    <a:pt x="3374" y="596"/>
                  </a:lnTo>
                  <a:lnTo>
                    <a:pt x="3502" y="596"/>
                  </a:lnTo>
                  <a:lnTo>
                    <a:pt x="3483" y="533"/>
                  </a:lnTo>
                  <a:lnTo>
                    <a:pt x="3394" y="533"/>
                  </a:lnTo>
                  <a:lnTo>
                    <a:pt x="3473" y="310"/>
                  </a:lnTo>
                  <a:lnTo>
                    <a:pt x="3616" y="729"/>
                  </a:lnTo>
                  <a:cubicBezTo>
                    <a:pt x="3628" y="764"/>
                    <a:pt x="3649" y="768"/>
                    <a:pt x="3695" y="768"/>
                  </a:cubicBezTo>
                  <a:lnTo>
                    <a:pt x="3745" y="768"/>
                  </a:lnTo>
                  <a:lnTo>
                    <a:pt x="3529" y="203"/>
                  </a:lnTo>
                  <a:lnTo>
                    <a:pt x="3529" y="203"/>
                  </a:lnTo>
                  <a:close/>
                  <a:moveTo>
                    <a:pt x="1655" y="181"/>
                  </a:moveTo>
                  <a:lnTo>
                    <a:pt x="1655" y="181"/>
                  </a:lnTo>
                  <a:cubicBezTo>
                    <a:pt x="1630" y="181"/>
                    <a:pt x="1608" y="190"/>
                    <a:pt x="1603" y="203"/>
                  </a:cubicBezTo>
                  <a:lnTo>
                    <a:pt x="1399" y="746"/>
                  </a:lnTo>
                  <a:lnTo>
                    <a:pt x="1247" y="515"/>
                  </a:lnTo>
                  <a:cubicBezTo>
                    <a:pt x="1327" y="501"/>
                    <a:pt x="1374" y="459"/>
                    <a:pt x="1374" y="387"/>
                  </a:cubicBezTo>
                  <a:lnTo>
                    <a:pt x="1374" y="336"/>
                  </a:lnTo>
                  <a:cubicBezTo>
                    <a:pt x="1374" y="232"/>
                    <a:pt x="1277" y="189"/>
                    <a:pt x="1149" y="189"/>
                  </a:cubicBezTo>
                  <a:lnTo>
                    <a:pt x="969" y="189"/>
                  </a:lnTo>
                  <a:lnTo>
                    <a:pt x="969" y="704"/>
                  </a:lnTo>
                  <a:lnTo>
                    <a:pt x="737" y="704"/>
                  </a:lnTo>
                  <a:cubicBezTo>
                    <a:pt x="646" y="704"/>
                    <a:pt x="625" y="684"/>
                    <a:pt x="625" y="590"/>
                  </a:cubicBezTo>
                  <a:lnTo>
                    <a:pt x="625" y="488"/>
                  </a:lnTo>
                  <a:lnTo>
                    <a:pt x="797" y="488"/>
                  </a:lnTo>
                  <a:lnTo>
                    <a:pt x="816" y="424"/>
                  </a:lnTo>
                  <a:lnTo>
                    <a:pt x="625" y="424"/>
                  </a:lnTo>
                  <a:lnTo>
                    <a:pt x="625" y="253"/>
                  </a:lnTo>
                  <a:lnTo>
                    <a:pt x="878" y="253"/>
                  </a:lnTo>
                  <a:lnTo>
                    <a:pt x="897" y="189"/>
                  </a:lnTo>
                  <a:lnTo>
                    <a:pt x="520" y="189"/>
                  </a:lnTo>
                  <a:lnTo>
                    <a:pt x="520" y="590"/>
                  </a:lnTo>
                  <a:cubicBezTo>
                    <a:pt x="520" y="724"/>
                    <a:pt x="552" y="768"/>
                    <a:pt x="735" y="768"/>
                  </a:cubicBezTo>
                  <a:lnTo>
                    <a:pt x="1074" y="766"/>
                  </a:lnTo>
                  <a:lnTo>
                    <a:pt x="1074" y="253"/>
                  </a:lnTo>
                  <a:lnTo>
                    <a:pt x="1149" y="253"/>
                  </a:lnTo>
                  <a:cubicBezTo>
                    <a:pt x="1230" y="253"/>
                    <a:pt x="1271" y="282"/>
                    <a:pt x="1271" y="337"/>
                  </a:cubicBezTo>
                  <a:lnTo>
                    <a:pt x="1271" y="387"/>
                  </a:lnTo>
                  <a:cubicBezTo>
                    <a:pt x="1271" y="443"/>
                    <a:pt x="1220" y="461"/>
                    <a:pt x="1157" y="461"/>
                  </a:cubicBezTo>
                  <a:lnTo>
                    <a:pt x="1110" y="461"/>
                  </a:lnTo>
                  <a:lnTo>
                    <a:pt x="1269" y="733"/>
                  </a:lnTo>
                  <a:cubicBezTo>
                    <a:pt x="1287" y="765"/>
                    <a:pt x="1296" y="768"/>
                    <a:pt x="1338" y="768"/>
                  </a:cubicBezTo>
                  <a:lnTo>
                    <a:pt x="1430" y="768"/>
                  </a:lnTo>
                  <a:cubicBezTo>
                    <a:pt x="1473" y="768"/>
                    <a:pt x="1492" y="764"/>
                    <a:pt x="1505" y="729"/>
                  </a:cubicBezTo>
                  <a:lnTo>
                    <a:pt x="1552" y="596"/>
                  </a:lnTo>
                  <a:lnTo>
                    <a:pt x="1680" y="596"/>
                  </a:lnTo>
                  <a:lnTo>
                    <a:pt x="1661" y="533"/>
                  </a:lnTo>
                  <a:lnTo>
                    <a:pt x="1573" y="533"/>
                  </a:lnTo>
                  <a:lnTo>
                    <a:pt x="1652" y="310"/>
                  </a:lnTo>
                  <a:lnTo>
                    <a:pt x="1795" y="729"/>
                  </a:lnTo>
                  <a:cubicBezTo>
                    <a:pt x="1807" y="764"/>
                    <a:pt x="1827" y="768"/>
                    <a:pt x="1873" y="768"/>
                  </a:cubicBezTo>
                  <a:lnTo>
                    <a:pt x="1923" y="768"/>
                  </a:lnTo>
                  <a:lnTo>
                    <a:pt x="1707" y="203"/>
                  </a:lnTo>
                  <a:cubicBezTo>
                    <a:pt x="1702" y="190"/>
                    <a:pt x="1679" y="181"/>
                    <a:pt x="1655" y="181"/>
                  </a:cubicBezTo>
                  <a:close/>
                  <a:moveTo>
                    <a:pt x="2304" y="530"/>
                  </a:moveTo>
                  <a:lnTo>
                    <a:pt x="2304" y="530"/>
                  </a:lnTo>
                  <a:cubicBezTo>
                    <a:pt x="2304" y="647"/>
                    <a:pt x="2266" y="704"/>
                    <a:pt x="2162" y="704"/>
                  </a:cubicBezTo>
                  <a:lnTo>
                    <a:pt x="2068" y="704"/>
                  </a:lnTo>
                  <a:lnTo>
                    <a:pt x="2068" y="253"/>
                  </a:lnTo>
                  <a:lnTo>
                    <a:pt x="2159" y="253"/>
                  </a:lnTo>
                  <a:cubicBezTo>
                    <a:pt x="2266" y="253"/>
                    <a:pt x="2304" y="316"/>
                    <a:pt x="2304" y="433"/>
                  </a:cubicBezTo>
                  <a:lnTo>
                    <a:pt x="2304" y="530"/>
                  </a:lnTo>
                  <a:lnTo>
                    <a:pt x="2304" y="530"/>
                  </a:lnTo>
                  <a:close/>
                  <a:moveTo>
                    <a:pt x="2409" y="432"/>
                  </a:moveTo>
                  <a:lnTo>
                    <a:pt x="2409" y="432"/>
                  </a:lnTo>
                  <a:cubicBezTo>
                    <a:pt x="2409" y="270"/>
                    <a:pt x="2326" y="189"/>
                    <a:pt x="2159" y="189"/>
                  </a:cubicBezTo>
                  <a:lnTo>
                    <a:pt x="1963" y="189"/>
                  </a:lnTo>
                  <a:lnTo>
                    <a:pt x="1963" y="709"/>
                  </a:lnTo>
                  <a:cubicBezTo>
                    <a:pt x="1963" y="748"/>
                    <a:pt x="1984" y="768"/>
                    <a:pt x="2029" y="768"/>
                  </a:cubicBezTo>
                  <a:lnTo>
                    <a:pt x="2159" y="768"/>
                  </a:lnTo>
                  <a:lnTo>
                    <a:pt x="2180" y="767"/>
                  </a:lnTo>
                  <a:cubicBezTo>
                    <a:pt x="2337" y="761"/>
                    <a:pt x="2409" y="693"/>
                    <a:pt x="2409" y="530"/>
                  </a:cubicBezTo>
                  <a:lnTo>
                    <a:pt x="2409" y="432"/>
                  </a:lnTo>
                  <a:lnTo>
                    <a:pt x="2409" y="432"/>
                  </a:lnTo>
                  <a:close/>
                  <a:moveTo>
                    <a:pt x="3332" y="190"/>
                  </a:moveTo>
                  <a:lnTo>
                    <a:pt x="3332" y="190"/>
                  </a:lnTo>
                  <a:lnTo>
                    <a:pt x="2851" y="190"/>
                  </a:lnTo>
                  <a:lnTo>
                    <a:pt x="2831" y="254"/>
                  </a:lnTo>
                  <a:lnTo>
                    <a:pt x="3028" y="254"/>
                  </a:lnTo>
                  <a:lnTo>
                    <a:pt x="3028" y="710"/>
                  </a:lnTo>
                  <a:cubicBezTo>
                    <a:pt x="3028" y="749"/>
                    <a:pt x="3052" y="768"/>
                    <a:pt x="3096" y="768"/>
                  </a:cubicBezTo>
                  <a:lnTo>
                    <a:pt x="3135" y="768"/>
                  </a:lnTo>
                  <a:lnTo>
                    <a:pt x="3135" y="254"/>
                  </a:lnTo>
                  <a:lnTo>
                    <a:pt x="3313" y="254"/>
                  </a:lnTo>
                  <a:lnTo>
                    <a:pt x="3332" y="19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"/>
            <p:cNvSpPr>
              <a:spLocks noEditPoints="1"/>
            </p:cNvSpPr>
            <p:nvPr userDrawn="1"/>
          </p:nvSpPr>
          <p:spPr bwMode="auto">
            <a:xfrm>
              <a:off x="5464" y="4197"/>
              <a:ext cx="8" cy="9"/>
            </a:xfrm>
            <a:custGeom>
              <a:avLst/>
              <a:gdLst>
                <a:gd name="T0" fmla="*/ 59 w 99"/>
                <a:gd name="T1" fmla="*/ 30 h 98"/>
                <a:gd name="T2" fmla="*/ 59 w 99"/>
                <a:gd name="T3" fmla="*/ 30 h 98"/>
                <a:gd name="T4" fmla="*/ 47 w 99"/>
                <a:gd name="T5" fmla="*/ 28 h 98"/>
                <a:gd name="T6" fmla="*/ 39 w 99"/>
                <a:gd name="T7" fmla="*/ 28 h 98"/>
                <a:gd name="T8" fmla="*/ 39 w 99"/>
                <a:gd name="T9" fmla="*/ 48 h 98"/>
                <a:gd name="T10" fmla="*/ 48 w 99"/>
                <a:gd name="T11" fmla="*/ 48 h 98"/>
                <a:gd name="T12" fmla="*/ 57 w 99"/>
                <a:gd name="T13" fmla="*/ 46 h 98"/>
                <a:gd name="T14" fmla="*/ 63 w 99"/>
                <a:gd name="T15" fmla="*/ 38 h 98"/>
                <a:gd name="T16" fmla="*/ 59 w 99"/>
                <a:gd name="T17" fmla="*/ 30 h 98"/>
                <a:gd name="T18" fmla="*/ 49 w 99"/>
                <a:gd name="T19" fmla="*/ 22 h 98"/>
                <a:gd name="T20" fmla="*/ 49 w 99"/>
                <a:gd name="T21" fmla="*/ 22 h 98"/>
                <a:gd name="T22" fmla="*/ 63 w 99"/>
                <a:gd name="T23" fmla="*/ 23 h 98"/>
                <a:gd name="T24" fmla="*/ 72 w 99"/>
                <a:gd name="T25" fmla="*/ 37 h 98"/>
                <a:gd name="T26" fmla="*/ 66 w 99"/>
                <a:gd name="T27" fmla="*/ 48 h 98"/>
                <a:gd name="T28" fmla="*/ 59 w 99"/>
                <a:gd name="T29" fmla="*/ 51 h 98"/>
                <a:gd name="T30" fmla="*/ 68 w 99"/>
                <a:gd name="T31" fmla="*/ 56 h 98"/>
                <a:gd name="T32" fmla="*/ 71 w 99"/>
                <a:gd name="T33" fmla="*/ 64 h 98"/>
                <a:gd name="T34" fmla="*/ 71 w 99"/>
                <a:gd name="T35" fmla="*/ 68 h 98"/>
                <a:gd name="T36" fmla="*/ 71 w 99"/>
                <a:gd name="T37" fmla="*/ 72 h 98"/>
                <a:gd name="T38" fmla="*/ 72 w 99"/>
                <a:gd name="T39" fmla="*/ 75 h 98"/>
                <a:gd name="T40" fmla="*/ 72 w 99"/>
                <a:gd name="T41" fmla="*/ 76 h 98"/>
                <a:gd name="T42" fmla="*/ 63 w 99"/>
                <a:gd name="T43" fmla="*/ 76 h 98"/>
                <a:gd name="T44" fmla="*/ 63 w 99"/>
                <a:gd name="T45" fmla="*/ 75 h 98"/>
                <a:gd name="T46" fmla="*/ 63 w 99"/>
                <a:gd name="T47" fmla="*/ 75 h 98"/>
                <a:gd name="T48" fmla="*/ 62 w 99"/>
                <a:gd name="T49" fmla="*/ 73 h 98"/>
                <a:gd name="T50" fmla="*/ 62 w 99"/>
                <a:gd name="T51" fmla="*/ 69 h 98"/>
                <a:gd name="T52" fmla="*/ 57 w 99"/>
                <a:gd name="T53" fmla="*/ 56 h 98"/>
                <a:gd name="T54" fmla="*/ 47 w 99"/>
                <a:gd name="T55" fmla="*/ 54 h 98"/>
                <a:gd name="T56" fmla="*/ 39 w 99"/>
                <a:gd name="T57" fmla="*/ 54 h 98"/>
                <a:gd name="T58" fmla="*/ 39 w 99"/>
                <a:gd name="T59" fmla="*/ 76 h 98"/>
                <a:gd name="T60" fmla="*/ 30 w 99"/>
                <a:gd name="T61" fmla="*/ 76 h 98"/>
                <a:gd name="T62" fmla="*/ 30 w 99"/>
                <a:gd name="T63" fmla="*/ 22 h 98"/>
                <a:gd name="T64" fmla="*/ 49 w 99"/>
                <a:gd name="T65" fmla="*/ 22 h 98"/>
                <a:gd name="T66" fmla="*/ 49 w 99"/>
                <a:gd name="T67" fmla="*/ 22 h 98"/>
                <a:gd name="T68" fmla="*/ 20 w 99"/>
                <a:gd name="T69" fmla="*/ 19 h 98"/>
                <a:gd name="T70" fmla="*/ 20 w 99"/>
                <a:gd name="T71" fmla="*/ 19 h 98"/>
                <a:gd name="T72" fmla="*/ 7 w 99"/>
                <a:gd name="T73" fmla="*/ 49 h 98"/>
                <a:gd name="T74" fmla="*/ 20 w 99"/>
                <a:gd name="T75" fmla="*/ 79 h 98"/>
                <a:gd name="T76" fmla="*/ 50 w 99"/>
                <a:gd name="T77" fmla="*/ 92 h 98"/>
                <a:gd name="T78" fmla="*/ 80 w 99"/>
                <a:gd name="T79" fmla="*/ 79 h 98"/>
                <a:gd name="T80" fmla="*/ 92 w 99"/>
                <a:gd name="T81" fmla="*/ 49 h 98"/>
                <a:gd name="T82" fmla="*/ 80 w 99"/>
                <a:gd name="T83" fmla="*/ 19 h 98"/>
                <a:gd name="T84" fmla="*/ 50 w 99"/>
                <a:gd name="T85" fmla="*/ 6 h 98"/>
                <a:gd name="T86" fmla="*/ 20 w 99"/>
                <a:gd name="T87" fmla="*/ 19 h 98"/>
                <a:gd name="T88" fmla="*/ 85 w 99"/>
                <a:gd name="T89" fmla="*/ 84 h 98"/>
                <a:gd name="T90" fmla="*/ 85 w 99"/>
                <a:gd name="T91" fmla="*/ 84 h 98"/>
                <a:gd name="T92" fmla="*/ 50 w 99"/>
                <a:gd name="T93" fmla="*/ 98 h 98"/>
                <a:gd name="T94" fmla="*/ 15 w 99"/>
                <a:gd name="T95" fmla="*/ 84 h 98"/>
                <a:gd name="T96" fmla="*/ 0 w 99"/>
                <a:gd name="T97" fmla="*/ 49 h 98"/>
                <a:gd name="T98" fmla="*/ 15 w 99"/>
                <a:gd name="T99" fmla="*/ 14 h 98"/>
                <a:gd name="T100" fmla="*/ 50 w 99"/>
                <a:gd name="T101" fmla="*/ 0 h 98"/>
                <a:gd name="T102" fmla="*/ 85 w 99"/>
                <a:gd name="T103" fmla="*/ 14 h 98"/>
                <a:gd name="T104" fmla="*/ 99 w 99"/>
                <a:gd name="T105" fmla="*/ 49 h 98"/>
                <a:gd name="T106" fmla="*/ 85 w 99"/>
                <a:gd name="T107" fmla="*/ 8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9" h="98">
                  <a:moveTo>
                    <a:pt x="59" y="30"/>
                  </a:moveTo>
                  <a:lnTo>
                    <a:pt x="59" y="30"/>
                  </a:lnTo>
                  <a:cubicBezTo>
                    <a:pt x="57" y="29"/>
                    <a:pt x="53" y="28"/>
                    <a:pt x="47" y="28"/>
                  </a:cubicBezTo>
                  <a:lnTo>
                    <a:pt x="39" y="28"/>
                  </a:lnTo>
                  <a:lnTo>
                    <a:pt x="39" y="48"/>
                  </a:lnTo>
                  <a:lnTo>
                    <a:pt x="48" y="48"/>
                  </a:lnTo>
                  <a:cubicBezTo>
                    <a:pt x="52" y="48"/>
                    <a:pt x="55" y="47"/>
                    <a:pt x="57" y="46"/>
                  </a:cubicBezTo>
                  <a:cubicBezTo>
                    <a:pt x="61" y="45"/>
                    <a:pt x="63" y="42"/>
                    <a:pt x="63" y="38"/>
                  </a:cubicBezTo>
                  <a:cubicBezTo>
                    <a:pt x="63" y="34"/>
                    <a:pt x="61" y="31"/>
                    <a:pt x="59" y="30"/>
                  </a:cubicBezTo>
                  <a:close/>
                  <a:moveTo>
                    <a:pt x="49" y="22"/>
                  </a:moveTo>
                  <a:lnTo>
                    <a:pt x="49" y="22"/>
                  </a:lnTo>
                  <a:cubicBezTo>
                    <a:pt x="55" y="22"/>
                    <a:pt x="60" y="22"/>
                    <a:pt x="63" y="23"/>
                  </a:cubicBezTo>
                  <a:cubicBezTo>
                    <a:pt x="69" y="26"/>
                    <a:pt x="72" y="30"/>
                    <a:pt x="72" y="37"/>
                  </a:cubicBezTo>
                  <a:cubicBezTo>
                    <a:pt x="72" y="42"/>
                    <a:pt x="70" y="46"/>
                    <a:pt x="66" y="48"/>
                  </a:cubicBezTo>
                  <a:cubicBezTo>
                    <a:pt x="65" y="49"/>
                    <a:pt x="62" y="50"/>
                    <a:pt x="59" y="51"/>
                  </a:cubicBezTo>
                  <a:cubicBezTo>
                    <a:pt x="63" y="51"/>
                    <a:pt x="66" y="53"/>
                    <a:pt x="68" y="56"/>
                  </a:cubicBezTo>
                  <a:cubicBezTo>
                    <a:pt x="70" y="59"/>
                    <a:pt x="71" y="62"/>
                    <a:pt x="71" y="64"/>
                  </a:cubicBezTo>
                  <a:lnTo>
                    <a:pt x="71" y="68"/>
                  </a:lnTo>
                  <a:cubicBezTo>
                    <a:pt x="71" y="69"/>
                    <a:pt x="71" y="71"/>
                    <a:pt x="71" y="72"/>
                  </a:cubicBezTo>
                  <a:cubicBezTo>
                    <a:pt x="71" y="74"/>
                    <a:pt x="71" y="75"/>
                    <a:pt x="72" y="75"/>
                  </a:cubicBezTo>
                  <a:lnTo>
                    <a:pt x="72" y="76"/>
                  </a:lnTo>
                  <a:lnTo>
                    <a:pt x="63" y="76"/>
                  </a:lnTo>
                  <a:cubicBezTo>
                    <a:pt x="63" y="76"/>
                    <a:pt x="63" y="75"/>
                    <a:pt x="63" y="75"/>
                  </a:cubicBezTo>
                  <a:cubicBezTo>
                    <a:pt x="63" y="75"/>
                    <a:pt x="63" y="75"/>
                    <a:pt x="63" y="75"/>
                  </a:cubicBezTo>
                  <a:lnTo>
                    <a:pt x="62" y="73"/>
                  </a:lnTo>
                  <a:lnTo>
                    <a:pt x="62" y="69"/>
                  </a:lnTo>
                  <a:cubicBezTo>
                    <a:pt x="62" y="62"/>
                    <a:pt x="61" y="58"/>
                    <a:pt x="57" y="56"/>
                  </a:cubicBezTo>
                  <a:cubicBezTo>
                    <a:pt x="55" y="55"/>
                    <a:pt x="52" y="54"/>
                    <a:pt x="47" y="54"/>
                  </a:cubicBezTo>
                  <a:lnTo>
                    <a:pt x="39" y="54"/>
                  </a:lnTo>
                  <a:lnTo>
                    <a:pt x="39" y="76"/>
                  </a:lnTo>
                  <a:lnTo>
                    <a:pt x="30" y="76"/>
                  </a:lnTo>
                  <a:lnTo>
                    <a:pt x="30" y="22"/>
                  </a:lnTo>
                  <a:lnTo>
                    <a:pt x="49" y="22"/>
                  </a:lnTo>
                  <a:lnTo>
                    <a:pt x="49" y="22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cubicBezTo>
                    <a:pt x="11" y="27"/>
                    <a:pt x="7" y="37"/>
                    <a:pt x="7" y="49"/>
                  </a:cubicBezTo>
                  <a:cubicBezTo>
                    <a:pt x="7" y="61"/>
                    <a:pt x="11" y="71"/>
                    <a:pt x="20" y="79"/>
                  </a:cubicBezTo>
                  <a:cubicBezTo>
                    <a:pt x="28" y="87"/>
                    <a:pt x="38" y="92"/>
                    <a:pt x="50" y="92"/>
                  </a:cubicBezTo>
                  <a:cubicBezTo>
                    <a:pt x="61" y="92"/>
                    <a:pt x="71" y="87"/>
                    <a:pt x="80" y="79"/>
                  </a:cubicBezTo>
                  <a:cubicBezTo>
                    <a:pt x="88" y="71"/>
                    <a:pt x="92" y="61"/>
                    <a:pt x="92" y="49"/>
                  </a:cubicBezTo>
                  <a:cubicBezTo>
                    <a:pt x="92" y="37"/>
                    <a:pt x="88" y="27"/>
                    <a:pt x="80" y="19"/>
                  </a:cubicBezTo>
                  <a:cubicBezTo>
                    <a:pt x="71" y="10"/>
                    <a:pt x="61" y="6"/>
                    <a:pt x="50" y="6"/>
                  </a:cubicBezTo>
                  <a:cubicBezTo>
                    <a:pt x="38" y="6"/>
                    <a:pt x="28" y="10"/>
                    <a:pt x="20" y="19"/>
                  </a:cubicBezTo>
                  <a:close/>
                  <a:moveTo>
                    <a:pt x="85" y="84"/>
                  </a:moveTo>
                  <a:lnTo>
                    <a:pt x="85" y="84"/>
                  </a:lnTo>
                  <a:cubicBezTo>
                    <a:pt x="75" y="94"/>
                    <a:pt x="63" y="98"/>
                    <a:pt x="50" y="98"/>
                  </a:cubicBezTo>
                  <a:cubicBezTo>
                    <a:pt x="36" y="98"/>
                    <a:pt x="24" y="94"/>
                    <a:pt x="15" y="84"/>
                  </a:cubicBezTo>
                  <a:cubicBezTo>
                    <a:pt x="5" y="74"/>
                    <a:pt x="0" y="63"/>
                    <a:pt x="0" y="49"/>
                  </a:cubicBezTo>
                  <a:cubicBezTo>
                    <a:pt x="0" y="35"/>
                    <a:pt x="5" y="24"/>
                    <a:pt x="15" y="14"/>
                  </a:cubicBezTo>
                  <a:cubicBezTo>
                    <a:pt x="24" y="4"/>
                    <a:pt x="36" y="0"/>
                    <a:pt x="50" y="0"/>
                  </a:cubicBezTo>
                  <a:cubicBezTo>
                    <a:pt x="63" y="0"/>
                    <a:pt x="75" y="4"/>
                    <a:pt x="85" y="14"/>
                  </a:cubicBezTo>
                  <a:cubicBezTo>
                    <a:pt x="94" y="24"/>
                    <a:pt x="99" y="35"/>
                    <a:pt x="99" y="49"/>
                  </a:cubicBezTo>
                  <a:cubicBezTo>
                    <a:pt x="99" y="63"/>
                    <a:pt x="94" y="74"/>
                    <a:pt x="85" y="8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646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12" r:id="rId2"/>
    <p:sldLayoutId id="2147483667" r:id="rId3"/>
    <p:sldLayoutId id="2147483650" r:id="rId4"/>
    <p:sldLayoutId id="2147483721" r:id="rId5"/>
    <p:sldLayoutId id="2147483658" r:id="rId6"/>
    <p:sldLayoutId id="2147483709" r:id="rId7"/>
    <p:sldLayoutId id="2147483659" r:id="rId8"/>
    <p:sldLayoutId id="2147483662" r:id="rId9"/>
    <p:sldLayoutId id="2147483663" r:id="rId10"/>
    <p:sldLayoutId id="2147483654" r:id="rId11"/>
    <p:sldLayoutId id="2147483722" r:id="rId12"/>
    <p:sldLayoutId id="2147483715" r:id="rId13"/>
    <p:sldLayoutId id="2147483655" r:id="rId14"/>
    <p:sldLayoutId id="2147483670" r:id="rId15"/>
    <p:sldLayoutId id="2147483710" r:id="rId16"/>
    <p:sldLayoutId id="2147483716" r:id="rId17"/>
    <p:sldLayoutId id="2147483723" r:id="rId18"/>
    <p:sldLayoutId id="2147483719" r:id="rId19"/>
    <p:sldLayoutId id="2147483660" r:id="rId20"/>
    <p:sldLayoutId id="2147483720" r:id="rId21"/>
    <p:sldLayoutId id="2147483714" r:id="rId22"/>
    <p:sldLayoutId id="2147483661" r:id="rId23"/>
  </p:sldLayoutIdLst>
  <p:transition spd="med">
    <p:fade/>
  </p:transition>
  <p:hf sldNum="0" hdr="0" ft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4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600"/>
        </a:spcBef>
        <a:spcAft>
          <a:spcPts val="200"/>
        </a:spcAft>
        <a:buFont typeface="Arial" panose="020B0604020202020204" pitchFamily="34" charset="0"/>
        <a:buChar char="•"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85000"/>
        </a:lnSpc>
        <a:spcBef>
          <a:spcPts val="200"/>
        </a:spcBef>
        <a:spcAft>
          <a:spcPts val="200"/>
        </a:spcAft>
        <a:buFont typeface="Arial" panose="020B0604020202020204" pitchFamily="34" charset="0"/>
        <a:buChar char="–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71450" algn="l" defTabSz="914400" rtl="0" eaLnBrk="1" latinLnBrk="0" hangingPunct="1">
        <a:lnSpc>
          <a:spcPct val="85000"/>
        </a:lnSpc>
        <a:spcBef>
          <a:spcPts val="200"/>
        </a:spcBef>
        <a:spcAft>
          <a:spcPts val="200"/>
        </a:spcAft>
        <a:buFont typeface="Arial" panose="020B0604020202020204" pitchFamily="34" charset="0"/>
        <a:buChar char="-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5000"/>
        </a:lnSpc>
        <a:spcBef>
          <a:spcPts val="600"/>
        </a:spcBef>
        <a:spcAft>
          <a:spcPts val="200"/>
        </a:spcAft>
        <a:buFont typeface="Arial" panose="020B0604020202020204" pitchFamily="34" charset="0"/>
        <a:buChar char="​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5000"/>
        </a:lnSpc>
        <a:spcBef>
          <a:spcPts val="600"/>
        </a:spcBef>
        <a:spcAft>
          <a:spcPts val="200"/>
        </a:spcAft>
        <a:buFont typeface="Arial" panose="020B0604020202020204" pitchFamily="34" charset="0"/>
        <a:buChar char="​"/>
        <a:defRPr sz="1800" b="0" kern="120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5000"/>
        </a:lnSpc>
        <a:spcBef>
          <a:spcPts val="600"/>
        </a:spcBef>
        <a:spcAft>
          <a:spcPts val="200"/>
        </a:spcAft>
        <a:buFont typeface="Arial" panose="020B0604020202020204" pitchFamily="34" charset="0"/>
        <a:buChar char="​"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5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​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" indent="-228600" algn="l" defTabSz="914400" rtl="0" eaLnBrk="1" latinLnBrk="0" hangingPunct="1">
        <a:lnSpc>
          <a:spcPct val="95000"/>
        </a:lnSpc>
        <a:spcBef>
          <a:spcPts val="200"/>
        </a:spcBef>
        <a:spcAft>
          <a:spcPts val="200"/>
        </a:spcAft>
        <a:buFont typeface="+mj-lt"/>
        <a:buAutoNum type="arabicPeriod"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5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​"/>
        <a:defRPr sz="900" b="0" kern="1200">
          <a:solidFill>
            <a:schemeClr val="accent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" y="-6384"/>
            <a:ext cx="9153144" cy="515626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389890"/>
            <a:ext cx="9144000" cy="2363724"/>
          </a:xfrm>
        </p:spPr>
        <p:txBody>
          <a:bodyPr/>
          <a:lstStyle/>
          <a:p>
            <a:br>
              <a:rPr lang="ru-RU" dirty="0"/>
            </a:br>
            <a:r>
              <a:rPr lang="ru-RU" dirty="0"/>
              <a:t>Анализ эффективности морской сейсморазведки и улучшение процесса ее проведения</a:t>
            </a:r>
          </a:p>
          <a:p>
            <a:r>
              <a:rPr lang="ru-RU" sz="1800" dirty="0"/>
              <a:t>Совещание по вопросам технологического развития ПАО «Газпром»</a:t>
            </a:r>
          </a:p>
          <a:p>
            <a:pPr lvl="2"/>
            <a:r>
              <a:rPr lang="ru-RU" sz="1800" dirty="0"/>
              <a:t>Андрей Алексеенко</a:t>
            </a:r>
            <a:r>
              <a:rPr lang="en-US" sz="1800" dirty="0"/>
              <a:t>, </a:t>
            </a:r>
            <a:endParaRPr lang="ru-RU" sz="1800" dirty="0"/>
          </a:p>
          <a:p>
            <a:pPr lvl="2"/>
            <a:r>
              <a:rPr lang="ru-RU" dirty="0"/>
              <a:t>Генеральный директор </a:t>
            </a:r>
            <a:r>
              <a:rPr lang="en-US" dirty="0"/>
              <a:t>OOO </a:t>
            </a:r>
            <a:r>
              <a:rPr lang="ru-RU" dirty="0"/>
              <a:t>«Терадата»</a:t>
            </a:r>
            <a:endParaRPr lang="en-US" dirty="0"/>
          </a:p>
          <a:p>
            <a:pPr lvl="3"/>
            <a:r>
              <a:rPr lang="ru-RU" dirty="0"/>
              <a:t>Санкт-Петербург, 3 октября 2018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gray">
          <a:xfrm>
            <a:off x="457200" y="0"/>
            <a:ext cx="24384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 bwMode="auto">
          <a:xfrm>
            <a:off x="994117" y="305466"/>
            <a:ext cx="1362335" cy="305001"/>
            <a:chOff x="5137" y="4139"/>
            <a:chExt cx="335" cy="75"/>
          </a:xfrm>
          <a:solidFill>
            <a:schemeClr val="bg1"/>
          </a:solidFill>
        </p:grpSpPr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5137" y="4139"/>
              <a:ext cx="324" cy="75"/>
            </a:xfrm>
            <a:custGeom>
              <a:avLst/>
              <a:gdLst>
                <a:gd name="T0" fmla="*/ 660 w 3745"/>
                <a:gd name="T1" fmla="*/ 0 h 863"/>
                <a:gd name="T2" fmla="*/ 0 w 3745"/>
                <a:gd name="T3" fmla="*/ 73 h 863"/>
                <a:gd name="T4" fmla="*/ 292 w 3745"/>
                <a:gd name="T5" fmla="*/ 804 h 863"/>
                <a:gd name="T6" fmla="*/ 399 w 3745"/>
                <a:gd name="T7" fmla="*/ 863 h 863"/>
                <a:gd name="T8" fmla="*/ 637 w 3745"/>
                <a:gd name="T9" fmla="*/ 73 h 863"/>
                <a:gd name="T10" fmla="*/ 660 w 3745"/>
                <a:gd name="T11" fmla="*/ 0 h 863"/>
                <a:gd name="T12" fmla="*/ 2673 w 3745"/>
                <a:gd name="T13" fmla="*/ 181 h 863"/>
                <a:gd name="T14" fmla="*/ 2408 w 3745"/>
                <a:gd name="T15" fmla="*/ 768 h 863"/>
                <a:gd name="T16" fmla="*/ 2522 w 3745"/>
                <a:gd name="T17" fmla="*/ 729 h 863"/>
                <a:gd name="T18" fmla="*/ 2698 w 3745"/>
                <a:gd name="T19" fmla="*/ 596 h 863"/>
                <a:gd name="T20" fmla="*/ 2590 w 3745"/>
                <a:gd name="T21" fmla="*/ 533 h 863"/>
                <a:gd name="T22" fmla="*/ 2812 w 3745"/>
                <a:gd name="T23" fmla="*/ 729 h 863"/>
                <a:gd name="T24" fmla="*/ 2941 w 3745"/>
                <a:gd name="T25" fmla="*/ 768 h 863"/>
                <a:gd name="T26" fmla="*/ 2673 w 3745"/>
                <a:gd name="T27" fmla="*/ 181 h 863"/>
                <a:gd name="T28" fmla="*/ 3529 w 3745"/>
                <a:gd name="T29" fmla="*/ 203 h 863"/>
                <a:gd name="T30" fmla="*/ 3425 w 3745"/>
                <a:gd name="T31" fmla="*/ 203 h 863"/>
                <a:gd name="T32" fmla="*/ 3252 w 3745"/>
                <a:gd name="T33" fmla="*/ 768 h 863"/>
                <a:gd name="T34" fmla="*/ 3374 w 3745"/>
                <a:gd name="T35" fmla="*/ 596 h 863"/>
                <a:gd name="T36" fmla="*/ 3483 w 3745"/>
                <a:gd name="T37" fmla="*/ 533 h 863"/>
                <a:gd name="T38" fmla="*/ 3473 w 3745"/>
                <a:gd name="T39" fmla="*/ 310 h 863"/>
                <a:gd name="T40" fmla="*/ 3695 w 3745"/>
                <a:gd name="T41" fmla="*/ 768 h 863"/>
                <a:gd name="T42" fmla="*/ 3529 w 3745"/>
                <a:gd name="T43" fmla="*/ 203 h 863"/>
                <a:gd name="T44" fmla="*/ 1655 w 3745"/>
                <a:gd name="T45" fmla="*/ 181 h 863"/>
                <a:gd name="T46" fmla="*/ 1603 w 3745"/>
                <a:gd name="T47" fmla="*/ 203 h 863"/>
                <a:gd name="T48" fmla="*/ 1247 w 3745"/>
                <a:gd name="T49" fmla="*/ 515 h 863"/>
                <a:gd name="T50" fmla="*/ 1374 w 3745"/>
                <a:gd name="T51" fmla="*/ 336 h 863"/>
                <a:gd name="T52" fmla="*/ 969 w 3745"/>
                <a:gd name="T53" fmla="*/ 189 h 863"/>
                <a:gd name="T54" fmla="*/ 737 w 3745"/>
                <a:gd name="T55" fmla="*/ 704 h 863"/>
                <a:gd name="T56" fmla="*/ 625 w 3745"/>
                <a:gd name="T57" fmla="*/ 488 h 863"/>
                <a:gd name="T58" fmla="*/ 816 w 3745"/>
                <a:gd name="T59" fmla="*/ 424 h 863"/>
                <a:gd name="T60" fmla="*/ 625 w 3745"/>
                <a:gd name="T61" fmla="*/ 253 h 863"/>
                <a:gd name="T62" fmla="*/ 897 w 3745"/>
                <a:gd name="T63" fmla="*/ 189 h 863"/>
                <a:gd name="T64" fmla="*/ 520 w 3745"/>
                <a:gd name="T65" fmla="*/ 590 h 863"/>
                <a:gd name="T66" fmla="*/ 1074 w 3745"/>
                <a:gd name="T67" fmla="*/ 766 h 863"/>
                <a:gd name="T68" fmla="*/ 1149 w 3745"/>
                <a:gd name="T69" fmla="*/ 253 h 863"/>
                <a:gd name="T70" fmla="*/ 1271 w 3745"/>
                <a:gd name="T71" fmla="*/ 387 h 863"/>
                <a:gd name="T72" fmla="*/ 1110 w 3745"/>
                <a:gd name="T73" fmla="*/ 461 h 863"/>
                <a:gd name="T74" fmla="*/ 1338 w 3745"/>
                <a:gd name="T75" fmla="*/ 768 h 863"/>
                <a:gd name="T76" fmla="*/ 1505 w 3745"/>
                <a:gd name="T77" fmla="*/ 729 h 863"/>
                <a:gd name="T78" fmla="*/ 1680 w 3745"/>
                <a:gd name="T79" fmla="*/ 596 h 863"/>
                <a:gd name="T80" fmla="*/ 1573 w 3745"/>
                <a:gd name="T81" fmla="*/ 533 h 863"/>
                <a:gd name="T82" fmla="*/ 1795 w 3745"/>
                <a:gd name="T83" fmla="*/ 729 h 863"/>
                <a:gd name="T84" fmla="*/ 1923 w 3745"/>
                <a:gd name="T85" fmla="*/ 768 h 863"/>
                <a:gd name="T86" fmla="*/ 1655 w 3745"/>
                <a:gd name="T87" fmla="*/ 181 h 863"/>
                <a:gd name="T88" fmla="*/ 2304 w 3745"/>
                <a:gd name="T89" fmla="*/ 530 h 863"/>
                <a:gd name="T90" fmla="*/ 2068 w 3745"/>
                <a:gd name="T91" fmla="*/ 704 h 863"/>
                <a:gd name="T92" fmla="*/ 2159 w 3745"/>
                <a:gd name="T93" fmla="*/ 253 h 863"/>
                <a:gd name="T94" fmla="*/ 2304 w 3745"/>
                <a:gd name="T95" fmla="*/ 530 h 863"/>
                <a:gd name="T96" fmla="*/ 2409 w 3745"/>
                <a:gd name="T97" fmla="*/ 432 h 863"/>
                <a:gd name="T98" fmla="*/ 2159 w 3745"/>
                <a:gd name="T99" fmla="*/ 189 h 863"/>
                <a:gd name="T100" fmla="*/ 1963 w 3745"/>
                <a:gd name="T101" fmla="*/ 709 h 863"/>
                <a:gd name="T102" fmla="*/ 2159 w 3745"/>
                <a:gd name="T103" fmla="*/ 768 h 863"/>
                <a:gd name="T104" fmla="*/ 2409 w 3745"/>
                <a:gd name="T105" fmla="*/ 530 h 863"/>
                <a:gd name="T106" fmla="*/ 2409 w 3745"/>
                <a:gd name="T107" fmla="*/ 432 h 863"/>
                <a:gd name="T108" fmla="*/ 3332 w 3745"/>
                <a:gd name="T109" fmla="*/ 190 h 863"/>
                <a:gd name="T110" fmla="*/ 2831 w 3745"/>
                <a:gd name="T111" fmla="*/ 254 h 863"/>
                <a:gd name="T112" fmla="*/ 3028 w 3745"/>
                <a:gd name="T113" fmla="*/ 710 h 863"/>
                <a:gd name="T114" fmla="*/ 3135 w 3745"/>
                <a:gd name="T115" fmla="*/ 768 h 863"/>
                <a:gd name="T116" fmla="*/ 3313 w 3745"/>
                <a:gd name="T117" fmla="*/ 254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45" h="863">
                  <a:moveTo>
                    <a:pt x="660" y="0"/>
                  </a:moveTo>
                  <a:lnTo>
                    <a:pt x="660" y="0"/>
                  </a:lnTo>
                  <a:lnTo>
                    <a:pt x="22" y="0"/>
                  </a:lnTo>
                  <a:lnTo>
                    <a:pt x="0" y="73"/>
                  </a:lnTo>
                  <a:lnTo>
                    <a:pt x="292" y="73"/>
                  </a:lnTo>
                  <a:lnTo>
                    <a:pt x="292" y="804"/>
                  </a:lnTo>
                  <a:cubicBezTo>
                    <a:pt x="292" y="843"/>
                    <a:pt x="316" y="863"/>
                    <a:pt x="360" y="863"/>
                  </a:cubicBezTo>
                  <a:lnTo>
                    <a:pt x="399" y="863"/>
                  </a:lnTo>
                  <a:lnTo>
                    <a:pt x="399" y="73"/>
                  </a:lnTo>
                  <a:lnTo>
                    <a:pt x="637" y="73"/>
                  </a:lnTo>
                  <a:lnTo>
                    <a:pt x="660" y="0"/>
                  </a:lnTo>
                  <a:lnTo>
                    <a:pt x="660" y="0"/>
                  </a:lnTo>
                  <a:close/>
                  <a:moveTo>
                    <a:pt x="2673" y="181"/>
                  </a:moveTo>
                  <a:lnTo>
                    <a:pt x="2673" y="181"/>
                  </a:lnTo>
                  <a:cubicBezTo>
                    <a:pt x="2647" y="181"/>
                    <a:pt x="2626" y="190"/>
                    <a:pt x="2621" y="203"/>
                  </a:cubicBezTo>
                  <a:lnTo>
                    <a:pt x="2408" y="768"/>
                  </a:lnTo>
                  <a:lnTo>
                    <a:pt x="2448" y="768"/>
                  </a:lnTo>
                  <a:cubicBezTo>
                    <a:pt x="2491" y="768"/>
                    <a:pt x="2509" y="764"/>
                    <a:pt x="2522" y="729"/>
                  </a:cubicBezTo>
                  <a:lnTo>
                    <a:pt x="2570" y="596"/>
                  </a:lnTo>
                  <a:lnTo>
                    <a:pt x="2698" y="596"/>
                  </a:lnTo>
                  <a:lnTo>
                    <a:pt x="2679" y="533"/>
                  </a:lnTo>
                  <a:lnTo>
                    <a:pt x="2590" y="533"/>
                  </a:lnTo>
                  <a:lnTo>
                    <a:pt x="2669" y="310"/>
                  </a:lnTo>
                  <a:lnTo>
                    <a:pt x="2812" y="729"/>
                  </a:lnTo>
                  <a:cubicBezTo>
                    <a:pt x="2824" y="764"/>
                    <a:pt x="2845" y="768"/>
                    <a:pt x="2891" y="768"/>
                  </a:cubicBezTo>
                  <a:lnTo>
                    <a:pt x="2941" y="768"/>
                  </a:lnTo>
                  <a:lnTo>
                    <a:pt x="2725" y="203"/>
                  </a:lnTo>
                  <a:cubicBezTo>
                    <a:pt x="2720" y="190"/>
                    <a:pt x="2697" y="181"/>
                    <a:pt x="2673" y="181"/>
                  </a:cubicBezTo>
                  <a:close/>
                  <a:moveTo>
                    <a:pt x="3529" y="203"/>
                  </a:moveTo>
                  <a:lnTo>
                    <a:pt x="3529" y="203"/>
                  </a:lnTo>
                  <a:cubicBezTo>
                    <a:pt x="3524" y="190"/>
                    <a:pt x="3501" y="181"/>
                    <a:pt x="3477" y="181"/>
                  </a:cubicBezTo>
                  <a:cubicBezTo>
                    <a:pt x="3451" y="181"/>
                    <a:pt x="3430" y="190"/>
                    <a:pt x="3425" y="203"/>
                  </a:cubicBezTo>
                  <a:lnTo>
                    <a:pt x="3212" y="768"/>
                  </a:lnTo>
                  <a:lnTo>
                    <a:pt x="3252" y="768"/>
                  </a:lnTo>
                  <a:cubicBezTo>
                    <a:pt x="3294" y="768"/>
                    <a:pt x="3313" y="764"/>
                    <a:pt x="3326" y="729"/>
                  </a:cubicBezTo>
                  <a:lnTo>
                    <a:pt x="3374" y="596"/>
                  </a:lnTo>
                  <a:lnTo>
                    <a:pt x="3502" y="596"/>
                  </a:lnTo>
                  <a:lnTo>
                    <a:pt x="3483" y="533"/>
                  </a:lnTo>
                  <a:lnTo>
                    <a:pt x="3394" y="533"/>
                  </a:lnTo>
                  <a:lnTo>
                    <a:pt x="3473" y="310"/>
                  </a:lnTo>
                  <a:lnTo>
                    <a:pt x="3616" y="729"/>
                  </a:lnTo>
                  <a:cubicBezTo>
                    <a:pt x="3628" y="764"/>
                    <a:pt x="3649" y="768"/>
                    <a:pt x="3695" y="768"/>
                  </a:cubicBezTo>
                  <a:lnTo>
                    <a:pt x="3745" y="768"/>
                  </a:lnTo>
                  <a:lnTo>
                    <a:pt x="3529" y="203"/>
                  </a:lnTo>
                  <a:lnTo>
                    <a:pt x="3529" y="203"/>
                  </a:lnTo>
                  <a:close/>
                  <a:moveTo>
                    <a:pt x="1655" y="181"/>
                  </a:moveTo>
                  <a:lnTo>
                    <a:pt x="1655" y="181"/>
                  </a:lnTo>
                  <a:cubicBezTo>
                    <a:pt x="1630" y="181"/>
                    <a:pt x="1608" y="190"/>
                    <a:pt x="1603" y="203"/>
                  </a:cubicBezTo>
                  <a:lnTo>
                    <a:pt x="1399" y="746"/>
                  </a:lnTo>
                  <a:lnTo>
                    <a:pt x="1247" y="515"/>
                  </a:lnTo>
                  <a:cubicBezTo>
                    <a:pt x="1327" y="501"/>
                    <a:pt x="1374" y="459"/>
                    <a:pt x="1374" y="387"/>
                  </a:cubicBezTo>
                  <a:lnTo>
                    <a:pt x="1374" y="336"/>
                  </a:lnTo>
                  <a:cubicBezTo>
                    <a:pt x="1374" y="232"/>
                    <a:pt x="1277" y="189"/>
                    <a:pt x="1149" y="189"/>
                  </a:cubicBezTo>
                  <a:lnTo>
                    <a:pt x="969" y="189"/>
                  </a:lnTo>
                  <a:lnTo>
                    <a:pt x="969" y="704"/>
                  </a:lnTo>
                  <a:lnTo>
                    <a:pt x="737" y="704"/>
                  </a:lnTo>
                  <a:cubicBezTo>
                    <a:pt x="646" y="704"/>
                    <a:pt x="625" y="684"/>
                    <a:pt x="625" y="590"/>
                  </a:cubicBezTo>
                  <a:lnTo>
                    <a:pt x="625" y="488"/>
                  </a:lnTo>
                  <a:lnTo>
                    <a:pt x="797" y="488"/>
                  </a:lnTo>
                  <a:lnTo>
                    <a:pt x="816" y="424"/>
                  </a:lnTo>
                  <a:lnTo>
                    <a:pt x="625" y="424"/>
                  </a:lnTo>
                  <a:lnTo>
                    <a:pt x="625" y="253"/>
                  </a:lnTo>
                  <a:lnTo>
                    <a:pt x="878" y="253"/>
                  </a:lnTo>
                  <a:lnTo>
                    <a:pt x="897" y="189"/>
                  </a:lnTo>
                  <a:lnTo>
                    <a:pt x="520" y="189"/>
                  </a:lnTo>
                  <a:lnTo>
                    <a:pt x="520" y="590"/>
                  </a:lnTo>
                  <a:cubicBezTo>
                    <a:pt x="520" y="724"/>
                    <a:pt x="552" y="768"/>
                    <a:pt x="735" y="768"/>
                  </a:cubicBezTo>
                  <a:lnTo>
                    <a:pt x="1074" y="766"/>
                  </a:lnTo>
                  <a:lnTo>
                    <a:pt x="1074" y="253"/>
                  </a:lnTo>
                  <a:lnTo>
                    <a:pt x="1149" y="253"/>
                  </a:lnTo>
                  <a:cubicBezTo>
                    <a:pt x="1230" y="253"/>
                    <a:pt x="1271" y="282"/>
                    <a:pt x="1271" y="337"/>
                  </a:cubicBezTo>
                  <a:lnTo>
                    <a:pt x="1271" y="387"/>
                  </a:lnTo>
                  <a:cubicBezTo>
                    <a:pt x="1271" y="443"/>
                    <a:pt x="1220" y="461"/>
                    <a:pt x="1157" y="461"/>
                  </a:cubicBezTo>
                  <a:lnTo>
                    <a:pt x="1110" y="461"/>
                  </a:lnTo>
                  <a:lnTo>
                    <a:pt x="1269" y="733"/>
                  </a:lnTo>
                  <a:cubicBezTo>
                    <a:pt x="1287" y="765"/>
                    <a:pt x="1296" y="768"/>
                    <a:pt x="1338" y="768"/>
                  </a:cubicBezTo>
                  <a:lnTo>
                    <a:pt x="1430" y="768"/>
                  </a:lnTo>
                  <a:cubicBezTo>
                    <a:pt x="1473" y="768"/>
                    <a:pt x="1492" y="764"/>
                    <a:pt x="1505" y="729"/>
                  </a:cubicBezTo>
                  <a:lnTo>
                    <a:pt x="1552" y="596"/>
                  </a:lnTo>
                  <a:lnTo>
                    <a:pt x="1680" y="596"/>
                  </a:lnTo>
                  <a:lnTo>
                    <a:pt x="1661" y="533"/>
                  </a:lnTo>
                  <a:lnTo>
                    <a:pt x="1573" y="533"/>
                  </a:lnTo>
                  <a:lnTo>
                    <a:pt x="1652" y="310"/>
                  </a:lnTo>
                  <a:lnTo>
                    <a:pt x="1795" y="729"/>
                  </a:lnTo>
                  <a:cubicBezTo>
                    <a:pt x="1807" y="764"/>
                    <a:pt x="1827" y="768"/>
                    <a:pt x="1873" y="768"/>
                  </a:cubicBezTo>
                  <a:lnTo>
                    <a:pt x="1923" y="768"/>
                  </a:lnTo>
                  <a:lnTo>
                    <a:pt x="1707" y="203"/>
                  </a:lnTo>
                  <a:cubicBezTo>
                    <a:pt x="1702" y="190"/>
                    <a:pt x="1679" y="181"/>
                    <a:pt x="1655" y="181"/>
                  </a:cubicBezTo>
                  <a:close/>
                  <a:moveTo>
                    <a:pt x="2304" y="530"/>
                  </a:moveTo>
                  <a:lnTo>
                    <a:pt x="2304" y="530"/>
                  </a:lnTo>
                  <a:cubicBezTo>
                    <a:pt x="2304" y="647"/>
                    <a:pt x="2266" y="704"/>
                    <a:pt x="2162" y="704"/>
                  </a:cubicBezTo>
                  <a:lnTo>
                    <a:pt x="2068" y="704"/>
                  </a:lnTo>
                  <a:lnTo>
                    <a:pt x="2068" y="253"/>
                  </a:lnTo>
                  <a:lnTo>
                    <a:pt x="2159" y="253"/>
                  </a:lnTo>
                  <a:cubicBezTo>
                    <a:pt x="2266" y="253"/>
                    <a:pt x="2304" y="316"/>
                    <a:pt x="2304" y="433"/>
                  </a:cubicBezTo>
                  <a:lnTo>
                    <a:pt x="2304" y="530"/>
                  </a:lnTo>
                  <a:lnTo>
                    <a:pt x="2304" y="530"/>
                  </a:lnTo>
                  <a:close/>
                  <a:moveTo>
                    <a:pt x="2409" y="432"/>
                  </a:moveTo>
                  <a:lnTo>
                    <a:pt x="2409" y="432"/>
                  </a:lnTo>
                  <a:cubicBezTo>
                    <a:pt x="2409" y="270"/>
                    <a:pt x="2326" y="189"/>
                    <a:pt x="2159" y="189"/>
                  </a:cubicBezTo>
                  <a:lnTo>
                    <a:pt x="1963" y="189"/>
                  </a:lnTo>
                  <a:lnTo>
                    <a:pt x="1963" y="709"/>
                  </a:lnTo>
                  <a:cubicBezTo>
                    <a:pt x="1963" y="748"/>
                    <a:pt x="1984" y="768"/>
                    <a:pt x="2029" y="768"/>
                  </a:cubicBezTo>
                  <a:lnTo>
                    <a:pt x="2159" y="768"/>
                  </a:lnTo>
                  <a:lnTo>
                    <a:pt x="2180" y="767"/>
                  </a:lnTo>
                  <a:cubicBezTo>
                    <a:pt x="2337" y="761"/>
                    <a:pt x="2409" y="693"/>
                    <a:pt x="2409" y="530"/>
                  </a:cubicBezTo>
                  <a:lnTo>
                    <a:pt x="2409" y="432"/>
                  </a:lnTo>
                  <a:lnTo>
                    <a:pt x="2409" y="432"/>
                  </a:lnTo>
                  <a:close/>
                  <a:moveTo>
                    <a:pt x="3332" y="190"/>
                  </a:moveTo>
                  <a:lnTo>
                    <a:pt x="3332" y="190"/>
                  </a:lnTo>
                  <a:lnTo>
                    <a:pt x="2851" y="190"/>
                  </a:lnTo>
                  <a:lnTo>
                    <a:pt x="2831" y="254"/>
                  </a:lnTo>
                  <a:lnTo>
                    <a:pt x="3028" y="254"/>
                  </a:lnTo>
                  <a:lnTo>
                    <a:pt x="3028" y="710"/>
                  </a:lnTo>
                  <a:cubicBezTo>
                    <a:pt x="3028" y="749"/>
                    <a:pt x="3052" y="768"/>
                    <a:pt x="3096" y="768"/>
                  </a:cubicBezTo>
                  <a:lnTo>
                    <a:pt x="3135" y="768"/>
                  </a:lnTo>
                  <a:lnTo>
                    <a:pt x="3135" y="254"/>
                  </a:lnTo>
                  <a:lnTo>
                    <a:pt x="3313" y="254"/>
                  </a:lnTo>
                  <a:lnTo>
                    <a:pt x="3332" y="19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5464" y="4197"/>
              <a:ext cx="8" cy="9"/>
            </a:xfrm>
            <a:custGeom>
              <a:avLst/>
              <a:gdLst>
                <a:gd name="T0" fmla="*/ 59 w 99"/>
                <a:gd name="T1" fmla="*/ 30 h 98"/>
                <a:gd name="T2" fmla="*/ 59 w 99"/>
                <a:gd name="T3" fmla="*/ 30 h 98"/>
                <a:gd name="T4" fmla="*/ 47 w 99"/>
                <a:gd name="T5" fmla="*/ 28 h 98"/>
                <a:gd name="T6" fmla="*/ 39 w 99"/>
                <a:gd name="T7" fmla="*/ 28 h 98"/>
                <a:gd name="T8" fmla="*/ 39 w 99"/>
                <a:gd name="T9" fmla="*/ 48 h 98"/>
                <a:gd name="T10" fmla="*/ 48 w 99"/>
                <a:gd name="T11" fmla="*/ 48 h 98"/>
                <a:gd name="T12" fmla="*/ 57 w 99"/>
                <a:gd name="T13" fmla="*/ 46 h 98"/>
                <a:gd name="T14" fmla="*/ 63 w 99"/>
                <a:gd name="T15" fmla="*/ 38 h 98"/>
                <a:gd name="T16" fmla="*/ 59 w 99"/>
                <a:gd name="T17" fmla="*/ 30 h 98"/>
                <a:gd name="T18" fmla="*/ 49 w 99"/>
                <a:gd name="T19" fmla="*/ 22 h 98"/>
                <a:gd name="T20" fmla="*/ 49 w 99"/>
                <a:gd name="T21" fmla="*/ 22 h 98"/>
                <a:gd name="T22" fmla="*/ 63 w 99"/>
                <a:gd name="T23" fmla="*/ 23 h 98"/>
                <a:gd name="T24" fmla="*/ 72 w 99"/>
                <a:gd name="T25" fmla="*/ 37 h 98"/>
                <a:gd name="T26" fmla="*/ 66 w 99"/>
                <a:gd name="T27" fmla="*/ 48 h 98"/>
                <a:gd name="T28" fmla="*/ 59 w 99"/>
                <a:gd name="T29" fmla="*/ 51 h 98"/>
                <a:gd name="T30" fmla="*/ 68 w 99"/>
                <a:gd name="T31" fmla="*/ 56 h 98"/>
                <a:gd name="T32" fmla="*/ 71 w 99"/>
                <a:gd name="T33" fmla="*/ 64 h 98"/>
                <a:gd name="T34" fmla="*/ 71 w 99"/>
                <a:gd name="T35" fmla="*/ 68 h 98"/>
                <a:gd name="T36" fmla="*/ 71 w 99"/>
                <a:gd name="T37" fmla="*/ 72 h 98"/>
                <a:gd name="T38" fmla="*/ 72 w 99"/>
                <a:gd name="T39" fmla="*/ 75 h 98"/>
                <a:gd name="T40" fmla="*/ 72 w 99"/>
                <a:gd name="T41" fmla="*/ 76 h 98"/>
                <a:gd name="T42" fmla="*/ 63 w 99"/>
                <a:gd name="T43" fmla="*/ 76 h 98"/>
                <a:gd name="T44" fmla="*/ 63 w 99"/>
                <a:gd name="T45" fmla="*/ 75 h 98"/>
                <a:gd name="T46" fmla="*/ 63 w 99"/>
                <a:gd name="T47" fmla="*/ 75 h 98"/>
                <a:gd name="T48" fmla="*/ 62 w 99"/>
                <a:gd name="T49" fmla="*/ 73 h 98"/>
                <a:gd name="T50" fmla="*/ 62 w 99"/>
                <a:gd name="T51" fmla="*/ 69 h 98"/>
                <a:gd name="T52" fmla="*/ 57 w 99"/>
                <a:gd name="T53" fmla="*/ 56 h 98"/>
                <a:gd name="T54" fmla="*/ 47 w 99"/>
                <a:gd name="T55" fmla="*/ 54 h 98"/>
                <a:gd name="T56" fmla="*/ 39 w 99"/>
                <a:gd name="T57" fmla="*/ 54 h 98"/>
                <a:gd name="T58" fmla="*/ 39 w 99"/>
                <a:gd name="T59" fmla="*/ 76 h 98"/>
                <a:gd name="T60" fmla="*/ 30 w 99"/>
                <a:gd name="T61" fmla="*/ 76 h 98"/>
                <a:gd name="T62" fmla="*/ 30 w 99"/>
                <a:gd name="T63" fmla="*/ 22 h 98"/>
                <a:gd name="T64" fmla="*/ 49 w 99"/>
                <a:gd name="T65" fmla="*/ 22 h 98"/>
                <a:gd name="T66" fmla="*/ 49 w 99"/>
                <a:gd name="T67" fmla="*/ 22 h 98"/>
                <a:gd name="T68" fmla="*/ 20 w 99"/>
                <a:gd name="T69" fmla="*/ 19 h 98"/>
                <a:gd name="T70" fmla="*/ 20 w 99"/>
                <a:gd name="T71" fmla="*/ 19 h 98"/>
                <a:gd name="T72" fmla="*/ 7 w 99"/>
                <a:gd name="T73" fmla="*/ 49 h 98"/>
                <a:gd name="T74" fmla="*/ 20 w 99"/>
                <a:gd name="T75" fmla="*/ 79 h 98"/>
                <a:gd name="T76" fmla="*/ 50 w 99"/>
                <a:gd name="T77" fmla="*/ 92 h 98"/>
                <a:gd name="T78" fmla="*/ 80 w 99"/>
                <a:gd name="T79" fmla="*/ 79 h 98"/>
                <a:gd name="T80" fmla="*/ 92 w 99"/>
                <a:gd name="T81" fmla="*/ 49 h 98"/>
                <a:gd name="T82" fmla="*/ 80 w 99"/>
                <a:gd name="T83" fmla="*/ 19 h 98"/>
                <a:gd name="T84" fmla="*/ 50 w 99"/>
                <a:gd name="T85" fmla="*/ 6 h 98"/>
                <a:gd name="T86" fmla="*/ 20 w 99"/>
                <a:gd name="T87" fmla="*/ 19 h 98"/>
                <a:gd name="T88" fmla="*/ 85 w 99"/>
                <a:gd name="T89" fmla="*/ 84 h 98"/>
                <a:gd name="T90" fmla="*/ 85 w 99"/>
                <a:gd name="T91" fmla="*/ 84 h 98"/>
                <a:gd name="T92" fmla="*/ 50 w 99"/>
                <a:gd name="T93" fmla="*/ 98 h 98"/>
                <a:gd name="T94" fmla="*/ 15 w 99"/>
                <a:gd name="T95" fmla="*/ 84 h 98"/>
                <a:gd name="T96" fmla="*/ 0 w 99"/>
                <a:gd name="T97" fmla="*/ 49 h 98"/>
                <a:gd name="T98" fmla="*/ 15 w 99"/>
                <a:gd name="T99" fmla="*/ 14 h 98"/>
                <a:gd name="T100" fmla="*/ 50 w 99"/>
                <a:gd name="T101" fmla="*/ 0 h 98"/>
                <a:gd name="T102" fmla="*/ 85 w 99"/>
                <a:gd name="T103" fmla="*/ 14 h 98"/>
                <a:gd name="T104" fmla="*/ 99 w 99"/>
                <a:gd name="T105" fmla="*/ 49 h 98"/>
                <a:gd name="T106" fmla="*/ 85 w 99"/>
                <a:gd name="T107" fmla="*/ 8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9" h="98">
                  <a:moveTo>
                    <a:pt x="59" y="30"/>
                  </a:moveTo>
                  <a:lnTo>
                    <a:pt x="59" y="30"/>
                  </a:lnTo>
                  <a:cubicBezTo>
                    <a:pt x="57" y="29"/>
                    <a:pt x="53" y="28"/>
                    <a:pt x="47" y="28"/>
                  </a:cubicBezTo>
                  <a:lnTo>
                    <a:pt x="39" y="28"/>
                  </a:lnTo>
                  <a:lnTo>
                    <a:pt x="39" y="48"/>
                  </a:lnTo>
                  <a:lnTo>
                    <a:pt x="48" y="48"/>
                  </a:lnTo>
                  <a:cubicBezTo>
                    <a:pt x="52" y="48"/>
                    <a:pt x="55" y="47"/>
                    <a:pt x="57" y="46"/>
                  </a:cubicBezTo>
                  <a:cubicBezTo>
                    <a:pt x="61" y="45"/>
                    <a:pt x="63" y="42"/>
                    <a:pt x="63" y="38"/>
                  </a:cubicBezTo>
                  <a:cubicBezTo>
                    <a:pt x="63" y="34"/>
                    <a:pt x="61" y="31"/>
                    <a:pt x="59" y="30"/>
                  </a:cubicBezTo>
                  <a:close/>
                  <a:moveTo>
                    <a:pt x="49" y="22"/>
                  </a:moveTo>
                  <a:lnTo>
                    <a:pt x="49" y="22"/>
                  </a:lnTo>
                  <a:cubicBezTo>
                    <a:pt x="55" y="22"/>
                    <a:pt x="60" y="22"/>
                    <a:pt x="63" y="23"/>
                  </a:cubicBezTo>
                  <a:cubicBezTo>
                    <a:pt x="69" y="26"/>
                    <a:pt x="72" y="30"/>
                    <a:pt x="72" y="37"/>
                  </a:cubicBezTo>
                  <a:cubicBezTo>
                    <a:pt x="72" y="42"/>
                    <a:pt x="70" y="46"/>
                    <a:pt x="66" y="48"/>
                  </a:cubicBezTo>
                  <a:cubicBezTo>
                    <a:pt x="65" y="49"/>
                    <a:pt x="62" y="50"/>
                    <a:pt x="59" y="51"/>
                  </a:cubicBezTo>
                  <a:cubicBezTo>
                    <a:pt x="63" y="51"/>
                    <a:pt x="66" y="53"/>
                    <a:pt x="68" y="56"/>
                  </a:cubicBezTo>
                  <a:cubicBezTo>
                    <a:pt x="70" y="59"/>
                    <a:pt x="71" y="62"/>
                    <a:pt x="71" y="64"/>
                  </a:cubicBezTo>
                  <a:lnTo>
                    <a:pt x="71" y="68"/>
                  </a:lnTo>
                  <a:cubicBezTo>
                    <a:pt x="71" y="69"/>
                    <a:pt x="71" y="71"/>
                    <a:pt x="71" y="72"/>
                  </a:cubicBezTo>
                  <a:cubicBezTo>
                    <a:pt x="71" y="74"/>
                    <a:pt x="71" y="75"/>
                    <a:pt x="72" y="75"/>
                  </a:cubicBezTo>
                  <a:lnTo>
                    <a:pt x="72" y="76"/>
                  </a:lnTo>
                  <a:lnTo>
                    <a:pt x="63" y="76"/>
                  </a:lnTo>
                  <a:cubicBezTo>
                    <a:pt x="63" y="76"/>
                    <a:pt x="63" y="75"/>
                    <a:pt x="63" y="75"/>
                  </a:cubicBezTo>
                  <a:cubicBezTo>
                    <a:pt x="63" y="75"/>
                    <a:pt x="63" y="75"/>
                    <a:pt x="63" y="75"/>
                  </a:cubicBezTo>
                  <a:lnTo>
                    <a:pt x="62" y="73"/>
                  </a:lnTo>
                  <a:lnTo>
                    <a:pt x="62" y="69"/>
                  </a:lnTo>
                  <a:cubicBezTo>
                    <a:pt x="62" y="62"/>
                    <a:pt x="61" y="58"/>
                    <a:pt x="57" y="56"/>
                  </a:cubicBezTo>
                  <a:cubicBezTo>
                    <a:pt x="55" y="55"/>
                    <a:pt x="52" y="54"/>
                    <a:pt x="47" y="54"/>
                  </a:cubicBezTo>
                  <a:lnTo>
                    <a:pt x="39" y="54"/>
                  </a:lnTo>
                  <a:lnTo>
                    <a:pt x="39" y="76"/>
                  </a:lnTo>
                  <a:lnTo>
                    <a:pt x="30" y="76"/>
                  </a:lnTo>
                  <a:lnTo>
                    <a:pt x="30" y="22"/>
                  </a:lnTo>
                  <a:lnTo>
                    <a:pt x="49" y="22"/>
                  </a:lnTo>
                  <a:lnTo>
                    <a:pt x="49" y="22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cubicBezTo>
                    <a:pt x="11" y="27"/>
                    <a:pt x="7" y="37"/>
                    <a:pt x="7" y="49"/>
                  </a:cubicBezTo>
                  <a:cubicBezTo>
                    <a:pt x="7" y="61"/>
                    <a:pt x="11" y="71"/>
                    <a:pt x="20" y="79"/>
                  </a:cubicBezTo>
                  <a:cubicBezTo>
                    <a:pt x="28" y="87"/>
                    <a:pt x="38" y="92"/>
                    <a:pt x="50" y="92"/>
                  </a:cubicBezTo>
                  <a:cubicBezTo>
                    <a:pt x="61" y="92"/>
                    <a:pt x="71" y="87"/>
                    <a:pt x="80" y="79"/>
                  </a:cubicBezTo>
                  <a:cubicBezTo>
                    <a:pt x="88" y="71"/>
                    <a:pt x="92" y="61"/>
                    <a:pt x="92" y="49"/>
                  </a:cubicBezTo>
                  <a:cubicBezTo>
                    <a:pt x="92" y="37"/>
                    <a:pt x="88" y="27"/>
                    <a:pt x="80" y="19"/>
                  </a:cubicBezTo>
                  <a:cubicBezTo>
                    <a:pt x="71" y="10"/>
                    <a:pt x="61" y="6"/>
                    <a:pt x="50" y="6"/>
                  </a:cubicBezTo>
                  <a:cubicBezTo>
                    <a:pt x="38" y="6"/>
                    <a:pt x="28" y="10"/>
                    <a:pt x="20" y="19"/>
                  </a:cubicBezTo>
                  <a:close/>
                  <a:moveTo>
                    <a:pt x="85" y="84"/>
                  </a:moveTo>
                  <a:lnTo>
                    <a:pt x="85" y="84"/>
                  </a:lnTo>
                  <a:cubicBezTo>
                    <a:pt x="75" y="94"/>
                    <a:pt x="63" y="98"/>
                    <a:pt x="50" y="98"/>
                  </a:cubicBezTo>
                  <a:cubicBezTo>
                    <a:pt x="36" y="98"/>
                    <a:pt x="24" y="94"/>
                    <a:pt x="15" y="84"/>
                  </a:cubicBezTo>
                  <a:cubicBezTo>
                    <a:pt x="5" y="74"/>
                    <a:pt x="0" y="63"/>
                    <a:pt x="0" y="49"/>
                  </a:cubicBezTo>
                  <a:cubicBezTo>
                    <a:pt x="0" y="35"/>
                    <a:pt x="5" y="24"/>
                    <a:pt x="15" y="14"/>
                  </a:cubicBezTo>
                  <a:cubicBezTo>
                    <a:pt x="24" y="4"/>
                    <a:pt x="36" y="0"/>
                    <a:pt x="50" y="0"/>
                  </a:cubicBezTo>
                  <a:cubicBezTo>
                    <a:pt x="63" y="0"/>
                    <a:pt x="75" y="4"/>
                    <a:pt x="85" y="14"/>
                  </a:cubicBezTo>
                  <a:cubicBezTo>
                    <a:pt x="94" y="24"/>
                    <a:pt x="99" y="35"/>
                    <a:pt x="99" y="49"/>
                  </a:cubicBezTo>
                  <a:cubicBezTo>
                    <a:pt x="99" y="63"/>
                    <a:pt x="94" y="74"/>
                    <a:pt x="85" y="8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452721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68B722-80CA-484A-AC32-0C067E830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Teradata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B8787D-469F-1D45-8E65-DA65309DE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Периодический сейсмический мониторинг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F0C937-46C1-0B4B-8867-1DF9C845CB4E}"/>
              </a:ext>
            </a:extLst>
          </p:cNvPr>
          <p:cNvSpPr txBox="1"/>
          <p:nvPr/>
        </p:nvSpPr>
        <p:spPr>
          <a:xfrm>
            <a:off x="1877994" y="1508834"/>
            <a:ext cx="1890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Проведение</a:t>
            </a:r>
            <a:endParaRPr lang="en-GB" sz="1200" dirty="0"/>
          </a:p>
          <a:p>
            <a:pPr algn="ctr"/>
            <a:r>
              <a:rPr lang="ru-RU" sz="1200" dirty="0"/>
              <a:t>3 недели</a:t>
            </a:r>
            <a:endParaRPr lang="en-GB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DD49B6-937A-FB46-AD23-C676C28720F8}"/>
              </a:ext>
            </a:extLst>
          </p:cNvPr>
          <p:cNvSpPr txBox="1"/>
          <p:nvPr/>
        </p:nvSpPr>
        <p:spPr>
          <a:xfrm>
            <a:off x="4368832" y="1516417"/>
            <a:ext cx="1981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Обработка</a:t>
            </a:r>
            <a:endParaRPr lang="en-GB" sz="1200" dirty="0"/>
          </a:p>
          <a:p>
            <a:pPr algn="ctr"/>
            <a:r>
              <a:rPr lang="en-US" sz="1200" dirty="0"/>
              <a:t>&lt; 3</a:t>
            </a:r>
            <a:r>
              <a:rPr lang="en-GB" sz="1200" dirty="0"/>
              <a:t> </a:t>
            </a:r>
            <a:r>
              <a:rPr lang="ru-RU" sz="1200" dirty="0"/>
              <a:t>месяцев</a:t>
            </a:r>
            <a:endParaRPr lang="en-GB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8896EC-61A2-1E4B-AF8C-71B16E6D109C}"/>
              </a:ext>
            </a:extLst>
          </p:cNvPr>
          <p:cNvSpPr txBox="1"/>
          <p:nvPr/>
        </p:nvSpPr>
        <p:spPr>
          <a:xfrm>
            <a:off x="6866629" y="1498276"/>
            <a:ext cx="2277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Интерпретация</a:t>
            </a:r>
            <a:endParaRPr lang="en-GB" sz="1200" dirty="0"/>
          </a:p>
          <a:p>
            <a:pPr algn="ctr"/>
            <a:r>
              <a:rPr lang="en-GB" sz="1200" dirty="0"/>
              <a:t>&lt;1 </a:t>
            </a:r>
            <a:r>
              <a:rPr lang="ru-RU" sz="1200" dirty="0"/>
              <a:t>месяц</a:t>
            </a:r>
            <a:endParaRPr lang="en-GB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313AB4-6A70-B94E-BCF0-C9C609AD32E3}"/>
              </a:ext>
            </a:extLst>
          </p:cNvPr>
          <p:cNvSpPr txBox="1"/>
          <p:nvPr/>
        </p:nvSpPr>
        <p:spPr>
          <a:xfrm>
            <a:off x="21318" y="1498276"/>
            <a:ext cx="1450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Планирование</a:t>
            </a:r>
            <a:endParaRPr lang="en-GB" sz="1200" dirty="0"/>
          </a:p>
          <a:p>
            <a:pPr algn="ctr"/>
            <a:r>
              <a:rPr lang="en-GB" sz="1200" dirty="0"/>
              <a:t>1 </a:t>
            </a:r>
            <a:r>
              <a:rPr lang="ru-RU" sz="1200" dirty="0"/>
              <a:t>месяц</a:t>
            </a:r>
            <a:endParaRPr lang="en-GB" sz="1200" dirty="0"/>
          </a:p>
        </p:txBody>
      </p:sp>
      <p:sp>
        <p:nvSpPr>
          <p:cNvPr id="28" name="Content Placeholder 20">
            <a:extLst>
              <a:ext uri="{FF2B5EF4-FFF2-40B4-BE49-F238E27FC236}">
                <a16:creationId xmlns:a16="http://schemas.microsoft.com/office/drawing/2014/main" id="{37A1EC9B-A6DD-DF40-9333-9681695EFA16}"/>
              </a:ext>
            </a:extLst>
          </p:cNvPr>
          <p:cNvSpPr txBox="1">
            <a:spLocks/>
          </p:cNvSpPr>
          <p:nvPr/>
        </p:nvSpPr>
        <p:spPr>
          <a:xfrm>
            <a:off x="4606103" y="2090819"/>
            <a:ext cx="4080697" cy="27030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–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7145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8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​"/>
              <a:defRPr sz="9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2" indent="0">
              <a:lnSpc>
                <a:spcPct val="110000"/>
              </a:lnSpc>
              <a:spcBef>
                <a:spcPts val="0"/>
              </a:spcBef>
              <a:buNone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lnSpc>
                <a:spcPct val="120000"/>
              </a:lnSpc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lnSpc>
                <a:spcPct val="120000"/>
              </a:lnSpc>
            </a:pP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3699154-5F76-C741-8BB8-A67B238AD228}"/>
              </a:ext>
            </a:extLst>
          </p:cNvPr>
          <p:cNvSpPr txBox="1"/>
          <p:nvPr/>
        </p:nvSpPr>
        <p:spPr>
          <a:xfrm>
            <a:off x="1794933" y="3234267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endParaRPr lang="ru-RU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D57C0D0-36B8-474A-B408-E23AA0C01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40296" y="1848610"/>
            <a:ext cx="2947694" cy="30769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A1B905-EB29-7E4C-A1D4-B808781CF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431" y="875617"/>
            <a:ext cx="1535437" cy="6408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3F0BA2B-D027-5341-A934-6233F0641D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02" y="899618"/>
            <a:ext cx="1858058" cy="640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96F9A65-4B8B-FA41-90A4-621830F7AE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480" y="875617"/>
            <a:ext cx="1811658" cy="640800"/>
          </a:xfrm>
          <a:prstGeom prst="rect">
            <a:avLst/>
          </a:prstGeom>
        </p:spPr>
      </p:pic>
      <p:sp>
        <p:nvSpPr>
          <p:cNvPr id="21" name="Right Arrow 20">
            <a:extLst>
              <a:ext uri="{FF2B5EF4-FFF2-40B4-BE49-F238E27FC236}">
                <a16:creationId xmlns:a16="http://schemas.microsoft.com/office/drawing/2014/main" id="{BD0852A0-A07F-C74E-A467-613544BC1F00}"/>
              </a:ext>
            </a:extLst>
          </p:cNvPr>
          <p:cNvSpPr/>
          <p:nvPr/>
        </p:nvSpPr>
        <p:spPr>
          <a:xfrm>
            <a:off x="3722612" y="1092699"/>
            <a:ext cx="566746" cy="18329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DE00A0EF-B6CA-0244-9D79-83A0073CE12D}"/>
              </a:ext>
            </a:extLst>
          </p:cNvPr>
          <p:cNvSpPr/>
          <p:nvPr/>
        </p:nvSpPr>
        <p:spPr>
          <a:xfrm>
            <a:off x="6411197" y="1108707"/>
            <a:ext cx="566746" cy="18329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C1804A71-B799-EC42-A1D2-2ACE77A2AFCB}"/>
              </a:ext>
            </a:extLst>
          </p:cNvPr>
          <p:cNvSpPr/>
          <p:nvPr/>
        </p:nvSpPr>
        <p:spPr>
          <a:xfrm>
            <a:off x="1344942" y="1126565"/>
            <a:ext cx="566746" cy="18329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E9EAECB-95B6-1B43-81CB-EC3495CD93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21" y="875617"/>
            <a:ext cx="957195" cy="640800"/>
          </a:xfrm>
          <a:prstGeom prst="rect">
            <a:avLst/>
          </a:prstGeom>
        </p:spPr>
      </p:pic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4E7E64DA-DD57-AC42-BE18-82F453777B05}"/>
              </a:ext>
            </a:extLst>
          </p:cNvPr>
          <p:cNvSpPr txBox="1">
            <a:spLocks/>
          </p:cNvSpPr>
          <p:nvPr/>
        </p:nvSpPr>
        <p:spPr>
          <a:xfrm>
            <a:off x="4333598" y="2196190"/>
            <a:ext cx="4353202" cy="25976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–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7145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8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​"/>
              <a:defRPr sz="9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Одна из технологий повышения нефтеотдачи:</a:t>
            </a:r>
          </a:p>
          <a:p>
            <a:pPr lvl="1"/>
            <a:r>
              <a:rPr lang="ru-RU" dirty="0"/>
              <a:t>Для некоторых месторождений может проводиться два раза в год</a:t>
            </a:r>
          </a:p>
          <a:p>
            <a:pPr marL="284162" indent="-285750"/>
            <a:r>
              <a:rPr lang="ru-RU" dirty="0"/>
              <a:t>Существуют ограничения на проведение:</a:t>
            </a:r>
          </a:p>
          <a:p>
            <a:pPr marL="512762" lvl="1" indent="-285750"/>
            <a:r>
              <a:rPr lang="ru-RU" dirty="0"/>
              <a:t>Погодные условия </a:t>
            </a:r>
          </a:p>
          <a:p>
            <a:pPr marL="512762" lvl="1" indent="-285750"/>
            <a:r>
              <a:rPr lang="ru-RU" dirty="0"/>
              <a:t>Рыболовство и транспортное сообщение</a:t>
            </a:r>
          </a:p>
          <a:p>
            <a:pPr lvl="1"/>
            <a:endParaRPr lang="en-US" dirty="0"/>
          </a:p>
          <a:p>
            <a:endParaRPr lang="ru-RU" dirty="0"/>
          </a:p>
          <a:p>
            <a:pPr marL="285750" lvl="1" indent="0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98472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8D073-D517-E843-ABA8-9263FB8BB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Teradata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016A51-4BEF-3C46-93FB-01F3A3810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a typeface="Verdana" pitchFamily="34" charset="0"/>
                <a:cs typeface="Verdana" pitchFamily="34" charset="0"/>
              </a:rPr>
              <a:t>Проблемы, решаемые при помощи аналитики</a:t>
            </a:r>
            <a:endParaRPr lang="ru-RU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F44CC9C-83EB-634B-9C88-03D6430594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6736476"/>
              </p:ext>
            </p:extLst>
          </p:nvPr>
        </p:nvGraphicFramePr>
        <p:xfrm>
          <a:off x="3215276" y="1144289"/>
          <a:ext cx="5688000" cy="3064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1BFF9DD-2E4F-8E49-A240-EF2CF9A795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1896655"/>
              </p:ext>
            </p:extLst>
          </p:nvPr>
        </p:nvGraphicFramePr>
        <p:xfrm>
          <a:off x="0" y="1434587"/>
          <a:ext cx="3348000" cy="248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87702437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48AA21-7957-F445-89EE-9AB4DFEA9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Teradata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E7AF08-71EE-D240-9440-8E7F8B9A8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Создание репозитория данных и проведение аналитики </a:t>
            </a:r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5EA40472-5037-3B44-9AF3-2BC5B3E1C40C}"/>
              </a:ext>
            </a:extLst>
          </p:cNvPr>
          <p:cNvGrpSpPr/>
          <p:nvPr/>
        </p:nvGrpSpPr>
        <p:grpSpPr>
          <a:xfrm>
            <a:off x="4883736" y="1032055"/>
            <a:ext cx="4010886" cy="3589698"/>
            <a:chOff x="4883736" y="1032055"/>
            <a:chExt cx="4010886" cy="3589698"/>
          </a:xfrm>
        </p:grpSpPr>
        <p:sp>
          <p:nvSpPr>
            <p:cNvPr id="54" name="Notched Right Arrow 53">
              <a:extLst>
                <a:ext uri="{FF2B5EF4-FFF2-40B4-BE49-F238E27FC236}">
                  <a16:creationId xmlns:a16="http://schemas.microsoft.com/office/drawing/2014/main" id="{41ED0AC9-4F7C-1F49-94DF-6EBEA64AA76A}"/>
                </a:ext>
              </a:extLst>
            </p:cNvPr>
            <p:cNvSpPr/>
            <p:nvPr/>
          </p:nvSpPr>
          <p:spPr>
            <a:xfrm>
              <a:off x="6406901" y="2405749"/>
              <a:ext cx="978408" cy="484632"/>
            </a:xfrm>
            <a:prstGeom prst="notchedRightArrow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tIns="91440" bIns="91440" rtlCol="0" anchor="t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kern="0" dirty="0" err="1">
                <a:solidFill>
                  <a:prstClr val="white"/>
                </a:solidFill>
              </a:endParaRPr>
            </a:p>
          </p:txBody>
        </p: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E58F6559-E10F-654A-A83E-C40EBD36CBEA}"/>
                </a:ext>
              </a:extLst>
            </p:cNvPr>
            <p:cNvGrpSpPr/>
            <p:nvPr/>
          </p:nvGrpSpPr>
          <p:grpSpPr>
            <a:xfrm>
              <a:off x="4883736" y="1032055"/>
              <a:ext cx="1454728" cy="3589698"/>
              <a:chOff x="4883736" y="1032055"/>
              <a:chExt cx="1454728" cy="3589698"/>
            </a:xfrm>
          </p:grpSpPr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325BC60E-6014-9D4C-AD47-5B2CA64A26FE}"/>
                  </a:ext>
                </a:extLst>
              </p:cNvPr>
              <p:cNvSpPr/>
              <p:nvPr/>
            </p:nvSpPr>
            <p:spPr>
              <a:xfrm>
                <a:off x="4883736" y="2273527"/>
                <a:ext cx="1454727" cy="486018"/>
              </a:xfrm>
              <a:prstGeom prst="round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tIns="91440" bIns="91440" rtlCol="0" anchor="ctr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ru-RU" sz="1200" kern="0" dirty="0">
                    <a:solidFill>
                      <a:prstClr val="white"/>
                    </a:solidFill>
                  </a:rPr>
                  <a:t>Судно</a:t>
                </a:r>
              </a:p>
            </p:txBody>
          </p:sp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A10B0103-A9BF-CE4A-AF73-060B117F8CD6}"/>
                  </a:ext>
                </a:extLst>
              </p:cNvPr>
              <p:cNvSpPr/>
              <p:nvPr/>
            </p:nvSpPr>
            <p:spPr>
              <a:xfrm>
                <a:off x="4883736" y="1652791"/>
                <a:ext cx="1454727" cy="486018"/>
              </a:xfrm>
              <a:prstGeom prst="round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tIns="91440" bIns="91440" rtlCol="0" anchor="ctr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ru-RU" sz="1200" kern="0" dirty="0">
                    <a:solidFill>
                      <a:prstClr val="white"/>
                    </a:solidFill>
                  </a:rPr>
                  <a:t>Погода, течения</a:t>
                </a:r>
              </a:p>
            </p:txBody>
          </p:sp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80C752FA-CBF1-F044-A2BC-A2DABA29CB6E}"/>
                  </a:ext>
                </a:extLst>
              </p:cNvPr>
              <p:cNvSpPr/>
              <p:nvPr/>
            </p:nvSpPr>
            <p:spPr>
              <a:xfrm>
                <a:off x="4883737" y="2894263"/>
                <a:ext cx="1454727" cy="486018"/>
              </a:xfrm>
              <a:prstGeom prst="round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tIns="91440" bIns="91440" rtlCol="0" anchor="ctr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ru-RU" sz="1200" kern="0" dirty="0">
                    <a:solidFill>
                      <a:prstClr val="white"/>
                    </a:solidFill>
                  </a:rPr>
                  <a:t>Пневмопушки</a:t>
                </a:r>
              </a:p>
            </p:txBody>
          </p:sp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9829679C-B21A-DD41-A7D3-00091B89CC58}"/>
                  </a:ext>
                </a:extLst>
              </p:cNvPr>
              <p:cNvSpPr/>
              <p:nvPr/>
            </p:nvSpPr>
            <p:spPr>
              <a:xfrm>
                <a:off x="4883736" y="3514999"/>
                <a:ext cx="1454727" cy="486018"/>
              </a:xfrm>
              <a:prstGeom prst="round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tIns="91440" bIns="91440" rtlCol="0" anchor="ctr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ru-RU" sz="1200" kern="0" dirty="0">
                    <a:solidFill>
                      <a:prstClr val="white"/>
                    </a:solidFill>
                  </a:rPr>
                  <a:t>Оборудование</a:t>
                </a:r>
              </a:p>
            </p:txBody>
          </p:sp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id="{C6558A82-1E7B-FB48-B832-A719C95E4B78}"/>
                  </a:ext>
                </a:extLst>
              </p:cNvPr>
              <p:cNvSpPr/>
              <p:nvPr/>
            </p:nvSpPr>
            <p:spPr>
              <a:xfrm>
                <a:off x="4883736" y="4135735"/>
                <a:ext cx="1454727" cy="486018"/>
              </a:xfrm>
              <a:prstGeom prst="round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tIns="91440" bIns="91440" rtlCol="0" anchor="ctr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ru-RU" sz="1200" kern="0" dirty="0">
                    <a:solidFill>
                      <a:prstClr val="white"/>
                    </a:solidFill>
                  </a:rPr>
                  <a:t>Сейсмотрасса</a:t>
                </a:r>
              </a:p>
            </p:txBody>
          </p:sp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5AA7FE6A-4113-2E46-9076-ECB73B9015C6}"/>
                  </a:ext>
                </a:extLst>
              </p:cNvPr>
              <p:cNvSpPr/>
              <p:nvPr/>
            </p:nvSpPr>
            <p:spPr>
              <a:xfrm>
                <a:off x="4883736" y="1032055"/>
                <a:ext cx="1454727" cy="486018"/>
              </a:xfrm>
              <a:prstGeom prst="round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tIns="91440" bIns="91440" rtlCol="0" anchor="ctr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ru-RU" sz="1200" kern="0" dirty="0">
                    <a:solidFill>
                      <a:prstClr val="white"/>
                    </a:solidFill>
                  </a:rPr>
                  <a:t>Водяной столб</a:t>
                </a:r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51D8CD6D-1933-CF4B-84AE-57F1C92AA1C4}"/>
                </a:ext>
              </a:extLst>
            </p:cNvPr>
            <p:cNvGrpSpPr/>
            <p:nvPr/>
          </p:nvGrpSpPr>
          <p:grpSpPr>
            <a:xfrm>
              <a:off x="7453749" y="1573264"/>
              <a:ext cx="1440873" cy="1886544"/>
              <a:chOff x="7453749" y="1573264"/>
              <a:chExt cx="1440873" cy="1886544"/>
            </a:xfrm>
          </p:grpSpPr>
          <p:sp>
            <p:nvSpPr>
              <p:cNvPr id="7" name="Can 6">
                <a:extLst>
                  <a:ext uri="{FF2B5EF4-FFF2-40B4-BE49-F238E27FC236}">
                    <a16:creationId xmlns:a16="http://schemas.microsoft.com/office/drawing/2014/main" id="{460E3168-6D62-8142-9B84-9F37C6DF4696}"/>
                  </a:ext>
                </a:extLst>
              </p:cNvPr>
              <p:cNvSpPr/>
              <p:nvPr/>
            </p:nvSpPr>
            <p:spPr>
              <a:xfrm>
                <a:off x="7453749" y="1573264"/>
                <a:ext cx="1440873" cy="1886544"/>
              </a:xfrm>
              <a:prstGeom prst="can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tIns="91440" bIns="91440" rtlCol="0" anchor="t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kern="0" dirty="0">
                    <a:solidFill>
                      <a:prstClr val="white"/>
                    </a:solidFill>
                  </a:rPr>
                  <a:t>Teradata</a:t>
                </a:r>
                <a:endParaRPr lang="ru-RU" kern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4" name="Freeform 254">
                <a:extLst>
                  <a:ext uri="{FF2B5EF4-FFF2-40B4-BE49-F238E27FC236}">
                    <a16:creationId xmlns:a16="http://schemas.microsoft.com/office/drawing/2014/main" id="{FF5EA941-BA52-5540-A32E-6616348D4C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65601" y="2455899"/>
                <a:ext cx="417167" cy="400929"/>
              </a:xfrm>
              <a:custGeom>
                <a:avLst/>
                <a:gdLst>
                  <a:gd name="T0" fmla="*/ 408 w 439"/>
                  <a:gd name="T1" fmla="*/ 140 h 422"/>
                  <a:gd name="T2" fmla="*/ 377 w 439"/>
                  <a:gd name="T3" fmla="*/ 171 h 422"/>
                  <a:gd name="T4" fmla="*/ 378 w 439"/>
                  <a:gd name="T5" fmla="*/ 176 h 422"/>
                  <a:gd name="T6" fmla="*/ 272 w 439"/>
                  <a:gd name="T7" fmla="*/ 217 h 422"/>
                  <a:gd name="T8" fmla="*/ 205 w 439"/>
                  <a:gd name="T9" fmla="*/ 175 h 422"/>
                  <a:gd name="T10" fmla="*/ 201 w 439"/>
                  <a:gd name="T11" fmla="*/ 119 h 422"/>
                  <a:gd name="T12" fmla="*/ 250 w 439"/>
                  <a:gd name="T13" fmla="*/ 60 h 422"/>
                  <a:gd name="T14" fmla="*/ 190 w 439"/>
                  <a:gd name="T15" fmla="*/ 0 h 422"/>
                  <a:gd name="T16" fmla="*/ 130 w 439"/>
                  <a:gd name="T17" fmla="*/ 60 h 422"/>
                  <a:gd name="T18" fmla="*/ 134 w 439"/>
                  <a:gd name="T19" fmla="*/ 82 h 422"/>
                  <a:gd name="T20" fmla="*/ 55 w 439"/>
                  <a:gd name="T21" fmla="*/ 123 h 422"/>
                  <a:gd name="T22" fmla="*/ 31 w 439"/>
                  <a:gd name="T23" fmla="*/ 112 h 422"/>
                  <a:gd name="T24" fmla="*/ 0 w 439"/>
                  <a:gd name="T25" fmla="*/ 142 h 422"/>
                  <a:gd name="T26" fmla="*/ 31 w 439"/>
                  <a:gd name="T27" fmla="*/ 173 h 422"/>
                  <a:gd name="T28" fmla="*/ 62 w 439"/>
                  <a:gd name="T29" fmla="*/ 142 h 422"/>
                  <a:gd name="T30" fmla="*/ 61 w 439"/>
                  <a:gd name="T31" fmla="*/ 135 h 422"/>
                  <a:gd name="T32" fmla="*/ 140 w 439"/>
                  <a:gd name="T33" fmla="*/ 94 h 422"/>
                  <a:gd name="T34" fmla="*/ 188 w 439"/>
                  <a:gd name="T35" fmla="*/ 120 h 422"/>
                  <a:gd name="T36" fmla="*/ 192 w 439"/>
                  <a:gd name="T37" fmla="*/ 176 h 422"/>
                  <a:gd name="T38" fmla="*/ 128 w 439"/>
                  <a:gd name="T39" fmla="*/ 251 h 422"/>
                  <a:gd name="T40" fmla="*/ 204 w 439"/>
                  <a:gd name="T41" fmla="*/ 327 h 422"/>
                  <a:gd name="T42" fmla="*/ 258 w 439"/>
                  <a:gd name="T43" fmla="*/ 304 h 422"/>
                  <a:gd name="T44" fmla="*/ 321 w 439"/>
                  <a:gd name="T45" fmla="*/ 356 h 422"/>
                  <a:gd name="T46" fmla="*/ 315 w 439"/>
                  <a:gd name="T47" fmla="*/ 378 h 422"/>
                  <a:gd name="T48" fmla="*/ 358 w 439"/>
                  <a:gd name="T49" fmla="*/ 422 h 422"/>
                  <a:gd name="T50" fmla="*/ 402 w 439"/>
                  <a:gd name="T51" fmla="*/ 378 h 422"/>
                  <a:gd name="T52" fmla="*/ 358 w 439"/>
                  <a:gd name="T53" fmla="*/ 335 h 422"/>
                  <a:gd name="T54" fmla="*/ 329 w 439"/>
                  <a:gd name="T55" fmla="*/ 346 h 422"/>
                  <a:gd name="T56" fmla="*/ 266 w 439"/>
                  <a:gd name="T57" fmla="*/ 294 h 422"/>
                  <a:gd name="T58" fmla="*/ 280 w 439"/>
                  <a:gd name="T59" fmla="*/ 251 h 422"/>
                  <a:gd name="T60" fmla="*/ 277 w 439"/>
                  <a:gd name="T61" fmla="*/ 230 h 422"/>
                  <a:gd name="T62" fmla="*/ 383 w 439"/>
                  <a:gd name="T63" fmla="*/ 188 h 422"/>
                  <a:gd name="T64" fmla="*/ 408 w 439"/>
                  <a:gd name="T65" fmla="*/ 202 h 422"/>
                  <a:gd name="T66" fmla="*/ 439 w 439"/>
                  <a:gd name="T67" fmla="*/ 171 h 422"/>
                  <a:gd name="T68" fmla="*/ 408 w 439"/>
                  <a:gd name="T69" fmla="*/ 140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39" h="422">
                    <a:moveTo>
                      <a:pt x="408" y="140"/>
                    </a:moveTo>
                    <a:cubicBezTo>
                      <a:pt x="391" y="140"/>
                      <a:pt x="377" y="154"/>
                      <a:pt x="377" y="171"/>
                    </a:cubicBezTo>
                    <a:cubicBezTo>
                      <a:pt x="377" y="173"/>
                      <a:pt x="378" y="174"/>
                      <a:pt x="378" y="176"/>
                    </a:cubicBezTo>
                    <a:cubicBezTo>
                      <a:pt x="272" y="217"/>
                      <a:pt x="272" y="217"/>
                      <a:pt x="272" y="217"/>
                    </a:cubicBezTo>
                    <a:cubicBezTo>
                      <a:pt x="259" y="193"/>
                      <a:pt x="234" y="176"/>
                      <a:pt x="205" y="175"/>
                    </a:cubicBezTo>
                    <a:cubicBezTo>
                      <a:pt x="201" y="119"/>
                      <a:pt x="201" y="119"/>
                      <a:pt x="201" y="119"/>
                    </a:cubicBezTo>
                    <a:cubicBezTo>
                      <a:pt x="229" y="114"/>
                      <a:pt x="250" y="90"/>
                      <a:pt x="250" y="60"/>
                    </a:cubicBezTo>
                    <a:cubicBezTo>
                      <a:pt x="250" y="27"/>
                      <a:pt x="223" y="0"/>
                      <a:pt x="190" y="0"/>
                    </a:cubicBezTo>
                    <a:cubicBezTo>
                      <a:pt x="157" y="0"/>
                      <a:pt x="130" y="27"/>
                      <a:pt x="130" y="60"/>
                    </a:cubicBezTo>
                    <a:cubicBezTo>
                      <a:pt x="130" y="68"/>
                      <a:pt x="132" y="75"/>
                      <a:pt x="134" y="82"/>
                    </a:cubicBezTo>
                    <a:cubicBezTo>
                      <a:pt x="55" y="123"/>
                      <a:pt x="55" y="123"/>
                      <a:pt x="55" y="123"/>
                    </a:cubicBezTo>
                    <a:cubicBezTo>
                      <a:pt x="49" y="116"/>
                      <a:pt x="41" y="112"/>
                      <a:pt x="31" y="112"/>
                    </a:cubicBezTo>
                    <a:cubicBezTo>
                      <a:pt x="14" y="112"/>
                      <a:pt x="0" y="125"/>
                      <a:pt x="0" y="142"/>
                    </a:cubicBezTo>
                    <a:cubicBezTo>
                      <a:pt x="0" y="160"/>
                      <a:pt x="14" y="173"/>
                      <a:pt x="31" y="173"/>
                    </a:cubicBezTo>
                    <a:cubicBezTo>
                      <a:pt x="48" y="173"/>
                      <a:pt x="62" y="160"/>
                      <a:pt x="62" y="142"/>
                    </a:cubicBezTo>
                    <a:cubicBezTo>
                      <a:pt x="62" y="140"/>
                      <a:pt x="62" y="137"/>
                      <a:pt x="61" y="135"/>
                    </a:cubicBezTo>
                    <a:cubicBezTo>
                      <a:pt x="140" y="94"/>
                      <a:pt x="140" y="94"/>
                      <a:pt x="140" y="94"/>
                    </a:cubicBezTo>
                    <a:cubicBezTo>
                      <a:pt x="151" y="109"/>
                      <a:pt x="168" y="119"/>
                      <a:pt x="188" y="120"/>
                    </a:cubicBezTo>
                    <a:cubicBezTo>
                      <a:pt x="192" y="176"/>
                      <a:pt x="192" y="176"/>
                      <a:pt x="192" y="176"/>
                    </a:cubicBezTo>
                    <a:cubicBezTo>
                      <a:pt x="156" y="182"/>
                      <a:pt x="128" y="213"/>
                      <a:pt x="128" y="251"/>
                    </a:cubicBezTo>
                    <a:cubicBezTo>
                      <a:pt x="128" y="293"/>
                      <a:pt x="162" y="327"/>
                      <a:pt x="204" y="327"/>
                    </a:cubicBezTo>
                    <a:cubicBezTo>
                      <a:pt x="225" y="327"/>
                      <a:pt x="244" y="318"/>
                      <a:pt x="258" y="304"/>
                    </a:cubicBezTo>
                    <a:cubicBezTo>
                      <a:pt x="321" y="356"/>
                      <a:pt x="321" y="356"/>
                      <a:pt x="321" y="356"/>
                    </a:cubicBezTo>
                    <a:cubicBezTo>
                      <a:pt x="317" y="362"/>
                      <a:pt x="315" y="370"/>
                      <a:pt x="315" y="378"/>
                    </a:cubicBezTo>
                    <a:cubicBezTo>
                      <a:pt x="315" y="402"/>
                      <a:pt x="334" y="422"/>
                      <a:pt x="358" y="422"/>
                    </a:cubicBezTo>
                    <a:cubicBezTo>
                      <a:pt x="382" y="422"/>
                      <a:pt x="402" y="402"/>
                      <a:pt x="402" y="378"/>
                    </a:cubicBezTo>
                    <a:cubicBezTo>
                      <a:pt x="402" y="354"/>
                      <a:pt x="382" y="335"/>
                      <a:pt x="358" y="335"/>
                    </a:cubicBezTo>
                    <a:cubicBezTo>
                      <a:pt x="347" y="335"/>
                      <a:pt x="337" y="339"/>
                      <a:pt x="329" y="346"/>
                    </a:cubicBezTo>
                    <a:cubicBezTo>
                      <a:pt x="266" y="294"/>
                      <a:pt x="266" y="294"/>
                      <a:pt x="266" y="294"/>
                    </a:cubicBezTo>
                    <a:cubicBezTo>
                      <a:pt x="275" y="282"/>
                      <a:pt x="280" y="267"/>
                      <a:pt x="280" y="251"/>
                    </a:cubicBezTo>
                    <a:cubicBezTo>
                      <a:pt x="280" y="244"/>
                      <a:pt x="279" y="237"/>
                      <a:pt x="277" y="230"/>
                    </a:cubicBezTo>
                    <a:cubicBezTo>
                      <a:pt x="383" y="188"/>
                      <a:pt x="383" y="188"/>
                      <a:pt x="383" y="188"/>
                    </a:cubicBezTo>
                    <a:cubicBezTo>
                      <a:pt x="388" y="197"/>
                      <a:pt x="398" y="202"/>
                      <a:pt x="408" y="202"/>
                    </a:cubicBezTo>
                    <a:cubicBezTo>
                      <a:pt x="425" y="202"/>
                      <a:pt x="439" y="188"/>
                      <a:pt x="439" y="171"/>
                    </a:cubicBezTo>
                    <a:cubicBezTo>
                      <a:pt x="439" y="154"/>
                      <a:pt x="425" y="140"/>
                      <a:pt x="408" y="14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56" name="Picture 155">
            <a:extLst>
              <a:ext uri="{FF2B5EF4-FFF2-40B4-BE49-F238E27FC236}">
                <a16:creationId xmlns:a16="http://schemas.microsoft.com/office/drawing/2014/main" id="{FAE8D78E-D124-1043-A694-293C93D41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13" y="1024127"/>
            <a:ext cx="4466504" cy="2572228"/>
          </a:xfrm>
          <a:prstGeom prst="rect">
            <a:avLst/>
          </a:prstGeom>
        </p:spPr>
      </p:pic>
      <p:sp>
        <p:nvSpPr>
          <p:cNvPr id="157" name="Content Placeholder 5">
            <a:extLst>
              <a:ext uri="{FF2B5EF4-FFF2-40B4-BE49-F238E27FC236}">
                <a16:creationId xmlns:a16="http://schemas.microsoft.com/office/drawing/2014/main" id="{AB9BFE1D-583B-124C-B132-CCE1D12D21F5}"/>
              </a:ext>
            </a:extLst>
          </p:cNvPr>
          <p:cNvSpPr txBox="1">
            <a:spLocks/>
          </p:cNvSpPr>
          <p:nvPr/>
        </p:nvSpPr>
        <p:spPr bwMode="gray">
          <a:xfrm>
            <a:off x="252813" y="3795757"/>
            <a:ext cx="4119033" cy="12288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69863" indent="-169863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30188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–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388" indent="-17145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8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8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​"/>
              <a:defRPr sz="9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65000"/>
              </a:lnSpc>
              <a:buNone/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13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300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сейсмостанций: </a:t>
            </a:r>
          </a:p>
          <a:p>
            <a:pPr lvl="1">
              <a:lnSpc>
                <a:spcPct val="65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Один гидрофон</a:t>
            </a:r>
          </a:p>
          <a:p>
            <a:pPr lvl="1">
              <a:lnSpc>
                <a:spcPct val="65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Три геофона</a:t>
            </a:r>
          </a:p>
          <a:p>
            <a:pPr marL="0" indent="0">
              <a:lnSpc>
                <a:spcPct val="65000"/>
              </a:lnSpc>
              <a:buNone/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</a:rPr>
              <a:t>9.5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ТБ данных в день во проведения сейсморазведки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lnSpc>
                <a:spcPct val="65000"/>
              </a:lnSpc>
              <a:buNone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140 ТБ данных за всю разведку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41804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066154-F897-3C49-978C-E9E596181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Teradata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0883B2-6CAE-6C4A-893E-8BDC69988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Аналитика: Достигнутые результаты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B07F369-A290-4E47-B266-24A71830119F}"/>
              </a:ext>
            </a:extLst>
          </p:cNvPr>
          <p:cNvGrpSpPr/>
          <p:nvPr/>
        </p:nvGrpSpPr>
        <p:grpSpPr>
          <a:xfrm>
            <a:off x="1839242" y="3925218"/>
            <a:ext cx="4753712" cy="1015663"/>
            <a:chOff x="481768" y="3754284"/>
            <a:chExt cx="4313157" cy="101566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2681B2B-0183-2F4F-B12A-440784D1E1B7}"/>
                </a:ext>
              </a:extLst>
            </p:cNvPr>
            <p:cNvSpPr txBox="1">
              <a:spLocks/>
            </p:cNvSpPr>
            <p:nvPr/>
          </p:nvSpPr>
          <p:spPr>
            <a:xfrm>
              <a:off x="481768" y="3754284"/>
              <a:ext cx="4187720" cy="101566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ru-RU" sz="1200" b="1" dirty="0"/>
                <a:t>Получение более качественного результата</a:t>
              </a:r>
            </a:p>
            <a:p>
              <a:pPr marL="171450" indent="-171450"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ru-RU" sz="1200" dirty="0"/>
                <a:t>Установление связи между параметрами процесса</a:t>
              </a:r>
              <a:endParaRPr lang="en-US" sz="1200" dirty="0"/>
            </a:p>
            <a:p>
              <a:pPr marL="171450" indent="-171450"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ru-RU" sz="1200" dirty="0"/>
                <a:t>Установление характера влияния этих параметров на сейсмосигнал</a:t>
              </a:r>
            </a:p>
            <a:p>
              <a:pPr marL="171450" indent="-171450"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ru-RU" sz="1200" dirty="0"/>
                <a:t>Изменение процедур обработки данных</a:t>
              </a:r>
              <a:endParaRPr lang="en-US" sz="1200" dirty="0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5669420-F712-5E41-84A2-D279E8D9C52A}"/>
                </a:ext>
              </a:extLst>
            </p:cNvPr>
            <p:cNvGrpSpPr/>
            <p:nvPr/>
          </p:nvGrpSpPr>
          <p:grpSpPr>
            <a:xfrm rot="10800000">
              <a:off x="4632925" y="4136115"/>
              <a:ext cx="162000" cy="252000"/>
              <a:chOff x="1737198" y="890276"/>
              <a:chExt cx="162000" cy="252000"/>
            </a:xfrm>
          </p:grpSpPr>
          <p:sp>
            <p:nvSpPr>
              <p:cNvPr id="51" name="Triangle 50">
                <a:extLst>
                  <a:ext uri="{FF2B5EF4-FFF2-40B4-BE49-F238E27FC236}">
                    <a16:creationId xmlns:a16="http://schemas.microsoft.com/office/drawing/2014/main" id="{854E3F57-0593-FA43-A6A3-B2246FAA869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1701198" y="945004"/>
                <a:ext cx="216000" cy="144000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FD5D22B-193D-3B49-8957-34831B169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3198" y="890276"/>
                <a:ext cx="36000" cy="252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410D513-549B-8243-ACF3-9982ECA5FA08}"/>
              </a:ext>
            </a:extLst>
          </p:cNvPr>
          <p:cNvGrpSpPr/>
          <p:nvPr/>
        </p:nvGrpSpPr>
        <p:grpSpPr>
          <a:xfrm>
            <a:off x="1697054" y="951641"/>
            <a:ext cx="4756488" cy="646331"/>
            <a:chOff x="1387168" y="812356"/>
            <a:chExt cx="4311345" cy="64633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AFAEF1F-768D-2045-90B8-CED9B6E34FB7}"/>
                </a:ext>
              </a:extLst>
            </p:cNvPr>
            <p:cNvSpPr txBox="1">
              <a:spLocks/>
            </p:cNvSpPr>
            <p:nvPr/>
          </p:nvSpPr>
          <p:spPr>
            <a:xfrm>
              <a:off x="1510793" y="812356"/>
              <a:ext cx="418772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ru-RU" sz="1200" b="1" dirty="0"/>
                <a:t>Изменение дизайна массива пневмопушек</a:t>
              </a:r>
              <a:endParaRPr lang="en-US" sz="1200" b="1" dirty="0"/>
            </a:p>
            <a:p>
              <a:pPr marL="171450" indent="-171450"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ru-RU" sz="1200" dirty="0"/>
                <a:t>Более простой и дешевый дизайн</a:t>
              </a:r>
              <a:endParaRPr lang="en-US" sz="1200" dirty="0"/>
            </a:p>
            <a:p>
              <a:pPr marL="171450" indent="-171450"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ru-RU" sz="1200" dirty="0"/>
                <a:t>Обеспечивает лучший результат</a:t>
              </a:r>
              <a:endParaRPr lang="en-US" sz="1200" dirty="0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D0D06152-29D9-6E4D-B708-6299BD2CA89B}"/>
                </a:ext>
              </a:extLst>
            </p:cNvPr>
            <p:cNvGrpSpPr/>
            <p:nvPr/>
          </p:nvGrpSpPr>
          <p:grpSpPr>
            <a:xfrm>
              <a:off x="1387168" y="1007424"/>
              <a:ext cx="165975" cy="252000"/>
              <a:chOff x="1733223" y="890276"/>
              <a:chExt cx="165975" cy="252000"/>
            </a:xfrm>
          </p:grpSpPr>
          <p:sp>
            <p:nvSpPr>
              <p:cNvPr id="56" name="Triangle 55">
                <a:extLst>
                  <a:ext uri="{FF2B5EF4-FFF2-40B4-BE49-F238E27FC236}">
                    <a16:creationId xmlns:a16="http://schemas.microsoft.com/office/drawing/2014/main" id="{3522F9ED-B345-6249-BC23-229FCD9FE37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1697223" y="945004"/>
                <a:ext cx="216000" cy="144000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2641663B-73A4-E440-9C4E-78AB873C8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3198" y="890276"/>
                <a:ext cx="36000" cy="252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B6FAD29-260D-0A41-83A7-F737FA15C008}"/>
              </a:ext>
            </a:extLst>
          </p:cNvPr>
          <p:cNvGrpSpPr/>
          <p:nvPr/>
        </p:nvGrpSpPr>
        <p:grpSpPr>
          <a:xfrm>
            <a:off x="1697054" y="2841551"/>
            <a:ext cx="4756488" cy="830997"/>
            <a:chOff x="1387168" y="720023"/>
            <a:chExt cx="4311345" cy="830997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F21B771-8E46-6548-AC31-97C9D9D791D6}"/>
                </a:ext>
              </a:extLst>
            </p:cNvPr>
            <p:cNvSpPr txBox="1">
              <a:spLocks/>
            </p:cNvSpPr>
            <p:nvPr/>
          </p:nvSpPr>
          <p:spPr>
            <a:xfrm>
              <a:off x="1510793" y="720023"/>
              <a:ext cx="4187720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ru-RU" sz="1200" b="1" dirty="0"/>
                <a:t>Информационная панель</a:t>
              </a:r>
              <a:endParaRPr lang="en-US" sz="1200" b="1" dirty="0"/>
            </a:p>
            <a:p>
              <a:pPr marL="171450" indent="-171450"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ru-RU" sz="1200" dirty="0"/>
                <a:t>Отображение данных разведок</a:t>
              </a:r>
            </a:p>
            <a:p>
              <a:pPr marL="171450" indent="-171450"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ru-RU" sz="1200" dirty="0"/>
                <a:t>Сравнение данных данных прошлых разведок с текущими</a:t>
              </a:r>
              <a:endParaRPr lang="en-US" sz="1200" dirty="0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35432AE8-7633-E84C-B02A-062486645C54}"/>
                </a:ext>
              </a:extLst>
            </p:cNvPr>
            <p:cNvGrpSpPr/>
            <p:nvPr/>
          </p:nvGrpSpPr>
          <p:grpSpPr>
            <a:xfrm>
              <a:off x="1387168" y="1007424"/>
              <a:ext cx="165975" cy="252000"/>
              <a:chOff x="1733223" y="890276"/>
              <a:chExt cx="165975" cy="252000"/>
            </a:xfrm>
          </p:grpSpPr>
          <p:sp>
            <p:nvSpPr>
              <p:cNvPr id="68" name="Triangle 67">
                <a:extLst>
                  <a:ext uri="{FF2B5EF4-FFF2-40B4-BE49-F238E27FC236}">
                    <a16:creationId xmlns:a16="http://schemas.microsoft.com/office/drawing/2014/main" id="{C83C2A2F-E094-A844-B57F-7ED6FC78F99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1697223" y="945004"/>
                <a:ext cx="216000" cy="144000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E4DCB6F-5B8B-5043-B216-0F5AB19553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3198" y="890276"/>
                <a:ext cx="36000" cy="252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B5A0535-63DF-0248-98EC-00C599F3B7B6}"/>
              </a:ext>
            </a:extLst>
          </p:cNvPr>
          <p:cNvGrpSpPr/>
          <p:nvPr/>
        </p:nvGrpSpPr>
        <p:grpSpPr>
          <a:xfrm>
            <a:off x="671527" y="872767"/>
            <a:ext cx="831600" cy="831600"/>
            <a:chOff x="475200" y="720261"/>
            <a:chExt cx="831600" cy="831600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95721599-F0EE-AF48-B856-AAF9494FD11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5200" y="720261"/>
              <a:ext cx="831600" cy="831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5BFA120-C35A-C049-B365-5237FDBCE78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3000" y="845662"/>
              <a:ext cx="576000" cy="576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1</a:t>
              </a:r>
              <a:endParaRPr kumimoji="0" lang="ru-RU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531C566-3575-A241-9A4A-01C3E111DD5D}"/>
              </a:ext>
            </a:extLst>
          </p:cNvPr>
          <p:cNvGrpSpPr/>
          <p:nvPr/>
        </p:nvGrpSpPr>
        <p:grpSpPr>
          <a:xfrm>
            <a:off x="6771717" y="1810623"/>
            <a:ext cx="831600" cy="831600"/>
            <a:chOff x="6547084" y="1770788"/>
            <a:chExt cx="831600" cy="83160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2A9438A-F7CA-3445-BC67-8B682967B55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47084" y="1770788"/>
              <a:ext cx="831600" cy="831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dirty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00227B9-769C-4F4F-B86D-C5D989F5A3B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74884" y="1889022"/>
              <a:ext cx="576000" cy="576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2</a:t>
              </a:r>
              <a:endParaRPr kumimoji="0" lang="ru-RU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E55A37E-B79E-A541-BA0D-5D7F7BE4D337}"/>
              </a:ext>
            </a:extLst>
          </p:cNvPr>
          <p:cNvGrpSpPr/>
          <p:nvPr/>
        </p:nvGrpSpPr>
        <p:grpSpPr>
          <a:xfrm>
            <a:off x="671527" y="2840948"/>
            <a:ext cx="831600" cy="831600"/>
            <a:chOff x="481768" y="2818294"/>
            <a:chExt cx="831600" cy="8316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8C1D2AE-8B9B-FF4C-9EDC-9763B4CDE83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1768" y="2818294"/>
              <a:ext cx="831600" cy="831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z="2400" b="1" dirty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388B048-3D57-6942-A198-24212333C9C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9568" y="2944298"/>
              <a:ext cx="576000" cy="576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3</a:t>
              </a:r>
              <a:endParaRPr kumimoji="0" lang="ru-RU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FD1393E-27F2-C94D-B46B-97B9C8A1D1E9}"/>
              </a:ext>
            </a:extLst>
          </p:cNvPr>
          <p:cNvGrpSpPr/>
          <p:nvPr/>
        </p:nvGrpSpPr>
        <p:grpSpPr>
          <a:xfrm>
            <a:off x="6771717" y="4016521"/>
            <a:ext cx="831600" cy="831600"/>
            <a:chOff x="6564632" y="3845587"/>
            <a:chExt cx="831600" cy="831600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BDFC3A9-ED38-CA49-99E6-B2404B4901D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64632" y="3845587"/>
              <a:ext cx="831600" cy="831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ru-RU" sz="2400" b="1" dirty="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3EF457B3-F5E8-4341-9D06-DAA24CB5952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74884" y="3973387"/>
              <a:ext cx="576000" cy="576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4</a:t>
              </a:r>
              <a:endParaRPr kumimoji="0" lang="ru-RU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9C37B32-7CDD-2741-A18A-257C04B37C8C}"/>
              </a:ext>
            </a:extLst>
          </p:cNvPr>
          <p:cNvGrpSpPr/>
          <p:nvPr/>
        </p:nvGrpSpPr>
        <p:grpSpPr>
          <a:xfrm>
            <a:off x="1820679" y="1811653"/>
            <a:ext cx="4772275" cy="830997"/>
            <a:chOff x="481768" y="3846617"/>
            <a:chExt cx="4313157" cy="830997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147F5AC-8F77-4A4C-BFDB-2C1C67298565}"/>
                </a:ext>
              </a:extLst>
            </p:cNvPr>
            <p:cNvSpPr txBox="1">
              <a:spLocks/>
            </p:cNvSpPr>
            <p:nvPr/>
          </p:nvSpPr>
          <p:spPr>
            <a:xfrm>
              <a:off x="481768" y="3846617"/>
              <a:ext cx="4187720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ru-RU" sz="1200" b="1" dirty="0"/>
                <a:t>Получение данных в реальном времени</a:t>
              </a:r>
              <a:endParaRPr lang="en-US" sz="1200" b="1" dirty="0"/>
            </a:p>
            <a:p>
              <a:pPr marL="171450" indent="-171450"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ru-RU" sz="1200" dirty="0"/>
                <a:t>Развертывание над месторождением сети </a:t>
              </a:r>
              <a:r>
                <a:rPr lang="en-US" sz="1200" dirty="0"/>
                <a:t>4G </a:t>
              </a:r>
            </a:p>
            <a:p>
              <a:pPr marL="171450" indent="-171450"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ru-RU" sz="1200" dirty="0"/>
                <a:t>Передача данных разведки с судна на платформу в реальном времени</a:t>
              </a:r>
              <a:endParaRPr lang="en-US" sz="1200" dirty="0"/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DE9AD4B8-00D7-F34E-AE63-61D526EE8314}"/>
                </a:ext>
              </a:extLst>
            </p:cNvPr>
            <p:cNvGrpSpPr/>
            <p:nvPr/>
          </p:nvGrpSpPr>
          <p:grpSpPr>
            <a:xfrm rot="10800000">
              <a:off x="4632925" y="4136115"/>
              <a:ext cx="162000" cy="252000"/>
              <a:chOff x="1737198" y="890276"/>
              <a:chExt cx="162000" cy="252000"/>
            </a:xfrm>
          </p:grpSpPr>
          <p:sp>
            <p:nvSpPr>
              <p:cNvPr id="93" name="Triangle 92">
                <a:extLst>
                  <a:ext uri="{FF2B5EF4-FFF2-40B4-BE49-F238E27FC236}">
                    <a16:creationId xmlns:a16="http://schemas.microsoft.com/office/drawing/2014/main" id="{102734E8-0081-DD4B-831C-2608AED2E00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1701198" y="945004"/>
                <a:ext cx="216000" cy="144000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730ACF92-FF43-3E49-9F54-8DFEE880B3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3198" y="890276"/>
                <a:ext cx="36000" cy="252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1499465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254125"/>
            <a:ext cx="5822830" cy="1644350"/>
          </a:xfrm>
        </p:spPr>
        <p:txBody>
          <a:bodyPr/>
          <a:lstStyle/>
          <a:p>
            <a:pPr lvl="0"/>
            <a:r>
              <a:rPr lang="ru-RU" dirty="0"/>
              <a:t>Цифровизация геологического разреза:</a:t>
            </a:r>
          </a:p>
          <a:p>
            <a:pPr lvl="1"/>
            <a:r>
              <a:rPr lang="ru-RU" dirty="0"/>
              <a:t>Принятие решений на основе данных</a:t>
            </a:r>
          </a:p>
          <a:p>
            <a:pPr lvl="1"/>
            <a:r>
              <a:rPr lang="ru-RU" dirty="0"/>
              <a:t>Сокращение непродуктивного труда на 50%</a:t>
            </a:r>
          </a:p>
          <a:p>
            <a:pPr lvl="1"/>
            <a:r>
              <a:rPr lang="ru-RU" dirty="0"/>
              <a:t>Доведение нефтеотдачи до 70</a:t>
            </a:r>
            <a:r>
              <a:rPr lang="en-US" dirty="0"/>
              <a:t>%</a:t>
            </a:r>
            <a:endParaRPr lang="ru-RU" dirty="0"/>
          </a:p>
          <a:p>
            <a:pPr lvl="1"/>
            <a:endParaRPr lang="ru-RU" dirty="0"/>
          </a:p>
          <a:p>
            <a:r>
              <a:rPr lang="ru-RU" dirty="0"/>
              <a:t>Лаборатория цифрового геологического разреза: </a:t>
            </a:r>
          </a:p>
          <a:p>
            <a:pPr lvl="1"/>
            <a:r>
              <a:rPr lang="ru-RU" dirty="0"/>
              <a:t>Создание продуктов на основе данных, используемых для цифровизации разреза:</a:t>
            </a:r>
          </a:p>
          <a:p>
            <a:pPr lvl="2"/>
            <a:r>
              <a:rPr lang="ru-RU" dirty="0"/>
              <a:t>Моделирование данных</a:t>
            </a:r>
          </a:p>
          <a:p>
            <a:pPr lvl="2"/>
            <a:r>
              <a:rPr lang="ru-RU" dirty="0"/>
              <a:t>Захват, управление качеством и интеграция данных</a:t>
            </a:r>
          </a:p>
          <a:p>
            <a:pPr lvl="2"/>
            <a:r>
              <a:rPr lang="ru-RU" dirty="0"/>
              <a:t>Построение прогнозных моделей </a:t>
            </a:r>
          </a:p>
          <a:p>
            <a:pPr lvl="1"/>
            <a:endParaRPr lang="ru-RU" dirty="0"/>
          </a:p>
          <a:p>
            <a:pPr lvl="1"/>
            <a:endParaRPr lang="ru-RU" dirty="0"/>
          </a:p>
          <a:p>
            <a:pPr lvl="1"/>
            <a:endParaRPr lang="ru-RU" dirty="0"/>
          </a:p>
          <a:p>
            <a:pPr lvl="1"/>
            <a:endParaRPr lang="ru-RU" dirty="0"/>
          </a:p>
          <a:p>
            <a:pPr marL="285750" lvl="1" indent="0">
              <a:buNone/>
            </a:pP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Teradata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Цифровизация геологического разреза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Лаборатория цифрового геологического разреза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1D492F-B242-8146-BEEB-20A25CC3F3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222" y="1254125"/>
            <a:ext cx="2334411" cy="311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2028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54125"/>
            <a:ext cx="4718304" cy="3397250"/>
          </a:xfrm>
        </p:spPr>
        <p:txBody>
          <a:bodyPr/>
          <a:lstStyle/>
          <a:p>
            <a:r>
              <a:rPr lang="ru-RU" dirty="0"/>
              <a:t>Получение, контроль качества и интеграция данных каротажа скважин на шельфе</a:t>
            </a:r>
            <a:r>
              <a:rPr lang="en-US" dirty="0"/>
              <a:t>:</a:t>
            </a:r>
          </a:p>
          <a:p>
            <a:pPr lvl="1"/>
            <a:r>
              <a:rPr lang="ru-RU" dirty="0"/>
              <a:t>Анализ упущенных возможностей на основе анализа исторических данных</a:t>
            </a:r>
          </a:p>
          <a:p>
            <a:pPr marL="0" indent="-1588">
              <a:buNone/>
            </a:pPr>
            <a:endParaRPr lang="ru-RU" dirty="0"/>
          </a:p>
          <a:p>
            <a:pPr marL="284162" indent="-285750"/>
            <a:r>
              <a:rPr lang="ru-RU" dirty="0"/>
              <a:t>Предсказание соотношения газ/нефть во флюиде в процессе бурения на шельфе при помощи анализа данных каротажа </a:t>
            </a:r>
          </a:p>
          <a:p>
            <a:pPr marL="0" indent="-1588">
              <a:buNone/>
            </a:pPr>
            <a:endParaRPr lang="ru-RU" dirty="0"/>
          </a:p>
          <a:p>
            <a:pPr marL="284162" indent="-285750"/>
            <a:endParaRPr lang="ru-RU" dirty="0"/>
          </a:p>
          <a:p>
            <a:pPr lvl="1"/>
            <a:endParaRPr lang="en-US" dirty="0"/>
          </a:p>
          <a:p>
            <a:endParaRPr lang="ru-RU" dirty="0"/>
          </a:p>
          <a:p>
            <a:pPr marL="285750" lvl="1" indent="0">
              <a:buNone/>
            </a:pP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Teradata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Лаборатория цифрового геологического разреза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Примеры проектов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2CB4BC-13DA-6E4B-A5C2-A0508B8E3A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804" y="1024127"/>
            <a:ext cx="3715950" cy="253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0502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2018 Teradata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42974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DC_PPT_Branded_16-9_0118_lite">
  <a:themeElements>
    <a:clrScheme name="TeradataPPT2014 2">
      <a:dk1>
        <a:srgbClr val="3C3C3B"/>
      </a:dk1>
      <a:lt1>
        <a:sysClr val="window" lastClr="FFFFFF"/>
      </a:lt1>
      <a:dk2>
        <a:srgbClr val="0079DB"/>
      </a:dk2>
      <a:lt2>
        <a:srgbClr val="D8D8D8"/>
      </a:lt2>
      <a:accent1>
        <a:srgbClr val="EC881D"/>
      </a:accent1>
      <a:accent2>
        <a:srgbClr val="0079DB"/>
      </a:accent2>
      <a:accent3>
        <a:srgbClr val="CD391F"/>
      </a:accent3>
      <a:accent4>
        <a:srgbClr val="0088A8"/>
      </a:accent4>
      <a:accent5>
        <a:srgbClr val="703092"/>
      </a:accent5>
      <a:accent6>
        <a:srgbClr val="5F6062"/>
      </a:accent6>
      <a:hlink>
        <a:srgbClr val="0079DB"/>
      </a:hlink>
      <a:folHlink>
        <a:srgbClr val="703092"/>
      </a:folHlink>
    </a:clrScheme>
    <a:fontScheme name="Teradata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noFill/>
          <a:miter lim="800000"/>
          <a:headEnd/>
          <a:tailEnd/>
        </a:ln>
        <a:effectLst/>
      </a:spPr>
      <a:bodyPr wrap="square" tIns="91440" bIns="91440" rtlCol="0" anchor="t">
        <a:prstTxWarp prst="textNoShape">
          <a:avLst/>
        </a:prstTxWarp>
        <a:noAutofit/>
      </a:bodyPr>
      <a:lstStyle>
        <a:defPPr>
          <a:defRPr kern="0" dirty="0" err="1" smtClean="0">
            <a:solidFill>
              <a:prstClr val="white"/>
            </a:solidFill>
          </a:defRPr>
        </a:defPPr>
      </a:lst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t" anchorCtr="0">
        <a:no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radata">
      <a:dk1>
        <a:sysClr val="windowText" lastClr="000000"/>
      </a:dk1>
      <a:lt1>
        <a:sysClr val="window" lastClr="FFFFFF"/>
      </a:lt1>
      <a:dk2>
        <a:srgbClr val="0079DB"/>
      </a:dk2>
      <a:lt2>
        <a:srgbClr val="D8D8D8"/>
      </a:lt2>
      <a:accent1>
        <a:srgbClr val="D56D23"/>
      </a:accent1>
      <a:accent2>
        <a:srgbClr val="BBBCBE"/>
      </a:accent2>
      <a:accent3>
        <a:srgbClr val="5F6062"/>
      </a:accent3>
      <a:accent4>
        <a:srgbClr val="0088A8"/>
      </a:accent4>
      <a:accent5>
        <a:srgbClr val="703092"/>
      </a:accent5>
      <a:accent6>
        <a:srgbClr val="CD391F"/>
      </a:accent6>
      <a:hlink>
        <a:srgbClr val="0079DB"/>
      </a:hlink>
      <a:folHlink>
        <a:srgbClr val="703092"/>
      </a:folHlink>
    </a:clrScheme>
    <a:fontScheme name="Teradata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radata">
      <a:dk1>
        <a:sysClr val="windowText" lastClr="000000"/>
      </a:dk1>
      <a:lt1>
        <a:sysClr val="window" lastClr="FFFFFF"/>
      </a:lt1>
      <a:dk2>
        <a:srgbClr val="0079DB"/>
      </a:dk2>
      <a:lt2>
        <a:srgbClr val="D8D8D8"/>
      </a:lt2>
      <a:accent1>
        <a:srgbClr val="D56D23"/>
      </a:accent1>
      <a:accent2>
        <a:srgbClr val="BBBCBE"/>
      </a:accent2>
      <a:accent3>
        <a:srgbClr val="5F6062"/>
      </a:accent3>
      <a:accent4>
        <a:srgbClr val="0088A8"/>
      </a:accent4>
      <a:accent5>
        <a:srgbClr val="703092"/>
      </a:accent5>
      <a:accent6>
        <a:srgbClr val="CD391F"/>
      </a:accent6>
      <a:hlink>
        <a:srgbClr val="0079DB"/>
      </a:hlink>
      <a:folHlink>
        <a:srgbClr val="703092"/>
      </a:folHlink>
    </a:clrScheme>
    <a:fontScheme name="Teradata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10504</TotalTime>
  <Words>355</Words>
  <Application>Microsoft Office PowerPoint</Application>
  <PresentationFormat>On-screen Show (16:9)</PresentationFormat>
  <Paragraphs>105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Calibri-Light</vt:lpstr>
      <vt:lpstr>Century Gothic</vt:lpstr>
      <vt:lpstr>Verdana</vt:lpstr>
      <vt:lpstr>Wingdings</vt:lpstr>
      <vt:lpstr>TDC_PPT_Branded_16-9_0118_lite</vt:lpstr>
      <vt:lpstr>PowerPoint Presentation</vt:lpstr>
      <vt:lpstr>Периодический сейсмический мониторинг</vt:lpstr>
      <vt:lpstr>Проблемы, решаемые при помощи аналитики</vt:lpstr>
      <vt:lpstr>Создание репозитория данных и проведение аналитики </vt:lpstr>
      <vt:lpstr>Аналитика: Достигнутые результаты</vt:lpstr>
      <vt:lpstr>Цифровизация геологического разреза</vt:lpstr>
      <vt:lpstr>Лаборатория цифрового геологического разреза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Gard</dc:creator>
  <cp:lastModifiedBy>Yakubovich, Veronika</cp:lastModifiedBy>
  <cp:revision>493</cp:revision>
  <cp:lastPrinted>2015-10-07T18:54:40Z</cp:lastPrinted>
  <dcterms:created xsi:type="dcterms:W3CDTF">2014-10-01T21:25:54Z</dcterms:created>
  <dcterms:modified xsi:type="dcterms:W3CDTF">2018-10-01T14:18:59Z</dcterms:modified>
</cp:coreProperties>
</file>