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41" r:id="rId2"/>
    <p:sldId id="388" r:id="rId3"/>
    <p:sldId id="422" r:id="rId4"/>
    <p:sldId id="426" r:id="rId5"/>
    <p:sldId id="423" r:id="rId6"/>
    <p:sldId id="425" r:id="rId7"/>
    <p:sldId id="393" r:id="rId8"/>
    <p:sldId id="407" r:id="rId9"/>
    <p:sldId id="408" r:id="rId10"/>
    <p:sldId id="410" r:id="rId11"/>
    <p:sldId id="414" r:id="rId12"/>
    <p:sldId id="371" r:id="rId13"/>
    <p:sldId id="429" r:id="rId14"/>
    <p:sldId id="336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33CC"/>
    <a:srgbClr val="0099CC"/>
    <a:srgbClr val="0066CC"/>
    <a:srgbClr val="00699E"/>
    <a:srgbClr val="6EA92D"/>
    <a:srgbClr val="83C937"/>
    <a:srgbClr val="5F9127"/>
    <a:srgbClr val="72AF2F"/>
    <a:srgbClr val="74B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7" autoAdjust="0"/>
    <p:restoredTop sz="84085" autoAdjust="0"/>
  </p:normalViewPr>
  <p:slideViewPr>
    <p:cSldViewPr snapToGrid="0">
      <p:cViewPr varScale="1">
        <p:scale>
          <a:sx n="113" d="100"/>
          <a:sy n="113" d="100"/>
        </p:scale>
        <p:origin x="1740" y="96"/>
      </p:cViewPr>
      <p:guideLst>
        <p:guide orient="horz" pos="2160"/>
        <p:guide pos="14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6350">
              <a:solidFill>
                <a:srgbClr val="0066CC"/>
              </a:solidFill>
            </a:ln>
          </c:spPr>
          <c:dPt>
            <c:idx val="0"/>
            <c:bubble3D val="0"/>
            <c:spPr>
              <a:gradFill>
                <a:gsLst>
                  <a:gs pos="0">
                    <a:srgbClr val="4F81BD">
                      <a:lumMod val="50000"/>
                    </a:srgb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 w="6350">
                <a:solidFill>
                  <a:srgbClr val="0066C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CE-47FE-980E-4B3AF66D50E0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C0504D">
                      <a:lumMod val="50000"/>
                    </a:srgb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 w="6350">
                <a:solidFill>
                  <a:srgbClr val="0066C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CE-47FE-980E-4B3AF66D50E0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9BBB59">
                      <a:lumMod val="50000"/>
                    </a:srgb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 w="6350">
                <a:solidFill>
                  <a:srgbClr val="0066C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CE-47FE-980E-4B3AF66D50E0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8064A2">
                      <a:lumMod val="50000"/>
                    </a:srgb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 w="6350">
                <a:solidFill>
                  <a:srgbClr val="0066C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CE-47FE-980E-4B3AF66D50E0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4BACC6">
                      <a:lumMod val="50000"/>
                    </a:srgb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 w="6350">
                <a:solidFill>
                  <a:srgbClr val="0066C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6CE-47FE-980E-4B3AF66D50E0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rgbClr val="F79646">
                      <a:lumMod val="60000"/>
                      <a:lumOff val="40000"/>
                    </a:srgbClr>
                  </a:gs>
                </a:gsLst>
                <a:lin ang="5400000" scaled="0"/>
              </a:gradFill>
              <a:ln w="6350">
                <a:solidFill>
                  <a:srgbClr val="0066C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6CE-47FE-980E-4B3AF66D50E0}"/>
              </c:ext>
            </c:extLst>
          </c:dPt>
          <c:cat>
            <c:strRef>
              <c:f>Лист1!$A$2:$A$7</c:f>
              <c:strCache>
                <c:ptCount val="6"/>
                <c:pt idx="0">
                  <c:v>ГТН-6</c:v>
                </c:pt>
                <c:pt idx="1">
                  <c:v>ГТК-10М </c:v>
                </c:pt>
                <c:pt idx="2">
                  <c:v>ГПУ-10 </c:v>
                </c:pt>
                <c:pt idx="3">
                  <c:v>ГПА-16Р "Урал" </c:v>
                </c:pt>
                <c:pt idx="4">
                  <c:v>ГПА-12Р "Урал" </c:v>
                </c:pt>
                <c:pt idx="5">
                  <c:v>ГПА-16Р-АЛ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46</c:v>
                </c:pt>
                <c:pt idx="3">
                  <c:v>2</c:v>
                </c:pt>
                <c:pt idx="4">
                  <c:v>3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6CE-47FE-980E-4B3AF66D5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Наработка на отказ ГПУ-10, ч.</a:t>
            </a:r>
          </a:p>
        </c:rich>
      </c:tx>
      <c:layout>
        <c:manualLayout>
          <c:xMode val="edge"/>
          <c:yMode val="edge"/>
          <c:x val="0.34624602417800721"/>
          <c:y val="3.5123975045611958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2779552715654953E-2"/>
          <c:y val="0.12564585006901074"/>
          <c:w val="0.98472773956155102"/>
          <c:h val="0.68726719357977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12443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043989270759691E-3"/>
                  <c:y val="1.899083881149765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12443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7B2-44DA-82C0-080389A905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858630126814067E-2"/>
                  <c:y val="-0.1019269023712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B2-44DA-82C0-080389A9051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092314802988539E-3"/>
                  <c:y val="3.7437999997860685E-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7B2-44DA-82C0-080389A905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719647716103041E-2"/>
                  <c:y val="-0.1019269023712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7B2-44DA-82C0-080389A9051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735185946363488E-3"/>
                  <c:y val="3.9242155045376642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7B2-44DA-82C0-080389A905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6505840303705469E-2"/>
                  <c:y val="-0.1019269023712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B2-44DA-82C0-080389A9051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7462907784641E-3"/>
                  <c:y val="2.940665616556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7B2-44DA-82C0-080389A9051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7882533220413074"/>
                  <c:y val="-0.1019269023712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7B2-44DA-82C0-080389A9051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9265184328919763E-3"/>
                  <c:y val="2.485294626211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7B2-44DA-82C0-080389A9051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5605219912703679E-4"/>
                  <c:y val="1.450416717754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7B2-44DA-82C0-080389A90513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2016</c:v>
                </c:pt>
                <c:pt idx="2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12443</c:v>
                </c:pt>
                <c:pt idx="2">
                  <c:v>12834</c:v>
                </c:pt>
                <c:pt idx="4">
                  <c:v>15847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B2-44DA-82C0-080389A905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8900384"/>
        <c:axId val="206671328"/>
      </c:barChart>
      <c:catAx>
        <c:axId val="1489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671328"/>
        <c:crosses val="autoZero"/>
        <c:auto val="1"/>
        <c:lblAlgn val="ctr"/>
        <c:lblOffset val="100"/>
        <c:noMultiLvlLbl val="0"/>
      </c:catAx>
      <c:valAx>
        <c:axId val="20667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0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Количество отказов, шт.</a:t>
            </a:r>
          </a:p>
        </c:rich>
      </c:tx>
      <c:layout>
        <c:manualLayout>
          <c:xMode val="edge"/>
          <c:yMode val="edge"/>
          <c:x val="0.38225748120888386"/>
          <c:y val="2.003175824849992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272260438448941E-2"/>
          <c:y val="0.184512555503236"/>
          <c:w val="0.98472773956155102"/>
          <c:h val="0.62840043262421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043989270759587E-3"/>
                  <c:y val="-1.13651664758463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6C-479B-B459-3D48E7FC3E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858630126814067E-2"/>
                  <c:y val="-0.1019269023712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6C-479B-B459-3D48E7FC3E8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7799351439275E-4"/>
                  <c:y val="1.1834847546862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86C-479B-B459-3D48E7FC3E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719647716103041E-2"/>
                  <c:y val="-0.1019269023712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6C-479B-B459-3D48E7FC3E8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279135342232305E-3"/>
                  <c:y val="0.15198624499743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86C-479B-B459-3D48E7FC3E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6505840303705469E-2"/>
                  <c:y val="-0.1019269023712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6C-479B-B459-3D48E7FC3E8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7462907784641E-3"/>
                  <c:y val="2.940665616556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86C-479B-B459-3D48E7FC3E8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7882533220413074"/>
                  <c:y val="-0.1019269023712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86C-479B-B459-3D48E7FC3E8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9265184328919763E-3"/>
                  <c:y val="2.485294626211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86C-479B-B459-3D48E7FC3E8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5605219912703679E-4"/>
                  <c:y val="1.450416717754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86C-479B-B459-3D48E7FC3E8D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2016</c:v>
                </c:pt>
                <c:pt idx="2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8</c:v>
                </c:pt>
                <c:pt idx="2">
                  <c:v>10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86C-479B-B459-3D48E7FC3E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6672112"/>
        <c:axId val="206672504"/>
      </c:barChart>
      <c:catAx>
        <c:axId val="20667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672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67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67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b="0" dirty="0">
                <a:latin typeface="Arial Narrow" panose="020B0606020202030204" pitchFamily="34" charset="0"/>
              </a:rPr>
              <a:t>Наработка ГПА КС «Кармаскалы» СНЭ, м/ч</a:t>
            </a:r>
          </a:p>
        </c:rich>
      </c:tx>
      <c:layout>
        <c:manualLayout>
          <c:xMode val="edge"/>
          <c:yMode val="edge"/>
          <c:x val="0.58932335913642442"/>
          <c:y val="6.556572467526672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2779552715654953E-2"/>
          <c:y val="0.18451266341069947"/>
          <c:w val="0.98472773956155102"/>
          <c:h val="0.62840043262421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043989270759691E-3"/>
                  <c:y val="1.899083881149765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</a:t>
                    </a:r>
                    <a:r>
                      <a:rPr lang="en-US" dirty="0" smtClean="0"/>
                      <a:t>1189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DF-46E9-BFCF-7085F9A663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858630126814067E-2"/>
                  <c:y val="-0.1019269023712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DF-46E9-BFCF-7085F9A6638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082767277258837E-3"/>
                  <c:y val="1.6894177149836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DF-46E9-BFCF-7085F9A663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719647716103041E-2"/>
                  <c:y val="-0.1019269023712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DF-46E9-BFCF-7085F9A6638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743615793664914E-4"/>
                  <c:y val="5.265686511189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EDF-46E9-BFCF-7085F9A663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6505840303705469E-2"/>
                  <c:y val="-0.1019269023712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EDF-46E9-BFCF-7085F9A6638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7462907784641E-3"/>
                  <c:y val="2.940665616556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EDF-46E9-BFCF-7085F9A663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7882533220413074"/>
                  <c:y val="-0.10192690237124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EDF-46E9-BFCF-7085F9A6638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9265184328919763E-3"/>
                  <c:y val="2.485294626211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EDF-46E9-BFCF-7085F9A663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5605219912703679E-4"/>
                  <c:y val="1.450416717754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EDF-46E9-BFCF-7085F9A663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ГПА № 1</c:v>
                </c:pt>
                <c:pt idx="2">
                  <c:v>ГПА № 2</c:v>
                </c:pt>
                <c:pt idx="4">
                  <c:v>ГПА № 3</c:v>
                </c:pt>
                <c:pt idx="6">
                  <c:v>ГПА № 4</c:v>
                </c:pt>
                <c:pt idx="8">
                  <c:v>ГПА № 5</c:v>
                </c:pt>
                <c:pt idx="10">
                  <c:v>ГПА № 6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41247</c:v>
                </c:pt>
                <c:pt idx="2">
                  <c:v>51920</c:v>
                </c:pt>
                <c:pt idx="4">
                  <c:v>56243</c:v>
                </c:pt>
                <c:pt idx="6">
                  <c:v>37711</c:v>
                </c:pt>
                <c:pt idx="8">
                  <c:v>39084</c:v>
                </c:pt>
                <c:pt idx="10">
                  <c:v>34645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EDF-46E9-BFCF-7085F9A663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6673288"/>
        <c:axId val="206673680"/>
      </c:barChart>
      <c:catAx>
        <c:axId val="20667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667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67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67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0.8494</cdr:x>
      <cdr:y>0.19266</cdr:y>
    </cdr:from>
    <cdr:to>
      <cdr:x>0.94834</cdr:x>
      <cdr:y>0.30119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189330" y="540339"/>
          <a:ext cx="837376" cy="30437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0.85239</cdr:x>
      <cdr:y>0.30931</cdr:y>
    </cdr:from>
    <cdr:to>
      <cdr:x>0.94534</cdr:x>
      <cdr:y>0.80536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7214606" y="867513"/>
          <a:ext cx="786726" cy="139122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>
            <a:alpha val="31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0.852</cdr:x>
      <cdr:y>0.28823</cdr:y>
    </cdr:from>
    <cdr:to>
      <cdr:x>0.9513</cdr:x>
      <cdr:y>0.5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211288" y="723526"/>
          <a:ext cx="840525" cy="53158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0.85502</cdr:x>
      <cdr:y>0.28698</cdr:y>
    </cdr:from>
    <cdr:to>
      <cdr:x>0.94797</cdr:x>
      <cdr:y>0.49648</cdr:y>
    </cdr:to>
    <cdr:sp macro="" textlink="">
      <cdr:nvSpPr>
        <cdr:cNvPr id="4" name="Стрелка вверх 3"/>
        <cdr:cNvSpPr/>
      </cdr:nvSpPr>
      <cdr:spPr>
        <a:xfrm xmlns:a="http://schemas.openxmlformats.org/drawingml/2006/main" rot="10800000">
          <a:off x="7236831" y="720389"/>
          <a:ext cx="786726" cy="52588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>
            <a:alpha val="31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0.78975</cdr:x>
      <cdr:y>0.35287</cdr:y>
    </cdr:from>
    <cdr:to>
      <cdr:x>0.88147</cdr:x>
      <cdr:y>0.48774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684396" y="885775"/>
          <a:ext cx="7763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66CC"/>
              </a:solidFill>
            </a:rPr>
            <a:t>- </a:t>
          </a:r>
          <a:r>
            <a:rPr lang="ru-RU" sz="1600" dirty="0" smtClean="0">
              <a:solidFill>
                <a:srgbClr val="0066CC"/>
              </a:solidFill>
              <a:latin typeface="Arial Narrow" panose="020B0606020202030204" pitchFamily="34" charset="0"/>
            </a:rPr>
            <a:t>4шт</a:t>
          </a:r>
          <a:r>
            <a:rPr lang="ru-RU" dirty="0" smtClean="0">
              <a:solidFill>
                <a:srgbClr val="0066CC"/>
              </a:solidFill>
            </a:rPr>
            <a:t>.</a:t>
          </a:r>
          <a:endParaRPr lang="ru-RU" dirty="0">
            <a:solidFill>
              <a:srgbClr val="0066CC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5EB13-E98E-4DED-AA0F-44D58F142D83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B361E8-4D0F-4682-A5D1-60D229937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11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361E8-4D0F-4682-A5D1-60D2299374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361E8-4D0F-4682-A5D1-60D2299374E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1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361E8-4D0F-4682-A5D1-60D2299374E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0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361E8-4D0F-4682-A5D1-60D2299374E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60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361E8-4D0F-4682-A5D1-60D2299374E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7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361E8-4D0F-4682-A5D1-60D2299374E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37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361E8-4D0F-4682-A5D1-60D2299374E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5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7042-2A1B-43FA-BCE3-C545A8492A60}" type="datetime1">
              <a:rPr lang="ru-RU" smtClean="0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5315-EB19-4738-8B5E-0F84477C1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749D-4426-400F-8E36-813C6C6608E7}" type="datetime1">
              <a:rPr lang="ru-RU" smtClean="0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A6F2-8BD2-40DC-BCEE-3469F1E6A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8B18-D2E4-428A-A488-8B4E49A2429B}" type="datetime1">
              <a:rPr lang="ru-RU" smtClean="0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F5C7-3269-4D8A-AC5F-8D06341F0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4528-F1B8-4E96-B780-37E4D884D614}" type="datetime1">
              <a:rPr lang="ru-RU" smtClean="0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C4B1-CAD9-485C-9055-436AD1C93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1CC3-4F5C-47E6-9281-99A366EA4BC3}" type="datetime1">
              <a:rPr lang="ru-RU" smtClean="0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89AC-CF9C-46D4-A733-306A10B4F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42EDE-C85A-454D-B09B-50D4A0307C13}" type="datetime1">
              <a:rPr lang="ru-RU" smtClean="0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9B779-F430-4B10-9E6F-E6FAA2FD0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AFF4-E34D-4C0B-8CBE-E40D84AA1CD3}" type="datetime1">
              <a:rPr lang="ru-RU" smtClean="0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EF75-E773-4BFB-BE30-377B03952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EEB1-B90B-4F34-B192-AC85FCF466F2}" type="datetime1">
              <a:rPr lang="ru-RU" smtClean="0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E6DE6-C6FD-4105-A0B3-FE14BA2C8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957E-AB25-4942-9331-D5C8FB9E71F3}" type="datetime1">
              <a:rPr lang="ru-RU" smtClean="0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DC3A-809C-4F85-BA45-F290BBE0B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F68D-E3F7-4564-8EAB-039F9E8E87D6}" type="datetime1">
              <a:rPr lang="ru-RU" smtClean="0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C8EA-4BC5-46FF-8AC1-5EC37C65B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87E5-1278-4C81-9386-F4D4F89E2837}" type="datetime1">
              <a:rPr lang="ru-RU" smtClean="0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FBC9-A00E-4D1A-8452-C3B6BD57F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B6E232-F103-467F-823B-D8B28C370494}" type="datetime1">
              <a:rPr lang="ru-RU" smtClean="0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33243-79BE-4F96-9718-B1305BB77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3732879" y="1100042"/>
            <a:ext cx="1826522" cy="1987550"/>
            <a:chOff x="2127250" y="2101850"/>
            <a:chExt cx="5041900" cy="5486400"/>
          </a:xfrm>
        </p:grpSpPr>
        <p:pic>
          <p:nvPicPr>
            <p:cNvPr id="6146" name="Picture 2" descr="C:\Users\stalipova\Desktop\ПРЕЗЕНТАЦИЯ_2013\Годовой отчет\Лого_тень.png"/>
            <p:cNvPicPr>
              <a:picLocks noChangeAspect="1" noChangeArrowheads="1"/>
            </p:cNvPicPr>
            <p:nvPr/>
          </p:nvPicPr>
          <p:blipFill>
            <a:blip r:embed="rId2" cstate="print">
              <a:lum bright="55000" contrast="-48000"/>
            </a:blip>
            <a:srcRect/>
            <a:stretch>
              <a:fillRect/>
            </a:stretch>
          </p:blipFill>
          <p:spPr bwMode="auto">
            <a:xfrm>
              <a:off x="2127250" y="4857750"/>
              <a:ext cx="5041900" cy="2730500"/>
            </a:xfrm>
            <a:prstGeom prst="rect">
              <a:avLst/>
            </a:prstGeom>
            <a:noFill/>
          </p:spPr>
        </p:pic>
        <p:pic>
          <p:nvPicPr>
            <p:cNvPr id="6147" name="Picture 3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7250" y="2101850"/>
              <a:ext cx="5041900" cy="2730500"/>
            </a:xfrm>
            <a:prstGeom prst="rect">
              <a:avLst/>
            </a:prstGeom>
            <a:noFill/>
          </p:spPr>
        </p:pic>
      </p:grpSp>
      <p:sp>
        <p:nvSpPr>
          <p:cNvPr id="18" name="Прямоугольник 17"/>
          <p:cNvSpPr/>
          <p:nvPr/>
        </p:nvSpPr>
        <p:spPr>
          <a:xfrm>
            <a:off x="0" y="6325587"/>
            <a:ext cx="9144001" cy="179412"/>
          </a:xfrm>
          <a:prstGeom prst="rect">
            <a:avLst/>
          </a:prstGeom>
          <a:gradFill>
            <a:gsLst>
              <a:gs pos="100000">
                <a:schemeClr val="bg1">
                  <a:alpha val="50000"/>
                </a:schemeClr>
              </a:gs>
              <a:gs pos="48000">
                <a:schemeClr val="bg1"/>
              </a:gs>
              <a:gs pos="0">
                <a:schemeClr val="bg1">
                  <a:alpha val="7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19814" y="6238758"/>
            <a:ext cx="2270822" cy="3374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0C0">
                  <a:alpha val="4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Москва </a:t>
            </a:r>
            <a:r>
              <a:rPr lang="ru-RU" b="1" dirty="0">
                <a:latin typeface="Arial Narrow" pitchFamily="34" charset="0"/>
              </a:rPr>
              <a:t>- 2018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514" y="2551837"/>
            <a:ext cx="86332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«Опыт организации и проведения комплексного капитального ремонта (ККР) ГПА </a:t>
            </a:r>
            <a:endParaRPr lang="ru-RU" sz="2800" dirty="0" smtClean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28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«Газпром трансгаз Уфа</a:t>
            </a:r>
            <a:r>
              <a:rPr lang="ru-RU" sz="2800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36626" y="4579517"/>
            <a:ext cx="3941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ПОЭКС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«Газпром трансгаз Уфа»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Андреев Сергей Николаевич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4"/>
          <p:cNvSpPr>
            <a:spLocks noChangeArrowheads="1"/>
          </p:cNvSpPr>
          <p:nvPr/>
        </p:nvSpPr>
        <p:spPr bwMode="auto">
          <a:xfrm flipV="1">
            <a:off x="8748713" y="6416675"/>
            <a:ext cx="395287" cy="250825"/>
          </a:xfrm>
          <a:prstGeom prst="rect">
            <a:avLst/>
          </a:prstGeom>
          <a:gradFill flip="none" rotWithShape="1">
            <a:gsLst>
              <a:gs pos="75000">
                <a:srgbClr val="0099CC"/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0" y="155199"/>
            <a:ext cx="9144001" cy="808867"/>
            <a:chOff x="0" y="155199"/>
            <a:chExt cx="9144001" cy="808867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370655"/>
              <a:ext cx="9144001" cy="572319"/>
              <a:chOff x="0" y="370655"/>
              <a:chExt cx="9144001" cy="57231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584969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978819" y="370655"/>
                <a:ext cx="7165181" cy="572319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solidFill>
                      <a:prstClr val="white"/>
                    </a:solidFill>
                  </a:rPr>
                  <a:t>РЕМОНТ ВЫХЛОПНОГО ТРАКТА</a:t>
                </a:r>
                <a:endParaRPr lang="ru-RU" sz="1600" b="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5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49" y="155199"/>
              <a:ext cx="1489712" cy="808867"/>
            </a:xfrm>
            <a:prstGeom prst="rect">
              <a:avLst/>
            </a:prstGeom>
            <a:noFill/>
          </p:spPr>
        </p:pic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91350" y="6356350"/>
            <a:ext cx="2133600" cy="365125"/>
          </a:xfrm>
        </p:spPr>
        <p:txBody>
          <a:bodyPr/>
          <a:lstStyle/>
          <a:p>
            <a:pPr>
              <a:defRPr/>
            </a:pPr>
            <a:fld id="{81C2DC3A-809C-4F85-BA45-F290BBE0BF25}" type="slidenum">
              <a:rPr lang="ru-RU" sz="16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47458" name="Picture 2" descr="O:\public\ГПА №2 к НТС фото\100_5400.jpg"/>
          <p:cNvPicPr>
            <a:picLocks noChangeAspect="1" noChangeArrowheads="1"/>
          </p:cNvPicPr>
          <p:nvPr/>
        </p:nvPicPr>
        <p:blipFill rotWithShape="1">
          <a:blip r:embed="rId4" cstate="print"/>
          <a:srcRect r="4758" b="7536"/>
          <a:stretch/>
        </p:blipFill>
        <p:spPr bwMode="auto">
          <a:xfrm>
            <a:off x="5063574" y="1053339"/>
            <a:ext cx="2631995" cy="2555624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r="11799" b="14369"/>
          <a:stretch/>
        </p:blipFill>
        <p:spPr>
          <a:xfrm>
            <a:off x="1073623" y="1022379"/>
            <a:ext cx="3168178" cy="2582904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803885" y="1022379"/>
            <a:ext cx="1440237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 ремонта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60260" y="1051275"/>
            <a:ext cx="1635309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66CC"/>
                </a:solidFill>
              </a:rPr>
              <a:t>после  ремонта</a:t>
            </a:r>
            <a:endParaRPr lang="ru-RU" sz="1700" b="1" dirty="0">
              <a:solidFill>
                <a:srgbClr val="0066CC"/>
              </a:solidFill>
            </a:endParaRPr>
          </a:p>
        </p:txBody>
      </p:sp>
      <p:pic>
        <p:nvPicPr>
          <p:cNvPr id="14" name="Picture 2" descr="C:\Users\ostrelnikov\Desktop\ГПА №3 к НТС фото\100_5446.jpg"/>
          <p:cNvPicPr>
            <a:picLocks noChangeAspect="1" noChangeArrowheads="1"/>
          </p:cNvPicPr>
          <p:nvPr/>
        </p:nvPicPr>
        <p:blipFill rotWithShape="1">
          <a:blip r:embed="rId6" cstate="print"/>
          <a:srcRect l="40437" b="15515"/>
          <a:stretch/>
        </p:blipFill>
        <p:spPr bwMode="auto">
          <a:xfrm>
            <a:off x="1075944" y="3684688"/>
            <a:ext cx="3168178" cy="3054779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796135" y="3677681"/>
            <a:ext cx="1440237" cy="35886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 ремонта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>
          <a:xfrm>
            <a:off x="5063574" y="3684688"/>
            <a:ext cx="2631995" cy="3016150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063574" y="3679751"/>
            <a:ext cx="1635309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66CC"/>
                </a:solidFill>
              </a:rPr>
              <a:t>после  ремонта</a:t>
            </a:r>
            <a:endParaRPr lang="ru-RU" sz="17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4"/>
          <p:cNvSpPr>
            <a:spLocks noChangeArrowheads="1"/>
          </p:cNvSpPr>
          <p:nvPr/>
        </p:nvSpPr>
        <p:spPr bwMode="auto">
          <a:xfrm flipV="1">
            <a:off x="0" y="6416675"/>
            <a:ext cx="1476375" cy="250825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75000">
                <a:srgbClr val="0099CC"/>
              </a:gs>
              <a:gs pos="100000">
                <a:srgbClr val="0099CC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 flipV="1">
            <a:off x="8748713" y="6416675"/>
            <a:ext cx="395287" cy="250825"/>
          </a:xfrm>
          <a:prstGeom prst="rect">
            <a:avLst/>
          </a:prstGeom>
          <a:gradFill flip="none" rotWithShape="1">
            <a:gsLst>
              <a:gs pos="75000">
                <a:srgbClr val="0099CC"/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0" y="155199"/>
            <a:ext cx="9144001" cy="808867"/>
            <a:chOff x="0" y="155199"/>
            <a:chExt cx="9144001" cy="808867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370655"/>
              <a:ext cx="9144001" cy="572319"/>
              <a:chOff x="0" y="370655"/>
              <a:chExt cx="9144001" cy="57231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584969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978819" y="370655"/>
                <a:ext cx="7165181" cy="572319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solidFill>
                      <a:prstClr val="white"/>
                    </a:solidFill>
                  </a:rPr>
                  <a:t>РЕМОНТ САУиР ГПА И СИСТЕМЫ ТОПЛИВНОГО РЕГУЛИРОВАНИЯ</a:t>
                </a:r>
                <a:endParaRPr lang="ru-RU" sz="1600" b="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5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49" y="155199"/>
              <a:ext cx="1489712" cy="808867"/>
            </a:xfrm>
            <a:prstGeom prst="rect">
              <a:avLst/>
            </a:prstGeom>
            <a:noFill/>
          </p:spPr>
        </p:pic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91350" y="6356350"/>
            <a:ext cx="2133600" cy="365125"/>
          </a:xfrm>
        </p:spPr>
        <p:txBody>
          <a:bodyPr/>
          <a:lstStyle/>
          <a:p>
            <a:pPr>
              <a:defRPr/>
            </a:pPr>
            <a:fld id="{81C2DC3A-809C-4F85-BA45-F290BBE0BF25}" type="slidenum">
              <a:rPr lang="ru-RU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51555" name="Picture 3" descr="O:\public\ГПА №2 к НТС фото\100_5577.jpg"/>
          <p:cNvPicPr>
            <a:picLocks noChangeArrowheads="1"/>
          </p:cNvPicPr>
          <p:nvPr/>
        </p:nvPicPr>
        <p:blipFill>
          <a:blip r:embed="rId4" cstate="print">
            <a:lum bright="10000" contrast="10000"/>
          </a:blip>
          <a:srcRect l="5894" t="10679" r="5178" b="21348"/>
          <a:stretch>
            <a:fillRect/>
          </a:stretch>
        </p:blipFill>
        <p:spPr bwMode="auto">
          <a:xfrm>
            <a:off x="4756872" y="3704087"/>
            <a:ext cx="4054682" cy="2628000"/>
          </a:xfrm>
          <a:prstGeom prst="rect">
            <a:avLst/>
          </a:prstGeom>
          <a:ln w="12700">
            <a:solidFill>
              <a:srgbClr val="0066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" descr="C:\Users\rtemirgaliev\Desktop\100_5639.jpg"/>
          <p:cNvPicPr>
            <a:picLocks noChangeArrowheads="1"/>
          </p:cNvPicPr>
          <p:nvPr/>
        </p:nvPicPr>
        <p:blipFill>
          <a:blip r:embed="rId5" cstate="print">
            <a:lum bright="10000" contrast="10000"/>
          </a:blip>
          <a:srcRect b="6961"/>
          <a:stretch>
            <a:fillRect/>
          </a:stretch>
        </p:blipFill>
        <p:spPr bwMode="auto">
          <a:xfrm>
            <a:off x="329045" y="995219"/>
            <a:ext cx="4121184" cy="2628000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O:\public\ГПА №3 к НТС фото\100_5457.jpg"/>
          <p:cNvPicPr>
            <a:picLocks noChangeArrowheads="1"/>
          </p:cNvPicPr>
          <p:nvPr/>
        </p:nvPicPr>
        <p:blipFill>
          <a:blip r:embed="rId6" cstate="print">
            <a:lum bright="10000" contrast="10000"/>
          </a:blip>
          <a:srcRect t="13173"/>
          <a:stretch>
            <a:fillRect/>
          </a:stretch>
        </p:blipFill>
        <p:spPr bwMode="auto">
          <a:xfrm>
            <a:off x="329045" y="3712408"/>
            <a:ext cx="4121184" cy="2628000"/>
          </a:xfrm>
          <a:prstGeom prst="rect">
            <a:avLst/>
          </a:prstGeom>
          <a:ln w="12700">
            <a:solidFill>
              <a:srgbClr val="0066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C:\Users\rtemirgaliev\Desktop\100_4941.jpg"/>
          <p:cNvPicPr>
            <a:picLocks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56872" y="991500"/>
            <a:ext cx="4057505" cy="2628000"/>
          </a:xfrm>
          <a:prstGeom prst="rect">
            <a:avLst/>
          </a:prstGeom>
          <a:ln w="12700">
            <a:solidFill>
              <a:srgbClr val="0066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7402" y="1046302"/>
            <a:ext cx="1440237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 ремонта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7401" y="3744600"/>
            <a:ext cx="1440237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 ремонта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4161" y="1018341"/>
            <a:ext cx="1714130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CC"/>
                </a:solidFill>
              </a:rPr>
              <a:t>после  ремонта</a:t>
            </a:r>
            <a:endParaRPr lang="ru-RU" b="1" dirty="0">
              <a:solidFill>
                <a:srgbClr val="0066CC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74636" y="3733033"/>
            <a:ext cx="1714130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CC"/>
                </a:solidFill>
              </a:rPr>
              <a:t>после  ремонта</a:t>
            </a:r>
            <a:endParaRPr lang="ru-RU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4"/>
          <p:cNvSpPr>
            <a:spLocks noChangeArrowheads="1"/>
          </p:cNvSpPr>
          <p:nvPr/>
        </p:nvSpPr>
        <p:spPr bwMode="auto">
          <a:xfrm flipV="1">
            <a:off x="0" y="6416675"/>
            <a:ext cx="1476375" cy="250825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75000">
                <a:srgbClr val="0099CC"/>
              </a:gs>
              <a:gs pos="100000">
                <a:srgbClr val="0099CC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 flipV="1">
            <a:off x="8748713" y="6416675"/>
            <a:ext cx="395287" cy="250825"/>
          </a:xfrm>
          <a:prstGeom prst="rect">
            <a:avLst/>
          </a:prstGeom>
          <a:gradFill flip="none" rotWithShape="1">
            <a:gsLst>
              <a:gs pos="75000">
                <a:srgbClr val="0099CC"/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0" y="155199"/>
            <a:ext cx="9144001" cy="808867"/>
            <a:chOff x="0" y="155199"/>
            <a:chExt cx="9144001" cy="808867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370655"/>
              <a:ext cx="9144001" cy="572319"/>
              <a:chOff x="0" y="370655"/>
              <a:chExt cx="9144001" cy="57231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584969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978819" y="370655"/>
                <a:ext cx="7165181" cy="572319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ПРОБЛЕМНЫЕ ВОПРОСЫ ПРИ ПРОВЕДЕНИИ ККР ГТН-6 №4 КС «КАРМАСКАЛЫ»</a:t>
                </a:r>
                <a:endPara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49" y="155199"/>
              <a:ext cx="1489712" cy="808867"/>
            </a:xfrm>
            <a:prstGeom prst="rect">
              <a:avLst/>
            </a:prstGeom>
            <a:noFill/>
          </p:spPr>
        </p:pic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91350" y="6356350"/>
            <a:ext cx="2133600" cy="365125"/>
          </a:xfrm>
        </p:spPr>
        <p:txBody>
          <a:bodyPr/>
          <a:lstStyle/>
          <a:p>
            <a:pPr>
              <a:defRPr/>
            </a:pPr>
            <a:fld id="{81C2DC3A-809C-4F85-BA45-F290BBE0BF25}" type="slidenum">
              <a:rPr lang="ru-RU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2428" y="2456356"/>
            <a:ext cx="8799144" cy="1319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 Narrow" panose="020B0606020202030204" pitchFamily="34" charset="0"/>
              </a:rPr>
              <a:t>2. В </a:t>
            </a:r>
            <a:r>
              <a:rPr lang="ru-RU" b="1" dirty="0">
                <a:latin typeface="Arial Narrow" panose="020B0606020202030204" pitchFamily="34" charset="0"/>
              </a:rPr>
              <a:t>результате сметной комиссии состава работ в </a:t>
            </a:r>
            <a:r>
              <a:rPr lang="ru-RU" b="1" dirty="0" smtClean="0">
                <a:latin typeface="Arial Narrow" panose="020B0606020202030204" pitchFamily="34" charset="0"/>
              </a:rPr>
              <a:t>ДУКЗ </a:t>
            </a:r>
            <a:r>
              <a:rPr lang="ru-RU" b="1" dirty="0">
                <a:latin typeface="Arial Narrow" panose="020B0606020202030204" pitchFamily="34" charset="0"/>
              </a:rPr>
              <a:t>из планируемого объема работ исключен ремонт укрытия-ангара ГПА </a:t>
            </a:r>
            <a:r>
              <a:rPr lang="ru-RU" b="1" dirty="0" smtClean="0">
                <a:latin typeface="Arial Narrow" panose="020B0606020202030204" pitchFamily="34" charset="0"/>
              </a:rPr>
              <a:t>. В </a:t>
            </a:r>
            <a:r>
              <a:rPr lang="ru-RU" b="1" dirty="0">
                <a:latin typeface="Arial Narrow" panose="020B0606020202030204" pitchFamily="34" charset="0"/>
              </a:rPr>
              <a:t>итоге теряется комплексность и ставится под угрозу оставшийся объем работ по монтажу оборудования связанного с укрытием ГПА </a:t>
            </a:r>
            <a:r>
              <a:rPr lang="ru-RU" b="1" dirty="0" smtClean="0">
                <a:latin typeface="Arial Narrow" panose="020B0606020202030204" pitchFamily="34" charset="0"/>
              </a:rPr>
              <a:t>а </a:t>
            </a:r>
            <a:r>
              <a:rPr lang="ru-RU" b="1" dirty="0">
                <a:latin typeface="Arial Narrow" panose="020B0606020202030204" pitchFamily="34" charset="0"/>
              </a:rPr>
              <a:t>также появляется риск срыва работ на неопределенный </a:t>
            </a:r>
            <a:r>
              <a:rPr lang="ru-RU" b="1" dirty="0" smtClean="0">
                <a:latin typeface="Arial Narrow" panose="020B0606020202030204" pitchFamily="34" charset="0"/>
              </a:rPr>
              <a:t>срок</a:t>
            </a:r>
            <a:r>
              <a:rPr lang="ru-RU" b="1" i="1" dirty="0" smtClean="0">
                <a:latin typeface="Arial Narrow" panose="020B0606020202030204" pitchFamily="34" charset="0"/>
              </a:rPr>
              <a:t>. 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2428" y="1372218"/>
            <a:ext cx="8799144" cy="866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Arial Narrow" panose="020B0606020202030204" pitchFamily="34" charset="0"/>
              </a:rPr>
              <a:t>1. Поздние </a:t>
            </a:r>
            <a:r>
              <a:rPr lang="ru-RU" b="1" dirty="0">
                <a:latin typeface="Arial Narrow" panose="020B0606020202030204" pitchFamily="34" charset="0"/>
              </a:rPr>
              <a:t>результаты сметных комиссий и конкурсных процедур по выбору подрядной организации, в результате смещение начала работ во второе полугодие.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2428" y="4036479"/>
            <a:ext cx="8799144" cy="747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 Narrow" panose="020B0606020202030204" pitchFamily="34" charset="0"/>
              </a:rPr>
              <a:t>3. Определенные сложности возникают в совмещении </a:t>
            </a:r>
            <a:r>
              <a:rPr lang="ru-RU" b="1" dirty="0">
                <a:latin typeface="Arial Narrow" panose="020B0606020202030204" pitchFamily="34" charset="0"/>
              </a:rPr>
              <a:t>работ по направлениям ГКС, КИП, ЭТВС из-за разных сроков поставки оборудования и МТР</a:t>
            </a:r>
            <a:r>
              <a:rPr lang="ru-RU" b="1" dirty="0" smtClean="0">
                <a:latin typeface="Arial Narrow" panose="020B0606020202030204" pitchFamily="34" charset="0"/>
              </a:rPr>
              <a:t>.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2428" y="5090408"/>
            <a:ext cx="8799144" cy="747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 Narrow" panose="020B0606020202030204" pitchFamily="34" charset="0"/>
              </a:rPr>
              <a:t>4. </a:t>
            </a:r>
            <a:r>
              <a:rPr lang="ru-RU" b="1" dirty="0">
                <a:latin typeface="Arial Narrow" panose="020B0606020202030204" pitchFamily="34" charset="0"/>
              </a:rPr>
              <a:t>Сложность обоснования для Департамента 121 при включении объекта в план КР, по причине необходимости ранжирования объектов ремонта по расчетам, выполненным ООО «НИИгазэкономика</a:t>
            </a:r>
            <a:r>
              <a:rPr lang="ru-RU" b="1" dirty="0" smtClean="0">
                <a:latin typeface="Arial Narrow" panose="020B0606020202030204" pitchFamily="34" charset="0"/>
              </a:rPr>
              <a:t>»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0" y="155199"/>
            <a:ext cx="9144001" cy="808867"/>
            <a:chOff x="0" y="155199"/>
            <a:chExt cx="9144001" cy="808867"/>
          </a:xfrm>
        </p:grpSpPr>
        <p:grpSp>
          <p:nvGrpSpPr>
            <p:cNvPr id="4" name="Группа 6"/>
            <p:cNvGrpSpPr/>
            <p:nvPr/>
          </p:nvGrpSpPr>
          <p:grpSpPr>
            <a:xfrm>
              <a:off x="0" y="370655"/>
              <a:ext cx="9144001" cy="572319"/>
              <a:chOff x="0" y="370655"/>
              <a:chExt cx="9144001" cy="57231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0" y="584969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978819" y="370655"/>
                <a:ext cx="7165181" cy="572319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ПРОБЛЕМНЫЕ ВОПРОСЫ ПРИ ПРОВЕДЕНИИ СР ГТК-10 НА КС «МОСКОВО»</a:t>
                </a:r>
                <a:endPara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649" y="155199"/>
              <a:ext cx="1489712" cy="808867"/>
            </a:xfrm>
            <a:prstGeom prst="rect">
              <a:avLst/>
            </a:prstGeom>
            <a:noFill/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9" y="1088967"/>
            <a:ext cx="4051416" cy="5378508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84" y="1088968"/>
            <a:ext cx="4051416" cy="5378508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34"/>
          <p:cNvSpPr>
            <a:spLocks noChangeArrowheads="1"/>
          </p:cNvSpPr>
          <p:nvPr/>
        </p:nvSpPr>
        <p:spPr bwMode="auto">
          <a:xfrm flipV="1">
            <a:off x="8748713" y="6416675"/>
            <a:ext cx="395287" cy="250825"/>
          </a:xfrm>
          <a:prstGeom prst="rect">
            <a:avLst/>
          </a:prstGeom>
          <a:gradFill flip="none" rotWithShape="1">
            <a:gsLst>
              <a:gs pos="75000">
                <a:srgbClr val="0099CC"/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86800" y="635742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3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3658739" y="1882775"/>
            <a:ext cx="1826522" cy="1987550"/>
            <a:chOff x="2127250" y="2101850"/>
            <a:chExt cx="5041900" cy="5486400"/>
          </a:xfrm>
        </p:grpSpPr>
        <p:pic>
          <p:nvPicPr>
            <p:cNvPr id="6146" name="Picture 2" descr="C:\Users\stalipova\Desktop\ПРЕЗЕНТАЦИЯ_2013\Годовой отчет\Лого_тень.png"/>
            <p:cNvPicPr>
              <a:picLocks noChangeAspect="1" noChangeArrowheads="1"/>
            </p:cNvPicPr>
            <p:nvPr/>
          </p:nvPicPr>
          <p:blipFill>
            <a:blip r:embed="rId2" cstate="print">
              <a:lum bright="55000" contrast="-48000"/>
            </a:blip>
            <a:srcRect/>
            <a:stretch>
              <a:fillRect/>
            </a:stretch>
          </p:blipFill>
          <p:spPr bwMode="auto">
            <a:xfrm>
              <a:off x="2127250" y="4857750"/>
              <a:ext cx="5041900" cy="2730500"/>
            </a:xfrm>
            <a:prstGeom prst="rect">
              <a:avLst/>
            </a:prstGeom>
            <a:noFill/>
          </p:spPr>
        </p:pic>
        <p:pic>
          <p:nvPicPr>
            <p:cNvPr id="6147" name="Picture 3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7250" y="2101850"/>
              <a:ext cx="5041900" cy="2730500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0" y="4424747"/>
            <a:ext cx="9144001" cy="507231"/>
          </a:xfrm>
          <a:prstGeom prst="rect">
            <a:avLst/>
          </a:prstGeom>
          <a:gradFill>
            <a:gsLst>
              <a:gs pos="100000">
                <a:schemeClr val="bg1">
                  <a:alpha val="50000"/>
                </a:schemeClr>
              </a:gs>
              <a:gs pos="48000">
                <a:schemeClr val="bg1"/>
              </a:gs>
              <a:gs pos="0">
                <a:schemeClr val="bg1">
                  <a:alpha val="7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48" name="Picture 4" descr="C:\Users\stalipova\Desktop\ПРЕЗЕНТАЦИЯ_2013\Годовой отчет\Надписи\Название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17278" y="4044396"/>
            <a:ext cx="5728494" cy="4297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4"/>
          <p:cNvSpPr>
            <a:spLocks noChangeArrowheads="1"/>
          </p:cNvSpPr>
          <p:nvPr/>
        </p:nvSpPr>
        <p:spPr bwMode="auto">
          <a:xfrm flipV="1">
            <a:off x="0" y="6416675"/>
            <a:ext cx="1476375" cy="250825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75000">
                <a:srgbClr val="0099CC"/>
              </a:gs>
              <a:gs pos="100000">
                <a:srgbClr val="0099CC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 flipV="1">
            <a:off x="8748713" y="6416675"/>
            <a:ext cx="395287" cy="250825"/>
          </a:xfrm>
          <a:prstGeom prst="rect">
            <a:avLst/>
          </a:prstGeom>
          <a:gradFill flip="none" rotWithShape="1">
            <a:gsLst>
              <a:gs pos="75000">
                <a:srgbClr val="0099CC"/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0" y="155199"/>
            <a:ext cx="9144001" cy="808867"/>
            <a:chOff x="0" y="155199"/>
            <a:chExt cx="9144001" cy="808867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370655"/>
              <a:ext cx="9144001" cy="572319"/>
              <a:chOff x="0" y="370655"/>
              <a:chExt cx="9144001" cy="57231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584969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978819" y="370655"/>
                <a:ext cx="7165181" cy="572319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СОСТАВ ПАРКА ГПА НА КС ОБЩЕТСВА</a:t>
                </a:r>
                <a:endParaRPr lang="ru-RU" sz="1600" b="1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15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49" y="155199"/>
              <a:ext cx="1489712" cy="808867"/>
            </a:xfrm>
            <a:prstGeom prst="rect">
              <a:avLst/>
            </a:prstGeom>
            <a:noFill/>
          </p:spPr>
        </p:pic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91350" y="6356350"/>
            <a:ext cx="2133600" cy="365125"/>
          </a:xfrm>
        </p:spPr>
        <p:txBody>
          <a:bodyPr/>
          <a:lstStyle/>
          <a:p>
            <a:pPr>
              <a:defRPr/>
            </a:pPr>
            <a:fld id="{81C2DC3A-809C-4F85-BA45-F290BBE0BF25}" type="slidenum">
              <a:rPr lang="ru-RU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467544" y="5866606"/>
            <a:ext cx="8136904" cy="361950"/>
          </a:xfrm>
          <a:prstGeom prst="ellipse">
            <a:avLst/>
          </a:prstGeom>
          <a:gradFill rotWithShape="1">
            <a:gsLst>
              <a:gs pos="0">
                <a:srgbClr val="00487E">
                  <a:alpha val="28000"/>
                </a:srgbClr>
              </a:gs>
              <a:gs pos="100000">
                <a:srgbClr val="22638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107021616"/>
              </p:ext>
            </p:extLst>
          </p:nvPr>
        </p:nvGraphicFramePr>
        <p:xfrm>
          <a:off x="1331640" y="1484784"/>
          <a:ext cx="6636060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1553492" y="113973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itchFamily="34" charset="0"/>
              </a:rPr>
              <a:t>ГПА-16Р «Уфа»</a:t>
            </a:r>
          </a:p>
          <a:p>
            <a:pPr algn="ctr"/>
            <a:r>
              <a:rPr lang="ru-RU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itchFamily="34" charset="0"/>
              </a:rPr>
              <a:t>37 тыс. час</a:t>
            </a:r>
            <a:endParaRPr lang="ru-RU" sz="2000" b="1" dirty="0">
              <a:solidFill>
                <a:srgbClr val="000000">
                  <a:lumMod val="65000"/>
                  <a:lumOff val="35000"/>
                </a:srgbClr>
              </a:solidFill>
              <a:latin typeface="Arial Narrow" pitchFamily="34" charset="0"/>
            </a:endParaRPr>
          </a:p>
        </p:txBody>
      </p:sp>
      <p:grpSp>
        <p:nvGrpSpPr>
          <p:cNvPr id="4" name="Группа 30"/>
          <p:cNvGrpSpPr/>
          <p:nvPr/>
        </p:nvGrpSpPr>
        <p:grpSpPr>
          <a:xfrm>
            <a:off x="2339752" y="3116585"/>
            <a:ext cx="504056" cy="504056"/>
            <a:chOff x="2051720" y="2996952"/>
            <a:chExt cx="504056" cy="504056"/>
          </a:xfrm>
        </p:grpSpPr>
        <p:sp>
          <p:nvSpPr>
            <p:cNvPr id="32" name="Овал 31"/>
            <p:cNvSpPr/>
            <p:nvPr/>
          </p:nvSpPr>
          <p:spPr>
            <a:xfrm>
              <a:off x="2051720" y="2996952"/>
              <a:ext cx="504056" cy="50405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66CC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33" name="Text Box 123"/>
            <p:cNvSpPr txBox="1">
              <a:spLocks noChangeArrowheads="1"/>
            </p:cNvSpPr>
            <p:nvPr/>
          </p:nvSpPr>
          <p:spPr bwMode="auto">
            <a:xfrm>
              <a:off x="2080295" y="3059435"/>
              <a:ext cx="442347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636E73"/>
                  </a:solidFill>
                  <a:latin typeface="Impact" pitchFamily="34" charset="0"/>
                </a:rPr>
                <a:t>3</a:t>
              </a:r>
              <a:endParaRPr lang="ru-RU" sz="2400" dirty="0">
                <a:solidFill>
                  <a:srgbClr val="636E73"/>
                </a:solidFill>
                <a:latin typeface="Impact" pitchFamily="34" charset="0"/>
              </a:endParaRPr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4788024" y="1412776"/>
            <a:ext cx="648072" cy="648072"/>
            <a:chOff x="4860032" y="1340768"/>
            <a:chExt cx="648072" cy="648072"/>
          </a:xfrm>
        </p:grpSpPr>
        <p:sp>
          <p:nvSpPr>
            <p:cNvPr id="35" name="Овал 34"/>
            <p:cNvSpPr/>
            <p:nvPr/>
          </p:nvSpPr>
          <p:spPr>
            <a:xfrm>
              <a:off x="4860032" y="1340768"/>
              <a:ext cx="648072" cy="64807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66CC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36" name="Text Box 123"/>
            <p:cNvSpPr txBox="1">
              <a:spLocks noChangeArrowheads="1"/>
            </p:cNvSpPr>
            <p:nvPr/>
          </p:nvSpPr>
          <p:spPr bwMode="auto">
            <a:xfrm>
              <a:off x="4955282" y="1452017"/>
              <a:ext cx="442347" cy="4924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dirty="0" smtClean="0">
                  <a:solidFill>
                    <a:srgbClr val="636E73"/>
                  </a:solidFill>
                  <a:latin typeface="Impact" pitchFamily="34" charset="0"/>
                </a:rPr>
                <a:t>6</a:t>
              </a:r>
              <a:endParaRPr lang="ru-RU" sz="3200" dirty="0">
                <a:solidFill>
                  <a:srgbClr val="636E73"/>
                </a:solidFill>
                <a:latin typeface="Impact" pitchFamily="34" charset="0"/>
              </a:endParaRPr>
            </a:p>
          </p:txBody>
        </p:sp>
      </p:grpSp>
      <p:grpSp>
        <p:nvGrpSpPr>
          <p:cNvPr id="6" name="Группа 39"/>
          <p:cNvGrpSpPr/>
          <p:nvPr/>
        </p:nvGrpSpPr>
        <p:grpSpPr>
          <a:xfrm>
            <a:off x="3059832" y="1628800"/>
            <a:ext cx="1008112" cy="1008112"/>
            <a:chOff x="3059832" y="1628800"/>
            <a:chExt cx="1008112" cy="1008112"/>
          </a:xfrm>
        </p:grpSpPr>
        <p:sp>
          <p:nvSpPr>
            <p:cNvPr id="41" name="Овал 40"/>
            <p:cNvSpPr/>
            <p:nvPr/>
          </p:nvSpPr>
          <p:spPr>
            <a:xfrm>
              <a:off x="3059832" y="162880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66CC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42" name="Text Box 123"/>
            <p:cNvSpPr txBox="1">
              <a:spLocks noChangeArrowheads="1"/>
            </p:cNvSpPr>
            <p:nvPr/>
          </p:nvSpPr>
          <p:spPr bwMode="auto">
            <a:xfrm>
              <a:off x="3251473" y="1772816"/>
              <a:ext cx="576064" cy="73866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dirty="0" smtClean="0">
                  <a:solidFill>
                    <a:srgbClr val="636E73"/>
                  </a:solidFill>
                  <a:latin typeface="Impact" pitchFamily="34" charset="0"/>
                </a:rPr>
                <a:t>17</a:t>
              </a:r>
              <a:endParaRPr lang="ru-RU" sz="4800" dirty="0">
                <a:solidFill>
                  <a:srgbClr val="636E73"/>
                </a:solidFill>
                <a:latin typeface="Impact" pitchFamily="34" charset="0"/>
              </a:endParaRP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6117346" y="5179252"/>
            <a:ext cx="13918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itchFamily="34" charset="0"/>
              </a:rPr>
              <a:t>ГПУ-10</a:t>
            </a:r>
          </a:p>
          <a:p>
            <a:pPr algn="ctr"/>
            <a:r>
              <a:rPr lang="ru-RU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itchFamily="34" charset="0"/>
              </a:rPr>
              <a:t>147 тыс. час</a:t>
            </a:r>
            <a:endParaRPr lang="ru-RU" sz="2000" b="1" dirty="0">
              <a:solidFill>
                <a:srgbClr val="000000">
                  <a:lumMod val="65000"/>
                  <a:lumOff val="35000"/>
                </a:srgbClr>
              </a:solidFill>
              <a:latin typeface="Arial Narrow" pitchFamily="34" charset="0"/>
            </a:endParaRPr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639132" y="3996620"/>
            <a:ext cx="18722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itchFamily="34" charset="0"/>
              </a:rPr>
              <a:t>ГПА-16Р «Урал»</a:t>
            </a:r>
          </a:p>
          <a:p>
            <a:pPr algn="ctr"/>
            <a:r>
              <a:rPr lang="ru-RU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itchFamily="34" charset="0"/>
              </a:rPr>
              <a:t>69 тыс. час</a:t>
            </a: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6859842" y="1765748"/>
            <a:ext cx="14713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itchFamily="34" charset="0"/>
              </a:rPr>
              <a:t>ГТК-10</a:t>
            </a:r>
          </a:p>
          <a:p>
            <a:pPr algn="ctr"/>
            <a:r>
              <a:rPr lang="ru-RU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itchFamily="34" charset="0"/>
              </a:rPr>
              <a:t>177 тыс. час</a:t>
            </a:r>
            <a:endParaRPr lang="ru-RU" sz="2000" b="1" dirty="0">
              <a:solidFill>
                <a:srgbClr val="000000">
                  <a:lumMod val="65000"/>
                  <a:lumOff val="35000"/>
                </a:srgbClr>
              </a:solidFill>
              <a:latin typeface="Arial Narrow" pitchFamily="34" charset="0"/>
            </a:endParaRP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auto">
          <a:xfrm>
            <a:off x="5297550" y="991670"/>
            <a:ext cx="1408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itchFamily="34" charset="0"/>
              </a:rPr>
              <a:t>ГТН-6</a:t>
            </a:r>
          </a:p>
          <a:p>
            <a:pPr algn="ctr"/>
            <a:r>
              <a:rPr lang="ru-RU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itchFamily="34" charset="0"/>
              </a:rPr>
              <a:t>43 тыс. час</a:t>
            </a:r>
            <a:endParaRPr lang="ru-RU" sz="2000" b="1" dirty="0">
              <a:solidFill>
                <a:srgbClr val="000000">
                  <a:lumMod val="65000"/>
                  <a:lumOff val="35000"/>
                </a:srgbClr>
              </a:solidFill>
              <a:latin typeface="Arial Narrow" pitchFamily="34" charset="0"/>
            </a:endParaRPr>
          </a:p>
        </p:txBody>
      </p: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657605" y="2703528"/>
            <a:ext cx="18722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itchFamily="34" charset="0"/>
              </a:rPr>
              <a:t>ГПА-12Р «Урал»</a:t>
            </a:r>
          </a:p>
          <a:p>
            <a:pPr algn="ctr"/>
            <a:r>
              <a:rPr lang="ru-RU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 Narrow" pitchFamily="34" charset="0"/>
              </a:rPr>
              <a:t>68 тыс. час</a:t>
            </a:r>
            <a:endParaRPr lang="ru-RU" sz="2000" b="1" dirty="0">
              <a:solidFill>
                <a:srgbClr val="000000">
                  <a:lumMod val="65000"/>
                  <a:lumOff val="35000"/>
                </a:srgbClr>
              </a:solidFill>
              <a:latin typeface="Arial Narrow" pitchFamily="34" charset="0"/>
            </a:endParaRPr>
          </a:p>
        </p:txBody>
      </p:sp>
      <p:grpSp>
        <p:nvGrpSpPr>
          <p:cNvPr id="8" name="Группа 36"/>
          <p:cNvGrpSpPr/>
          <p:nvPr/>
        </p:nvGrpSpPr>
        <p:grpSpPr>
          <a:xfrm>
            <a:off x="5652120" y="1844824"/>
            <a:ext cx="792088" cy="792088"/>
            <a:chOff x="5796136" y="1772816"/>
            <a:chExt cx="792088" cy="792088"/>
          </a:xfrm>
        </p:grpSpPr>
        <p:sp>
          <p:nvSpPr>
            <p:cNvPr id="38" name="Овал 37"/>
            <p:cNvSpPr/>
            <p:nvPr/>
          </p:nvSpPr>
          <p:spPr>
            <a:xfrm>
              <a:off x="5796136" y="1772816"/>
              <a:ext cx="792088" cy="79208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66CC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39" name="Text Box 123"/>
            <p:cNvSpPr txBox="1">
              <a:spLocks noChangeArrowheads="1"/>
            </p:cNvSpPr>
            <p:nvPr/>
          </p:nvSpPr>
          <p:spPr bwMode="auto">
            <a:xfrm>
              <a:off x="5978252" y="1869207"/>
              <a:ext cx="442347" cy="61555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dirty="0" smtClean="0">
                  <a:solidFill>
                    <a:srgbClr val="636E73"/>
                  </a:solidFill>
                  <a:latin typeface="Impact" pitchFamily="34" charset="0"/>
                </a:rPr>
                <a:t>8</a:t>
              </a:r>
              <a:endParaRPr lang="ru-RU" sz="4000" dirty="0">
                <a:solidFill>
                  <a:srgbClr val="636E73"/>
                </a:solidFill>
                <a:latin typeface="Impact" pitchFamily="34" charset="0"/>
              </a:endParaRPr>
            </a:p>
          </p:txBody>
        </p:sp>
      </p:grpSp>
      <p:grpSp>
        <p:nvGrpSpPr>
          <p:cNvPr id="12" name="Группа 24"/>
          <p:cNvGrpSpPr/>
          <p:nvPr/>
        </p:nvGrpSpPr>
        <p:grpSpPr>
          <a:xfrm>
            <a:off x="3736107" y="2756793"/>
            <a:ext cx="1905986" cy="1905986"/>
            <a:chOff x="3727084" y="2746009"/>
            <a:chExt cx="1905986" cy="1905986"/>
          </a:xfrm>
        </p:grpSpPr>
        <p:sp>
          <p:nvSpPr>
            <p:cNvPr id="26" name="Овал 25"/>
            <p:cNvSpPr/>
            <p:nvPr/>
          </p:nvSpPr>
          <p:spPr>
            <a:xfrm>
              <a:off x="3727084" y="2746009"/>
              <a:ext cx="1905986" cy="190598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66CC"/>
              </a:solidFill>
            </a:ln>
            <a:effectLst>
              <a:innerShdw blurRad="114300">
                <a:srgbClr val="0070C0">
                  <a:alpha val="7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7" name="Text Box 123"/>
            <p:cNvSpPr txBox="1">
              <a:spLocks noChangeArrowheads="1"/>
            </p:cNvSpPr>
            <p:nvPr/>
          </p:nvSpPr>
          <p:spPr bwMode="auto">
            <a:xfrm>
              <a:off x="4072136" y="3093328"/>
              <a:ext cx="1224136" cy="135421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dirty="0" smtClean="0">
                  <a:solidFill>
                    <a:srgbClr val="636E73"/>
                  </a:solidFill>
                  <a:latin typeface="Impact" pitchFamily="34" charset="0"/>
                </a:rPr>
                <a:t>917,8 МВт</a:t>
              </a:r>
              <a:endParaRPr lang="ru-RU" sz="4400" dirty="0">
                <a:solidFill>
                  <a:srgbClr val="636E73"/>
                </a:solidFill>
                <a:latin typeface="Impact" pitchFamily="34" charset="0"/>
              </a:endParaRPr>
            </a:p>
          </p:txBody>
        </p:sp>
      </p:grpSp>
      <p:grpSp>
        <p:nvGrpSpPr>
          <p:cNvPr id="14" name="Группа 27"/>
          <p:cNvGrpSpPr/>
          <p:nvPr/>
        </p:nvGrpSpPr>
        <p:grpSpPr>
          <a:xfrm>
            <a:off x="2372886" y="3616449"/>
            <a:ext cx="442347" cy="432048"/>
            <a:chOff x="2114203" y="3573016"/>
            <a:chExt cx="442347" cy="432048"/>
          </a:xfrm>
        </p:grpSpPr>
        <p:sp>
          <p:nvSpPr>
            <p:cNvPr id="29" name="Овал 28"/>
            <p:cNvSpPr/>
            <p:nvPr/>
          </p:nvSpPr>
          <p:spPr>
            <a:xfrm>
              <a:off x="2123728" y="3573016"/>
              <a:ext cx="432048" cy="43204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66CC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30" name="Text Box 123"/>
            <p:cNvSpPr txBox="1">
              <a:spLocks noChangeArrowheads="1"/>
            </p:cNvSpPr>
            <p:nvPr/>
          </p:nvSpPr>
          <p:spPr bwMode="auto">
            <a:xfrm>
              <a:off x="2114203" y="3630166"/>
              <a:ext cx="442347" cy="30777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rgbClr val="636E73"/>
                  </a:solidFill>
                  <a:latin typeface="Impact" pitchFamily="34" charset="0"/>
                </a:rPr>
                <a:t>2</a:t>
              </a:r>
              <a:endParaRPr lang="ru-RU" sz="2000" dirty="0">
                <a:solidFill>
                  <a:srgbClr val="636E73"/>
                </a:solidFill>
                <a:latin typeface="Impact" pitchFamily="34" charset="0"/>
              </a:endParaRPr>
            </a:p>
          </p:txBody>
        </p:sp>
      </p:grp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6758242" y="2440002"/>
            <a:ext cx="18131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установленный заводом ресурс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100 тыс. час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2597955" y="1598333"/>
            <a:ext cx="4119774" cy="4189076"/>
            <a:chOff x="5880037" y="4457855"/>
            <a:chExt cx="4119774" cy="4189076"/>
          </a:xfrm>
          <a:solidFill>
            <a:srgbClr val="00B050">
              <a:alpha val="40000"/>
            </a:srgbClr>
          </a:solidFill>
        </p:grpSpPr>
        <p:sp>
          <p:nvSpPr>
            <p:cNvPr id="59" name="Дуга 58"/>
            <p:cNvSpPr/>
            <p:nvPr/>
          </p:nvSpPr>
          <p:spPr>
            <a:xfrm rot="4542784">
              <a:off x="5845386" y="4492506"/>
              <a:ext cx="4189076" cy="4119774"/>
            </a:xfrm>
            <a:prstGeom prst="arc">
              <a:avLst>
                <a:gd name="adj1" fmla="val 15342106"/>
                <a:gd name="adj2" fmla="val 21300933"/>
              </a:avLst>
            </a:prstGeom>
            <a:solidFill>
              <a:srgbClr val="C00000">
                <a:alpha val="50000"/>
              </a:srgbClr>
            </a:solidFill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Прямая соединительная линия 59"/>
            <p:cNvSpPr/>
            <p:nvPr/>
          </p:nvSpPr>
          <p:spPr>
            <a:xfrm flipV="1">
              <a:off x="7915275" y="5593485"/>
              <a:ext cx="1841499" cy="969240"/>
            </a:xfrm>
            <a:prstGeom prst="line">
              <a:avLst/>
            </a:prstGeom>
            <a:grpFill/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Прямая соединительная линия 60"/>
            <p:cNvSpPr/>
            <p:nvPr/>
          </p:nvSpPr>
          <p:spPr>
            <a:xfrm flipH="1" flipV="1">
              <a:off x="7918035" y="6554377"/>
              <a:ext cx="721138" cy="1920853"/>
            </a:xfrm>
            <a:prstGeom prst="line">
              <a:avLst/>
            </a:prstGeom>
            <a:grpFill/>
            <a:ln w="28575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9" name="Группа 42"/>
          <p:cNvGrpSpPr/>
          <p:nvPr/>
        </p:nvGrpSpPr>
        <p:grpSpPr>
          <a:xfrm>
            <a:off x="4915450" y="4719673"/>
            <a:ext cx="1296144" cy="1296144"/>
            <a:chOff x="5076056" y="4365104"/>
            <a:chExt cx="1296144" cy="1296144"/>
          </a:xfrm>
        </p:grpSpPr>
        <p:sp>
          <p:nvSpPr>
            <p:cNvPr id="44" name="Овал 43"/>
            <p:cNvSpPr/>
            <p:nvPr/>
          </p:nvSpPr>
          <p:spPr>
            <a:xfrm>
              <a:off x="5076056" y="4365104"/>
              <a:ext cx="1296144" cy="129614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66CC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45" name="Text Box 123"/>
            <p:cNvSpPr txBox="1">
              <a:spLocks noChangeArrowheads="1"/>
            </p:cNvSpPr>
            <p:nvPr/>
          </p:nvSpPr>
          <p:spPr bwMode="auto">
            <a:xfrm>
              <a:off x="5225405" y="4553694"/>
              <a:ext cx="1008112" cy="92333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dirty="0" smtClean="0">
                  <a:solidFill>
                    <a:srgbClr val="636E73"/>
                  </a:solidFill>
                  <a:latin typeface="Impact" pitchFamily="34" charset="0"/>
                </a:rPr>
                <a:t>46</a:t>
              </a:r>
              <a:endParaRPr lang="ru-RU" sz="6000" dirty="0">
                <a:solidFill>
                  <a:srgbClr val="636E73"/>
                </a:solidFill>
                <a:latin typeface="Impact" pitchFamily="34" charset="0"/>
              </a:endParaRPr>
            </a:p>
          </p:txBody>
        </p:sp>
      </p:grpSp>
      <p:sp>
        <p:nvSpPr>
          <p:cNvPr id="62" name="Text Box 39"/>
          <p:cNvSpPr txBox="1">
            <a:spLocks noChangeArrowheads="1"/>
          </p:cNvSpPr>
          <p:nvPr/>
        </p:nvSpPr>
        <p:spPr bwMode="auto">
          <a:xfrm>
            <a:off x="4869387" y="3562510"/>
            <a:ext cx="18722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выработан ресурс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25 ед. ГТП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60" y="1525453"/>
            <a:ext cx="4908994" cy="4097073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82" y="1632579"/>
            <a:ext cx="5816600" cy="4086526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3" name="Группа 12"/>
          <p:cNvGrpSpPr/>
          <p:nvPr/>
        </p:nvGrpSpPr>
        <p:grpSpPr>
          <a:xfrm>
            <a:off x="0" y="155199"/>
            <a:ext cx="9144001" cy="808867"/>
            <a:chOff x="0" y="155199"/>
            <a:chExt cx="9144001" cy="808867"/>
          </a:xfrm>
        </p:grpSpPr>
        <p:grpSp>
          <p:nvGrpSpPr>
            <p:cNvPr id="4" name="Группа 6"/>
            <p:cNvGrpSpPr/>
            <p:nvPr/>
          </p:nvGrpSpPr>
          <p:grpSpPr>
            <a:xfrm>
              <a:off x="0" y="370655"/>
              <a:ext cx="9144001" cy="572319"/>
              <a:chOff x="0" y="370655"/>
              <a:chExt cx="9144001" cy="57231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0" y="584969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978819" y="370655"/>
                <a:ext cx="7165181" cy="572319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ПРОГРАММА ПО ПОВЫШЕНИЮ НАДЕЖНОСТИ ГПУ-10</a:t>
                </a:r>
                <a:endParaRPr lang="ru-RU" sz="1600" b="1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5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649" y="155199"/>
              <a:ext cx="1489712" cy="808867"/>
            </a:xfrm>
            <a:prstGeom prst="rect">
              <a:avLst/>
            </a:prstGeom>
            <a:noFill/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70" y="1725138"/>
            <a:ext cx="6005010" cy="4151241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6" name="Rectangle 34"/>
          <p:cNvSpPr>
            <a:spLocks noChangeArrowheads="1"/>
          </p:cNvSpPr>
          <p:nvPr/>
        </p:nvSpPr>
        <p:spPr bwMode="auto">
          <a:xfrm flipV="1">
            <a:off x="8748713" y="6416675"/>
            <a:ext cx="395287" cy="250825"/>
          </a:xfrm>
          <a:prstGeom prst="rect">
            <a:avLst/>
          </a:prstGeom>
          <a:gradFill flip="none" rotWithShape="1">
            <a:gsLst>
              <a:gs pos="75000">
                <a:srgbClr val="0099CC"/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9135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3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0" y="155199"/>
            <a:ext cx="9144001" cy="808867"/>
            <a:chOff x="0" y="155199"/>
            <a:chExt cx="9144001" cy="808867"/>
          </a:xfrm>
        </p:grpSpPr>
        <p:grpSp>
          <p:nvGrpSpPr>
            <p:cNvPr id="4" name="Группа 6"/>
            <p:cNvGrpSpPr/>
            <p:nvPr/>
          </p:nvGrpSpPr>
          <p:grpSpPr>
            <a:xfrm>
              <a:off x="0" y="370655"/>
              <a:ext cx="9144001" cy="572319"/>
              <a:chOff x="0" y="370655"/>
              <a:chExt cx="9144001" cy="57231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0" y="584969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978819" y="370655"/>
                <a:ext cx="7165181" cy="572319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МЕРОПРИЯТИЯ ПРОГРАММЫ ПО ПОВЫШЕНИЮ НАДЕЖНОСТИ ГПУ-10</a:t>
                </a:r>
                <a:endParaRPr lang="ru-RU" sz="1600" b="1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5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649" y="155199"/>
              <a:ext cx="1489712" cy="808867"/>
            </a:xfrm>
            <a:prstGeom prst="rect">
              <a:avLst/>
            </a:prstGeom>
            <a:noFill/>
          </p:spPr>
        </p:pic>
      </p:grpSp>
      <p:sp>
        <p:nvSpPr>
          <p:cNvPr id="59" name="Скругленный прямоугольник 58"/>
          <p:cNvSpPr/>
          <p:nvPr/>
        </p:nvSpPr>
        <p:spPr>
          <a:xfrm>
            <a:off x="7103557" y="3264679"/>
            <a:ext cx="17891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94620" y="5216747"/>
            <a:ext cx="2398575" cy="909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012423" y="5670074"/>
            <a:ext cx="3344562" cy="780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47641" y="3490621"/>
            <a:ext cx="1797666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110858" y="5262199"/>
            <a:ext cx="1631226" cy="514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52063" y="1553429"/>
            <a:ext cx="2119317" cy="685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956021" y="1126765"/>
            <a:ext cx="3441396" cy="769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3226384" y="1157288"/>
            <a:ext cx="2825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АВОМ типа 06-10 «Венгрия»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(Оценка ТС, восстановление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технических характеристик)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76538" y="5253269"/>
            <a:ext cx="149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Доработка маслобака ЦБК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7711" y="3481042"/>
            <a:ext cx="206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РПД-2М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(анализ ТС, замена)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173" y="5216747"/>
            <a:ext cx="2623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САУиР ГПА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(замена устаревших блоков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 датчиков.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Доработка алгоритмов)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976626" y="5678592"/>
            <a:ext cx="3486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Шахты выхлопа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(оценка критичности ТС, включение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план КР, локальный ремонт)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1498785"/>
            <a:ext cx="2623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КВОУ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(оценка ТС,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локальный ремонт)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48025" y="3224972"/>
            <a:ext cx="214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Грузоподъемные механизмы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(оценка ТС,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ремонт талей)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988015" y="1388182"/>
            <a:ext cx="20049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6955484" y="1376915"/>
            <a:ext cx="2085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Маслопроводы ГТД, ЦБК, АВОМ (диагностика и ремонт по ТС)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 flipV="1">
            <a:off x="8748713" y="6416675"/>
            <a:ext cx="395287" cy="250825"/>
          </a:xfrm>
          <a:prstGeom prst="rect">
            <a:avLst/>
          </a:prstGeom>
          <a:gradFill flip="none" rotWithShape="1">
            <a:gsLst>
              <a:gs pos="75000">
                <a:srgbClr val="0099CC"/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9135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09976" y="2156593"/>
            <a:ext cx="3133487" cy="303045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endCxn id="52" idx="0"/>
          </p:cNvCxnSpPr>
          <p:nvPr/>
        </p:nvCxnSpPr>
        <p:spPr>
          <a:xfrm flipH="1">
            <a:off x="2185574" y="3752231"/>
            <a:ext cx="924403" cy="47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1236595" y="2876205"/>
            <a:ext cx="2106855" cy="27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43" idx="4"/>
          </p:cNvCxnSpPr>
          <p:nvPr/>
        </p:nvCxnSpPr>
        <p:spPr>
          <a:xfrm flipV="1">
            <a:off x="1231496" y="2275238"/>
            <a:ext cx="7532" cy="6132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Блок-схема: узел 42"/>
          <p:cNvSpPr/>
          <p:nvPr/>
        </p:nvSpPr>
        <p:spPr>
          <a:xfrm>
            <a:off x="1145799" y="2192875"/>
            <a:ext cx="186458" cy="8236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1416843" y="4546643"/>
            <a:ext cx="1999689" cy="254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1416843" y="4546643"/>
            <a:ext cx="0" cy="6571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Блок-схема: узел 51"/>
          <p:cNvSpPr/>
          <p:nvPr/>
        </p:nvSpPr>
        <p:spPr>
          <a:xfrm rot="5400000">
            <a:off x="2051163" y="3715782"/>
            <a:ext cx="186458" cy="8236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1311721" y="5186601"/>
            <a:ext cx="186458" cy="8236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 rot="10800000">
            <a:off x="4591475" y="5611437"/>
            <a:ext cx="186458" cy="8236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>
            <a:stCxn id="2" idx="4"/>
            <a:endCxn id="40" idx="4"/>
          </p:cNvCxnSpPr>
          <p:nvPr/>
        </p:nvCxnSpPr>
        <p:spPr>
          <a:xfrm>
            <a:off x="4676720" y="5187049"/>
            <a:ext cx="7984" cy="4243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946256" y="4554892"/>
            <a:ext cx="1990339" cy="44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7925564" y="4554892"/>
            <a:ext cx="0" cy="6742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 rot="10800000">
            <a:off x="7818981" y="5227782"/>
            <a:ext cx="186458" cy="8236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6252136" y="3742652"/>
            <a:ext cx="810239" cy="95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Блок-схема: узел 57"/>
          <p:cNvSpPr/>
          <p:nvPr/>
        </p:nvSpPr>
        <p:spPr>
          <a:xfrm rot="5400000">
            <a:off x="7010328" y="3701471"/>
            <a:ext cx="186458" cy="8236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6013732" y="2869489"/>
            <a:ext cx="2114618" cy="155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128350" y="2309397"/>
            <a:ext cx="0" cy="5756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Блок-схема: узел 76"/>
          <p:cNvSpPr/>
          <p:nvPr/>
        </p:nvSpPr>
        <p:spPr>
          <a:xfrm>
            <a:off x="8035121" y="2263751"/>
            <a:ext cx="186458" cy="8236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>
            <a:stCxn id="2" idx="0"/>
            <a:endCxn id="65" idx="2"/>
          </p:cNvCxnSpPr>
          <p:nvPr/>
        </p:nvCxnSpPr>
        <p:spPr>
          <a:xfrm flipH="1" flipV="1">
            <a:off x="4676719" y="1895952"/>
            <a:ext cx="1" cy="2606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Блок-схема: узел 83"/>
          <p:cNvSpPr/>
          <p:nvPr/>
        </p:nvSpPr>
        <p:spPr>
          <a:xfrm>
            <a:off x="4583489" y="1854770"/>
            <a:ext cx="186458" cy="8236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95" y="1254786"/>
            <a:ext cx="4922694" cy="2910814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па 12"/>
          <p:cNvGrpSpPr/>
          <p:nvPr/>
        </p:nvGrpSpPr>
        <p:grpSpPr>
          <a:xfrm>
            <a:off x="0" y="155199"/>
            <a:ext cx="9144001" cy="808867"/>
            <a:chOff x="0" y="155199"/>
            <a:chExt cx="9144001" cy="808867"/>
          </a:xfrm>
        </p:grpSpPr>
        <p:grpSp>
          <p:nvGrpSpPr>
            <p:cNvPr id="4" name="Группа 6"/>
            <p:cNvGrpSpPr/>
            <p:nvPr/>
          </p:nvGrpSpPr>
          <p:grpSpPr>
            <a:xfrm>
              <a:off x="0" y="370655"/>
              <a:ext cx="9144001" cy="572319"/>
              <a:chOff x="0" y="370655"/>
              <a:chExt cx="9144001" cy="57231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0" y="584969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978819" y="370655"/>
                <a:ext cx="7165181" cy="572319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solidFill>
                      <a:prstClr val="white"/>
                    </a:solidFill>
                  </a:rPr>
                  <a:t>ПРИМЕР </a:t>
                </a:r>
                <a:r>
                  <a:rPr lang="ru-RU" sz="16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РАНЖИРОВАНИЯ</a:t>
                </a:r>
                <a:r>
                  <a:rPr lang="ru-RU" sz="1600" b="1" dirty="0" smtClean="0">
                    <a:solidFill>
                      <a:prstClr val="white"/>
                    </a:solidFill>
                  </a:rPr>
                  <a:t> ШВ ПО ТЕХНИЧЕСКОМУ СОСТОЯНИЮ </a:t>
                </a:r>
                <a:endParaRPr lang="ru-RU" sz="1600" b="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49" y="155199"/>
              <a:ext cx="1489712" cy="808867"/>
            </a:xfrm>
            <a:prstGeom prst="rect">
              <a:avLst/>
            </a:prstGeom>
            <a:noFill/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02" y="1264187"/>
            <a:ext cx="3309581" cy="2235566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5" y="4358982"/>
            <a:ext cx="4943095" cy="2179929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494202" y="1264187"/>
            <a:ext cx="1343506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Переходник цилиндрический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895" y="4371801"/>
            <a:ext cx="1767693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Кассета шумоглушения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47687" y="1264187"/>
            <a:ext cx="1462303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Ранжирование по ТС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 flipV="1">
            <a:off x="8748713" y="6416675"/>
            <a:ext cx="395287" cy="250825"/>
          </a:xfrm>
          <a:prstGeom prst="rect">
            <a:avLst/>
          </a:prstGeom>
          <a:gradFill flip="none" rotWithShape="1">
            <a:gsLst>
              <a:gs pos="75000">
                <a:srgbClr val="0099CC"/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9135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682"/>
          <a:stretch/>
        </p:blipFill>
        <p:spPr>
          <a:xfrm>
            <a:off x="5494202" y="3620978"/>
            <a:ext cx="3309582" cy="2917934"/>
          </a:xfrm>
          <a:prstGeom prst="rect">
            <a:avLst/>
          </a:prstGeom>
          <a:ln>
            <a:solidFill>
              <a:srgbClr val="0066CC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494202" y="3620978"/>
            <a:ext cx="1595820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Корпус шахты тепло-шумоглушения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0" y="155199"/>
            <a:ext cx="9144001" cy="808867"/>
            <a:chOff x="0" y="155199"/>
            <a:chExt cx="9144001" cy="808867"/>
          </a:xfrm>
        </p:grpSpPr>
        <p:grpSp>
          <p:nvGrpSpPr>
            <p:cNvPr id="4" name="Группа 6"/>
            <p:cNvGrpSpPr/>
            <p:nvPr/>
          </p:nvGrpSpPr>
          <p:grpSpPr>
            <a:xfrm>
              <a:off x="0" y="370655"/>
              <a:ext cx="9144001" cy="572319"/>
              <a:chOff x="0" y="370655"/>
              <a:chExt cx="9144001" cy="57231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0" y="584969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978819" y="370655"/>
                <a:ext cx="7165181" cy="572319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РЕЗУЛЬТАТЫ ВЫПОЛНЕНИЯ ПРОГРАММЫ ПОВЫШЕНИЯ НАДЕЖНОСТИ ГПУ-10</a:t>
                </a:r>
                <a:endParaRPr lang="ru-RU" sz="1600" b="1" dirty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5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649" y="155199"/>
              <a:ext cx="1489712" cy="808867"/>
            </a:xfrm>
            <a:prstGeom prst="rect">
              <a:avLst/>
            </a:prstGeom>
            <a:noFill/>
          </p:spPr>
        </p:pic>
      </p:grp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96612"/>
              </p:ext>
            </p:extLst>
          </p:nvPr>
        </p:nvGraphicFramePr>
        <p:xfrm>
          <a:off x="249695" y="1049908"/>
          <a:ext cx="8463973" cy="280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708428"/>
              </p:ext>
            </p:extLst>
          </p:nvPr>
        </p:nvGraphicFramePr>
        <p:xfrm>
          <a:off x="179965" y="3906461"/>
          <a:ext cx="8463973" cy="251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34"/>
          <p:cNvSpPr>
            <a:spLocks noChangeArrowheads="1"/>
          </p:cNvSpPr>
          <p:nvPr/>
        </p:nvSpPr>
        <p:spPr bwMode="auto">
          <a:xfrm flipV="1">
            <a:off x="8748713" y="6416675"/>
            <a:ext cx="395287" cy="250825"/>
          </a:xfrm>
          <a:prstGeom prst="rect">
            <a:avLst/>
          </a:prstGeom>
          <a:gradFill flip="none" rotWithShape="1">
            <a:gsLst>
              <a:gs pos="75000">
                <a:srgbClr val="0099CC"/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9135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8371" y="1641326"/>
            <a:ext cx="77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6CC"/>
                </a:solidFill>
              </a:rPr>
              <a:t>+</a:t>
            </a:r>
            <a:r>
              <a:rPr lang="ru-RU" dirty="0" smtClean="0">
                <a:solidFill>
                  <a:srgbClr val="0066CC"/>
                </a:solidFill>
                <a:latin typeface="Arial Narrow" panose="020B0606020202030204" pitchFamily="34" charset="0"/>
              </a:rPr>
              <a:t>20</a:t>
            </a:r>
            <a:r>
              <a:rPr lang="ru-RU" dirty="0" smtClean="0">
                <a:solidFill>
                  <a:srgbClr val="0066CC"/>
                </a:solidFill>
              </a:rPr>
              <a:t>%</a:t>
            </a:r>
            <a:endParaRPr lang="ru-RU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4"/>
          <p:cNvSpPr>
            <a:spLocks noChangeArrowheads="1"/>
          </p:cNvSpPr>
          <p:nvPr/>
        </p:nvSpPr>
        <p:spPr bwMode="auto">
          <a:xfrm flipV="1">
            <a:off x="0" y="6416675"/>
            <a:ext cx="1476375" cy="250825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75000">
                <a:srgbClr val="0099CC"/>
              </a:gs>
              <a:gs pos="100000">
                <a:srgbClr val="0099CC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 flipV="1">
            <a:off x="8748713" y="6416675"/>
            <a:ext cx="395287" cy="250825"/>
          </a:xfrm>
          <a:prstGeom prst="rect">
            <a:avLst/>
          </a:prstGeom>
          <a:gradFill flip="none" rotWithShape="1">
            <a:gsLst>
              <a:gs pos="75000">
                <a:srgbClr val="0099CC"/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0" y="155199"/>
            <a:ext cx="9144001" cy="808867"/>
            <a:chOff x="0" y="155199"/>
            <a:chExt cx="9144001" cy="808867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370655"/>
              <a:ext cx="9144001" cy="572319"/>
              <a:chOff x="0" y="370655"/>
              <a:chExt cx="9144001" cy="57231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584969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978819" y="370655"/>
                <a:ext cx="7165181" cy="572319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b="1" dirty="0" smtClean="0">
                    <a:solidFill>
                      <a:prstClr val="white"/>
                    </a:solidFill>
                  </a:rPr>
                  <a:t>КС «</a:t>
                </a:r>
                <a:r>
                  <a:rPr lang="ru-RU" sz="16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КАРМАСКАЛЫ</a:t>
                </a:r>
                <a:r>
                  <a:rPr lang="ru-RU" b="1" dirty="0" smtClean="0">
                    <a:solidFill>
                      <a:prstClr val="white"/>
                    </a:solidFill>
                  </a:rPr>
                  <a:t>»</a:t>
                </a:r>
                <a:endParaRPr lang="ru-RU" b="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5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49" y="155199"/>
              <a:ext cx="1489712" cy="808867"/>
            </a:xfrm>
            <a:prstGeom prst="rect">
              <a:avLst/>
            </a:prstGeom>
            <a:noFill/>
          </p:spPr>
        </p:pic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91350" y="6356350"/>
            <a:ext cx="2133600" cy="365125"/>
          </a:xfrm>
        </p:spPr>
        <p:txBody>
          <a:bodyPr/>
          <a:lstStyle/>
          <a:p>
            <a:pPr>
              <a:defRPr/>
            </a:pPr>
            <a:fld id="{81C2DC3A-809C-4F85-BA45-F290BBE0BF25}" type="slidenum">
              <a:rPr lang="ru-RU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09335"/>
              </p:ext>
            </p:extLst>
          </p:nvPr>
        </p:nvGraphicFramePr>
        <p:xfrm>
          <a:off x="340013" y="4023876"/>
          <a:ext cx="8463973" cy="251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9" y="1126422"/>
            <a:ext cx="3913044" cy="2934783"/>
          </a:xfrm>
          <a:prstGeom prst="rect">
            <a:avLst/>
          </a:prstGeom>
          <a:ln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97" y="1094970"/>
            <a:ext cx="3901239" cy="292890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4"/>
          <p:cNvSpPr>
            <a:spLocks noChangeArrowheads="1"/>
          </p:cNvSpPr>
          <p:nvPr/>
        </p:nvSpPr>
        <p:spPr bwMode="auto">
          <a:xfrm flipV="1">
            <a:off x="0" y="6416675"/>
            <a:ext cx="1476375" cy="250825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75000">
                <a:srgbClr val="0099CC"/>
              </a:gs>
              <a:gs pos="100000">
                <a:srgbClr val="0099CC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 flipV="1">
            <a:off x="8748713" y="6416675"/>
            <a:ext cx="395287" cy="250825"/>
          </a:xfrm>
          <a:prstGeom prst="rect">
            <a:avLst/>
          </a:prstGeom>
          <a:gradFill flip="none" rotWithShape="1">
            <a:gsLst>
              <a:gs pos="75000">
                <a:srgbClr val="0099CC"/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0" y="155199"/>
            <a:ext cx="9144001" cy="808867"/>
            <a:chOff x="0" y="155199"/>
            <a:chExt cx="9144001" cy="808867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370655"/>
              <a:ext cx="9144001" cy="572319"/>
              <a:chOff x="0" y="370655"/>
              <a:chExt cx="9144001" cy="57231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584969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978819" y="370655"/>
                <a:ext cx="7165181" cy="572319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solidFill>
                      <a:prstClr val="white"/>
                    </a:solidFill>
                  </a:rPr>
                  <a:t>РЕМОНТ УКРЫТИЯ ГАЗОПЕРЕКАЧИВАЮЩЕГО АГРЕГАТА ГТН-6</a:t>
                </a:r>
                <a:endParaRPr lang="ru-RU" sz="1600" b="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5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49" y="155199"/>
              <a:ext cx="1489712" cy="808867"/>
            </a:xfrm>
            <a:prstGeom prst="rect">
              <a:avLst/>
            </a:prstGeom>
            <a:noFill/>
          </p:spPr>
        </p:pic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91350" y="6356350"/>
            <a:ext cx="2133600" cy="365125"/>
          </a:xfrm>
        </p:spPr>
        <p:txBody>
          <a:bodyPr/>
          <a:lstStyle/>
          <a:p>
            <a:pPr>
              <a:defRPr/>
            </a:pPr>
            <a:fld id="{81C2DC3A-809C-4F85-BA45-F290BBE0BF25}" type="slidenum">
              <a:rPr lang="ru-RU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96261" name="Picture 5" descr="C:\Users\ostrelnikov\Desktop\ГПА №3 к НТС фото\100_5466.jpg"/>
          <p:cNvPicPr>
            <a:picLocks noChangeArrowheads="1"/>
          </p:cNvPicPr>
          <p:nvPr/>
        </p:nvPicPr>
        <p:blipFill>
          <a:blip r:embed="rId4" cstate="print"/>
          <a:srcRect b="6382"/>
          <a:stretch>
            <a:fillRect/>
          </a:stretch>
        </p:blipFill>
        <p:spPr bwMode="auto">
          <a:xfrm>
            <a:off x="365702" y="3725408"/>
            <a:ext cx="4159292" cy="2628000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4386" name="Picture 2" descr="O:\public\ГПА №2 к НТС фото\100_5423.jpg"/>
          <p:cNvPicPr>
            <a:picLocks noChangeArrowheads="1"/>
          </p:cNvPicPr>
          <p:nvPr/>
        </p:nvPicPr>
        <p:blipFill rotWithShape="1">
          <a:blip r:embed="rId5" cstate="print"/>
          <a:srcRect t="8914" b="5234"/>
          <a:stretch/>
        </p:blipFill>
        <p:spPr bwMode="auto">
          <a:xfrm>
            <a:off x="4839855" y="1039575"/>
            <a:ext cx="3881293" cy="2589450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4387" name="Picture 3" descr="O:\public\ГПА №2 к НТС фото\100_5407.jpg"/>
          <p:cNvPicPr>
            <a:picLocks noChangeArrowheads="1"/>
          </p:cNvPicPr>
          <p:nvPr/>
        </p:nvPicPr>
        <p:blipFill rotWithShape="1">
          <a:blip r:embed="rId6" cstate="print"/>
          <a:srcRect t="6973" b="2656"/>
          <a:stretch/>
        </p:blipFill>
        <p:spPr bwMode="auto">
          <a:xfrm>
            <a:off x="4848513" y="3732067"/>
            <a:ext cx="3872635" cy="2621306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9"/>
          <a:stretch/>
        </p:blipFill>
        <p:spPr>
          <a:xfrm>
            <a:off x="365702" y="1036257"/>
            <a:ext cx="4159292" cy="2602293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384752" y="1069974"/>
            <a:ext cx="1440237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 ремонта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4277" y="3742191"/>
            <a:ext cx="1440237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 ремонта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69914" y="1058326"/>
            <a:ext cx="1635309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66CC"/>
                </a:solidFill>
              </a:rPr>
              <a:t>после  ремонта</a:t>
            </a:r>
            <a:endParaRPr lang="ru-RU" sz="1700" b="1" dirty="0">
              <a:solidFill>
                <a:srgbClr val="0066C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60389" y="3753901"/>
            <a:ext cx="1635309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66CC"/>
                </a:solidFill>
              </a:rPr>
              <a:t>после  ремонта</a:t>
            </a:r>
            <a:endParaRPr lang="ru-RU" sz="17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4"/>
          <p:cNvSpPr>
            <a:spLocks noChangeArrowheads="1"/>
          </p:cNvSpPr>
          <p:nvPr/>
        </p:nvSpPr>
        <p:spPr bwMode="auto">
          <a:xfrm flipV="1">
            <a:off x="0" y="6416675"/>
            <a:ext cx="1476375" cy="250825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75000">
                <a:srgbClr val="0099CC"/>
              </a:gs>
              <a:gs pos="100000">
                <a:srgbClr val="0099CC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 flipV="1">
            <a:off x="8748713" y="6416675"/>
            <a:ext cx="395287" cy="250825"/>
          </a:xfrm>
          <a:prstGeom prst="rect">
            <a:avLst/>
          </a:prstGeom>
          <a:gradFill flip="none" rotWithShape="1">
            <a:gsLst>
              <a:gs pos="75000">
                <a:srgbClr val="0099CC"/>
              </a:gs>
              <a:gs pos="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0" y="155199"/>
            <a:ext cx="9144001" cy="808867"/>
            <a:chOff x="0" y="155199"/>
            <a:chExt cx="9144001" cy="808867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370655"/>
              <a:ext cx="9144001" cy="572319"/>
              <a:chOff x="0" y="370655"/>
              <a:chExt cx="9144001" cy="57231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584969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978819" y="370655"/>
                <a:ext cx="7165181" cy="572319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solidFill>
                      <a:prstClr val="white"/>
                    </a:solidFill>
                  </a:rPr>
                  <a:t>РЕМОНТ ГАЗОТУРБИННОЙ УСТАНОВКИ И КАМЕРЫ СГОРАНИЯ ГТН-6</a:t>
                </a:r>
                <a:r>
                  <a:rPr lang="en-US" sz="1600" b="1" dirty="0" smtClean="0">
                    <a:solidFill>
                      <a:prstClr val="white"/>
                    </a:solidFill>
                  </a:rPr>
                  <a:t> </a:t>
                </a:r>
                <a:endParaRPr lang="ru-RU" sz="1600" b="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5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649" y="155199"/>
              <a:ext cx="1489712" cy="808867"/>
            </a:xfrm>
            <a:prstGeom prst="rect">
              <a:avLst/>
            </a:prstGeom>
            <a:noFill/>
          </p:spPr>
        </p:pic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91350" y="6356350"/>
            <a:ext cx="2133600" cy="365125"/>
          </a:xfrm>
        </p:spPr>
        <p:txBody>
          <a:bodyPr/>
          <a:lstStyle/>
          <a:p>
            <a:pPr>
              <a:defRPr/>
            </a:pPr>
            <a:fld id="{81C2DC3A-809C-4F85-BA45-F290BBE0BF25}" type="slidenum">
              <a:rPr lang="ru-RU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45410" name="Picture 2" descr="C:\rtemirgaliev\Презентации\Кармаскалы декабрь 2012\Материал\Нег\4.jpg"/>
          <p:cNvPicPr>
            <a:picLocks noChangeAspect="1" noChangeArrowheads="1"/>
          </p:cNvPicPr>
          <p:nvPr/>
        </p:nvPicPr>
        <p:blipFill rotWithShape="1">
          <a:blip r:embed="rId4" cstate="print"/>
          <a:srcRect l="33328" t="32258" r="15186" b="23754"/>
          <a:stretch/>
        </p:blipFill>
        <p:spPr bwMode="auto">
          <a:xfrm>
            <a:off x="238125" y="1110230"/>
            <a:ext cx="4290098" cy="2748292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5412" name="Picture 4" descr="C:\Users\rtemirgaliev\Desktop\ГПА 2 (1).jpg"/>
          <p:cNvPicPr>
            <a:picLocks noChangeAspect="1" noChangeArrowheads="1"/>
          </p:cNvPicPr>
          <p:nvPr/>
        </p:nvPicPr>
        <p:blipFill rotWithShape="1">
          <a:blip r:embed="rId5" cstate="print"/>
          <a:srcRect r="7744" b="34884"/>
          <a:stretch/>
        </p:blipFill>
        <p:spPr bwMode="auto">
          <a:xfrm>
            <a:off x="4625985" y="1121568"/>
            <a:ext cx="4317990" cy="2734054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3" descr="C:\Users\rtemirgaliev\Desktop\ГПА №2 (5).jpg"/>
          <p:cNvPicPr>
            <a:picLocks noChangeAspect="1" noChangeArrowheads="1"/>
          </p:cNvPicPr>
          <p:nvPr/>
        </p:nvPicPr>
        <p:blipFill rotWithShape="1">
          <a:blip r:embed="rId6" cstate="print"/>
          <a:srcRect t="7986" r="3097" b="19721"/>
          <a:stretch/>
        </p:blipFill>
        <p:spPr bwMode="auto">
          <a:xfrm>
            <a:off x="4628432" y="3914486"/>
            <a:ext cx="4315543" cy="2448213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O:\Скрынников\ГПА ст.№ 2 КС Кармаскалы\16.02.2013\100_2265.jpg"/>
          <p:cNvPicPr>
            <a:picLocks noChangeAspect="1" noChangeArrowheads="1"/>
          </p:cNvPicPr>
          <p:nvPr/>
        </p:nvPicPr>
        <p:blipFill rotWithShape="1">
          <a:blip r:embed="rId7" cstate="print"/>
          <a:srcRect l="1328" t="3897" r="2349" b="5816"/>
          <a:stretch/>
        </p:blipFill>
        <p:spPr bwMode="auto">
          <a:xfrm>
            <a:off x="228599" y="3915474"/>
            <a:ext cx="4299623" cy="2440876"/>
          </a:xfrm>
          <a:prstGeom prst="rect">
            <a:avLst/>
          </a:prstGeom>
          <a:ln w="12700">
            <a:solidFill>
              <a:srgbClr val="0066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264549" y="1138488"/>
            <a:ext cx="1440237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 ремонта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5499" y="3929313"/>
            <a:ext cx="1440237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 ремонта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60364" y="1163101"/>
            <a:ext cx="1635309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66CC"/>
                </a:solidFill>
              </a:rPr>
              <a:t>после  ремонта</a:t>
            </a:r>
            <a:endParaRPr lang="ru-RU" sz="1700" b="1" dirty="0">
              <a:solidFill>
                <a:srgbClr val="0066CC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50839" y="3944401"/>
            <a:ext cx="1635309" cy="347534"/>
          </a:xfrm>
          <a:prstGeom prst="rect">
            <a:avLst/>
          </a:prstGeom>
          <a:solidFill>
            <a:schemeClr val="bg1"/>
          </a:solidFill>
          <a:ln w="190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66CC"/>
                </a:solidFill>
              </a:rPr>
              <a:t>после  ремонта</a:t>
            </a:r>
            <a:endParaRPr lang="ru-RU" sz="17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12929</TotalTime>
  <Words>476</Words>
  <Application>Microsoft Office PowerPoint</Application>
  <PresentationFormat>Экран (4:3)</PresentationFormat>
  <Paragraphs>122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stalipova</dc:creator>
  <cp:lastModifiedBy>Константинов Алексей Евгеньевич</cp:lastModifiedBy>
  <cp:revision>1235</cp:revision>
  <dcterms:created xsi:type="dcterms:W3CDTF">2012-10-23T10:34:14Z</dcterms:created>
  <dcterms:modified xsi:type="dcterms:W3CDTF">2018-12-01T11:51:40Z</dcterms:modified>
</cp:coreProperties>
</file>