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10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1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2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3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theme/themeOverride3.xml" ContentType="application/vnd.openxmlformats-officedocument.themeOverrid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drawings/drawing3.xml" ContentType="application/vnd.openxmlformats-officedocument.drawingml.chartshapes+xml"/>
  <Override PartName="/ppt/notesSlides/notesSlide3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drawings/drawing4.xml" ContentType="application/vnd.openxmlformats-officedocument.drawingml.chartshapes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notesSlides/notesSlide6.xml" ContentType="application/vnd.openxmlformats-officedocument.presentationml.notesSl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3.xml" ContentType="application/vnd.openxmlformats-officedocument.drawingml.chart+xml"/>
  <Override PartName="/ppt/drawings/drawing5.xml" ContentType="application/vnd.openxmlformats-officedocument.drawingml.chartshapes+xml"/>
  <Override PartName="/ppt/charts/chart14.xml" ContentType="application/vnd.openxmlformats-officedocument.drawingml.chart+xml"/>
  <Override PartName="/ppt/drawings/drawing6.xml" ContentType="application/vnd.openxmlformats-officedocument.drawingml.chartshapes+xml"/>
  <Override PartName="/ppt/charts/chart15.xml" ContentType="application/vnd.openxmlformats-officedocument.drawingml.chart+xml"/>
  <Override PartName="/ppt/notesSlides/notesSlide11.xml" ContentType="application/vnd.openxmlformats-officedocument.presentationml.notesSlide+xml"/>
  <Override PartName="/ppt/charts/chart16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drawings/drawing7.xml" ContentType="application/vnd.openxmlformats-officedocument.drawingml.chartshape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5" r:id="rId1"/>
    <p:sldMasterId id="2147483658" r:id="rId2"/>
    <p:sldMasterId id="2147483659" r:id="rId3"/>
    <p:sldMasterId id="2147483660" r:id="rId4"/>
    <p:sldMasterId id="2147483661" r:id="rId5"/>
    <p:sldMasterId id="2147483662" r:id="rId6"/>
    <p:sldMasterId id="2147483663" r:id="rId7"/>
    <p:sldMasterId id="2147483655" r:id="rId8"/>
    <p:sldMasterId id="2147483758" r:id="rId9"/>
    <p:sldMasterId id="2147483797" r:id="rId10"/>
    <p:sldMasterId id="2147483800" r:id="rId11"/>
    <p:sldMasterId id="2147483814" r:id="rId12"/>
    <p:sldMasterId id="2147483827" r:id="rId13"/>
    <p:sldMasterId id="2147483838" r:id="rId14"/>
  </p:sldMasterIdLst>
  <p:notesMasterIdLst>
    <p:notesMasterId r:id="rId70"/>
  </p:notesMasterIdLst>
  <p:handoutMasterIdLst>
    <p:handoutMasterId r:id="rId71"/>
  </p:handoutMasterIdLst>
  <p:sldIdLst>
    <p:sldId id="393" r:id="rId15"/>
    <p:sldId id="631" r:id="rId16"/>
    <p:sldId id="641" r:id="rId17"/>
    <p:sldId id="773" r:id="rId18"/>
    <p:sldId id="778" r:id="rId19"/>
    <p:sldId id="746" r:id="rId20"/>
    <p:sldId id="810" r:id="rId21"/>
    <p:sldId id="811" r:id="rId22"/>
    <p:sldId id="840" r:id="rId23"/>
    <p:sldId id="842" r:id="rId24"/>
    <p:sldId id="813" r:id="rId25"/>
    <p:sldId id="783" r:id="rId26"/>
    <p:sldId id="731" r:id="rId27"/>
    <p:sldId id="788" r:id="rId28"/>
    <p:sldId id="789" r:id="rId29"/>
    <p:sldId id="856" r:id="rId30"/>
    <p:sldId id="793" r:id="rId31"/>
    <p:sldId id="785" r:id="rId32"/>
    <p:sldId id="786" r:id="rId33"/>
    <p:sldId id="787" r:id="rId34"/>
    <p:sldId id="843" r:id="rId35"/>
    <p:sldId id="814" r:id="rId36"/>
    <p:sldId id="791" r:id="rId37"/>
    <p:sldId id="844" r:id="rId38"/>
    <p:sldId id="724" r:id="rId39"/>
    <p:sldId id="845" r:id="rId40"/>
    <p:sldId id="847" r:id="rId41"/>
    <p:sldId id="846" r:id="rId42"/>
    <p:sldId id="848" r:id="rId43"/>
    <p:sldId id="850" r:id="rId44"/>
    <p:sldId id="851" r:id="rId45"/>
    <p:sldId id="853" r:id="rId46"/>
    <p:sldId id="855" r:id="rId47"/>
    <p:sldId id="827" r:id="rId48"/>
    <p:sldId id="828" r:id="rId49"/>
    <p:sldId id="798" r:id="rId50"/>
    <p:sldId id="802" r:id="rId51"/>
    <p:sldId id="797" r:id="rId52"/>
    <p:sldId id="800" r:id="rId53"/>
    <p:sldId id="832" r:id="rId54"/>
    <p:sldId id="835" r:id="rId55"/>
    <p:sldId id="837" r:id="rId56"/>
    <p:sldId id="801" r:id="rId57"/>
    <p:sldId id="803" r:id="rId58"/>
    <p:sldId id="838" r:id="rId59"/>
    <p:sldId id="804" r:id="rId60"/>
    <p:sldId id="805" r:id="rId61"/>
    <p:sldId id="806" r:id="rId62"/>
    <p:sldId id="831" r:id="rId63"/>
    <p:sldId id="753" r:id="rId64"/>
    <p:sldId id="860" r:id="rId65"/>
    <p:sldId id="858" r:id="rId66"/>
    <p:sldId id="722" r:id="rId67"/>
    <p:sldId id="751" r:id="rId68"/>
    <p:sldId id="758" r:id="rId69"/>
  </p:sldIdLst>
  <p:sldSz cx="9144000" cy="5143500" type="screen16x9"/>
  <p:notesSz cx="9874250" cy="679767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700" kern="1200">
        <a:solidFill>
          <a:schemeClr val="bg1"/>
        </a:solidFill>
        <a:latin typeface="Arial Narrow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700" kern="1200">
        <a:solidFill>
          <a:schemeClr val="bg1"/>
        </a:solidFill>
        <a:latin typeface="Arial Narrow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700" kern="1200">
        <a:solidFill>
          <a:schemeClr val="bg1"/>
        </a:solidFill>
        <a:latin typeface="Arial Narrow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700" kern="1200">
        <a:solidFill>
          <a:schemeClr val="bg1"/>
        </a:solidFill>
        <a:latin typeface="Arial Narrow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700" kern="1200">
        <a:solidFill>
          <a:schemeClr val="bg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1700" kern="1200">
        <a:solidFill>
          <a:schemeClr val="bg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sz="1700" kern="1200">
        <a:solidFill>
          <a:schemeClr val="bg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sz="1700" kern="1200">
        <a:solidFill>
          <a:schemeClr val="bg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sz="1700" kern="1200">
        <a:solidFill>
          <a:schemeClr val="bg1"/>
        </a:solidFill>
        <a:latin typeface="Arial Narrow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4C63D22-202B-42A8-AFC7-E7AE734F238F}">
          <p14:sldIdLst>
            <p14:sldId id="393"/>
            <p14:sldId id="631"/>
            <p14:sldId id="641"/>
            <p14:sldId id="773"/>
            <p14:sldId id="778"/>
            <p14:sldId id="746"/>
            <p14:sldId id="810"/>
            <p14:sldId id="811"/>
            <p14:sldId id="840"/>
            <p14:sldId id="842"/>
            <p14:sldId id="813"/>
            <p14:sldId id="783"/>
            <p14:sldId id="731"/>
            <p14:sldId id="788"/>
            <p14:sldId id="789"/>
            <p14:sldId id="856"/>
            <p14:sldId id="793"/>
            <p14:sldId id="785"/>
            <p14:sldId id="786"/>
            <p14:sldId id="787"/>
            <p14:sldId id="843"/>
            <p14:sldId id="814"/>
            <p14:sldId id="791"/>
            <p14:sldId id="844"/>
            <p14:sldId id="724"/>
            <p14:sldId id="845"/>
            <p14:sldId id="847"/>
            <p14:sldId id="846"/>
            <p14:sldId id="848"/>
            <p14:sldId id="850"/>
            <p14:sldId id="851"/>
            <p14:sldId id="853"/>
            <p14:sldId id="855"/>
            <p14:sldId id="827"/>
            <p14:sldId id="828"/>
            <p14:sldId id="798"/>
            <p14:sldId id="802"/>
            <p14:sldId id="797"/>
            <p14:sldId id="800"/>
            <p14:sldId id="832"/>
            <p14:sldId id="835"/>
            <p14:sldId id="837"/>
            <p14:sldId id="801"/>
            <p14:sldId id="803"/>
            <p14:sldId id="838"/>
            <p14:sldId id="804"/>
            <p14:sldId id="805"/>
            <p14:sldId id="806"/>
            <p14:sldId id="831"/>
            <p14:sldId id="753"/>
            <p14:sldId id="860"/>
            <p14:sldId id="858"/>
            <p14:sldId id="722"/>
            <p14:sldId id="751"/>
            <p14:sldId id="758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00CC66"/>
    <a:srgbClr val="FFFFFF"/>
    <a:srgbClr val="00FF00"/>
    <a:srgbClr val="3333FF"/>
    <a:srgbClr val="FFFF00"/>
    <a:srgbClr val="CC3300"/>
    <a:srgbClr val="00FFFF"/>
    <a:srgbClr val="993366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36" autoAdjust="0"/>
    <p:restoredTop sz="94275" autoAdjust="0"/>
  </p:normalViewPr>
  <p:slideViewPr>
    <p:cSldViewPr snapToGrid="0" showGuides="1">
      <p:cViewPr>
        <p:scale>
          <a:sx n="150" d="100"/>
          <a:sy n="150" d="100"/>
        </p:scale>
        <p:origin x="-864" y="-72"/>
      </p:cViewPr>
      <p:guideLst>
        <p:guide orient="horz" pos="1617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63" Type="http://schemas.openxmlformats.org/officeDocument/2006/relationships/slide" Target="slides/slide49.xml"/><Relationship Id="rId68" Type="http://schemas.openxmlformats.org/officeDocument/2006/relationships/slide" Target="slides/slide54.xml"/><Relationship Id="rId7" Type="http://schemas.openxmlformats.org/officeDocument/2006/relationships/slideMaster" Target="slideMasters/slideMaster7.xml"/><Relationship Id="rId71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66" Type="http://schemas.openxmlformats.org/officeDocument/2006/relationships/slide" Target="slides/slide52.xml"/><Relationship Id="rId7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61" Type="http://schemas.openxmlformats.org/officeDocument/2006/relationships/slide" Target="slides/slide47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slide" Target="slides/slide51.xml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slide" Target="slides/slide42.xml"/><Relationship Id="rId64" Type="http://schemas.openxmlformats.org/officeDocument/2006/relationships/slide" Target="slides/slide50.xml"/><Relationship Id="rId69" Type="http://schemas.openxmlformats.org/officeDocument/2006/relationships/slide" Target="slides/slide5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Relationship Id="rId67" Type="http://schemas.openxmlformats.org/officeDocument/2006/relationships/slide" Target="slides/slide53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slide" Target="slides/slide48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14.xlsx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Microsoft_Excel_Worksheet15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Microsoft_Excel_Worksheet19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4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12979534274634"/>
          <c:w val="1"/>
          <c:h val="0.56844223763074397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ЭГПА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cat>
            <c:strRef>
              <c:f>Лист1!$B$1:$F$1</c:f>
              <c:strCache>
                <c:ptCount val="5"/>
                <c:pt idx="0">
                  <c:v>2011г.</c:v>
                </c:pt>
                <c:pt idx="1">
                  <c:v>2012г.</c:v>
                </c:pt>
                <c:pt idx="2">
                  <c:v>2013г.</c:v>
                </c:pt>
                <c:pt idx="3">
                  <c:v>2014…2017г.</c:v>
                </c:pt>
                <c:pt idx="4">
                  <c:v>2018г.</c:v>
                </c:pt>
              </c:strCache>
            </c:strRef>
          </c:cat>
          <c:val>
            <c:numRef>
              <c:f>Лист1!$B$2:$F$2</c:f>
              <c:numCache>
                <c:formatCode>General</c:formatCode>
                <c:ptCount val="5"/>
                <c:pt idx="0">
                  <c:v>80</c:v>
                </c:pt>
                <c:pt idx="1">
                  <c:v>80</c:v>
                </c:pt>
                <c:pt idx="2">
                  <c:v>80</c:v>
                </c:pt>
                <c:pt idx="3">
                  <c:v>80</c:v>
                </c:pt>
                <c:pt idx="4">
                  <c:v>80</c:v>
                </c:pt>
              </c:numCache>
            </c:numRef>
          </c:val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ГТУ (на 01.10.2018г.)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strRef>
              <c:f>Лист1!$B$1:$F$1</c:f>
              <c:strCache>
                <c:ptCount val="5"/>
                <c:pt idx="0">
                  <c:v>2011г.</c:v>
                </c:pt>
                <c:pt idx="1">
                  <c:v>2012г.</c:v>
                </c:pt>
                <c:pt idx="2">
                  <c:v>2013г.</c:v>
                </c:pt>
                <c:pt idx="3">
                  <c:v>2014…2017г.</c:v>
                </c:pt>
                <c:pt idx="4">
                  <c:v>2018г.</c:v>
                </c:pt>
              </c:strCache>
            </c:strRef>
          </c:cat>
          <c:val>
            <c:numRef>
              <c:f>Лист1!$B$3:$F$3</c:f>
              <c:numCache>
                <c:formatCode>General</c:formatCode>
                <c:ptCount val="5"/>
                <c:pt idx="0">
                  <c:v>83</c:v>
                </c:pt>
                <c:pt idx="1">
                  <c:v>96</c:v>
                </c:pt>
                <c:pt idx="2">
                  <c:v>107</c:v>
                </c:pt>
                <c:pt idx="3">
                  <c:v>112</c:v>
                </c:pt>
                <c:pt idx="4">
                  <c:v>112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10958976"/>
        <c:axId val="212078976"/>
        <c:axId val="0"/>
      </c:bar3DChart>
      <c:catAx>
        <c:axId val="21095897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ru-RU"/>
          </a:p>
        </c:txPr>
        <c:crossAx val="212078976"/>
        <c:crosses val="autoZero"/>
        <c:auto val="1"/>
        <c:lblAlgn val="ctr"/>
        <c:lblOffset val="100"/>
        <c:noMultiLvlLbl val="0"/>
      </c:catAx>
      <c:valAx>
        <c:axId val="21207897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1095897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31114448929178001"/>
          <c:y val="0.86302939164898396"/>
          <c:w val="0.36930766007190302"/>
          <c:h val="0.117089360922908"/>
        </c:manualLayout>
      </c:layout>
      <c:overlay val="0"/>
      <c:txPr>
        <a:bodyPr/>
        <a:lstStyle/>
        <a:p>
          <a:pPr>
            <a:defRPr>
              <a:solidFill>
                <a:schemeClr val="bg1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000"/>
      </a:pPr>
      <a:endParaRPr lang="ru-RU"/>
    </a:p>
  </c:tx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>
                <a:solidFill>
                  <a:schemeClr val="bg1"/>
                </a:solidFill>
              </a:defRPr>
            </a:pPr>
            <a:r>
              <a:rPr lang="ru-RU" sz="1200" b="1" i="0" u="none" strike="noStrike" baseline="0" dirty="0" smtClean="0">
                <a:solidFill>
                  <a:schemeClr val="bg1"/>
                </a:solidFill>
                <a:effectLst/>
              </a:rPr>
              <a:t>Наработка на аварийный съём ГТД АЛ-31СТН, час</a:t>
            </a:r>
            <a:endParaRPr lang="ru-RU" sz="1200" dirty="0">
              <a:solidFill>
                <a:schemeClr val="bg1"/>
              </a:solidFill>
            </a:endParaRPr>
          </a:p>
        </c:rich>
      </c:tx>
      <c:layout>
        <c:manualLayout>
          <c:xMode val="edge"/>
          <c:yMode val="edge"/>
          <c:x val="0.172811938679831"/>
          <c:y val="1.47694554129648E-2"/>
        </c:manualLayout>
      </c:layout>
      <c:overlay val="1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КС Ржевская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txPr>
              <a:bodyPr/>
              <a:lstStyle/>
              <a:p>
                <a:pPr>
                  <a:defRPr sz="800" b="1">
                    <a:solidFill>
                      <a:schemeClr val="tx1"/>
                    </a:solidFill>
                    <a:effectLst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 formatCode="m/d/yyyy">
                  <c:v>43435</c:v>
                </c:pt>
              </c:numCache>
            </c:numRef>
          </c:cat>
          <c:val>
            <c:numRef>
              <c:f>Лист1!$B$2:$B$5</c:f>
              <c:numCache>
                <c:formatCode>0</c:formatCode>
                <c:ptCount val="4"/>
                <c:pt idx="0">
                  <c:v>21472</c:v>
                </c:pt>
                <c:pt idx="1">
                  <c:v>25394</c:v>
                </c:pt>
                <c:pt idx="2">
                  <c:v>5582</c:v>
                </c:pt>
                <c:pt idx="3">
                  <c:v>22398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КС Волховская</c:v>
                </c:pt>
              </c:strCache>
            </c:strRef>
          </c:tx>
          <c:spPr>
            <a:solidFill>
              <a:srgbClr val="66FF66"/>
            </a:solidFill>
          </c:spPr>
          <c:invertIfNegative val="0"/>
          <c:dLbls>
            <c:txPr>
              <a:bodyPr/>
              <a:lstStyle/>
              <a:p>
                <a:pPr>
                  <a:defRPr sz="800" b="1">
                    <a:solidFill>
                      <a:schemeClr val="tx1"/>
                    </a:solidFill>
                    <a:effectLst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 formatCode="m/d/yyyy">
                  <c:v>43435</c:v>
                </c:pt>
              </c:numCache>
            </c:numRef>
          </c:cat>
          <c:val>
            <c:numRef>
              <c:f>Лист1!$C$2:$C$5</c:f>
              <c:numCache>
                <c:formatCode>0</c:formatCode>
                <c:ptCount val="4"/>
                <c:pt idx="0">
                  <c:v>21791</c:v>
                </c:pt>
                <c:pt idx="1">
                  <c:v>7104.5</c:v>
                </c:pt>
                <c:pt idx="2">
                  <c:v>11195</c:v>
                </c:pt>
                <c:pt idx="3">
                  <c:v>9656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0"/>
        <c:axId val="277437440"/>
        <c:axId val="277447424"/>
      </c:barChart>
      <c:lineChart>
        <c:grouping val="standard"/>
        <c:varyColors val="0"/>
        <c:ser>
          <c:idx val="2"/>
          <c:order val="2"/>
          <c:tx>
            <c:strRef>
              <c:f>Лист1!$D$1</c:f>
              <c:strCache>
                <c:ptCount val="1"/>
                <c:pt idx="0">
                  <c:v>ИТОГО</c:v>
                </c:pt>
              </c:strCache>
            </c:strRef>
          </c:tx>
          <c:spPr>
            <a:ln w="9525">
              <a:solidFill>
                <a:srgbClr val="FFFF00"/>
              </a:solidFill>
            </a:ln>
          </c:spPr>
          <c:marker>
            <c:symbol val="plus"/>
            <c:size val="7"/>
            <c:spPr>
              <a:solidFill>
                <a:srgbClr val="FFFF00"/>
              </a:solidFill>
              <a:ln>
                <a:solidFill>
                  <a:srgbClr val="FFFF00"/>
                </a:solidFill>
              </a:ln>
            </c:spPr>
          </c:marker>
          <c:dLbls>
            <c:numFmt formatCode="#,##0" sourceLinked="0"/>
            <c:txPr>
              <a:bodyPr/>
              <a:lstStyle/>
              <a:p>
                <a:pPr>
                  <a:defRPr sz="9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 formatCode="m/d/yyyy">
                  <c:v>43435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21631.5</c:v>
                </c:pt>
                <c:pt idx="1">
                  <c:v>19801.5</c:v>
                </c:pt>
                <c:pt idx="2">
                  <c:v>7987.5714285714303</c:v>
                </c:pt>
                <c:pt idx="3" formatCode="_(* #,##0.00_);_(* \(#,##0.00\);_(* &quot;-&quot;??_);_(@_)">
                  <c:v>12226.4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7437440"/>
        <c:axId val="277447424"/>
      </c:lineChart>
      <c:catAx>
        <c:axId val="2774374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>
                <a:solidFill>
                  <a:schemeClr val="bg1"/>
                </a:solidFill>
              </a:defRPr>
            </a:pPr>
            <a:endParaRPr lang="ru-RU"/>
          </a:p>
        </c:txPr>
        <c:crossAx val="277447424"/>
        <c:crosses val="autoZero"/>
        <c:auto val="1"/>
        <c:lblAlgn val="ctr"/>
        <c:lblOffset val="100"/>
        <c:noMultiLvlLbl val="0"/>
      </c:catAx>
      <c:valAx>
        <c:axId val="277447424"/>
        <c:scaling>
          <c:orientation val="minMax"/>
        </c:scaling>
        <c:delete val="1"/>
        <c:axPos val="l"/>
        <c:majorGridlines/>
        <c:numFmt formatCode="0" sourceLinked="1"/>
        <c:majorTickMark val="out"/>
        <c:minorTickMark val="none"/>
        <c:tickLblPos val="nextTo"/>
        <c:crossAx val="277437440"/>
        <c:crosses val="autoZero"/>
        <c:crossBetween val="between"/>
      </c:valAx>
    </c:plotArea>
    <c:plotVisOnly val="1"/>
    <c:dispBlanksAs val="gap"/>
    <c:showDLblsOverMax val="0"/>
  </c:chart>
  <c:spPr>
    <a:noFill/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Аварийные съемы</a:t>
            </a:r>
            <a:r>
              <a:rPr lang="ru-RU" baseline="0" dirty="0" smtClean="0"/>
              <a:t> ГТД АЛ-31СТН, шт.</a:t>
            </a:r>
            <a:endParaRPr lang="ru-RU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3.05555555555556E-2"/>
          <c:y val="0.115239384199863"/>
          <c:w val="0.93888888888888899"/>
          <c:h val="0.713067402723161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КС Ржевская</c:v>
                </c:pt>
              </c:strCache>
            </c:strRef>
          </c:tx>
          <c:spPr>
            <a:solidFill>
              <a:srgbClr val="C00000"/>
            </a:soli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txPr>
              <a:bodyPr/>
              <a:lstStyle/>
              <a:p>
                <a:pPr>
                  <a:defRPr sz="8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Лист1!$B$1:$F$1</c:f>
              <c:strCach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01.12.2018</c:v>
                </c:pt>
              </c:strCache>
            </c:strRef>
          </c:cat>
          <c:val>
            <c:numRef>
              <c:f>Лист1!$B$2:$F$2</c:f>
              <c:numCache>
                <c:formatCode>General</c:formatCode>
                <c:ptCount val="5"/>
                <c:pt idx="1">
                  <c:v>1</c:v>
                </c:pt>
                <c:pt idx="3">
                  <c:v>4</c:v>
                </c:pt>
                <c:pt idx="4">
                  <c:v>1</c:v>
                </c:pt>
              </c:numCache>
            </c:numRef>
          </c:val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КС Волховская</c:v>
                </c:pt>
              </c:strCache>
            </c:strRef>
          </c:tx>
          <c:spPr>
            <a:solidFill>
              <a:srgbClr val="66FF66"/>
            </a:soli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txPr>
              <a:bodyPr/>
              <a:lstStyle/>
              <a:p>
                <a:pPr>
                  <a:defRPr sz="800" b="1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Лист1!$B$1:$F$1</c:f>
              <c:strCach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01.12.2018</c:v>
                </c:pt>
              </c:strCache>
            </c:strRef>
          </c:cat>
          <c:val>
            <c:numRef>
              <c:f>Лист1!$B$3:$F$3</c:f>
              <c:numCache>
                <c:formatCode>General</c:formatCode>
                <c:ptCount val="5"/>
                <c:pt idx="0">
                  <c:v>1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10"/>
        <c:axId val="277710336"/>
        <c:axId val="277711872"/>
      </c:barChart>
      <c:lineChart>
        <c:grouping val="standard"/>
        <c:varyColors val="0"/>
        <c:ser>
          <c:idx val="2"/>
          <c:order val="2"/>
          <c:tx>
            <c:strRef>
              <c:f>Лист1!$A$4</c:f>
              <c:strCache>
                <c:ptCount val="1"/>
                <c:pt idx="0">
                  <c:v>ИТОГО</c:v>
                </c:pt>
              </c:strCache>
            </c:strRef>
          </c:tx>
          <c:spPr>
            <a:ln w="6350">
              <a:solidFill>
                <a:srgbClr val="FFFF00"/>
              </a:solidFill>
            </a:ln>
          </c:spPr>
          <c:marker>
            <c:symbol val="square"/>
            <c:size val="10"/>
            <c:spPr>
              <a:solidFill>
                <a:srgbClr val="FFFF00"/>
              </a:solidFill>
            </c:spPr>
          </c:marker>
          <c:dLbls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Лист1!$B$1:$F$1</c:f>
              <c:strCach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01.12.2018</c:v>
                </c:pt>
              </c:strCache>
            </c:strRef>
          </c:cat>
          <c:val>
            <c:numRef>
              <c:f>Лист1!$B$4:$F$4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2</c:v>
                </c:pt>
                <c:pt idx="3">
                  <c:v>7</c:v>
                </c:pt>
                <c:pt idx="4">
                  <c:v>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7735680"/>
        <c:axId val="277734144"/>
      </c:lineChart>
      <c:catAx>
        <c:axId val="277710336"/>
        <c:scaling>
          <c:orientation val="minMax"/>
        </c:scaling>
        <c:delete val="0"/>
        <c:axPos val="b"/>
        <c:majorGridlines>
          <c:spPr>
            <a:ln w="6350">
              <a:solidFill>
                <a:schemeClr val="bg1"/>
              </a:solidFill>
            </a:ln>
          </c:spPr>
        </c:majorGridlines>
        <c:majorTickMark val="out"/>
        <c:minorTickMark val="none"/>
        <c:tickLblPos val="nextTo"/>
        <c:spPr>
          <a:ln w="12700"/>
        </c:spPr>
        <c:crossAx val="277711872"/>
        <c:crosses val="autoZero"/>
        <c:auto val="1"/>
        <c:lblAlgn val="ctr"/>
        <c:lblOffset val="100"/>
        <c:noMultiLvlLbl val="0"/>
      </c:catAx>
      <c:valAx>
        <c:axId val="27771187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77710336"/>
        <c:crosses val="autoZero"/>
        <c:crossBetween val="between"/>
      </c:valAx>
      <c:valAx>
        <c:axId val="277734144"/>
        <c:scaling>
          <c:orientation val="minMax"/>
          <c:min val="0"/>
        </c:scaling>
        <c:delete val="1"/>
        <c:axPos val="r"/>
        <c:numFmt formatCode="General" sourceLinked="1"/>
        <c:majorTickMark val="out"/>
        <c:minorTickMark val="none"/>
        <c:tickLblPos val="nextTo"/>
        <c:crossAx val="277735680"/>
        <c:crosses val="max"/>
        <c:crossBetween val="between"/>
      </c:valAx>
      <c:catAx>
        <c:axId val="277735680"/>
        <c:scaling>
          <c:orientation val="minMax"/>
        </c:scaling>
        <c:delete val="1"/>
        <c:axPos val="b"/>
        <c:majorTickMark val="out"/>
        <c:minorTickMark val="none"/>
        <c:tickLblPos val="nextTo"/>
        <c:crossAx val="277734144"/>
        <c:crosses val="autoZero"/>
        <c:auto val="1"/>
        <c:lblAlgn val="ctr"/>
        <c:lblOffset val="100"/>
        <c:noMultiLvlLbl val="0"/>
      </c:catAx>
    </c:plotArea>
    <c:legend>
      <c:legendPos val="b"/>
      <c:layout/>
      <c:overlay val="0"/>
    </c:legend>
    <c:plotVisOnly val="1"/>
    <c:dispBlanksAs val="gap"/>
    <c:showDLblsOverMax val="0"/>
  </c:chart>
  <c:spPr>
    <a:noFill/>
  </c:spPr>
  <c:txPr>
    <a:bodyPr/>
    <a:lstStyle/>
    <a:p>
      <a:pPr>
        <a:defRPr sz="1000">
          <a:solidFill>
            <a:schemeClr val="bg1"/>
          </a:solidFill>
        </a:defRPr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Наработка ГТД АЛ-31СТН, час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3.05555555555556E-2"/>
          <c:y val="0.20387480931851901"/>
          <c:w val="0.93888888888888899"/>
          <c:h val="0.511271658302589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КС Ржевская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txPr>
              <a:bodyPr/>
              <a:lstStyle/>
              <a:p>
                <a:pPr>
                  <a:defRPr sz="800" b="1">
                    <a:solidFill>
                      <a:schemeClr val="tx1"/>
                    </a:solidFill>
                    <a:effectLst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 formatCode="m/d/yyyy">
                  <c:v>43435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21472</c:v>
                </c:pt>
                <c:pt idx="1">
                  <c:v>25394</c:v>
                </c:pt>
                <c:pt idx="2">
                  <c:v>22328</c:v>
                </c:pt>
                <c:pt idx="3">
                  <c:v>22398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КС Волховская</c:v>
                </c:pt>
              </c:strCache>
            </c:strRef>
          </c:tx>
          <c:spPr>
            <a:solidFill>
              <a:srgbClr val="66FF66"/>
            </a:solidFill>
          </c:spPr>
          <c:invertIfNegative val="0"/>
          <c:dLbls>
            <c:txPr>
              <a:bodyPr/>
              <a:lstStyle/>
              <a:p>
                <a:pPr>
                  <a:defRPr sz="800" b="1">
                    <a:solidFill>
                      <a:schemeClr val="tx1"/>
                    </a:solidFill>
                    <a:effectLst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 formatCode="m/d/yyyy">
                  <c:v>43435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21791</c:v>
                </c:pt>
                <c:pt idx="1">
                  <c:v>14209</c:v>
                </c:pt>
                <c:pt idx="2">
                  <c:v>33585</c:v>
                </c:pt>
                <c:pt idx="3">
                  <c:v>38634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10"/>
        <c:axId val="277838464"/>
        <c:axId val="277860736"/>
      </c:barChart>
      <c:lineChart>
        <c:grouping val="standard"/>
        <c:varyColors val="0"/>
        <c:ser>
          <c:idx val="2"/>
          <c:order val="2"/>
          <c:tx>
            <c:strRef>
              <c:f>Лист1!$D$1</c:f>
              <c:strCache>
                <c:ptCount val="1"/>
                <c:pt idx="0">
                  <c:v>ИТОГО</c:v>
                </c:pt>
              </c:strCache>
            </c:strRef>
          </c:tx>
          <c:spPr>
            <a:ln w="6350">
              <a:solidFill>
                <a:srgbClr val="FFFF00"/>
              </a:solidFill>
            </a:ln>
          </c:spPr>
          <c:marker>
            <c:symbol val="triangle"/>
            <c:size val="7"/>
            <c:spPr>
              <a:solidFill>
                <a:srgbClr val="FFFF00"/>
              </a:solidFill>
              <a:ln w="3175">
                <a:solidFill>
                  <a:srgbClr val="FFFF00"/>
                </a:solidFill>
              </a:ln>
            </c:spPr>
          </c:marker>
          <c:dLbls>
            <c:txPr>
              <a:bodyPr/>
              <a:lstStyle/>
              <a:p>
                <a:pPr>
                  <a:defRPr sz="9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 formatCode="m/d/yyyy">
                  <c:v>43435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43263</c:v>
                </c:pt>
                <c:pt idx="1">
                  <c:v>39603</c:v>
                </c:pt>
                <c:pt idx="2">
                  <c:v>55913</c:v>
                </c:pt>
                <c:pt idx="3">
                  <c:v>61032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7838464"/>
        <c:axId val="277860736"/>
      </c:lineChart>
      <c:catAx>
        <c:axId val="2778384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77860736"/>
        <c:crosses val="autoZero"/>
        <c:auto val="1"/>
        <c:lblAlgn val="ctr"/>
        <c:lblOffset val="100"/>
        <c:noMultiLvlLbl val="0"/>
      </c:catAx>
      <c:valAx>
        <c:axId val="277860736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277838464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spPr>
    <a:noFill/>
  </c:spPr>
  <c:txPr>
    <a:bodyPr/>
    <a:lstStyle/>
    <a:p>
      <a:pPr>
        <a:defRPr sz="1000">
          <a:solidFill>
            <a:schemeClr val="bg1"/>
          </a:solidFill>
        </a:defRPr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RB-211</a:t>
            </a:r>
            <a:endParaRPr lang="ru-RU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52956036745408"/>
          <c:y val="0.118561024098567"/>
          <c:w val="0.81648840769903797"/>
          <c:h val="0.566431647024514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Наработка</c:v>
                </c:pt>
              </c:strCache>
            </c:strRef>
          </c:tx>
          <c:spPr>
            <a:solidFill>
              <a:srgbClr val="0070C0"/>
            </a:solidFill>
            <a:effectLst>
              <a:outerShdw blurRad="76200" dist="38100" dir="18900000" sx="101000" sy="101000" algn="b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dLbl>
              <c:idx val="0"/>
              <c:layout>
                <c:manualLayout>
                  <c:x val="2.7654406874852702E-3"/>
                  <c:y val="2.422985975126499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7777071966733199E-3"/>
                  <c:y val="2.30859526105963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5.5024055500697E-3"/>
                  <c:y val="2.2817134432539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2.1276862211146899E-2"/>
                  <c:y val="5.659734478065979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50026393348876E-2"/>
                  <c:y val="2.75704408632169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10 месяцев 2018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5073</c:v>
                </c:pt>
                <c:pt idx="1">
                  <c:v>5588</c:v>
                </c:pt>
                <c:pt idx="2">
                  <c:v>5139</c:v>
                </c:pt>
                <c:pt idx="3">
                  <c:v>6258</c:v>
                </c:pt>
                <c:pt idx="4">
                  <c:v>7576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Наработка на отказ</c:v>
                </c:pt>
              </c:strCache>
            </c:strRef>
          </c:tx>
          <c:spPr>
            <a:solidFill>
              <a:srgbClr val="C00000"/>
            </a:solidFill>
            <a:effectLst>
              <a:outerShdw blurRad="76200" dist="50800" dir="18900000" sx="101000" sy="101000" algn="b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9419855447950999E-2"/>
                  <c:y val="2.420698160845159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7746667839704399E-2"/>
                  <c:y val="2.595107614525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3.6111111111111101E-2"/>
                  <c:y val="-4.43793792000697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delete val="1"/>
            </c:dLbl>
            <c:dLbl>
              <c:idx val="4"/>
              <c:layout>
                <c:manualLayout>
                  <c:x val="2.4991698201817399E-2"/>
                  <c:y val="4.842540228831000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10 месяцев 2018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 formatCode="0">
                  <c:v>1268.25</c:v>
                </c:pt>
                <c:pt idx="1">
                  <c:v>2794</c:v>
                </c:pt>
                <c:pt idx="2" formatCode="0">
                  <c:v>1284.75</c:v>
                </c:pt>
                <c:pt idx="3" formatCode="0">
                  <c:v>6258</c:v>
                </c:pt>
                <c:pt idx="4" formatCode="0">
                  <c:v>1515.2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76246912"/>
        <c:axId val="276249984"/>
      </c:barChart>
      <c:catAx>
        <c:axId val="2762469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276249984"/>
        <c:crosses val="autoZero"/>
        <c:auto val="1"/>
        <c:lblAlgn val="ctr"/>
        <c:lblOffset val="100"/>
        <c:noMultiLvlLbl val="0"/>
      </c:catAx>
      <c:valAx>
        <c:axId val="2762499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76246912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spPr>
    <a:solidFill>
      <a:schemeClr val="bg1">
        <a:lumMod val="95000"/>
      </a:schemeClr>
    </a:solidFill>
  </c:spPr>
  <c:txPr>
    <a:bodyPr/>
    <a:lstStyle/>
    <a:p>
      <a:pPr>
        <a:defRPr sz="1400">
          <a:solidFill>
            <a:schemeClr val="accent2">
              <a:lumMod val="50000"/>
            </a:schemeClr>
          </a:solidFill>
        </a:defRPr>
      </a:pPr>
      <a:endParaRPr lang="ru-RU"/>
    </a:p>
  </c:txPr>
  <c:externalData r:id="rId1">
    <c:autoUpdate val="0"/>
  </c:externalData>
  <c:userShapes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TRENT</a:t>
            </a:r>
            <a:r>
              <a:rPr lang="ru-RU"/>
              <a:t> </a:t>
            </a:r>
            <a:r>
              <a:rPr lang="en-US"/>
              <a:t>60</a:t>
            </a:r>
            <a:r>
              <a:rPr lang="ru-RU"/>
              <a:t> </a:t>
            </a:r>
            <a:r>
              <a:rPr lang="en-US"/>
              <a:t>DLE</a:t>
            </a:r>
            <a:endParaRPr lang="ru-RU"/>
          </a:p>
        </c:rich>
      </c:tx>
      <c:layout>
        <c:manualLayout>
          <c:xMode val="edge"/>
          <c:yMode val="edge"/>
          <c:x val="0.37910333966874799"/>
          <c:y val="1.94336543456788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75761592300962"/>
          <c:y val="0.11893530610762"/>
          <c:w val="0.79368285214348699"/>
          <c:h val="0.565062927114683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Наработка</c:v>
                </c:pt>
              </c:strCache>
            </c:strRef>
          </c:tx>
          <c:spPr>
            <a:solidFill>
              <a:srgbClr val="0066CC"/>
            </a:solidFill>
            <a:effectLst>
              <a:outerShdw blurRad="50800" dist="50800" dir="18900000" sx="101000" sy="101000" algn="b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dPt>
            <c:idx val="4"/>
            <c:invertIfNegative val="0"/>
            <c:bubble3D val="0"/>
          </c:dPt>
          <c:dLbls>
            <c:dLbl>
              <c:idx val="0"/>
              <c:layout>
                <c:manualLayout>
                  <c:x val="8.3333333333333402E-3"/>
                  <c:y val="-1.214181641573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8.3333333333333402E-3"/>
                  <c:y val="-1.69985429820301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94444444444444E-2"/>
                  <c:y val="-2.428363283147079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"/>
                  <c:y val="7.263810343246490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10 месяцев 2018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18467</c:v>
                </c:pt>
                <c:pt idx="1">
                  <c:v>27209</c:v>
                </c:pt>
                <c:pt idx="2">
                  <c:v>30827</c:v>
                </c:pt>
                <c:pt idx="3">
                  <c:v>36431</c:v>
                </c:pt>
                <c:pt idx="4">
                  <c:v>34659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Наработка на отказ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rgbClr val="C00000"/>
              </a:solidFill>
            </a:ln>
            <a:effectLst>
              <a:outerShdw blurRad="50800" dist="50800" dir="18900000" sx="101000" sy="101000" algn="b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dLbl>
              <c:idx val="0"/>
              <c:layout>
                <c:manualLayout>
                  <c:x val="2.22221348616197E-2"/>
                  <c:y val="-2.90338884396935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4995615589761599E-2"/>
                  <c:y val="-1.93489986332215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3.0555462734915401E-2"/>
                  <c:y val="-1.207794354475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2.7781545203760999E-2"/>
                  <c:y val="-1.20419104698198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2.22221348616197E-2"/>
                  <c:y val="-2.42453024976641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10 месяцев 2018</c:v>
                </c:pt>
              </c:strCache>
            </c:strRef>
          </c:cat>
          <c:val>
            <c:numRef>
              <c:f>Лист1!$C$2:$C$6</c:f>
              <c:numCache>
                <c:formatCode>0</c:formatCode>
                <c:ptCount val="5"/>
                <c:pt idx="0">
                  <c:v>1025.9444444444439</c:v>
                </c:pt>
                <c:pt idx="1">
                  <c:v>2267.4166666666661</c:v>
                </c:pt>
                <c:pt idx="2">
                  <c:v>2802.454545454545</c:v>
                </c:pt>
                <c:pt idx="3">
                  <c:v>2143</c:v>
                </c:pt>
                <c:pt idx="4">
                  <c:v>787.70454545454538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76786176"/>
        <c:axId val="276894464"/>
      </c:barChart>
      <c:catAx>
        <c:axId val="2767861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276894464"/>
        <c:crosses val="autoZero"/>
        <c:auto val="1"/>
        <c:lblAlgn val="ctr"/>
        <c:lblOffset val="100"/>
        <c:noMultiLvlLbl val="0"/>
      </c:catAx>
      <c:valAx>
        <c:axId val="2768944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76786176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spPr>
    <a:solidFill>
      <a:schemeClr val="bg1">
        <a:lumMod val="95000"/>
      </a:schemeClr>
    </a:solidFill>
  </c:spPr>
  <c:txPr>
    <a:bodyPr/>
    <a:lstStyle/>
    <a:p>
      <a:pPr>
        <a:defRPr sz="1400">
          <a:solidFill>
            <a:schemeClr val="accent2">
              <a:lumMod val="50000"/>
            </a:schemeClr>
          </a:solidFill>
        </a:defRPr>
      </a:pPr>
      <a:endParaRPr lang="ru-RU"/>
    </a:p>
  </c:txPr>
  <c:externalData r:id="rId1">
    <c:autoUpdate val="0"/>
  </c:externalData>
  <c:userShapes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200" dirty="0" smtClean="0"/>
              <a:t>Объем транспорта газа по СЕГ, </a:t>
            </a:r>
            <a:r>
              <a:rPr lang="ru-RU" sz="1200" dirty="0" err="1" smtClean="0"/>
              <a:t>млрд.куб.м</a:t>
            </a:r>
            <a:endParaRPr lang="ru-RU" sz="1200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51508689585376"/>
          <c:y val="0.16034048418177901"/>
          <c:w val="0.79557809112436595"/>
          <c:h val="0.665926568741305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txPr>
              <a:bodyPr/>
              <a:lstStyle/>
              <a:p>
                <a:pPr>
                  <a:defRPr sz="10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 (план)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35.6</c:v>
                </c:pt>
                <c:pt idx="1">
                  <c:v>39.1</c:v>
                </c:pt>
                <c:pt idx="2">
                  <c:v>43.8</c:v>
                </c:pt>
                <c:pt idx="3">
                  <c:v>53.2</c:v>
                </c:pt>
                <c:pt idx="4">
                  <c:v>58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19168896"/>
        <c:axId val="319235584"/>
      </c:barChart>
      <c:catAx>
        <c:axId val="3191688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319235584"/>
        <c:crosses val="autoZero"/>
        <c:auto val="1"/>
        <c:lblAlgn val="ctr"/>
        <c:lblOffset val="100"/>
        <c:noMultiLvlLbl val="0"/>
      </c:catAx>
      <c:valAx>
        <c:axId val="3192355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19168896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>
        <a:lumMod val="95000"/>
      </a:schemeClr>
    </a:solidFill>
  </c:spPr>
  <c:txPr>
    <a:bodyPr/>
    <a:lstStyle/>
    <a:p>
      <a:pPr>
        <a:defRPr sz="1400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1093257717564802E-2"/>
          <c:y val="6.1647098904101499E-2"/>
          <c:w val="0.694744567637952"/>
          <c:h val="0.79625272591124496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Наработка</c:v>
                </c:pt>
              </c:strCache>
            </c:strRef>
          </c:tx>
          <c:spPr>
            <a:ln>
              <a:solidFill>
                <a:srgbClr val="0099CC"/>
              </a:solidFill>
            </a:ln>
          </c:spPr>
          <c:dLbls>
            <c:dLbl>
              <c:idx val="0"/>
              <c:layout>
                <c:manualLayout>
                  <c:x val="-3.8535606495828802E-2"/>
                  <c:y val="-4.64037122969837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3673687361939398E-2"/>
                  <c:y val="5.56844547563805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5.1380808661105101E-2"/>
                  <c:y val="-5.56844547563805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4.6242727794994602E-2"/>
                  <c:y val="6.49651972157773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5.1380808661105101E-2"/>
                  <c:y val="-6.03248259860788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5.1380808661105103E-3"/>
                  <c:y val="-1.39211136890950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6.0637516390411997E-2"/>
                  <c:y val="-1.09814663975774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5.1380808661105101E-2"/>
                  <c:y val="-5.56844547563805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4.8811768228049897E-2"/>
                  <c:y val="5.10440835266820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4.8811768228049897E-2"/>
                  <c:y val="-6.03248259860788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Лист1!$A$2:$A$11</c:f>
              <c:strCache>
                <c:ptCount val="10"/>
                <c:pt idx="0">
                  <c:v>янв</c:v>
                </c:pt>
                <c:pt idx="1">
                  <c:v>фев</c:v>
                </c:pt>
                <c:pt idx="2">
                  <c:v>мар</c:v>
                </c:pt>
                <c:pt idx="3">
                  <c:v>апр</c:v>
                </c:pt>
                <c:pt idx="4">
                  <c:v>май</c:v>
                </c:pt>
                <c:pt idx="5">
                  <c:v>июн</c:v>
                </c:pt>
                <c:pt idx="6">
                  <c:v>июл</c:v>
                </c:pt>
                <c:pt idx="7">
                  <c:v>авг</c:v>
                </c:pt>
                <c:pt idx="8">
                  <c:v>сен</c:v>
                </c:pt>
                <c:pt idx="9">
                  <c:v>окт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3717</c:v>
                </c:pt>
                <c:pt idx="1">
                  <c:v>3332</c:v>
                </c:pt>
                <c:pt idx="2">
                  <c:v>3718</c:v>
                </c:pt>
                <c:pt idx="3">
                  <c:v>3583</c:v>
                </c:pt>
                <c:pt idx="4">
                  <c:v>3667</c:v>
                </c:pt>
                <c:pt idx="5">
                  <c:v>3599</c:v>
                </c:pt>
                <c:pt idx="6">
                  <c:v>2147</c:v>
                </c:pt>
                <c:pt idx="7">
                  <c:v>3795</c:v>
                </c:pt>
                <c:pt idx="8">
                  <c:v>3416</c:v>
                </c:pt>
                <c:pt idx="9">
                  <c:v>3684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Наработка на отказ</c:v>
                </c:pt>
              </c:strCache>
            </c:strRef>
          </c:tx>
          <c:dLbls>
            <c:dLbl>
              <c:idx val="0"/>
              <c:delete val="1"/>
            </c:dLbl>
            <c:dLbl>
              <c:idx val="1"/>
              <c:layout>
                <c:manualLayout>
                  <c:x val="-4.6242727794994602E-2"/>
                  <c:y val="6.96055684454755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delete val="1"/>
            </c:dLbl>
            <c:dLbl>
              <c:idx val="3"/>
              <c:layout>
                <c:manualLayout>
                  <c:x val="-6.93640916924919E-2"/>
                  <c:y val="6.49651972157773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4.5986367982601098E-2"/>
                  <c:y val="1.175838352814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11901830609347E-2"/>
                  <c:y val="5.49073319878876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2.5690404330552599E-3"/>
                  <c:y val="1.39211136890950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2.4015540802392699E-2"/>
                  <c:y val="-7.13795315842537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Лист1!$A$2:$A$11</c:f>
              <c:strCache>
                <c:ptCount val="10"/>
                <c:pt idx="0">
                  <c:v>янв</c:v>
                </c:pt>
                <c:pt idx="1">
                  <c:v>фев</c:v>
                </c:pt>
                <c:pt idx="2">
                  <c:v>мар</c:v>
                </c:pt>
                <c:pt idx="3">
                  <c:v>апр</c:v>
                </c:pt>
                <c:pt idx="4">
                  <c:v>май</c:v>
                </c:pt>
                <c:pt idx="5">
                  <c:v>июн</c:v>
                </c:pt>
                <c:pt idx="6">
                  <c:v>июл</c:v>
                </c:pt>
                <c:pt idx="7">
                  <c:v>авг</c:v>
                </c:pt>
                <c:pt idx="8">
                  <c:v>сен</c:v>
                </c:pt>
                <c:pt idx="9">
                  <c:v>окт</c:v>
                </c:pt>
              </c:strCache>
            </c:strRef>
          </c:cat>
          <c:val>
            <c:numRef>
              <c:f>Лист1!$C$2:$C$11</c:f>
              <c:numCache>
                <c:formatCode>General</c:formatCode>
                <c:ptCount val="10"/>
                <c:pt idx="0">
                  <c:v>1859</c:v>
                </c:pt>
                <c:pt idx="1">
                  <c:v>666</c:v>
                </c:pt>
                <c:pt idx="2">
                  <c:v>1859</c:v>
                </c:pt>
                <c:pt idx="3">
                  <c:v>896</c:v>
                </c:pt>
                <c:pt idx="4">
                  <c:v>458</c:v>
                </c:pt>
                <c:pt idx="5">
                  <c:v>720</c:v>
                </c:pt>
                <c:pt idx="6">
                  <c:v>268</c:v>
                </c:pt>
                <c:pt idx="7">
                  <c:v>1265</c:v>
                </c:pt>
                <c:pt idx="8">
                  <c:v>683</c:v>
                </c:pt>
                <c:pt idx="9">
                  <c:v>1842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Наработка на отказ (АО по причине отказа обор-я поставки Сименс, входящего в договор сервисного обслуживания)</c:v>
                </c:pt>
              </c:strCache>
            </c:strRef>
          </c:tx>
          <c:dLbls>
            <c:dLbl>
              <c:idx val="0"/>
              <c:layout>
                <c:manualLayout>
                  <c:x val="-3.8535606495828802E-2"/>
                  <c:y val="-5.56844547563805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6840898543850699E-2"/>
                  <c:y val="-8.23609979818313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6242727794994602E-2"/>
                  <c:y val="-5.56844547563805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7.7071212991657702E-3"/>
                  <c:y val="-3.24825986078886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"/>
                  <c:y val="2.78422273781902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5690404330552599E-2"/>
                  <c:y val="-6.03248259860788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2.4015540802392699E-2"/>
                  <c:y val="-7.13795315842536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3.8535606495828802E-2"/>
                  <c:y val="-6.49651972157773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8.4760732243738899E-3"/>
                  <c:y val="-1.647219959636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Лист1!$A$2:$A$11</c:f>
              <c:strCache>
                <c:ptCount val="10"/>
                <c:pt idx="0">
                  <c:v>янв</c:v>
                </c:pt>
                <c:pt idx="1">
                  <c:v>фев</c:v>
                </c:pt>
                <c:pt idx="2">
                  <c:v>мар</c:v>
                </c:pt>
                <c:pt idx="3">
                  <c:v>апр</c:v>
                </c:pt>
                <c:pt idx="4">
                  <c:v>май</c:v>
                </c:pt>
                <c:pt idx="5">
                  <c:v>июн</c:v>
                </c:pt>
                <c:pt idx="6">
                  <c:v>июл</c:v>
                </c:pt>
                <c:pt idx="7">
                  <c:v>авг</c:v>
                </c:pt>
                <c:pt idx="8">
                  <c:v>сен</c:v>
                </c:pt>
                <c:pt idx="9">
                  <c:v>окт</c:v>
                </c:pt>
              </c:strCache>
            </c:strRef>
          </c:cat>
          <c:val>
            <c:numRef>
              <c:f>Лист1!$D$2:$D$11</c:f>
              <c:numCache>
                <c:formatCode>General</c:formatCode>
                <c:ptCount val="10"/>
                <c:pt idx="0">
                  <c:v>1859</c:v>
                </c:pt>
                <c:pt idx="1">
                  <c:v>1111</c:v>
                </c:pt>
                <c:pt idx="2">
                  <c:v>1859</c:v>
                </c:pt>
                <c:pt idx="3">
                  <c:v>1194</c:v>
                </c:pt>
                <c:pt idx="4">
                  <c:v>524</c:v>
                </c:pt>
                <c:pt idx="5">
                  <c:v>900</c:v>
                </c:pt>
                <c:pt idx="6">
                  <c:v>537</c:v>
                </c:pt>
                <c:pt idx="7">
                  <c:v>1898</c:v>
                </c:pt>
                <c:pt idx="8">
                  <c:v>683</c:v>
                </c:pt>
                <c:pt idx="9">
                  <c:v>3684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23575168"/>
        <c:axId val="323757184"/>
      </c:lineChart>
      <c:catAx>
        <c:axId val="323575168"/>
        <c:scaling>
          <c:orientation val="minMax"/>
        </c:scaling>
        <c:delete val="0"/>
        <c:axPos val="b"/>
        <c:majorTickMark val="out"/>
        <c:minorTickMark val="none"/>
        <c:tickLblPos val="nextTo"/>
        <c:crossAx val="323757184"/>
        <c:crosses val="autoZero"/>
        <c:auto val="1"/>
        <c:lblAlgn val="ctr"/>
        <c:lblOffset val="100"/>
        <c:noMultiLvlLbl val="0"/>
      </c:catAx>
      <c:valAx>
        <c:axId val="3237571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235751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55173852938127"/>
          <c:y val="0.16264632587804201"/>
          <c:w val="0.226842856272049"/>
          <c:h val="0.740596146629382"/>
        </c:manualLayout>
      </c:layout>
      <c:overlay val="0"/>
      <c:txPr>
        <a:bodyPr/>
        <a:lstStyle/>
        <a:p>
          <a:pPr>
            <a:defRPr sz="900"/>
          </a:pPr>
          <a:endParaRPr lang="ru-RU"/>
        </a:p>
      </c:txPr>
    </c:legend>
    <c:plotVisOnly val="1"/>
    <c:dispBlanksAs val="gap"/>
    <c:showDLblsOverMax val="0"/>
  </c:chart>
  <c:spPr>
    <a:solidFill>
      <a:schemeClr val="bg1">
        <a:lumMod val="85000"/>
      </a:schemeClr>
    </a:solidFill>
  </c:spPr>
  <c:txPr>
    <a:bodyPr/>
    <a:lstStyle/>
    <a:p>
      <a:pPr>
        <a:defRPr sz="1100"/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5194991251093617E-2"/>
          <c:y val="7.0561452590581206E-2"/>
          <c:w val="0.81735203412073487"/>
          <c:h val="0.75353611819669597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Ремонт камер сгорания</c:v>
                </c:pt>
              </c:strCache>
            </c:strRef>
          </c:tx>
          <c:spPr>
            <a:solidFill>
              <a:srgbClr val="D6A30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7030A0"/>
              </a:solidFill>
            </c:spPr>
          </c:dPt>
          <c:dLbls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z="1200" dirty="0" smtClean="0"/>
                      <a:t>63</a:t>
                    </a:r>
                    <a:r>
                      <a:rPr lang="ru-RU" sz="1200" dirty="0" smtClean="0"/>
                      <a:t>4</a:t>
                    </a:r>
                    <a:r>
                      <a:rPr lang="en-US" sz="1200" dirty="0" smtClean="0"/>
                      <a:t>,</a:t>
                    </a:r>
                    <a:r>
                      <a:rPr lang="ru-RU" sz="1200" dirty="0" smtClean="0"/>
                      <a:t>9</a:t>
                    </a:r>
                    <a:r>
                      <a:rPr lang="en-US" sz="1200" dirty="0" smtClean="0"/>
                      <a:t>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6"/>
                <c:pt idx="0">
                  <c:v>2013 год</c:v>
                </c:pt>
                <c:pt idx="1">
                  <c:v>2014 год</c:v>
                </c:pt>
                <c:pt idx="2">
                  <c:v>2015 год</c:v>
                </c:pt>
                <c:pt idx="3">
                  <c:v>2016 год</c:v>
                </c:pt>
                <c:pt idx="4">
                  <c:v>2017 год</c:v>
                </c:pt>
                <c:pt idx="5">
                  <c:v>2018 год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335.12</c:v>
                </c:pt>
                <c:pt idx="1">
                  <c:v>385.48</c:v>
                </c:pt>
                <c:pt idx="2">
                  <c:v>636.04000000000008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Приобретение камер сгорания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dLbl>
              <c:idx val="2"/>
              <c:layout>
                <c:manualLayout>
                  <c:x val="1.5964240102171138E-3"/>
                  <c:y val="-4.644852208416760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6"/>
                <c:pt idx="0">
                  <c:v>2013 год</c:v>
                </c:pt>
                <c:pt idx="1">
                  <c:v>2014 год</c:v>
                </c:pt>
                <c:pt idx="2">
                  <c:v>2015 год</c:v>
                </c:pt>
                <c:pt idx="3">
                  <c:v>2016 год</c:v>
                </c:pt>
                <c:pt idx="4">
                  <c:v>2017 год</c:v>
                </c:pt>
                <c:pt idx="5">
                  <c:v>2018 год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2">
                  <c:v>540.22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Оперативный запас</c:v>
                </c:pt>
              </c:strCache>
            </c:strRef>
          </c:tx>
          <c:spPr>
            <a:solidFill>
              <a:srgbClr val="7030A0"/>
            </a:solidFill>
          </c:spPr>
          <c:invertIfNegative val="0"/>
          <c:dPt>
            <c:idx val="3"/>
            <c:invertIfNegative val="0"/>
            <c:bubble3D val="0"/>
            <c:spPr>
              <a:solidFill>
                <a:srgbClr val="C00000"/>
              </a:solidFill>
            </c:spPr>
          </c:dPt>
          <c:dLbls>
            <c:dLbl>
              <c:idx val="0"/>
              <c:layout>
                <c:manualLayout>
                  <c:x val="1.3888888888888889E-3"/>
                  <c:y val="-3.37145722041745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7777777777777779E-3"/>
                  <c:y val="-2.8898204746435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6"/>
                <c:pt idx="0">
                  <c:v>2013 год</c:v>
                </c:pt>
                <c:pt idx="1">
                  <c:v>2014 год</c:v>
                </c:pt>
                <c:pt idx="2">
                  <c:v>2015 год</c:v>
                </c:pt>
                <c:pt idx="3">
                  <c:v>2016 год</c:v>
                </c:pt>
                <c:pt idx="4">
                  <c:v>2017 год</c:v>
                </c:pt>
                <c:pt idx="5">
                  <c:v>2018 год</c:v>
                </c:pt>
              </c:strCache>
            </c:strRef>
          </c:cat>
          <c:val>
            <c:numRef>
              <c:f>Лист1!$D$2:$D$7</c:f>
              <c:numCache>
                <c:formatCode>General</c:formatCode>
                <c:ptCount val="6"/>
                <c:pt idx="1">
                  <c:v>165.1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Заводской ремонт 
ГТД Trent 60 DLE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6"/>
                <c:pt idx="0">
                  <c:v>2013 год</c:v>
                </c:pt>
                <c:pt idx="1">
                  <c:v>2014 год</c:v>
                </c:pt>
                <c:pt idx="2">
                  <c:v>2015 год</c:v>
                </c:pt>
                <c:pt idx="3">
                  <c:v>2016 год</c:v>
                </c:pt>
                <c:pt idx="4">
                  <c:v>2017 год</c:v>
                </c:pt>
                <c:pt idx="5">
                  <c:v>2018 год</c:v>
                </c:pt>
              </c:strCache>
            </c:strRef>
          </c:cat>
          <c:val>
            <c:numRef>
              <c:f>Лист1!$E$2:$E$7</c:f>
              <c:numCache>
                <c:formatCode>General</c:formatCode>
                <c:ptCount val="6"/>
                <c:pt idx="4" formatCode="#,##0.00">
                  <c:v>558.56700000000001</c:v>
                </c:pt>
                <c:pt idx="5" formatCode="#,##0.00">
                  <c:v>435.42599999999999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Заводской ремонт 
ГТД Trent 60 DLE2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6"/>
                <c:pt idx="0">
                  <c:v>2013 год</c:v>
                </c:pt>
                <c:pt idx="1">
                  <c:v>2014 год</c:v>
                </c:pt>
                <c:pt idx="2">
                  <c:v>2015 год</c:v>
                </c:pt>
                <c:pt idx="3">
                  <c:v>2016 год</c:v>
                </c:pt>
                <c:pt idx="4">
                  <c:v>2017 год</c:v>
                </c:pt>
                <c:pt idx="5">
                  <c:v>2018 год</c:v>
                </c:pt>
              </c:strCache>
            </c:strRef>
          </c:cat>
          <c:val>
            <c:numRef>
              <c:f>Лист1!$F$2:$F$7</c:f>
              <c:numCache>
                <c:formatCode>General</c:formatCode>
                <c:ptCount val="6"/>
                <c:pt idx="4" formatCode="#,##0.00">
                  <c:v>576.34100000000001</c:v>
                </c:pt>
                <c:pt idx="5" formatCode="#,##0.00">
                  <c:v>421.935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Приобретение ГТД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6"/>
                <c:pt idx="0">
                  <c:v>2013 год</c:v>
                </c:pt>
                <c:pt idx="1">
                  <c:v>2014 год</c:v>
                </c:pt>
                <c:pt idx="2">
                  <c:v>2015 год</c:v>
                </c:pt>
                <c:pt idx="3">
                  <c:v>2016 год</c:v>
                </c:pt>
                <c:pt idx="4">
                  <c:v>2017 год</c:v>
                </c:pt>
                <c:pt idx="5">
                  <c:v>2018 год</c:v>
                </c:pt>
              </c:strCache>
            </c:strRef>
          </c:cat>
          <c:val>
            <c:numRef>
              <c:f>Лист1!$G$2:$G$7</c:f>
              <c:numCache>
                <c:formatCode>General</c:formatCode>
                <c:ptCount val="6"/>
                <c:pt idx="3" formatCode="#,##0.00">
                  <c:v>1431.0840000000001</c:v>
                </c:pt>
                <c:pt idx="5" formatCode="#,##0.00">
                  <c:v>1307.3119999999999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6744320"/>
        <c:axId val="26746240"/>
        <c:axId val="0"/>
      </c:bar3DChart>
      <c:catAx>
        <c:axId val="2674432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 algn="ctr">
                  <a:defRPr sz="1400"/>
                </a:pPr>
                <a:r>
                  <a:rPr lang="ru-RU" sz="1400"/>
                  <a:t>Млн.руб.</a:t>
                </a:r>
              </a:p>
            </c:rich>
          </c:tx>
          <c:layout>
            <c:manualLayout>
              <c:xMode val="edge"/>
              <c:yMode val="edge"/>
              <c:x val="1.108647338622902E-2"/>
              <c:y val="0.85587207548204836"/>
            </c:manualLayout>
          </c:layout>
          <c:overlay val="0"/>
        </c:title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26746240"/>
        <c:crosses val="autoZero"/>
        <c:auto val="1"/>
        <c:lblAlgn val="ctr"/>
        <c:lblOffset val="100"/>
        <c:noMultiLvlLbl val="0"/>
      </c:catAx>
      <c:valAx>
        <c:axId val="26746240"/>
        <c:scaling>
          <c:orientation val="minMax"/>
        </c:scaling>
        <c:delete val="0"/>
        <c:axPos val="l"/>
        <c:majorGridlines>
          <c:spPr>
            <a:ln>
              <a:solidFill>
                <a:schemeClr val="bg1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26744320"/>
        <c:crosses val="autoZero"/>
        <c:crossBetween val="between"/>
      </c:valAx>
      <c:spPr>
        <a:noFill/>
        <a:ln>
          <a:noFill/>
        </a:ln>
      </c:spPr>
    </c:plotArea>
    <c:legend>
      <c:legendPos val="r"/>
      <c:legendEntry>
        <c:idx val="2"/>
        <c:delete val="1"/>
      </c:legendEntry>
      <c:layout>
        <c:manualLayout>
          <c:xMode val="edge"/>
          <c:yMode val="edge"/>
          <c:x val="0.81273961067366574"/>
          <c:y val="0"/>
          <c:w val="0.18726038932633421"/>
          <c:h val="1"/>
        </c:manualLayout>
      </c:layout>
      <c:overlay val="0"/>
      <c:txPr>
        <a:bodyPr/>
        <a:lstStyle/>
        <a:p>
          <a:pPr>
            <a:defRPr sz="1000"/>
          </a:pPr>
          <a:endParaRPr lang="ru-RU"/>
        </a:p>
      </c:txPr>
    </c:legend>
    <c:plotVisOnly val="1"/>
    <c:dispBlanksAs val="gap"/>
    <c:showDLblsOverMax val="0"/>
  </c:chart>
  <c:spPr>
    <a:gradFill>
      <a:gsLst>
        <a:gs pos="0">
          <a:srgbClr val="5E9EFF"/>
        </a:gs>
        <a:gs pos="39999">
          <a:srgbClr val="85C2FF">
            <a:alpha val="60000"/>
          </a:srgbClr>
        </a:gs>
        <a:gs pos="70000">
          <a:srgbClr val="C4D6EB">
            <a:alpha val="30000"/>
          </a:srgbClr>
        </a:gs>
        <a:gs pos="100000">
          <a:srgbClr val="FFEBFA">
            <a:alpha val="10000"/>
          </a:srgbClr>
        </a:gs>
      </a:gsLst>
      <a:lin ang="5400000" scaled="0"/>
    </a:gradFill>
  </c:spPr>
  <c:txPr>
    <a:bodyPr/>
    <a:lstStyle/>
    <a:p>
      <a:pPr>
        <a:defRPr sz="1600" b="1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</a:defRPr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Плановая поставка ЗИП (Сименс) для ГПА КС «Портовая» в 2018 году</a:t>
            </a:r>
            <a:endParaRPr lang="ru-RU" dirty="0"/>
          </a:p>
        </c:rich>
      </c:tx>
      <c:layout>
        <c:manualLayout>
          <c:xMode val="edge"/>
          <c:yMode val="edge"/>
          <c:x val="0.30059722222222224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34930949256342958"/>
          <c:y val="0.14229198737406901"/>
          <c:w val="0.62614140419947506"/>
          <c:h val="0.6920528275993886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B31DB3"/>
              </a:solidFill>
            </c:spPr>
          </c:dPt>
          <c:dPt>
            <c:idx val="1"/>
            <c:invertIfNegative val="0"/>
            <c:bubble3D val="0"/>
            <c:spPr>
              <a:solidFill>
                <a:srgbClr val="92D050"/>
              </a:solidFill>
            </c:spPr>
          </c:dPt>
          <c:dPt>
            <c:idx val="2"/>
            <c:invertIfNegative val="0"/>
            <c:bubble3D val="0"/>
            <c:spPr>
              <a:solidFill>
                <a:srgbClr val="CC9B00"/>
              </a:solidFill>
            </c:spPr>
          </c:dPt>
          <c:dPt>
            <c:idx val="3"/>
            <c:invertIfNegative val="0"/>
            <c:bubble3D val="0"/>
            <c:spPr>
              <a:solidFill>
                <a:srgbClr val="C00000"/>
              </a:solidFill>
            </c:spPr>
          </c:dPt>
          <c:dLbls>
            <c:numFmt formatCode="General" sourceLinked="0"/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Перенесенная поставка ЗИП на 01-02.2019 года, млн. руб.</c:v>
                </c:pt>
                <c:pt idx="1">
                  <c:v>Ожидаемая поставка ЗИП до конца 2018 года, млн. руб.</c:v>
                </c:pt>
                <c:pt idx="2">
                  <c:v>Поставлено ЗИП по состоянию на 10.2018 года, млн. руб.</c:v>
                </c:pt>
                <c:pt idx="3">
                  <c:v>Заявлено ЗИП, млн. руб.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32.92</c:v>
                </c:pt>
                <c:pt idx="1">
                  <c:v>13.8</c:v>
                </c:pt>
                <c:pt idx="2">
                  <c:v>6</c:v>
                </c:pt>
                <c:pt idx="3">
                  <c:v>52.7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791744"/>
        <c:axId val="27793280"/>
      </c:barChart>
      <c:catAx>
        <c:axId val="27791744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27793280"/>
        <c:crosses val="autoZero"/>
        <c:auto val="1"/>
        <c:lblAlgn val="ctr"/>
        <c:lblOffset val="100"/>
        <c:noMultiLvlLbl val="0"/>
      </c:catAx>
      <c:valAx>
        <c:axId val="27793280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27791744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>
        <a:lumMod val="95000"/>
      </a:schemeClr>
    </a:solidFill>
  </c:spPr>
  <c:txPr>
    <a:bodyPr/>
    <a:lstStyle/>
    <a:p>
      <a:pPr>
        <a:defRPr sz="1000"/>
      </a:pPr>
      <a:endParaRPr lang="ru-RU"/>
    </a:p>
  </c:txPr>
  <c:externalData r:id="rId1">
    <c:autoUpdate val="0"/>
  </c:externalData>
  <c:userShapes r:id="rId2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dLbls>
            <c:dLbl>
              <c:idx val="0"/>
              <c:layout>
                <c:manualLayout>
                  <c:x val="1.38888888888889E-2"/>
                  <c:y val="-1.851851851851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5000000000000001E-2"/>
                  <c:y val="-4.16666666666666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0926295798330601E-2"/>
                  <c:y val="-4.1666798895875497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340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'Стоимость ремонта'!$P$29:$R$29</c:f>
              <c:strCache>
                <c:ptCount val="3"/>
                <c:pt idx="0">
                  <c:v>Стоимость нового крана, тыс.руб.</c:v>
                </c:pt>
                <c:pt idx="1">
                  <c:v>Стоимость заводского ремонта крана, тыс.руб.</c:v>
                </c:pt>
                <c:pt idx="2">
                  <c:v>Стоимость ремонта крана в УАВРе, тыс.руб.</c:v>
                </c:pt>
              </c:strCache>
            </c:strRef>
          </c:cat>
          <c:val>
            <c:numRef>
              <c:f>'Стоимость ремонта'!$P$30:$R$30</c:f>
              <c:numCache>
                <c:formatCode>General</c:formatCode>
                <c:ptCount val="3"/>
                <c:pt idx="0">
                  <c:v>1925</c:v>
                </c:pt>
                <c:pt idx="1">
                  <c:v>927</c:v>
                </c:pt>
                <c:pt idx="2">
                  <c:v>374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00121728"/>
        <c:axId val="200520832"/>
        <c:axId val="0"/>
      </c:bar3DChart>
      <c:catAx>
        <c:axId val="200121728"/>
        <c:scaling>
          <c:orientation val="minMax"/>
        </c:scaling>
        <c:delete val="0"/>
        <c:axPos val="b"/>
        <c:majorTickMark val="out"/>
        <c:minorTickMark val="none"/>
        <c:tickLblPos val="nextTo"/>
        <c:crossAx val="200520832"/>
        <c:crosses val="autoZero"/>
        <c:auto val="1"/>
        <c:lblAlgn val="ctr"/>
        <c:lblOffset val="100"/>
        <c:noMultiLvlLbl val="0"/>
      </c:catAx>
      <c:valAx>
        <c:axId val="200520832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2001217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700" b="1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5.7078511758500303E-2"/>
          <c:w val="0.89778619208939003"/>
          <c:h val="0.786686324773054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Прочие</c:v>
                </c:pt>
              </c:strCache>
            </c:strRef>
          </c:tx>
          <c:spPr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</c:spPr>
          <c:invertIfNegative val="0"/>
          <c:dLbls>
            <c:txPr>
              <a:bodyPr rot="-5400000" vert="horz"/>
              <a:lstStyle/>
              <a:p>
                <a:pPr>
                  <a:defRPr sz="1600" baseline="0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2011г.</c:v>
                </c:pt>
                <c:pt idx="1">
                  <c:v>2012г.</c:v>
                </c:pt>
                <c:pt idx="2">
                  <c:v>2013г.</c:v>
                </c:pt>
                <c:pt idx="3">
                  <c:v>2014…2017г.</c:v>
                </c:pt>
                <c:pt idx="4">
                  <c:v>2018г.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163</c:v>
                </c:pt>
                <c:pt idx="1">
                  <c:v>163</c:v>
                </c:pt>
                <c:pt idx="2">
                  <c:v>176</c:v>
                </c:pt>
                <c:pt idx="3">
                  <c:v>187</c:v>
                </c:pt>
                <c:pt idx="4">
                  <c:v>187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КС СЕГ</c:v>
                </c:pt>
              </c:strCache>
            </c:strRef>
          </c:tx>
          <c:spPr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</c:spPr>
          <c:invertIfNegative val="0"/>
          <c:dLbls>
            <c:txPr>
              <a:bodyPr rot="-5400000" vert="horz"/>
              <a:lstStyle/>
              <a:p>
                <a:pPr>
                  <a:defRPr sz="1600" baseline="0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2011г.</c:v>
                </c:pt>
                <c:pt idx="1">
                  <c:v>2012г.</c:v>
                </c:pt>
                <c:pt idx="2">
                  <c:v>2013г.</c:v>
                </c:pt>
                <c:pt idx="3">
                  <c:v>2014…2017г.</c:v>
                </c:pt>
                <c:pt idx="4">
                  <c:v>2018г.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1">
                  <c:v>13</c:v>
                </c:pt>
                <c:pt idx="2">
                  <c:v>11</c:v>
                </c:pt>
                <c:pt idx="3">
                  <c:v>5</c:v>
                </c:pt>
                <c:pt idx="4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7670016"/>
        <c:axId val="217671552"/>
        <c:axId val="0"/>
      </c:bar3DChart>
      <c:catAx>
        <c:axId val="21767001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00" b="1" baseline="0">
                <a:solidFill>
                  <a:schemeClr val="bg1"/>
                </a:solidFill>
              </a:defRPr>
            </a:pPr>
            <a:endParaRPr lang="ru-RU"/>
          </a:p>
        </c:txPr>
        <c:crossAx val="217671552"/>
        <c:crosses val="autoZero"/>
        <c:auto val="1"/>
        <c:lblAlgn val="ctr"/>
        <c:lblOffset val="100"/>
        <c:noMultiLvlLbl val="0"/>
      </c:catAx>
      <c:valAx>
        <c:axId val="21767155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217670016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400" baseline="0">
                <a:solidFill>
                  <a:schemeClr val="bg1"/>
                </a:solidFill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400" baseline="0">
                <a:solidFill>
                  <a:schemeClr val="bg1"/>
                </a:solidFill>
              </a:defRPr>
            </a:pPr>
            <a:endParaRPr lang="ru-RU"/>
          </a:p>
        </c:txPr>
      </c:legendEntry>
      <c:layout>
        <c:manualLayout>
          <c:xMode val="edge"/>
          <c:yMode val="edge"/>
          <c:x val="0.67564318814857505"/>
          <c:y val="0.91401941404842302"/>
          <c:w val="0.32250943058492798"/>
          <c:h val="7.8774474914464002E-2"/>
        </c:manualLayout>
      </c:layout>
      <c:overlay val="0"/>
      <c:txPr>
        <a:bodyPr/>
        <a:lstStyle/>
        <a:p>
          <a:pPr>
            <a:defRPr baseline="0">
              <a:solidFill>
                <a:schemeClr val="bg1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/>
          <a:lstStyle/>
          <a:p>
            <a:pPr>
              <a:defRPr sz="900"/>
            </a:pPr>
            <a:r>
              <a:rPr lang="ru-RU" sz="900"/>
              <a:t>Сравнительный анализ стоимости изготовления и ремонта роторов ЦБН, тыс. руб.</a:t>
            </a:r>
          </a:p>
        </c:rich>
      </c:tx>
      <c:layout>
        <c:manualLayout>
          <c:xMode val="edge"/>
          <c:yMode val="edge"/>
          <c:x val="0.15027482589680499"/>
          <c:y val="1.2893615767076001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505485300332573"/>
          <c:y val="0.31834071008078202"/>
          <c:w val="0.38522434695662999"/>
          <c:h val="0.61013382492326096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Сравнительный анализ стоимости изготовления и ремонта роторов ЦБН, руб.</c:v>
                </c:pt>
              </c:strCache>
            </c:strRef>
          </c:tx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Lbls>
            <c:dLbl>
              <c:idx val="0"/>
              <c:layout>
                <c:manualLayout>
                  <c:x val="0.243516824500494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/>
                      <a:t>5 493,8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8.7359720498961402E-2"/>
                  <c:y val="1.10433822314589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6.2206072713251397E-2"/>
                  <c:y val="1.10433822314589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Изготовление нового ротора ЦБН</c:v>
                </c:pt>
                <c:pt idx="1">
                  <c:v>Заводской ремонт</c:v>
                </c:pt>
                <c:pt idx="2">
                  <c:v>Ремонт в УАВР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5493.84</c:v>
                </c:pt>
                <c:pt idx="1">
                  <c:v>972.428</c:v>
                </c:pt>
                <c:pt idx="2">
                  <c:v>147.50700000000001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axId val="148887424"/>
        <c:axId val="148888960"/>
      </c:barChart>
      <c:catAx>
        <c:axId val="148887424"/>
        <c:scaling>
          <c:orientation val="minMax"/>
        </c:scaling>
        <c:delete val="0"/>
        <c:axPos val="l"/>
        <c:majorTickMark val="none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148888960"/>
        <c:crosses val="autoZero"/>
        <c:auto val="1"/>
        <c:lblAlgn val="ctr"/>
        <c:lblOffset val="100"/>
        <c:noMultiLvlLbl val="0"/>
      </c:catAx>
      <c:valAx>
        <c:axId val="148888960"/>
        <c:scaling>
          <c:orientation val="minMax"/>
          <c:max val="6000"/>
        </c:scaling>
        <c:delete val="1"/>
        <c:axPos val="b"/>
        <c:majorGridlines/>
        <c:minorGridlines/>
        <c:numFmt formatCode="0.0" sourceLinked="1"/>
        <c:majorTickMark val="none"/>
        <c:minorTickMark val="none"/>
        <c:tickLblPos val="nextTo"/>
        <c:crossAx val="148887424"/>
        <c:crosses val="autoZero"/>
        <c:crossBetween val="between"/>
        <c:majorUnit val="6000"/>
      </c:valAx>
    </c:plotArea>
    <c:plotVisOnly val="1"/>
    <c:dispBlanksAs val="gap"/>
    <c:showDLblsOverMax val="0"/>
  </c:chart>
  <c:txPr>
    <a:bodyPr/>
    <a:lstStyle/>
    <a:p>
      <a:pPr>
        <a:defRPr sz="900">
          <a:solidFill>
            <a:schemeClr val="bg1"/>
          </a:solidFill>
        </a:defRPr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Лист1!$B$36</c:f>
              <c:strCache>
                <c:ptCount val="1"/>
                <c:pt idx="0">
                  <c:v>СР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smtClean="0"/>
                      <a:t>31</a:t>
                    </a:r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Лист1!$A$37:$A$42</c:f>
              <c:strCache>
                <c:ptCount val="6"/>
                <c:pt idx="0">
                  <c:v>2013г.</c:v>
                </c:pt>
                <c:pt idx="1">
                  <c:v>2014г.</c:v>
                </c:pt>
                <c:pt idx="2">
                  <c:v>2015г.</c:v>
                </c:pt>
                <c:pt idx="3">
                  <c:v>2016г.</c:v>
                </c:pt>
                <c:pt idx="4">
                  <c:v>2017г.</c:v>
                </c:pt>
                <c:pt idx="5">
                  <c:v>2018г.</c:v>
                </c:pt>
              </c:strCache>
            </c:strRef>
          </c:cat>
          <c:val>
            <c:numRef>
              <c:f>Лист1!$B$37:$B$42</c:f>
              <c:numCache>
                <c:formatCode>General</c:formatCode>
                <c:ptCount val="6"/>
                <c:pt idx="0">
                  <c:v>7</c:v>
                </c:pt>
                <c:pt idx="1">
                  <c:v>8</c:v>
                </c:pt>
                <c:pt idx="2">
                  <c:v>14</c:v>
                </c:pt>
                <c:pt idx="3">
                  <c:v>12</c:v>
                </c:pt>
                <c:pt idx="4">
                  <c:v>25</c:v>
                </c:pt>
                <c:pt idx="5">
                  <c:v>29</c:v>
                </c:pt>
              </c:numCache>
            </c:numRef>
          </c:val>
        </c:ser>
        <c:ser>
          <c:idx val="1"/>
          <c:order val="1"/>
          <c:tx>
            <c:strRef>
              <c:f>Лист1!$C$36</c:f>
              <c:strCache>
                <c:ptCount val="1"/>
                <c:pt idx="0">
                  <c:v>КР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16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Лист1!$A$37:$A$42</c:f>
              <c:strCache>
                <c:ptCount val="6"/>
                <c:pt idx="0">
                  <c:v>2013г.</c:v>
                </c:pt>
                <c:pt idx="1">
                  <c:v>2014г.</c:v>
                </c:pt>
                <c:pt idx="2">
                  <c:v>2015г.</c:v>
                </c:pt>
                <c:pt idx="3">
                  <c:v>2016г.</c:v>
                </c:pt>
                <c:pt idx="4">
                  <c:v>2017г.</c:v>
                </c:pt>
                <c:pt idx="5">
                  <c:v>2018г.</c:v>
                </c:pt>
              </c:strCache>
            </c:strRef>
          </c:cat>
          <c:val>
            <c:numRef>
              <c:f>Лист1!$C$37:$C$42</c:f>
              <c:numCache>
                <c:formatCode>General</c:formatCode>
                <c:ptCount val="6"/>
                <c:pt idx="0">
                  <c:v>8</c:v>
                </c:pt>
                <c:pt idx="1">
                  <c:v>15</c:v>
                </c:pt>
                <c:pt idx="2">
                  <c:v>6</c:v>
                </c:pt>
                <c:pt idx="3">
                  <c:v>12</c:v>
                </c:pt>
                <c:pt idx="4">
                  <c:v>11</c:v>
                </c:pt>
                <c:pt idx="5">
                  <c:v>13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201479680"/>
        <c:axId val="201481216"/>
      </c:barChart>
      <c:catAx>
        <c:axId val="20147968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endParaRPr lang="ru-RU"/>
          </a:p>
        </c:txPr>
        <c:crossAx val="201481216"/>
        <c:crosses val="autoZero"/>
        <c:auto val="1"/>
        <c:lblAlgn val="ctr"/>
        <c:lblOffset val="100"/>
        <c:noMultiLvlLbl val="0"/>
      </c:catAx>
      <c:valAx>
        <c:axId val="201481216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201479680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endParaRPr lang="ru-RU"/>
        </a:p>
      </c:txPr>
    </c:legend>
    <c:plotVisOnly val="1"/>
    <c:dispBlanksAs val="gap"/>
    <c:showDLblsOverMax val="0"/>
  </c:chart>
  <c:spPr>
    <a:noFill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7.0105810910991204E-2"/>
          <c:w val="0.99412286543166595"/>
          <c:h val="0.75016795544958703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Прочие</c:v>
                </c:pt>
              </c:strCache>
            </c:strRef>
          </c:tx>
          <c:spPr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</c:spPr>
          <c:invertIfNegative val="0"/>
          <c:dLbls>
            <c:txPr>
              <a:bodyPr rot="-5400000" vert="horz"/>
              <a:lstStyle/>
              <a:p>
                <a:pPr>
                  <a:defRPr sz="1600" baseline="0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2011г.</c:v>
                </c:pt>
                <c:pt idx="1">
                  <c:v>2012г.</c:v>
                </c:pt>
                <c:pt idx="2">
                  <c:v>2013г.</c:v>
                </c:pt>
                <c:pt idx="3">
                  <c:v>2014...2017г.</c:v>
                </c:pt>
                <c:pt idx="4">
                  <c:v>2018г.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1093</c:v>
                </c:pt>
                <c:pt idx="1">
                  <c:v>1093</c:v>
                </c:pt>
                <c:pt idx="2">
                  <c:v>1093</c:v>
                </c:pt>
                <c:pt idx="3">
                  <c:v>1093</c:v>
                </c:pt>
                <c:pt idx="4">
                  <c:v>1093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КС СЕГ</c:v>
                </c:pt>
              </c:strCache>
            </c:strRef>
          </c:tx>
          <c:spPr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</c:spPr>
          <c:invertIfNegative val="0"/>
          <c:dLbls>
            <c:dLbl>
              <c:idx val="3"/>
              <c:layout>
                <c:manualLayout>
                  <c:x val="-3.025567386438260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5.8077195931171799E-5"/>
                  <c:y val="2.40985945427459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5.8308579181893599E-5"/>
                  <c:y val="-2.0700535088131501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-5400000" vert="horz"/>
              <a:lstStyle/>
              <a:p>
                <a:pPr>
                  <a:defRPr sz="1600" baseline="0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2011г.</c:v>
                </c:pt>
                <c:pt idx="1">
                  <c:v>2012г.</c:v>
                </c:pt>
                <c:pt idx="2">
                  <c:v>2013г.</c:v>
                </c:pt>
                <c:pt idx="3">
                  <c:v>2014...2017г.</c:v>
                </c:pt>
                <c:pt idx="4">
                  <c:v>2018г.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1">
                  <c:v>328</c:v>
                </c:pt>
                <c:pt idx="2">
                  <c:v>622</c:v>
                </c:pt>
                <c:pt idx="3">
                  <c:v>702</c:v>
                </c:pt>
                <c:pt idx="4">
                  <c:v>702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34178432"/>
        <c:axId val="234179968"/>
        <c:axId val="0"/>
      </c:bar3DChart>
      <c:catAx>
        <c:axId val="23417843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00" b="1" baseline="0">
                <a:solidFill>
                  <a:schemeClr val="bg1"/>
                </a:solidFill>
              </a:defRPr>
            </a:pPr>
            <a:endParaRPr lang="ru-RU"/>
          </a:p>
        </c:txPr>
        <c:crossAx val="234179968"/>
        <c:crosses val="autoZero"/>
        <c:auto val="1"/>
        <c:lblAlgn val="ctr"/>
        <c:lblOffset val="100"/>
        <c:noMultiLvlLbl val="0"/>
      </c:catAx>
      <c:valAx>
        <c:axId val="23417996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2341784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Транспорт газа по МГ </a:t>
            </a:r>
          </a:p>
          <a:p>
            <a:pPr>
              <a:defRPr/>
            </a:pPr>
            <a:r>
              <a:rPr lang="ru-RU" dirty="0"/>
              <a:t>ООО «Газпром трансгаз Санкт-Петербург», </a:t>
            </a:r>
            <a:r>
              <a:rPr lang="ru-RU" dirty="0" err="1"/>
              <a:t>млрд.куб.м</a:t>
            </a:r>
            <a:r>
              <a:rPr lang="ru-RU" dirty="0"/>
              <a:t> </a:t>
            </a:r>
          </a:p>
        </c:rich>
      </c:tx>
      <c:layout>
        <c:manualLayout>
          <c:xMode val="edge"/>
          <c:yMode val="edge"/>
          <c:x val="0.34171176090461097"/>
          <c:y val="0"/>
        </c:manualLayout>
      </c:layout>
      <c:overlay val="0"/>
    </c:title>
    <c:autoTitleDeleted val="0"/>
    <c:view3D>
      <c:rotX val="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3254672897196301"/>
          <c:w val="1"/>
          <c:h val="0.76372525572154004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МГ СЕГ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txPr>
              <a:bodyPr/>
              <a:lstStyle/>
              <a:p>
                <a:pPr>
                  <a:defRPr sz="8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Лист1!$B$1:$J$1</c:f>
              <c:strCache>
                <c:ptCount val="9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 01.12.2018</c:v>
                </c:pt>
                <c:pt idx="8">
                  <c:v>2018</c:v>
                </c:pt>
              </c:strCache>
            </c:strRef>
          </c:cat>
          <c:val>
            <c:numRef>
              <c:f>Лист1!$B$2:$J$2</c:f>
              <c:numCache>
                <c:formatCode>_-* #,##0.0\ _₽_-;\-* #,##0.0\ _₽_-;_-* "-"??\ _₽_-;_-@_-</c:formatCode>
                <c:ptCount val="9"/>
                <c:pt idx="0">
                  <c:v>0.85927909000000002</c:v>
                </c:pt>
                <c:pt idx="1">
                  <c:v>11.862690356</c:v>
                </c:pt>
                <c:pt idx="2">
                  <c:v>23.772817652000001</c:v>
                </c:pt>
                <c:pt idx="3">
                  <c:v>35.553218000999998</c:v>
                </c:pt>
                <c:pt idx="4">
                  <c:v>39.114308723000001</c:v>
                </c:pt>
                <c:pt idx="5">
                  <c:v>43.790859623999999</c:v>
                </c:pt>
                <c:pt idx="6">
                  <c:v>52</c:v>
                </c:pt>
                <c:pt idx="7">
                  <c:v>53.166666666666643</c:v>
                </c:pt>
                <c:pt idx="8">
                  <c:v>58</c:v>
                </c:pt>
              </c:numCache>
            </c:numRef>
          </c:val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МГ Ямал-Европа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txPr>
              <a:bodyPr/>
              <a:lstStyle/>
              <a:p>
                <a:pPr>
                  <a:defRPr sz="80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Лист1!$B$1:$J$1</c:f>
              <c:strCache>
                <c:ptCount val="9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 01.12.2018</c:v>
                </c:pt>
                <c:pt idx="8">
                  <c:v>2018</c:v>
                </c:pt>
              </c:strCache>
            </c:strRef>
          </c:cat>
          <c:val>
            <c:numRef>
              <c:f>Лист1!$B$3:$J$3</c:f>
              <c:numCache>
                <c:formatCode>_-* #,##0.0\ _₽_-;\-* #,##0.0\ _₽_-;_-* "-"??\ _₽_-;_-@_-</c:formatCode>
                <c:ptCount val="9"/>
                <c:pt idx="0">
                  <c:v>33</c:v>
                </c:pt>
                <c:pt idx="1">
                  <c:v>34.200000000000003</c:v>
                </c:pt>
                <c:pt idx="2">
                  <c:v>35.700000000000003</c:v>
                </c:pt>
                <c:pt idx="3">
                  <c:v>35.1</c:v>
                </c:pt>
                <c:pt idx="4">
                  <c:v>35.799999999999997</c:v>
                </c:pt>
                <c:pt idx="5">
                  <c:v>35.299999999999997</c:v>
                </c:pt>
                <c:pt idx="6">
                  <c:v>35.799999999999997</c:v>
                </c:pt>
                <c:pt idx="7">
                  <c:v>32.450000000000003</c:v>
                </c:pt>
                <c:pt idx="8">
                  <c:v>35.4</c:v>
                </c:pt>
              </c:numCache>
            </c:numRef>
          </c:val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МГ Ленинград-Выборг-ГосГраница</c:v>
                </c:pt>
              </c:strCache>
            </c:strRef>
          </c:tx>
          <c:invertIfNegative val="0"/>
          <c:dLbls>
            <c:dLbl>
              <c:idx val="7"/>
              <c:layout>
                <c:manualLayout>
                  <c:x val="-6.9444452038982104E-3"/>
                  <c:y val="3.115264797507789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5.555556163118670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80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Лист1!$B$1:$J$1</c:f>
              <c:strCache>
                <c:ptCount val="9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 01.12.2018</c:v>
                </c:pt>
                <c:pt idx="8">
                  <c:v>2018</c:v>
                </c:pt>
              </c:strCache>
            </c:strRef>
          </c:cat>
          <c:val>
            <c:numRef>
              <c:f>Лист1!$B$4:$J$4</c:f>
              <c:numCache>
                <c:formatCode>_-* #,##0.0\ _₽_-;\-* #,##0.0\ _₽_-;_-* "-"??\ _₽_-;_-@_-</c:formatCode>
                <c:ptCount val="9"/>
                <c:pt idx="0">
                  <c:v>5.9</c:v>
                </c:pt>
                <c:pt idx="1">
                  <c:v>6.3</c:v>
                </c:pt>
                <c:pt idx="2">
                  <c:v>6.4</c:v>
                </c:pt>
                <c:pt idx="3">
                  <c:v>5.0999999999999996</c:v>
                </c:pt>
                <c:pt idx="4">
                  <c:v>3.5</c:v>
                </c:pt>
                <c:pt idx="5">
                  <c:v>3.2</c:v>
                </c:pt>
                <c:pt idx="6">
                  <c:v>3.7</c:v>
                </c:pt>
                <c:pt idx="7">
                  <c:v>2.1083333333333338</c:v>
                </c:pt>
                <c:pt idx="8">
                  <c:v>2.2999999999999998</c:v>
                </c:pt>
              </c:numCache>
            </c:numRef>
          </c:val>
        </c:ser>
        <c:ser>
          <c:idx val="3"/>
          <c:order val="3"/>
          <c:tx>
            <c:strRef>
              <c:f>Лист1!$A$5</c:f>
              <c:strCache>
                <c:ptCount val="1"/>
                <c:pt idx="0">
                  <c:v>МГ Валдай-Псков-Рига</c:v>
                </c:pt>
              </c:strCache>
            </c:strRef>
          </c:tx>
          <c:invertIfNegative val="0"/>
          <c:dLbls>
            <c:dLbl>
              <c:idx val="7"/>
              <c:layout>
                <c:manualLayout>
                  <c:x val="9.722223285457489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6.9444452038981098E-3"/>
                  <c:y val="-5.7112528185510395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800">
                    <a:effectLst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Лист1!$B$1:$J$1</c:f>
              <c:strCache>
                <c:ptCount val="9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 01.12.2018</c:v>
                </c:pt>
                <c:pt idx="8">
                  <c:v>2018</c:v>
                </c:pt>
              </c:strCache>
            </c:strRef>
          </c:cat>
          <c:val>
            <c:numRef>
              <c:f>Лист1!$B$5:$J$5</c:f>
              <c:numCache>
                <c:formatCode>_-* #,##0.0\ _₽_-;\-* #,##0.0\ _₽_-;_-* "-"??\ _₽_-;_-@_-</c:formatCode>
                <c:ptCount val="9"/>
                <c:pt idx="0">
                  <c:v>3.2</c:v>
                </c:pt>
                <c:pt idx="1">
                  <c:v>3.5</c:v>
                </c:pt>
                <c:pt idx="2">
                  <c:v>3.8</c:v>
                </c:pt>
                <c:pt idx="3">
                  <c:v>4.3</c:v>
                </c:pt>
                <c:pt idx="4">
                  <c:v>4.3</c:v>
                </c:pt>
                <c:pt idx="5">
                  <c:v>4.4000000000000004</c:v>
                </c:pt>
                <c:pt idx="6">
                  <c:v>4.3</c:v>
                </c:pt>
                <c:pt idx="7">
                  <c:v>3.7583333333333329</c:v>
                </c:pt>
                <c:pt idx="8">
                  <c:v>4.0999999999999996</c:v>
                </c:pt>
              </c:numCache>
            </c:numRef>
          </c:val>
        </c:ser>
        <c:ser>
          <c:idx val="4"/>
          <c:order val="4"/>
          <c:tx>
            <c:strRef>
              <c:f>Лист1!$A$6</c:f>
              <c:strCache>
                <c:ptCount val="1"/>
                <c:pt idx="0">
                  <c:v>Прочее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80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Лист1!$B$1:$J$1</c:f>
              <c:strCache>
                <c:ptCount val="9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 01.12.2018</c:v>
                </c:pt>
                <c:pt idx="8">
                  <c:v>2018</c:v>
                </c:pt>
              </c:strCache>
            </c:strRef>
          </c:cat>
          <c:val>
            <c:numRef>
              <c:f>Лист1!$B$6:$J$6</c:f>
              <c:numCache>
                <c:formatCode>_-* #,##0.0\ _₽_-;\-* #,##0.0\ _₽_-;_-* "-"??\ _₽_-;_-@_-</c:formatCode>
                <c:ptCount val="9"/>
                <c:pt idx="0">
                  <c:v>61.547110465999999</c:v>
                </c:pt>
                <c:pt idx="1">
                  <c:v>48.619829062999997</c:v>
                </c:pt>
                <c:pt idx="2">
                  <c:v>45.953211998000008</c:v>
                </c:pt>
                <c:pt idx="3">
                  <c:v>52.700098361000002</c:v>
                </c:pt>
                <c:pt idx="4">
                  <c:v>56.159790899000001</c:v>
                </c:pt>
                <c:pt idx="5">
                  <c:v>52.525547811000003</c:v>
                </c:pt>
                <c:pt idx="6">
                  <c:v>51</c:v>
                </c:pt>
                <c:pt idx="7">
                  <c:v>49.958333333333343</c:v>
                </c:pt>
                <c:pt idx="8">
                  <c:v>54.5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50459264"/>
        <c:axId val="250460800"/>
        <c:axId val="0"/>
      </c:bar3DChart>
      <c:catAx>
        <c:axId val="250459264"/>
        <c:scaling>
          <c:orientation val="minMax"/>
        </c:scaling>
        <c:delete val="0"/>
        <c:axPos val="b"/>
        <c:majorTickMark val="out"/>
        <c:minorTickMark val="none"/>
        <c:tickLblPos val="nextTo"/>
        <c:crossAx val="250460800"/>
        <c:crosses val="autoZero"/>
        <c:auto val="1"/>
        <c:lblAlgn val="ctr"/>
        <c:lblOffset val="100"/>
        <c:noMultiLvlLbl val="0"/>
      </c:catAx>
      <c:valAx>
        <c:axId val="250460800"/>
        <c:scaling>
          <c:orientation val="minMax"/>
        </c:scaling>
        <c:delete val="1"/>
        <c:axPos val="l"/>
        <c:majorGridlines/>
        <c:numFmt formatCode="_-* #,##0.0\ _₽_-;\-* #,##0.0\ _₽_-;_-* &quot;-&quot;??\ _₽_-;_-@_-" sourceLinked="1"/>
        <c:majorTickMark val="out"/>
        <c:minorTickMark val="none"/>
        <c:tickLblPos val="nextTo"/>
        <c:crossAx val="25045926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128510294019061"/>
          <c:y val="0.94366693649275202"/>
          <c:w val="0.717979299866503"/>
          <c:h val="5.6333063507248503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000">
          <a:solidFill>
            <a:schemeClr val="bg1"/>
          </a:solidFill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200"/>
            </a:pPr>
            <a:r>
              <a:rPr lang="ru-RU" sz="1200"/>
              <a:t>Увеличение наработки</a:t>
            </a:r>
            <a:r>
              <a:rPr lang="en-US" sz="1200"/>
              <a:t/>
            </a:r>
            <a:br>
              <a:rPr lang="en-US" sz="1200"/>
            </a:br>
            <a:r>
              <a:rPr lang="ru-RU" sz="1200"/>
              <a:t>в 2018 году к 2017 году, %</a:t>
            </a:r>
          </a:p>
        </c:rich>
      </c:tx>
      <c:layout>
        <c:manualLayout>
          <c:xMode val="edge"/>
          <c:yMode val="edge"/>
          <c:x val="0.26491191025502903"/>
          <c:y val="6.7332044907573593E-2"/>
        </c:manualLayout>
      </c:layout>
      <c:overlay val="0"/>
      <c:spPr>
        <a:solidFill>
          <a:schemeClr val="accent1">
            <a:lumMod val="25000"/>
          </a:schemeClr>
        </a:solidFill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Лист1!$E$1</c:f>
              <c:strCache>
                <c:ptCount val="1"/>
                <c:pt idx="0">
                  <c:v>Увеличение наработки в 2018 году к 2017 году, %</c:v>
                </c:pt>
              </c:strCache>
            </c:strRef>
          </c:tx>
          <c:spPr>
            <a:gradFill>
              <a:gsLst>
                <a:gs pos="0">
                  <a:schemeClr val="accent1">
                    <a:shade val="30000"/>
                    <a:satMod val="115000"/>
                    <a:lumMod val="27000"/>
                    <a:lumOff val="73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</c:spPr>
          <c:invertIfNegative val="0"/>
          <c:dLbls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КС «Пикалевская»</c:v>
                </c:pt>
                <c:pt idx="1">
                  <c:v>КС «Волховская»</c:v>
                </c:pt>
                <c:pt idx="2">
                  <c:v>КС «Елизаветинская»</c:v>
                </c:pt>
                <c:pt idx="3">
                  <c:v>КС «Портовая»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13.9</c:v>
                </c:pt>
                <c:pt idx="1">
                  <c:v>26.5</c:v>
                </c:pt>
                <c:pt idx="2">
                  <c:v>29.8</c:v>
                </c:pt>
                <c:pt idx="3">
                  <c:v>33.799999999999997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4"/>
        <c:axId val="250795520"/>
        <c:axId val="250797056"/>
      </c:barChart>
      <c:catAx>
        <c:axId val="25079552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250797056"/>
        <c:crosses val="autoZero"/>
        <c:auto val="1"/>
        <c:lblAlgn val="ctr"/>
        <c:lblOffset val="100"/>
        <c:noMultiLvlLbl val="0"/>
      </c:catAx>
      <c:valAx>
        <c:axId val="250797056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2507955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>
          <a:solidFill>
            <a:schemeClr val="bg1"/>
          </a:solidFill>
        </a:defRPr>
      </a:pPr>
      <a:endParaRPr lang="ru-RU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3.7402244134648099E-2"/>
          <c:w val="1"/>
          <c:h val="0.7360531077859130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КС "Волховская"</c:v>
                </c:pt>
                <c:pt idx="1">
                  <c:v>КС "Елизаветинская"</c:v>
                </c:pt>
                <c:pt idx="2">
                  <c:v>КС "Портовая"</c:v>
                </c:pt>
                <c:pt idx="3">
                  <c:v>КС "Пикалевская"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14210</c:v>
                </c:pt>
                <c:pt idx="1">
                  <c:v>26653</c:v>
                </c:pt>
                <c:pt idx="2">
                  <c:v>35966</c:v>
                </c:pt>
                <c:pt idx="3">
                  <c:v>26127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2017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КС "Волховская"</c:v>
                </c:pt>
                <c:pt idx="1">
                  <c:v>КС "Елизаветинская"</c:v>
                </c:pt>
                <c:pt idx="2">
                  <c:v>КС "Портовая"</c:v>
                </c:pt>
                <c:pt idx="3">
                  <c:v>КС "Пикалевская"</c:v>
                </c:pt>
              </c:strCache>
            </c:strRef>
          </c:cat>
          <c:val>
            <c:numRef>
              <c:f>Лист1!$C$2:$C$5</c:f>
              <c:numCache>
                <c:formatCode>#,##0</c:formatCode>
                <c:ptCount val="4"/>
                <c:pt idx="0">
                  <c:v>33585</c:v>
                </c:pt>
                <c:pt idx="1">
                  <c:v>37367</c:v>
                </c:pt>
                <c:pt idx="2">
                  <c:v>42688</c:v>
                </c:pt>
                <c:pt idx="3">
                  <c:v>29347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01.12.2018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КС "Волховская"</c:v>
                </c:pt>
                <c:pt idx="1">
                  <c:v>КС "Елизаветинская"</c:v>
                </c:pt>
                <c:pt idx="2">
                  <c:v>КС "Портовая"</c:v>
                </c:pt>
                <c:pt idx="3">
                  <c:v>КС "Пикалевская"</c:v>
                </c:pt>
              </c:strCache>
            </c:strRef>
          </c:cat>
          <c:val>
            <c:numRef>
              <c:f>Лист1!$D$2:$D$5</c:f>
              <c:numCache>
                <c:formatCode>#,##0</c:formatCode>
                <c:ptCount val="4"/>
                <c:pt idx="0">
                  <c:v>38634</c:v>
                </c:pt>
                <c:pt idx="1">
                  <c:v>38734</c:v>
                </c:pt>
                <c:pt idx="2">
                  <c:v>46632</c:v>
                </c:pt>
                <c:pt idx="3">
                  <c:v>30959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217510656"/>
        <c:axId val="217512192"/>
        <c:axId val="0"/>
      </c:bar3DChart>
      <c:catAx>
        <c:axId val="21751065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900"/>
            </a:pPr>
            <a:endParaRPr lang="ru-RU"/>
          </a:p>
        </c:txPr>
        <c:crossAx val="217512192"/>
        <c:crosses val="autoZero"/>
        <c:auto val="1"/>
        <c:lblAlgn val="ctr"/>
        <c:lblOffset val="100"/>
        <c:noMultiLvlLbl val="0"/>
      </c:catAx>
      <c:valAx>
        <c:axId val="217512192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21751065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40278459301571101"/>
          <c:y val="0.88332389252252597"/>
          <c:w val="0.160767864252609"/>
          <c:h val="0.1166761074774740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800" b="1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</a:defRPr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58683289588801E-4"/>
          <c:y val="3.7402464522443203E-2"/>
          <c:w val="0.99957480314960601"/>
          <c:h val="0.8026478046176429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КС "Волховская"</c:v>
                </c:pt>
                <c:pt idx="1">
                  <c:v>КС "Елизаветинская"</c:v>
                </c:pt>
                <c:pt idx="2">
                  <c:v>КС "Портовая"</c:v>
                </c:pt>
                <c:pt idx="3">
                  <c:v>КС "Пикалевская"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7105</c:v>
                </c:pt>
                <c:pt idx="1">
                  <c:v>8884</c:v>
                </c:pt>
                <c:pt idx="2">
                  <c:v>2397</c:v>
                </c:pt>
                <c:pt idx="3">
                  <c:v>4354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2017</c:v>
                </c:pt>
              </c:strCache>
            </c:strRef>
          </c:tx>
          <c:invertIfNegative val="0"/>
          <c:dLbls>
            <c:dLbl>
              <c:idx val="1"/>
              <c:layout/>
              <c:tx>
                <c:rich>
                  <a:bodyPr/>
                  <a:lstStyle/>
                  <a:p>
                    <a:pPr>
                      <a:defRPr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defRPr>
                    </a:pPr>
                    <a:r>
                      <a:rPr lang="ru-RU" sz="800" b="1" i="0" u="none" strike="noStrike" baseline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37 367 </a:t>
                    </a:r>
                    <a:endParaRPr lang="en-US" b="1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КС "Волховская"</c:v>
                </c:pt>
                <c:pt idx="1">
                  <c:v>КС "Елизаветинская"</c:v>
                </c:pt>
                <c:pt idx="2">
                  <c:v>КС "Портовая"</c:v>
                </c:pt>
                <c:pt idx="3">
                  <c:v>КС "Пикалевская"</c:v>
                </c:pt>
              </c:strCache>
            </c:strRef>
          </c:cat>
          <c:val>
            <c:numRef>
              <c:f>Лист1!$C$2:$C$5</c:f>
              <c:numCache>
                <c:formatCode>#,##0</c:formatCode>
                <c:ptCount val="4"/>
                <c:pt idx="0">
                  <c:v>8396</c:v>
                </c:pt>
                <c:pt idx="1">
                  <c:v>16000</c:v>
                </c:pt>
                <c:pt idx="2">
                  <c:v>2372</c:v>
                </c:pt>
                <c:pt idx="3">
                  <c:v>5869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01.12.2018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КС "Волховская"</c:v>
                </c:pt>
                <c:pt idx="1">
                  <c:v>КС "Елизаветинская"</c:v>
                </c:pt>
                <c:pt idx="2">
                  <c:v>КС "Портовая"</c:v>
                </c:pt>
                <c:pt idx="3">
                  <c:v>КС "Пикалевская"</c:v>
                </c:pt>
              </c:strCache>
            </c:strRef>
          </c:cat>
          <c:val>
            <c:numRef>
              <c:f>Лист1!$D$2:$D$5</c:f>
              <c:numCache>
                <c:formatCode>#,##0</c:formatCode>
                <c:ptCount val="4"/>
                <c:pt idx="0">
                  <c:v>3512</c:v>
                </c:pt>
                <c:pt idx="1">
                  <c:v>4304</c:v>
                </c:pt>
                <c:pt idx="2">
                  <c:v>933</c:v>
                </c:pt>
                <c:pt idx="3">
                  <c:v>5160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228936704"/>
        <c:axId val="244544640"/>
        <c:axId val="0"/>
      </c:bar3DChart>
      <c:catAx>
        <c:axId val="22893670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244544640"/>
        <c:crosses val="autoZero"/>
        <c:auto val="1"/>
        <c:lblAlgn val="ctr"/>
        <c:lblOffset val="100"/>
        <c:noMultiLvlLbl val="0"/>
      </c:catAx>
      <c:valAx>
        <c:axId val="244544640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2289367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800" b="1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</a:defRPr>
      </a:pPr>
      <a:endParaRPr lang="ru-RU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КС Волхов</a:t>
            </a:r>
            <a:endParaRPr lang="ru-RU" dirty="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
съемов ГТД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txPr>
              <a:bodyPr/>
              <a:lstStyle/>
              <a:p>
                <a:pPr>
                  <a:defRPr sz="1000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76013056"/>
        <c:axId val="276016512"/>
      </c:barChart>
      <c:catAx>
        <c:axId val="2760130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76016512"/>
        <c:crosses val="autoZero"/>
        <c:auto val="1"/>
        <c:lblAlgn val="ctr"/>
        <c:lblOffset val="100"/>
        <c:noMultiLvlLbl val="0"/>
      </c:catAx>
      <c:valAx>
        <c:axId val="276016512"/>
        <c:scaling>
          <c:orientation val="minMax"/>
          <c:max val="4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27601305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200">
          <a:solidFill>
            <a:schemeClr val="bg1"/>
          </a:solidFill>
        </a:defRPr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dLbls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Повреждения ГВТ, КС</c:v>
                </c:pt>
                <c:pt idx="1">
                  <c:v>Стружка в масле</c:v>
                </c:pt>
                <c:pt idx="2">
                  <c:v>Коксование масла</c:v>
                </c:pt>
                <c:pt idx="3">
                  <c:v>Другие причины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0.4</c:v>
                </c:pt>
                <c:pt idx="1">
                  <c:v>0.2</c:v>
                </c:pt>
                <c:pt idx="2">
                  <c:v>0.1</c:v>
                </c:pt>
                <c:pt idx="3">
                  <c:v>0.3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Повреждения ГВТ, КС</c:v>
                </c:pt>
                <c:pt idx="1">
                  <c:v>Стружка в масле</c:v>
                </c:pt>
                <c:pt idx="2">
                  <c:v>Коксование масла</c:v>
                </c:pt>
                <c:pt idx="3">
                  <c:v>Другие причины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3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050">
          <a:solidFill>
            <a:schemeClr val="bg1"/>
          </a:solidFill>
        </a:defRPr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0.23265</cdr:x>
      <cdr:y>0.11466</cdr:y>
    </cdr:from>
    <cdr:to>
      <cdr:x>0.28923</cdr:x>
      <cdr:y>0.25752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109633" y="170703"/>
          <a:ext cx="513056" cy="2126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200" b="1" dirty="0" smtClean="0">
              <a:solidFill>
                <a:schemeClr val="bg1"/>
              </a:solidFill>
            </a:rPr>
            <a:t>163</a:t>
          </a:r>
          <a:endParaRPr lang="ru-RU" sz="12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0.3564</cdr:x>
      <cdr:y>0.09225</cdr:y>
    </cdr:from>
    <cdr:to>
      <cdr:x>0.41196</cdr:x>
      <cdr:y>0.24941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231802" y="137348"/>
          <a:ext cx="503739" cy="2339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200" b="1" dirty="0" smtClean="0">
              <a:solidFill>
                <a:schemeClr val="bg1"/>
              </a:solidFill>
            </a:rPr>
            <a:t>176</a:t>
          </a:r>
          <a:endParaRPr lang="ru-RU" sz="12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0.47799</cdr:x>
      <cdr:y>0.06419</cdr:y>
    </cdr:from>
    <cdr:to>
      <cdr:x>0.53661</cdr:x>
      <cdr:y>0.21605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334311" y="95572"/>
          <a:ext cx="531544" cy="2260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200" b="1" dirty="0" smtClean="0">
              <a:solidFill>
                <a:schemeClr val="bg1"/>
              </a:solidFill>
            </a:rPr>
            <a:t>187</a:t>
          </a:r>
          <a:endParaRPr lang="ru-RU" sz="12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0.59984</cdr:x>
      <cdr:y>0.06419</cdr:y>
    </cdr:from>
    <cdr:to>
      <cdr:x>0.65866</cdr:x>
      <cdr:y>0.23263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5439233" y="95572"/>
          <a:ext cx="533368" cy="2507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200" b="1" dirty="0" smtClean="0">
              <a:solidFill>
                <a:schemeClr val="bg1"/>
              </a:solidFill>
            </a:rPr>
            <a:t>192</a:t>
          </a:r>
          <a:endParaRPr lang="ru-RU" sz="12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0.72231</cdr:x>
      <cdr:y>0.06419</cdr:y>
    </cdr:from>
    <cdr:to>
      <cdr:x>0.78002</cdr:x>
      <cdr:y>0.23477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549764" y="95572"/>
          <a:ext cx="523302" cy="2539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200" b="1" dirty="0" smtClean="0">
              <a:solidFill>
                <a:schemeClr val="bg1"/>
              </a:solidFill>
            </a:rPr>
            <a:t>192</a:t>
          </a:r>
          <a:endParaRPr lang="ru-RU" sz="1200" b="1" dirty="0">
            <a:solidFill>
              <a:schemeClr val="bg1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0.25156</cdr:x>
      <cdr:y>0.30338</cdr:y>
    </cdr:from>
    <cdr:to>
      <cdr:x>0.34113</cdr:x>
      <cdr:y>0.38559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328080" y="1113783"/>
          <a:ext cx="472871" cy="3018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chemeClr val="bg1"/>
              </a:solidFill>
            </a:rPr>
            <a:t>176</a:t>
          </a:r>
          <a:endParaRPr lang="ru-RU" sz="14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0.41584</cdr:x>
      <cdr:y>0.17041</cdr:y>
    </cdr:from>
    <cdr:to>
      <cdr:x>0.49547</cdr:x>
      <cdr:y>0.25032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195367" y="625618"/>
          <a:ext cx="420396" cy="29337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chemeClr val="bg1"/>
              </a:solidFill>
            </a:rPr>
            <a:t>187</a:t>
          </a:r>
          <a:endParaRPr lang="ru-RU" sz="14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0.73837</cdr:x>
      <cdr:y>0.10203</cdr:y>
    </cdr:from>
    <cdr:to>
      <cdr:x>0.82305</cdr:x>
      <cdr:y>0.19232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898142" y="374584"/>
          <a:ext cx="447057" cy="3314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chemeClr val="bg1"/>
              </a:solidFill>
            </a:rPr>
            <a:t>192</a:t>
          </a:r>
          <a:endParaRPr lang="ru-RU" sz="14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0.5722</cdr:x>
      <cdr:y>0.10203</cdr:y>
    </cdr:from>
    <cdr:to>
      <cdr:x>0.65688</cdr:x>
      <cdr:y>0.19232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3020875" y="374584"/>
          <a:ext cx="447057" cy="3314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chemeClr val="bg1"/>
              </a:solidFill>
            </a:rPr>
            <a:t>192</a:t>
          </a:r>
          <a:endParaRPr lang="ru-RU" sz="1400" b="1" dirty="0">
            <a:solidFill>
              <a:schemeClr val="bg1"/>
            </a:solidFill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0.09301</cdr:x>
      <cdr:y>0.33312</cdr:y>
    </cdr:from>
    <cdr:to>
      <cdr:x>0.22936</cdr:x>
      <cdr:y>0.40686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18894" y="1233113"/>
          <a:ext cx="614096" cy="2729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chemeClr val="bg1"/>
              </a:solidFill>
            </a:rPr>
            <a:t>1093</a:t>
          </a:r>
          <a:endParaRPr lang="ru-RU" sz="14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0.26999</cdr:x>
      <cdr:y>0.21675</cdr:y>
    </cdr:from>
    <cdr:to>
      <cdr:x>0.41339</cdr:x>
      <cdr:y>0.29256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215969" y="802332"/>
          <a:ext cx="645847" cy="2806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chemeClr val="bg1"/>
              </a:solidFill>
            </a:rPr>
            <a:t>1421</a:t>
          </a:r>
          <a:endParaRPr lang="ru-RU" sz="14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0.43943</cdr:x>
      <cdr:y>0.1234</cdr:y>
    </cdr:from>
    <cdr:to>
      <cdr:x>0.58283</cdr:x>
      <cdr:y>0.19818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979097" y="456788"/>
          <a:ext cx="645848" cy="2768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chemeClr val="bg1"/>
              </a:solidFill>
            </a:rPr>
            <a:t>1715</a:t>
          </a:r>
          <a:endParaRPr lang="ru-RU" sz="14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0.62176</cdr:x>
      <cdr:y>0.10167</cdr:y>
    </cdr:from>
    <cdr:to>
      <cdr:x>0.75341</cdr:x>
      <cdr:y>0.17022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2800295" y="376329"/>
          <a:ext cx="592927" cy="2537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chemeClr val="bg1"/>
              </a:solidFill>
            </a:rPr>
            <a:t>1795</a:t>
          </a:r>
          <a:endParaRPr lang="ru-RU" sz="1400" b="1" dirty="0">
            <a:solidFill>
              <a:schemeClr val="bg1"/>
            </a:solidFill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0.35738</cdr:x>
      <cdr:y>0.03739</cdr:y>
    </cdr:from>
    <cdr:to>
      <cdr:x>0.64162</cdr:x>
      <cdr:y>0.21995</cdr:y>
    </cdr:to>
    <cdr:sp macro="" textlink="">
      <cdr:nvSpPr>
        <cdr:cNvPr id="2" name="Прямоугольник 1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267850" y="61280"/>
          <a:ext cx="2599090" cy="29920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sz="1700" kern="1200">
              <a:solidFill>
                <a:schemeClr val="bg1"/>
              </a:solidFill>
              <a:latin typeface="Arial Narrow" pitchFamily="34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sz="1700" kern="1200">
              <a:solidFill>
                <a:schemeClr val="bg1"/>
              </a:solidFill>
              <a:latin typeface="Arial Narrow" pitchFamily="34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sz="1700" kern="1200">
              <a:solidFill>
                <a:schemeClr val="bg1"/>
              </a:solidFill>
              <a:latin typeface="Arial Narrow" pitchFamily="34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sz="1700" kern="1200">
              <a:solidFill>
                <a:schemeClr val="bg1"/>
              </a:solidFill>
              <a:latin typeface="Arial Narrow" pitchFamily="34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sz="1700" kern="1200">
              <a:solidFill>
                <a:schemeClr val="bg1"/>
              </a:solidFill>
              <a:latin typeface="Arial Narrow" pitchFamily="34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sz="1700" kern="1200">
              <a:solidFill>
                <a:schemeClr val="bg1"/>
              </a:solidFill>
              <a:latin typeface="Arial Narrow" pitchFamily="34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sz="1700" kern="1200">
              <a:solidFill>
                <a:schemeClr val="bg1"/>
              </a:solidFill>
              <a:latin typeface="Arial Narrow" pitchFamily="34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sz="1700" kern="1200">
              <a:solidFill>
                <a:schemeClr val="bg1"/>
              </a:solidFill>
              <a:latin typeface="Arial Narrow" pitchFamily="34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sz="1700" kern="1200">
              <a:solidFill>
                <a:schemeClr val="bg1"/>
              </a:solidFill>
              <a:latin typeface="Arial Narrow" pitchFamily="34" charset="0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/>
            <a:t>Наработка на отказ, час. </a:t>
          </a:r>
          <a:endParaRPr lang="ru-RU" sz="1400" b="1" dirty="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0.15098</cdr:x>
      <cdr:y>0.43702</cdr:y>
    </cdr:from>
    <cdr:to>
      <cdr:x>0.97035</cdr:x>
      <cdr:y>0.43813</cdr:y>
    </cdr:to>
    <cdr:cxnSp macro="">
      <cdr:nvCxnSpPr>
        <cdr:cNvPr id="9" name="Прямая соединительная линия 8"/>
        <cdr:cNvCxnSpPr/>
      </cdr:nvCxnSpPr>
      <cdr:spPr bwMode="auto">
        <a:xfrm xmlns:a="http://schemas.openxmlformats.org/drawingml/2006/main" flipV="1">
          <a:off x="686423" y="1709395"/>
          <a:ext cx="3725348" cy="4342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FF0000"/>
          </a:solidFill>
          <a:headEnd type="none" w="med" len="med"/>
          <a:tailEnd type="none" w="med" len="med"/>
        </a:ln>
      </cdr:spPr>
      <cdr:style>
        <a:lnRef xmlns:a="http://schemas.openxmlformats.org/drawingml/2006/main" idx="3">
          <a:schemeClr val="accent4"/>
        </a:lnRef>
        <a:fillRef xmlns:a="http://schemas.openxmlformats.org/drawingml/2006/main" idx="0">
          <a:schemeClr val="accent4"/>
        </a:fillRef>
        <a:effectRef xmlns:a="http://schemas.openxmlformats.org/drawingml/2006/main" idx="2">
          <a:schemeClr val="accent4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0.01727</cdr:x>
      <cdr:y>0.87267</cdr:y>
    </cdr:from>
    <cdr:to>
      <cdr:x>0.91283</cdr:x>
      <cdr:y>0.87378</cdr:y>
    </cdr:to>
    <cdr:cxnSp macro="">
      <cdr:nvCxnSpPr>
        <cdr:cNvPr id="11" name="Прямая соединительная линия 10"/>
        <cdr:cNvCxnSpPr/>
      </cdr:nvCxnSpPr>
      <cdr:spPr bwMode="auto">
        <a:xfrm xmlns:a="http://schemas.openxmlformats.org/drawingml/2006/main" flipV="1">
          <a:off x="79957" y="3413438"/>
          <a:ext cx="4145682" cy="4341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FF0000"/>
          </a:solidFill>
          <a:headEnd type="none" w="med" len="med"/>
          <a:tailEnd type="none" w="med" len="med"/>
        </a:ln>
      </cdr:spPr>
      <cdr:style>
        <a:lnRef xmlns:a="http://schemas.openxmlformats.org/drawingml/2006/main" idx="3">
          <a:schemeClr val="accent4"/>
        </a:lnRef>
        <a:fillRef xmlns:a="http://schemas.openxmlformats.org/drawingml/2006/main" idx="0">
          <a:schemeClr val="accent4"/>
        </a:fillRef>
        <a:effectRef xmlns:a="http://schemas.openxmlformats.org/drawingml/2006/main" idx="2">
          <a:schemeClr val="accent4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</cdr:x>
      <cdr:y>0.75749</cdr:y>
    </cdr:from>
    <cdr:to>
      <cdr:x>0.8</cdr:x>
      <cdr:y>0.88102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0" y="2962945"/>
          <a:ext cx="3637280" cy="4831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dirty="0" smtClean="0"/>
            <a:t>Гарантированная наработка на отказ </a:t>
          </a:r>
        </a:p>
        <a:p xmlns:a="http://schemas.openxmlformats.org/drawingml/2006/main">
          <a:r>
            <a:rPr lang="ru-RU" sz="1200" dirty="0" smtClean="0"/>
            <a:t>в соответствии с ГОСТ 28775-90 </a:t>
          </a:r>
          <a:r>
            <a:rPr lang="ru-RU" sz="1200" b="1" u="sng" dirty="0" smtClean="0"/>
            <a:t>– 3500 часов</a:t>
          </a:r>
          <a:endParaRPr lang="ru-RU" sz="1200" b="1" u="sng" dirty="0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0.17446</cdr:x>
      <cdr:y>0.63408</cdr:y>
    </cdr:from>
    <cdr:to>
      <cdr:x>0.97637</cdr:x>
      <cdr:y>0.6365</cdr:y>
    </cdr:to>
    <cdr:cxnSp macro="">
      <cdr:nvCxnSpPr>
        <cdr:cNvPr id="2" name="Прямая соединительная линия 1"/>
        <cdr:cNvCxnSpPr/>
      </cdr:nvCxnSpPr>
      <cdr:spPr bwMode="auto">
        <a:xfrm xmlns:a="http://schemas.openxmlformats.org/drawingml/2006/main" flipV="1">
          <a:off x="798804" y="3325886"/>
          <a:ext cx="3671724" cy="12694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FF0000"/>
          </a:solidFill>
          <a:headEnd type="none" w="med" len="med"/>
          <a:tailEnd type="none" w="med" len="med"/>
        </a:ln>
      </cdr:spPr>
      <cdr:style>
        <a:lnRef xmlns:a="http://schemas.openxmlformats.org/drawingml/2006/main" idx="3">
          <a:schemeClr val="accent4"/>
        </a:lnRef>
        <a:fillRef xmlns:a="http://schemas.openxmlformats.org/drawingml/2006/main" idx="0">
          <a:schemeClr val="accent4"/>
        </a:fillRef>
        <a:effectRef xmlns:a="http://schemas.openxmlformats.org/drawingml/2006/main" idx="2">
          <a:schemeClr val="accent4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0.03521</cdr:x>
      <cdr:y>0.87363</cdr:y>
    </cdr:from>
    <cdr:to>
      <cdr:x>0.93076</cdr:x>
      <cdr:y>0.87474</cdr:y>
    </cdr:to>
    <cdr:cxnSp macro="">
      <cdr:nvCxnSpPr>
        <cdr:cNvPr id="8" name="Прямая соединительная линия 7"/>
        <cdr:cNvCxnSpPr/>
      </cdr:nvCxnSpPr>
      <cdr:spPr bwMode="auto">
        <a:xfrm xmlns:a="http://schemas.openxmlformats.org/drawingml/2006/main" flipV="1">
          <a:off x="158524" y="3425526"/>
          <a:ext cx="4032235" cy="4352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FF0000"/>
          </a:solidFill>
          <a:headEnd type="none" w="med" len="med"/>
          <a:tailEnd type="none" w="med" len="med"/>
        </a:ln>
      </cdr:spPr>
      <cdr:style>
        <a:lnRef xmlns:a="http://schemas.openxmlformats.org/drawingml/2006/main" idx="3">
          <a:schemeClr val="accent4"/>
        </a:lnRef>
        <a:fillRef xmlns:a="http://schemas.openxmlformats.org/drawingml/2006/main" idx="0">
          <a:schemeClr val="accent4"/>
        </a:fillRef>
        <a:effectRef xmlns:a="http://schemas.openxmlformats.org/drawingml/2006/main" idx="2">
          <a:schemeClr val="accent4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0.01672</cdr:x>
      <cdr:y>0.7637</cdr:y>
    </cdr:from>
    <cdr:to>
      <cdr:x>0.81672</cdr:x>
      <cdr:y>0.83353</cdr:y>
    </cdr:to>
    <cdr:sp macro="" textlink="">
      <cdr:nvSpPr>
        <cdr:cNvPr id="9" name="TextBox 2"/>
        <cdr:cNvSpPr txBox="1"/>
      </cdr:nvSpPr>
      <cdr:spPr>
        <a:xfrm xmlns:a="http://schemas.openxmlformats.org/drawingml/2006/main">
          <a:off x="76969" y="2994490"/>
          <a:ext cx="3683000" cy="2738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dirty="0"/>
            <a:t>Гарантированная наработка на отказ </a:t>
          </a:r>
        </a:p>
        <a:p xmlns:a="http://schemas.openxmlformats.org/drawingml/2006/main">
          <a:r>
            <a:rPr lang="ru-RU" sz="1200" dirty="0"/>
            <a:t>в соответствии с </a:t>
          </a:r>
          <a:r>
            <a:rPr lang="ru-RU" sz="1200" dirty="0" smtClean="0"/>
            <a:t>ГОСТ 28775-90 </a:t>
          </a:r>
          <a:r>
            <a:rPr lang="ru-RU" sz="1200" b="1" u="sng" dirty="0" smtClean="0"/>
            <a:t>– 3500 часов</a:t>
          </a:r>
          <a:endParaRPr lang="ru-RU" sz="1200" b="1" u="sng" dirty="0"/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0.92341</cdr:x>
      <cdr:y>0.14062</cdr:y>
    </cdr:from>
    <cdr:to>
      <cdr:x>1</cdr:x>
      <cdr:y>0.31542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443703" y="204523"/>
          <a:ext cx="700297" cy="2542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000" b="1" dirty="0" smtClean="0"/>
            <a:t>(100%)</a:t>
          </a:r>
          <a:endParaRPr lang="ru-RU" sz="1000" b="1" dirty="0"/>
        </a:p>
      </cdr:txBody>
    </cdr:sp>
  </cdr:relSizeAnchor>
  <cdr:relSizeAnchor xmlns:cdr="http://schemas.openxmlformats.org/drawingml/2006/chartDrawing">
    <cdr:from>
      <cdr:x>0.41756</cdr:x>
      <cdr:y>0.31355</cdr:y>
    </cdr:from>
    <cdr:to>
      <cdr:x>0.49415</cdr:x>
      <cdr:y>0.48835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3818176" y="456045"/>
          <a:ext cx="700297" cy="2542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000" b="1" dirty="0" smtClean="0"/>
            <a:t>(11,3%)</a:t>
          </a:r>
          <a:endParaRPr lang="ru-RU" sz="1000" b="1" dirty="0"/>
        </a:p>
      </cdr:txBody>
    </cdr:sp>
  </cdr:relSizeAnchor>
  <cdr:relSizeAnchor xmlns:cdr="http://schemas.openxmlformats.org/drawingml/2006/chartDrawing">
    <cdr:from>
      <cdr:x>0.51629</cdr:x>
      <cdr:y>0.48954</cdr:y>
    </cdr:from>
    <cdr:to>
      <cdr:x>0.59287</cdr:x>
      <cdr:y>0.66435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4720928" y="712027"/>
          <a:ext cx="700297" cy="2542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000" b="1" dirty="0" smtClean="0"/>
            <a:t>(26,1%)</a:t>
          </a:r>
          <a:endParaRPr lang="ru-RU" sz="1000" b="1" dirty="0"/>
        </a:p>
      </cdr:txBody>
    </cdr:sp>
  </cdr:relSizeAnchor>
  <cdr:relSizeAnchor xmlns:cdr="http://schemas.openxmlformats.org/drawingml/2006/chartDrawing">
    <cdr:from>
      <cdr:x>0.72214</cdr:x>
      <cdr:y>0.66128</cdr:y>
    </cdr:from>
    <cdr:to>
      <cdr:x>0.79873</cdr:x>
      <cdr:y>0.83609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6603255" y="961815"/>
          <a:ext cx="700297" cy="2542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000" b="1" dirty="0" smtClean="0"/>
            <a:t>(62,6%)</a:t>
          </a:r>
          <a:endParaRPr lang="ru-RU" sz="1000" b="1" dirty="0"/>
        </a:p>
      </cdr:txBody>
    </cdr:sp>
  </cdr:relSizeAnchor>
  <cdr:relSizeAnchor xmlns:cdr="http://schemas.openxmlformats.org/drawingml/2006/chartDrawing">
    <cdr:from>
      <cdr:x>0.37282</cdr:x>
      <cdr:y>0.81126</cdr:y>
    </cdr:from>
    <cdr:to>
      <cdr:x>0.4494</cdr:x>
      <cdr:y>0.98606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3409051" y="1179945"/>
          <a:ext cx="700297" cy="2542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000" b="1" dirty="0" smtClean="0"/>
            <a:t>10 мес.</a:t>
          </a:r>
          <a:endParaRPr lang="ru-RU" sz="1000" b="1" dirty="0"/>
        </a:p>
      </cdr:txBody>
    </cdr:sp>
  </cdr:relSizeAnchor>
  <cdr:relSizeAnchor xmlns:cdr="http://schemas.openxmlformats.org/drawingml/2006/chartDrawing">
    <cdr:from>
      <cdr:x>0.45407</cdr:x>
      <cdr:y>0.8121</cdr:y>
    </cdr:from>
    <cdr:to>
      <cdr:x>0.53065</cdr:x>
      <cdr:y>0.9869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4152001" y="1181169"/>
          <a:ext cx="700297" cy="2542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000" b="1" dirty="0" smtClean="0"/>
            <a:t>12 мес.</a:t>
          </a:r>
          <a:endParaRPr lang="ru-RU" sz="1000" b="1" dirty="0"/>
        </a:p>
      </cdr:txBody>
    </cdr:sp>
  </cdr:relSizeAnchor>
  <cdr:relSizeAnchor xmlns:cdr="http://schemas.openxmlformats.org/drawingml/2006/chartDrawing">
    <cdr:from>
      <cdr:x>0.69306</cdr:x>
      <cdr:y>0.7088</cdr:y>
    </cdr:from>
    <cdr:to>
      <cdr:x>0.69375</cdr:x>
      <cdr:y>0.84414</cdr:y>
    </cdr:to>
    <cdr:cxnSp macro="">
      <cdr:nvCxnSpPr>
        <cdr:cNvPr id="9" name="Прямая со стрелкой 8"/>
        <cdr:cNvCxnSpPr/>
      </cdr:nvCxnSpPr>
      <cdr:spPr bwMode="auto">
        <a:xfrm xmlns:a="http://schemas.openxmlformats.org/drawingml/2006/main">
          <a:off x="6337300" y="1030922"/>
          <a:ext cx="6350" cy="196850"/>
        </a:xfrm>
        <a:prstGeom xmlns:a="http://schemas.openxmlformats.org/drawingml/2006/main" prst="straightConnector1">
          <a:avLst/>
        </a:prstGeom>
        <a:noFill xmlns:a="http://schemas.openxmlformats.org/drawingml/2006/main"/>
        <a:ln xmlns:a="http://schemas.openxmlformats.org/drawingml/2006/main" w="9525" cap="flat" cmpd="sng" algn="ctr">
          <a:solidFill>
            <a:schemeClr val="tx1"/>
          </a:solidFill>
          <a:prstDash val="solid"/>
          <a:round/>
          <a:headEnd type="none" w="med" len="med"/>
          <a:tailEnd type="arrow"/>
        </a:ln>
        <a:effectLst xmlns:a="http://schemas.openxmlformats.org/drawingml/2006/main"/>
      </cdr:spPr>
    </cdr:cxnSp>
  </cdr:relSizeAnchor>
  <cdr:relSizeAnchor xmlns:cdr="http://schemas.openxmlformats.org/drawingml/2006/chartDrawing">
    <cdr:from>
      <cdr:x>0.66032</cdr:x>
      <cdr:y>0.82231</cdr:y>
    </cdr:from>
    <cdr:to>
      <cdr:x>0.7369</cdr:x>
      <cdr:y>0.99711</cdr:y>
    </cdr:to>
    <cdr:sp macro="" textlink="">
      <cdr:nvSpPr>
        <cdr:cNvPr id="13" name="TextBox 1"/>
        <cdr:cNvSpPr txBox="1"/>
      </cdr:nvSpPr>
      <cdr:spPr>
        <a:xfrm xmlns:a="http://schemas.openxmlformats.org/drawingml/2006/main">
          <a:off x="6037951" y="1196022"/>
          <a:ext cx="700297" cy="2542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000" b="1" dirty="0" smtClean="0"/>
            <a:t>02.2019 года</a:t>
          </a:r>
          <a:endParaRPr lang="ru-RU" sz="1000" b="1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0"/>
            <a:ext cx="4279918" cy="339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70" tIns="45486" rIns="90970" bIns="45486" numCol="1" anchor="t" anchorCtr="0" compatLnSpc="1">
            <a:prstTxWarp prst="textNoShape">
              <a:avLst/>
            </a:prstTxWarp>
          </a:bodyPr>
          <a:lstStyle>
            <a:lvl1pPr defTabSz="907503">
              <a:defRPr sz="11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594340" y="10"/>
            <a:ext cx="4277614" cy="339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70" tIns="45486" rIns="90970" bIns="45486" numCol="1" anchor="t" anchorCtr="0" compatLnSpc="1">
            <a:prstTxWarp prst="textNoShape">
              <a:avLst/>
            </a:prstTxWarp>
          </a:bodyPr>
          <a:lstStyle>
            <a:lvl1pPr algn="r" defTabSz="907503">
              <a:defRPr sz="11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402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456644"/>
            <a:ext cx="4279918" cy="33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70" tIns="45486" rIns="90970" bIns="45486" numCol="1" anchor="b" anchorCtr="0" compatLnSpc="1">
            <a:prstTxWarp prst="textNoShape">
              <a:avLst/>
            </a:prstTxWarp>
          </a:bodyPr>
          <a:lstStyle>
            <a:lvl1pPr defTabSz="907503">
              <a:defRPr sz="11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402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594340" y="6456644"/>
            <a:ext cx="4277614" cy="33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70" tIns="45486" rIns="90970" bIns="45486" numCol="1" anchor="b" anchorCtr="0" compatLnSpc="1">
            <a:prstTxWarp prst="textNoShape">
              <a:avLst/>
            </a:prstTxWarp>
          </a:bodyPr>
          <a:lstStyle>
            <a:lvl1pPr algn="r" defTabSz="907503">
              <a:defRPr sz="11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55810F73-6EEF-4164-BFD9-939FF768979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85974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0"/>
            <a:ext cx="4279918" cy="339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46" tIns="47975" rIns="95946" bIns="47975" numCol="1" anchor="t" anchorCtr="0" compatLnSpc="1">
            <a:prstTxWarp prst="textNoShape">
              <a:avLst/>
            </a:prstTxWarp>
          </a:bodyPr>
          <a:lstStyle>
            <a:lvl1pPr defTabSz="959801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594340" y="10"/>
            <a:ext cx="4277614" cy="339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46" tIns="47975" rIns="95946" bIns="47975" numCol="1" anchor="t" anchorCtr="0" compatLnSpc="1">
            <a:prstTxWarp prst="textNoShape">
              <a:avLst/>
            </a:prstTxWarp>
          </a:bodyPr>
          <a:lstStyle>
            <a:lvl1pPr algn="r" defTabSz="959801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670175" y="509588"/>
            <a:ext cx="4533900" cy="25511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89277" y="3228869"/>
            <a:ext cx="7895710" cy="3059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46" tIns="47975" rIns="95946" bIns="479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456644"/>
            <a:ext cx="4279918" cy="33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46" tIns="47975" rIns="95946" bIns="47975" numCol="1" anchor="b" anchorCtr="0" compatLnSpc="1">
            <a:prstTxWarp prst="textNoShape">
              <a:avLst/>
            </a:prstTxWarp>
          </a:bodyPr>
          <a:lstStyle>
            <a:lvl1pPr defTabSz="959801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94340" y="6456644"/>
            <a:ext cx="4277614" cy="33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46" tIns="47975" rIns="95946" bIns="47975" numCol="1" anchor="b" anchorCtr="0" compatLnSpc="1">
            <a:prstTxWarp prst="textNoShape">
              <a:avLst/>
            </a:prstTxWarp>
          </a:bodyPr>
          <a:lstStyle>
            <a:lvl1pPr algn="r" defTabSz="959801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5A93ED24-6427-4DAB-821B-DC422392620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17358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70175" y="509588"/>
            <a:ext cx="4533900" cy="25511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93ED24-6427-4DAB-821B-DC4223926207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62384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93ED24-6427-4DAB-821B-DC4223926207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24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1754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93ED24-6427-4DAB-821B-DC4223926207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27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1754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93ED24-6427-4DAB-821B-DC4223926207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29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1754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93ED24-6427-4DAB-821B-DC4223926207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31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1754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70175" y="509588"/>
            <a:ext cx="4533900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93ED24-6427-4DAB-821B-DC4223926207}" type="slidenum">
              <a:rPr lang="ru-RU" smtClean="0"/>
              <a:pPr>
                <a:defRPr/>
              </a:pPr>
              <a:t>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71754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70175" y="509588"/>
            <a:ext cx="4533900" cy="25511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hangingPunct="0"/>
            <a:endParaRPr lang="ru-RU" sz="1200" dirty="0" smtClean="0"/>
          </a:p>
          <a:p>
            <a:r>
              <a:rPr lang="ru-RU" sz="1800" b="1" dirty="0" smtClean="0"/>
              <a:t>Основные типы дефектов</a:t>
            </a:r>
          </a:p>
          <a:p>
            <a:pPr marL="342900" indent="-342900" algn="just">
              <a:buAutoNum type="arabicPeriod"/>
            </a:pPr>
            <a:r>
              <a:rPr lang="ru-RU" sz="1600" dirty="0" smtClean="0"/>
              <a:t>Абразивный износ и ослабление элементов крепления, повреждение контровочной шайбы</a:t>
            </a:r>
          </a:p>
          <a:p>
            <a:pPr marL="342900" indent="-342900" algn="just">
              <a:buAutoNum type="arabicPeriod"/>
            </a:pPr>
            <a:r>
              <a:rPr lang="ru-RU" sz="1600" dirty="0" smtClean="0"/>
              <a:t>Дефекты главного уплотнения и уплотнения поршня</a:t>
            </a:r>
          </a:p>
          <a:p>
            <a:pPr marL="342900" indent="-342900" algn="just">
              <a:buAutoNum type="arabicPeriod"/>
            </a:pPr>
            <a:r>
              <a:rPr lang="ru-RU" sz="1600" b="0" dirty="0" smtClean="0"/>
              <a:t>Дефекты сепараторов</a:t>
            </a:r>
          </a:p>
          <a:p>
            <a:pPr hangingPunct="0"/>
            <a:r>
              <a:rPr lang="ru-RU" sz="1400" b="0" dirty="0" smtClean="0"/>
              <a:t>В свою очередь, дефекты сепараторов можно разделить на три степени:</a:t>
            </a:r>
          </a:p>
          <a:p>
            <a:pPr hangingPunct="0"/>
            <a:r>
              <a:rPr lang="ru-RU" sz="1400" b="0" dirty="0" smtClean="0"/>
              <a:t>Начальная степень повреждения (единичные разрушения перегородок, размыв отверстий в первых рядах перфорированной части сепаратора от выхода из АПК);</a:t>
            </a:r>
          </a:p>
          <a:p>
            <a:pPr marL="0" lvl="1"/>
            <a:r>
              <a:rPr lang="ru-RU" sz="1600" b="0" dirty="0" smtClean="0"/>
              <a:t>Средняя степень повреждения (многочисленные повреждения перегородок со смыканием дросселирующих ячеек более 3 шт. последовательно);</a:t>
            </a:r>
          </a:p>
          <a:p>
            <a:pPr marL="0" lvl="1"/>
            <a:r>
              <a:rPr lang="ru-RU" sz="1600" b="0" dirty="0" smtClean="0"/>
              <a:t>Высокая степень повреждения (про</a:t>
            </a:r>
            <a:r>
              <a:rPr lang="ru-RU" sz="1600" dirty="0" smtClean="0"/>
              <a:t>тяженные смыкающиеся разрушения перегородок, наличие очаговых нарушений целостности перфорированной части сепаратора).</a:t>
            </a:r>
          </a:p>
          <a:p>
            <a:pPr marL="0" lvl="1"/>
            <a:endParaRPr lang="ru-RU" sz="1600" b="1" dirty="0" smtClean="0"/>
          </a:p>
          <a:p>
            <a:r>
              <a:rPr lang="ru-RU" sz="1400" b="1" dirty="0" smtClean="0"/>
              <a:t>Основной причиной</a:t>
            </a:r>
            <a:r>
              <a:rPr lang="ru-RU" sz="1400" b="1" baseline="0" dirty="0" smtClean="0"/>
              <a:t> возникновения дефектов является</a:t>
            </a:r>
            <a:r>
              <a:rPr lang="ru-RU" sz="1400" b="1" dirty="0" smtClean="0"/>
              <a:t>: </a:t>
            </a:r>
          </a:p>
          <a:p>
            <a:r>
              <a:rPr lang="ru-RU" sz="1400" b="0" dirty="0" smtClean="0"/>
              <a:t>наличие механических примесей и посторонних предметов во внутренней полости ТПО в период проведения пуско-наладочных работ и начального периода эксплуатации</a:t>
            </a:r>
          </a:p>
          <a:p>
            <a:pPr marL="0" lvl="1"/>
            <a:endParaRPr lang="ru-RU" sz="1600" b="0" dirty="0" smtClean="0"/>
          </a:p>
          <a:p>
            <a:pPr hangingPunct="0"/>
            <a:endParaRPr lang="ru-RU" sz="1200" b="0" dirty="0" smtClean="0"/>
          </a:p>
        </p:txBody>
      </p:sp>
    </p:spTree>
    <p:extLst>
      <p:ext uri="{BB962C8B-B14F-4D97-AF65-F5344CB8AC3E}">
        <p14:creationId xmlns:p14="http://schemas.microsoft.com/office/powerpoint/2010/main" val="27735629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70175" y="509588"/>
            <a:ext cx="4533900" cy="25511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</a:t>
            </a:r>
            <a:r>
              <a:rPr lang="ru-RU" baseline="0" dirty="0" smtClean="0"/>
              <a:t> настоящее время проводится ремонт АПК </a:t>
            </a:r>
            <a:r>
              <a:rPr lang="en-US" baseline="0" dirty="0" err="1" smtClean="0"/>
              <a:t>Mokveld</a:t>
            </a:r>
            <a:r>
              <a:rPr lang="en-US" baseline="0" dirty="0" smtClean="0"/>
              <a:t> </a:t>
            </a:r>
            <a:r>
              <a:rPr lang="ru-RU" baseline="0" dirty="0" smtClean="0"/>
              <a:t>на предприятии ООО «</a:t>
            </a:r>
            <a:r>
              <a:rPr lang="ru-RU" baseline="0" dirty="0" err="1" smtClean="0"/>
              <a:t>Некст</a:t>
            </a:r>
            <a:r>
              <a:rPr lang="ru-RU" baseline="0" dirty="0" smtClean="0"/>
              <a:t> Трейд». </a:t>
            </a:r>
          </a:p>
          <a:p>
            <a:r>
              <a:rPr lang="ru-RU" baseline="0" dirty="0" smtClean="0"/>
              <a:t>5 АПК </a:t>
            </a:r>
            <a:r>
              <a:rPr lang="en-US" baseline="0" dirty="0" err="1" smtClean="0"/>
              <a:t>Mokveld</a:t>
            </a:r>
            <a:r>
              <a:rPr lang="en-US" baseline="0" dirty="0" smtClean="0"/>
              <a:t> </a:t>
            </a:r>
            <a:r>
              <a:rPr lang="ru-RU" baseline="0" dirty="0" smtClean="0"/>
              <a:t>успешно отремонтированы и возращены на КС, частично смонтированы в обвязку. Замечаний не имеется. </a:t>
            </a:r>
          </a:p>
          <a:p>
            <a:r>
              <a:rPr lang="ru-RU" baseline="0" dirty="0" smtClean="0"/>
              <a:t>1 АПК КС Елизаветинская отправлен в ремонт.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1 АПК КС Елизаветинская будет отправлен в ремонт после возращения второго клапана из ремонта по причине </a:t>
            </a:r>
            <a:r>
              <a:rPr lang="ru-RU" baseline="0" smtClean="0"/>
              <a:t>отсутствия обменного фонда.</a:t>
            </a:r>
            <a:endParaRPr lang="ru-RU" baseline="0" dirty="0" smtClean="0"/>
          </a:p>
          <a:p>
            <a:endParaRPr lang="ru-RU" baseline="0" dirty="0" smtClean="0"/>
          </a:p>
          <a:p>
            <a:r>
              <a:rPr lang="ru-RU" baseline="0" dirty="0" smtClean="0"/>
              <a:t>Работы по ревизии и ремонту клапанов </a:t>
            </a:r>
            <a:r>
              <a:rPr lang="en-US" baseline="0" dirty="0" err="1" smtClean="0"/>
              <a:t>Mokveld</a:t>
            </a:r>
            <a:r>
              <a:rPr lang="ru-RU" baseline="0" dirty="0" smtClean="0"/>
              <a:t> трудоёмкие.</a:t>
            </a:r>
          </a:p>
          <a:p>
            <a:r>
              <a:rPr lang="ru-RU" baseline="0" dirty="0" smtClean="0"/>
              <a:t>Выявлена острая нехватка обменного фонда клапанов для предотвращения простоев ГПА. </a:t>
            </a:r>
          </a:p>
          <a:p>
            <a:r>
              <a:rPr lang="ru-RU" baseline="0" dirty="0" smtClean="0"/>
              <a:t>В наличии имеется резервный АПК </a:t>
            </a:r>
            <a:r>
              <a:rPr lang="en-US" baseline="0" dirty="0" err="1" smtClean="0"/>
              <a:t>Mokveld</a:t>
            </a:r>
            <a:r>
              <a:rPr lang="en-US" baseline="0" dirty="0" smtClean="0"/>
              <a:t> </a:t>
            </a:r>
            <a:r>
              <a:rPr lang="ru-RU" baseline="0" dirty="0" err="1" smtClean="0"/>
              <a:t>Ду</a:t>
            </a:r>
            <a:r>
              <a:rPr lang="ru-RU" baseline="0" dirty="0" smtClean="0"/>
              <a:t> 300 мм на КС </a:t>
            </a:r>
            <a:r>
              <a:rPr lang="ru-RU" baseline="0" dirty="0" err="1" smtClean="0"/>
              <a:t>Пикалевская</a:t>
            </a:r>
            <a:r>
              <a:rPr lang="ru-RU" baseline="0" dirty="0" smtClean="0"/>
              <a:t>, переданный из КС Краснодарская.</a:t>
            </a:r>
          </a:p>
          <a:p>
            <a:r>
              <a:rPr lang="ru-RU" baseline="0" dirty="0" smtClean="0"/>
              <a:t>На КС Портовая имеется в резерве регулирующий клапан </a:t>
            </a:r>
            <a:r>
              <a:rPr lang="ru-RU" baseline="0" dirty="0" err="1" smtClean="0"/>
              <a:t>Ду</a:t>
            </a:r>
            <a:r>
              <a:rPr lang="ru-RU" baseline="0" dirty="0" smtClean="0"/>
              <a:t> 250 мм.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25017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70175" y="509588"/>
            <a:ext cx="4533900" cy="25511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dirty="0" smtClean="0"/>
              <a:t>В эксплуатации Общества находится 110 единиц регулирующих и антипомпажных клапанов  производства фирмы </a:t>
            </a:r>
            <a:r>
              <a:rPr lang="ru-RU" sz="1200" b="1" dirty="0" err="1" smtClean="0"/>
              <a:t>Моквелд</a:t>
            </a:r>
            <a:r>
              <a:rPr lang="ru-RU" sz="1200" b="1" dirty="0" smtClean="0"/>
              <a:t>.</a:t>
            </a:r>
            <a:endParaRPr lang="ru-RU" sz="600" b="1" dirty="0" smtClean="0"/>
          </a:p>
          <a:p>
            <a:endParaRPr lang="ru-RU" sz="600" b="1" dirty="0" smtClean="0"/>
          </a:p>
          <a:p>
            <a:r>
              <a:rPr lang="ru-RU" sz="1200" b="1" dirty="0" smtClean="0"/>
              <a:t>Из них 52 ед. эксплуатируются в составе объектов КС СЕГ, 45 из которых – это антипомпажные клапаны в составе технологической обвязки ГПА.</a:t>
            </a:r>
          </a:p>
          <a:p>
            <a:endParaRPr lang="ru-RU" sz="12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По поручению Департамента (В.А. Михаленко) Обществом в 2017г проводилась работа по ревизии указанного оборудования.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На текущий момент 100% клапанов </a:t>
            </a:r>
            <a:r>
              <a:rPr lang="ru-RU" sz="1200" b="1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осмотрены. По результатам ревизии составлена программа восстановления технических параметров клапанов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Mokveld</a:t>
            </a:r>
            <a:r>
              <a:rPr lang="ru-RU" sz="1200" b="1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 на 2017-2019г.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Исходя из нее, требуется ремонт 14 клапанов в заводских условиях, ремонт 13 клапанов в условиях КС, а также поставка 4 новых клапанов.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Arial" charset="0"/>
            </a:endParaRPr>
          </a:p>
          <a:p>
            <a:endParaRPr lang="ru-RU" sz="1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735629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70175" y="509588"/>
            <a:ext cx="4533900" cy="25511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74866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70175" y="509588"/>
            <a:ext cx="4533900" cy="25511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/>
              <a:t>На</a:t>
            </a:r>
            <a:r>
              <a:rPr lang="ru-RU" b="1" baseline="0" dirty="0" smtClean="0"/>
              <a:t> текущий момент выполнены следующие задачи:</a:t>
            </a:r>
          </a:p>
          <a:p>
            <a:pPr marL="171450" indent="-171450">
              <a:buFontTx/>
              <a:buChar char="-"/>
            </a:pPr>
            <a:r>
              <a:rPr lang="ru-RU" b="1" baseline="0" dirty="0" smtClean="0"/>
              <a:t>Сокращен </a:t>
            </a:r>
            <a:r>
              <a:rPr lang="ru-RU" b="1" baseline="0" dirty="0" err="1" smtClean="0"/>
              <a:t>межинспекционный</a:t>
            </a:r>
            <a:r>
              <a:rPr lang="ru-RU" b="1" baseline="0" dirty="0" smtClean="0"/>
              <a:t> период</a:t>
            </a:r>
            <a:endParaRPr lang="ru-RU" b="1" dirty="0" smtClean="0"/>
          </a:p>
          <a:p>
            <a:r>
              <a:rPr lang="ru-RU" b="1" dirty="0" smtClean="0"/>
              <a:t>- На</a:t>
            </a:r>
            <a:r>
              <a:rPr lang="ru-RU" b="1" baseline="0" dirty="0" smtClean="0"/>
              <a:t> КС Портовая в полном объеме врезаны бобышки для ревизии обратных и регулирующих клапанов.</a:t>
            </a:r>
          </a:p>
          <a:p>
            <a:pPr marL="0" indent="0">
              <a:buFontTx/>
              <a:buNone/>
            </a:pPr>
            <a:r>
              <a:rPr lang="ru-RU" b="1" dirty="0" smtClean="0"/>
              <a:t>-</a:t>
            </a:r>
            <a:r>
              <a:rPr lang="ru-RU" b="1" baseline="0" dirty="0" smtClean="0"/>
              <a:t> </a:t>
            </a:r>
            <a:r>
              <a:rPr lang="ru-RU" b="1" dirty="0" smtClean="0"/>
              <a:t>На</a:t>
            </a:r>
            <a:r>
              <a:rPr lang="ru-RU" b="1" baseline="0" dirty="0" smtClean="0"/>
              <a:t> КС Портовая выполнено </a:t>
            </a:r>
            <a:r>
              <a:rPr lang="ru-RU" b="1" baseline="0" dirty="0" err="1" smtClean="0"/>
              <a:t>гужевание</a:t>
            </a:r>
            <a:r>
              <a:rPr lang="ru-RU" b="1" baseline="0" dirty="0" smtClean="0"/>
              <a:t> гаек штока поршня в условиях УАВР.</a:t>
            </a:r>
          </a:p>
          <a:p>
            <a:pPr marL="171450" indent="-171450">
              <a:buFontTx/>
              <a:buChar char="-"/>
            </a:pPr>
            <a:r>
              <a:rPr lang="ru-RU" b="1" baseline="0" dirty="0" smtClean="0"/>
              <a:t>Заменены </a:t>
            </a:r>
            <a:r>
              <a:rPr lang="ru-RU" b="1" baseline="0" dirty="0" err="1" smtClean="0"/>
              <a:t>контровочные</a:t>
            </a:r>
            <a:r>
              <a:rPr lang="ru-RU" b="1" baseline="0" dirty="0" smtClean="0"/>
              <a:t> шайбы фиксации поршня на штоке на шайбы, изготовленных в УАВР.</a:t>
            </a:r>
          </a:p>
          <a:p>
            <a:pPr marL="171450" indent="-171450">
              <a:buFontTx/>
              <a:buChar char="-"/>
            </a:pPr>
            <a:endParaRPr lang="ru-RU" b="1" baseline="0" dirty="0" smtClean="0"/>
          </a:p>
          <a:p>
            <a:pPr marL="171450" indent="-171450">
              <a:buFontTx/>
              <a:buChar char="-"/>
            </a:pPr>
            <a:endParaRPr lang="ru-RU" b="1" baseline="0" dirty="0" smtClean="0"/>
          </a:p>
          <a:p>
            <a:pPr marL="171450" indent="-171450">
              <a:buFontTx/>
              <a:buChar char="-"/>
            </a:pPr>
            <a:endParaRPr lang="ru-RU" b="1" baseline="0" dirty="0" smtClean="0"/>
          </a:p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93ED24-6427-4DAB-821B-DC4223926207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43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1754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70175" y="509588"/>
            <a:ext cx="4533900" cy="25511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93ED24-6427-4DAB-821B-DC4223926207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70175" y="509588"/>
            <a:ext cx="4533900" cy="25511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95658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70175" y="509588"/>
            <a:ext cx="4533900" cy="25511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dirty="0" smtClean="0"/>
              <a:t>Планом КР Общества на 2018 год предусмотрен капитальный ремонт в заводских условиях </a:t>
            </a:r>
          </a:p>
          <a:p>
            <a:r>
              <a:rPr lang="ru-RU" sz="1200" b="1" dirty="0" smtClean="0"/>
              <a:t>шаровых кранов в количестве 29 шт., в том числе 9 шт. подрядным способом</a:t>
            </a:r>
          </a:p>
          <a:p>
            <a:r>
              <a:rPr lang="ru-RU" sz="1200" b="1" dirty="0" smtClean="0"/>
              <a:t>Впервые организована отправка в ремонт 4 шаровых кранов КС Портовая </a:t>
            </a:r>
            <a:r>
              <a:rPr lang="en-US" sz="1200" b="1" dirty="0" smtClean="0"/>
              <a:t>PN 250 </a:t>
            </a:r>
            <a:r>
              <a:rPr lang="ru-RU" sz="1200" b="1" dirty="0" smtClean="0"/>
              <a:t>кгс/см2:</a:t>
            </a:r>
          </a:p>
          <a:p>
            <a:r>
              <a:rPr lang="ru-RU" sz="1200" dirty="0" smtClean="0"/>
              <a:t>2 шт. </a:t>
            </a:r>
            <a:r>
              <a:rPr lang="en-US" sz="1200" dirty="0" smtClean="0"/>
              <a:t>DN 400 </a:t>
            </a:r>
            <a:r>
              <a:rPr lang="ru-RU" sz="1200" dirty="0" smtClean="0"/>
              <a:t>производства </a:t>
            </a:r>
            <a:r>
              <a:rPr lang="en-US" sz="1200" dirty="0" smtClean="0"/>
              <a:t>RMA</a:t>
            </a:r>
            <a:r>
              <a:rPr lang="ru-RU" sz="1200" dirty="0" smtClean="0"/>
              <a:t> с электроприводом надземного исполнения</a:t>
            </a:r>
            <a:r>
              <a:rPr lang="en-US" sz="1200" dirty="0" smtClean="0"/>
              <a:t> </a:t>
            </a:r>
            <a:endParaRPr lang="ru-RU" sz="1200" dirty="0" smtClean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2 шт. DN 800 производства </a:t>
            </a:r>
            <a:r>
              <a:rPr lang="ru-RU" sz="1200" dirty="0" err="1" smtClean="0"/>
              <a:t>Cameron</a:t>
            </a:r>
            <a:r>
              <a:rPr lang="ru-RU" sz="1200" dirty="0" smtClean="0"/>
              <a:t> с электроприводом подземного исполнения</a:t>
            </a:r>
          </a:p>
          <a:p>
            <a:endParaRPr lang="ru-RU" sz="1200" dirty="0" smtClean="0"/>
          </a:p>
          <a:p>
            <a:endParaRPr lang="ru-RU" sz="1200" b="1" dirty="0" smtClean="0"/>
          </a:p>
          <a:p>
            <a:endParaRPr lang="en-US" b="1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93ED24-6427-4DAB-821B-DC4223926207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46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1754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70175" y="509588"/>
            <a:ext cx="4533900" cy="25511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93ED24-6427-4DAB-821B-DC4223926207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47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1754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70175" y="509588"/>
            <a:ext cx="4533900" cy="25511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ru-RU" sz="1200" b="1" dirty="0" smtClean="0"/>
              <a:t>В период с 2016 по 2018 год в Обществе проведена работа по организации капитального ремонта ТПА хоз. способом на базе УАВР.</a:t>
            </a:r>
          </a:p>
          <a:p>
            <a:pPr marL="0" marR="0" indent="0" algn="just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/>
              <a:t>Краны успешно отремонтированы и смонтированы в ТПО ПУ и АВО КС Ржев</a:t>
            </a:r>
          </a:p>
          <a:p>
            <a:pPr algn="just"/>
            <a:r>
              <a:rPr lang="ru-RU" sz="1200" dirty="0" smtClean="0"/>
              <a:t>Планируется увеличить количество арматуры повторного применения, что позволит значительно снизить затраты на замену негерметичной арматуры (по сравнению с затратами на поставку новой ТПА или отремонтированной в заводских условиях).</a:t>
            </a:r>
          </a:p>
          <a:p>
            <a:r>
              <a:rPr lang="ru-RU" sz="1200" dirty="0" smtClean="0"/>
              <a:t>Планом КР Общества на 2018 год предусмотрен ремонт хоз. способом кранов шаровых </a:t>
            </a:r>
            <a:r>
              <a:rPr lang="en-US" sz="1200" dirty="0" smtClean="0"/>
              <a:t>Grove DN500 </a:t>
            </a:r>
            <a:r>
              <a:rPr lang="ru-RU" sz="1200" dirty="0" smtClean="0"/>
              <a:t>в количестве 20 шт. на базе УАВР</a:t>
            </a:r>
          </a:p>
          <a:p>
            <a:pPr algn="just"/>
            <a:endParaRPr lang="en-US" b="1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93ED24-6427-4DAB-821B-DC4223926207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48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175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70175" y="509588"/>
            <a:ext cx="4533900" cy="25511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93ED24-6427-4DAB-821B-DC4223926207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70175" y="509588"/>
            <a:ext cx="4533900" cy="25511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93ED24-6427-4DAB-821B-DC4223926207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98597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70175" y="509588"/>
            <a:ext cx="4533900" cy="25511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93ED24-6427-4DAB-821B-DC4223926207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71754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71763" y="509588"/>
            <a:ext cx="4530725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D5FBFE-1DE3-460D-869A-667BBC586C0B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71351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71763" y="509588"/>
            <a:ext cx="4530725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D5FBFE-1DE3-460D-869A-667BBC586C0B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64983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71763" y="509588"/>
            <a:ext cx="4530725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59E314-6DCA-45DE-952B-922637B9ADF8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20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3078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71763" y="509588"/>
            <a:ext cx="4530725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D5FBFE-1DE3-460D-869A-667BBC586C0B}" type="slidenum">
              <a:rPr lang="ru-RU" smtClean="0"/>
              <a:pPr>
                <a:defRPr/>
              </a:pPr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882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&lt;#&gt;</a:t>
            </a:r>
            <a:endParaRPr lang="ru-RU" dirty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95227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&lt;#&gt;</a:t>
            </a:r>
            <a:endParaRPr lang="ru-RU" dirty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27846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НАЗВАНИЕ ПРЕЗЕНТАЦИИ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32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НАЗВАНИЕ ПРЕЗЕНТАЦИИ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34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1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НАЗВАНИЕ ПРЕЗЕНТАЦИИ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36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НАЗВАНИЕ ПРЕЗЕНТАЦИИ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91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72300" y="0"/>
            <a:ext cx="2171700" cy="459462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362700" cy="459462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НАЗВАНИЕ ПРЕЗЕНТАЦИИ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42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Заголовок, текст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9000" y="1"/>
            <a:ext cx="6985000" cy="7572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0" y="809626"/>
            <a:ext cx="4495800" cy="11465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иаграмма 3"/>
          <p:cNvSpPr>
            <a:spLocks noGrp="1"/>
          </p:cNvSpPr>
          <p:nvPr>
            <p:ph type="chart" sz="half" idx="2"/>
          </p:nvPr>
        </p:nvSpPr>
        <p:spPr>
          <a:xfrm>
            <a:off x="4648200" y="809626"/>
            <a:ext cx="4495800" cy="1146572"/>
          </a:xfrm>
          <a:prstGeom prst="rect">
            <a:avLst/>
          </a:prstGeom>
        </p:spPr>
        <p:txBody>
          <a:bodyPr/>
          <a:lstStyle/>
          <a:p>
            <a:pPr lvl="0"/>
            <a:endParaRPr lang="ru-RU" noProof="0" dirty="0" smtClean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04790" y="4772026"/>
            <a:ext cx="1487487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AD930F-C411-48D1-A145-BEE9C9C7C8E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НАЗВАНИЕ ПРЕЗЕНТАЦИИ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40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9000" y="1"/>
            <a:ext cx="6985000" cy="757238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0" y="809626"/>
            <a:ext cx="4495800" cy="11465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26"/>
            <a:ext cx="4495800" cy="11465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04790" y="4772026"/>
            <a:ext cx="1487487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&lt;#&gt;</a:t>
            </a:r>
            <a:endParaRPr lang="ru-RU" dirty="0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2144713" y="4772026"/>
            <a:ext cx="67691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582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1600" y="4859755"/>
            <a:ext cx="7321550" cy="215444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НАЗВАНИЕ МЕРОПРИЯТИЯ</a:t>
            </a:r>
            <a:endParaRPr lang="ru-RU" dirty="0"/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0" hasCustomPrompt="1"/>
          </p:nvPr>
        </p:nvSpPr>
        <p:spPr>
          <a:xfrm>
            <a:off x="1551600" y="979499"/>
            <a:ext cx="7321550" cy="3622675"/>
          </a:xfrm>
        </p:spPr>
        <p:txBody>
          <a:bodyPr/>
          <a:lstStyle/>
          <a:p>
            <a:pPr lvl="0"/>
            <a:r>
              <a:rPr lang="ru-RU" dirty="0" smtClean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419571903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551602" y="76205"/>
            <a:ext cx="7321551" cy="661039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7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1600" y="4859755"/>
            <a:ext cx="7321550" cy="215444"/>
          </a:xfr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НАЗВАНИЕ МЕРОПРИЯТИЯ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52023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751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6"/>
            <a:ext cx="2286000" cy="195619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6"/>
            <a:ext cx="6705600" cy="195619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&lt;#&gt;</a:t>
            </a:r>
            <a:endParaRPr lang="ru-RU" dirty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24370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551602" y="76205"/>
            <a:ext cx="7321551" cy="661039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7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1600" y="4859755"/>
            <a:ext cx="7321550" cy="215444"/>
          </a:xfr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5" name="Содержимое 7"/>
          <p:cNvSpPr>
            <a:spLocks noGrp="1"/>
          </p:cNvSpPr>
          <p:nvPr>
            <p:ph sz="quarter" idx="12"/>
          </p:nvPr>
        </p:nvSpPr>
        <p:spPr>
          <a:xfrm>
            <a:off x="153988" y="914400"/>
            <a:ext cx="8816975" cy="3695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3528725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551602" y="76205"/>
            <a:ext cx="7321551" cy="66103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1600" y="4859755"/>
            <a:ext cx="7321550" cy="215444"/>
          </a:xfr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9" name="Содержимое 7"/>
          <p:cNvSpPr>
            <a:spLocks noGrp="1"/>
          </p:cNvSpPr>
          <p:nvPr>
            <p:ph sz="quarter" idx="15"/>
          </p:nvPr>
        </p:nvSpPr>
        <p:spPr>
          <a:xfrm>
            <a:off x="152402" y="911191"/>
            <a:ext cx="2841057" cy="36957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Содержимое 7"/>
          <p:cNvSpPr>
            <a:spLocks noGrp="1"/>
          </p:cNvSpPr>
          <p:nvPr>
            <p:ph sz="quarter" idx="16"/>
          </p:nvPr>
        </p:nvSpPr>
        <p:spPr>
          <a:xfrm>
            <a:off x="3144265" y="911191"/>
            <a:ext cx="2841057" cy="3695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Содержимое 7"/>
          <p:cNvSpPr>
            <a:spLocks noGrp="1"/>
          </p:cNvSpPr>
          <p:nvPr>
            <p:ph sz="quarter" idx="17"/>
          </p:nvPr>
        </p:nvSpPr>
        <p:spPr>
          <a:xfrm>
            <a:off x="6137710" y="911191"/>
            <a:ext cx="2841057" cy="3695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1168449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551602" y="76205"/>
            <a:ext cx="7321551" cy="66103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9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1600" y="4859755"/>
            <a:ext cx="7321550" cy="215444"/>
          </a:xfr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6" name="Содержимое 7"/>
          <p:cNvSpPr>
            <a:spLocks noGrp="1"/>
          </p:cNvSpPr>
          <p:nvPr>
            <p:ph sz="quarter" idx="12"/>
          </p:nvPr>
        </p:nvSpPr>
        <p:spPr>
          <a:xfrm>
            <a:off x="3147461" y="914400"/>
            <a:ext cx="5823502" cy="3695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Содержимое 7"/>
          <p:cNvSpPr>
            <a:spLocks noGrp="1"/>
          </p:cNvSpPr>
          <p:nvPr>
            <p:ph sz="quarter" idx="13"/>
          </p:nvPr>
        </p:nvSpPr>
        <p:spPr>
          <a:xfrm>
            <a:off x="152402" y="912796"/>
            <a:ext cx="2841057" cy="3695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5784468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4"/>
          <p:cNvSpPr>
            <a:spLocks noGrp="1"/>
          </p:cNvSpPr>
          <p:nvPr>
            <p:ph type="body" sz="quarter" idx="10"/>
          </p:nvPr>
        </p:nvSpPr>
        <p:spPr>
          <a:xfrm>
            <a:off x="150813" y="910911"/>
            <a:ext cx="8828087" cy="1162367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551602" y="76205"/>
            <a:ext cx="7321551" cy="66103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9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1600" y="4859755"/>
            <a:ext cx="7321550" cy="215444"/>
          </a:xfr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6" name="Содержимое 7"/>
          <p:cNvSpPr>
            <a:spLocks noGrp="1"/>
          </p:cNvSpPr>
          <p:nvPr>
            <p:ph sz="quarter" idx="17"/>
          </p:nvPr>
        </p:nvSpPr>
        <p:spPr>
          <a:xfrm>
            <a:off x="154004" y="2175308"/>
            <a:ext cx="8824763" cy="242195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1838658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551602" y="76205"/>
            <a:ext cx="7321551" cy="66103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7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1600" y="4859755"/>
            <a:ext cx="7321550" cy="215444"/>
          </a:xfr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247495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xfrm>
            <a:off x="2144713" y="4772026"/>
            <a:ext cx="67691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НАЗВАНИЕ ПРЕЗЕНТАЦИИ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22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ftr" sz="quarter" idx="10"/>
          </p:nvPr>
        </p:nvSpPr>
        <p:spPr>
          <a:xfrm>
            <a:off x="2144713" y="4772026"/>
            <a:ext cx="67691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НАЗВАНИЕ ПРЕЗЕНТАЦИИ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32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9000" y="1"/>
            <a:ext cx="6985000" cy="757238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0" y="809626"/>
            <a:ext cx="4495800" cy="11465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26"/>
            <a:ext cx="4495800" cy="11465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04790" y="4772026"/>
            <a:ext cx="1487487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&lt;#&gt;</a:t>
            </a:r>
            <a:endParaRPr lang="ru-RU" dirty="0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2144713" y="4772026"/>
            <a:ext cx="67691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582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2176" y="151200"/>
            <a:ext cx="6762750" cy="857250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9550" y="1200151"/>
            <a:ext cx="8715375" cy="40011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buNone/>
              <a:defRPr sz="2600" b="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4" name="Содержимое 2"/>
          <p:cNvSpPr>
            <a:spLocks noGrp="1"/>
          </p:cNvSpPr>
          <p:nvPr>
            <p:ph idx="10" hasCustomPrompt="1"/>
          </p:nvPr>
        </p:nvSpPr>
        <p:spPr>
          <a:xfrm>
            <a:off x="2165350" y="4756976"/>
            <a:ext cx="7046182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buNone/>
              <a:defRPr sz="2000" b="0">
                <a:solidFill>
                  <a:schemeClr val="bg1"/>
                </a:solidFill>
              </a:defRPr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71359933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64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9000" y="1"/>
            <a:ext cx="6985000" cy="7572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0" y="809626"/>
            <a:ext cx="4495800" cy="1146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26"/>
            <a:ext cx="4495800" cy="1146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&lt;#&gt;</a:t>
            </a:r>
            <a:endParaRPr lang="ru-RU" dirty="0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411026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61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71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03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50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80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НАЗВАНИЕ ПРЕЗЕНТАЦИИ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38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70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90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77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72300" y="0"/>
            <a:ext cx="2171700" cy="459462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362700" cy="459462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02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42FCF0-A824-4943-B37E-49B12ED7689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73290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9000" y="0"/>
            <a:ext cx="6985000" cy="7572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0" y="809626"/>
            <a:ext cx="4495800" cy="11465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26"/>
            <a:ext cx="4495800" cy="11465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04789" y="4772025"/>
            <a:ext cx="1487487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&lt;#&gt;</a:t>
            </a:r>
            <a:endParaRPr lang="ru-RU" dirty="0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91890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551602" y="76201"/>
            <a:ext cx="7321551" cy="661039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7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1600" y="4859755"/>
            <a:ext cx="7321550" cy="215444"/>
          </a:xfr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5" name="Содержимое 7"/>
          <p:cNvSpPr>
            <a:spLocks noGrp="1"/>
          </p:cNvSpPr>
          <p:nvPr>
            <p:ph sz="quarter" idx="12"/>
          </p:nvPr>
        </p:nvSpPr>
        <p:spPr>
          <a:xfrm>
            <a:off x="153988" y="914400"/>
            <a:ext cx="8816975" cy="3695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3528725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551602" y="76201"/>
            <a:ext cx="7321551" cy="66103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1600" y="4859755"/>
            <a:ext cx="7321550" cy="215444"/>
          </a:xfr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9" name="Содержимое 7"/>
          <p:cNvSpPr>
            <a:spLocks noGrp="1"/>
          </p:cNvSpPr>
          <p:nvPr>
            <p:ph sz="quarter" idx="15"/>
          </p:nvPr>
        </p:nvSpPr>
        <p:spPr>
          <a:xfrm>
            <a:off x="152402" y="911191"/>
            <a:ext cx="2841057" cy="36957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Содержимое 7"/>
          <p:cNvSpPr>
            <a:spLocks noGrp="1"/>
          </p:cNvSpPr>
          <p:nvPr>
            <p:ph sz="quarter" idx="16"/>
          </p:nvPr>
        </p:nvSpPr>
        <p:spPr>
          <a:xfrm>
            <a:off x="3144257" y="911191"/>
            <a:ext cx="2841057" cy="3695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Содержимое 7"/>
          <p:cNvSpPr>
            <a:spLocks noGrp="1"/>
          </p:cNvSpPr>
          <p:nvPr>
            <p:ph sz="quarter" idx="17"/>
          </p:nvPr>
        </p:nvSpPr>
        <p:spPr>
          <a:xfrm>
            <a:off x="6137710" y="911191"/>
            <a:ext cx="2841057" cy="3695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1168449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551602" y="76201"/>
            <a:ext cx="7321551" cy="66103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9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1600" y="4859755"/>
            <a:ext cx="7321550" cy="215444"/>
          </a:xfr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6" name="Содержимое 7"/>
          <p:cNvSpPr>
            <a:spLocks noGrp="1"/>
          </p:cNvSpPr>
          <p:nvPr>
            <p:ph sz="quarter" idx="12"/>
          </p:nvPr>
        </p:nvSpPr>
        <p:spPr>
          <a:xfrm>
            <a:off x="3147461" y="914400"/>
            <a:ext cx="5823502" cy="3695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Содержимое 7"/>
          <p:cNvSpPr>
            <a:spLocks noGrp="1"/>
          </p:cNvSpPr>
          <p:nvPr>
            <p:ph sz="quarter" idx="13"/>
          </p:nvPr>
        </p:nvSpPr>
        <p:spPr>
          <a:xfrm>
            <a:off x="152402" y="912796"/>
            <a:ext cx="2841057" cy="3695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5784468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4"/>
          <p:cNvSpPr>
            <a:spLocks noGrp="1"/>
          </p:cNvSpPr>
          <p:nvPr>
            <p:ph type="body" sz="quarter" idx="10"/>
          </p:nvPr>
        </p:nvSpPr>
        <p:spPr>
          <a:xfrm>
            <a:off x="150813" y="910910"/>
            <a:ext cx="8828087" cy="1162367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551602" y="76201"/>
            <a:ext cx="7321551" cy="66103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9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1600" y="4859755"/>
            <a:ext cx="7321550" cy="215444"/>
          </a:xfr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6" name="Содержимое 7"/>
          <p:cNvSpPr>
            <a:spLocks noGrp="1"/>
          </p:cNvSpPr>
          <p:nvPr>
            <p:ph sz="quarter" idx="17"/>
          </p:nvPr>
        </p:nvSpPr>
        <p:spPr>
          <a:xfrm>
            <a:off x="154004" y="2175308"/>
            <a:ext cx="8824763" cy="242195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1838658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551602" y="76201"/>
            <a:ext cx="7321551" cy="66103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7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1600" y="4859755"/>
            <a:ext cx="7321550" cy="215444"/>
          </a:xfr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247495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xfrm>
            <a:off x="2144713" y="4772025"/>
            <a:ext cx="67691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НАЗВАНИЕ ПРЕЗЕНТАЦИИ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22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ftr" sz="quarter" idx="10"/>
          </p:nvPr>
        </p:nvSpPr>
        <p:spPr>
          <a:xfrm>
            <a:off x="2144713" y="4772025"/>
            <a:ext cx="67691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НАЗВАНИЕ ПРЕЗЕНТАЦИИ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32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9000" y="0"/>
            <a:ext cx="6985000" cy="757238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0" y="809626"/>
            <a:ext cx="4495800" cy="11465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26"/>
            <a:ext cx="4495800" cy="11465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04789" y="4772025"/>
            <a:ext cx="1487487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&lt;#&gt;</a:t>
            </a:r>
            <a:endParaRPr lang="ru-RU" dirty="0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2144713" y="4772025"/>
            <a:ext cx="67691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582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2176" y="151200"/>
            <a:ext cx="6762750" cy="857250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9550" y="1200151"/>
            <a:ext cx="8715375" cy="40011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buNone/>
              <a:defRPr sz="2600" b="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4" name="Содержимое 2"/>
          <p:cNvSpPr>
            <a:spLocks noGrp="1"/>
          </p:cNvSpPr>
          <p:nvPr>
            <p:ph idx="10" hasCustomPrompt="1"/>
          </p:nvPr>
        </p:nvSpPr>
        <p:spPr>
          <a:xfrm>
            <a:off x="2165350" y="4756966"/>
            <a:ext cx="7046182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buNone/>
              <a:defRPr sz="2000" b="0">
                <a:solidFill>
                  <a:schemeClr val="bg1"/>
                </a:solidFill>
              </a:defRPr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7135993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FCEA56-1B4F-4723-B858-2ECFE7D73A4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57791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2176" y="151200"/>
            <a:ext cx="6762750" cy="857250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9550" y="1200151"/>
            <a:ext cx="8715375" cy="40011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buNone/>
              <a:defRPr sz="2600" b="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4" name="Содержимое 2"/>
          <p:cNvSpPr>
            <a:spLocks noGrp="1"/>
          </p:cNvSpPr>
          <p:nvPr>
            <p:ph idx="10" hasCustomPrompt="1"/>
          </p:nvPr>
        </p:nvSpPr>
        <p:spPr>
          <a:xfrm>
            <a:off x="2165350" y="4756966"/>
            <a:ext cx="7046182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buNone/>
              <a:defRPr sz="2000" b="0">
                <a:solidFill>
                  <a:schemeClr val="bg1"/>
                </a:solidFill>
              </a:defRPr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71359933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551602" y="76201"/>
            <a:ext cx="7321551" cy="661039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7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1600" y="4859755"/>
            <a:ext cx="7321550" cy="215444"/>
          </a:xfr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5" name="Содержимое 7"/>
          <p:cNvSpPr>
            <a:spLocks noGrp="1"/>
          </p:cNvSpPr>
          <p:nvPr>
            <p:ph sz="quarter" idx="12"/>
          </p:nvPr>
        </p:nvSpPr>
        <p:spPr>
          <a:xfrm>
            <a:off x="153988" y="914400"/>
            <a:ext cx="8816975" cy="3695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3528725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551602" y="76201"/>
            <a:ext cx="7321551" cy="66103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1600" y="4859755"/>
            <a:ext cx="7321550" cy="215444"/>
          </a:xfr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9" name="Содержимое 7"/>
          <p:cNvSpPr>
            <a:spLocks noGrp="1"/>
          </p:cNvSpPr>
          <p:nvPr>
            <p:ph sz="quarter" idx="15"/>
          </p:nvPr>
        </p:nvSpPr>
        <p:spPr>
          <a:xfrm>
            <a:off x="152402" y="911191"/>
            <a:ext cx="2841057" cy="36957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Содержимое 7"/>
          <p:cNvSpPr>
            <a:spLocks noGrp="1"/>
          </p:cNvSpPr>
          <p:nvPr>
            <p:ph sz="quarter" idx="16"/>
          </p:nvPr>
        </p:nvSpPr>
        <p:spPr>
          <a:xfrm>
            <a:off x="3144257" y="911191"/>
            <a:ext cx="2841057" cy="3695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Содержимое 7"/>
          <p:cNvSpPr>
            <a:spLocks noGrp="1"/>
          </p:cNvSpPr>
          <p:nvPr>
            <p:ph sz="quarter" idx="17"/>
          </p:nvPr>
        </p:nvSpPr>
        <p:spPr>
          <a:xfrm>
            <a:off x="6137710" y="911191"/>
            <a:ext cx="2841057" cy="3695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1168449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551602" y="76201"/>
            <a:ext cx="7321551" cy="66103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9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1600" y="4859755"/>
            <a:ext cx="7321550" cy="215444"/>
          </a:xfr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6" name="Содержимое 7"/>
          <p:cNvSpPr>
            <a:spLocks noGrp="1"/>
          </p:cNvSpPr>
          <p:nvPr>
            <p:ph sz="quarter" idx="12"/>
          </p:nvPr>
        </p:nvSpPr>
        <p:spPr>
          <a:xfrm>
            <a:off x="3147461" y="914400"/>
            <a:ext cx="5823502" cy="3695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Содержимое 7"/>
          <p:cNvSpPr>
            <a:spLocks noGrp="1"/>
          </p:cNvSpPr>
          <p:nvPr>
            <p:ph sz="quarter" idx="13"/>
          </p:nvPr>
        </p:nvSpPr>
        <p:spPr>
          <a:xfrm>
            <a:off x="152402" y="912796"/>
            <a:ext cx="2841057" cy="3695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5784468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4"/>
          <p:cNvSpPr>
            <a:spLocks noGrp="1"/>
          </p:cNvSpPr>
          <p:nvPr>
            <p:ph type="body" sz="quarter" idx="10"/>
          </p:nvPr>
        </p:nvSpPr>
        <p:spPr>
          <a:xfrm>
            <a:off x="150813" y="910910"/>
            <a:ext cx="8828087" cy="1162367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551602" y="76201"/>
            <a:ext cx="7321551" cy="66103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9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1600" y="4859755"/>
            <a:ext cx="7321550" cy="215444"/>
          </a:xfr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6" name="Содержимое 7"/>
          <p:cNvSpPr>
            <a:spLocks noGrp="1"/>
          </p:cNvSpPr>
          <p:nvPr>
            <p:ph sz="quarter" idx="17"/>
          </p:nvPr>
        </p:nvSpPr>
        <p:spPr>
          <a:xfrm>
            <a:off x="154004" y="2175308"/>
            <a:ext cx="8824763" cy="242195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1838658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551602" y="76201"/>
            <a:ext cx="7321551" cy="66103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7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1600" y="4859755"/>
            <a:ext cx="7321550" cy="215444"/>
          </a:xfr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247495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xfrm>
            <a:off x="2144713" y="4772025"/>
            <a:ext cx="67691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НАЗВАНИЕ ПРЕЗЕНТАЦИИ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22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ftr" sz="quarter" idx="10"/>
          </p:nvPr>
        </p:nvSpPr>
        <p:spPr>
          <a:xfrm>
            <a:off x="2144713" y="4772025"/>
            <a:ext cx="67691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НАЗВАНИЕ ПРЕЗЕНТАЦИИ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32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9000" y="0"/>
            <a:ext cx="6985000" cy="757238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0" y="809626"/>
            <a:ext cx="4495800" cy="11465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26"/>
            <a:ext cx="4495800" cy="11465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04789" y="4772025"/>
            <a:ext cx="1487487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&lt;#&gt;</a:t>
            </a:r>
            <a:endParaRPr lang="ru-RU" dirty="0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2144713" y="4772025"/>
            <a:ext cx="67691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582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2176" y="151200"/>
            <a:ext cx="6762750" cy="857250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9550" y="1200151"/>
            <a:ext cx="8715375" cy="40011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buNone/>
              <a:defRPr sz="2600" b="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4" name="Содержимое 2"/>
          <p:cNvSpPr>
            <a:spLocks noGrp="1"/>
          </p:cNvSpPr>
          <p:nvPr>
            <p:ph idx="10" hasCustomPrompt="1"/>
          </p:nvPr>
        </p:nvSpPr>
        <p:spPr>
          <a:xfrm>
            <a:off x="2165350" y="4756966"/>
            <a:ext cx="7046182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buNone/>
              <a:defRPr sz="2000" b="0">
                <a:solidFill>
                  <a:schemeClr val="bg1"/>
                </a:solidFill>
              </a:defRPr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7135993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547A1D-E27B-45BE-9642-91932F5538F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47529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2176" y="151200"/>
            <a:ext cx="6762750" cy="857250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9550" y="1200151"/>
            <a:ext cx="8715375" cy="40011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buNone/>
              <a:defRPr sz="2600" b="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4" name="Содержимое 2"/>
          <p:cNvSpPr>
            <a:spLocks noGrp="1"/>
          </p:cNvSpPr>
          <p:nvPr>
            <p:ph idx="10" hasCustomPrompt="1"/>
          </p:nvPr>
        </p:nvSpPr>
        <p:spPr>
          <a:xfrm>
            <a:off x="2165350" y="4756966"/>
            <a:ext cx="7046182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buNone/>
              <a:defRPr sz="2000" b="0">
                <a:solidFill>
                  <a:schemeClr val="bg1"/>
                </a:solidFill>
              </a:defRPr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7135993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41F268-6491-4B3A-8F3F-4AEBA28D55A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83590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094F56-05A5-42DB-BF18-9AB8F8BAFB5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08310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AA4ED1-B573-4645-86A9-E67C853C405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62381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8002DA-A250-4E11-A16B-F073F62C512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416006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&lt;#&gt;</a:t>
            </a:r>
            <a:endParaRPr lang="ru-RU" dirty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75295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F15168-0A77-4E98-B662-6CBDABEAC32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69693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1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8A79AA-F351-45B4-B1C7-D07B267B579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58137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C33BBA-9827-4354-B470-854BCF629D5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406855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6"/>
            <a:ext cx="2286000" cy="195619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6"/>
            <a:ext cx="6705600" cy="195619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22A294-4EB6-471F-BAB2-7E43A6D1FA4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08346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3622E2-E802-43CD-A529-532ECA07B44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97342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F5BC11-5D02-4177-9BC1-0980F99209C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77165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2BB174-1D60-4811-8681-4819CD6EB59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92850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4AFD13-A024-4BAA-B964-7007B9D64EE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19717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784FB1-97F1-40FE-B7E6-796AAF9FD79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73292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6B7A1C-C25F-4D52-8D4C-E4D7C01CA78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56893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&lt;#&gt;</a:t>
            </a:r>
            <a:endParaRPr lang="ru-RU" dirty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49621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5E8EAF-6E8A-4D64-B265-13B4DE8EE99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92206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A89E06-03E7-4EAC-883C-6E0828C826A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46992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1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3FAEF8-4BB5-4F9A-8249-1967D36DE7F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44235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A29D81-2D87-4E3B-B1CB-F78F51D86CF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98071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6"/>
            <a:ext cx="2286000" cy="195619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6"/>
            <a:ext cx="6705600" cy="195619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99C816-8C47-4A55-80EB-3D3C8D31FAD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46477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Заголовок, текст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9000" y="1"/>
            <a:ext cx="6985000" cy="7572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0" y="809626"/>
            <a:ext cx="4495800" cy="1146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иаграмма 3"/>
          <p:cNvSpPr>
            <a:spLocks noGrp="1"/>
          </p:cNvSpPr>
          <p:nvPr>
            <p:ph type="chart" sz="half" idx="2"/>
          </p:nvPr>
        </p:nvSpPr>
        <p:spPr>
          <a:xfrm>
            <a:off x="4648200" y="809626"/>
            <a:ext cx="4495800" cy="1146572"/>
          </a:xfrm>
        </p:spPr>
        <p:txBody>
          <a:bodyPr/>
          <a:lstStyle/>
          <a:p>
            <a:pPr lvl="0"/>
            <a:endParaRPr lang="ru-RU" noProof="0" dirty="0" smtClean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E156B8-75D4-4957-BE17-B441828470B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10618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9000" y="1"/>
            <a:ext cx="6985000" cy="7572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0" y="809626"/>
            <a:ext cx="4495800" cy="1146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809627"/>
            <a:ext cx="4495800" cy="5155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1439475"/>
            <a:ext cx="4495800" cy="51673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24D3B-F998-4C6F-A469-BCCD928F34B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99184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99B9B-E5B3-4408-8515-FBDE4BE32FE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57228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DABB74-9D9E-478D-966F-195B7CB33B3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43720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71D1E-0F2A-411E-B5DC-6773BDB8D7E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27752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&lt;#&gt;</a:t>
            </a:r>
            <a:endParaRPr lang="ru-RU" dirty="0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60563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27"/>
            <a:ext cx="4495800" cy="809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27"/>
            <a:ext cx="4495800" cy="809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DDA384-A72E-49D7-BF86-61E06E3055F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83533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B815D5-9E50-4583-B084-CCD2F0F7CED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79175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888162-3E6F-4293-A63B-4D76A1292A4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83987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8F3570-67C1-486A-8AA8-4BCB713537F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794474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049DC-A8D4-442D-B2E5-974213BA112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84634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1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9B7669-20BC-4758-9145-87FCC6DF2E7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02169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F3BB9-9FD4-4EFD-A86B-82BC59F9ED5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7806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16192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16192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51C96E-B98D-44AC-802C-2D39EE7D270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30067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FF319E-E7F3-4150-ABE7-A463DDA9F09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48278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E751B9-E4F4-4F35-9949-C69B0761F1A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25042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&lt;#&gt;</a:t>
            </a:r>
            <a:endParaRPr lang="ru-RU" dirty="0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7330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316E1-F199-4D11-9EE9-78616AEFE35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40679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" y="812006"/>
            <a:ext cx="892175" cy="39195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044576" y="812006"/>
            <a:ext cx="892175" cy="39195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8E2BE5-316D-41F6-80A1-440D79ACAB3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2499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F1A12-8479-4F83-B041-48F2692D322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437637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86C8E-814C-4D96-927B-3CE3B2EA677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43688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A8FB9-2FA7-4C6A-AA26-A8CC381D6B0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60605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0853AB-2B58-4611-8BA6-690346646F3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42583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1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8BB25D-7641-4156-8093-4E924DFE66D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84737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1131A2-1076-4758-9313-250E3A5BDD4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93315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47315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47315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85317A-3DE4-4857-BE05-A4B05A59AAE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62167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7FCBE7-1A95-46E0-AC14-C155BBE2B6A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95405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&lt;#&gt;</a:t>
            </a:r>
            <a:endParaRPr lang="ru-RU" dirty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28895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31A199-AC43-489F-9636-F6A684C2403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41630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9886C6-3F73-4486-96E5-47A4AAA6FD0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15085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" y="825103"/>
            <a:ext cx="1452563" cy="39195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604963" y="825103"/>
            <a:ext cx="1454150" cy="39195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126643-56B9-4005-B7FA-3032A1A4963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90069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DC9F31-817E-41B1-9C90-E71BB5965C4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82975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DE2781-0591-4727-B456-A12330E7E00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3141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763B56-46BF-49C7-9A8E-2716AEB4B05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70476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941D58-6DFB-4D55-A005-115413653AB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55196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1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82A85B-B417-4D9B-81C2-95930EDD0B1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73067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220174-23E6-4780-A68F-625A9F9D0CC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41976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1"/>
            <a:ext cx="2286000" cy="474464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1"/>
            <a:ext cx="6705600" cy="474464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5D9FC-DB0A-42F8-9928-C5C9BCD03AA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48115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&lt;#&gt;</a:t>
            </a:r>
            <a:endParaRPr lang="ru-RU" dirty="0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79896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85351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409068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01822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01951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96625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3394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99925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81221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1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67494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69772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&lt;#&gt;</a:t>
            </a:r>
            <a:endParaRPr lang="ru-RU" dirty="0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47207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72300" y="0"/>
            <a:ext cx="2171700" cy="459462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362700" cy="459462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92388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9000" y="1"/>
            <a:ext cx="6985000" cy="7572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0" y="809626"/>
            <a:ext cx="4495800" cy="11465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26"/>
            <a:ext cx="4495800" cy="11465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04790" y="4772026"/>
            <a:ext cx="1487487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&lt;#&gt;</a:t>
            </a:r>
            <a:endParaRPr lang="ru-RU" dirty="0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582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044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751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6471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58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369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783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265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2254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1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&lt;#&gt;</a:t>
            </a:r>
            <a:endParaRPr lang="ru-RU" dirty="0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82317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1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855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63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095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9000" y="1"/>
            <a:ext cx="6985000" cy="757238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0" y="809626"/>
            <a:ext cx="4495800" cy="11465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26"/>
            <a:ext cx="4495800" cy="11465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04790" y="4772026"/>
            <a:ext cx="1487487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&lt;#&gt;</a:t>
            </a:r>
            <a:endParaRPr lang="ru-RU" dirty="0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2144713" y="4772026"/>
            <a:ext cx="67691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582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НАЗВАНИЕ ПРЕЗЕНТАЦИИ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80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НАЗВАНИЕ ПРЕЗЕНТАЦИИ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22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НАЗВАНИЕ ПРЕЗЕНТАЦИИ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60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НАЗВАНИЕ ПРЕЗЕНТАЦИИ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18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НАЗВАНИЕ ПРЕЗЕНТАЦИИ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41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НАЗВАНИЕ ПРЕЗЕНТАЦИИ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5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5" Type="http://schemas.openxmlformats.org/officeDocument/2006/relationships/image" Target="../media/image2.emf"/><Relationship Id="rId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114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Relationship Id="rId14" Type="http://schemas.openxmlformats.org/officeDocument/2006/relationships/image" Target="../media/image1.jpe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theme" Target="../theme/theme13.xml"/><Relationship Id="rId5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3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47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theme" Target="../theme/theme14.xml"/><Relationship Id="rId5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image" Target="../media/image1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image" Target="../media/image1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26"/>
            <a:ext cx="9144000" cy="114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0" y="4738697"/>
            <a:ext cx="9144000" cy="404813"/>
            <a:chOff x="0" y="3974"/>
            <a:chExt cx="5760" cy="340"/>
          </a:xfrm>
        </p:grpSpPr>
        <p:sp>
          <p:nvSpPr>
            <p:cNvPr id="1036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 dirty="0"/>
            </a:p>
          </p:txBody>
        </p:sp>
        <p:sp>
          <p:nvSpPr>
            <p:cNvPr id="1037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 dirty="0"/>
            </a:p>
          </p:txBody>
        </p:sp>
        <p:sp>
          <p:nvSpPr>
            <p:cNvPr id="1038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 dirty="0"/>
            </a:p>
          </p:txBody>
        </p:sp>
      </p:grpSp>
      <p:sp>
        <p:nvSpPr>
          <p:cNvPr id="1028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dirty="0"/>
          </a:p>
        </p:txBody>
      </p:sp>
      <p:sp>
        <p:nvSpPr>
          <p:cNvPr id="1029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/>
          </a:p>
        </p:txBody>
      </p:sp>
      <p:sp>
        <p:nvSpPr>
          <p:cNvPr id="1030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1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026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/>
            </a:lvl1pPr>
          </a:lstStyle>
          <a:p>
            <a:pPr>
              <a:defRPr/>
            </a:pPr>
            <a:r>
              <a:rPr lang="en-US" dirty="0"/>
              <a:t>&lt;#&gt;</a:t>
            </a:r>
            <a:endParaRPr lang="ru-RU" dirty="0"/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026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/>
            </a:lvl1pPr>
          </a:lstStyle>
          <a:p>
            <a:pPr>
              <a:defRPr/>
            </a:pPr>
            <a:r>
              <a:rPr lang="ru-RU" dirty="0"/>
              <a:t>НАЗВАНИЕ ПРЕЗЕНТАЦИИ</a:t>
            </a:r>
          </a:p>
        </p:txBody>
      </p:sp>
      <p:sp>
        <p:nvSpPr>
          <p:cNvPr id="1033" name="Line 14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/>
          </a:p>
        </p:txBody>
      </p:sp>
      <p:sp>
        <p:nvSpPr>
          <p:cNvPr id="1034" name="Line 1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/>
          </a:p>
        </p:txBody>
      </p:sp>
      <p:pic>
        <p:nvPicPr>
          <p:cNvPr id="1035" name="Picture 17" descr="рус лого для презентации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050" y="-11906"/>
            <a:ext cx="1935163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827088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235075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4306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/>
          <p:cNvSpPr>
            <a:spLocks noChangeArrowheads="1"/>
          </p:cNvSpPr>
          <p:nvPr userDrawn="1"/>
        </p:nvSpPr>
        <p:spPr bwMode="auto">
          <a:xfrm>
            <a:off x="2" y="0"/>
            <a:ext cx="9143999" cy="5143500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Rectangle 7"/>
          <p:cNvSpPr>
            <a:spLocks noChangeArrowheads="1"/>
          </p:cNvSpPr>
          <p:nvPr userDrawn="1"/>
        </p:nvSpPr>
        <p:spPr bwMode="auto">
          <a:xfrm>
            <a:off x="2" y="1"/>
            <a:ext cx="1478754" cy="796924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Rectangle 5"/>
          <p:cNvSpPr>
            <a:spLocks noChangeArrowheads="1"/>
          </p:cNvSpPr>
          <p:nvPr userDrawn="1"/>
        </p:nvSpPr>
        <p:spPr bwMode="auto">
          <a:xfrm>
            <a:off x="-1" y="4783500"/>
            <a:ext cx="9144001" cy="3600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51601" y="979499"/>
            <a:ext cx="7418013" cy="3622675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/>
          <a:p>
            <a:pPr lvl="0"/>
            <a:r>
              <a:rPr lang="ru-RU" dirty="0" smtClean="0"/>
              <a:t>НАЗВАНИЕ ПРЕЗЕНТАЦИИ</a:t>
            </a:r>
          </a:p>
        </p:txBody>
      </p:sp>
      <p:sp>
        <p:nvSpPr>
          <p:cNvPr id="50" name="Line 16"/>
          <p:cNvSpPr>
            <a:spLocks noChangeShapeType="1"/>
          </p:cNvSpPr>
          <p:nvPr userDrawn="1"/>
        </p:nvSpPr>
        <p:spPr bwMode="auto">
          <a:xfrm>
            <a:off x="0" y="477159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Line 15"/>
          <p:cNvSpPr>
            <a:spLocks noChangeShapeType="1"/>
          </p:cNvSpPr>
          <p:nvPr userDrawn="1"/>
        </p:nvSpPr>
        <p:spPr bwMode="auto">
          <a:xfrm>
            <a:off x="0" y="801687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Rectangle 8"/>
          <p:cNvSpPr>
            <a:spLocks noChangeArrowheads="1"/>
          </p:cNvSpPr>
          <p:nvPr userDrawn="1"/>
        </p:nvSpPr>
        <p:spPr bwMode="auto">
          <a:xfrm>
            <a:off x="0" y="0"/>
            <a:ext cx="9144000" cy="7969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Rectangle 7"/>
          <p:cNvSpPr>
            <a:spLocks noChangeArrowheads="1"/>
          </p:cNvSpPr>
          <p:nvPr userDrawn="1"/>
        </p:nvSpPr>
        <p:spPr bwMode="auto">
          <a:xfrm>
            <a:off x="2" y="1"/>
            <a:ext cx="1376361" cy="796924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Заголовок 1"/>
          <p:cNvSpPr>
            <a:spLocks noGrp="1"/>
          </p:cNvSpPr>
          <p:nvPr>
            <p:ph type="title"/>
          </p:nvPr>
        </p:nvSpPr>
        <p:spPr>
          <a:xfrm>
            <a:off x="1551602" y="76205"/>
            <a:ext cx="7321551" cy="661039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21" name="Line 9"/>
          <p:cNvSpPr>
            <a:spLocks noChangeShapeType="1"/>
          </p:cNvSpPr>
          <p:nvPr userDrawn="1"/>
        </p:nvSpPr>
        <p:spPr bwMode="auto">
          <a:xfrm>
            <a:off x="1371600" y="0"/>
            <a:ext cx="0" cy="802481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2" name="Рисунок 21"/>
          <p:cNvPicPr/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704" y="110660"/>
            <a:ext cx="1109324" cy="5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2849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6" r:id="rId3"/>
  </p:sldLayoutIdLst>
  <p:txStyles>
    <p:titleStyle>
      <a:lvl1pPr algn="ctr" defTabSz="914400" rtl="0" eaLnBrk="1" latinLnBrk="0" hangingPunct="1">
        <a:spcBef>
          <a:spcPct val="0"/>
        </a:spcBef>
        <a:buNone/>
        <a:defRPr kumimoji="0" lang="ru-RU" sz="1900" b="0" i="0" u="none" strike="noStrike" kern="1200" cap="none" spc="0" normalizeH="0" baseline="0" noProof="0" dirty="0" smtClean="0">
          <a:ln>
            <a:noFill/>
          </a:ln>
          <a:solidFill>
            <a:schemeClr val="bg1"/>
          </a:solidFill>
          <a:effectLst/>
          <a:uLnTx/>
          <a:uFillTx/>
          <a:latin typeface="Arial Narrow" pitchFamily="34" charset="0"/>
          <a:ea typeface="+mj-ea"/>
          <a:cs typeface="+mj-cs"/>
        </a:defRPr>
      </a:lvl1pPr>
    </p:titleStyle>
    <p:bodyStyle>
      <a:lvl1pPr marL="0" indent="-342900" algn="l" defTabSz="914400" rtl="0" eaLnBrk="1" latinLnBrk="0" hangingPunct="1">
        <a:spcBef>
          <a:spcPct val="20000"/>
        </a:spcBef>
        <a:buFont typeface="Arial" pitchFamily="34" charset="0"/>
        <a:buNone/>
        <a:defRPr lang="ru-RU" sz="1900" b="1" kern="1200" baseline="0" dirty="0" smtClean="0">
          <a:solidFill>
            <a:schemeClr val="bg1"/>
          </a:solidFill>
          <a:latin typeface="Arial Narrow" pitchFamily="34" charset="0"/>
          <a:ea typeface="+mn-ea"/>
          <a:cs typeface="+mn-cs"/>
        </a:defRPr>
      </a:lvl1pPr>
      <a:lvl2pPr marL="0" indent="-28575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2pPr>
      <a:lvl3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3pPr>
      <a:lvl4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4pPr>
      <a:lvl5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/>
          <p:cNvSpPr>
            <a:spLocks noChangeArrowheads="1"/>
          </p:cNvSpPr>
          <p:nvPr userDrawn="1"/>
        </p:nvSpPr>
        <p:spPr bwMode="auto">
          <a:xfrm>
            <a:off x="2" y="0"/>
            <a:ext cx="9143999" cy="5143500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Rectangle 7"/>
          <p:cNvSpPr>
            <a:spLocks noChangeArrowheads="1"/>
          </p:cNvSpPr>
          <p:nvPr userDrawn="1"/>
        </p:nvSpPr>
        <p:spPr bwMode="auto">
          <a:xfrm>
            <a:off x="2" y="1"/>
            <a:ext cx="1478754" cy="796924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Rectangle 5"/>
          <p:cNvSpPr>
            <a:spLocks noChangeArrowheads="1"/>
          </p:cNvSpPr>
          <p:nvPr userDrawn="1"/>
        </p:nvSpPr>
        <p:spPr bwMode="auto">
          <a:xfrm>
            <a:off x="-1" y="4783500"/>
            <a:ext cx="1374513" cy="3600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0813" y="910909"/>
            <a:ext cx="8828087" cy="371316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0" name="Line 16"/>
          <p:cNvSpPr>
            <a:spLocks noChangeShapeType="1"/>
          </p:cNvSpPr>
          <p:nvPr userDrawn="1"/>
        </p:nvSpPr>
        <p:spPr bwMode="auto">
          <a:xfrm>
            <a:off x="0" y="477159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Line 7"/>
          <p:cNvSpPr>
            <a:spLocks noChangeShapeType="1"/>
          </p:cNvSpPr>
          <p:nvPr userDrawn="1"/>
        </p:nvSpPr>
        <p:spPr bwMode="auto">
          <a:xfrm>
            <a:off x="1371600" y="4772027"/>
            <a:ext cx="0" cy="37147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Номер слайда 3"/>
          <p:cNvSpPr txBox="1">
            <a:spLocks/>
          </p:cNvSpPr>
          <p:nvPr userDrawn="1"/>
        </p:nvSpPr>
        <p:spPr>
          <a:xfrm>
            <a:off x="166688" y="4859755"/>
            <a:ext cx="921538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E4274F02-7521-4F9B-A76E-13D583AC38B1}" type="slidenum">
              <a:rPr lang="ru-RU" sz="1400" b="1" smtClean="0">
                <a:solidFill>
                  <a:prstClr val="white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400" b="1" dirty="0" smtClean="0">
              <a:solidFill>
                <a:prstClr val="white"/>
              </a:solidFill>
            </a:endParaRPr>
          </a:p>
        </p:txBody>
      </p:sp>
      <p:sp>
        <p:nvSpPr>
          <p:cNvPr id="15" name="Line 15"/>
          <p:cNvSpPr>
            <a:spLocks noChangeShapeType="1"/>
          </p:cNvSpPr>
          <p:nvPr userDrawn="1"/>
        </p:nvSpPr>
        <p:spPr bwMode="auto">
          <a:xfrm>
            <a:off x="0" y="801687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Rectangle 8"/>
          <p:cNvSpPr>
            <a:spLocks noChangeArrowheads="1"/>
          </p:cNvSpPr>
          <p:nvPr userDrawn="1"/>
        </p:nvSpPr>
        <p:spPr bwMode="auto">
          <a:xfrm>
            <a:off x="0" y="0"/>
            <a:ext cx="9144000" cy="7969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Rectangle 7"/>
          <p:cNvSpPr>
            <a:spLocks noChangeArrowheads="1"/>
          </p:cNvSpPr>
          <p:nvPr userDrawn="1"/>
        </p:nvSpPr>
        <p:spPr bwMode="auto">
          <a:xfrm>
            <a:off x="2" y="1"/>
            <a:ext cx="1376361" cy="796924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1551602" y="76205"/>
            <a:ext cx="7321551" cy="661039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23" name="Line 9"/>
          <p:cNvSpPr>
            <a:spLocks noChangeShapeType="1"/>
          </p:cNvSpPr>
          <p:nvPr userDrawn="1"/>
        </p:nvSpPr>
        <p:spPr bwMode="auto">
          <a:xfrm>
            <a:off x="1371600" y="0"/>
            <a:ext cx="0" cy="802481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4" name="Рисунок 23"/>
          <p:cNvPicPr/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704" y="110660"/>
            <a:ext cx="1109324" cy="5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6946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9" r:id="rId6"/>
    <p:sldLayoutId id="2147483810" r:id="rId7"/>
    <p:sldLayoutId id="2147483811" r:id="rId8"/>
    <p:sldLayoutId id="2147483812" r:id="rId9"/>
  </p:sldLayoutIdLst>
  <p:txStyles>
    <p:titleStyle>
      <a:lvl1pPr algn="l" defTabSz="914400" rtl="0" eaLnBrk="1" latinLnBrk="0" hangingPunct="1">
        <a:spcBef>
          <a:spcPct val="0"/>
        </a:spcBef>
        <a:buNone/>
        <a:defRPr kumimoji="0" lang="ru-RU" sz="1900" b="0" i="0" u="none" strike="noStrike" kern="1200" cap="none" spc="0" normalizeH="0" baseline="0" noProof="0" dirty="0" smtClean="0">
          <a:ln>
            <a:noFill/>
          </a:ln>
          <a:solidFill>
            <a:schemeClr val="bg1"/>
          </a:solidFill>
          <a:effectLst/>
          <a:uLnTx/>
          <a:uFillTx/>
          <a:latin typeface="Arial Narrow" pitchFamily="34" charset="0"/>
          <a:ea typeface="+mj-ea"/>
          <a:cs typeface="+mj-cs"/>
        </a:defRPr>
      </a:lvl1pPr>
    </p:titleStyle>
    <p:bodyStyle>
      <a:lvl1pPr marL="0" indent="-342900" algn="l" defTabSz="914400" rtl="0" eaLnBrk="1" latinLnBrk="0" hangingPunct="1">
        <a:spcBef>
          <a:spcPct val="20000"/>
        </a:spcBef>
        <a:buFont typeface="Arial" pitchFamily="34" charset="0"/>
        <a:buNone/>
        <a:defRPr lang="ru-RU" sz="1900" kern="1200" dirty="0" smtClean="0">
          <a:solidFill>
            <a:schemeClr val="bg1"/>
          </a:solidFill>
          <a:latin typeface="Arial Narrow" pitchFamily="34" charset="0"/>
          <a:ea typeface="+mn-ea"/>
          <a:cs typeface="+mn-cs"/>
        </a:defRPr>
      </a:lvl1pPr>
      <a:lvl2pPr marL="0" indent="-28575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2pPr>
      <a:lvl3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3pPr>
      <a:lvl4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4pPr>
      <a:lvl5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l"/>
            <a:endParaRPr lang="ru-RU" sz="1700" dirty="0">
              <a:solidFill>
                <a:srgbClr val="FFFFFF"/>
              </a:solidFill>
            </a:endParaRPr>
          </a:p>
        </p:txBody>
      </p:sp>
      <p:grpSp>
        <p:nvGrpSpPr>
          <p:cNvPr id="7171" name="Group 4"/>
          <p:cNvGrpSpPr>
            <a:grpSpLocks/>
          </p:cNvGrpSpPr>
          <p:nvPr/>
        </p:nvGrpSpPr>
        <p:grpSpPr bwMode="auto">
          <a:xfrm>
            <a:off x="0" y="4738687"/>
            <a:ext cx="9144000" cy="404813"/>
            <a:chOff x="0" y="3974"/>
            <a:chExt cx="5760" cy="340"/>
          </a:xfrm>
        </p:grpSpPr>
        <p:sp>
          <p:nvSpPr>
            <p:cNvPr id="7181" name="Rectangle 5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pPr algn="l"/>
              <a:endParaRPr lang="ru-RU" sz="1700" dirty="0">
                <a:solidFill>
                  <a:srgbClr val="FFFFFF"/>
                </a:solidFill>
              </a:endParaRPr>
            </a:p>
          </p:txBody>
        </p:sp>
        <p:sp>
          <p:nvSpPr>
            <p:cNvPr id="7182" name="Rectangle 6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pPr algn="l"/>
              <a:endParaRPr lang="ru-RU" sz="1700" dirty="0">
                <a:solidFill>
                  <a:srgbClr val="FFFFFF"/>
                </a:solidFill>
              </a:endParaRPr>
            </a:p>
          </p:txBody>
        </p:sp>
        <p:sp>
          <p:nvSpPr>
            <p:cNvPr id="7183" name="Line 7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pPr algn="l"/>
              <a:endParaRPr lang="ru-RU" sz="1700" dirty="0">
                <a:solidFill>
                  <a:srgbClr val="FFFFFF"/>
                </a:solidFill>
              </a:endParaRPr>
            </a:p>
          </p:txBody>
        </p:sp>
      </p:grpSp>
      <p:sp>
        <p:nvSpPr>
          <p:cNvPr id="7172" name="Rectangle 8"/>
          <p:cNvSpPr>
            <a:spLocks noChangeArrowheads="1"/>
          </p:cNvSpPr>
          <p:nvPr/>
        </p:nvSpPr>
        <p:spPr bwMode="auto">
          <a:xfrm>
            <a:off x="0" y="0"/>
            <a:ext cx="1936750" cy="809625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l"/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7173" name="Rectangle 9"/>
          <p:cNvSpPr>
            <a:spLocks noChangeArrowheads="1"/>
          </p:cNvSpPr>
          <p:nvPr/>
        </p:nvSpPr>
        <p:spPr bwMode="auto">
          <a:xfrm>
            <a:off x="1943100" y="0"/>
            <a:ext cx="7200900" cy="809625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l"/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7174" name="Line 10"/>
          <p:cNvSpPr>
            <a:spLocks noChangeShapeType="1"/>
          </p:cNvSpPr>
          <p:nvPr/>
        </p:nvSpPr>
        <p:spPr bwMode="auto">
          <a:xfrm>
            <a:off x="1936750" y="0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 algn="l"/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7175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0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67629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025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/>
            </a:lvl1pPr>
          </a:lstStyle>
          <a:p>
            <a:pPr>
              <a:defRPr/>
            </a:pPr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7177" name="Rectangle 14"/>
          <p:cNvSpPr>
            <a:spLocks noChangeArrowheads="1"/>
          </p:cNvSpPr>
          <p:nvPr/>
        </p:nvSpPr>
        <p:spPr bwMode="auto">
          <a:xfrm>
            <a:off x="755650" y="5704285"/>
            <a:ext cx="410368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l"/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7178" name="Line 16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 algn="l"/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7179" name="Line 17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 algn="l"/>
            <a:endParaRPr lang="ru-RU" sz="1700" dirty="0">
              <a:solidFill>
                <a:srgbClr val="FFFFFF"/>
              </a:solidFill>
            </a:endParaRPr>
          </a:p>
        </p:txBody>
      </p:sp>
      <p:pic>
        <p:nvPicPr>
          <p:cNvPr id="7180" name="Picture 19" descr="рус лого для презентации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-4762"/>
            <a:ext cx="1935163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6"/>
          <p:cNvSpPr>
            <a:spLocks noChangeArrowheads="1"/>
          </p:cNvSpPr>
          <p:nvPr userDrawn="1"/>
        </p:nvSpPr>
        <p:spPr bwMode="auto">
          <a:xfrm>
            <a:off x="2" y="0"/>
            <a:ext cx="9143999" cy="5143500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Rectangle 7"/>
          <p:cNvSpPr>
            <a:spLocks noChangeArrowheads="1"/>
          </p:cNvSpPr>
          <p:nvPr userDrawn="1"/>
        </p:nvSpPr>
        <p:spPr bwMode="auto">
          <a:xfrm>
            <a:off x="2" y="1"/>
            <a:ext cx="1478754" cy="796924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Rectangle 5"/>
          <p:cNvSpPr>
            <a:spLocks noChangeArrowheads="1"/>
          </p:cNvSpPr>
          <p:nvPr userDrawn="1"/>
        </p:nvSpPr>
        <p:spPr bwMode="auto">
          <a:xfrm>
            <a:off x="-1" y="4783500"/>
            <a:ext cx="1374513" cy="3600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Line 16"/>
          <p:cNvSpPr>
            <a:spLocks noChangeShapeType="1"/>
          </p:cNvSpPr>
          <p:nvPr userDrawn="1"/>
        </p:nvSpPr>
        <p:spPr bwMode="auto">
          <a:xfrm>
            <a:off x="0" y="477159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Line 7"/>
          <p:cNvSpPr>
            <a:spLocks noChangeShapeType="1"/>
          </p:cNvSpPr>
          <p:nvPr userDrawn="1"/>
        </p:nvSpPr>
        <p:spPr bwMode="auto">
          <a:xfrm>
            <a:off x="1371600" y="4772027"/>
            <a:ext cx="0" cy="37147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Номер слайда 3"/>
          <p:cNvSpPr txBox="1">
            <a:spLocks/>
          </p:cNvSpPr>
          <p:nvPr userDrawn="1"/>
        </p:nvSpPr>
        <p:spPr>
          <a:xfrm>
            <a:off x="166688" y="4859755"/>
            <a:ext cx="921538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E4274F02-7521-4F9B-A76E-13D583AC38B1}" type="slidenum">
              <a:rPr lang="ru-RU" sz="1400" b="1" smtClean="0">
                <a:solidFill>
                  <a:prstClr val="white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400" b="1" dirty="0" smtClean="0">
              <a:solidFill>
                <a:prstClr val="white"/>
              </a:solidFill>
            </a:endParaRPr>
          </a:p>
        </p:txBody>
      </p:sp>
      <p:sp>
        <p:nvSpPr>
          <p:cNvPr id="22" name="Line 15"/>
          <p:cNvSpPr>
            <a:spLocks noChangeShapeType="1"/>
          </p:cNvSpPr>
          <p:nvPr userDrawn="1"/>
        </p:nvSpPr>
        <p:spPr bwMode="auto">
          <a:xfrm>
            <a:off x="0" y="801687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Rectangle 8"/>
          <p:cNvSpPr>
            <a:spLocks noChangeArrowheads="1"/>
          </p:cNvSpPr>
          <p:nvPr userDrawn="1"/>
        </p:nvSpPr>
        <p:spPr bwMode="auto">
          <a:xfrm>
            <a:off x="0" y="0"/>
            <a:ext cx="9144000" cy="7969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Rectangle 7"/>
          <p:cNvSpPr>
            <a:spLocks noChangeArrowheads="1"/>
          </p:cNvSpPr>
          <p:nvPr userDrawn="1"/>
        </p:nvSpPr>
        <p:spPr bwMode="auto">
          <a:xfrm>
            <a:off x="2" y="1"/>
            <a:ext cx="1376361" cy="796924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Line 9"/>
          <p:cNvSpPr>
            <a:spLocks noChangeShapeType="1"/>
          </p:cNvSpPr>
          <p:nvPr userDrawn="1"/>
        </p:nvSpPr>
        <p:spPr bwMode="auto">
          <a:xfrm>
            <a:off x="1371600" y="0"/>
            <a:ext cx="0" cy="802481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6" name="Рисунок 25"/>
          <p:cNvPicPr/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704" y="110660"/>
            <a:ext cx="1109324" cy="5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2681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2" y="0"/>
            <a:ext cx="9143999" cy="5143500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2" y="1"/>
            <a:ext cx="1478754" cy="796924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-1" y="4783500"/>
            <a:ext cx="1374513" cy="3600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0813" y="910909"/>
            <a:ext cx="8828087" cy="371316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0" name="Line 16"/>
          <p:cNvSpPr>
            <a:spLocks noChangeShapeType="1"/>
          </p:cNvSpPr>
          <p:nvPr/>
        </p:nvSpPr>
        <p:spPr bwMode="auto">
          <a:xfrm>
            <a:off x="0" y="477159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Line 7"/>
          <p:cNvSpPr>
            <a:spLocks noChangeShapeType="1"/>
          </p:cNvSpPr>
          <p:nvPr/>
        </p:nvSpPr>
        <p:spPr bwMode="auto">
          <a:xfrm>
            <a:off x="1371600" y="4772027"/>
            <a:ext cx="0" cy="37147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Номер слайда 3"/>
          <p:cNvSpPr txBox="1">
            <a:spLocks/>
          </p:cNvSpPr>
          <p:nvPr/>
        </p:nvSpPr>
        <p:spPr>
          <a:xfrm>
            <a:off x="166688" y="4859755"/>
            <a:ext cx="921538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E4274F02-7521-4F9B-A76E-13D583AC38B1}" type="slidenum">
              <a:rPr lang="ru-RU" sz="1400" b="1" smtClean="0">
                <a:solidFill>
                  <a:prstClr val="white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400" b="1" dirty="0" smtClean="0">
              <a:solidFill>
                <a:prstClr val="white"/>
              </a:solidFill>
            </a:endParaRPr>
          </a:p>
        </p:txBody>
      </p:sp>
      <p:sp>
        <p:nvSpPr>
          <p:cNvPr id="15" name="Line 15"/>
          <p:cNvSpPr>
            <a:spLocks noChangeShapeType="1"/>
          </p:cNvSpPr>
          <p:nvPr/>
        </p:nvSpPr>
        <p:spPr bwMode="auto">
          <a:xfrm>
            <a:off x="0" y="801687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0" y="0"/>
            <a:ext cx="9144000" cy="7969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2" y="1"/>
            <a:ext cx="1376361" cy="796924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1551602" y="76201"/>
            <a:ext cx="7321551" cy="661039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23" name="Line 9"/>
          <p:cNvSpPr>
            <a:spLocks noChangeShapeType="1"/>
          </p:cNvSpPr>
          <p:nvPr/>
        </p:nvSpPr>
        <p:spPr bwMode="auto">
          <a:xfrm>
            <a:off x="1371600" y="0"/>
            <a:ext cx="0" cy="802481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4" name="Рисунок 23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704" y="110660"/>
            <a:ext cx="1109324" cy="5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6"/>
          <p:cNvSpPr>
            <a:spLocks noChangeArrowheads="1"/>
          </p:cNvSpPr>
          <p:nvPr userDrawn="1"/>
        </p:nvSpPr>
        <p:spPr bwMode="auto">
          <a:xfrm>
            <a:off x="2" y="0"/>
            <a:ext cx="9143999" cy="5143500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Rectangle 7"/>
          <p:cNvSpPr>
            <a:spLocks noChangeArrowheads="1"/>
          </p:cNvSpPr>
          <p:nvPr userDrawn="1"/>
        </p:nvSpPr>
        <p:spPr bwMode="auto">
          <a:xfrm>
            <a:off x="2" y="1"/>
            <a:ext cx="1478754" cy="796924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Rectangle 5"/>
          <p:cNvSpPr>
            <a:spLocks noChangeArrowheads="1"/>
          </p:cNvSpPr>
          <p:nvPr userDrawn="1"/>
        </p:nvSpPr>
        <p:spPr bwMode="auto">
          <a:xfrm>
            <a:off x="-1" y="4783500"/>
            <a:ext cx="9144001" cy="3600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Line 16"/>
          <p:cNvSpPr>
            <a:spLocks noChangeShapeType="1"/>
          </p:cNvSpPr>
          <p:nvPr userDrawn="1"/>
        </p:nvSpPr>
        <p:spPr bwMode="auto">
          <a:xfrm>
            <a:off x="0" y="477159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Line 15"/>
          <p:cNvSpPr>
            <a:spLocks noChangeShapeType="1"/>
          </p:cNvSpPr>
          <p:nvPr userDrawn="1"/>
        </p:nvSpPr>
        <p:spPr bwMode="auto">
          <a:xfrm>
            <a:off x="0" y="801687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Rectangle 8"/>
          <p:cNvSpPr>
            <a:spLocks noChangeArrowheads="1"/>
          </p:cNvSpPr>
          <p:nvPr userDrawn="1"/>
        </p:nvSpPr>
        <p:spPr bwMode="auto">
          <a:xfrm>
            <a:off x="0" y="0"/>
            <a:ext cx="9144000" cy="7969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Rectangle 7"/>
          <p:cNvSpPr>
            <a:spLocks noChangeArrowheads="1"/>
          </p:cNvSpPr>
          <p:nvPr userDrawn="1"/>
        </p:nvSpPr>
        <p:spPr bwMode="auto">
          <a:xfrm>
            <a:off x="2" y="1"/>
            <a:ext cx="1376361" cy="796924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Line 9"/>
          <p:cNvSpPr>
            <a:spLocks noChangeShapeType="1"/>
          </p:cNvSpPr>
          <p:nvPr userDrawn="1"/>
        </p:nvSpPr>
        <p:spPr bwMode="auto">
          <a:xfrm>
            <a:off x="1371600" y="0"/>
            <a:ext cx="0" cy="802481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0" name="Рисунок 29"/>
          <p:cNvPicPr/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704" y="110660"/>
            <a:ext cx="1109324" cy="5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6946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kumimoji="0" lang="ru-RU" sz="1900" b="0" i="0" u="none" strike="noStrike" kern="1200" cap="none" spc="0" normalizeH="0" baseline="0" noProof="0" dirty="0" smtClean="0">
          <a:ln>
            <a:noFill/>
          </a:ln>
          <a:solidFill>
            <a:schemeClr val="bg1"/>
          </a:solidFill>
          <a:effectLst/>
          <a:uLnTx/>
          <a:uFillTx/>
          <a:latin typeface="Arial Narrow" pitchFamily="34" charset="0"/>
          <a:ea typeface="+mj-ea"/>
          <a:cs typeface="+mj-cs"/>
        </a:defRPr>
      </a:lvl1pPr>
    </p:titleStyle>
    <p:bodyStyle>
      <a:lvl1pPr marL="0" indent="-342900" algn="l" defTabSz="914400" rtl="0" eaLnBrk="1" latinLnBrk="0" hangingPunct="1">
        <a:spcBef>
          <a:spcPct val="20000"/>
        </a:spcBef>
        <a:buFont typeface="Arial" pitchFamily="34" charset="0"/>
        <a:buNone/>
        <a:defRPr lang="ru-RU" sz="1900" kern="1200" dirty="0" smtClean="0">
          <a:solidFill>
            <a:schemeClr val="bg1"/>
          </a:solidFill>
          <a:latin typeface="Arial Narrow" pitchFamily="34" charset="0"/>
          <a:ea typeface="+mn-ea"/>
          <a:cs typeface="+mn-cs"/>
        </a:defRPr>
      </a:lvl1pPr>
      <a:lvl2pPr marL="0" indent="-28575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2pPr>
      <a:lvl3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3pPr>
      <a:lvl4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4pPr>
      <a:lvl5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2" y="0"/>
            <a:ext cx="9143999" cy="5143500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2" y="1"/>
            <a:ext cx="1478754" cy="796924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-1" y="4783500"/>
            <a:ext cx="1374513" cy="3600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0813" y="910909"/>
            <a:ext cx="8828087" cy="371316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0" name="Line 16"/>
          <p:cNvSpPr>
            <a:spLocks noChangeShapeType="1"/>
          </p:cNvSpPr>
          <p:nvPr/>
        </p:nvSpPr>
        <p:spPr bwMode="auto">
          <a:xfrm>
            <a:off x="0" y="477159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Line 7"/>
          <p:cNvSpPr>
            <a:spLocks noChangeShapeType="1"/>
          </p:cNvSpPr>
          <p:nvPr/>
        </p:nvSpPr>
        <p:spPr bwMode="auto">
          <a:xfrm>
            <a:off x="1371600" y="4772027"/>
            <a:ext cx="0" cy="37147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Номер слайда 3"/>
          <p:cNvSpPr txBox="1">
            <a:spLocks/>
          </p:cNvSpPr>
          <p:nvPr/>
        </p:nvSpPr>
        <p:spPr>
          <a:xfrm>
            <a:off x="166688" y="4859755"/>
            <a:ext cx="921538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E4274F02-7521-4F9B-A76E-13D583AC38B1}" type="slidenum">
              <a:rPr lang="ru-RU" sz="1400" b="1" smtClean="0">
                <a:solidFill>
                  <a:prstClr val="white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400" b="1" dirty="0" smtClean="0">
              <a:solidFill>
                <a:prstClr val="white"/>
              </a:solidFill>
            </a:endParaRPr>
          </a:p>
        </p:txBody>
      </p:sp>
      <p:sp>
        <p:nvSpPr>
          <p:cNvPr id="15" name="Line 15"/>
          <p:cNvSpPr>
            <a:spLocks noChangeShapeType="1"/>
          </p:cNvSpPr>
          <p:nvPr/>
        </p:nvSpPr>
        <p:spPr bwMode="auto">
          <a:xfrm>
            <a:off x="0" y="801687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0" y="0"/>
            <a:ext cx="9144000" cy="7969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2" y="1"/>
            <a:ext cx="1376361" cy="796924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1551602" y="76201"/>
            <a:ext cx="7321551" cy="661039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23" name="Line 9"/>
          <p:cNvSpPr>
            <a:spLocks noChangeShapeType="1"/>
          </p:cNvSpPr>
          <p:nvPr/>
        </p:nvSpPr>
        <p:spPr bwMode="auto">
          <a:xfrm>
            <a:off x="1371600" y="0"/>
            <a:ext cx="0" cy="802481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4" name="Рисунок 23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704" y="110660"/>
            <a:ext cx="1109324" cy="5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6"/>
          <p:cNvSpPr>
            <a:spLocks noChangeArrowheads="1"/>
          </p:cNvSpPr>
          <p:nvPr userDrawn="1"/>
        </p:nvSpPr>
        <p:spPr bwMode="auto">
          <a:xfrm>
            <a:off x="2" y="0"/>
            <a:ext cx="9143999" cy="5143500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Rectangle 7"/>
          <p:cNvSpPr>
            <a:spLocks noChangeArrowheads="1"/>
          </p:cNvSpPr>
          <p:nvPr userDrawn="1"/>
        </p:nvSpPr>
        <p:spPr bwMode="auto">
          <a:xfrm>
            <a:off x="2" y="1"/>
            <a:ext cx="1478754" cy="796924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Rectangle 5"/>
          <p:cNvSpPr>
            <a:spLocks noChangeArrowheads="1"/>
          </p:cNvSpPr>
          <p:nvPr userDrawn="1"/>
        </p:nvSpPr>
        <p:spPr bwMode="auto">
          <a:xfrm>
            <a:off x="-1" y="4783500"/>
            <a:ext cx="1374513" cy="3600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Line 16"/>
          <p:cNvSpPr>
            <a:spLocks noChangeShapeType="1"/>
          </p:cNvSpPr>
          <p:nvPr userDrawn="1"/>
        </p:nvSpPr>
        <p:spPr bwMode="auto">
          <a:xfrm>
            <a:off x="0" y="477159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Line 7"/>
          <p:cNvSpPr>
            <a:spLocks noChangeShapeType="1"/>
          </p:cNvSpPr>
          <p:nvPr userDrawn="1"/>
        </p:nvSpPr>
        <p:spPr bwMode="auto">
          <a:xfrm>
            <a:off x="1371600" y="4772027"/>
            <a:ext cx="0" cy="37147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Номер слайда 3"/>
          <p:cNvSpPr txBox="1">
            <a:spLocks/>
          </p:cNvSpPr>
          <p:nvPr userDrawn="1"/>
        </p:nvSpPr>
        <p:spPr>
          <a:xfrm>
            <a:off x="166688" y="4859755"/>
            <a:ext cx="921538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E4274F02-7521-4F9B-A76E-13D583AC38B1}" type="slidenum">
              <a:rPr lang="ru-RU" sz="1400" b="1" smtClean="0">
                <a:solidFill>
                  <a:prstClr val="white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400" b="1" dirty="0" smtClean="0">
              <a:solidFill>
                <a:prstClr val="white"/>
              </a:solidFill>
            </a:endParaRPr>
          </a:p>
        </p:txBody>
      </p:sp>
      <p:sp>
        <p:nvSpPr>
          <p:cNvPr id="28" name="Line 15"/>
          <p:cNvSpPr>
            <a:spLocks noChangeShapeType="1"/>
          </p:cNvSpPr>
          <p:nvPr userDrawn="1"/>
        </p:nvSpPr>
        <p:spPr bwMode="auto">
          <a:xfrm>
            <a:off x="0" y="801687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Rectangle 8"/>
          <p:cNvSpPr>
            <a:spLocks noChangeArrowheads="1"/>
          </p:cNvSpPr>
          <p:nvPr userDrawn="1"/>
        </p:nvSpPr>
        <p:spPr bwMode="auto">
          <a:xfrm>
            <a:off x="0" y="0"/>
            <a:ext cx="9144000" cy="7969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Rectangle 7"/>
          <p:cNvSpPr>
            <a:spLocks noChangeArrowheads="1"/>
          </p:cNvSpPr>
          <p:nvPr userDrawn="1"/>
        </p:nvSpPr>
        <p:spPr bwMode="auto">
          <a:xfrm>
            <a:off x="2" y="1"/>
            <a:ext cx="1376361" cy="796924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Line 9"/>
          <p:cNvSpPr>
            <a:spLocks noChangeShapeType="1"/>
          </p:cNvSpPr>
          <p:nvPr userDrawn="1"/>
        </p:nvSpPr>
        <p:spPr bwMode="auto">
          <a:xfrm>
            <a:off x="1371600" y="0"/>
            <a:ext cx="0" cy="802481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2" name="Рисунок 31"/>
          <p:cNvPicPr/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704" y="110660"/>
            <a:ext cx="1109324" cy="5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6946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kumimoji="0" lang="ru-RU" sz="1900" b="0" i="0" u="none" strike="noStrike" kern="1200" cap="none" spc="0" normalizeH="0" baseline="0" noProof="0" dirty="0" smtClean="0">
          <a:ln>
            <a:noFill/>
          </a:ln>
          <a:solidFill>
            <a:schemeClr val="bg1"/>
          </a:solidFill>
          <a:effectLst/>
          <a:uLnTx/>
          <a:uFillTx/>
          <a:latin typeface="Arial Narrow" pitchFamily="34" charset="0"/>
          <a:ea typeface="+mj-ea"/>
          <a:cs typeface="+mj-cs"/>
        </a:defRPr>
      </a:lvl1pPr>
    </p:titleStyle>
    <p:bodyStyle>
      <a:lvl1pPr marL="0" indent="-342900" algn="l" defTabSz="914400" rtl="0" eaLnBrk="1" latinLnBrk="0" hangingPunct="1">
        <a:spcBef>
          <a:spcPct val="20000"/>
        </a:spcBef>
        <a:buFont typeface="Arial" pitchFamily="34" charset="0"/>
        <a:buNone/>
        <a:defRPr lang="ru-RU" sz="1900" kern="1200" dirty="0" smtClean="0">
          <a:solidFill>
            <a:schemeClr val="bg1"/>
          </a:solidFill>
          <a:latin typeface="Arial Narrow" pitchFamily="34" charset="0"/>
          <a:ea typeface="+mn-ea"/>
          <a:cs typeface="+mn-cs"/>
        </a:defRPr>
      </a:lvl1pPr>
      <a:lvl2pPr marL="0" indent="-28575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2pPr>
      <a:lvl3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3pPr>
      <a:lvl4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4pPr>
      <a:lvl5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26"/>
            <a:ext cx="9144000" cy="114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51" name="Rectangle 20"/>
          <p:cNvSpPr>
            <a:spLocks noChangeArrowheads="1"/>
          </p:cNvSpPr>
          <p:nvPr/>
        </p:nvSpPr>
        <p:spPr bwMode="auto">
          <a:xfrm>
            <a:off x="1939929" y="1955008"/>
            <a:ext cx="7204075" cy="2784872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dirty="0"/>
          </a:p>
        </p:txBody>
      </p:sp>
      <p:grpSp>
        <p:nvGrpSpPr>
          <p:cNvPr id="2052" name="Group 3"/>
          <p:cNvGrpSpPr>
            <a:grpSpLocks/>
          </p:cNvGrpSpPr>
          <p:nvPr/>
        </p:nvGrpSpPr>
        <p:grpSpPr bwMode="auto">
          <a:xfrm>
            <a:off x="0" y="4738697"/>
            <a:ext cx="9144000" cy="404813"/>
            <a:chOff x="0" y="3974"/>
            <a:chExt cx="5760" cy="340"/>
          </a:xfrm>
        </p:grpSpPr>
        <p:sp>
          <p:nvSpPr>
            <p:cNvPr id="2062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 dirty="0"/>
            </a:p>
          </p:txBody>
        </p:sp>
        <p:sp>
          <p:nvSpPr>
            <p:cNvPr id="2063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 dirty="0"/>
            </a:p>
          </p:txBody>
        </p:sp>
        <p:sp>
          <p:nvSpPr>
            <p:cNvPr id="2064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 dirty="0"/>
            </a:p>
          </p:txBody>
        </p:sp>
      </p:grpSp>
      <p:sp>
        <p:nvSpPr>
          <p:cNvPr id="2053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dirty="0"/>
          </a:p>
        </p:txBody>
      </p:sp>
      <p:sp>
        <p:nvSpPr>
          <p:cNvPr id="2054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dirty="0"/>
          </a:p>
        </p:txBody>
      </p:sp>
      <p:sp>
        <p:nvSpPr>
          <p:cNvPr id="2055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/>
          </a:p>
        </p:txBody>
      </p:sp>
      <p:sp>
        <p:nvSpPr>
          <p:cNvPr id="2056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1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6932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026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/>
            </a:lvl1pPr>
          </a:lstStyle>
          <a:p>
            <a:pPr>
              <a:defRPr/>
            </a:pPr>
            <a:fld id="{5CD26485-B75A-425A-A87A-87E9C4A5D88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6932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026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/>
            </a:lvl1pPr>
          </a:lstStyle>
          <a:p>
            <a:pPr>
              <a:defRPr/>
            </a:pPr>
            <a:r>
              <a:rPr lang="ru-RU" dirty="0"/>
              <a:t>НАЗВАНИЕ ПРЕЗЕНТАЦИИ</a:t>
            </a:r>
          </a:p>
        </p:txBody>
      </p:sp>
      <p:sp>
        <p:nvSpPr>
          <p:cNvPr id="2059" name="Line 21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/>
          </a:p>
        </p:txBody>
      </p:sp>
      <p:sp>
        <p:nvSpPr>
          <p:cNvPr id="2060" name="Line 22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/>
          </a:p>
        </p:txBody>
      </p:sp>
      <p:pic>
        <p:nvPicPr>
          <p:cNvPr id="2061" name="Picture 24" descr="рус лого для презентации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525" y="-7144"/>
            <a:ext cx="1935163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827088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235075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4306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26"/>
            <a:ext cx="9144000" cy="114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75" name="Rectangle 19"/>
          <p:cNvSpPr>
            <a:spLocks noChangeArrowheads="1"/>
          </p:cNvSpPr>
          <p:nvPr/>
        </p:nvSpPr>
        <p:spPr bwMode="auto">
          <a:xfrm>
            <a:off x="0" y="1953816"/>
            <a:ext cx="9144000" cy="2784872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dirty="0"/>
          </a:p>
        </p:txBody>
      </p:sp>
      <p:grpSp>
        <p:nvGrpSpPr>
          <p:cNvPr id="3076" name="Group 3"/>
          <p:cNvGrpSpPr>
            <a:grpSpLocks/>
          </p:cNvGrpSpPr>
          <p:nvPr/>
        </p:nvGrpSpPr>
        <p:grpSpPr bwMode="auto">
          <a:xfrm>
            <a:off x="0" y="4738697"/>
            <a:ext cx="9144000" cy="404813"/>
            <a:chOff x="0" y="3974"/>
            <a:chExt cx="5760" cy="340"/>
          </a:xfrm>
        </p:grpSpPr>
        <p:sp>
          <p:nvSpPr>
            <p:cNvPr id="3086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 dirty="0"/>
            </a:p>
          </p:txBody>
        </p:sp>
        <p:sp>
          <p:nvSpPr>
            <p:cNvPr id="3087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 dirty="0"/>
            </a:p>
          </p:txBody>
        </p:sp>
        <p:sp>
          <p:nvSpPr>
            <p:cNvPr id="3088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 dirty="0"/>
            </a:p>
          </p:txBody>
        </p:sp>
      </p:grpSp>
      <p:sp>
        <p:nvSpPr>
          <p:cNvPr id="3077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dirty="0"/>
          </a:p>
        </p:txBody>
      </p:sp>
      <p:sp>
        <p:nvSpPr>
          <p:cNvPr id="3078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/>
          </a:p>
        </p:txBody>
      </p:sp>
      <p:sp>
        <p:nvSpPr>
          <p:cNvPr id="3079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1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7034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026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/>
            </a:lvl1pPr>
          </a:lstStyle>
          <a:p>
            <a:pPr>
              <a:defRPr/>
            </a:pPr>
            <a:fld id="{9F78A26A-4693-4648-A6FF-7F4FD50B3F7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7035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026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/>
            </a:lvl1pPr>
          </a:lstStyle>
          <a:p>
            <a:pPr>
              <a:defRPr/>
            </a:pPr>
            <a:r>
              <a:rPr lang="ru-RU" dirty="0"/>
              <a:t>НАЗВАНИЕ ПРЕЗЕНТАЦИИ</a:t>
            </a:r>
          </a:p>
        </p:txBody>
      </p:sp>
      <p:sp>
        <p:nvSpPr>
          <p:cNvPr id="3082" name="Rectangle 15"/>
          <p:cNvSpPr>
            <a:spLocks noChangeArrowheads="1"/>
          </p:cNvSpPr>
          <p:nvPr/>
        </p:nvSpPr>
        <p:spPr bwMode="auto">
          <a:xfrm>
            <a:off x="755650" y="5704285"/>
            <a:ext cx="410368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dirty="0"/>
          </a:p>
        </p:txBody>
      </p:sp>
      <p:sp>
        <p:nvSpPr>
          <p:cNvPr id="3083" name="Line 20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/>
          </a:p>
        </p:txBody>
      </p:sp>
      <p:sp>
        <p:nvSpPr>
          <p:cNvPr id="3084" name="Line 21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/>
          </a:p>
        </p:txBody>
      </p:sp>
      <p:pic>
        <p:nvPicPr>
          <p:cNvPr id="3085" name="Picture 24" descr="рус лого для презентации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8574" y="1"/>
            <a:ext cx="1935163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827088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235075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4306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27"/>
            <a:ext cx="9144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099" name="Rectangle 23"/>
          <p:cNvSpPr>
            <a:spLocks noChangeArrowheads="1"/>
          </p:cNvSpPr>
          <p:nvPr/>
        </p:nvSpPr>
        <p:spPr bwMode="auto">
          <a:xfrm>
            <a:off x="0" y="1619256"/>
            <a:ext cx="9144000" cy="3120629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dirty="0"/>
          </a:p>
        </p:txBody>
      </p:sp>
      <p:grpSp>
        <p:nvGrpSpPr>
          <p:cNvPr id="4100" name="Group 3"/>
          <p:cNvGrpSpPr>
            <a:grpSpLocks/>
          </p:cNvGrpSpPr>
          <p:nvPr/>
        </p:nvGrpSpPr>
        <p:grpSpPr bwMode="auto">
          <a:xfrm>
            <a:off x="0" y="4738697"/>
            <a:ext cx="9144000" cy="404813"/>
            <a:chOff x="0" y="3974"/>
            <a:chExt cx="5760" cy="340"/>
          </a:xfrm>
        </p:grpSpPr>
        <p:sp>
          <p:nvSpPr>
            <p:cNvPr id="4110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 dirty="0"/>
            </a:p>
          </p:txBody>
        </p:sp>
        <p:sp>
          <p:nvSpPr>
            <p:cNvPr id="4111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 dirty="0"/>
            </a:p>
          </p:txBody>
        </p:sp>
        <p:sp>
          <p:nvSpPr>
            <p:cNvPr id="4112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 dirty="0"/>
            </a:p>
          </p:txBody>
        </p:sp>
      </p:grpSp>
      <p:sp>
        <p:nvSpPr>
          <p:cNvPr id="4101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dirty="0"/>
          </a:p>
        </p:txBody>
      </p:sp>
      <p:sp>
        <p:nvSpPr>
          <p:cNvPr id="4102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/>
          </a:p>
        </p:txBody>
      </p:sp>
      <p:sp>
        <p:nvSpPr>
          <p:cNvPr id="4103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1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7137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026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/>
            </a:lvl1pPr>
          </a:lstStyle>
          <a:p>
            <a:pPr>
              <a:defRPr/>
            </a:pPr>
            <a:fld id="{471F0F30-CC2C-4F3A-AE9D-E0530AEC46E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7137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026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/>
            </a:lvl1pPr>
          </a:lstStyle>
          <a:p>
            <a:pPr>
              <a:defRPr/>
            </a:pPr>
            <a:r>
              <a:rPr lang="ru-RU" dirty="0"/>
              <a:t>НАЗВАНИЕ ПРЕЗЕНТАЦИИ</a:t>
            </a:r>
          </a:p>
        </p:txBody>
      </p:sp>
      <p:sp>
        <p:nvSpPr>
          <p:cNvPr id="4106" name="Rectangle 15"/>
          <p:cNvSpPr>
            <a:spLocks noChangeArrowheads="1"/>
          </p:cNvSpPr>
          <p:nvPr/>
        </p:nvSpPr>
        <p:spPr bwMode="auto">
          <a:xfrm>
            <a:off x="755650" y="5704285"/>
            <a:ext cx="410368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dirty="0"/>
          </a:p>
        </p:txBody>
      </p:sp>
      <p:sp>
        <p:nvSpPr>
          <p:cNvPr id="4107" name="Line 24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/>
          </a:p>
        </p:txBody>
      </p:sp>
      <p:sp>
        <p:nvSpPr>
          <p:cNvPr id="4108" name="Line 2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/>
          </a:p>
        </p:txBody>
      </p:sp>
      <p:pic>
        <p:nvPicPr>
          <p:cNvPr id="4109" name="Picture 27" descr="рус лого для презентации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525" y="-4762"/>
            <a:ext cx="1935163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1935167" y="808435"/>
            <a:ext cx="7208837" cy="3946922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dirty="0"/>
          </a:p>
        </p:txBody>
      </p:sp>
      <p:grpSp>
        <p:nvGrpSpPr>
          <p:cNvPr id="5123" name="Group 3"/>
          <p:cNvGrpSpPr>
            <a:grpSpLocks/>
          </p:cNvGrpSpPr>
          <p:nvPr/>
        </p:nvGrpSpPr>
        <p:grpSpPr bwMode="auto">
          <a:xfrm>
            <a:off x="0" y="4738697"/>
            <a:ext cx="9144000" cy="404813"/>
            <a:chOff x="0" y="3974"/>
            <a:chExt cx="5760" cy="340"/>
          </a:xfrm>
        </p:grpSpPr>
        <p:sp>
          <p:nvSpPr>
            <p:cNvPr id="5134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 dirty="0"/>
            </a:p>
          </p:txBody>
        </p:sp>
        <p:sp>
          <p:nvSpPr>
            <p:cNvPr id="5135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 dirty="0"/>
            </a:p>
          </p:txBody>
        </p:sp>
        <p:sp>
          <p:nvSpPr>
            <p:cNvPr id="5136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 dirty="0"/>
            </a:p>
          </p:txBody>
        </p:sp>
      </p:grpSp>
      <p:sp>
        <p:nvSpPr>
          <p:cNvPr id="5124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dirty="0"/>
          </a:p>
        </p:txBody>
      </p:sp>
      <p:sp>
        <p:nvSpPr>
          <p:cNvPr id="5125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/>
          </a:p>
        </p:txBody>
      </p:sp>
      <p:sp>
        <p:nvSpPr>
          <p:cNvPr id="5126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1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5127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12006"/>
            <a:ext cx="1936750" cy="391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</a:t>
            </a:r>
          </a:p>
          <a:p>
            <a:pPr lvl="0"/>
            <a:r>
              <a:rPr lang="ru-RU" smtClean="0"/>
              <a:t>текста</a:t>
            </a:r>
          </a:p>
        </p:txBody>
      </p:sp>
      <p:sp>
        <p:nvSpPr>
          <p:cNvPr id="27239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026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/>
            </a:lvl1pPr>
          </a:lstStyle>
          <a:p>
            <a:pPr>
              <a:defRPr/>
            </a:pPr>
            <a:fld id="{C8C4FDCC-7742-4029-8747-626C63D8A15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7239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026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/>
            </a:lvl1pPr>
          </a:lstStyle>
          <a:p>
            <a:pPr>
              <a:defRPr/>
            </a:pPr>
            <a:r>
              <a:rPr lang="ru-RU" dirty="0"/>
              <a:t>НАЗВАНИЕ ПРЕЗЕНТАЦИИ</a:t>
            </a:r>
          </a:p>
        </p:txBody>
      </p:sp>
      <p:sp>
        <p:nvSpPr>
          <p:cNvPr id="5130" name="Rectangle 15"/>
          <p:cNvSpPr>
            <a:spLocks noChangeArrowheads="1"/>
          </p:cNvSpPr>
          <p:nvPr/>
        </p:nvSpPr>
        <p:spPr bwMode="auto">
          <a:xfrm>
            <a:off x="755650" y="5704285"/>
            <a:ext cx="410368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dirty="0"/>
          </a:p>
        </p:txBody>
      </p:sp>
      <p:sp>
        <p:nvSpPr>
          <p:cNvPr id="5131" name="Line 17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/>
          </a:p>
        </p:txBody>
      </p:sp>
      <p:sp>
        <p:nvSpPr>
          <p:cNvPr id="5132" name="Line 18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/>
          </a:p>
        </p:txBody>
      </p:sp>
      <p:pic>
        <p:nvPicPr>
          <p:cNvPr id="5133" name="Picture 21" descr="рус лого для презентации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525" y="-4762"/>
            <a:ext cx="1935163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827088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235075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4306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3057526" y="815578"/>
            <a:ext cx="6086475" cy="3938588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dirty="0"/>
          </a:p>
        </p:txBody>
      </p:sp>
      <p:grpSp>
        <p:nvGrpSpPr>
          <p:cNvPr id="6147" name="Group 3"/>
          <p:cNvGrpSpPr>
            <a:grpSpLocks/>
          </p:cNvGrpSpPr>
          <p:nvPr/>
        </p:nvGrpSpPr>
        <p:grpSpPr bwMode="auto">
          <a:xfrm>
            <a:off x="0" y="4738697"/>
            <a:ext cx="9144000" cy="404813"/>
            <a:chOff x="0" y="3974"/>
            <a:chExt cx="5760" cy="340"/>
          </a:xfrm>
        </p:grpSpPr>
        <p:sp>
          <p:nvSpPr>
            <p:cNvPr id="6158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 dirty="0"/>
            </a:p>
          </p:txBody>
        </p:sp>
        <p:sp>
          <p:nvSpPr>
            <p:cNvPr id="6159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 dirty="0"/>
            </a:p>
          </p:txBody>
        </p:sp>
        <p:sp>
          <p:nvSpPr>
            <p:cNvPr id="6160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 dirty="0"/>
            </a:p>
          </p:txBody>
        </p:sp>
      </p:grpSp>
      <p:sp>
        <p:nvSpPr>
          <p:cNvPr id="6148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dirty="0"/>
          </a:p>
        </p:txBody>
      </p:sp>
      <p:sp>
        <p:nvSpPr>
          <p:cNvPr id="6149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/>
          </a:p>
        </p:txBody>
      </p:sp>
      <p:sp>
        <p:nvSpPr>
          <p:cNvPr id="6150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1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151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2" y="825103"/>
            <a:ext cx="3059113" cy="391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</a:t>
            </a:r>
          </a:p>
          <a:p>
            <a:pPr lvl="0"/>
            <a:r>
              <a:rPr lang="ru-RU" smtClean="0"/>
              <a:t>текста</a:t>
            </a:r>
          </a:p>
        </p:txBody>
      </p:sp>
      <p:sp>
        <p:nvSpPr>
          <p:cNvPr id="275468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026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/>
            </a:lvl1pPr>
          </a:lstStyle>
          <a:p>
            <a:pPr>
              <a:defRPr/>
            </a:pPr>
            <a:fld id="{415EB45A-6641-4ED9-BC53-CDC660ECB94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75469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026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/>
            </a:lvl1pPr>
          </a:lstStyle>
          <a:p>
            <a:pPr>
              <a:defRPr/>
            </a:pPr>
            <a:r>
              <a:rPr lang="ru-RU" dirty="0"/>
              <a:t>НАЗВАНИЕ ПРЕЗЕНТАЦИИ</a:t>
            </a:r>
          </a:p>
        </p:txBody>
      </p:sp>
      <p:sp>
        <p:nvSpPr>
          <p:cNvPr id="6154" name="Rectangle 14"/>
          <p:cNvSpPr>
            <a:spLocks noChangeArrowheads="1"/>
          </p:cNvSpPr>
          <p:nvPr/>
        </p:nvSpPr>
        <p:spPr bwMode="auto">
          <a:xfrm>
            <a:off x="755650" y="5704285"/>
            <a:ext cx="410368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dirty="0"/>
          </a:p>
        </p:txBody>
      </p:sp>
      <p:sp>
        <p:nvSpPr>
          <p:cNvPr id="6155" name="Line 16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/>
          </a:p>
        </p:txBody>
      </p:sp>
      <p:sp>
        <p:nvSpPr>
          <p:cNvPr id="6156" name="Line 17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/>
          </a:p>
        </p:txBody>
      </p:sp>
      <p:pic>
        <p:nvPicPr>
          <p:cNvPr id="6157" name="Picture 20" descr="рус лого для презентации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525" y="-11906"/>
            <a:ext cx="1935163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827088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235075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4306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dirty="0"/>
          </a:p>
        </p:txBody>
      </p:sp>
      <p:grpSp>
        <p:nvGrpSpPr>
          <p:cNvPr id="7171" name="Group 4"/>
          <p:cNvGrpSpPr>
            <a:grpSpLocks/>
          </p:cNvGrpSpPr>
          <p:nvPr/>
        </p:nvGrpSpPr>
        <p:grpSpPr bwMode="auto">
          <a:xfrm>
            <a:off x="0" y="4738697"/>
            <a:ext cx="9144000" cy="404813"/>
            <a:chOff x="0" y="3974"/>
            <a:chExt cx="5760" cy="340"/>
          </a:xfrm>
        </p:grpSpPr>
        <p:sp>
          <p:nvSpPr>
            <p:cNvPr id="7181" name="Rectangle 5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 dirty="0"/>
            </a:p>
          </p:txBody>
        </p:sp>
        <p:sp>
          <p:nvSpPr>
            <p:cNvPr id="7182" name="Rectangle 6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 dirty="0"/>
            </a:p>
          </p:txBody>
        </p:sp>
        <p:sp>
          <p:nvSpPr>
            <p:cNvPr id="7183" name="Line 7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 dirty="0"/>
            </a:p>
          </p:txBody>
        </p:sp>
      </p:grpSp>
      <p:sp>
        <p:nvSpPr>
          <p:cNvPr id="7172" name="Rectangle 8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dirty="0"/>
          </a:p>
        </p:txBody>
      </p:sp>
      <p:sp>
        <p:nvSpPr>
          <p:cNvPr id="7173" name="Rectangle 9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dirty="0"/>
          </a:p>
        </p:txBody>
      </p:sp>
      <p:sp>
        <p:nvSpPr>
          <p:cNvPr id="7174" name="Line 10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/>
          </a:p>
        </p:txBody>
      </p:sp>
      <p:sp>
        <p:nvSpPr>
          <p:cNvPr id="7175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1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67629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026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/>
            </a:lvl1pPr>
          </a:lstStyle>
          <a:p>
            <a:pPr>
              <a:defRPr/>
            </a:pPr>
            <a:r>
              <a:rPr lang="ru-RU" dirty="0"/>
              <a:t>НАЗВАНИЕ ПРЕЗЕНТАЦИИ</a:t>
            </a:r>
          </a:p>
        </p:txBody>
      </p:sp>
      <p:sp>
        <p:nvSpPr>
          <p:cNvPr id="7177" name="Rectangle 14"/>
          <p:cNvSpPr>
            <a:spLocks noChangeArrowheads="1"/>
          </p:cNvSpPr>
          <p:nvPr/>
        </p:nvSpPr>
        <p:spPr bwMode="auto">
          <a:xfrm>
            <a:off x="755650" y="5704285"/>
            <a:ext cx="410368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dirty="0"/>
          </a:p>
        </p:txBody>
      </p:sp>
      <p:sp>
        <p:nvSpPr>
          <p:cNvPr id="7178" name="Line 16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/>
          </a:p>
        </p:txBody>
      </p:sp>
      <p:sp>
        <p:nvSpPr>
          <p:cNvPr id="7179" name="Line 17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/>
          </a:p>
        </p:txBody>
      </p:sp>
      <p:pic>
        <p:nvPicPr>
          <p:cNvPr id="7180" name="Picture 19" descr="рус лого для презентации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-4762"/>
            <a:ext cx="1935163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71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117"/>
          <p:cNvGrpSpPr>
            <a:grpSpLocks/>
          </p:cNvGrpSpPr>
          <p:nvPr/>
        </p:nvGrpSpPr>
        <p:grpSpPr bwMode="auto">
          <a:xfrm>
            <a:off x="-9525" y="-4761"/>
            <a:ext cx="9153525" cy="5148263"/>
            <a:chOff x="-6" y="-4"/>
            <a:chExt cx="5766" cy="4324"/>
          </a:xfrm>
        </p:grpSpPr>
        <p:sp>
          <p:nvSpPr>
            <p:cNvPr id="8195" name="Rectangle 30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 dirty="0"/>
            </a:p>
          </p:txBody>
        </p:sp>
        <p:sp>
          <p:nvSpPr>
            <p:cNvPr id="8196" name="Rectangle 9"/>
            <p:cNvSpPr>
              <a:spLocks noChangeArrowheads="1"/>
            </p:cNvSpPr>
            <p:nvPr/>
          </p:nvSpPr>
          <p:spPr bwMode="auto">
            <a:xfrm>
              <a:off x="0" y="3977"/>
              <a:ext cx="5760" cy="343"/>
            </a:xfrm>
            <a:prstGeom prst="rect">
              <a:avLst/>
            </a:prstGeom>
            <a:solidFill>
              <a:srgbClr val="003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 dirty="0"/>
            </a:p>
          </p:txBody>
        </p:sp>
        <p:grpSp>
          <p:nvGrpSpPr>
            <p:cNvPr id="8197" name="Group 36"/>
            <p:cNvGrpSpPr>
              <a:grpSpLocks/>
            </p:cNvGrpSpPr>
            <p:nvPr/>
          </p:nvGrpSpPr>
          <p:grpSpPr bwMode="auto">
            <a:xfrm>
              <a:off x="0" y="0"/>
              <a:ext cx="5760" cy="680"/>
              <a:chOff x="0" y="0"/>
              <a:chExt cx="5760" cy="680"/>
            </a:xfrm>
          </p:grpSpPr>
          <p:sp>
            <p:nvSpPr>
              <p:cNvPr id="8202" name="Rectangle 13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20" cy="680"/>
              </a:xfrm>
              <a:prstGeom prst="rect">
                <a:avLst/>
              </a:prstGeom>
              <a:solidFill>
                <a:srgbClr val="0066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8203" name="Rectangle 14"/>
              <p:cNvSpPr>
                <a:spLocks noChangeArrowheads="1"/>
              </p:cNvSpPr>
              <p:nvPr/>
            </p:nvSpPr>
            <p:spPr bwMode="auto">
              <a:xfrm>
                <a:off x="1224" y="0"/>
                <a:ext cx="4536" cy="680"/>
              </a:xfrm>
              <a:prstGeom prst="rect">
                <a:avLst/>
              </a:prstGeom>
              <a:solidFill>
                <a:srgbClr val="33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/>
              <a:lstStyle/>
              <a:p>
                <a:endParaRPr lang="ru-RU" dirty="0"/>
              </a:p>
            </p:txBody>
          </p:sp>
        </p:grpSp>
        <p:sp>
          <p:nvSpPr>
            <p:cNvPr id="8198" name="Line 15"/>
            <p:cNvSpPr>
              <a:spLocks noChangeShapeType="1"/>
            </p:cNvSpPr>
            <p:nvPr/>
          </p:nvSpPr>
          <p:spPr bwMode="auto">
            <a:xfrm>
              <a:off x="1220" y="0"/>
              <a:ext cx="0" cy="68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 dirty="0"/>
            </a:p>
          </p:txBody>
        </p:sp>
        <p:sp>
          <p:nvSpPr>
            <p:cNvPr id="8199" name="Line 33"/>
            <p:cNvSpPr>
              <a:spLocks noChangeShapeType="1"/>
            </p:cNvSpPr>
            <p:nvPr/>
          </p:nvSpPr>
          <p:spPr bwMode="auto">
            <a:xfrm>
              <a:off x="0" y="680"/>
              <a:ext cx="5760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 dirty="0"/>
            </a:p>
          </p:txBody>
        </p:sp>
        <p:sp>
          <p:nvSpPr>
            <p:cNvPr id="8200" name="Line 34"/>
            <p:cNvSpPr>
              <a:spLocks noChangeShapeType="1"/>
            </p:cNvSpPr>
            <p:nvPr/>
          </p:nvSpPr>
          <p:spPr bwMode="auto">
            <a:xfrm>
              <a:off x="0" y="3978"/>
              <a:ext cx="5760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 dirty="0"/>
            </a:p>
          </p:txBody>
        </p:sp>
        <p:pic>
          <p:nvPicPr>
            <p:cNvPr id="8201" name="Picture 116" descr="рус лого для презентации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" y="-4"/>
              <a:ext cx="1219" cy="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807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9" name="Rectangle 3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grpSp>
        <p:nvGrpSpPr>
          <p:cNvPr id="23555" name="Group 4"/>
          <p:cNvGrpSpPr>
            <a:grpSpLocks/>
          </p:cNvGrpSpPr>
          <p:nvPr/>
        </p:nvGrpSpPr>
        <p:grpSpPr bwMode="auto">
          <a:xfrm>
            <a:off x="0" y="4738697"/>
            <a:ext cx="9144000" cy="404813"/>
            <a:chOff x="0" y="3974"/>
            <a:chExt cx="5760" cy="340"/>
          </a:xfrm>
        </p:grpSpPr>
        <p:sp>
          <p:nvSpPr>
            <p:cNvPr id="367621" name="Rectangle 5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367622" name="Rectangle 6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367623" name="Line 7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</p:grpSp>
      <p:sp>
        <p:nvSpPr>
          <p:cNvPr id="367624" name="Rectangle 8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67625" name="Rectangle 9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67626" name="Line 10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3559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1"/>
            <a:ext cx="6985000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67629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026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НАЗВАНИЕ ПРЕЗЕНТАЦИИ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67630" name="Rectangle 14"/>
          <p:cNvSpPr>
            <a:spLocks noChangeArrowheads="1"/>
          </p:cNvSpPr>
          <p:nvPr/>
        </p:nvSpPr>
        <p:spPr bwMode="auto">
          <a:xfrm>
            <a:off x="755650" y="5704285"/>
            <a:ext cx="4103688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67632" name="Line 16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67633" name="Line 17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23564" name="Picture 19" descr="рус лого для презентации"/>
          <p:cNvPicPr>
            <a:picLocks noChangeAspect="1" noChangeArrowheads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>
            <a:off x="1" y="-4762"/>
            <a:ext cx="1935163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34210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808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6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6.xml"/><Relationship Id="rId4" Type="http://schemas.openxmlformats.org/officeDocument/2006/relationships/chart" Target="../charts/char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openxmlformats.org/officeDocument/2006/relationships/slideLayout" Target="../slideLayouts/slideLayout115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5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5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7.jpeg"/><Relationship Id="rId7" Type="http://schemas.openxmlformats.org/officeDocument/2006/relationships/image" Target="../media/image26.wmf"/><Relationship Id="rId2" Type="http://schemas.openxmlformats.org/officeDocument/2006/relationships/slideLayout" Target="../slideLayouts/slideLayout115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5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5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15.xml"/><Relationship Id="rId1" Type="http://schemas.openxmlformats.org/officeDocument/2006/relationships/themeOverride" Target="../theme/themeOverride2.xml"/><Relationship Id="rId4" Type="http://schemas.openxmlformats.org/officeDocument/2006/relationships/chart" Target="../charts/char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6.xml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16.xml"/><Relationship Id="rId5" Type="http://schemas.microsoft.com/office/2007/relationships/hdphoto" Target="../media/hdphoto1.wdp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1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12" Type="http://schemas.microsoft.com/office/2007/relationships/hdphoto" Target="../media/hdphoto3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6.xml"/><Relationship Id="rId6" Type="http://schemas.openxmlformats.org/officeDocument/2006/relationships/image" Target="../media/image46.jpeg"/><Relationship Id="rId11" Type="http://schemas.openxmlformats.org/officeDocument/2006/relationships/image" Target="../media/image50.png"/><Relationship Id="rId5" Type="http://schemas.openxmlformats.org/officeDocument/2006/relationships/image" Target="../media/image45.jpeg"/><Relationship Id="rId10" Type="http://schemas.microsoft.com/office/2007/relationships/hdphoto" Target="../media/hdphoto2.wdp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16.xml"/><Relationship Id="rId1" Type="http://schemas.openxmlformats.org/officeDocument/2006/relationships/themeOverride" Target="../theme/themeOverride3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16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jpe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6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1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16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15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6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10" Type="http://schemas.openxmlformats.org/officeDocument/2006/relationships/image" Target="../media/image82.png"/><Relationship Id="rId4" Type="http://schemas.openxmlformats.org/officeDocument/2006/relationships/image" Target="../media/image76.jpeg"/><Relationship Id="rId9" Type="http://schemas.openxmlformats.org/officeDocument/2006/relationships/image" Target="../media/image81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6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6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9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17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16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6.xml"/><Relationship Id="rId4" Type="http://schemas.openxmlformats.org/officeDocument/2006/relationships/image" Target="../media/image11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25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6.xml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17.xml"/><Relationship Id="rId4" Type="http://schemas.openxmlformats.org/officeDocument/2006/relationships/chart" Target="../charts/char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6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127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11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1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15.xml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Text Box 13"/>
          <p:cNvSpPr txBox="1">
            <a:spLocks noChangeArrowheads="1"/>
          </p:cNvSpPr>
          <p:nvPr/>
        </p:nvSpPr>
        <p:spPr bwMode="auto">
          <a:xfrm>
            <a:off x="0" y="853442"/>
            <a:ext cx="9144000" cy="387810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ctr"/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Эксплуатация 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оборудования КС </a:t>
            </a: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СЕГ</a:t>
            </a:r>
            <a:endParaRPr lang="ru-RU" sz="40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40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4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39750">
              <a:lnSpc>
                <a:spcPts val="2600"/>
              </a:lnSpc>
              <a:defRPr/>
            </a:pP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 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Управления по эксплуатации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КС</a:t>
            </a:r>
          </a:p>
          <a:p>
            <a:pPr marL="539750">
              <a:lnSpc>
                <a:spcPts val="2600"/>
              </a:lnSpc>
              <a:defRPr/>
            </a:pP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ООО «Газпром трансгаз Санкт-Петербург»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9750">
              <a:lnSpc>
                <a:spcPts val="2600"/>
              </a:lnSpc>
              <a:defRPr/>
            </a:pP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Сайченко 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Сергей Иванович</a:t>
            </a:r>
          </a:p>
        </p:txBody>
      </p:sp>
    </p:spTree>
    <p:extLst>
      <p:ext uri="{BB962C8B-B14F-4D97-AF65-F5344CB8AC3E}">
        <p14:creationId xmlns:p14="http://schemas.microsoft.com/office/powerpoint/2010/main" val="24382992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Прямоугольник 5"/>
          <p:cNvSpPr>
            <a:spLocks noChangeArrowheads="1"/>
          </p:cNvSpPr>
          <p:nvPr/>
        </p:nvSpPr>
        <p:spPr bwMode="auto">
          <a:xfrm>
            <a:off x="1386839" y="192807"/>
            <a:ext cx="7734301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Распределение отказов по КС СЕГ на 01.12.2018г</a:t>
            </a:r>
            <a:r>
              <a:rPr lang="ru-RU" sz="2400" b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6796917"/>
              </p:ext>
            </p:extLst>
          </p:nvPr>
        </p:nvGraphicFramePr>
        <p:xfrm>
          <a:off x="312419" y="833058"/>
          <a:ext cx="8625846" cy="97288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207494"/>
                <a:gridCol w="590666"/>
                <a:gridCol w="590666"/>
                <a:gridCol w="673256"/>
                <a:gridCol w="590666"/>
                <a:gridCol w="590666"/>
                <a:gridCol w="673256"/>
                <a:gridCol w="590666"/>
                <a:gridCol w="590666"/>
                <a:gridCol w="673256"/>
                <a:gridCol w="590666"/>
                <a:gridCol w="590666"/>
                <a:gridCol w="673256"/>
              </a:tblGrid>
              <a:tr h="128967">
                <a:tc rowSpan="2">
                  <a:txBody>
                    <a:bodyPr/>
                    <a:lstStyle/>
                    <a:p>
                      <a:pPr algn="ctr" rtl="0" fontAlgn="b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5715" marB="0" anchor="ctr"/>
                </a:tc>
                <a:tc gridSpan="3">
                  <a:txBody>
                    <a:bodyPr/>
                    <a:lstStyle/>
                    <a:p>
                      <a:pPr algn="ctr" rtl="0" fontAlgn="b"/>
                      <a:r>
                        <a:rPr lang="ru-RU" sz="900" u="none" strike="noStrike" dirty="0">
                          <a:effectLst/>
                        </a:rPr>
                        <a:t>КС "</a:t>
                      </a:r>
                      <a:r>
                        <a:rPr lang="ru-RU" sz="900" u="none" strike="noStrike" dirty="0" err="1" smtClean="0">
                          <a:effectLst/>
                        </a:rPr>
                        <a:t>Волховская</a:t>
                      </a:r>
                      <a:r>
                        <a:rPr lang="ru-RU" sz="900" u="none" strike="noStrike" dirty="0" smtClean="0">
                          <a:effectLst/>
                        </a:rPr>
                        <a:t>"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571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b"/>
                      <a:r>
                        <a:rPr lang="ru-RU" sz="900" u="none" strike="noStrike" dirty="0">
                          <a:effectLst/>
                        </a:rPr>
                        <a:t>КС "Елизаветинская"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571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b"/>
                      <a:r>
                        <a:rPr lang="ru-RU" sz="900" u="none" strike="noStrike" dirty="0">
                          <a:effectLst/>
                        </a:rPr>
                        <a:t> КС "Портовая"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571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b"/>
                      <a:r>
                        <a:rPr lang="ru-RU" sz="900" u="none" strike="noStrike" dirty="0">
                          <a:effectLst/>
                        </a:rPr>
                        <a:t>КС "Пикалевская"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571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89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900" u="none" strike="noStrike" dirty="0" smtClean="0">
                          <a:effectLst/>
                        </a:rPr>
                        <a:t>2016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900" u="none" strike="noStrike" dirty="0" smtClean="0">
                          <a:effectLst/>
                        </a:rPr>
                        <a:t>2017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900" u="none" strike="noStrike" dirty="0" smtClean="0">
                          <a:effectLst/>
                        </a:rPr>
                        <a:t>01.12.2018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900" u="none" strike="noStrike" dirty="0" smtClean="0">
                          <a:effectLst/>
                        </a:rPr>
                        <a:t>2016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900" u="none" strike="noStrike" dirty="0" smtClean="0">
                          <a:effectLst/>
                        </a:rPr>
                        <a:t>2017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u="none" strike="noStrike" dirty="0" smtClean="0">
                          <a:effectLst/>
                        </a:rPr>
                        <a:t>01.12.2018</a:t>
                      </a:r>
                      <a:endParaRPr lang="ru-RU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900" u="none" strike="noStrike" dirty="0" smtClean="0">
                          <a:effectLst/>
                        </a:rPr>
                        <a:t>2016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900" u="none" strike="noStrike" dirty="0" smtClean="0">
                          <a:effectLst/>
                        </a:rPr>
                        <a:t>2017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900" u="none" strike="noStrike" dirty="0" smtClean="0">
                          <a:effectLst/>
                        </a:rPr>
                        <a:t>01.12.2018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900" u="none" strike="noStrike" dirty="0" smtClean="0">
                          <a:effectLst/>
                        </a:rPr>
                        <a:t>2016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900" u="none" strike="noStrike" dirty="0" smtClean="0">
                          <a:effectLst/>
                        </a:rPr>
                        <a:t>2017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900" u="none" strike="noStrike" dirty="0" smtClean="0">
                          <a:effectLst/>
                        </a:rPr>
                        <a:t>01.12.2018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7620" marR="7620" marT="7620" marB="0" anchor="ctr"/>
                </a:tc>
              </a:tr>
              <a:tr h="212787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900" u="none" strike="noStrike" dirty="0">
                          <a:effectLst/>
                        </a:rPr>
                        <a:t>Наработка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571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u="none" strike="noStrike" kern="1200" dirty="0" smtClean="0">
                          <a:effectLst/>
                        </a:rPr>
                        <a:t>14 210</a:t>
                      </a:r>
                      <a:endParaRPr lang="ru-RU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u="none" strike="noStrike" kern="1200" dirty="0" smtClean="0">
                          <a:effectLst/>
                        </a:rPr>
                        <a:t>33 585</a:t>
                      </a:r>
                      <a:endParaRPr lang="ru-RU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u="none" strike="noStrike" kern="1200" dirty="0" smtClean="0">
                          <a:effectLst/>
                        </a:rPr>
                        <a:t>38 634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ru-RU" sz="800" i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(42 </a:t>
                      </a:r>
                      <a:r>
                        <a:rPr lang="ru-RU" sz="800" i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320</a:t>
                      </a:r>
                      <a:r>
                        <a:rPr lang="ru-RU" sz="800" i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ru-RU" sz="800" i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u="none" strike="noStrike" kern="1200" dirty="0" smtClean="0">
                          <a:effectLst/>
                        </a:rPr>
                        <a:t>26 653</a:t>
                      </a:r>
                      <a:endParaRPr lang="ru-RU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u="none" strike="noStrike" kern="1200" dirty="0" smtClean="0">
                          <a:effectLst/>
                        </a:rPr>
                        <a:t>37 367</a:t>
                      </a:r>
                      <a:endParaRPr lang="ru-RU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u="none" strike="noStrike" kern="1200" dirty="0" smtClean="0">
                          <a:effectLst/>
                        </a:rPr>
                        <a:t>38 734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i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(42 </a:t>
                      </a:r>
                      <a:r>
                        <a:rPr lang="ru-RU" sz="800" i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320</a:t>
                      </a:r>
                      <a:r>
                        <a:rPr lang="ru-RU" sz="800" i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u="none" strike="noStrike" kern="1200" dirty="0" smtClean="0">
                          <a:effectLst/>
                        </a:rPr>
                        <a:t>35 966</a:t>
                      </a:r>
                      <a:endParaRPr lang="ru-RU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u="none" strike="noStrike" kern="1200" dirty="0" smtClean="0">
                          <a:effectLst/>
                        </a:rPr>
                        <a:t>42 688</a:t>
                      </a:r>
                      <a:endParaRPr lang="ru-RU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u="none" strike="noStrike" kern="1200" dirty="0" smtClean="0">
                          <a:effectLst/>
                        </a:rPr>
                        <a:t>46 632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i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(51</a:t>
                      </a:r>
                      <a:r>
                        <a:rPr lang="ru-RU" sz="800" i="1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1</a:t>
                      </a:r>
                      <a:r>
                        <a:rPr lang="ru-RU" sz="800" i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00)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u="none" strike="noStrike" kern="1200" dirty="0" smtClean="0">
                          <a:effectLst/>
                        </a:rPr>
                        <a:t>26 127</a:t>
                      </a:r>
                      <a:endParaRPr lang="ru-RU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u="none" strike="noStrike" kern="1200" dirty="0" smtClean="0">
                          <a:effectLst/>
                        </a:rPr>
                        <a:t>29 347</a:t>
                      </a:r>
                      <a:endParaRPr lang="ru-RU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u="none" strike="noStrike" kern="1200" dirty="0" smtClean="0">
                          <a:effectLst/>
                        </a:rPr>
                        <a:t>30 959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i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ru-RU" sz="800" i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34 160)</a:t>
                      </a:r>
                      <a:endParaRPr lang="ru-RU" sz="800" i="1" u="none" strike="noStrike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</a:tr>
              <a:tr h="192233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900" u="none" strike="noStrike" dirty="0">
                          <a:effectLst/>
                        </a:rPr>
                        <a:t>Количество отказов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571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ru-RU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ru-RU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u="none" strike="noStrike" kern="1200" dirty="0" smtClean="0">
                          <a:effectLst/>
                        </a:rPr>
                        <a:t>11</a:t>
                      </a:r>
                      <a:endParaRPr lang="ru-RU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u="none" strike="noStrike" kern="1200" dirty="0" smtClean="0">
                          <a:effectLst/>
                        </a:rPr>
                        <a:t>3</a:t>
                      </a:r>
                      <a:endParaRPr lang="ru-RU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ru-RU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ru-RU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ru-RU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ru-RU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u="none" strike="noStrike" kern="1200" dirty="0" smtClean="0">
                          <a:effectLst/>
                        </a:rPr>
                        <a:t>50</a:t>
                      </a:r>
                      <a:endParaRPr lang="ru-RU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ru-RU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ru-RU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ru-RU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</a:tr>
              <a:tr h="226294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900" u="none" strike="noStrike" dirty="0">
                          <a:effectLst/>
                        </a:rPr>
                        <a:t>Наработка на отказ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571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ru-RU" sz="90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105</a:t>
                      </a:r>
                      <a:endParaRPr lang="ru-RU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u="none" strike="noStrike" kern="1200" dirty="0" smtClean="0">
                          <a:effectLst/>
                        </a:rPr>
                        <a:t>8 396</a:t>
                      </a:r>
                      <a:endParaRPr lang="ru-RU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ru-RU" sz="90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512</a:t>
                      </a:r>
                      <a:endParaRPr lang="ru-RU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ru-RU" sz="90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884</a:t>
                      </a:r>
                      <a:endParaRPr lang="ru-RU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u="none" strike="noStrike" kern="1200" dirty="0" smtClean="0">
                          <a:effectLst/>
                        </a:rPr>
                        <a:t>37 367</a:t>
                      </a:r>
                      <a:endParaRPr lang="ru-RU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u="none" strike="noStrike" kern="1200" dirty="0" smtClean="0">
                          <a:effectLst/>
                        </a:rPr>
                        <a:t>4 304</a:t>
                      </a:r>
                      <a:endParaRPr lang="ru-RU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ru-RU" sz="90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397</a:t>
                      </a:r>
                      <a:endParaRPr lang="ru-RU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u="none" strike="noStrike" kern="1200" dirty="0" smtClean="0">
                          <a:effectLst/>
                        </a:rPr>
                        <a:t>2 372</a:t>
                      </a:r>
                      <a:endParaRPr lang="ru-RU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u="none" strike="noStrike" kern="1200" dirty="0" smtClean="0">
                          <a:effectLst/>
                        </a:rPr>
                        <a:t>933</a:t>
                      </a:r>
                      <a:endParaRPr lang="ru-RU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ru-RU" sz="90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354</a:t>
                      </a:r>
                      <a:endParaRPr lang="ru-RU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u="none" strike="noStrike" kern="1200" dirty="0" smtClean="0">
                          <a:effectLst/>
                        </a:rPr>
                        <a:t>5 869</a:t>
                      </a:r>
                      <a:endParaRPr lang="ru-RU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u="none" strike="noStrike" kern="1200" dirty="0" smtClean="0">
                          <a:effectLst/>
                        </a:rPr>
                        <a:t>5 160</a:t>
                      </a:r>
                      <a:endParaRPr lang="ru-RU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</a:tr>
            </a:tbl>
          </a:graphicData>
        </a:graphic>
      </p:graphicFrame>
      <p:sp>
        <p:nvSpPr>
          <p:cNvPr id="6" name="Номер слайда 4"/>
          <p:cNvSpPr txBox="1">
            <a:spLocks/>
          </p:cNvSpPr>
          <p:nvPr/>
        </p:nvSpPr>
        <p:spPr bwMode="auto">
          <a:xfrm>
            <a:off x="0" y="4772026"/>
            <a:ext cx="1487488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9pPr>
          </a:lstStyle>
          <a:p>
            <a:pPr eaLnBrk="1" hangingPunct="1"/>
            <a:endParaRPr lang="ru-RU" altLang="ru-RU" dirty="0"/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46030115"/>
              </p:ext>
            </p:extLst>
          </p:nvPr>
        </p:nvGraphicFramePr>
        <p:xfrm>
          <a:off x="0" y="1798320"/>
          <a:ext cx="9144000" cy="151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Прямоугольник 5"/>
          <p:cNvSpPr>
            <a:spLocks noChangeArrowheads="1"/>
          </p:cNvSpPr>
          <p:nvPr/>
        </p:nvSpPr>
        <p:spPr bwMode="auto">
          <a:xfrm>
            <a:off x="3403441" y="1733030"/>
            <a:ext cx="231267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/>
              <a:t>Наработка, час. </a:t>
            </a:r>
            <a:endParaRPr lang="ru-RU" sz="1400" b="1" dirty="0"/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978381019"/>
              </p:ext>
            </p:extLst>
          </p:nvPr>
        </p:nvGraphicFramePr>
        <p:xfrm>
          <a:off x="-4604" y="3135003"/>
          <a:ext cx="9144000" cy="16389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66298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 txBox="1">
            <a:spLocks/>
          </p:cNvSpPr>
          <p:nvPr/>
        </p:nvSpPr>
        <p:spPr>
          <a:xfrm>
            <a:off x="100736" y="4878522"/>
            <a:ext cx="1524000" cy="245269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defRPr/>
            </a:pPr>
            <a:endParaRPr lang="ru-RU" sz="1600" b="1" kern="0" dirty="0"/>
          </a:p>
        </p:txBody>
      </p:sp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8374866"/>
              </p:ext>
            </p:extLst>
          </p:nvPr>
        </p:nvGraphicFramePr>
        <p:xfrm>
          <a:off x="138837" y="1099507"/>
          <a:ext cx="8875623" cy="32842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3" name="Лист" r:id="rId3" imgW="17630739" imgH="6581790" progId="Excel.Sheet.12">
                  <p:embed/>
                </p:oleObj>
              </mc:Choice>
              <mc:Fallback>
                <p:oleObj name="Лист" r:id="rId3" imgW="17630739" imgH="658179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8837" y="1099507"/>
                        <a:ext cx="8875623" cy="32842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378562" y="-1"/>
            <a:ext cx="7732947" cy="784435"/>
          </a:xfrm>
        </p:spPr>
        <p:txBody>
          <a:bodyPr lIns="0" tIns="0" rIns="0" bIns="0" anchor="ctr" anchorCtr="0"/>
          <a:lstStyle/>
          <a:p>
            <a:pPr algn="ctr" fontAlgn="base"/>
            <a:r>
              <a:rPr lang="ru-RU" sz="2500" b="1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Эксплуатация и ремонт ГПА КС </a:t>
            </a:r>
            <a:r>
              <a:rPr lang="ru-RU" sz="25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</a:t>
            </a:r>
            <a:r>
              <a:rPr lang="ru-RU" sz="25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Пикалевская</a:t>
            </a:r>
            <a:r>
              <a:rPr lang="ru-RU" sz="25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»</a:t>
            </a:r>
            <a:endParaRPr lang="ru-RU" sz="2500" b="1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94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0784" y="110246"/>
            <a:ext cx="7707721" cy="689853"/>
          </a:xfrm>
        </p:spPr>
        <p:txBody>
          <a:bodyPr/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Внеплановые съемы ГТД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АЛ-31СТН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КС Волхов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7528426"/>
              </p:ext>
            </p:extLst>
          </p:nvPr>
        </p:nvGraphicFramePr>
        <p:xfrm>
          <a:off x="151591" y="994578"/>
          <a:ext cx="8884431" cy="1672421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501960"/>
                <a:gridCol w="675684"/>
                <a:gridCol w="524891"/>
                <a:gridCol w="1478659"/>
                <a:gridCol w="723327"/>
                <a:gridCol w="4979910"/>
              </a:tblGrid>
              <a:tr h="2064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Дата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КС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Зав</a:t>
                      </a:r>
                      <a:r>
                        <a:rPr lang="ru-RU" sz="800" u="none" strike="noStrike" dirty="0">
                          <a:effectLst/>
                        </a:rPr>
                        <a:t>.№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Наработка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Примечание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/>
                </a:tc>
              </a:tr>
              <a:tr h="1458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2015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27.08.2015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Волхов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У2921016013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kern="1200" dirty="0" smtClean="0">
                          <a:effectLst/>
                        </a:rPr>
                        <a:t>3591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Металлическая стружка на сливе с опоры турбины </a:t>
                      </a:r>
                      <a:r>
                        <a:rPr lang="ru-RU" sz="800" u="none" strike="noStrike" dirty="0" smtClean="0">
                          <a:effectLst/>
                        </a:rPr>
                        <a:t>ГГ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/>
                </a:tc>
              </a:tr>
              <a:tr h="14580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2016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11.01.2016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Волхов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У2920516009; Г051005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u="none" kern="1200" dirty="0" smtClean="0">
                          <a:effectLst/>
                        </a:rPr>
                        <a:t>8215</a:t>
                      </a:r>
                      <a:endParaRPr lang="ru-RU" sz="800" u="non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Разрушение ГВТ + повреждения РЛ СТ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/>
                </a:tc>
              </a:tr>
              <a:tr h="1458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06.06.2016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Волхов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У2911116015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dirty="0" smtClean="0">
                          <a:effectLst/>
                        </a:rPr>
                        <a:t>1425</a:t>
                      </a:r>
                      <a:endParaRPr lang="ru-RU" sz="80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Попадание</a:t>
                      </a:r>
                      <a:r>
                        <a:rPr lang="ru-RU" sz="800" u="none" strike="noStrike" baseline="0" dirty="0" smtClean="0">
                          <a:effectLst/>
                        </a:rPr>
                        <a:t> масла во внутреннюю полость ротора КВД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/>
                </a:tc>
              </a:tr>
              <a:tr h="145809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2017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30.03.2017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Волхов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У2911216016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kern="1200" dirty="0" smtClean="0">
                          <a:effectLst/>
                        </a:rPr>
                        <a:t>1252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Повышенная вибрация опор ГГ и ЦБК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/>
                </a:tc>
              </a:tr>
              <a:tr h="1458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04.04.2017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Волхов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У2921016014; Г102003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u="none" kern="1200" dirty="0" smtClean="0">
                          <a:effectLst/>
                        </a:rPr>
                        <a:t>9331</a:t>
                      </a:r>
                      <a:endParaRPr lang="ru-RU" sz="800" u="none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Разрушение ГВТ + повреждения РЛ СТ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/>
                </a:tc>
              </a:tr>
              <a:tr h="1458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28.08.2017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Волхов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У2941416021;</a:t>
                      </a:r>
                      <a:r>
                        <a:rPr lang="ru-RU" sz="800" u="none" strike="noStrike" baseline="0" dirty="0" smtClean="0">
                          <a:effectLst/>
                        </a:rPr>
                        <a:t> </a:t>
                      </a:r>
                      <a:r>
                        <a:rPr lang="ru-RU" sz="800" u="none" strike="noStrike" dirty="0" smtClean="0">
                          <a:effectLst/>
                        </a:rPr>
                        <a:t>Г144001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kern="1200" dirty="0" smtClean="0">
                          <a:effectLst/>
                        </a:rPr>
                        <a:t>6387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Разрушение ГВТ + повреждения РЛ СТ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/>
                </a:tc>
              </a:tr>
              <a:tr h="148421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2018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15.05.2018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Волхов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kern="1200" dirty="0">
                          <a:effectLst/>
                        </a:rPr>
                        <a:t>У2910816012</a:t>
                      </a:r>
                      <a:endParaRPr lang="ru-RU" sz="8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kern="1200" dirty="0">
                          <a:effectLst/>
                        </a:rPr>
                        <a:t>12704</a:t>
                      </a:r>
                      <a:endParaRPr lang="ru-RU" sz="8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kern="1200" dirty="0">
                          <a:effectLst/>
                        </a:rPr>
                        <a:t>Утечка масла из технологического отверстия в промежуточном корпусе </a:t>
                      </a:r>
                      <a:r>
                        <a:rPr lang="ru-RU" sz="800" u="none" strike="noStrike" kern="1200" dirty="0" smtClean="0">
                          <a:effectLst/>
                        </a:rPr>
                        <a:t>ГГ</a:t>
                      </a:r>
                      <a:endParaRPr lang="ru-RU" sz="8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148421">
                <a:tc v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11.07.2018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Волхов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kern="1200" dirty="0">
                          <a:effectLst/>
                        </a:rPr>
                        <a:t>У2920516006</a:t>
                      </a:r>
                      <a:endParaRPr lang="ru-RU" sz="8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kern="1200" dirty="0" smtClean="0">
                          <a:effectLst/>
                        </a:rPr>
                        <a:t>31642/6810</a:t>
                      </a:r>
                      <a:endParaRPr lang="ru-RU" sz="8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u="none" strike="noStrike" kern="1200" dirty="0" smtClean="0">
                          <a:effectLst/>
                        </a:rPr>
                        <a:t>Металлическая стружка на сливе с опоры турбины ГГ</a:t>
                      </a:r>
                      <a:endParaRPr lang="ru-RU" sz="800" u="none" strike="noStrike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/>
                </a:tc>
              </a:tr>
              <a:tr h="145809">
                <a:tc v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13.08.2018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Волхов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kern="1200" dirty="0" smtClean="0">
                          <a:effectLst/>
                        </a:rPr>
                        <a:t>СТ Г111002</a:t>
                      </a:r>
                      <a:endParaRPr lang="ru-RU" sz="800" u="none" strike="noStrike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u="none" strike="noStrike" kern="1200" dirty="0" smtClean="0">
                          <a:effectLst/>
                        </a:rPr>
                        <a:t>6387</a:t>
                      </a:r>
                      <a:endParaRPr lang="ru-RU" sz="800" u="none" strike="noStrike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u="none" strike="noStrike" kern="1200" dirty="0" smtClean="0">
                          <a:effectLst/>
                        </a:rPr>
                        <a:t>Коксование масла</a:t>
                      </a:r>
                      <a:endParaRPr lang="ru-RU" sz="800" u="none" strike="noStrike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/>
                </a:tc>
              </a:tr>
              <a:tr h="148421">
                <a:tc v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14.09.2018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Волхов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kern="1200" dirty="0">
                          <a:effectLst/>
                        </a:rPr>
                        <a:t>У2911116015</a:t>
                      </a:r>
                      <a:endParaRPr lang="ru-RU" sz="8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kern="1200" dirty="0">
                          <a:effectLst/>
                        </a:rPr>
                        <a:t>10206</a:t>
                      </a:r>
                      <a:endParaRPr lang="ru-RU" sz="8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u="none" strike="noStrike" kern="1200" dirty="0" smtClean="0">
                          <a:effectLst/>
                        </a:rPr>
                        <a:t>Разрушение ГВТ + повреждения РЛ СТ</a:t>
                      </a:r>
                      <a:endParaRPr lang="ru-RU" sz="800" u="none" strike="noStrike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/>
                </a:tc>
              </a:tr>
            </a:tbl>
          </a:graphicData>
        </a:graphic>
      </p:graphicFrame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616789269"/>
              </p:ext>
            </p:extLst>
          </p:nvPr>
        </p:nvGraphicFramePr>
        <p:xfrm>
          <a:off x="187527" y="2849880"/>
          <a:ext cx="4438588" cy="15925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633012214"/>
              </p:ext>
            </p:extLst>
          </p:nvPr>
        </p:nvGraphicFramePr>
        <p:xfrm>
          <a:off x="4526743" y="2948940"/>
          <a:ext cx="4416152" cy="16050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8958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1398916" y="215291"/>
            <a:ext cx="76615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ГТД АЛ-31СТН</a:t>
            </a:r>
          </a:p>
        </p:txBody>
      </p:sp>
      <p:pic>
        <p:nvPicPr>
          <p:cNvPr id="141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7843" y="2566988"/>
            <a:ext cx="2969239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1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0928" y="827155"/>
            <a:ext cx="2939076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131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1279" y="827155"/>
            <a:ext cx="3359175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131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891" y="2605013"/>
            <a:ext cx="3345437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216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756" y="2967649"/>
            <a:ext cx="2167208" cy="1620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294" y="908532"/>
            <a:ext cx="2407524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59150" y="25408"/>
            <a:ext cx="7457268" cy="404718"/>
          </a:xfrm>
        </p:spPr>
        <p:txBody>
          <a:bodyPr/>
          <a:lstStyle/>
          <a:p>
            <a:pPr marL="0" indent="0" algn="ctr">
              <a:buNone/>
            </a:pPr>
            <a:r>
              <a:rPr lang="ru-RU" sz="2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Неисправности выявленные в процессе эксплуатации</a:t>
            </a:r>
          </a:p>
        </p:txBody>
      </p:sp>
      <p:sp>
        <p:nvSpPr>
          <p:cNvPr id="7" name="Текст 8"/>
          <p:cNvSpPr txBox="1">
            <a:spLocks/>
          </p:cNvSpPr>
          <p:nvPr/>
        </p:nvSpPr>
        <p:spPr>
          <a:xfrm>
            <a:off x="0" y="4898242"/>
            <a:ext cx="1524000" cy="245269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defRPr/>
            </a:pPr>
            <a:endParaRPr lang="ru-RU" sz="1600" b="1" kern="0" dirty="0">
              <a:solidFill>
                <a:prstClr val="white"/>
              </a:solidFill>
            </a:endParaRPr>
          </a:p>
        </p:txBody>
      </p:sp>
      <p:sp>
        <p:nvSpPr>
          <p:cNvPr id="6" name="Номер слайда 4"/>
          <p:cNvSpPr txBox="1">
            <a:spLocks/>
          </p:cNvSpPr>
          <p:nvPr/>
        </p:nvSpPr>
        <p:spPr bwMode="auto">
          <a:xfrm>
            <a:off x="18399" y="4757158"/>
            <a:ext cx="1487488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9pPr>
          </a:lstStyle>
          <a:p>
            <a:pPr marL="342900" indent="-342900">
              <a:spcBef>
                <a:spcPct val="20000"/>
              </a:spcBef>
              <a:defRPr/>
            </a:pPr>
            <a:endParaRPr lang="ru-RU" sz="1600" b="1" kern="0" dirty="0">
              <a:solidFill>
                <a:prstClr val="white"/>
              </a:solidFill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288" y="1185788"/>
            <a:ext cx="2300995" cy="3330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 bwMode="auto">
          <a:xfrm>
            <a:off x="5760132" y="2702410"/>
            <a:ext cx="316796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itchFamily="34" charset="0"/>
                <a:ea typeface="+mn-ea"/>
                <a:cs typeface="+mn-cs"/>
              </a:rPr>
              <a:t>Расслоение элементов</a:t>
            </a:r>
            <a:r>
              <a:rPr kumimoji="0" lang="ru-RU" sz="14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itchFamily="34" charset="0"/>
                <a:ea typeface="+mn-ea"/>
                <a:cs typeface="+mn-cs"/>
              </a:rPr>
              <a:t> муфты при АО ГПА</a:t>
            </a:r>
            <a:endParaRPr kumimoji="0" lang="ru-RU" sz="14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"/>
          <a:stretch/>
        </p:blipFill>
        <p:spPr bwMode="auto">
          <a:xfrm>
            <a:off x="190499" y="993986"/>
            <a:ext cx="3074753" cy="1694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09" y="2856610"/>
            <a:ext cx="2456537" cy="1842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443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24940" y="15683"/>
            <a:ext cx="7520940" cy="616777"/>
          </a:xfrm>
        </p:spPr>
        <p:txBody>
          <a:bodyPr/>
          <a:lstStyle/>
          <a:p>
            <a:pPr indent="0" algn="ctr" eaLnBrk="0" hangingPunct="0">
              <a:spcBef>
                <a:spcPts val="0"/>
              </a:spcBef>
              <a:defRPr/>
            </a:pPr>
            <a:r>
              <a:rPr lang="ru-RU" sz="2500" b="1" kern="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Неисправности выявленные в процессе эксплуатации</a:t>
            </a:r>
          </a:p>
        </p:txBody>
      </p:sp>
      <p:sp>
        <p:nvSpPr>
          <p:cNvPr id="7" name="Текст 8"/>
          <p:cNvSpPr txBox="1">
            <a:spLocks/>
          </p:cNvSpPr>
          <p:nvPr/>
        </p:nvSpPr>
        <p:spPr>
          <a:xfrm>
            <a:off x="0" y="4898242"/>
            <a:ext cx="1524000" cy="245269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defRPr/>
            </a:pPr>
            <a:endParaRPr lang="ru-RU" sz="1600" b="1" kern="0" dirty="0">
              <a:solidFill>
                <a:prstClr val="white"/>
              </a:solidFill>
            </a:endParaRPr>
          </a:p>
        </p:txBody>
      </p:sp>
      <p:sp>
        <p:nvSpPr>
          <p:cNvPr id="6" name="Номер слайда 4"/>
          <p:cNvSpPr txBox="1">
            <a:spLocks/>
          </p:cNvSpPr>
          <p:nvPr/>
        </p:nvSpPr>
        <p:spPr bwMode="auto">
          <a:xfrm>
            <a:off x="18399" y="4757158"/>
            <a:ext cx="1487488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9pPr>
          </a:lstStyle>
          <a:p>
            <a:pPr marL="342900" indent="-342900">
              <a:spcBef>
                <a:spcPct val="20000"/>
              </a:spcBef>
              <a:defRPr/>
            </a:pPr>
            <a:endParaRPr lang="ru-RU" sz="1600" b="1" kern="0" dirty="0">
              <a:solidFill>
                <a:prstClr val="white"/>
              </a:solidFill>
            </a:endParaRP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55259" y="3108290"/>
            <a:ext cx="1445114" cy="1620000"/>
          </a:xfrm>
          <a:prstGeom prst="rect">
            <a:avLst/>
          </a:prstGeom>
          <a:noFill/>
        </p:spPr>
      </p:pic>
      <p:pic>
        <p:nvPicPr>
          <p:cNvPr id="13" name="Picture 2" descr="D:\после наработки 15 мин. (1)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440" y="895866"/>
            <a:ext cx="2865120" cy="2148840"/>
          </a:xfrm>
          <a:prstGeom prst="rect">
            <a:avLst/>
          </a:prstGeom>
          <a:noFill/>
        </p:spPr>
      </p:pic>
      <p:pic>
        <p:nvPicPr>
          <p:cNvPr id="14" name="Picture 3" descr="D:\после наработки 15 мин. (3)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833" y="3096394"/>
            <a:ext cx="2160000" cy="1620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952978" y="895865"/>
            <a:ext cx="423446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Коксование масла на сливе с опор СТ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952979" y="1287445"/>
            <a:ext cx="423446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очистки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модуля СТ ГТД АЛ-31СТН от коксовых отложений в условиях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КС специалистами ПАО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«ОДК-УМПО»</a:t>
            </a:r>
          </a:p>
        </p:txBody>
      </p:sp>
      <p:pic>
        <p:nvPicPr>
          <p:cNvPr id="11" name="Объект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957" y="2017554"/>
            <a:ext cx="2033081" cy="2710776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0" y="895865"/>
            <a:ext cx="1934579" cy="2477076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30" y="2919287"/>
            <a:ext cx="2412059" cy="1809043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34544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24940" y="15683"/>
            <a:ext cx="7520940" cy="616777"/>
          </a:xfrm>
        </p:spPr>
        <p:txBody>
          <a:bodyPr/>
          <a:lstStyle/>
          <a:p>
            <a:pPr indent="0" algn="ctr" eaLnBrk="0" hangingPunct="0">
              <a:spcBef>
                <a:spcPts val="0"/>
              </a:spcBef>
              <a:defRPr/>
            </a:pPr>
            <a:r>
              <a:rPr lang="ru-RU" sz="2500" b="1" kern="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Неисправности выявленные в процессе эксплуатации</a:t>
            </a:r>
          </a:p>
        </p:txBody>
      </p:sp>
      <p:sp>
        <p:nvSpPr>
          <p:cNvPr id="7" name="Текст 8"/>
          <p:cNvSpPr txBox="1">
            <a:spLocks/>
          </p:cNvSpPr>
          <p:nvPr/>
        </p:nvSpPr>
        <p:spPr>
          <a:xfrm>
            <a:off x="0" y="4898242"/>
            <a:ext cx="1524000" cy="245269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defRPr/>
            </a:pPr>
            <a:endParaRPr lang="ru-RU" sz="1600" b="1" kern="0" dirty="0">
              <a:solidFill>
                <a:prstClr val="white"/>
              </a:solidFill>
            </a:endParaRPr>
          </a:p>
        </p:txBody>
      </p:sp>
      <p:sp>
        <p:nvSpPr>
          <p:cNvPr id="6" name="Номер слайда 4"/>
          <p:cNvSpPr txBox="1">
            <a:spLocks/>
          </p:cNvSpPr>
          <p:nvPr/>
        </p:nvSpPr>
        <p:spPr bwMode="auto">
          <a:xfrm>
            <a:off x="18399" y="4757158"/>
            <a:ext cx="1487488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9pPr>
          </a:lstStyle>
          <a:p>
            <a:pPr marL="342900" indent="-342900">
              <a:spcBef>
                <a:spcPct val="20000"/>
              </a:spcBef>
              <a:defRPr/>
            </a:pPr>
            <a:endParaRPr lang="ru-RU" sz="1600" b="1" kern="0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33195" y="819665"/>
            <a:ext cx="87289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Повреждение ГВТ ГТД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P:\СОГАЗ\Ремонт двигателей\2017\АЛ-31СТН №6021 Волхов от 19.08.17\Фото с осмотра Уфа\20171010_09365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47"/>
          <a:stretch/>
        </p:blipFill>
        <p:spPr bwMode="auto">
          <a:xfrm>
            <a:off x="152451" y="1056660"/>
            <a:ext cx="2560000" cy="119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P:\СОГАЗ\Ремонт двигателей\2017\АЛ-31СТН №6021 Волхов от 19.08.17\Фото с осмотра Уфа\20171010_0936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51" y="2494132"/>
            <a:ext cx="256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152451" y="4101439"/>
            <a:ext cx="31955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Повреждение РЛ ГТД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P81128-0942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685" y="2820088"/>
            <a:ext cx="2446946" cy="1812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7442810"/>
              </p:ext>
            </p:extLst>
          </p:nvPr>
        </p:nvGraphicFramePr>
        <p:xfrm>
          <a:off x="5966513" y="988942"/>
          <a:ext cx="3006703" cy="1137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9" name="Точечный рисунок" r:id="rId6" imgW="10220400" imgH="3857760" progId="Paint.Picture">
                  <p:embed/>
                </p:oleObj>
              </mc:Choice>
              <mc:Fallback>
                <p:oleObj name="Точечный рисунок" r:id="rId6" imgW="10220400" imgH="3857760" progId="Paint.Picture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66513" y="988942"/>
                        <a:ext cx="3006703" cy="11370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9" name="Picture 7" descr="IMG-20181128-WA005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591" y="2280658"/>
            <a:ext cx="2485722" cy="186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6362700" y="4293576"/>
            <a:ext cx="268228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Повреждение РЛ ОК ГТД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0" name="Picture 8" descr="P:\СОГАЗ\Ремонт двигателей\2017\АЛ-31СТН №6021 Волхов от 19.08.17\Фото с осмотра Уфа\20171010_09370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887" y="1269825"/>
            <a:ext cx="256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597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9" name="Line 6"/>
          <p:cNvSpPr>
            <a:spLocks noChangeShapeType="1"/>
          </p:cNvSpPr>
          <p:nvPr/>
        </p:nvSpPr>
        <p:spPr bwMode="auto">
          <a:xfrm>
            <a:off x="0" y="4766804"/>
            <a:ext cx="9144000" cy="1191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13" name="Rectangle 2"/>
          <p:cNvSpPr txBox="1">
            <a:spLocks noGrp="1" noChangeArrowheads="1"/>
          </p:cNvSpPr>
          <p:nvPr>
            <p:ph type="title"/>
          </p:nvPr>
        </p:nvSpPr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 eaLnBrk="0" hangingPunct="0">
              <a:spcBef>
                <a:spcPts val="0"/>
              </a:spcBef>
              <a:defRPr/>
            </a:pPr>
            <a:r>
              <a:rPr lang="ru-RU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 надежности ГТД АЛ-31СТН </a:t>
            </a:r>
            <a:br>
              <a:rPr lang="ru-RU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КС Ржевская и КС </a:t>
            </a:r>
            <a:r>
              <a:rPr lang="ru-RU" sz="20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Волховская</a:t>
            </a:r>
            <a:endParaRPr lang="ru-RU" sz="20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480691299"/>
              </p:ext>
            </p:extLst>
          </p:nvPr>
        </p:nvGraphicFramePr>
        <p:xfrm>
          <a:off x="0" y="3003799"/>
          <a:ext cx="4572000" cy="16921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4037136979"/>
              </p:ext>
            </p:extLst>
          </p:nvPr>
        </p:nvGraphicFramePr>
        <p:xfrm>
          <a:off x="4572000" y="1059584"/>
          <a:ext cx="4572000" cy="36364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9" name="Группа 8"/>
          <p:cNvGrpSpPr/>
          <p:nvPr/>
        </p:nvGrpSpPr>
        <p:grpSpPr>
          <a:xfrm>
            <a:off x="0" y="1059583"/>
            <a:ext cx="4572000" cy="2103639"/>
            <a:chOff x="0" y="819150"/>
            <a:chExt cx="4572000" cy="2103639"/>
          </a:xfrm>
        </p:grpSpPr>
        <p:graphicFrame>
          <p:nvGraphicFramePr>
            <p:cNvPr id="2" name="Диаграмма 1"/>
            <p:cNvGraphicFramePr/>
            <p:nvPr>
              <p:extLst>
                <p:ext uri="{D42A27DB-BD31-4B8C-83A1-F6EECF244321}">
                  <p14:modId xmlns:p14="http://schemas.microsoft.com/office/powerpoint/2010/main" val="3523661959"/>
                </p:ext>
              </p:extLst>
            </p:nvPr>
          </p:nvGraphicFramePr>
          <p:xfrm>
            <a:off x="0" y="819150"/>
            <a:ext cx="4572000" cy="210363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pSp>
          <p:nvGrpSpPr>
            <p:cNvPr id="6" name="Группа 5"/>
            <p:cNvGrpSpPr/>
            <p:nvPr/>
          </p:nvGrpSpPr>
          <p:grpSpPr>
            <a:xfrm>
              <a:off x="2807804" y="993391"/>
              <a:ext cx="1611160" cy="1002295"/>
              <a:chOff x="2807804" y="993391"/>
              <a:chExt cx="1611160" cy="1002295"/>
            </a:xfrm>
          </p:grpSpPr>
          <p:sp>
            <p:nvSpPr>
              <p:cNvPr id="5" name="Прямоугольник 4"/>
              <p:cNvSpPr/>
              <p:nvPr/>
            </p:nvSpPr>
            <p:spPr bwMode="auto">
              <a:xfrm>
                <a:off x="3887924" y="1599642"/>
                <a:ext cx="360040" cy="180020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95000"/>
                    </a:schemeClr>
                  </a:gs>
                  <a:gs pos="100000">
                    <a:srgbClr val="66FF66"/>
                  </a:gs>
                </a:gsLst>
                <a:lin ang="5400000" scaled="0"/>
              </a:gra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7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 Narrow" pitchFamily="34" charset="0"/>
                </a:endParaRPr>
              </a:p>
            </p:txBody>
          </p:sp>
          <p:sp>
            <p:nvSpPr>
              <p:cNvPr id="10" name="Прямоугольник 9"/>
              <p:cNvSpPr/>
              <p:nvPr/>
            </p:nvSpPr>
            <p:spPr bwMode="auto">
              <a:xfrm>
                <a:off x="3545924" y="1851670"/>
                <a:ext cx="342000" cy="144016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95000"/>
                    </a:schemeClr>
                  </a:gs>
                  <a:gs pos="100000">
                    <a:srgbClr val="C00000"/>
                  </a:gs>
                </a:gsLst>
                <a:lin ang="5400000" scaled="0"/>
              </a:gra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7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 Narrow" pitchFamily="34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 bwMode="auto">
              <a:xfrm>
                <a:off x="3851920" y="1635646"/>
                <a:ext cx="432048" cy="1231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40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 Narrow" pitchFamily="34" charset="0"/>
                    <a:ea typeface="+mn-ea"/>
                    <a:cs typeface="+mn-cs"/>
                  </a:rPr>
                  <a:t>На 31.12.2018</a:t>
                </a:r>
              </a:p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400" i="0" u="none" strike="noStrike" kern="1200" cap="none" spc="0" normalizeH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 Narrow" pitchFamily="34" charset="0"/>
                    <a:ea typeface="+mn-ea"/>
                    <a:cs typeface="+mn-cs"/>
                  </a:rPr>
                  <a:t> - 42354</a:t>
                </a:r>
                <a:endParaRPr kumimoji="0" lang="ru-RU" sz="40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 bwMode="auto">
              <a:xfrm>
                <a:off x="3495153" y="1857184"/>
                <a:ext cx="432048" cy="1231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40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 Narrow" pitchFamily="34" charset="0"/>
                    <a:ea typeface="+mn-ea"/>
                    <a:cs typeface="+mn-cs"/>
                  </a:rPr>
                  <a:t>На 31.12.2018</a:t>
                </a:r>
              </a:p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400" i="0" u="none" strike="noStrike" kern="1200" cap="none" spc="0" normalizeH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 Narrow" pitchFamily="34" charset="0"/>
                    <a:ea typeface="+mn-ea"/>
                    <a:cs typeface="+mn-cs"/>
                  </a:rPr>
                  <a:t> - 25374</a:t>
                </a:r>
                <a:endParaRPr kumimoji="0" lang="ru-RU" sz="40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endParaRPr>
              </a:p>
            </p:txBody>
          </p:sp>
          <p:cxnSp>
            <p:nvCxnSpPr>
              <p:cNvPr id="12" name="Прямая соединительная линия 11"/>
              <p:cNvCxnSpPr/>
              <p:nvPr/>
            </p:nvCxnSpPr>
            <p:spPr bwMode="auto">
              <a:xfrm flipV="1">
                <a:off x="2807804" y="1167594"/>
                <a:ext cx="1080120" cy="144016"/>
              </a:xfrm>
              <a:prstGeom prst="line">
                <a:avLst/>
              </a:prstGeom>
              <a:noFill/>
              <a:ln w="63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diamond" w="med" len="med"/>
              </a:ln>
              <a:effectLst/>
            </p:spPr>
          </p:cxnSp>
          <p:sp>
            <p:nvSpPr>
              <p:cNvPr id="15" name="TextBox 14"/>
              <p:cNvSpPr txBox="1"/>
              <p:nvPr/>
            </p:nvSpPr>
            <p:spPr bwMode="auto">
              <a:xfrm>
                <a:off x="3743908" y="993391"/>
                <a:ext cx="675056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</a:rPr>
                  <a:t>На 31.12.2018</a:t>
                </a:r>
              </a:p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</a:rPr>
                  <a:t>6</a:t>
                </a:r>
                <a:r>
                  <a:rPr lang="ru-RU" sz="800" b="1" dirty="0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>7728</a:t>
                </a:r>
                <a:endParaRPr kumimoji="0" lang="ru-RU" sz="8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4669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3210" y="51673"/>
            <a:ext cx="7641906" cy="662702"/>
          </a:xfrm>
        </p:spPr>
        <p:txBody>
          <a:bodyPr anchor="ctr">
            <a:normAutofit/>
          </a:bodyPr>
          <a:lstStyle/>
          <a:p>
            <a:pPr algn="ctr"/>
            <a:r>
              <a:rPr lang="ru-RU" sz="2400" b="1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Превентивные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ремонты ГТД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АЛ-31СТН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92080" y="1131591"/>
            <a:ext cx="3582152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389002" y="1101097"/>
            <a:ext cx="4680519" cy="3456384"/>
            <a:chOff x="71501" y="861362"/>
            <a:chExt cx="4680519" cy="3848727"/>
          </a:xfrm>
        </p:grpSpPr>
        <p:pic>
          <p:nvPicPr>
            <p:cNvPr id="15362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5400000">
              <a:off x="1348630" y="-415767"/>
              <a:ext cx="2125741" cy="468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363" name="Picture 3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5400000">
              <a:off x="1432860" y="1390930"/>
              <a:ext cx="1958319" cy="468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" name="Текст 8"/>
          <p:cNvSpPr txBox="1">
            <a:spLocks/>
          </p:cNvSpPr>
          <p:nvPr/>
        </p:nvSpPr>
        <p:spPr>
          <a:xfrm>
            <a:off x="0" y="4804008"/>
            <a:ext cx="1524000" cy="245269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defRPr/>
            </a:pPr>
            <a:endParaRPr lang="ru-RU" sz="1600" b="1" kern="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19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Решение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реализации плана повышения надежности ГТД АЛ-31СТН</a:t>
            </a:r>
          </a:p>
        </p:txBody>
      </p:sp>
      <p:pic>
        <p:nvPicPr>
          <p:cNvPr id="1026" name="Picture 2" descr="P:\_Персональные папки\Вербицкая\Совещание АЛ РМ\Решение по АЛ-31СТН от 12.03.201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95588"/>
            <a:ext cx="2556284" cy="3470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P:\_Персональные папки\Вербицкая\Совещание АЛ РМ\График проведения ремонтов АЛ-31-СТН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67846" y="1095586"/>
            <a:ext cx="5651071" cy="3456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Текст 8"/>
          <p:cNvSpPr txBox="1">
            <a:spLocks/>
          </p:cNvSpPr>
          <p:nvPr/>
        </p:nvSpPr>
        <p:spPr>
          <a:xfrm>
            <a:off x="0" y="4804008"/>
            <a:ext cx="1524000" cy="245269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defRPr/>
            </a:pPr>
            <a:endParaRPr lang="ru-RU" sz="1600" b="1" kern="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5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14"/>
          <p:cNvSpPr>
            <a:spLocks noGrp="1" noChangeArrowheads="1"/>
          </p:cNvSpPr>
          <p:nvPr>
            <p:ph type="title"/>
          </p:nvPr>
        </p:nvSpPr>
        <p:spPr>
          <a:xfrm>
            <a:off x="1413754" y="77821"/>
            <a:ext cx="7650872" cy="698872"/>
          </a:xfrm>
        </p:spPr>
        <p:txBody>
          <a:bodyPr anchor="ctr"/>
          <a:lstStyle/>
          <a:p>
            <a:pPr algn="ctr">
              <a:defRPr/>
            </a:pPr>
            <a:r>
              <a:rPr lang="ru-RU" sz="1500" b="1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составе ООО «Газпром трансгаз Санкт-Петербург» по состоянию на 01.12.2018</a:t>
            </a:r>
            <a:r>
              <a:rPr lang="en-US" sz="1500" b="1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1500" b="1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г. находятся 32 компрессорных цеха, количество установленных ГПА – 192 шт., суммарной мощностью 1795 МВт.  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0" y="891779"/>
            <a:ext cx="914400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400" b="1" dirty="0"/>
              <a:t>Электроприводные – 80 шт.</a:t>
            </a:r>
          </a:p>
          <a:p>
            <a:pPr algn="just">
              <a:defRPr/>
            </a:pPr>
            <a:r>
              <a:rPr lang="ru-RU" sz="1400" b="1" dirty="0"/>
              <a:t>С газотурбинным приводом – 112 шт., из которых: </a:t>
            </a:r>
          </a:p>
          <a:p>
            <a:pPr algn="just">
              <a:defRPr/>
            </a:pPr>
            <a:r>
              <a:rPr lang="ru-RU" sz="1400" b="1" dirty="0"/>
              <a:t>	- </a:t>
            </a:r>
            <a:r>
              <a:rPr lang="ru-RU" sz="1400" b="1" dirty="0">
                <a:solidFill>
                  <a:srgbClr val="FFFF00"/>
                </a:solidFill>
              </a:rPr>
              <a:t>с авиационным приводом – 74 шт.:</a:t>
            </a:r>
            <a:r>
              <a:rPr lang="ru-RU" sz="1400" b="1" dirty="0"/>
              <a:t>		- </a:t>
            </a:r>
            <a:r>
              <a:rPr lang="ru-RU" sz="1400" b="1" dirty="0">
                <a:solidFill>
                  <a:srgbClr val="FFFF00"/>
                </a:solidFill>
              </a:rPr>
              <a:t>с судовым приводом – 22 шт.:</a:t>
            </a:r>
          </a:p>
          <a:p>
            <a:pPr algn="just">
              <a:defRPr/>
            </a:pPr>
            <a:r>
              <a:rPr lang="ru-RU" sz="1400" b="1" dirty="0"/>
              <a:t>         		 - ГПА-Ц-6,3 – </a:t>
            </a:r>
            <a:r>
              <a:rPr lang="ru-RU" sz="1400" b="1" dirty="0" smtClean="0"/>
              <a:t>20 </a:t>
            </a:r>
            <a:r>
              <a:rPr lang="ru-RU" sz="1400" b="1" dirty="0"/>
              <a:t>шт.			 	- ГПА-10 - 9 шт.</a:t>
            </a:r>
          </a:p>
          <a:p>
            <a:pPr algn="just">
              <a:defRPr/>
            </a:pPr>
            <a:r>
              <a:rPr lang="ru-RU" sz="1400" b="1" dirty="0"/>
              <a:t>		 - ГПА-Ц-8 – 6 шт.				- ГПА-4РМ – 8 шт.</a:t>
            </a:r>
          </a:p>
          <a:p>
            <a:pPr algn="just">
              <a:defRPr/>
            </a:pPr>
            <a:r>
              <a:rPr lang="ru-RU" sz="1400" b="1" dirty="0"/>
              <a:t>		</a:t>
            </a:r>
            <a:r>
              <a:rPr lang="ru-RU" sz="1400" b="1" dirty="0" smtClean="0"/>
              <a:t> - </a:t>
            </a:r>
            <a:r>
              <a:rPr lang="ru-RU" sz="1400" b="1" dirty="0"/>
              <a:t>ГПА-Ц-6,3А – 8 шт.				- ГПА-Ц1-16-С– 5 шт.</a:t>
            </a:r>
          </a:p>
          <a:p>
            <a:pPr algn="just">
              <a:defRPr/>
            </a:pPr>
            <a:r>
              <a:rPr lang="ru-RU" sz="1400" b="1" dirty="0"/>
              <a:t>        		 - ГПА-16-01 «Урал» – 13 шт. 		- </a:t>
            </a:r>
            <a:r>
              <a:rPr lang="ru-RU" sz="1400" b="1" dirty="0">
                <a:solidFill>
                  <a:srgbClr val="FFFF00"/>
                </a:solidFill>
              </a:rPr>
              <a:t>импортные ГПА типа – 12 шт.:</a:t>
            </a:r>
          </a:p>
          <a:p>
            <a:pPr algn="just">
              <a:defRPr/>
            </a:pPr>
            <a:r>
              <a:rPr lang="ru-RU" sz="1400" b="1" dirty="0"/>
              <a:t>         		 - ГПА-16М-06,-08 «Урал» – 13 шт. 		 - ГПА «</a:t>
            </a:r>
            <a:r>
              <a:rPr lang="en-US" sz="1400" b="1" dirty="0"/>
              <a:t>Taurus60C</a:t>
            </a:r>
            <a:r>
              <a:rPr lang="ru-RU" sz="1400" b="1" dirty="0"/>
              <a:t>»</a:t>
            </a:r>
            <a:r>
              <a:rPr lang="en-US" sz="1400" b="1" dirty="0"/>
              <a:t> - </a:t>
            </a:r>
            <a:r>
              <a:rPr lang="ru-RU" sz="1400" b="1" dirty="0"/>
              <a:t>4 шт.</a:t>
            </a:r>
          </a:p>
          <a:p>
            <a:pPr algn="just">
              <a:defRPr/>
            </a:pPr>
            <a:r>
              <a:rPr lang="ru-RU" sz="1400" b="1" dirty="0"/>
              <a:t>		 - ГПА-16АЛ-02 «Урал» – 8 шт.  	 		 - ГПА «</a:t>
            </a:r>
            <a:r>
              <a:rPr lang="en-US" sz="1400" b="1" dirty="0"/>
              <a:t>TRENT60</a:t>
            </a:r>
            <a:r>
              <a:rPr lang="ru-RU" sz="1400" b="1" dirty="0"/>
              <a:t>»</a:t>
            </a:r>
            <a:r>
              <a:rPr lang="en-US" sz="1400" b="1" dirty="0"/>
              <a:t> - </a:t>
            </a:r>
            <a:r>
              <a:rPr lang="ru-RU" sz="1400" b="1" dirty="0"/>
              <a:t>6</a:t>
            </a:r>
            <a:r>
              <a:rPr lang="en-US" sz="1400" b="1" dirty="0"/>
              <a:t> </a:t>
            </a:r>
            <a:r>
              <a:rPr lang="ru-RU" sz="1400" b="1" dirty="0"/>
              <a:t>шт.</a:t>
            </a:r>
          </a:p>
          <a:p>
            <a:pPr algn="just">
              <a:defRPr/>
            </a:pPr>
            <a:r>
              <a:rPr lang="ru-RU" sz="1400" b="1" dirty="0"/>
              <a:t>		 - ГПА «Нева-16» - 6 шт. 			 - ГПА </a:t>
            </a:r>
            <a:r>
              <a:rPr lang="en-US" sz="1400" b="1" dirty="0"/>
              <a:t>RB211</a:t>
            </a:r>
            <a:r>
              <a:rPr lang="ru-RU" sz="1400" b="1" dirty="0"/>
              <a:t> </a:t>
            </a:r>
            <a:r>
              <a:rPr lang="en-US" sz="1400" b="1" dirty="0"/>
              <a:t>– 2 </a:t>
            </a:r>
            <a:r>
              <a:rPr lang="ru-RU" sz="1400" b="1" dirty="0"/>
              <a:t>шт.</a:t>
            </a:r>
          </a:p>
          <a:p>
            <a:pPr algn="just">
              <a:defRPr/>
            </a:pPr>
            <a:r>
              <a:rPr lang="ru-RU" sz="1400" b="1" dirty="0"/>
              <a:t>        	- </a:t>
            </a:r>
            <a:r>
              <a:rPr lang="ru-RU" sz="1400" b="1" dirty="0">
                <a:solidFill>
                  <a:srgbClr val="FFFF00"/>
                </a:solidFill>
              </a:rPr>
              <a:t>стационарные ГПА типа ГТК-5 – 4 шт.</a:t>
            </a:r>
            <a:r>
              <a:rPr lang="ru-RU" sz="1400" b="1" dirty="0"/>
              <a:t> 			</a:t>
            </a:r>
            <a:endParaRPr lang="ru-RU" sz="1400" b="1" i="1" dirty="0"/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4214084141"/>
              </p:ext>
            </p:extLst>
          </p:nvPr>
        </p:nvGraphicFramePr>
        <p:xfrm>
          <a:off x="38100" y="3258430"/>
          <a:ext cx="9067800" cy="14888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1223285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8"/>
          <p:cNvSpPr txBox="1">
            <a:spLocks/>
          </p:cNvSpPr>
          <p:nvPr/>
        </p:nvSpPr>
        <p:spPr>
          <a:xfrm>
            <a:off x="236538" y="4812517"/>
            <a:ext cx="1524000" cy="245269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defRPr/>
            </a:pPr>
            <a:endParaRPr lang="ru-RU" sz="1600" b="1" kern="0" dirty="0">
              <a:solidFill>
                <a:prstClr val="white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8686844"/>
              </p:ext>
            </p:extLst>
          </p:nvPr>
        </p:nvGraphicFramePr>
        <p:xfrm>
          <a:off x="-508" y="4382556"/>
          <a:ext cx="9144000" cy="4362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144000"/>
              </a:tblGrid>
              <a:tr h="211455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ГТД зав</a:t>
                      </a:r>
                      <a:r>
                        <a:rPr lang="ru-RU" sz="700" u="none" strike="noStrike" dirty="0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№16-013, №16-002, №16-015,</a:t>
                      </a:r>
                      <a:r>
                        <a:rPr lang="ru-RU" sz="700" u="none" strike="noStrike" baseline="0" dirty="0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№12-012, №16-006 №16-016, №16-014, №29-05Н, </a:t>
                      </a:r>
                      <a:r>
                        <a:rPr lang="ru-RU" sz="700" u="none" strike="noStrike" dirty="0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№16-021, №16-019, </a:t>
                      </a:r>
                      <a:r>
                        <a:rPr lang="ru-RU" sz="700" b="0" i="0" u="none" strike="noStrike" baseline="0" dirty="0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№16-018, № 16-017, </a:t>
                      </a:r>
                      <a:r>
                        <a:rPr lang="ru-RU" sz="700" u="none" strike="noStrike" dirty="0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№16-005, №16-004, №16-010</a:t>
                      </a:r>
                      <a:r>
                        <a:rPr lang="ru-RU" sz="700" u="none" strike="noStrike" baseline="0" dirty="0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700" u="none" strike="noStrike" dirty="0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 </a:t>
                      </a:r>
                      <a:r>
                        <a:rPr lang="ru-RU" sz="70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ремонты </a:t>
                      </a:r>
                      <a:r>
                        <a:rPr lang="ru-RU" sz="700" u="none" strike="noStrike" dirty="0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выполнены 15 шт.</a:t>
                      </a:r>
                      <a:endParaRPr lang="ru-RU" sz="7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571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  <a:tr h="112395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ГТД зав.</a:t>
                      </a:r>
                      <a:r>
                        <a:rPr lang="ru-RU" sz="700" b="0" i="0" u="none" strike="noStrike" baseline="0" dirty="0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№ 16-009 – требуется превентивный ремонт 1 шт.</a:t>
                      </a:r>
                      <a:endParaRPr lang="ru-RU" sz="7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571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</a:tr>
              <a:tr h="112395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 baseline="0" dirty="0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ГТД зав. №16-007, </a:t>
                      </a:r>
                      <a:r>
                        <a:rPr lang="ru-RU" sz="7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№16-003</a:t>
                      </a:r>
                      <a:r>
                        <a:rPr lang="ru-RU" sz="700" b="0" i="0" u="none" strike="noStrike" baseline="0" dirty="0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требуется капитальный ремонт (КР-2019)  2 шт.</a:t>
                      </a:r>
                      <a:endParaRPr lang="ru-RU" sz="7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571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394298" y="16534"/>
            <a:ext cx="7763971" cy="80021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altLang="ru-RU" sz="23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График</a:t>
            </a:r>
            <a:r>
              <a:rPr lang="ru-RU" altLang="ru-RU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3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проведения </a:t>
            </a:r>
            <a:r>
              <a:rPr lang="ru-RU" altLang="ru-RU" sz="23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ремонтов </a:t>
            </a:r>
            <a:r>
              <a:rPr lang="ru-RU" altLang="ru-RU" sz="23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газогенераторов и</a:t>
            </a:r>
          </a:p>
          <a:p>
            <a:pPr algn="ctr"/>
            <a:r>
              <a:rPr lang="ru-RU" altLang="ru-RU" sz="23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двигателей </a:t>
            </a:r>
            <a:r>
              <a:rPr lang="ru-RU" altLang="ru-RU" sz="23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АЛ-31СТН </a:t>
            </a:r>
            <a:r>
              <a:rPr lang="ru-RU" altLang="ru-RU" sz="14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(по </a:t>
            </a:r>
            <a:r>
              <a:rPr lang="ru-RU" altLang="ru-RU" sz="14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состоянию на </a:t>
            </a:r>
            <a:r>
              <a:rPr lang="ru-RU" altLang="ru-RU" sz="14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01.12.2018г</a:t>
            </a:r>
            <a:r>
              <a:rPr lang="ru-RU" altLang="ru-RU" sz="14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.)</a:t>
            </a:r>
            <a:endParaRPr lang="ru-RU" sz="1400" b="1" kern="0" dirty="0" smtClean="0">
              <a:latin typeface="+mn-lt"/>
              <a:ea typeface="+mj-ea"/>
              <a:cs typeface="+mj-cs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5724904"/>
              </p:ext>
            </p:extLst>
          </p:nvPr>
        </p:nvGraphicFramePr>
        <p:xfrm>
          <a:off x="71516" y="905089"/>
          <a:ext cx="9000985" cy="3425186"/>
        </p:xfrm>
        <a:graphic>
          <a:graphicData uri="http://schemas.openxmlformats.org/drawingml/2006/table">
            <a:tbl>
              <a:tblPr/>
              <a:tblGrid>
                <a:gridCol w="173318"/>
                <a:gridCol w="300419"/>
                <a:gridCol w="173318"/>
                <a:gridCol w="173318"/>
                <a:gridCol w="173318"/>
                <a:gridCol w="173318"/>
                <a:gridCol w="173318"/>
                <a:gridCol w="173318"/>
                <a:gridCol w="173318"/>
                <a:gridCol w="173318"/>
                <a:gridCol w="173318"/>
                <a:gridCol w="173318"/>
                <a:gridCol w="173318"/>
                <a:gridCol w="173318"/>
                <a:gridCol w="173318"/>
                <a:gridCol w="173318"/>
                <a:gridCol w="173318"/>
                <a:gridCol w="173318"/>
                <a:gridCol w="173318"/>
                <a:gridCol w="173318"/>
                <a:gridCol w="173318"/>
                <a:gridCol w="173318"/>
                <a:gridCol w="173318"/>
                <a:gridCol w="173318"/>
                <a:gridCol w="173318"/>
                <a:gridCol w="173318"/>
                <a:gridCol w="173318"/>
                <a:gridCol w="173318"/>
                <a:gridCol w="173318"/>
                <a:gridCol w="173318"/>
                <a:gridCol w="173318"/>
                <a:gridCol w="173318"/>
                <a:gridCol w="173318"/>
                <a:gridCol w="173318"/>
                <a:gridCol w="173318"/>
                <a:gridCol w="173318"/>
                <a:gridCol w="173318"/>
                <a:gridCol w="173318"/>
                <a:gridCol w="173318"/>
                <a:gridCol w="173318"/>
                <a:gridCol w="173318"/>
                <a:gridCol w="173318"/>
                <a:gridCol w="173318"/>
                <a:gridCol w="173318"/>
                <a:gridCol w="173318"/>
                <a:gridCol w="173318"/>
                <a:gridCol w="173318"/>
                <a:gridCol w="173318"/>
                <a:gridCol w="554620"/>
              </a:tblGrid>
              <a:tr h="84019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№ п/п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№ ГГ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КС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 rtl="0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2016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algn="ctr" rtl="0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2017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algn="ctr" rtl="0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2018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9">
                  <a:txBody>
                    <a:bodyPr/>
                    <a:lstStyle/>
                    <a:p>
                      <a:pPr algn="ctr" rtl="0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2019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Примечание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</a:tr>
              <a:tr h="22405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Январь</a:t>
                      </a:r>
                    </a:p>
                  </a:txBody>
                  <a:tcPr marL="5533" marR="5533" marT="5533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Февраль</a:t>
                      </a:r>
                    </a:p>
                  </a:txBody>
                  <a:tcPr marL="5533" marR="5533" marT="5533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Март</a:t>
                      </a:r>
                    </a:p>
                  </a:txBody>
                  <a:tcPr marL="5533" marR="5533" marT="5533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Апрель</a:t>
                      </a:r>
                    </a:p>
                  </a:txBody>
                  <a:tcPr marL="5533" marR="5533" marT="5533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Май</a:t>
                      </a:r>
                    </a:p>
                  </a:txBody>
                  <a:tcPr marL="5533" marR="5533" marT="5533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Июнь</a:t>
                      </a:r>
                    </a:p>
                  </a:txBody>
                  <a:tcPr marL="5533" marR="5533" marT="5533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Июль</a:t>
                      </a:r>
                    </a:p>
                  </a:txBody>
                  <a:tcPr marL="5533" marR="5533" marT="5533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Август</a:t>
                      </a:r>
                    </a:p>
                  </a:txBody>
                  <a:tcPr marL="5533" marR="5533" marT="5533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Сентябрь</a:t>
                      </a:r>
                    </a:p>
                  </a:txBody>
                  <a:tcPr marL="5533" marR="5533" marT="5533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Октябрь</a:t>
                      </a:r>
                    </a:p>
                  </a:txBody>
                  <a:tcPr marL="5533" marR="5533" marT="5533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Ноябрь</a:t>
                      </a:r>
                    </a:p>
                  </a:txBody>
                  <a:tcPr marL="5533" marR="5533" marT="5533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Декабрь</a:t>
                      </a:r>
                    </a:p>
                  </a:txBody>
                  <a:tcPr marL="5533" marR="5533" marT="5533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Январь</a:t>
                      </a:r>
                    </a:p>
                  </a:txBody>
                  <a:tcPr marL="5533" marR="5533" marT="5533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Февраль</a:t>
                      </a:r>
                    </a:p>
                  </a:txBody>
                  <a:tcPr marL="5533" marR="5533" marT="5533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Март</a:t>
                      </a:r>
                    </a:p>
                  </a:txBody>
                  <a:tcPr marL="5533" marR="5533" marT="5533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Апрель</a:t>
                      </a:r>
                    </a:p>
                  </a:txBody>
                  <a:tcPr marL="5533" marR="5533" marT="5533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Май</a:t>
                      </a:r>
                    </a:p>
                  </a:txBody>
                  <a:tcPr marL="5533" marR="5533" marT="5533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Июнь</a:t>
                      </a:r>
                    </a:p>
                  </a:txBody>
                  <a:tcPr marL="5533" marR="5533" marT="5533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Июль</a:t>
                      </a:r>
                    </a:p>
                  </a:txBody>
                  <a:tcPr marL="5533" marR="5533" marT="5533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Август</a:t>
                      </a:r>
                    </a:p>
                  </a:txBody>
                  <a:tcPr marL="5533" marR="5533" marT="5533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Сентябрь</a:t>
                      </a:r>
                    </a:p>
                  </a:txBody>
                  <a:tcPr marL="5533" marR="5533" marT="5533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Октябрь</a:t>
                      </a:r>
                    </a:p>
                  </a:txBody>
                  <a:tcPr marL="5533" marR="5533" marT="5533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Ноябрь</a:t>
                      </a:r>
                    </a:p>
                  </a:txBody>
                  <a:tcPr marL="5533" marR="5533" marT="5533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Декабрь</a:t>
                      </a:r>
                    </a:p>
                  </a:txBody>
                  <a:tcPr marL="5533" marR="5533" marT="5533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Январь</a:t>
                      </a:r>
                    </a:p>
                  </a:txBody>
                  <a:tcPr marL="5533" marR="5533" marT="5533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Февраль</a:t>
                      </a:r>
                    </a:p>
                  </a:txBody>
                  <a:tcPr marL="5533" marR="5533" marT="5533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Март</a:t>
                      </a:r>
                    </a:p>
                  </a:txBody>
                  <a:tcPr marL="5533" marR="5533" marT="5533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Апрель</a:t>
                      </a:r>
                    </a:p>
                  </a:txBody>
                  <a:tcPr marL="5533" marR="5533" marT="5533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Май</a:t>
                      </a:r>
                    </a:p>
                  </a:txBody>
                  <a:tcPr marL="5533" marR="5533" marT="5533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Июнь</a:t>
                      </a:r>
                    </a:p>
                  </a:txBody>
                  <a:tcPr marL="5533" marR="5533" marT="5533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Июль</a:t>
                      </a:r>
                    </a:p>
                  </a:txBody>
                  <a:tcPr marL="5533" marR="5533" marT="5533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Август</a:t>
                      </a:r>
                    </a:p>
                  </a:txBody>
                  <a:tcPr marL="5533" marR="5533" marT="5533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Сентябрь</a:t>
                      </a:r>
                    </a:p>
                  </a:txBody>
                  <a:tcPr marL="5533" marR="5533" marT="5533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Октябрь</a:t>
                      </a:r>
                    </a:p>
                  </a:txBody>
                  <a:tcPr marL="5533" marR="5533" marT="5533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Ноябрь</a:t>
                      </a:r>
                    </a:p>
                  </a:txBody>
                  <a:tcPr marL="5533" marR="5533" marT="5533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Декабрь</a:t>
                      </a:r>
                    </a:p>
                  </a:txBody>
                  <a:tcPr marL="5533" marR="5533" marT="5533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Январь</a:t>
                      </a:r>
                    </a:p>
                  </a:txBody>
                  <a:tcPr marL="5533" marR="5533" marT="5533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Февраль</a:t>
                      </a:r>
                    </a:p>
                  </a:txBody>
                  <a:tcPr marL="5533" marR="5533" marT="5533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Март</a:t>
                      </a:r>
                    </a:p>
                  </a:txBody>
                  <a:tcPr marL="5533" marR="5533" marT="5533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Апрель</a:t>
                      </a:r>
                    </a:p>
                  </a:txBody>
                  <a:tcPr marL="5533" marR="5533" marT="5533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Май</a:t>
                      </a:r>
                    </a:p>
                  </a:txBody>
                  <a:tcPr marL="5533" marR="5533" marT="5533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Июнь</a:t>
                      </a:r>
                    </a:p>
                  </a:txBody>
                  <a:tcPr marL="5533" marR="5533" marT="5533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Июль</a:t>
                      </a:r>
                    </a:p>
                  </a:txBody>
                  <a:tcPr marL="5533" marR="5533" marT="5533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Август</a:t>
                      </a:r>
                    </a:p>
                  </a:txBody>
                  <a:tcPr marL="5533" marR="5533" marT="5533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Сентябрь</a:t>
                      </a:r>
                    </a:p>
                  </a:txBody>
                  <a:tcPr marL="5533" marR="5533" marT="5533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331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16-013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10"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Волховская</a:t>
                      </a:r>
                    </a:p>
                  </a:txBody>
                  <a:tcPr marL="5533" marR="5533" marT="5533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АВР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6331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16-002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Гарант. ремонт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16331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16-009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АВР+ПР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6331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16-015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АВР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6331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16-021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АВР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6331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16-019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Превент</a:t>
                      </a:r>
                      <a:r>
                        <a:rPr lang="ru-RU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. ремонт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6331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16-012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B0F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B0F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B0F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B0F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B0F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B0F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B0F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B0F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B0F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 dirty="0">
                          <a:solidFill>
                            <a:srgbClr val="00B0F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Превент</a:t>
                      </a:r>
                      <a:r>
                        <a:rPr lang="ru-RU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. ремонт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6331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16-006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Плановый КР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</a:tr>
              <a:tr h="16331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16-018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Превент</a:t>
                      </a:r>
                      <a:r>
                        <a:rPr lang="ru-RU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. ремонт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6331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16-017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Превент</a:t>
                      </a:r>
                      <a:r>
                        <a:rPr lang="ru-RU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. ремонт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6331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16-016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Ржевская</a:t>
                      </a:r>
                    </a:p>
                  </a:txBody>
                  <a:tcPr marL="5533" marR="5533" marT="5533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АВР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6331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16-014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АВР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6331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16-005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Плановый КР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</a:tr>
              <a:tr h="16331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16-007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Плановый КР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</a:tr>
              <a:tr h="16331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16-004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АВР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6331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29-05Н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Плановый КР 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</a:tr>
              <a:tr h="16331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16-003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Плановый КР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</a:tr>
              <a:tr h="16331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16-010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Плановый КР</a:t>
                      </a:r>
                    </a:p>
                  </a:txBody>
                  <a:tcPr marL="5533" marR="5533" marT="55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</a:tr>
            </a:tbl>
          </a:graphicData>
        </a:graphic>
      </p:graphicFrame>
      <p:sp>
        <p:nvSpPr>
          <p:cNvPr id="12" name="Текст 8"/>
          <p:cNvSpPr txBox="1">
            <a:spLocks/>
          </p:cNvSpPr>
          <p:nvPr/>
        </p:nvSpPr>
        <p:spPr>
          <a:xfrm>
            <a:off x="0" y="4804008"/>
            <a:ext cx="1524000" cy="245269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defRPr/>
            </a:pPr>
            <a:endParaRPr lang="ru-RU" sz="1600" b="1" kern="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51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2764" y="226765"/>
            <a:ext cx="7701236" cy="505444"/>
          </a:xfrm>
        </p:spPr>
        <p:txBody>
          <a:bodyPr/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Плановые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съемы ГТД АЛ-31СТН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КС Волхов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6133488"/>
              </p:ext>
            </p:extLst>
          </p:nvPr>
        </p:nvGraphicFramePr>
        <p:xfrm>
          <a:off x="75506" y="1483997"/>
          <a:ext cx="9000999" cy="1532455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482576"/>
                <a:gridCol w="849571"/>
                <a:gridCol w="612068"/>
                <a:gridCol w="756084"/>
                <a:gridCol w="1440160"/>
                <a:gridCol w="1368152"/>
                <a:gridCol w="3492388"/>
              </a:tblGrid>
              <a:tr h="3050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+mj-lt"/>
                        </a:rPr>
                        <a:t>Год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+mj-lt"/>
                        </a:rPr>
                        <a:t>Дата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 smtClean="0">
                          <a:effectLst/>
                          <a:latin typeface="+mj-lt"/>
                        </a:rPr>
                        <a:t>КС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№ст. ГПА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 smtClean="0">
                          <a:effectLst/>
                          <a:latin typeface="+mj-lt"/>
                        </a:rPr>
                        <a:t>Зав</a:t>
                      </a:r>
                      <a:r>
                        <a:rPr lang="ru-RU" sz="1300" b="1" u="none" strike="noStrike" dirty="0">
                          <a:effectLst/>
                          <a:latin typeface="+mj-lt"/>
                        </a:rPr>
                        <a:t>.№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 smtClean="0">
                          <a:effectLst/>
                          <a:latin typeface="+mj-lt"/>
                        </a:rPr>
                        <a:t>Наработка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+mj-lt"/>
                        </a:rPr>
                        <a:t>Примечание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/>
                </a:tc>
              </a:tr>
              <a:tr h="30685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effectLst/>
                          <a:latin typeface="+mj-lt"/>
                        </a:rPr>
                        <a:t>2017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10.07.2017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 smtClean="0">
                          <a:effectLst/>
                          <a:latin typeface="+mj-lt"/>
                        </a:rPr>
                        <a:t>Волхов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№У2910816012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11850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Для отправки в превентивный ремонт</a:t>
                      </a:r>
                    </a:p>
                  </a:txBody>
                  <a:tcPr marL="9525" marR="9525" marT="9525" marB="0" anchor="ctr"/>
                </a:tc>
              </a:tr>
              <a:tr h="3068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25.07.2017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 smtClean="0">
                          <a:effectLst/>
                          <a:latin typeface="+mj-lt"/>
                        </a:rPr>
                        <a:t>Волхов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№2921216019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12347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Для отправки в превентивный ремонт</a:t>
                      </a:r>
                    </a:p>
                  </a:txBody>
                  <a:tcPr marL="9525" marR="9525" marT="9525" marB="0" anchor="ctr"/>
                </a:tc>
              </a:tr>
              <a:tr h="30685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 smtClean="0">
                          <a:effectLst/>
                          <a:latin typeface="+mj-lt"/>
                        </a:rPr>
                        <a:t>2018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18.04.2018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Волхов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№У2911216017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13073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Для отправки в превентивный ремонт</a:t>
                      </a:r>
                    </a:p>
                  </a:txBody>
                  <a:tcPr marL="9525" marR="9525" marT="9525" marB="0" anchor="ctr"/>
                </a:tc>
              </a:tr>
              <a:tr h="306858">
                <a:tc v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19.07.2018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Волхов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№2911216018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10075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Для отправки в превентивный ремонт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668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2080" y="162255"/>
            <a:ext cx="7589520" cy="508931"/>
          </a:xfrm>
        </p:spPr>
        <p:txBody>
          <a:bodyPr/>
          <a:lstStyle/>
          <a:p>
            <a:pPr lvl="0" algn="ctr"/>
            <a:r>
              <a:rPr lang="ru-RU" altLang="ru-RU" sz="25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Состояние парка ГТД </a:t>
            </a:r>
            <a:r>
              <a:rPr lang="ru-RU" altLang="ru-RU" sz="25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АЛ-31СТН</a:t>
            </a:r>
            <a:br>
              <a:rPr lang="ru-RU" altLang="ru-RU" sz="25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altLang="ru-RU" sz="12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(по состоянию на 01.12.2018)</a:t>
            </a:r>
            <a:endParaRPr lang="ru-RU" sz="1200" i="1" dirty="0"/>
          </a:p>
        </p:txBody>
      </p:sp>
      <p:sp>
        <p:nvSpPr>
          <p:cNvPr id="10" name="Текст 8"/>
          <p:cNvSpPr txBox="1">
            <a:spLocks/>
          </p:cNvSpPr>
          <p:nvPr/>
        </p:nvSpPr>
        <p:spPr>
          <a:xfrm>
            <a:off x="0" y="4804008"/>
            <a:ext cx="1524000" cy="245269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defRPr/>
            </a:pPr>
            <a:endParaRPr lang="ru-RU" sz="1600" b="1" kern="0" dirty="0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8" y="1347614"/>
            <a:ext cx="9051048" cy="2484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117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1203608"/>
            <a:ext cx="8640960" cy="3023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ru-RU" sz="19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</a:t>
            </a:r>
            <a:r>
              <a:rPr lang="ru-RU" sz="19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исключения простоя ГПА (из-за отсутствия ГТД), </a:t>
            </a:r>
            <a:r>
              <a:rPr lang="ru-RU" sz="19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 проведении плановых ремонтов в </a:t>
            </a:r>
            <a:r>
              <a:rPr lang="ru-RU" sz="19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соответствии с утвержденным </a:t>
            </a:r>
            <a:r>
              <a:rPr lang="ru-RU" sz="19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графиком и </a:t>
            </a:r>
            <a:r>
              <a:rPr lang="ru-RU" sz="19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АВР </a:t>
            </a:r>
            <a:r>
              <a:rPr lang="ru-RU" sz="19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ГТД, </a:t>
            </a:r>
            <a:r>
              <a:rPr lang="ru-RU" sz="19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ПАО </a:t>
            </a:r>
            <a:r>
              <a:rPr lang="ru-RU" sz="19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«УМПО» рассмотреть возможность изготовления в 2019 г. одного </a:t>
            </a:r>
            <a:r>
              <a:rPr lang="ru-RU" sz="19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ГТД </a:t>
            </a:r>
            <a:r>
              <a:rPr lang="ru-RU" sz="19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АЛ-31СТН для </a:t>
            </a:r>
            <a:r>
              <a:rPr lang="ru-RU" sz="19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оборотного фонда </a:t>
            </a:r>
            <a:r>
              <a:rPr lang="ru-RU" sz="19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Общества. 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ru-RU" sz="19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Разработать конструкцию слива масла с задней опоры модуля СТ исключающую коксование масла.</a:t>
            </a:r>
          </a:p>
          <a:p>
            <a:pPr marL="342900" lvl="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ru-RU" sz="19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Разработать конструкцию трансмиссии исключающую случаи ее повреждения при АО ГПА по причине «</a:t>
            </a:r>
            <a:r>
              <a:rPr lang="ru-RU" sz="19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помпаж</a:t>
            </a:r>
            <a:r>
              <a:rPr lang="ru-RU" sz="19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ГТД».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ru-RU" sz="19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Рассмотреть </a:t>
            </a:r>
            <a:r>
              <a:rPr lang="ru-RU" sz="19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возможность применения на ГТД АЛ-31СТН единого типа масла</a:t>
            </a:r>
            <a:r>
              <a:rPr lang="ru-RU" sz="19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19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1413754" y="191346"/>
            <a:ext cx="7613515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500" b="1" kern="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Предложения</a:t>
            </a:r>
          </a:p>
        </p:txBody>
      </p:sp>
      <p:sp>
        <p:nvSpPr>
          <p:cNvPr id="5" name="Текст 8"/>
          <p:cNvSpPr txBox="1">
            <a:spLocks/>
          </p:cNvSpPr>
          <p:nvPr/>
        </p:nvSpPr>
        <p:spPr>
          <a:xfrm>
            <a:off x="0" y="4804008"/>
            <a:ext cx="1524000" cy="245269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defRPr/>
            </a:pPr>
            <a:endParaRPr lang="ru-RU" sz="1600" b="1" kern="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30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 idx="4294967295"/>
          </p:nvPr>
        </p:nvSpPr>
        <p:spPr>
          <a:xfrm>
            <a:off x="1470661" y="137710"/>
            <a:ext cx="7673340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5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 надежности ГПА </a:t>
            </a:r>
            <a:r>
              <a:rPr lang="ru-RU" sz="2500" b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КС «Портовая»</a:t>
            </a:r>
            <a:endParaRPr lang="ru-RU" sz="2500" b="1" kern="1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944073138"/>
              </p:ext>
            </p:extLst>
          </p:nvPr>
        </p:nvGraphicFramePr>
        <p:xfrm>
          <a:off x="2629852" y="807178"/>
          <a:ext cx="3114040" cy="39315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597477844"/>
              </p:ext>
            </p:extLst>
          </p:nvPr>
        </p:nvGraphicFramePr>
        <p:xfrm>
          <a:off x="5730240" y="808131"/>
          <a:ext cx="3413760" cy="39210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421543012"/>
              </p:ext>
            </p:extLst>
          </p:nvPr>
        </p:nvGraphicFramePr>
        <p:xfrm>
          <a:off x="0" y="806451"/>
          <a:ext cx="2640172" cy="3917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90499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DSCN056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4247" y="848438"/>
            <a:ext cx="6121940" cy="38481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373844" y="147022"/>
            <a:ext cx="77701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ГТД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Trent60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37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5"/>
          <p:cNvSpPr>
            <a:spLocks noChangeArrowheads="1"/>
          </p:cNvSpPr>
          <p:nvPr/>
        </p:nvSpPr>
        <p:spPr bwMode="auto">
          <a:xfrm>
            <a:off x="1463040" y="34017"/>
            <a:ext cx="7680959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2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Программа</a:t>
            </a:r>
            <a:r>
              <a:rPr lang="ru-RU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22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повышения надежности эксплуатации ГПА КС «Портовая»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837013"/>
            <a:ext cx="9143999" cy="3881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470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 idx="4294967295"/>
          </p:nvPr>
        </p:nvSpPr>
        <p:spPr>
          <a:xfrm>
            <a:off x="1417321" y="198894"/>
            <a:ext cx="772668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</a:t>
            </a:r>
            <a:r>
              <a:rPr lang="ru-RU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отказов по ГПА 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Trent 60 DLE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2018 году 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9142530"/>
              </p:ext>
            </p:extLst>
          </p:nvPr>
        </p:nvGraphicFramePr>
        <p:xfrm>
          <a:off x="107122" y="3230562"/>
          <a:ext cx="8947978" cy="14319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28048"/>
                <a:gridCol w="781993"/>
                <a:gridCol w="781993"/>
                <a:gridCol w="781993"/>
                <a:gridCol w="781993"/>
                <a:gridCol w="781993"/>
                <a:gridCol w="781993"/>
                <a:gridCol w="781993"/>
                <a:gridCol w="781993"/>
                <a:gridCol w="781993"/>
                <a:gridCol w="781993"/>
              </a:tblGrid>
              <a:tr h="1718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2018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январь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февраль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март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апрель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май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июнь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июль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август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сентябрь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октябрь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0" marR="0" marT="0" marB="0" anchor="ctr">
                    <a:noFill/>
                  </a:tcPr>
                </a:tc>
              </a:tr>
              <a:tr h="3508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Наработка ГПА</a:t>
                      </a:r>
                      <a:br>
                        <a:rPr lang="ru-RU" sz="100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</a:br>
                      <a:r>
                        <a:rPr lang="ru-RU" sz="100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Trent 60 DLE, час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3717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3332</a:t>
                      </a:r>
                      <a:endParaRPr lang="ru-RU" sz="1000" b="0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3718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3583</a:t>
                      </a:r>
                      <a:endParaRPr lang="ru-RU" sz="1000" b="0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3667</a:t>
                      </a:r>
                      <a:endParaRPr lang="ru-RU" sz="1000" b="0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3599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2147</a:t>
                      </a:r>
                      <a:endParaRPr lang="ru-RU" sz="1000" b="0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3795</a:t>
                      </a:r>
                      <a:endParaRPr lang="ru-RU" sz="1000" b="0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3416</a:t>
                      </a:r>
                      <a:endParaRPr lang="ru-RU" sz="1000" b="0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3684</a:t>
                      </a:r>
                      <a:endParaRPr lang="ru-RU" sz="1000" b="0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0" marR="0" marT="0" marB="0" anchor="ctr">
                    <a:noFill/>
                  </a:tcPr>
                </a:tc>
              </a:tr>
              <a:tr h="3508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Кол-во отказов ГПА</a:t>
                      </a:r>
                      <a:br>
                        <a:rPr lang="ru-RU" sz="100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</a:br>
                      <a:r>
                        <a:rPr lang="ru-RU" sz="100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Trent 60 DLE, шт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ru-RU" sz="1000" b="0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0" marR="0" marT="0" marB="0" anchor="ctr">
                    <a:noFill/>
                  </a:tcPr>
                </a:tc>
              </a:tr>
              <a:tr h="5584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Наработка ГПА</a:t>
                      </a:r>
                      <a:br>
                        <a:rPr lang="ru-RU" sz="100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</a:br>
                      <a:r>
                        <a:rPr lang="ru-RU" sz="100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Trent 60 DLE на отказ, час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1859</a:t>
                      </a:r>
                      <a:endParaRPr lang="ru-RU" sz="1000" b="0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666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1859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896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458</a:t>
                      </a:r>
                      <a:endParaRPr lang="ru-RU" sz="1000" b="0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720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268</a:t>
                      </a:r>
                      <a:endParaRPr lang="ru-RU" sz="1000" b="0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1265</a:t>
                      </a:r>
                      <a:endParaRPr lang="ru-RU" sz="1000" b="0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683</a:t>
                      </a:r>
                      <a:endParaRPr lang="ru-RU" sz="1000" b="0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1842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0" marR="0" marT="0" marB="0" anchor="ctr">
                    <a:noFill/>
                  </a:tcPr>
                </a:tc>
              </a:tr>
            </a:tbl>
          </a:graphicData>
        </a:graphic>
      </p:graphicFrame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2039879172"/>
              </p:ext>
            </p:extLst>
          </p:nvPr>
        </p:nvGraphicFramePr>
        <p:xfrm>
          <a:off x="80963" y="849312"/>
          <a:ext cx="8990012" cy="23129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1961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5"/>
          <p:cNvSpPr>
            <a:spLocks noChangeArrowheads="1"/>
          </p:cNvSpPr>
          <p:nvPr/>
        </p:nvSpPr>
        <p:spPr bwMode="auto">
          <a:xfrm>
            <a:off x="1447800" y="34017"/>
            <a:ext cx="7696199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2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Программа повышения надежности эксплуатации ГПА КС «Портовая»</a:t>
            </a:r>
          </a:p>
        </p:txBody>
      </p:sp>
      <p:sp>
        <p:nvSpPr>
          <p:cNvPr id="10" name="Прямоугольник 5"/>
          <p:cNvSpPr>
            <a:spLocks noChangeArrowheads="1"/>
          </p:cNvSpPr>
          <p:nvPr/>
        </p:nvSpPr>
        <p:spPr bwMode="auto">
          <a:xfrm>
            <a:off x="-2" y="809499"/>
            <a:ext cx="9143999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Усиление штатной конструкции разделителей потока воздуха КВОУ</a:t>
            </a:r>
            <a:endParaRPr lang="ru-RU" sz="1400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  <a:ea typeface="+mj-ea"/>
              <a:cs typeface="+mj-cs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  <a:ea typeface="+mj-ea"/>
                <a:cs typeface="+mj-cs"/>
              </a:rPr>
              <a:t>В период </a:t>
            </a:r>
            <a:r>
              <a:rPr lang="ru-RU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19-30.07.2018</a:t>
            </a:r>
            <a:r>
              <a:rPr lang="ru-RU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  <a:ea typeface="+mj-ea"/>
                <a:cs typeface="+mj-cs"/>
              </a:rPr>
              <a:t> года силами специалистов ООО «Сименс» выполнены работы по усилению </a:t>
            </a: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  <a:ea typeface="+mj-ea"/>
                <a:cs typeface="+mj-cs"/>
              </a:rPr>
              <a:t>штатной конструкции разделителей потока воздуха КВОУ ГПА Trent 60 </a:t>
            </a:r>
            <a:r>
              <a:rPr lang="ru-RU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  <a:ea typeface="+mj-ea"/>
                <a:cs typeface="+mj-cs"/>
              </a:rPr>
              <a:t>DLE ст. №23</a:t>
            </a:r>
            <a:endParaRPr lang="en-US" sz="14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6756198" y="2272204"/>
            <a:ext cx="2522812" cy="1892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641" y="1956850"/>
            <a:ext cx="2812996" cy="2522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 descr="C:\Users\mmaryasov\Documents\обмерзание КВОУ\09_02_17 обмерзание КВОУ\IMG_5594.JPG"/>
          <p:cNvPicPr/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5176" y="1956849"/>
            <a:ext cx="3327400" cy="25228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732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 idx="4294967295"/>
          </p:nvPr>
        </p:nvSpPr>
        <p:spPr>
          <a:xfrm>
            <a:off x="1386841" y="198894"/>
            <a:ext cx="775716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Aft>
                <a:spcPct val="0"/>
              </a:spcAft>
            </a:pP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 качества заводских ремонта ГТД 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Trent 60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DLE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Рисунок 27" descr="C:\Users\nzabelin\AppData\Local\Microsoft\Windows\Temporary Internet Files\Content.Word\Поврежденный болт.jpg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4940" y="2531635"/>
            <a:ext cx="1835151" cy="146431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-118584" y="3995946"/>
            <a:ext cx="22602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Повреждение резьбового соединения крепления задней левой цапфы к корпусу ГТД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143744" y="4097300"/>
            <a:ext cx="18068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Отказы датчиков </a:t>
            </a:r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скорости КВД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141700" y="2372010"/>
            <a:ext cx="19872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Неисправность термопар </a:t>
            </a:r>
            <a:r>
              <a:rPr lang="ru-RU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ТГТ</a:t>
            </a:r>
            <a:endParaRPr lang="ru-RU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8642" y="945514"/>
            <a:ext cx="1721606" cy="1464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 descr="C:\Users\nzabelin\AppData\Local\Microsoft\Windows\Temporary Internet Files\Content.Word\Фланец с поврежденной резьбой.jpg"/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8290" y="945514"/>
            <a:ext cx="1600200" cy="15649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2" descr="P:\_Персональные папки\Степанов\зав. №077\Дефекты при монтаже\IMG_6157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5166" y="945513"/>
            <a:ext cx="823676" cy="146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P:\_Персональные папки\Степанов\зав. №077\Дефекты при монтаже\IMG_6161.JP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99191" y="945514"/>
            <a:ext cx="1439371" cy="146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6724262" y="945514"/>
            <a:ext cx="23371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Утечки масла по разъемному соединению линии датчиков </a:t>
            </a:r>
            <a:r>
              <a:rPr lang="ru-RU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скорости </a:t>
            </a:r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роторов низкого и промежуточного давления на присоединительной плите ВРЕ2 и по разъемному соединению Р3 на корпусе </a:t>
            </a:r>
            <a:r>
              <a:rPr lang="ru-RU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двигателя</a:t>
            </a:r>
            <a:endParaRPr lang="ru-RU" sz="12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3600" y="2732726"/>
            <a:ext cx="1806879" cy="1355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3860453" y="2903244"/>
            <a:ext cx="1356048" cy="1032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7256" y="2732728"/>
            <a:ext cx="1766110" cy="1356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Прямоугольник 5"/>
          <p:cNvSpPr>
            <a:spLocks noChangeArrowheads="1"/>
          </p:cNvSpPr>
          <p:nvPr/>
        </p:nvSpPr>
        <p:spPr bwMode="auto">
          <a:xfrm>
            <a:off x="3988724" y="4097300"/>
            <a:ext cx="2906510" cy="646331"/>
          </a:xfrm>
          <a:prstGeom prst="rect">
            <a:avLst/>
          </a:prstGeom>
          <a:extLst/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Некачественное присоединение полукольца трубы кабельной проводки термопар системы на панели ВРЕ3</a:t>
            </a: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4806" y="2732726"/>
            <a:ext cx="1930399" cy="1356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6984806" y="4158855"/>
            <a:ext cx="19303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Утечка масла по передней опоре ГТД</a:t>
            </a:r>
          </a:p>
        </p:txBody>
      </p:sp>
    </p:spTree>
    <p:extLst>
      <p:ext uri="{BB962C8B-B14F-4D97-AF65-F5344CB8AC3E}">
        <p14:creationId xmlns:p14="http://schemas.microsoft.com/office/powerpoint/2010/main" val="178527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Диаграмма 31"/>
          <p:cNvGraphicFramePr/>
          <p:nvPr>
            <p:extLst>
              <p:ext uri="{D42A27DB-BD31-4B8C-83A1-F6EECF244321}">
                <p14:modId xmlns:p14="http://schemas.microsoft.com/office/powerpoint/2010/main" val="1153069841"/>
              </p:ext>
            </p:extLst>
          </p:nvPr>
        </p:nvGraphicFramePr>
        <p:xfrm>
          <a:off x="0" y="1030537"/>
          <a:ext cx="5279365" cy="36712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266" name="Номер слайда 4"/>
          <p:cNvSpPr txBox="1">
            <a:spLocks/>
          </p:cNvSpPr>
          <p:nvPr/>
        </p:nvSpPr>
        <p:spPr bwMode="auto">
          <a:xfrm>
            <a:off x="0" y="4772026"/>
            <a:ext cx="1487488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/>
            <a:endParaRPr lang="ru-RU" dirty="0"/>
          </a:p>
        </p:txBody>
      </p:sp>
      <p:sp>
        <p:nvSpPr>
          <p:cNvPr id="9" name="Rectangle 14"/>
          <p:cNvSpPr txBox="1">
            <a:spLocks noChangeArrowheads="1"/>
          </p:cNvSpPr>
          <p:nvPr/>
        </p:nvSpPr>
        <p:spPr>
          <a:xfrm>
            <a:off x="1426723" y="34528"/>
            <a:ext cx="7595040" cy="757238"/>
          </a:xfrm>
          <a:prstGeom prst="rect">
            <a:avLst/>
          </a:prstGeom>
        </p:spPr>
        <p:txBody>
          <a:bodyPr anchor="ctr"/>
          <a:lstStyle/>
          <a:p>
            <a:pPr algn="ctr" eaLnBrk="0" hangingPunct="0">
              <a:defRPr/>
            </a:pPr>
            <a:r>
              <a:rPr lang="ru-RU" sz="2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Изменение</a:t>
            </a:r>
            <a:r>
              <a:rPr lang="ru-RU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2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парка ГПА и мощности</a:t>
            </a:r>
          </a:p>
        </p:txBody>
      </p:sp>
      <p:graphicFrame>
        <p:nvGraphicFramePr>
          <p:cNvPr id="36" name="Диаграмма 35"/>
          <p:cNvGraphicFramePr/>
          <p:nvPr>
            <p:extLst>
              <p:ext uri="{D42A27DB-BD31-4B8C-83A1-F6EECF244321}">
                <p14:modId xmlns:p14="http://schemas.microsoft.com/office/powerpoint/2010/main" val="1089857400"/>
              </p:ext>
            </p:extLst>
          </p:nvPr>
        </p:nvGraphicFramePr>
        <p:xfrm>
          <a:off x="4640202" y="1070376"/>
          <a:ext cx="4503819" cy="37016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3" name="Прямоугольник 42"/>
          <p:cNvSpPr/>
          <p:nvPr/>
        </p:nvSpPr>
        <p:spPr>
          <a:xfrm>
            <a:off x="1194366" y="866159"/>
            <a:ext cx="17692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800" b="1" i="0" u="none" strike="noStrike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pPr>
            <a:r>
              <a:rPr lang="ru-RU" sz="1800" b="1" dirty="0" smtClean="0">
                <a:solidFill>
                  <a:srgbClr val="FFFFFF"/>
                </a:solidFill>
              </a:rPr>
              <a:t>Количество ГПА</a:t>
            </a:r>
            <a:endParaRPr lang="ru-RU" sz="1800" b="1" dirty="0">
              <a:solidFill>
                <a:srgbClr val="FFFFFF"/>
              </a:solidFill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6246337" y="892037"/>
            <a:ext cx="17754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800" b="1" i="0" u="none" strike="noStrike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pPr>
            <a:r>
              <a:rPr lang="ru-RU" sz="1800" b="1" dirty="0" smtClean="0">
                <a:solidFill>
                  <a:srgbClr val="FFFFFF"/>
                </a:solidFill>
              </a:rPr>
              <a:t>Мощность, МВт</a:t>
            </a:r>
            <a:endParaRPr lang="ru-RU" sz="1800" b="1" dirty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6535" y="2672879"/>
            <a:ext cx="4299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163</a:t>
            </a:r>
            <a:endParaRPr lang="ru-RU" sz="1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8269719" y="1419694"/>
            <a:ext cx="5116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1795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31740124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5"/>
          <p:cNvSpPr>
            <a:spLocks noChangeArrowheads="1"/>
          </p:cNvSpPr>
          <p:nvPr/>
        </p:nvSpPr>
        <p:spPr bwMode="auto">
          <a:xfrm>
            <a:off x="1" y="875488"/>
            <a:ext cx="914399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Выполнен </a:t>
            </a:r>
            <a:r>
              <a:rPr lang="ru-RU" sz="14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локальный ремонт рабочих </a:t>
            </a:r>
            <a:r>
              <a:rPr lang="ru-RU" sz="14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направляющих лопаток КВД на ГПА ст. № 12 и № 24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1788" y="1183190"/>
            <a:ext cx="2076564" cy="1571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5553" y="1175386"/>
            <a:ext cx="2076564" cy="1543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1788" y="2826252"/>
            <a:ext cx="2076564" cy="1571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5553" y="2789873"/>
            <a:ext cx="2097624" cy="1571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5"/>
          <p:cNvSpPr>
            <a:spLocks noChangeArrowheads="1"/>
          </p:cNvSpPr>
          <p:nvPr/>
        </p:nvSpPr>
        <p:spPr bwMode="auto">
          <a:xfrm>
            <a:off x="4044906" y="4409924"/>
            <a:ext cx="207656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ремонта</a:t>
            </a:r>
            <a:endParaRPr lang="ru-RU" sz="1400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Прямоугольник 5"/>
          <p:cNvSpPr>
            <a:spLocks noChangeArrowheads="1"/>
          </p:cNvSpPr>
          <p:nvPr/>
        </p:nvSpPr>
        <p:spPr bwMode="auto">
          <a:xfrm>
            <a:off x="6338670" y="4409924"/>
            <a:ext cx="209762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 ремонта</a:t>
            </a:r>
            <a:endParaRPr lang="ru-RU" sz="1400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5" name="Picture 1" descr="image001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810" y="2835853"/>
            <a:ext cx="2927970" cy="1796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Заголовок 8"/>
          <p:cNvSpPr txBox="1">
            <a:spLocks/>
          </p:cNvSpPr>
          <p:nvPr/>
        </p:nvSpPr>
        <p:spPr bwMode="auto">
          <a:xfrm>
            <a:off x="1386841" y="198894"/>
            <a:ext cx="775716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defTabSz="914400" eaLnBrk="0" latinLnBrk="0" hangingPunct="0">
              <a:buNone/>
              <a:defRPr kumimoji="0" lang="ru-RU" sz="2200" b="1" i="0" u="none" strike="noStrike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Вопрос качества заводских ремонта ГТД </a:t>
            </a:r>
            <a:r>
              <a:rPr lang="en-US" dirty="0"/>
              <a:t>Trent 60</a:t>
            </a:r>
            <a:r>
              <a:rPr lang="ru-RU" dirty="0"/>
              <a:t> </a:t>
            </a:r>
            <a:r>
              <a:rPr lang="en-US" dirty="0"/>
              <a:t>DLE</a:t>
            </a:r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811" y="1183190"/>
            <a:ext cx="2927970" cy="1648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776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 idx="4294967295"/>
          </p:nvPr>
        </p:nvSpPr>
        <p:spPr>
          <a:xfrm>
            <a:off x="1386841" y="198894"/>
            <a:ext cx="775716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Aft>
                <a:spcPct val="0"/>
              </a:spcAft>
            </a:pP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 качества заводских ремонта ГТД 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Trent 60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DLE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5"/>
          <p:cNvSpPr>
            <a:spLocks noChangeArrowheads="1"/>
          </p:cNvSpPr>
          <p:nvPr/>
        </p:nvSpPr>
        <p:spPr bwMode="auto">
          <a:xfrm>
            <a:off x="0" y="752025"/>
            <a:ext cx="9144000" cy="307777"/>
          </a:xfrm>
          <a:prstGeom prst="rect">
            <a:avLst/>
          </a:prstGeom>
          <a:extLst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 результатам разборки выявлены дефекты подшипниковых узлов высокого и промежуточного давления модуля </a:t>
            </a:r>
            <a:r>
              <a:rPr lang="ru-RU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</a:t>
            </a:r>
            <a:endParaRPr lang="ru-RU" sz="14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03471" y="1059800"/>
            <a:ext cx="2066061" cy="1597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4194" y="1062727"/>
            <a:ext cx="2141979" cy="1594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4194" y="2676155"/>
            <a:ext cx="2141979" cy="1594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03472" y="2676155"/>
            <a:ext cx="2066060" cy="1594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4247941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Выход из строя ГТД сер. номер 077 связан с разрушением элементов подшипника ПД модуля 03. Для установления окончательных причин отказа подшипниковых узлов </a:t>
            </a:r>
            <a:r>
              <a:rPr lang="ru-RU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необходимо </a:t>
            </a: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провести исследование в независимой лаборатории.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340" y="1059800"/>
            <a:ext cx="3553132" cy="1594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339" y="2676156"/>
            <a:ext cx="3553133" cy="159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991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594915650"/>
              </p:ext>
            </p:extLst>
          </p:nvPr>
        </p:nvGraphicFramePr>
        <p:xfrm>
          <a:off x="0" y="816527"/>
          <a:ext cx="9144000" cy="21790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5705421"/>
              </p:ext>
            </p:extLst>
          </p:nvPr>
        </p:nvGraphicFramePr>
        <p:xfrm>
          <a:off x="0" y="3087255"/>
          <a:ext cx="9144007" cy="163002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857250"/>
                <a:gridCol w="1752600"/>
                <a:gridCol w="1747838"/>
                <a:gridCol w="1871664"/>
                <a:gridCol w="1504950"/>
                <a:gridCol w="1409705"/>
              </a:tblGrid>
              <a:tr h="4032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0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Замена камер сгорания 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Mark3B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на 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Mark3B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, млн.руб.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Заводской ремонт и замена 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Mark3B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на 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Mark3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Е, млн.руб.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Приобретение камер сгорания 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Mark3E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и 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Mark3B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, млн.руб.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Заводской</a:t>
                      </a:r>
                      <a:r>
                        <a:rPr lang="ru-RU" sz="1000" b="1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ремонт ГТД </a:t>
                      </a:r>
                      <a:r>
                        <a:rPr lang="en-US" sz="1000" b="1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Trent 60 DLE</a:t>
                      </a:r>
                      <a:r>
                        <a:rPr lang="ru-RU" sz="1000" b="1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, млн. руб.</a:t>
                      </a:r>
                      <a:endParaRPr lang="ru-RU" sz="1000" b="1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Приобретение ГТД</a:t>
                      </a:r>
                      <a:r>
                        <a:rPr lang="ru-RU" sz="1000" b="1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endParaRPr lang="en-US" sz="1000" b="1" baseline="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Trent 60 DLE</a:t>
                      </a:r>
                      <a:r>
                        <a:rPr lang="ru-RU" sz="1000" b="1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, млн.руб</a:t>
                      </a:r>
                      <a:endParaRPr lang="en-US" sz="1000" b="1" baseline="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10000"/>
                      </a:srgbClr>
                    </a:solidFill>
                  </a:tcPr>
                </a:tc>
              </a:tr>
              <a:tr h="1662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2013 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год</a:t>
                      </a:r>
                      <a:endParaRPr lang="ru-RU" sz="1000" b="1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335,12</a:t>
                      </a:r>
                      <a:endParaRPr lang="ru-RU" sz="1000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10000"/>
                      </a:srgbClr>
                    </a:solidFill>
                  </a:tcPr>
                </a:tc>
              </a:tr>
              <a:tr h="1662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2014 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165,1</a:t>
                      </a:r>
                      <a:endParaRPr lang="ru-RU" sz="1000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385,06</a:t>
                      </a:r>
                      <a:endParaRPr lang="ru-RU" sz="1000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10000"/>
                      </a:srgbClr>
                    </a:solidFill>
                  </a:tcPr>
                </a:tc>
              </a:tr>
              <a:tr h="1662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2015 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634,94</a:t>
                      </a:r>
                      <a:endParaRPr lang="ru-RU" sz="1000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540,22</a:t>
                      </a:r>
                      <a:endParaRPr lang="ru-RU" sz="1000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10000"/>
                      </a:srgbClr>
                    </a:solidFill>
                  </a:tcPr>
                </a:tc>
              </a:tr>
              <a:tr h="166299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2016 год</a:t>
                      </a:r>
                      <a:endParaRPr lang="ru-RU" sz="1000" b="1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1 431,082</a:t>
                      </a:r>
                      <a:endParaRPr lang="ru-RU" sz="1000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10000"/>
                      </a:srgbClr>
                    </a:solidFill>
                  </a:tcPr>
                </a:tc>
              </a:tr>
              <a:tr h="166299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2017 год</a:t>
                      </a:r>
                      <a:endParaRPr lang="ru-RU" sz="1000" b="1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1134,909</a:t>
                      </a:r>
                      <a:endParaRPr lang="ru-RU" sz="1000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10000"/>
                      </a:srgbClr>
                    </a:solidFill>
                  </a:tcPr>
                </a:tc>
              </a:tr>
              <a:tr h="166299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2018 год</a:t>
                      </a:r>
                      <a:endParaRPr lang="ru-RU" sz="1000" b="1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857,362</a:t>
                      </a:r>
                      <a:endParaRPr lang="ru-RU" sz="1000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1 307,312</a:t>
                      </a:r>
                      <a:endParaRPr lang="ru-RU" sz="1000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10000"/>
                      </a:srgbClr>
                    </a:solidFill>
                  </a:tcPr>
                </a:tc>
              </a:tr>
              <a:tr h="1662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Итого</a:t>
                      </a:r>
                      <a:endParaRPr lang="ru-RU" sz="10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500,22</a:t>
                      </a:r>
                      <a:endParaRPr lang="ru-RU" sz="10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1020</a:t>
                      </a:r>
                      <a:endParaRPr lang="ru-RU" sz="10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540,22</a:t>
                      </a:r>
                      <a:endParaRPr lang="ru-RU" sz="10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1 992,271</a:t>
                      </a:r>
                      <a:endParaRPr lang="ru-RU" sz="10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2 738,394</a:t>
                      </a:r>
                      <a:endParaRPr lang="ru-RU" sz="10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1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0" name="Заголовок 8"/>
          <p:cNvSpPr txBox="1">
            <a:spLocks/>
          </p:cNvSpPr>
          <p:nvPr/>
        </p:nvSpPr>
        <p:spPr bwMode="auto">
          <a:xfrm>
            <a:off x="1402080" y="-9862"/>
            <a:ext cx="770421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defTabSz="914400" eaLnBrk="0" latinLnBrk="0" hangingPunct="0">
              <a:buNone/>
              <a:defRPr kumimoji="0" lang="ru-RU" sz="2200" b="1" i="0" u="none" strike="noStrike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Затраты на приобретение и ремонт крупных узлов и </a:t>
            </a:r>
            <a:r>
              <a:rPr lang="ru-RU" dirty="0" smtClean="0"/>
              <a:t>оборудования ГПА </a:t>
            </a:r>
            <a:r>
              <a:rPr lang="en-US" dirty="0"/>
              <a:t>Trent 60</a:t>
            </a:r>
            <a:r>
              <a:rPr lang="ru-RU" dirty="0"/>
              <a:t> </a:t>
            </a:r>
            <a:r>
              <a:rPr lang="en-US" dirty="0"/>
              <a:t>DLE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7635875" y="1431925"/>
            <a:ext cx="66675" cy="63500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7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19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2315845"/>
            <a:ext cx="91440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Обществом </a:t>
            </a: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совместно с компанией Сименс </a:t>
            </a:r>
            <a:r>
              <a:rPr lang="ru-RU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сформирован </a:t>
            </a: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перечень критических позиций ЗИП ГПА Trent 60 DLE и RB211 </a:t>
            </a:r>
            <a:endParaRPr lang="ru-RU" sz="1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КС </a:t>
            </a: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«Портовая» имеющих длительный срок изготовления (246 позиций) в целях пополнения оборотного фонда Общества</a:t>
            </a:r>
            <a:r>
              <a:rPr lang="ru-RU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/>
            <a:endParaRPr lang="ru-RU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настоящее время перечень прошел этап расценки стоимостных параметров у централизованного поставщика </a:t>
            </a:r>
            <a:endParaRPr lang="ru-RU" sz="1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ОАО </a:t>
            </a: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«Газэнергосервис». </a:t>
            </a:r>
            <a:endParaRPr lang="ru-RU" sz="1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Предварительная стоимость перечня ЗИП составляет ~ 187 млн. руб. (2,88 млн. </a:t>
            </a:r>
            <a:r>
              <a:rPr lang="ru-RU" sz="1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 США).</a:t>
            </a:r>
            <a:endParaRPr lang="ru-RU" sz="14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4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Справочно</a:t>
            </a:r>
            <a:r>
              <a:rPr lang="ru-RU" sz="14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/>
            <a:r>
              <a:rPr lang="ru-RU" sz="14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оперативном запасе Общества находится 594 позиции ЗИП ГПА различного назначения, стоимостью </a:t>
            </a:r>
            <a:r>
              <a:rPr lang="en-US" sz="14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</a:t>
            </a:r>
            <a:r>
              <a:rPr lang="ru-RU" sz="14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130 млн. руб. </a:t>
            </a:r>
          </a:p>
          <a:p>
            <a:pPr algn="ctr"/>
            <a:r>
              <a:rPr lang="ru-RU" sz="14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(4,3 млн. $ США по курсу на момент поставки в 2010 году (средний курс доллара США в 2010 года – 30,37 руб.).</a:t>
            </a:r>
          </a:p>
        </p:txBody>
      </p:sp>
      <p:sp>
        <p:nvSpPr>
          <p:cNvPr id="5" name="Прямоугольник 5"/>
          <p:cNvSpPr>
            <a:spLocks noChangeArrowheads="1"/>
          </p:cNvSpPr>
          <p:nvPr/>
        </p:nvSpPr>
        <p:spPr bwMode="auto">
          <a:xfrm>
            <a:off x="1409700" y="34017"/>
            <a:ext cx="7734299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2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Формирование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перечня критических позиций </a:t>
            </a:r>
            <a:r>
              <a:rPr lang="ru-RU" sz="2200" b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ЗИП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2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для</a:t>
            </a:r>
            <a:r>
              <a:rPr lang="ru-RU" sz="2200" b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ГПА</a:t>
            </a: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667327557"/>
              </p:ext>
            </p:extLst>
          </p:nvPr>
        </p:nvGraphicFramePr>
        <p:xfrm>
          <a:off x="0" y="816928"/>
          <a:ext cx="9144000" cy="14544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7" name="Прямая со стрелкой 6"/>
          <p:cNvCxnSpPr/>
          <p:nvPr/>
        </p:nvCxnSpPr>
        <p:spPr bwMode="auto">
          <a:xfrm>
            <a:off x="3759200" y="1390650"/>
            <a:ext cx="0" cy="65405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Прямая со стрелкой 10"/>
          <p:cNvCxnSpPr/>
          <p:nvPr/>
        </p:nvCxnSpPr>
        <p:spPr bwMode="auto">
          <a:xfrm>
            <a:off x="4502150" y="1651000"/>
            <a:ext cx="0" cy="39370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20341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11359" y="45477"/>
            <a:ext cx="760012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Эксплуатация УПГТ.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СУТО. Выполнение работ по обслуживанию.</a:t>
            </a:r>
            <a:endParaRPr lang="ru-RU" alt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snikishin\Desktop\ПРЕЗЕНТАЦИЯ ГИ 06.11.2018\СУТО замена селекагеля\суто\Для презентации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2" y="1067300"/>
            <a:ext cx="3381151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snikishin\Desktop\ПРЕЗЕНТАЦИЯ ГИ 06.11.2018\СУТО замена селекагеля\суто\IMG_09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867" y="940300"/>
            <a:ext cx="189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snikishin\Desktop\ПРЕЗЕНТАЦИЯ ГИ 06.11.2018\СУТО замена селекагеля\суто\IMG_089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328" y="1724500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snikishin\Desktop\ПРЕЗЕНТАЦИЯ ГИ 06.11.2018\СУТО замена селекагеля\суто\IMG_088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951" y="2507300"/>
            <a:ext cx="162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905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9702" y="2"/>
            <a:ext cx="7718387" cy="789019"/>
          </a:xfrm>
        </p:spPr>
        <p:txBody>
          <a:bodyPr anchor="ctr"/>
          <a:lstStyle/>
          <a:p>
            <a:pPr algn="ctr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силикагеля на линии 120УПГТ с применением силикагеля марки АСМ производства ООО «Салаватский катализаторный завод»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167" y="2691877"/>
            <a:ext cx="2989883" cy="1877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495"/>
          <a:stretch/>
        </p:blipFill>
        <p:spPr bwMode="auto">
          <a:xfrm>
            <a:off x="55716" y="888375"/>
            <a:ext cx="2866417" cy="172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snikishin\Desktop\ПРЕЗЕНТАЦИЯ ГИ 06.11.2018\СУТО замена селекагеля\IMAG18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432" y="2261627"/>
            <a:ext cx="1626667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snikishin\Desktop\ПРЕЗЕНТАЦИЯ ГИ 06.11.2018\СУТО замена селекагеля\PHOTO-2018-08-15-15-18-3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583" y="2539876"/>
            <a:ext cx="162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1680" y="842491"/>
            <a:ext cx="3318517" cy="19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C:\Users\snikishin\Desktop\ПРЕЗЕНТАЦИЯ ГИ 06.11.2018\СУТО замена селекагеля\2017-08-17-PHOTO-0000061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0809" y="2550735"/>
            <a:ext cx="162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snikishin\Desktop\ПРЕЗЕНТАЦИЯ ГИ 06.11.2018\СУТО замена селекагеля\2017-08-17-PHOTO-0000061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595" y="843518"/>
            <a:ext cx="1485000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020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8"/>
          <p:cNvSpPr txBox="1">
            <a:spLocks/>
          </p:cNvSpPr>
          <p:nvPr/>
        </p:nvSpPr>
        <p:spPr bwMode="auto">
          <a:xfrm>
            <a:off x="1441714" y="65131"/>
            <a:ext cx="770228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algn="ctr" eaLnBrk="0" hangingPunct="0">
              <a:defRPr sz="20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eaLnBrk="0" hangingPunct="0">
              <a:defRPr sz="2600"/>
            </a:lvl2pPr>
            <a:lvl3pPr eaLnBrk="0" hangingPunct="0">
              <a:defRPr sz="2600"/>
            </a:lvl3pPr>
            <a:lvl4pPr eaLnBrk="0" hangingPunct="0">
              <a:defRPr sz="2600"/>
            </a:lvl4pPr>
            <a:lvl5pPr eaLnBrk="0" hangingPunct="0">
              <a:defRPr sz="2600"/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600"/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600"/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600"/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600"/>
            </a:lvl9pPr>
          </a:lstStyle>
          <a:p>
            <a:r>
              <a:rPr lang="ru-RU" dirty="0"/>
              <a:t>Проблемные вопросы эксплуатации АПК </a:t>
            </a:r>
            <a:r>
              <a:rPr lang="ru-RU" dirty="0" smtClean="0"/>
              <a:t>производства</a:t>
            </a:r>
            <a:endParaRPr lang="en-US" dirty="0" smtClean="0"/>
          </a:p>
          <a:p>
            <a:r>
              <a:rPr lang="ru-RU" dirty="0" err="1" smtClean="0"/>
              <a:t>Mokveld</a:t>
            </a:r>
            <a:r>
              <a:rPr lang="ru-RU" dirty="0" smtClean="0"/>
              <a:t> </a:t>
            </a:r>
            <a:r>
              <a:rPr lang="ru-RU" dirty="0" err="1"/>
              <a:t>Valves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3675" y="738461"/>
            <a:ext cx="42816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200" b="1" dirty="0" smtClean="0"/>
              <a:t>Основные типы дефектов</a:t>
            </a:r>
          </a:p>
          <a:p>
            <a:pPr marL="342900" indent="-342900" algn="just">
              <a:buAutoNum type="arabicPeriod"/>
            </a:pPr>
            <a:r>
              <a:rPr lang="ru-RU" sz="1200" dirty="0" smtClean="0"/>
              <a:t>Абразивный износ и ослабление элементов крепления, повреждение </a:t>
            </a:r>
            <a:r>
              <a:rPr lang="ru-RU" sz="1200" dirty="0" err="1" smtClean="0"/>
              <a:t>контровочной</a:t>
            </a:r>
            <a:r>
              <a:rPr lang="ru-RU" sz="1200" dirty="0" smtClean="0"/>
              <a:t> шайбы</a:t>
            </a:r>
          </a:p>
        </p:txBody>
      </p:sp>
      <p:pic>
        <p:nvPicPr>
          <p:cNvPr id="5" name="Picture 3" descr="C:\Users\gspanchenko\Desktop\Повреждение контровочной пластины - коп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59334" y="1265990"/>
            <a:ext cx="1188081" cy="96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G_508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2645054" y="2137704"/>
            <a:ext cx="868680" cy="1662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IMG_507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665229" y="3477532"/>
            <a:ext cx="8244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311395" y="3542693"/>
            <a:ext cx="1536000" cy="11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510808" y="2428966"/>
            <a:ext cx="1492462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48"/>
          <a:stretch/>
        </p:blipFill>
        <p:spPr bwMode="auto">
          <a:xfrm>
            <a:off x="510808" y="1349048"/>
            <a:ext cx="1274764" cy="801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87904" y="781193"/>
            <a:ext cx="450043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/>
            <a:r>
              <a:rPr lang="ru-RU" sz="1200" b="1" dirty="0" smtClean="0"/>
              <a:t>Основные причины возникновения дефектов</a:t>
            </a:r>
            <a:endParaRPr lang="ru-RU" sz="1200" dirty="0"/>
          </a:p>
          <a:p>
            <a:pPr marL="171450" indent="-171450" algn="just" hangingPunct="0">
              <a:buFontTx/>
              <a:buChar char="-"/>
            </a:pPr>
            <a:r>
              <a:rPr lang="ru-RU" sz="1200" dirty="0" smtClean="0"/>
              <a:t>наличие </a:t>
            </a:r>
            <a:r>
              <a:rPr lang="ru-RU" sz="1200" dirty="0"/>
              <a:t>механических примесей и посторонних предметов во внутренней полости ТПО в период проведения пуско-наладочных работ и начального периода </a:t>
            </a:r>
            <a:r>
              <a:rPr lang="ru-RU" sz="1200" dirty="0" smtClean="0"/>
              <a:t>эксплуатации,</a:t>
            </a:r>
          </a:p>
          <a:p>
            <a:pPr marL="171450" indent="-171450" algn="just" hangingPunct="0">
              <a:buFontTx/>
              <a:buChar char="-"/>
            </a:pPr>
            <a:r>
              <a:rPr lang="ru-RU" sz="1200" dirty="0" err="1" smtClean="0"/>
              <a:t>кавитационное</a:t>
            </a:r>
            <a:r>
              <a:rPr lang="ru-RU" sz="1200" dirty="0" smtClean="0"/>
              <a:t> </a:t>
            </a:r>
            <a:r>
              <a:rPr lang="ru-RU" sz="1200" dirty="0"/>
              <a:t>разрушение перегородок дросселирующих ячеек перфорированной части сепаратора АПК вследствие возможного превышения скорости газа и/или ошибок в расчетах пропускной способности </a:t>
            </a:r>
            <a:r>
              <a:rPr lang="ru-RU" sz="1200" dirty="0" smtClean="0"/>
              <a:t>клапана;</a:t>
            </a:r>
          </a:p>
          <a:p>
            <a:pPr marL="171450" indent="-171450" algn="just" hangingPunct="0">
              <a:buFontTx/>
              <a:buChar char="-"/>
            </a:pPr>
            <a:r>
              <a:rPr lang="ru-RU" sz="1200" dirty="0" smtClean="0"/>
              <a:t>по </a:t>
            </a:r>
            <a:r>
              <a:rPr lang="ru-RU" sz="1200" dirty="0"/>
              <a:t>результатам исследований, анализ химического состава металла сепаратора свидетельствует о превышении содержания вредных примесей в материале </a:t>
            </a:r>
            <a:r>
              <a:rPr lang="ru-RU" sz="1200" dirty="0" smtClean="0"/>
              <a:t>сепаратора</a:t>
            </a:r>
            <a:endParaRPr lang="ru-RU" sz="12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76384" y="3489590"/>
            <a:ext cx="209531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1200" dirty="0" smtClean="0"/>
              <a:t>3. Дефекты сепараторов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0025" y="2180177"/>
            <a:ext cx="355137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1200" dirty="0" smtClean="0"/>
              <a:t>2. Дефекты главного уплотнения и уплотнения поршня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271" y="2904861"/>
            <a:ext cx="1613152" cy="179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135" y="2904853"/>
            <a:ext cx="1667454" cy="1818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6647623" y="4751852"/>
            <a:ext cx="23058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00" b="1" dirty="0"/>
              <a:t>Посторонние предметы в регулирующем клапане линии </a:t>
            </a:r>
            <a:r>
              <a:rPr lang="ru-RU" sz="700" b="1" dirty="0" smtClean="0"/>
              <a:t>рециркуляции КС </a:t>
            </a:r>
            <a:r>
              <a:rPr lang="ru-RU" sz="700" b="1" dirty="0" err="1"/>
              <a:t>Волховская</a:t>
            </a:r>
            <a:r>
              <a:rPr lang="ru-RU" sz="700" b="1" dirty="0"/>
              <a:t>, обнаруженные в 2014 году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304429" y="4764552"/>
            <a:ext cx="23324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00" b="1" dirty="0"/>
              <a:t>Часть напильника и посторонние предметы в АПК ГПА №31 КС </a:t>
            </a:r>
            <a:r>
              <a:rPr lang="ru-RU" sz="700" b="1" dirty="0" err="1"/>
              <a:t>Пикалевская</a:t>
            </a:r>
            <a:r>
              <a:rPr lang="ru-RU" sz="700" b="1" dirty="0"/>
              <a:t> обнаруженные </a:t>
            </a:r>
            <a:r>
              <a:rPr lang="ru-RU" sz="700" b="1" dirty="0" smtClean="0"/>
              <a:t>в </a:t>
            </a:r>
            <a:r>
              <a:rPr lang="ru-RU" sz="700" b="1" dirty="0"/>
              <a:t>2018 году</a:t>
            </a:r>
          </a:p>
        </p:txBody>
      </p:sp>
    </p:spTree>
    <p:extLst>
      <p:ext uri="{BB962C8B-B14F-4D97-AF65-F5344CB8AC3E}">
        <p14:creationId xmlns:p14="http://schemas.microsoft.com/office/powerpoint/2010/main" val="199614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:\ТПА\МОКВЕЛДЫ\Фото Моквелдов\5 Валдай\Валдай №21.31.9.КР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07" y="867022"/>
            <a:ext cx="2355087" cy="1637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itetyuha\AppData\Local\Temp\7zECE6236D0\IV7L00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246" y="859443"/>
            <a:ext cx="2494983" cy="1644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76" y="2781026"/>
            <a:ext cx="2617657" cy="1648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 bwMode="auto">
          <a:xfrm>
            <a:off x="4533900" y="3036093"/>
            <a:ext cx="742950" cy="500063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7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sp>
        <p:nvSpPr>
          <p:cNvPr id="5" name="Овальная выноска 4"/>
          <p:cNvSpPr/>
          <p:nvPr/>
        </p:nvSpPr>
        <p:spPr bwMode="auto">
          <a:xfrm>
            <a:off x="5610225" y="4017815"/>
            <a:ext cx="914400" cy="459486"/>
          </a:xfrm>
          <a:prstGeom prst="wedgeEllipseCallou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7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6270231" y="863105"/>
            <a:ext cx="2419196" cy="1641131"/>
            <a:chOff x="6605850" y="3557087"/>
            <a:chExt cx="2400000" cy="1800000"/>
          </a:xfrm>
        </p:grpSpPr>
        <p:pic>
          <p:nvPicPr>
            <p:cNvPr id="5126" name="Picture 6" descr="C:\Users\itetyuha\AppData\Local\Temp\7zECE669F34\IV7L0087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5850" y="3557087"/>
              <a:ext cx="2400000" cy="18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Овал 14"/>
            <p:cNvSpPr/>
            <p:nvPr/>
          </p:nvSpPr>
          <p:spPr bwMode="auto">
            <a:xfrm>
              <a:off x="8010525" y="3867150"/>
              <a:ext cx="742950" cy="666750"/>
            </a:xfrm>
            <a:prstGeom prst="ellipse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7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642031" y="2482493"/>
            <a:ext cx="35775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/>
              <a:t>Осмотр эндоскопом со стороны выхода газа из клапана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012198" y="2488459"/>
            <a:ext cx="31318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/>
              <a:t>Осмотр эндоскопом со стороны входа в клапан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5728" y="4477301"/>
            <a:ext cx="36814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/>
              <a:t>Демонтаж клапана для извлечения посторонних предметов</a:t>
            </a:r>
          </a:p>
        </p:txBody>
      </p:sp>
      <p:pic>
        <p:nvPicPr>
          <p:cNvPr id="3" name="Picture 2" descr="P:\ТПА\МОКВЕЛДЫ\Фото Моквелдов\5 Валдай\20170830_15014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643" y="2781035"/>
            <a:ext cx="2924076" cy="1644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P:\ТПА\МОКВЕЛДЫ\Фото Моквелдов\5 Валдай\20170830_15553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251" y="2794143"/>
            <a:ext cx="2724205" cy="164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4670323" y="4483590"/>
            <a:ext cx="28988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/>
              <a:t>Обнаруженные посторонние предметы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401875" y="192860"/>
            <a:ext cx="75150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hangingPunct="0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Осмотр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клапана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Mokv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ld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эндоскопом сотрудниками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ИТЦ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9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1398"/>
            <a:ext cx="9144000" cy="3989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8"/>
          <p:cNvSpPr txBox="1">
            <a:spLocks/>
          </p:cNvSpPr>
          <p:nvPr/>
        </p:nvSpPr>
        <p:spPr bwMode="auto">
          <a:xfrm>
            <a:off x="1333500" y="43513"/>
            <a:ext cx="772795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ru-RU" sz="2000" b="1" kern="1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Программа восстановления параметров клапанов </a:t>
            </a:r>
            <a:endParaRPr lang="en-US" sz="2000" b="1" kern="12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/>
            <a:r>
              <a:rPr lang="ru-RU" sz="2000" b="1" kern="1200" dirty="0" err="1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Mokveld</a:t>
            </a:r>
            <a:r>
              <a:rPr lang="ru-RU" sz="2000" b="1" kern="1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000" b="1" kern="1200" dirty="0" err="1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Valves</a:t>
            </a:r>
            <a:r>
              <a:rPr lang="en-US" sz="2000" b="1" kern="1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 2017-2019г.</a:t>
            </a:r>
            <a:endParaRPr lang="ru-RU" sz="2000" b="1" kern="12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0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2" t="-241" r="4912" b="241"/>
          <a:stretch/>
        </p:blipFill>
        <p:spPr bwMode="auto">
          <a:xfrm>
            <a:off x="331429" y="848311"/>
            <a:ext cx="2093139" cy="1751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77081" y="2643084"/>
            <a:ext cx="1870909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Гайка </a:t>
            </a: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поршня</a:t>
            </a:r>
            <a:endParaRPr lang="ru-RU" sz="1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9" name="Picture 3" descr="E:\КС Волховская\фото\20170831_1454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614" y="2790962"/>
            <a:ext cx="1898349" cy="132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E:\КС Волховская\фото\20170831_14534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614" y="1024311"/>
            <a:ext cx="1898349" cy="140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Рисунок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474" y="857839"/>
            <a:ext cx="3095414" cy="1742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690532" y="2529342"/>
            <a:ext cx="363407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Сепаратор пр-ва ООО «</a:t>
            </a:r>
            <a:r>
              <a:rPr lang="ru-RU" sz="1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Некст</a:t>
            </a: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Трейд» (слева)</a:t>
            </a:r>
          </a:p>
          <a:p>
            <a:pPr algn="ctr"/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Сепаратор </a:t>
            </a: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пр-ва </a:t>
            </a:r>
            <a:r>
              <a:rPr lang="en-US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Mokveld </a:t>
            </a:r>
            <a:r>
              <a:rPr lang="en-US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Valves</a:t>
            </a: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(справа)</a:t>
            </a:r>
            <a:endParaRPr lang="ru-RU" sz="1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996271" y="3857847"/>
            <a:ext cx="1912153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Поршень </a:t>
            </a:r>
          </a:p>
          <a:p>
            <a:pPr algn="ctr"/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новый (слева)</a:t>
            </a:r>
          </a:p>
          <a:p>
            <a:pPr algn="ctr"/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старый (справа)</a:t>
            </a:r>
            <a:endParaRPr lang="ru-RU" sz="1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272139" y="4252467"/>
            <a:ext cx="2511299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Новые уплотнения</a:t>
            </a:r>
            <a:endParaRPr lang="ru-RU" sz="1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1412535" y="187961"/>
            <a:ext cx="773146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algn="ctr" eaLnBrk="0" hangingPunct="0">
              <a:defRPr sz="1600" b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 eaLnBrk="0" hangingPunct="0">
              <a:defRPr sz="2600"/>
            </a:lvl2pPr>
            <a:lvl3pPr eaLnBrk="0" hangingPunct="0">
              <a:defRPr sz="2600"/>
            </a:lvl3pPr>
            <a:lvl4pPr eaLnBrk="0" hangingPunct="0">
              <a:defRPr sz="2600"/>
            </a:lvl4pPr>
            <a:lvl5pPr eaLnBrk="0" hangingPunct="0">
              <a:defRPr sz="2600"/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600"/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600"/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600"/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600"/>
            </a:lvl9pPr>
          </a:lstStyle>
          <a:p>
            <a:r>
              <a:rPr lang="ru-RU" sz="2000" dirty="0"/>
              <a:t>Изготовление комплектующих АПК в ООО «</a:t>
            </a:r>
            <a:r>
              <a:rPr lang="ru-RU" sz="2000" dirty="0" err="1"/>
              <a:t>Некст</a:t>
            </a:r>
            <a:r>
              <a:rPr lang="ru-RU" sz="2000" dirty="0"/>
              <a:t> Трейд»</a:t>
            </a:r>
          </a:p>
        </p:txBody>
      </p:sp>
      <p:pic>
        <p:nvPicPr>
          <p:cNvPr id="1026" name="Рисунок 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30" y="2986815"/>
            <a:ext cx="2664841" cy="1742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700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Номер слайда 4"/>
          <p:cNvSpPr txBox="1">
            <a:spLocks/>
          </p:cNvSpPr>
          <p:nvPr/>
        </p:nvSpPr>
        <p:spPr bwMode="auto">
          <a:xfrm>
            <a:off x="0" y="4772026"/>
            <a:ext cx="1487488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/>
            <a:endParaRPr lang="ru-RU" dirty="0"/>
          </a:p>
        </p:txBody>
      </p:sp>
      <p:sp>
        <p:nvSpPr>
          <p:cNvPr id="9" name="Rectangle 14"/>
          <p:cNvSpPr txBox="1">
            <a:spLocks noChangeArrowheads="1"/>
          </p:cNvSpPr>
          <p:nvPr/>
        </p:nvSpPr>
        <p:spPr>
          <a:xfrm>
            <a:off x="1387813" y="34528"/>
            <a:ext cx="7633950" cy="757238"/>
          </a:xfrm>
          <a:prstGeom prst="rect">
            <a:avLst/>
          </a:prstGeom>
        </p:spPr>
        <p:txBody>
          <a:bodyPr anchor="ctr"/>
          <a:lstStyle/>
          <a:p>
            <a:pPr algn="ctr" eaLnBrk="0" hangingPunct="0">
              <a:defRPr/>
            </a:pPr>
            <a:r>
              <a:rPr lang="ru-RU" sz="2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Североевропейский</a:t>
            </a:r>
            <a:r>
              <a:rPr lang="ru-RU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25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газопровод (1, 2 нитка)</a:t>
            </a:r>
            <a:endParaRPr lang="ru-RU" sz="25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17" y="981683"/>
            <a:ext cx="5797101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5876999" y="1095983"/>
            <a:ext cx="326700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КС «</a:t>
            </a:r>
            <a:r>
              <a:rPr lang="ru-RU" alt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Пикалевская</a:t>
            </a:r>
            <a:r>
              <a:rPr lang="ru-RU" alt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(5 ГПА, </a:t>
            </a:r>
            <a:r>
              <a:rPr lang="el-GR" alt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ru-RU" alt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N=</a:t>
            </a:r>
            <a:r>
              <a:rPr lang="ru-RU" alt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80МВт)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ГПА-16М-08 (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ед.)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КС «</a:t>
            </a:r>
            <a:r>
              <a:rPr lang="ru-RU" alt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Волховская</a:t>
            </a:r>
            <a:r>
              <a:rPr lang="ru-RU" alt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(8 </a:t>
            </a: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ГПА, </a:t>
            </a:r>
            <a:r>
              <a:rPr lang="el-GR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N=</a:t>
            </a:r>
            <a:r>
              <a:rPr lang="ru-RU" alt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128МВт</a:t>
            </a: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КЦ-1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ГПА-16АЛ-02 (4 ед.)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КЦ-2: ГПА-16АЛ-02 (4 ед.)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КС «</a:t>
            </a: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Елизаветинская</a:t>
            </a:r>
            <a:r>
              <a:rPr lang="ru-RU" alt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(</a:t>
            </a: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ru-RU" alt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ГПА, </a:t>
            </a:r>
            <a:r>
              <a:rPr lang="el-GR" alt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N=</a:t>
            </a:r>
            <a:r>
              <a:rPr lang="ru-RU" alt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128МВт)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КЦ-1: ГПА-16М-06 (4 ед.)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КЦ-2: ГПА-16М-08 (4 ед.)	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КС </a:t>
            </a: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Портовая</a:t>
            </a: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(8 ГПА, </a:t>
            </a:r>
            <a:r>
              <a:rPr lang="el-GR" alt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N=</a:t>
            </a:r>
            <a:r>
              <a:rPr lang="ru-RU" alt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350МВт</a:t>
            </a: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КЦ-1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- ГПА 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RB211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ед.)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ГПА «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Trent 60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(3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ед.)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КЦ-2: - ГПА 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RB211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ед.)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ГПА «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Trent 60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(3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en-US" alt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ИТОГО: 29 ед. ГПА, </a:t>
            </a:r>
            <a:r>
              <a:rPr lang="el-GR" alt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N=686</a:t>
            </a:r>
            <a:r>
              <a:rPr lang="ru-RU" alt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МВт. </a:t>
            </a:r>
            <a:endParaRPr lang="ru-RU" alt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02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7"/>
          <p:cNvSpPr txBox="1"/>
          <p:nvPr/>
        </p:nvSpPr>
        <p:spPr>
          <a:xfrm>
            <a:off x="3115086" y="1961068"/>
            <a:ext cx="184731" cy="24622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000" dirty="0"/>
          </a:p>
        </p:txBody>
      </p:sp>
      <p:sp>
        <p:nvSpPr>
          <p:cNvPr id="25" name="TextBox 8"/>
          <p:cNvSpPr txBox="1"/>
          <p:nvPr/>
        </p:nvSpPr>
        <p:spPr>
          <a:xfrm>
            <a:off x="3829461" y="1961068"/>
            <a:ext cx="184731" cy="24622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000" dirty="0"/>
          </a:p>
        </p:txBody>
      </p:sp>
      <p:sp>
        <p:nvSpPr>
          <p:cNvPr id="17" name="Rectangle 4"/>
          <p:cNvSpPr txBox="1">
            <a:spLocks noChangeArrowheads="1"/>
          </p:cNvSpPr>
          <p:nvPr/>
        </p:nvSpPr>
        <p:spPr bwMode="auto">
          <a:xfrm>
            <a:off x="1385888" y="53503"/>
            <a:ext cx="7758112" cy="487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ОК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Mokv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ld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КС Портовая в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условиях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УРВГДО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УАВР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C:\Users\snikishin\Desktop\ПРЕЗЕНТАЦИЯ ГИ 06.11.2018\Ремонт ОК Моквелд на КС Портовая\IMG_644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2" b="13917"/>
          <a:stretch/>
        </p:blipFill>
        <p:spPr bwMode="auto">
          <a:xfrm>
            <a:off x="4169712" y="1471972"/>
            <a:ext cx="4837127" cy="2429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snikishin\Desktop\ПРЕЗЕНТАЦИЯ ГИ 06.11.2018\Ремонт ОК Моквелд на КС Портовая\41d0c8b1-ba1e-4ea2-b050-71b63c00d50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72"/>
          <a:stretch/>
        </p:blipFill>
        <p:spPr bwMode="auto">
          <a:xfrm>
            <a:off x="352251" y="908092"/>
            <a:ext cx="3199999" cy="1955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snikishin\Desktop\ПРЕЗЕНТАЦИЯ ГИ 06.11.2018\Ремонт ОК Моквелд на КС Портовая\4317cf84-e189-43d0-9ee8-26e2dad708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51" y="2947844"/>
            <a:ext cx="3199999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75798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7"/>
          <p:cNvSpPr txBox="1"/>
          <p:nvPr/>
        </p:nvSpPr>
        <p:spPr>
          <a:xfrm>
            <a:off x="3115086" y="1961068"/>
            <a:ext cx="184731" cy="24622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000" dirty="0"/>
          </a:p>
        </p:txBody>
      </p:sp>
      <p:sp>
        <p:nvSpPr>
          <p:cNvPr id="25" name="TextBox 8"/>
          <p:cNvSpPr txBox="1"/>
          <p:nvPr/>
        </p:nvSpPr>
        <p:spPr>
          <a:xfrm>
            <a:off x="3829461" y="1961068"/>
            <a:ext cx="184731" cy="24622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000" dirty="0"/>
          </a:p>
        </p:txBody>
      </p:sp>
      <p:pic>
        <p:nvPicPr>
          <p:cNvPr id="4098" name="Picture 2" descr="C:\Users\snikishin\Desktop\ПРЕЗЕНТАЦИЯ ГИ 06.11.2018\ОК-Моквелд КС Портовая\IMG-20181130-WA004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46"/>
          <a:stretch/>
        </p:blipFill>
        <p:spPr bwMode="auto">
          <a:xfrm>
            <a:off x="97715" y="886329"/>
            <a:ext cx="1890000" cy="207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snikishin\Desktop\ПРЕЗЕНТАЦИЯ ГИ 06.11.2018\ОК-Моквелд КС Портовая\IMG-20181130-WA00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106" y="1314450"/>
            <a:ext cx="189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snikishin\Desktop\ПРЕЗЕНТАЦИЯ ГИ 06.11.2018\ОК-Моквелд КС Портовая\IMG-20181130-WA00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451" y="1619250"/>
            <a:ext cx="189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C:\Users\snikishin\Desktop\ПРЕЗЕНТАЦИЯ ГИ 06.11.2018\ОК-Моквелд КС Портовая\IMG-20181130-WA00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540" y="1925254"/>
            <a:ext cx="189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 descr="C:\Users\snikishin\Desktop\ПРЕЗЕНТАЦИЯ ГИ 06.11.2018\ОК-Моквелд КС Портовая\IMG-20181130-WA003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310" y="2207289"/>
            <a:ext cx="189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7" descr="C:\Users\snikishin\Desktop\ПРЕЗЕНТАЦИЯ ГИ 06.11.2018\ОК-Моквелд КС Портовая\IMG-20181130-WA003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94" b="14730"/>
          <a:stretch/>
        </p:blipFill>
        <p:spPr bwMode="auto">
          <a:xfrm>
            <a:off x="7342110" y="868708"/>
            <a:ext cx="1725690" cy="214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1385888" y="53503"/>
            <a:ext cx="7758112" cy="487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ОК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Mokv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ld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КС Портовая в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условиях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УРВГДО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УАВР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721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7"/>
          <p:cNvSpPr txBox="1"/>
          <p:nvPr/>
        </p:nvSpPr>
        <p:spPr>
          <a:xfrm>
            <a:off x="3115086" y="1961068"/>
            <a:ext cx="184731" cy="24622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000" dirty="0"/>
          </a:p>
        </p:txBody>
      </p:sp>
      <p:sp>
        <p:nvSpPr>
          <p:cNvPr id="25" name="TextBox 8"/>
          <p:cNvSpPr txBox="1"/>
          <p:nvPr/>
        </p:nvSpPr>
        <p:spPr>
          <a:xfrm>
            <a:off x="3829461" y="1961068"/>
            <a:ext cx="184731" cy="24622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000" dirty="0"/>
          </a:p>
        </p:txBody>
      </p:sp>
      <p:pic>
        <p:nvPicPr>
          <p:cNvPr id="3074" name="Picture 2" descr="C:\УЭКС\Фото\ППР Портовая 17-27.07.2018\Врезка Штуцеров для осмотра ОК. Осмотр ОК\20180725_1320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86" y="1326435"/>
            <a:ext cx="3971080" cy="2978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УЭКС\Фото\ППР Портовая 17-27.07.2018\Врезка Штуцеров для осмотра ОК. Осмотр ОК\IV7I00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520" y="1961068"/>
            <a:ext cx="24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УЭКС\Фото\ППР Портовая 17-27.07.2018\Врезка Штуцеров для осмотра ОК. Осмотр ОК\IV7I007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746" y="922387"/>
            <a:ext cx="24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УЭКС\Фото\ППР Портовая 17-27.07.2018\Врезка Штуцеров для осмотра ОК. Осмотр ОК\IV7I00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772" y="2884170"/>
            <a:ext cx="24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1385888" y="53503"/>
            <a:ext cx="7758112" cy="487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ОК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Mokv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ld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КС Портовая в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условиях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УРВГДО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УАВР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8278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20156" y="770216"/>
            <a:ext cx="575382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hangingPunct="0"/>
            <a:r>
              <a:rPr lang="ru-RU" sz="1600" b="1" dirty="0" smtClean="0"/>
              <a:t>Принятые решения и предложения</a:t>
            </a:r>
            <a:endParaRPr lang="ru-RU" sz="1600" dirty="0"/>
          </a:p>
        </p:txBody>
      </p:sp>
      <p:sp>
        <p:nvSpPr>
          <p:cNvPr id="22" name="Заголовок 8"/>
          <p:cNvSpPr txBox="1">
            <a:spLocks/>
          </p:cNvSpPr>
          <p:nvPr/>
        </p:nvSpPr>
        <p:spPr bwMode="auto">
          <a:xfrm>
            <a:off x="1394460" y="39058"/>
            <a:ext cx="774954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ru-RU" sz="2000" b="1" kern="1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Проблемные вопросы эксплуатации АПК производства</a:t>
            </a:r>
            <a:endParaRPr lang="en-US" sz="2000" b="1" kern="12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/>
            <a:r>
              <a:rPr lang="ru-RU" sz="2000" b="1" kern="1200" dirty="0" err="1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Mokveld</a:t>
            </a:r>
            <a:r>
              <a:rPr lang="ru-RU" sz="2000" b="1" kern="1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000" b="1" kern="1200" dirty="0" err="1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Valves</a:t>
            </a:r>
            <a:endParaRPr lang="ru-RU" sz="2000" b="1" kern="1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04788" y="1029073"/>
            <a:ext cx="715812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Сократить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межинспекционный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период</a:t>
            </a:r>
          </a:p>
          <a:p>
            <a:pPr algn="just">
              <a:defRPr/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связи с отсутствием официальных данных о нормах отбраковки проводить осмотр клапанов:</a:t>
            </a:r>
          </a:p>
          <a:p>
            <a:pPr marL="285750" indent="-285750" algn="l">
              <a:buFontTx/>
              <a:buChar char="-"/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завершения ПНР;</a:t>
            </a:r>
          </a:p>
          <a:p>
            <a:pPr marL="285750" indent="-285750" algn="l">
              <a:buFontTx/>
              <a:buChar char="-"/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раз в год (в первые 5 лет эксплуатации);</a:t>
            </a:r>
          </a:p>
          <a:p>
            <a:pPr marL="285750" indent="-285750" algn="l">
              <a:buFontTx/>
              <a:buChar char="-"/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раз в 3 года (в последующий период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l"/>
            <a:endParaRPr lang="ru-RU" sz="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Оснастить ТПО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ГПА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бобышками</a:t>
            </a:r>
          </a:p>
          <a:p>
            <a:pPr algn="l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обеспечения возможности обследования антипомпажных клапанов с помощью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эндоскопов оснастить ТПО ГПА бобышками</a:t>
            </a:r>
          </a:p>
          <a:p>
            <a:pPr algn="l"/>
            <a:endParaRPr lang="ru-RU" sz="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Доработать линии рециркуляции для возможности обследования</a:t>
            </a:r>
          </a:p>
          <a:p>
            <a:pPr algn="l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Разработать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типовые технологические решения по доработке линий рециркуляции для обследования подземных клапанов с помощью эндоскопов.</a:t>
            </a:r>
          </a:p>
          <a:p>
            <a:pPr lvl="0" algn="l"/>
            <a:endParaRPr lang="en-US" sz="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Оснастить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ИТЦ эндоскопами с длиной зонда 6-8 метров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l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обследования подземных клапанов с помощью эндоскопов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Проводить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ВТД (осмотр) трубопроводов перед началом ПНР </a:t>
            </a:r>
            <a:endPara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 отсутствия посторонних предметов. </a:t>
            </a:r>
            <a:endPara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Контровка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гайки методом монтажа винта-</a:t>
            </a:r>
            <a:r>
              <a:rPr lang="ru-RU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гужона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целью предотвращения срыва шайбы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гайки штока поршня антипомпажного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клапана. Применены сверла повышенной твердости, сверления выполнены на станке в условиях УАВР.</a:t>
            </a:r>
          </a:p>
          <a:p>
            <a:pPr algn="l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Проверено, что разворот клапана на 180 градусов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(в положение гайкой навстречу потоку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газа) не приносит требуемого результата. 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9191155"/>
              </p:ext>
            </p:extLst>
          </p:nvPr>
        </p:nvGraphicFramePr>
        <p:xfrm>
          <a:off x="7533365" y="836715"/>
          <a:ext cx="1581106" cy="38523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90553"/>
                <a:gridCol w="790553"/>
              </a:tblGrid>
              <a:tr h="2608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effectLst/>
                        </a:rPr>
                        <a:t>Срок службы клапана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5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effectLst/>
                        </a:rPr>
                        <a:t>Количество осмотров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5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</a:tr>
              <a:tr h="1136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1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5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1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5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</a:tr>
              <a:tr h="1136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2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5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1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5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</a:tr>
              <a:tr h="1136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3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5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1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5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</a:tr>
              <a:tr h="1136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4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5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1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5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</a:tr>
              <a:tr h="1136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5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5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1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5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</a:tr>
              <a:tr h="1136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</a:rPr>
                        <a:t>6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5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 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5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</a:tr>
              <a:tr h="1136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</a:rPr>
                        <a:t>7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5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 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5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</a:tr>
              <a:tr h="1136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</a:rPr>
                        <a:t>8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5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1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5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</a:tr>
              <a:tr h="1136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</a:rPr>
                        <a:t>9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5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 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5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</a:tr>
              <a:tr h="1136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</a:rPr>
                        <a:t>10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5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 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5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</a:tr>
              <a:tr h="1136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11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5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1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5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</a:tr>
              <a:tr h="1136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</a:rPr>
                        <a:t>12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5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 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5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</a:tr>
              <a:tr h="1136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</a:rPr>
                        <a:t>13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5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 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5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</a:tr>
              <a:tr h="1136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</a:rPr>
                        <a:t>14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5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1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5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</a:tr>
              <a:tr h="1136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</a:rPr>
                        <a:t>15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5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 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5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</a:tr>
              <a:tr h="1136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</a:rPr>
                        <a:t>16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5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 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5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</a:tr>
              <a:tr h="1136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</a:rPr>
                        <a:t>17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5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1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5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</a:tr>
              <a:tr h="1136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</a:rPr>
                        <a:t>18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5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 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5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</a:tr>
              <a:tr h="1136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</a:rPr>
                        <a:t>19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5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 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5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</a:tr>
              <a:tr h="1136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</a:rPr>
                        <a:t>20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5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1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5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</a:tr>
              <a:tr h="1136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</a:rPr>
                        <a:t>21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5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 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5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</a:tr>
              <a:tr h="1136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</a:rPr>
                        <a:t>22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5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 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5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</a:tr>
              <a:tr h="1136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</a:rPr>
                        <a:t>23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5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1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5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</a:tr>
              <a:tr h="1136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</a:rPr>
                        <a:t>24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5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 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5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</a:tr>
              <a:tr h="1136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</a:rPr>
                        <a:t>25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5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 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5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</a:tr>
              <a:tr h="1136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</a:rPr>
                        <a:t>26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5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1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5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</a:tr>
              <a:tr h="1136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</a:rPr>
                        <a:t>27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5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 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5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</a:tr>
              <a:tr h="1136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</a:rPr>
                        <a:t>28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5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 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5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</a:tr>
              <a:tr h="1136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</a:rPr>
                        <a:t>29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5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1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5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</a:tr>
              <a:tr h="1136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</a:rPr>
                        <a:t>30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5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 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5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</a:tr>
              <a:tr h="1808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Итого: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5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13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5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475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78021" y="892629"/>
            <a:ext cx="6583681" cy="623752"/>
          </a:xfrm>
        </p:spPr>
        <p:txBody>
          <a:bodyPr/>
          <a:lstStyle/>
          <a:p>
            <a:pPr algn="ctr"/>
            <a:r>
              <a:rPr lang="ru-RU" sz="2800" b="1" kern="1200" dirty="0">
                <a:latin typeface="Arial Narrow" pitchFamily="34" charset="0"/>
                <a:ea typeface="+mn-ea"/>
                <a:cs typeface="Arial" charset="0"/>
              </a:rPr>
              <a:t>О</a:t>
            </a:r>
            <a:r>
              <a:rPr lang="ru-RU" sz="2800" b="1" kern="1200" dirty="0" smtClean="0">
                <a:latin typeface="Arial Narrow" pitchFamily="34" charset="0"/>
                <a:ea typeface="+mn-ea"/>
                <a:cs typeface="Arial" charset="0"/>
              </a:rPr>
              <a:t>течественные аналоги АПК «</a:t>
            </a:r>
            <a:r>
              <a:rPr lang="en-US" sz="2800" b="1" kern="1200" dirty="0" err="1" smtClean="0">
                <a:latin typeface="Arial Narrow" pitchFamily="34" charset="0"/>
                <a:ea typeface="+mn-ea"/>
                <a:cs typeface="Arial" charset="0"/>
              </a:rPr>
              <a:t>Mokveld</a:t>
            </a:r>
            <a:r>
              <a:rPr lang="ru-RU" sz="2800" b="1" kern="1200" dirty="0" smtClean="0">
                <a:latin typeface="Arial Narrow" pitchFamily="34" charset="0"/>
                <a:ea typeface="+mn-ea"/>
                <a:cs typeface="Arial" charset="0"/>
              </a:rPr>
              <a:t>»</a:t>
            </a:r>
            <a:endParaRPr lang="ru-RU" sz="2800" b="1" kern="1200" dirty="0">
              <a:latin typeface="Arial Narrow" pitchFamily="34" charset="0"/>
              <a:ea typeface="+mn-ea"/>
              <a:cs typeface="Arial" charset="0"/>
            </a:endParaRPr>
          </a:p>
        </p:txBody>
      </p:sp>
      <p:pic>
        <p:nvPicPr>
          <p:cNvPr id="132098" name="Picture 2" descr="\\HQ-FS-1\Divisions\POEKS\ТПА\ПОРТОВАЯ_информация по ТПА\Моквелды\Аналоги Моквелдов\АЭМ-технологии Атоммаш в г. Волгодонск\Клапан регулирующий Ду300 с МИМ (Томскгазпром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999" y="1824542"/>
            <a:ext cx="1315381" cy="1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27522" y="3407645"/>
            <a:ext cx="231647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Клапан 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ОАО «АЭМ-технологии» «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Атоммаш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Волгодонск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2099" name="Picture 3" descr="\\HQ-FS-1\Divisions\POEKS\ТПА\ПОРТОВАЯ_информация по ТПА\Моквелды\Аналоги Моквелдов\Некст Трейд\IMG_223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3" r="9667"/>
          <a:stretch/>
        </p:blipFill>
        <p:spPr bwMode="auto">
          <a:xfrm>
            <a:off x="5000917" y="1824542"/>
            <a:ext cx="1826604" cy="1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714977" y="3603314"/>
            <a:ext cx="22107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Клапан 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Некст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Трейд» 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Воронеж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2100" name="Picture 4" descr="\\HQ-FS-1\Divisions\POEKS\ТПА\ПОРТОВАЯ_информация по ТПА\Моквелды\Аналоги Моквелдов\РУСТ-95\Sight_2016_09_27_114628_93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0" r="16413"/>
          <a:stretch/>
        </p:blipFill>
        <p:spPr bwMode="auto">
          <a:xfrm>
            <a:off x="2699113" y="1824542"/>
            <a:ext cx="1796506" cy="1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479766" y="3623075"/>
            <a:ext cx="2235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Клапан 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ЗАО «РУСТ-95» 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Санкт-Петербург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2101" name="Picture 5" descr="\\HQ-FS-1\Divisions\POEKS\ТПА\ПОРТОВАЯ_информация по ТПА\Моквелды\Аналоги Моквелдов\ТЭМЗ\WP_20161007_12_56_54_Pro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5" b="5193"/>
          <a:stretch/>
        </p:blipFill>
        <p:spPr bwMode="auto">
          <a:xfrm>
            <a:off x="387533" y="892639"/>
            <a:ext cx="1907174" cy="261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0" y="3623075"/>
            <a:ext cx="26822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Клапан 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ОАО «ТЭМЗ им. Вахрушева» 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Томск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39240" y="163216"/>
            <a:ext cx="73200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Импортозамещение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трубопроводной арматуры</a:t>
            </a:r>
          </a:p>
        </p:txBody>
      </p:sp>
    </p:spTree>
    <p:extLst>
      <p:ext uri="{BB962C8B-B14F-4D97-AF65-F5344CB8AC3E}">
        <p14:creationId xmlns:p14="http://schemas.microsoft.com/office/powerpoint/2010/main" val="54845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1398916" y="215291"/>
            <a:ext cx="76615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ротора ЦБН на КС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Волховская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:\Users\snikishin\Desktop\ПРЕЗЕНТАЦИЯ ГИ 06.11.2018\СПЧ Волхов\IMG_030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42"/>
          <a:stretch/>
        </p:blipFill>
        <p:spPr bwMode="auto">
          <a:xfrm>
            <a:off x="5713151" y="931250"/>
            <a:ext cx="3039578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snikishin\Desktop\ПРЕЗЕНТАЦИЯ ГИ 06.11.2018\СПЧ Волхов\Screenshot_2018-11-30-15-33-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111250"/>
            <a:ext cx="2176119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snikishin\Desktop\ПРЕЗЕНТАЦИЯ ГИ 06.11.2018\СПЧ Волхов\IMG_919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16" y="1111250"/>
            <a:ext cx="243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snikishin\Desktop\ПРЕЗЕНТАЦИЯ ГИ 06.11.2018\СПЧ Волхов\IMG_03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940" y="2825750"/>
            <a:ext cx="24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013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8"/>
          <p:cNvSpPr txBox="1">
            <a:spLocks/>
          </p:cNvSpPr>
          <p:nvPr/>
        </p:nvSpPr>
        <p:spPr bwMode="auto">
          <a:xfrm>
            <a:off x="1493520" y="61588"/>
            <a:ext cx="765048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ТПА в заводских условиях</a:t>
            </a:r>
            <a:endParaRPr 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подрядным способом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13360" y="777044"/>
            <a:ext cx="893063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200" b="1" dirty="0" smtClean="0"/>
              <a:t>Планом КР Общества на 2018 год предусмотрен капитальный ремонт в заводских условиях </a:t>
            </a:r>
          </a:p>
          <a:p>
            <a:pPr algn="ctr"/>
            <a:r>
              <a:rPr lang="ru-RU" sz="1200" b="1" dirty="0" smtClean="0"/>
              <a:t>шаровых кранов в количестве 29 шт., в том числе 9 шт. подрядным способом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6688707"/>
              </p:ext>
            </p:extLst>
          </p:nvPr>
        </p:nvGraphicFramePr>
        <p:xfrm>
          <a:off x="213360" y="1238709"/>
          <a:ext cx="8652194" cy="1806471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638442"/>
                <a:gridCol w="1116414"/>
                <a:gridCol w="1324016"/>
                <a:gridCol w="678614"/>
                <a:gridCol w="784749"/>
                <a:gridCol w="904457"/>
                <a:gridCol w="532034"/>
                <a:gridCol w="917757"/>
                <a:gridCol w="1755711"/>
              </a:tblGrid>
              <a:tr h="4668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№ п/п</a:t>
                      </a:r>
                      <a:endParaRPr lang="ru-RU" sz="8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6376" marR="6376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Тип ТПА (кран </a:t>
                      </a:r>
                      <a:r>
                        <a:rPr lang="ru-RU" sz="800" u="none" strike="noStrike" dirty="0" err="1">
                          <a:solidFill>
                            <a:sysClr val="windowText" lastClr="000000"/>
                          </a:solidFill>
                          <a:effectLst/>
                        </a:rPr>
                        <a:t>шаровый</a:t>
                      </a:r>
                      <a:r>
                        <a:rPr lang="ru-RU" sz="8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, задвижка </a:t>
                      </a:r>
                      <a:r>
                        <a:rPr lang="ru-RU" sz="800" u="none" strike="noStrike" dirty="0" smtClean="0">
                          <a:solidFill>
                            <a:sysClr val="windowText" lastClr="000000"/>
                          </a:solidFill>
                          <a:effectLst/>
                        </a:rPr>
                        <a:t>шиберная)</a:t>
                      </a:r>
                      <a:endParaRPr lang="ru-RU" sz="8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376" marR="6376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Производитель</a:t>
                      </a:r>
                      <a:endParaRPr lang="ru-RU" sz="8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376" marR="6376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Год выпуска</a:t>
                      </a:r>
                      <a:endParaRPr lang="ru-RU" sz="8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376" marR="6376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Условный диаметр, мм</a:t>
                      </a:r>
                      <a:endParaRPr lang="ru-RU" sz="8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376" marR="6376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Условное давление, МПа</a:t>
                      </a:r>
                      <a:endParaRPr lang="ru-RU" sz="8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376" marR="6376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Кол-во, шт.</a:t>
                      </a:r>
                      <a:endParaRPr lang="ru-RU" sz="800" b="1" i="0" u="none" strike="noStrike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376" marR="6376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Вид исполнения (наземный/</a:t>
                      </a:r>
                      <a:br>
                        <a:rPr lang="ru-RU" sz="8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</a:br>
                      <a:r>
                        <a:rPr lang="ru-RU" sz="8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подземный)</a:t>
                      </a:r>
                      <a:endParaRPr lang="ru-RU" sz="800" b="1" i="0" u="none" strike="noStrike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376" marR="6376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Тип привода (</a:t>
                      </a:r>
                      <a:r>
                        <a:rPr lang="ru-RU" sz="800" u="none" strike="noStrike" dirty="0" smtClean="0">
                          <a:solidFill>
                            <a:sysClr val="windowText" lastClr="000000"/>
                          </a:solidFill>
                          <a:effectLst/>
                        </a:rPr>
                        <a:t>ручной/</a:t>
                      </a:r>
                      <a:r>
                        <a:rPr lang="ru-RU" sz="800" u="none" strike="noStrike" dirty="0" err="1" smtClean="0">
                          <a:solidFill>
                            <a:sysClr val="windowText" lastClr="000000"/>
                          </a:solidFill>
                          <a:effectLst/>
                        </a:rPr>
                        <a:t>пневмо</a:t>
                      </a:r>
                      <a:r>
                        <a:rPr lang="ru-RU" sz="800" u="none" strike="noStrike" dirty="0" smtClean="0">
                          <a:solidFill>
                            <a:sysClr val="windowText" lastClr="000000"/>
                          </a:solidFill>
                          <a:effectLst/>
                        </a:rPr>
                        <a:t>-гидравлический)    </a:t>
                      </a:r>
                      <a:endParaRPr lang="ru-RU" sz="8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376" marR="6376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5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</a:t>
                      </a:r>
                      <a:endParaRPr lang="ru-RU" sz="800" b="0" i="0" u="none" strike="noStrike">
                        <a:effectLst/>
                        <a:latin typeface="Times New Roman"/>
                      </a:endParaRPr>
                    </a:p>
                  </a:txBody>
                  <a:tcPr marL="6376" marR="6376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2</a:t>
                      </a:r>
                      <a:endParaRPr lang="ru-RU" sz="8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376" marR="6376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4</a:t>
                      </a:r>
                      <a:endParaRPr lang="ru-RU" sz="8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376" marR="6376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6</a:t>
                      </a:r>
                      <a:endParaRPr lang="ru-RU" sz="800" b="0" i="0" u="none" strike="noStrike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376" marR="6376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7</a:t>
                      </a:r>
                      <a:endParaRPr lang="ru-RU" sz="800" b="0" i="0" u="none" strike="noStrike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376" marR="6376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8</a:t>
                      </a:r>
                      <a:endParaRPr lang="ru-RU" sz="800" b="0" i="0" u="none" strike="noStrike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376" marR="6376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9</a:t>
                      </a:r>
                      <a:endParaRPr lang="ru-RU" sz="800" b="0" i="0" u="none" strike="noStrike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376" marR="6376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10</a:t>
                      </a:r>
                      <a:endParaRPr lang="ru-RU" sz="800" b="0" i="0" u="none" strike="noStrike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376" marR="6376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11</a:t>
                      </a:r>
                      <a:endParaRPr lang="ru-RU" sz="8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376" marR="6376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51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1</a:t>
                      </a:r>
                      <a:endParaRPr lang="ru-RU" sz="8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6376" marR="6376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кран шаровой</a:t>
                      </a:r>
                      <a:endParaRPr lang="ru-RU" sz="8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376" marR="6376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err="1">
                          <a:solidFill>
                            <a:sysClr val="windowText" lastClr="000000"/>
                          </a:solidFill>
                          <a:effectLst/>
                        </a:rPr>
                        <a:t>Тяжпромарматура</a:t>
                      </a:r>
                      <a:r>
                        <a:rPr lang="ru-RU" sz="8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 </a:t>
                      </a:r>
                      <a:endParaRPr lang="ru-RU" sz="8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376" marR="6376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2004</a:t>
                      </a:r>
                      <a:endParaRPr lang="ru-RU" sz="800" b="0" i="0" u="none" strike="noStrike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376" marR="6376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1000</a:t>
                      </a:r>
                      <a:endParaRPr lang="ru-RU" sz="800" b="0" i="0" u="none" strike="noStrike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376" marR="6376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8,0</a:t>
                      </a:r>
                      <a:endParaRPr lang="ru-RU" sz="800" b="0" i="0" u="none" strike="noStrike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376" marR="6376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1</a:t>
                      </a:r>
                      <a:endParaRPr lang="ru-RU" sz="8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376" marR="6376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подземный</a:t>
                      </a:r>
                      <a:endParaRPr lang="ru-RU" sz="800" b="0" i="0" u="none" strike="noStrike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376" marR="6376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пневмогидравлический</a:t>
                      </a:r>
                      <a:endParaRPr lang="ru-RU" sz="8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376" marR="6376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51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2</a:t>
                      </a:r>
                      <a:endParaRPr lang="ru-RU" sz="8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6376" marR="6376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кран шаровой</a:t>
                      </a:r>
                      <a:endParaRPr lang="ru-RU" sz="8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376" marR="6376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err="1">
                          <a:solidFill>
                            <a:sysClr val="windowText" lastClr="000000"/>
                          </a:solidFill>
                          <a:effectLst/>
                        </a:rPr>
                        <a:t>Тяжпромарматура</a:t>
                      </a:r>
                      <a:r>
                        <a:rPr lang="ru-RU" sz="8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 </a:t>
                      </a:r>
                      <a:endParaRPr lang="ru-RU" sz="8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376" marR="6376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1992</a:t>
                      </a:r>
                      <a:endParaRPr lang="ru-RU" sz="800" b="0" i="0" u="none" strike="noStrike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376" marR="6376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1000</a:t>
                      </a:r>
                      <a:endParaRPr lang="ru-RU" sz="8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376" marR="6376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8,0</a:t>
                      </a:r>
                      <a:endParaRPr lang="ru-RU" sz="800" b="0" i="0" u="none" strike="noStrike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376" marR="6376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1</a:t>
                      </a:r>
                      <a:endParaRPr lang="ru-RU" sz="800" b="1" i="0" u="none" strike="noStrike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376" marR="6376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подземный</a:t>
                      </a:r>
                      <a:endParaRPr lang="ru-RU" sz="800" b="0" i="0" u="none" strike="noStrike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376" marR="6376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пневмогидравлический</a:t>
                      </a:r>
                      <a:endParaRPr lang="ru-RU" sz="8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376" marR="6376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9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Times New Roman"/>
                      </a:endParaRPr>
                    </a:p>
                  </a:txBody>
                  <a:tcPr marL="6376" marR="6376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кран шаровой</a:t>
                      </a:r>
                      <a:endParaRPr lang="ru-RU" sz="800" b="0" i="0" u="none" strike="noStrike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376" marR="6376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RMA </a:t>
                      </a:r>
                      <a:r>
                        <a:rPr lang="en-US" sz="800" u="none" strike="noStrike" dirty="0" err="1">
                          <a:solidFill>
                            <a:sysClr val="windowText" lastClr="000000"/>
                          </a:solidFill>
                          <a:effectLst/>
                        </a:rPr>
                        <a:t>Kehl</a:t>
                      </a:r>
                      <a:r>
                        <a:rPr lang="en-US" sz="8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 GmbH &amp; Co.KG HKSF-W</a:t>
                      </a:r>
                      <a:endParaRPr lang="en-US" sz="8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376" marR="6376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2012</a:t>
                      </a:r>
                      <a:endParaRPr lang="ru-RU" sz="8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376" marR="6376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1200</a:t>
                      </a:r>
                      <a:endParaRPr lang="ru-RU" sz="8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376" marR="6376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10,0</a:t>
                      </a:r>
                      <a:endParaRPr lang="ru-RU" sz="8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376" marR="6376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2</a:t>
                      </a:r>
                      <a:endParaRPr lang="ru-RU" sz="8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376" marR="6376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подземный</a:t>
                      </a:r>
                      <a:endParaRPr lang="ru-RU" sz="8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376" marR="6376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err="1">
                          <a:solidFill>
                            <a:sysClr val="windowText" lastClr="000000"/>
                          </a:solidFill>
                          <a:effectLst/>
                        </a:rPr>
                        <a:t>пневмогидровлический</a:t>
                      </a:r>
                      <a:endParaRPr lang="ru-RU" sz="8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376" marR="6376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51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4</a:t>
                      </a:r>
                      <a:endParaRPr lang="ru-RU" sz="800" b="0" i="0" u="none" strike="noStrike">
                        <a:effectLst/>
                        <a:latin typeface="Times New Roman"/>
                      </a:endParaRPr>
                    </a:p>
                  </a:txBody>
                  <a:tcPr marL="6376" marR="6376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кран шаровой</a:t>
                      </a:r>
                      <a:endParaRPr lang="ru-RU" sz="800" b="0" i="0" u="none" strike="noStrike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376" marR="6376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Кобе </a:t>
                      </a:r>
                      <a:r>
                        <a:rPr lang="ru-RU" sz="800" u="none" strike="noStrike" dirty="0" err="1">
                          <a:solidFill>
                            <a:sysClr val="windowText" lastClr="000000"/>
                          </a:solidFill>
                          <a:effectLst/>
                        </a:rPr>
                        <a:t>Стил</a:t>
                      </a:r>
                      <a:endParaRPr lang="ru-RU" sz="8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376" marR="6376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1976</a:t>
                      </a:r>
                      <a:endParaRPr lang="ru-RU" sz="800" b="0" i="0" u="none" strike="noStrike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376" marR="6376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1000</a:t>
                      </a:r>
                      <a:endParaRPr lang="ru-RU" sz="800" b="0" i="0" u="none" strike="noStrike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376" marR="6376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7,5</a:t>
                      </a:r>
                      <a:endParaRPr lang="ru-RU" sz="8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376" marR="6376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1</a:t>
                      </a:r>
                      <a:endParaRPr lang="ru-RU" sz="8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376" marR="6376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подземный</a:t>
                      </a:r>
                      <a:endParaRPr lang="ru-RU" sz="8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376" marR="6376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пневмогидравлический</a:t>
                      </a:r>
                      <a:endParaRPr lang="ru-RU" sz="8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376" marR="6376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78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5</a:t>
                      </a:r>
                      <a:endParaRPr lang="ru-RU" sz="8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6376" marR="6376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кран шаровой</a:t>
                      </a:r>
                      <a:endParaRPr lang="ru-RU" sz="800" b="1" i="0" u="none" strike="noStrike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376" marR="6376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RMA</a:t>
                      </a:r>
                      <a:endParaRPr lang="en-US" sz="800" b="1" i="0" u="none" strike="noStrike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376" marR="6376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2011</a:t>
                      </a:r>
                      <a:endParaRPr lang="ru-RU" sz="8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376" marR="6376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400</a:t>
                      </a:r>
                      <a:endParaRPr lang="ru-RU" sz="8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376" marR="6376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25,0</a:t>
                      </a:r>
                      <a:endParaRPr lang="ru-RU" sz="8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376" marR="6376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2</a:t>
                      </a:r>
                      <a:endParaRPr lang="ru-RU" sz="8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376" marR="6376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надземный</a:t>
                      </a:r>
                      <a:endParaRPr lang="ru-RU" sz="8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376" marR="6376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электро-гидравлический</a:t>
                      </a:r>
                      <a:br>
                        <a:rPr lang="ru-RU" sz="800" b="1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</a:br>
                      <a:r>
                        <a:rPr lang="ru-RU" sz="800" b="1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(без ремонта привода)</a:t>
                      </a:r>
                      <a:endParaRPr lang="ru-RU" sz="8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376" marR="6376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78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6</a:t>
                      </a:r>
                      <a:endParaRPr lang="ru-RU" sz="800" b="1" i="0" u="none" strike="noStrike">
                        <a:effectLst/>
                        <a:latin typeface="Times New Roman"/>
                      </a:endParaRPr>
                    </a:p>
                  </a:txBody>
                  <a:tcPr marL="6376" marR="6376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кран шаровой</a:t>
                      </a:r>
                      <a:endParaRPr lang="ru-RU" sz="800" b="1" i="0" u="none" strike="noStrike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376" marR="6376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Cameron-Grove</a:t>
                      </a:r>
                      <a:endParaRPr lang="en-US" sz="8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376" marR="6376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2011</a:t>
                      </a:r>
                      <a:endParaRPr lang="ru-RU" sz="8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376" marR="6376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800</a:t>
                      </a:r>
                      <a:endParaRPr lang="ru-RU" sz="8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376" marR="6376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25,0</a:t>
                      </a:r>
                      <a:endParaRPr lang="ru-RU" sz="8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376" marR="6376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2</a:t>
                      </a:r>
                      <a:endParaRPr lang="ru-RU" sz="8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376" marR="6376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подземный</a:t>
                      </a:r>
                      <a:endParaRPr lang="ru-RU" sz="8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376" marR="6376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электро-гидравлический</a:t>
                      </a:r>
                      <a:br>
                        <a:rPr lang="ru-RU" sz="800" b="1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</a:br>
                      <a:r>
                        <a:rPr lang="ru-RU" sz="800" b="1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(без ремонта привода)</a:t>
                      </a:r>
                      <a:endParaRPr lang="ru-RU" sz="8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376" marR="6376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156830" y="3079887"/>
            <a:ext cx="879667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/>
              <a:t>Впервые </a:t>
            </a:r>
            <a:r>
              <a:rPr lang="ru-RU" sz="1200" b="1" dirty="0"/>
              <a:t>организована отправка в ремонт 4 шаровых кранов КС Портовая </a:t>
            </a:r>
            <a:r>
              <a:rPr lang="en-US" sz="1200" b="1" dirty="0"/>
              <a:t>PN 250 </a:t>
            </a:r>
            <a:r>
              <a:rPr lang="ru-RU" sz="1200" b="1" dirty="0" smtClean="0"/>
              <a:t>кгс/см2: </a:t>
            </a:r>
            <a:endParaRPr lang="ru-RU" sz="12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6114288" y="4150563"/>
            <a:ext cx="194005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/>
              <a:t>2 шт. DN 800 производства </a:t>
            </a:r>
            <a:r>
              <a:rPr lang="ru-RU" sz="1000" b="1" dirty="0" err="1"/>
              <a:t>Cameron</a:t>
            </a:r>
            <a:r>
              <a:rPr lang="ru-RU" sz="1000" b="1" dirty="0"/>
              <a:t> с электроприводом подземного исполнения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75435" y="4165022"/>
            <a:ext cx="203772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/>
              <a:t>2 шт. </a:t>
            </a:r>
            <a:r>
              <a:rPr lang="en-US" sz="1000" b="1" dirty="0"/>
              <a:t>DN 400 </a:t>
            </a:r>
            <a:r>
              <a:rPr lang="ru-RU" sz="1000" b="1" dirty="0"/>
              <a:t>производства </a:t>
            </a:r>
            <a:r>
              <a:rPr lang="en-US" sz="1000" b="1" dirty="0"/>
              <a:t>RMA</a:t>
            </a:r>
            <a:r>
              <a:rPr lang="ru-RU" sz="1000" b="1" dirty="0"/>
              <a:t> </a:t>
            </a:r>
          </a:p>
          <a:p>
            <a:r>
              <a:rPr lang="ru-RU" sz="1000" b="1" dirty="0"/>
              <a:t>с электроприводом надземного </a:t>
            </a:r>
          </a:p>
          <a:p>
            <a:r>
              <a:rPr lang="ru-RU" sz="1000" b="1" dirty="0"/>
              <a:t>исполнения</a:t>
            </a:r>
            <a:r>
              <a:rPr lang="en-US" sz="1000" b="1" dirty="0"/>
              <a:t> </a:t>
            </a:r>
            <a:endParaRPr lang="ru-RU" sz="1000" b="1" dirty="0"/>
          </a:p>
        </p:txBody>
      </p:sp>
      <p:pic>
        <p:nvPicPr>
          <p:cNvPr id="1027" name="Picture 3" descr="C:\Users\gspanchenko\Desktop\le 8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96535" y="3460566"/>
            <a:ext cx="1317753" cy="128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gspanchenko\Desktop\le 4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13164" y="3440036"/>
            <a:ext cx="1675015" cy="128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09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8"/>
          <p:cNvSpPr txBox="1">
            <a:spLocks/>
          </p:cNvSpPr>
          <p:nvPr/>
        </p:nvSpPr>
        <p:spPr bwMode="auto">
          <a:xfrm>
            <a:off x="1440180" y="61587"/>
            <a:ext cx="770382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ТПА КС Портовая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PN 250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кгс/см</a:t>
            </a:r>
            <a:r>
              <a:rPr lang="ru-RU" sz="20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заводских условиях подрядным способом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07576" y="3572179"/>
            <a:ext cx="534692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/>
              <a:t>Разрезанные корпуса шаровых кранов </a:t>
            </a:r>
            <a:r>
              <a:rPr lang="en-US" sz="1400" b="1" dirty="0" smtClean="0"/>
              <a:t>DN </a:t>
            </a:r>
            <a:r>
              <a:rPr lang="en-US" sz="1400" b="1" dirty="0"/>
              <a:t>400 </a:t>
            </a:r>
            <a:r>
              <a:rPr lang="ru-RU" sz="1400" b="1" dirty="0" smtClean="0"/>
              <a:t>производства </a:t>
            </a:r>
            <a:r>
              <a:rPr lang="en-US" sz="1400" b="1" dirty="0" smtClean="0"/>
              <a:t>RMA</a:t>
            </a:r>
            <a:r>
              <a:rPr lang="ru-RU" sz="1400" b="1" dirty="0" smtClean="0"/>
              <a:t> надземного исполнения на площадке ремонтного предприятия</a:t>
            </a:r>
          </a:p>
          <a:p>
            <a:pPr algn="ctr"/>
            <a:r>
              <a:rPr lang="ru-RU" sz="1400" b="1" dirty="0" smtClean="0"/>
              <a:t>ООО </a:t>
            </a:r>
            <a:r>
              <a:rPr lang="ru-RU" sz="1400" b="1" dirty="0"/>
              <a:t>"</a:t>
            </a:r>
            <a:r>
              <a:rPr lang="ru-RU" sz="1400" b="1" dirty="0" err="1"/>
              <a:t>Ленгазэнергоремонт</a:t>
            </a:r>
            <a:r>
              <a:rPr lang="ru-RU" sz="1400" b="1" dirty="0" smtClean="0"/>
              <a:t>"</a:t>
            </a:r>
            <a:endParaRPr lang="ru-RU" sz="1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318760" y="4066094"/>
            <a:ext cx="3886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/>
              <a:t>Подготовка крана </a:t>
            </a:r>
            <a:r>
              <a:rPr lang="en-US" sz="1400" b="1" dirty="0" smtClean="0"/>
              <a:t>DN </a:t>
            </a:r>
            <a:r>
              <a:rPr lang="en-US" sz="1400" b="1" dirty="0"/>
              <a:t>800 </a:t>
            </a:r>
            <a:r>
              <a:rPr lang="ru-RU" sz="1400" b="1" dirty="0"/>
              <a:t>производства </a:t>
            </a:r>
            <a:r>
              <a:rPr lang="en-US" sz="1400" b="1" dirty="0"/>
              <a:t>Cameron</a:t>
            </a:r>
            <a:r>
              <a:rPr lang="ru-RU" sz="1400" b="1" dirty="0"/>
              <a:t> </a:t>
            </a:r>
            <a:r>
              <a:rPr lang="ru-RU" sz="1400" b="1" dirty="0" smtClean="0"/>
              <a:t>подземного исполнения к резке корпуса</a:t>
            </a:r>
            <a:endParaRPr lang="ru-RU" sz="1400" dirty="0"/>
          </a:p>
        </p:txBody>
      </p:sp>
      <p:pic>
        <p:nvPicPr>
          <p:cNvPr id="2051" name="Picture 3" descr="C:\Users\gspanchenko\Desktop\28-09-2018_16-08-15\20180918_125407 - копи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9" y="883559"/>
            <a:ext cx="2355532" cy="255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gspanchenko\Desktop\28-09-2018_16-08-15\20180924_170439 - копи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883559"/>
            <a:ext cx="2330302" cy="255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gspanchenko\Desktop\01-10-2018_13-22-47\IMG_3592-01-10-18-01-2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2640" y="883559"/>
            <a:ext cx="2885602" cy="317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06755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8"/>
          <p:cNvSpPr txBox="1">
            <a:spLocks/>
          </p:cNvSpPr>
          <p:nvPr/>
        </p:nvSpPr>
        <p:spPr bwMode="auto">
          <a:xfrm>
            <a:off x="1447800" y="215476"/>
            <a:ext cx="76962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ТПА в условиях УАВР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4788" y="4040392"/>
            <a:ext cx="8766684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Планом КР Общества на 2018 год предусмотрен ремонт хоз. способом кранов шаровых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Grove DN500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количестве 20 шт. на базе УАВР</a:t>
            </a: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Краны успешно отремонтированы и смонтированы в ТПО ПУ и АВО КС Ржев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0084" y="730172"/>
            <a:ext cx="8766684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с 2016 по 2018 год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Обществе проведена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 организации капитального ремонта ТПА хоз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способом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УАВР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355600"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Планируется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увеличить количество арматуры повторного применения, что позволит значительно снизить затраты на замену негерметичной арматуры (по сравнению с затратами на поставку новой ТПА или отремонтированной в заводских условиях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P:\ТПА\Аудит УАВР\Фото комиссия УАВР\DSCN10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" y="1875294"/>
            <a:ext cx="2789394" cy="2242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P:\ТПА\Аудит УАВР\Фото комиссия УАВР\IMG_20151217_0929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196" y="1875294"/>
            <a:ext cx="2242512" cy="2242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gspanchenko\Desktop\02-10-2018_10-11-46\PHOTO-2018-10-02-10-07-28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910" y="1875284"/>
            <a:ext cx="2356318" cy="224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1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7"/>
          <p:cNvSpPr txBox="1"/>
          <p:nvPr/>
        </p:nvSpPr>
        <p:spPr>
          <a:xfrm>
            <a:off x="3115086" y="1961068"/>
            <a:ext cx="184731" cy="24622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000" dirty="0"/>
          </a:p>
        </p:txBody>
      </p:sp>
      <p:sp>
        <p:nvSpPr>
          <p:cNvPr id="25" name="TextBox 8"/>
          <p:cNvSpPr txBox="1"/>
          <p:nvPr/>
        </p:nvSpPr>
        <p:spPr>
          <a:xfrm>
            <a:off x="3829461" y="1961068"/>
            <a:ext cx="184731" cy="24622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000" dirty="0"/>
          </a:p>
        </p:txBody>
      </p:sp>
      <p:sp>
        <p:nvSpPr>
          <p:cNvPr id="17" name="Rectangle 4"/>
          <p:cNvSpPr txBox="1">
            <a:spLocks noChangeArrowheads="1"/>
          </p:cNvSpPr>
          <p:nvPr/>
        </p:nvSpPr>
        <p:spPr bwMode="auto">
          <a:xfrm>
            <a:off x="1385888" y="53503"/>
            <a:ext cx="7758112" cy="510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ТПА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условиях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УРВГДО УАВР</a:t>
            </a:r>
          </a:p>
        </p:txBody>
      </p:sp>
      <p:sp>
        <p:nvSpPr>
          <p:cNvPr id="39" name="Text Box 13"/>
          <p:cNvSpPr txBox="1">
            <a:spLocks noChangeArrowheads="1"/>
          </p:cNvSpPr>
          <p:nvPr/>
        </p:nvSpPr>
        <p:spPr bwMode="auto">
          <a:xfrm>
            <a:off x="146649" y="1405457"/>
            <a:ext cx="4839419" cy="4042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ctr"/>
            <a:r>
              <a:rPr lang="ru-RU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2018 году силами специалистов УАВР успешно проведен капитальный ремонт </a:t>
            </a:r>
          </a:p>
          <a:p>
            <a:pPr algn="ctr"/>
            <a:r>
              <a:rPr lang="ru-RU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 шаровых кранов </a:t>
            </a:r>
            <a:r>
              <a:rPr lang="ru-RU" sz="11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Ду</a:t>
            </a:r>
            <a:r>
              <a:rPr lang="ru-RU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500 </a:t>
            </a:r>
            <a:r>
              <a:rPr lang="en-US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Grove</a:t>
            </a:r>
          </a:p>
          <a:p>
            <a:pPr algn="ctr"/>
            <a:endParaRPr lang="en-US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Достигнутый экономический эффект за </a:t>
            </a:r>
            <a:r>
              <a:rPr lang="ru-RU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счет ремонта кранов хоз. способом:  </a:t>
            </a:r>
          </a:p>
          <a:p>
            <a:pPr algn="ctr"/>
            <a:r>
              <a:rPr lang="en-US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</a:t>
            </a:r>
            <a:r>
              <a:rPr lang="ru-RU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  <a:r>
              <a:rPr lang="en-US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740</a:t>
            </a:r>
            <a:r>
              <a:rPr lang="en-US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 руб./</a:t>
            </a:r>
            <a:r>
              <a:rPr lang="ru-RU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</a:t>
            </a:r>
            <a:endParaRPr lang="ru-RU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Text Box 13"/>
          <p:cNvSpPr txBox="1">
            <a:spLocks noChangeArrowheads="1"/>
          </p:cNvSpPr>
          <p:nvPr/>
        </p:nvSpPr>
        <p:spPr bwMode="auto">
          <a:xfrm>
            <a:off x="1659815" y="4522387"/>
            <a:ext cx="2429106" cy="138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ctr"/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Краны </a:t>
            </a:r>
            <a:r>
              <a:rPr lang="en-US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DN</a:t>
            </a: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500</a:t>
            </a:r>
            <a:r>
              <a:rPr lang="en-US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площадке УАВР</a:t>
            </a:r>
            <a:endParaRPr lang="ru-RU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1074" name="Picture 2" descr="C:\Users\gspanchenko\Desktop\IMG_3835-02-10-18-10-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18" y="1892021"/>
            <a:ext cx="2556891" cy="2556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075" name="Picture 3" descr="C:\Users\gspanchenko\Desktop\IMG_3838-02-10-18-10-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3368" y="1892021"/>
            <a:ext cx="2556891" cy="2556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6" name="Диаграмма 3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297922"/>
              </p:ext>
            </p:extLst>
          </p:nvPr>
        </p:nvGraphicFramePr>
        <p:xfrm>
          <a:off x="5251059" y="871972"/>
          <a:ext cx="3839028" cy="19617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8" name="Таблица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8875391"/>
              </p:ext>
            </p:extLst>
          </p:nvPr>
        </p:nvGraphicFramePr>
        <p:xfrm>
          <a:off x="5240557" y="2796521"/>
          <a:ext cx="3843992" cy="186398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818104"/>
                <a:gridCol w="1090862"/>
                <a:gridCol w="935026"/>
              </a:tblGrid>
              <a:tr h="231676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Стоимость ремонта подземного шарового крана </a:t>
                      </a:r>
                      <a:r>
                        <a:rPr lang="ru-RU" sz="800" u="none" strike="noStrike" dirty="0" smtClean="0">
                          <a:effectLst/>
                        </a:rPr>
                        <a:t>Ду500</a:t>
                      </a:r>
                      <a:r>
                        <a:rPr lang="ru-RU" sz="800" u="none" strike="noStrike" baseline="0" dirty="0" smtClean="0">
                          <a:effectLst/>
                        </a:rPr>
                        <a:t> с ГП приводом </a:t>
                      </a:r>
                      <a:r>
                        <a:rPr lang="ru-RU" sz="800" u="none" strike="noStrike" dirty="0" smtClean="0">
                          <a:effectLst/>
                        </a:rPr>
                        <a:t>хоз. способом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43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Содержание работ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Стоимость, </a:t>
                      </a:r>
                      <a:endParaRPr lang="ru-RU" sz="800" u="none" strike="noStrike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 fontAlgn="ctr"/>
                      <a:r>
                        <a:rPr lang="ru-RU" sz="800" u="none" strike="noStrike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тыс.руб</a:t>
                      </a:r>
                      <a:r>
                        <a:rPr lang="ru-RU" sz="8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.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Способ выполнения работ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7144" marB="0" anchor="ctr"/>
                </a:tc>
              </a:tr>
              <a:tr h="3443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  Ремонт </a:t>
                      </a:r>
                      <a:r>
                        <a:rPr lang="ru-RU" sz="800" u="none" strike="noStrike" dirty="0">
                          <a:effectLst/>
                        </a:rPr>
                        <a:t>затвора с </a:t>
                      </a:r>
                      <a:r>
                        <a:rPr lang="ru-RU" sz="800" u="none" strike="noStrike" dirty="0" err="1">
                          <a:effectLst/>
                        </a:rPr>
                        <a:t>гальваникой</a:t>
                      </a:r>
                      <a:r>
                        <a:rPr lang="ru-RU" sz="800" u="none" strike="noStrike" dirty="0">
                          <a:effectLst/>
                        </a:rPr>
                        <a:t> </a:t>
                      </a:r>
                      <a:r>
                        <a:rPr lang="ru-RU" sz="800" u="none" strike="noStrike" dirty="0" smtClean="0">
                          <a:effectLst/>
                        </a:rPr>
                        <a:t>шара (при необходимости)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180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Подрядный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ctr"/>
                </a:tc>
              </a:tr>
              <a:tr h="2316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  Поставка </a:t>
                      </a:r>
                      <a:r>
                        <a:rPr lang="ru-RU" sz="800" u="none" strike="noStrike" dirty="0">
                          <a:effectLst/>
                        </a:rPr>
                        <a:t>ремкомплекта (РТИ)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70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Хоз.способ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ctr"/>
                </a:tc>
              </a:tr>
              <a:tr h="2316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  Поставка </a:t>
                      </a:r>
                      <a:r>
                        <a:rPr lang="ru-RU" sz="800" u="none" strike="noStrike" dirty="0">
                          <a:effectLst/>
                        </a:rPr>
                        <a:t>изоляционного покрытия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90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Хоз.способ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ctr"/>
                </a:tc>
              </a:tr>
              <a:tr h="3443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  Дефектация</a:t>
                      </a:r>
                      <a:r>
                        <a:rPr lang="ru-RU" sz="800" u="none" strike="noStrike" dirty="0">
                          <a:effectLst/>
                        </a:rPr>
                        <a:t>, ремонт, </a:t>
                      </a:r>
                      <a:r>
                        <a:rPr lang="ru-RU" sz="800" u="none" strike="noStrike" dirty="0" smtClean="0">
                          <a:effectLst/>
                        </a:rPr>
                        <a:t>испытания,   нанесение изоляционного покрытия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Хоз.способ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ctr"/>
                </a:tc>
              </a:tr>
              <a:tr h="1360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Итого: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340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75798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79221" y="163323"/>
            <a:ext cx="7679942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ru-RU" sz="2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Компрессорные станции СЕГ</a:t>
            </a: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" r="5341"/>
          <a:stretch>
            <a:fillRect/>
          </a:stretch>
        </p:blipFill>
        <p:spPr bwMode="auto">
          <a:xfrm>
            <a:off x="4936102" y="822179"/>
            <a:ext cx="3947574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936102" y="822189"/>
            <a:ext cx="17203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КС «</a:t>
            </a:r>
            <a:r>
              <a:rPr lang="ru-RU" altLang="ru-RU" sz="1400" b="1" i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Пикалевская</a:t>
            </a:r>
            <a:r>
              <a:rPr lang="ru-RU" altLang="ru-RU" sz="14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altLang="ru-RU" sz="1400" b="1" i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4" t="11442" r="21649" b="18474"/>
          <a:stretch/>
        </p:blipFill>
        <p:spPr bwMode="auto">
          <a:xfrm>
            <a:off x="506078" y="822179"/>
            <a:ext cx="4070204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905336" y="2584310"/>
            <a:ext cx="157588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КС «</a:t>
            </a:r>
            <a:r>
              <a:rPr lang="ru-RU" altLang="ru-RU" sz="14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Портовая»</a:t>
            </a:r>
            <a:endParaRPr lang="ru-RU" altLang="ru-RU" sz="1400" b="1" i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УЭКС\1-КС\Елизаветинская\Фото\IMG_19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716" y="2949937"/>
            <a:ext cx="269868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807496" y="2969161"/>
            <a:ext cx="19577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КС «Елизаветинская»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9"/>
          <a:stretch/>
        </p:blipFill>
        <p:spPr bwMode="auto">
          <a:xfrm>
            <a:off x="4993243" y="2659381"/>
            <a:ext cx="3715347" cy="2078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7166383" y="2828290"/>
            <a:ext cx="15422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КС «</a:t>
            </a:r>
            <a:r>
              <a:rPr lang="ru-RU" altLang="ru-RU" sz="1400" b="1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Волховская</a:t>
            </a:r>
            <a:r>
              <a:rPr lang="ru-RU" altLang="ru-RU" sz="14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76053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7"/>
          <p:cNvSpPr txBox="1"/>
          <p:nvPr/>
        </p:nvSpPr>
        <p:spPr>
          <a:xfrm>
            <a:off x="3017525" y="2666048"/>
            <a:ext cx="184731" cy="26161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25" name="TextBox 8"/>
          <p:cNvSpPr txBox="1"/>
          <p:nvPr/>
        </p:nvSpPr>
        <p:spPr>
          <a:xfrm>
            <a:off x="3731900" y="2666048"/>
            <a:ext cx="184731" cy="26161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17" name="Rectangle 4"/>
          <p:cNvSpPr txBox="1">
            <a:spLocks noChangeArrowheads="1"/>
          </p:cNvSpPr>
          <p:nvPr/>
        </p:nvSpPr>
        <p:spPr bwMode="auto">
          <a:xfrm>
            <a:off x="1400175" y="58371"/>
            <a:ext cx="7743825" cy="726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роторов ЦБН Н-196, Н-280 в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условиях УРВГДО УАВР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0449197"/>
              </p:ext>
            </p:extLst>
          </p:nvPr>
        </p:nvGraphicFramePr>
        <p:xfrm>
          <a:off x="246065" y="1203951"/>
          <a:ext cx="3983606" cy="113824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415816"/>
                <a:gridCol w="936444"/>
                <a:gridCol w="769222"/>
                <a:gridCol w="862124"/>
              </a:tblGrid>
              <a:tr h="11382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ЛПУМГ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2018 год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2019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ctr"/>
                </a:tc>
              </a:tr>
              <a:tr h="1138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План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Факт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План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ctr"/>
                </a:tc>
              </a:tr>
              <a:tr h="1138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Ржевское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7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5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ctr"/>
                </a:tc>
              </a:tr>
              <a:tr h="1138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 err="1">
                          <a:effectLst/>
                        </a:rPr>
                        <a:t>Торжокское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1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3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ctr"/>
                </a:tc>
              </a:tr>
              <a:tr h="1138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Смоленское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1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 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ctr"/>
                </a:tc>
              </a:tr>
              <a:tr h="1138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Холм-Жирковское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3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2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ctr"/>
                </a:tc>
              </a:tr>
              <a:tr h="1138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Пикалевское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2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2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ctr"/>
                </a:tc>
              </a:tr>
              <a:tr h="1138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Валдайское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4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 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ctr"/>
                </a:tc>
              </a:tr>
              <a:tr h="1138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Волховское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 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 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3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ctr"/>
                </a:tc>
              </a:tr>
              <a:tr h="1138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16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16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10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ctr"/>
                </a:tc>
              </a:tr>
            </a:tbl>
          </a:graphicData>
        </a:graphic>
      </p:graphicFrame>
      <p:graphicFrame>
        <p:nvGraphicFramePr>
          <p:cNvPr id="37" name="Диаграмма 36"/>
          <p:cNvGraphicFramePr/>
          <p:nvPr>
            <p:extLst>
              <p:ext uri="{D42A27DB-BD31-4B8C-83A1-F6EECF244321}">
                <p14:modId xmlns:p14="http://schemas.microsoft.com/office/powerpoint/2010/main" val="3044550013"/>
              </p:ext>
            </p:extLst>
          </p:nvPr>
        </p:nvGraphicFramePr>
        <p:xfrm>
          <a:off x="4572000" y="866110"/>
          <a:ext cx="4572000" cy="8625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9" name="Text Box 13"/>
          <p:cNvSpPr txBox="1">
            <a:spLocks noChangeArrowheads="1"/>
          </p:cNvSpPr>
          <p:nvPr/>
        </p:nvSpPr>
        <p:spPr bwMode="auto">
          <a:xfrm>
            <a:off x="246067" y="770159"/>
            <a:ext cx="3987585" cy="4042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ctr"/>
            <a:r>
              <a:rPr lang="ru-RU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2018 году силами специалистов УАВР проведен капитальный ремонт 16 роторов ЦБН (8 шт. Н-196, 8 шт. Н-280).</a:t>
            </a:r>
            <a:endParaRPr lang="ru-RU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0555" y="2727179"/>
            <a:ext cx="3979631" cy="2077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 smtClean="0"/>
              <a:t>       </a:t>
            </a:r>
            <a:r>
              <a:rPr lang="ru-RU" sz="900" b="1" dirty="0" smtClean="0"/>
              <a:t>Работы</a:t>
            </a:r>
            <a:r>
              <a:rPr lang="ru-RU" sz="900" b="1" dirty="0"/>
              <a:t>, выполняемые при проведении КР роторов:</a:t>
            </a:r>
          </a:p>
          <a:p>
            <a:pPr marL="432000" lvl="1" indent="-285750">
              <a:buFont typeface="Arial" panose="020B0604020202020204" pitchFamily="34" charset="0"/>
              <a:buChar char="•"/>
            </a:pPr>
            <a:r>
              <a:rPr lang="ru-RU" sz="800" dirty="0"/>
              <a:t>проверка радиального биения;</a:t>
            </a:r>
          </a:p>
          <a:p>
            <a:pPr marL="432000" lvl="1" indent="-285750">
              <a:buFont typeface="Arial" panose="020B0604020202020204" pitchFamily="34" charset="0"/>
              <a:buChar char="•"/>
            </a:pPr>
            <a:r>
              <a:rPr lang="ru-RU" sz="800" dirty="0"/>
              <a:t>демонтаж  опорных и уплотнительных втулок;</a:t>
            </a:r>
          </a:p>
          <a:p>
            <a:pPr marL="432000" lvl="1" indent="-285750">
              <a:buFont typeface="Arial" panose="020B0604020202020204" pitchFamily="34" charset="0"/>
              <a:buChar char="•"/>
            </a:pPr>
            <a:r>
              <a:rPr lang="ru-RU" sz="800" dirty="0"/>
              <a:t>проточка резьбы;</a:t>
            </a:r>
          </a:p>
          <a:p>
            <a:pPr marL="432000" lvl="1" indent="-285750">
              <a:buFont typeface="Arial" panose="020B0604020202020204" pitchFamily="34" charset="0"/>
              <a:buChar char="•"/>
            </a:pPr>
            <a:r>
              <a:rPr lang="ru-RU" sz="800" dirty="0"/>
              <a:t>изготовление втулок;</a:t>
            </a:r>
          </a:p>
          <a:p>
            <a:pPr marL="432000" lvl="1" indent="-285750">
              <a:buFont typeface="Arial" panose="020B0604020202020204" pitchFamily="34" charset="0"/>
              <a:buChar char="•"/>
            </a:pPr>
            <a:r>
              <a:rPr lang="ru-RU" sz="800" dirty="0"/>
              <a:t>монтаж втулок на ротор;</a:t>
            </a:r>
          </a:p>
          <a:p>
            <a:pPr marL="432000" lvl="1" indent="-285750">
              <a:buFont typeface="Arial" panose="020B0604020202020204" pitchFamily="34" charset="0"/>
              <a:buChar char="•"/>
            </a:pPr>
            <a:r>
              <a:rPr lang="ru-RU" sz="800" dirty="0"/>
              <a:t>замена и проточка уплотнительных гребней;</a:t>
            </a:r>
          </a:p>
          <a:p>
            <a:pPr marL="432000" lvl="1" indent="-285750">
              <a:buFont typeface="Arial" panose="020B0604020202020204" pitchFamily="34" charset="0"/>
              <a:buChar char="•"/>
            </a:pPr>
            <a:r>
              <a:rPr lang="ru-RU" sz="800" dirty="0"/>
              <a:t>шлифовка рабочих поверхностей ротора;</a:t>
            </a:r>
          </a:p>
          <a:p>
            <a:pPr marL="432000" lvl="1" indent="-285750">
              <a:buFont typeface="Arial" panose="020B0604020202020204" pitchFamily="34" charset="0"/>
              <a:buChar char="•"/>
            </a:pPr>
            <a:r>
              <a:rPr lang="ru-RU" sz="800" dirty="0"/>
              <a:t>изготовление гаек;</a:t>
            </a:r>
          </a:p>
          <a:p>
            <a:pPr marL="432000" lvl="1" indent="-285750">
              <a:buFont typeface="Arial" panose="020B0604020202020204" pitchFamily="34" charset="0"/>
              <a:buChar char="•"/>
            </a:pPr>
            <a:r>
              <a:rPr lang="ru-RU" sz="800" dirty="0"/>
              <a:t>изготовление полумуфты;</a:t>
            </a:r>
          </a:p>
          <a:p>
            <a:pPr marL="432000" lvl="1" indent="-285750">
              <a:buFont typeface="Arial" panose="020B0604020202020204" pitchFamily="34" charset="0"/>
              <a:buChar char="•"/>
            </a:pPr>
            <a:r>
              <a:rPr lang="ru-RU" sz="800" dirty="0"/>
              <a:t>замена рабочего колеса и зубчатого венца </a:t>
            </a:r>
            <a:r>
              <a:rPr lang="ru-RU" sz="800" dirty="0" smtClean="0"/>
              <a:t>(ЦБН Н</a:t>
            </a:r>
            <a:r>
              <a:rPr lang="en-US" sz="800" dirty="0" smtClean="0"/>
              <a:t>-</a:t>
            </a:r>
            <a:r>
              <a:rPr lang="ru-RU" sz="800" dirty="0" smtClean="0"/>
              <a:t>280</a:t>
            </a:r>
            <a:r>
              <a:rPr lang="ru-RU" sz="800" dirty="0"/>
              <a:t>);</a:t>
            </a:r>
          </a:p>
          <a:p>
            <a:pPr marL="432000" lvl="1" indent="-285750">
              <a:buFont typeface="Arial" panose="020B0604020202020204" pitchFamily="34" charset="0"/>
              <a:buChar char="•"/>
            </a:pPr>
            <a:r>
              <a:rPr lang="ru-RU" sz="800" dirty="0"/>
              <a:t>балансировка ротора;</a:t>
            </a:r>
          </a:p>
          <a:p>
            <a:pPr marL="432000" lvl="1" indent="-285750">
              <a:buFont typeface="Arial" panose="020B0604020202020204" pitchFamily="34" charset="0"/>
              <a:buChar char="•"/>
            </a:pPr>
            <a:r>
              <a:rPr lang="ru-RU" sz="800" dirty="0"/>
              <a:t>цветная дефектоскопия;</a:t>
            </a:r>
          </a:p>
          <a:p>
            <a:pPr marL="432000" lvl="1" indent="-285750">
              <a:buFont typeface="Arial" panose="020B0604020202020204" pitchFamily="34" charset="0"/>
              <a:buChar char="•"/>
            </a:pPr>
            <a:r>
              <a:rPr lang="ru-RU" sz="800" dirty="0" err="1"/>
              <a:t>твердометрия</a:t>
            </a:r>
            <a:r>
              <a:rPr lang="ru-RU" sz="800" dirty="0"/>
              <a:t>;</a:t>
            </a:r>
          </a:p>
          <a:p>
            <a:pPr marL="432000" lvl="1" indent="-285750">
              <a:buFont typeface="Arial" panose="020B0604020202020204" pitchFamily="34" charset="0"/>
              <a:buChar char="•"/>
            </a:pPr>
            <a:r>
              <a:rPr lang="ru-RU" sz="800" dirty="0"/>
              <a:t>консервация;</a:t>
            </a:r>
          </a:p>
          <a:p>
            <a:pPr marL="432000" lvl="1" indent="-285750">
              <a:buFont typeface="Arial" panose="020B0604020202020204" pitchFamily="34" charset="0"/>
              <a:buChar char="•"/>
            </a:pPr>
            <a:r>
              <a:rPr lang="ru-RU" sz="800" dirty="0"/>
              <a:t>оформление заключения ЭПБ.</a:t>
            </a:r>
          </a:p>
        </p:txBody>
      </p:sp>
      <p:sp>
        <p:nvSpPr>
          <p:cNvPr id="41" name="Text Box 13"/>
          <p:cNvSpPr txBox="1">
            <a:spLocks noChangeArrowheads="1"/>
          </p:cNvSpPr>
          <p:nvPr/>
        </p:nvSpPr>
        <p:spPr bwMode="auto">
          <a:xfrm>
            <a:off x="4233651" y="4459753"/>
            <a:ext cx="2000172" cy="2516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ctr"/>
            <a:r>
              <a:rPr lang="ru-RU" sz="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Ротор ЦБН Н-280 на </a:t>
            </a:r>
            <a:endParaRPr lang="en-US" sz="9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балансировочном станке </a:t>
            </a:r>
            <a:r>
              <a:rPr lang="en-US" sz="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ru-RU" sz="9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Диамех</a:t>
            </a:r>
            <a:r>
              <a:rPr lang="en-US" sz="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endParaRPr lang="ru-RU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4384557" y="2676778"/>
            <a:ext cx="4875156" cy="2049932"/>
            <a:chOff x="4527548" y="3562685"/>
            <a:chExt cx="4549284" cy="2390184"/>
          </a:xfrm>
        </p:grpSpPr>
        <p:sp>
          <p:nvSpPr>
            <p:cNvPr id="26" name="TextBox 9"/>
            <p:cNvSpPr txBox="1"/>
            <p:nvPr/>
          </p:nvSpPr>
          <p:spPr>
            <a:xfrm>
              <a:off x="5312518" y="5482400"/>
              <a:ext cx="172383" cy="305033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dirty="0"/>
            </a:p>
          </p:txBody>
        </p:sp>
        <p:sp>
          <p:nvSpPr>
            <p:cNvPr id="27" name="TextBox 10"/>
            <p:cNvSpPr txBox="1"/>
            <p:nvPr/>
          </p:nvSpPr>
          <p:spPr>
            <a:xfrm>
              <a:off x="5312518" y="5482400"/>
              <a:ext cx="172383" cy="305033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dirty="0"/>
            </a:p>
          </p:txBody>
        </p:sp>
        <p:sp>
          <p:nvSpPr>
            <p:cNvPr id="28" name="TextBox 11"/>
            <p:cNvSpPr txBox="1"/>
            <p:nvPr/>
          </p:nvSpPr>
          <p:spPr>
            <a:xfrm>
              <a:off x="5312518" y="5482400"/>
              <a:ext cx="172383" cy="305033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dirty="0"/>
            </a:p>
          </p:txBody>
        </p:sp>
        <p:sp>
          <p:nvSpPr>
            <p:cNvPr id="29" name="TextBox 12"/>
            <p:cNvSpPr txBox="1"/>
            <p:nvPr/>
          </p:nvSpPr>
          <p:spPr>
            <a:xfrm>
              <a:off x="5312518" y="5482400"/>
              <a:ext cx="172383" cy="305033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dirty="0"/>
            </a:p>
          </p:txBody>
        </p:sp>
        <p:sp>
          <p:nvSpPr>
            <p:cNvPr id="30" name="TextBox 13"/>
            <p:cNvSpPr txBox="1"/>
            <p:nvPr/>
          </p:nvSpPr>
          <p:spPr>
            <a:xfrm>
              <a:off x="5312518" y="5482400"/>
              <a:ext cx="172383" cy="305033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dirty="0"/>
            </a:p>
          </p:txBody>
        </p:sp>
        <p:sp>
          <p:nvSpPr>
            <p:cNvPr id="31" name="TextBox 14"/>
            <p:cNvSpPr txBox="1"/>
            <p:nvPr/>
          </p:nvSpPr>
          <p:spPr>
            <a:xfrm>
              <a:off x="5312518" y="5482400"/>
              <a:ext cx="172383" cy="305033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dirty="0"/>
            </a:p>
          </p:txBody>
        </p:sp>
        <p:sp>
          <p:nvSpPr>
            <p:cNvPr id="32" name="TextBox 15"/>
            <p:cNvSpPr txBox="1"/>
            <p:nvPr/>
          </p:nvSpPr>
          <p:spPr>
            <a:xfrm>
              <a:off x="5312518" y="5482400"/>
              <a:ext cx="172383" cy="305033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dirty="0"/>
            </a:p>
          </p:txBody>
        </p:sp>
        <p:pic>
          <p:nvPicPr>
            <p:cNvPr id="38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7548" y="3562685"/>
              <a:ext cx="1538996" cy="20519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1073" name="Picture 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1795" y="3566555"/>
              <a:ext cx="2320782" cy="2048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Text Box 13"/>
            <p:cNvSpPr txBox="1">
              <a:spLocks noChangeArrowheads="1"/>
            </p:cNvSpPr>
            <p:nvPr/>
          </p:nvSpPr>
          <p:spPr bwMode="auto">
            <a:xfrm>
              <a:off x="6066544" y="5641012"/>
              <a:ext cx="3010288" cy="31185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0" tIns="0" rIns="0" bIns="0" anchor="b"/>
            <a:lstStyle/>
            <a:p>
              <a:pPr algn="ctr"/>
              <a:r>
                <a:rPr lang="ru-RU" sz="9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СПЧ Н-235 </a:t>
              </a:r>
              <a:r>
                <a:rPr lang="ru-RU" sz="9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Пикалевского</a:t>
              </a:r>
              <a:r>
                <a:rPr lang="ru-RU" sz="9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ЛПУМГ на </a:t>
              </a:r>
            </a:p>
            <a:p>
              <a:pPr algn="ctr"/>
              <a:r>
                <a:rPr lang="ru-RU" sz="9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ремонтной площадке УАВР</a:t>
              </a:r>
              <a:endParaRPr lang="ru-RU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cxnSp>
        <p:nvCxnSpPr>
          <p:cNvPr id="11" name="Прямая соединительная линия 10"/>
          <p:cNvCxnSpPr/>
          <p:nvPr/>
        </p:nvCxnSpPr>
        <p:spPr bwMode="auto">
          <a:xfrm>
            <a:off x="4279541" y="2041242"/>
            <a:ext cx="4809401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13"/>
          <p:cNvSpPr txBox="1">
            <a:spLocks noChangeArrowheads="1"/>
          </p:cNvSpPr>
          <p:nvPr/>
        </p:nvSpPr>
        <p:spPr bwMode="auto">
          <a:xfrm>
            <a:off x="4384558" y="2116027"/>
            <a:ext cx="4612053" cy="23194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ctr"/>
            <a:r>
              <a:rPr lang="ru-RU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Достигнутый экономический эффект за счет освоения ремонта роторов ЦБН собственными силами:  </a:t>
            </a:r>
            <a:r>
              <a:rPr lang="en-US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~13 168 </a:t>
            </a:r>
            <a:r>
              <a:rPr lang="ru-RU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 руб./год</a:t>
            </a:r>
          </a:p>
        </p:txBody>
      </p:sp>
      <p:sp>
        <p:nvSpPr>
          <p:cNvPr id="44" name="Text Box 13"/>
          <p:cNvSpPr txBox="1">
            <a:spLocks noChangeArrowheads="1"/>
          </p:cNvSpPr>
          <p:nvPr/>
        </p:nvSpPr>
        <p:spPr bwMode="auto">
          <a:xfrm>
            <a:off x="4384558" y="1784011"/>
            <a:ext cx="4612053" cy="23194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ctr"/>
            <a:r>
              <a:rPr lang="ru-RU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Средний срок ремонта одного ротора с момента поступления на площадку УРВГДО УАВР до отправления на КС: 2 месяца</a:t>
            </a:r>
          </a:p>
        </p:txBody>
      </p:sp>
      <p:cxnSp>
        <p:nvCxnSpPr>
          <p:cNvPr id="45" name="Прямая соединительная линия 44"/>
          <p:cNvCxnSpPr/>
          <p:nvPr/>
        </p:nvCxnSpPr>
        <p:spPr bwMode="auto">
          <a:xfrm>
            <a:off x="4285884" y="2395652"/>
            <a:ext cx="4809401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 Box 13"/>
          <p:cNvSpPr txBox="1">
            <a:spLocks noChangeArrowheads="1"/>
          </p:cNvSpPr>
          <p:nvPr/>
        </p:nvSpPr>
        <p:spPr bwMode="auto">
          <a:xfrm>
            <a:off x="4384558" y="2414644"/>
            <a:ext cx="4612053" cy="23194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ctr"/>
            <a:r>
              <a:rPr lang="ru-RU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2019г</a:t>
            </a:r>
            <a:r>
              <a:rPr lang="en-US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планируется сокращение затрат на техническое диагностирование роторов в рамках ЭПБ после КР за счет выполнения работ сотрудниками ИТЦ</a:t>
            </a:r>
          </a:p>
        </p:txBody>
      </p:sp>
      <p:sp>
        <p:nvSpPr>
          <p:cNvPr id="47" name="Text Box 13"/>
          <p:cNvSpPr txBox="1">
            <a:spLocks noChangeArrowheads="1"/>
          </p:cNvSpPr>
          <p:nvPr/>
        </p:nvSpPr>
        <p:spPr bwMode="auto">
          <a:xfrm>
            <a:off x="246066" y="2474975"/>
            <a:ext cx="3979631" cy="23194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ctr"/>
            <a:endParaRPr lang="ru-RU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Впервые направлена СПЧ Н-235 для дефектации и восстановительного ремонта  в УАВР</a:t>
            </a:r>
          </a:p>
        </p:txBody>
      </p:sp>
    </p:spTree>
    <p:extLst>
      <p:ext uri="{BB962C8B-B14F-4D97-AF65-F5344CB8AC3E}">
        <p14:creationId xmlns:p14="http://schemas.microsoft.com/office/powerpoint/2010/main" val="18349115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7"/>
          <p:cNvSpPr txBox="1"/>
          <p:nvPr/>
        </p:nvSpPr>
        <p:spPr>
          <a:xfrm>
            <a:off x="3017525" y="2666048"/>
            <a:ext cx="184731" cy="26161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25" name="TextBox 8"/>
          <p:cNvSpPr txBox="1"/>
          <p:nvPr/>
        </p:nvSpPr>
        <p:spPr>
          <a:xfrm>
            <a:off x="3731900" y="2666048"/>
            <a:ext cx="184731" cy="26161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26" name="TextBox 9"/>
          <p:cNvSpPr txBox="1"/>
          <p:nvPr/>
        </p:nvSpPr>
        <p:spPr>
          <a:xfrm>
            <a:off x="5078730" y="2407444"/>
            <a:ext cx="184731" cy="26161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27" name="TextBox 10"/>
          <p:cNvSpPr txBox="1"/>
          <p:nvPr/>
        </p:nvSpPr>
        <p:spPr>
          <a:xfrm>
            <a:off x="5078730" y="2407444"/>
            <a:ext cx="184731" cy="26161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28" name="TextBox 11"/>
          <p:cNvSpPr txBox="1"/>
          <p:nvPr/>
        </p:nvSpPr>
        <p:spPr>
          <a:xfrm>
            <a:off x="5078730" y="2407444"/>
            <a:ext cx="184731" cy="26161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29" name="TextBox 12"/>
          <p:cNvSpPr txBox="1"/>
          <p:nvPr/>
        </p:nvSpPr>
        <p:spPr>
          <a:xfrm>
            <a:off x="5078730" y="2407444"/>
            <a:ext cx="184731" cy="26161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30" name="TextBox 13"/>
          <p:cNvSpPr txBox="1"/>
          <p:nvPr/>
        </p:nvSpPr>
        <p:spPr>
          <a:xfrm>
            <a:off x="5078730" y="2407444"/>
            <a:ext cx="184731" cy="26161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31" name="TextBox 14"/>
          <p:cNvSpPr txBox="1"/>
          <p:nvPr/>
        </p:nvSpPr>
        <p:spPr>
          <a:xfrm>
            <a:off x="5078730" y="2407444"/>
            <a:ext cx="184731" cy="26161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32" name="TextBox 15"/>
          <p:cNvSpPr txBox="1"/>
          <p:nvPr/>
        </p:nvSpPr>
        <p:spPr>
          <a:xfrm>
            <a:off x="5078730" y="2407444"/>
            <a:ext cx="184731" cy="26161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33" name="TextBox 16"/>
          <p:cNvSpPr txBox="1"/>
          <p:nvPr/>
        </p:nvSpPr>
        <p:spPr>
          <a:xfrm>
            <a:off x="8296281" y="2750344"/>
            <a:ext cx="184731" cy="26161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34" name="TextBox 17"/>
          <p:cNvSpPr txBox="1"/>
          <p:nvPr/>
        </p:nvSpPr>
        <p:spPr>
          <a:xfrm>
            <a:off x="8801121" y="2750344"/>
            <a:ext cx="184731" cy="26161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389329" y="172239"/>
            <a:ext cx="77546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плановых ремонтов в 2018г.</a:t>
            </a:r>
          </a:p>
        </p:txBody>
      </p:sp>
      <p:graphicFrame>
        <p:nvGraphicFramePr>
          <p:cNvPr id="20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1371153"/>
              </p:ext>
            </p:extLst>
          </p:nvPr>
        </p:nvGraphicFramePr>
        <p:xfrm>
          <a:off x="57149" y="853670"/>
          <a:ext cx="9000492" cy="2134701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622414"/>
                <a:gridCol w="497932"/>
                <a:gridCol w="783735"/>
                <a:gridCol w="372067"/>
                <a:gridCol w="699989"/>
                <a:gridCol w="1172955"/>
                <a:gridCol w="718908"/>
                <a:gridCol w="630620"/>
                <a:gridCol w="1393672"/>
                <a:gridCol w="2108200"/>
              </a:tblGrid>
              <a:tr h="193289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Тип ГПА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 gridSpan="8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Выполнение плановых ремонтов на </a:t>
                      </a: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01</a:t>
                      </a: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.1</a:t>
                      </a: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.2018г.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Примечание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</a:tr>
              <a:tr h="1932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ППР ГПА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СР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КР</a:t>
                      </a:r>
                      <a:endParaRPr lang="ru-RU" sz="600" b="0" i="1" u="none" baseline="0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6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u="non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ru-RU" sz="1100" u="sng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Осталось </a:t>
                      </a:r>
                      <a:r>
                        <a:rPr lang="en-US" sz="1100" u="sng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r>
                        <a:rPr lang="ru-RU" sz="1100" u="sng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КР:</a:t>
                      </a:r>
                    </a:p>
                    <a:p>
                      <a:pPr marL="263525" indent="-171450" algn="l"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600" b="0" u="non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КС Ржев ГПА- 21</a:t>
                      </a:r>
                    </a:p>
                    <a:p>
                      <a:pPr marL="263525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600" b="0" u="non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КС Смоленск ГПА- 52</a:t>
                      </a:r>
                    </a:p>
                    <a:p>
                      <a:pPr marL="263525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600" b="0" u="non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КС Смоленск ГПА- 56</a:t>
                      </a:r>
                    </a:p>
                    <a:p>
                      <a:pPr marL="263525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600" b="0" u="non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КС Портовая ГПА- 24</a:t>
                      </a:r>
                    </a:p>
                    <a:p>
                      <a:pPr marL="263525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600" b="0" u="non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КС Елизаветинская ГПА- 12</a:t>
                      </a:r>
                    </a:p>
                    <a:p>
                      <a:pPr marL="92075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sng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Осталось 4 СР:</a:t>
                      </a:r>
                      <a:endParaRPr lang="ru-RU" sz="800" b="0" u="none" dirty="0" smtClean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  <a:p>
                      <a:pPr marL="92075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0" u="non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      </a:t>
                      </a:r>
                      <a:r>
                        <a:rPr lang="en-US" sz="600" b="0" u="non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</a:t>
                      </a:r>
                      <a:r>
                        <a:rPr lang="ru-RU" sz="600" b="0" u="non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КС Ржев ГПА- 23</a:t>
                      </a:r>
                    </a:p>
                    <a:p>
                      <a:pPr marL="263525" indent="-171450" algn="l"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600" b="0" u="non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КС Смоленск ГПА – 1-5</a:t>
                      </a:r>
                    </a:p>
                    <a:p>
                      <a:pPr marL="263525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600" b="0" u="non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КС Волхов ГПА- 22</a:t>
                      </a:r>
                    </a:p>
                    <a:p>
                      <a:pPr marL="263525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600" b="0" u="non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КС Волхов ГПА- 43</a:t>
                      </a:r>
                    </a:p>
                  </a:txBody>
                  <a:tcPr marL="0" marR="0" marT="0" marB="0" anchor="ctr" horzOverflow="overflow"/>
                </a:tc>
              </a:tr>
              <a:tr h="1932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План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Факт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План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Факт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План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Факт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1682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ГТУ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237</a:t>
                      </a:r>
                      <a:endParaRPr kumimoji="0" lang="ru-RU" sz="11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207 </a:t>
                      </a: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87%)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</a:t>
                      </a:r>
                      <a:endParaRPr kumimoji="0" lang="ru-RU" sz="11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</a:t>
                      </a:r>
                      <a:r>
                        <a:rPr kumimoji="0" lang="ru-RU" sz="11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kumimoji="0" lang="en-US" sz="11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88</a:t>
                      </a:r>
                      <a:r>
                        <a:rPr kumimoji="0" lang="ru-RU" sz="11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%)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КЛД-3,ТОР-31,ТОР-35,ТОР-36,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ТОР-51,ТОР-57,РЖЕ-22,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РЖЕ-33,РЖЕ-51,РЖЕ-53,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РЖЕ-54,ВОЛ-13,ВОЛ-23,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ВОЛ-31,ВОЛ-33,ВОЛ-41,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ВОЛ44,ПИК-21,ПИК-22,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ПИК-31,ПОР-11,ЕЛИ-21,ЕЛИ-23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kumimoji="0" lang="ru-RU" sz="11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kumimoji="0" lang="ru-RU" sz="11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(6</a:t>
                      </a:r>
                      <a:r>
                        <a:rPr kumimoji="0" lang="en-US" sz="11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6%</a:t>
                      </a:r>
                      <a:r>
                        <a:rPr kumimoji="0" lang="ru-RU" sz="11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ТОР-54,РЖЕ-25, РЖЕ-32,ХОЛ-52,ХОЛ-55  СМО-51, ПИК-</a:t>
                      </a: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15,</a:t>
                      </a: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ПИК-32,ПОР-12,ПОР-13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 horzOverflow="overflow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10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55600" algn="l"/>
                        </a:tabLst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ЭГПА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126</a:t>
                      </a:r>
                      <a:endParaRPr kumimoji="0" lang="ru-RU" sz="11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114 (91%)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kumimoji="0" lang="ru-RU" sz="11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kumimoji="0" lang="ru-RU" sz="11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kumimoji="0" lang="en-US" sz="11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r>
                        <a:rPr kumimoji="0" lang="ru-RU" sz="11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%)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СМО-18,СМО-19,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СМО-28.СМО-29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kumimoji="0" lang="ru-RU" sz="11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 (100%)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СМО-12</a:t>
                      </a:r>
                      <a:endParaRPr kumimoji="0" lang="ru-RU" sz="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41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ИТОГО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363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ru-RU" sz="11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81 </a:t>
                      </a:r>
                      <a:r>
                        <a:rPr kumimoji="0" lang="en-US" sz="11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ru-RU" sz="11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88%)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</a:t>
                      </a:r>
                      <a:endParaRPr kumimoji="0" lang="ru-RU" sz="11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 (87%)</a:t>
                      </a:r>
                    </a:p>
                  </a:txBody>
                  <a:tcPr marL="0" marR="0" marT="0" marB="0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kumimoji="0" lang="ru-RU" sz="11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(</a:t>
                      </a: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69</a:t>
                      </a: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%)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0" marR="0" marT="0" marB="0" anchor="ctr" horzOverflow="overflow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42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</a:rPr>
                        <a:t>СЕГ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102</a:t>
                      </a:r>
                      <a:endParaRPr kumimoji="0" lang="ru-RU" sz="11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84</a:t>
                      </a:r>
                      <a:r>
                        <a:rPr kumimoji="0" lang="ru-RU" sz="11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1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(82</a:t>
                      </a:r>
                      <a:r>
                        <a:rPr kumimoji="0" lang="ru-RU" sz="11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r>
                        <a:rPr kumimoji="0" lang="en-US" sz="11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kumimoji="0" lang="ru-RU" sz="11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kumimoji="0" lang="ru-RU" sz="11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8</a:t>
                      </a: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 (89%)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ВОЛ-31,ВОЛ-33,ВОЛ-41,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ВОЛ44,</a:t>
                      </a: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 ПИК-31,ПОР-11,ЕЛИ-21,ЕЛИ-23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kumimoji="0" lang="ru-RU" sz="11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ru-RU" sz="11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(60%)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ПИК-32,ПОР-12,ПОР-13</a:t>
                      </a:r>
                    </a:p>
                  </a:txBody>
                  <a:tcPr marL="0" marR="0" marT="0" marB="0" anchor="ctr" horzOverflow="overflow"/>
                </a:tc>
                <a:tc vMerge="1">
                  <a:txBody>
                    <a:bodyPr/>
                    <a:lstStyle/>
                    <a:p>
                      <a:pPr marL="263525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lang="ru-RU" sz="600" b="0" u="none" baseline="0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 horzOverflow="overflow"/>
                </a:tc>
              </a:tr>
            </a:tbl>
          </a:graphicData>
        </a:graphic>
      </p:graphicFrame>
      <p:graphicFrame>
        <p:nvGraphicFramePr>
          <p:cNvPr id="1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3120785"/>
              </p:ext>
            </p:extLst>
          </p:nvPr>
        </p:nvGraphicFramePr>
        <p:xfrm>
          <a:off x="0" y="3160487"/>
          <a:ext cx="9144000" cy="1590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2385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0180" y="1"/>
            <a:ext cx="7703820" cy="757238"/>
          </a:xfrm>
        </p:spPr>
        <p:txBody>
          <a:bodyPr wrap="square">
            <a:spAutoFit/>
          </a:bodyPr>
          <a:lstStyle/>
          <a:p>
            <a:pPr algn="ctr" fontAlgn="base">
              <a:spcAft>
                <a:spcPct val="0"/>
              </a:spcAft>
            </a:pPr>
            <a:r>
              <a:rPr lang="en-US" sz="2400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I. </a:t>
            </a:r>
            <a:r>
              <a:rPr lang="ru-RU" sz="2400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Вопрос </a:t>
            </a:r>
            <a:r>
              <a:rPr lang="ru-RU" sz="24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поставки ЗИП для ремонта ГПА.</a:t>
            </a:r>
            <a:br>
              <a:rPr lang="ru-RU" sz="24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ru-RU" sz="2400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Заводские </a:t>
            </a:r>
            <a:r>
              <a:rPr lang="ru-RU" sz="24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ремонты узлов и деталей.</a:t>
            </a: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279400" y="3756493"/>
            <a:ext cx="8616950" cy="646331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defRPr>
            </a:lvl1pPr>
          </a:lstStyle>
          <a:p>
            <a:pPr lvl="0" algn="just"/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ru-RU" sz="14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 </a:t>
            </a:r>
            <a:r>
              <a:rPr lang="ru-RU" sz="14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сегодняшний день признаны не состоявшимися конкурсы </a:t>
            </a:r>
            <a:r>
              <a:rPr lang="ru-RU" sz="14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 определение </a:t>
            </a:r>
            <a:r>
              <a:rPr lang="ru-RU" sz="14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исполнителей работ по ремонту топливной аппаратуры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ГТД </a:t>
            </a:r>
            <a:r>
              <a:rPr lang="ru-RU" sz="14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 СРП (</a:t>
            </a:r>
            <a:r>
              <a:rPr lang="ru-RU" sz="14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пункты ПКР 6-6-57</a:t>
            </a:r>
            <a:r>
              <a:rPr lang="ru-RU" sz="14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6-6-61, 6-6-53, 3-6-38, 3-6-39</a:t>
            </a:r>
            <a:r>
              <a:rPr lang="ru-RU" sz="14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в 2018 г. Выполнение аналогичных работ в предыдущие периоды определяет ремонтный </a:t>
            </a:r>
            <a:r>
              <a:rPr lang="ru-RU" sz="14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цикл - </a:t>
            </a:r>
            <a:r>
              <a:rPr lang="ru-RU" sz="14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</a:t>
            </a:r>
            <a:r>
              <a:rPr lang="ru-RU" sz="14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месяца. </a:t>
            </a:r>
            <a:endParaRPr lang="ru-RU" sz="14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9400" y="1033850"/>
            <a:ext cx="8864600" cy="215444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Состояние комплектации ЗИП и МТР КР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СР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ГПА, запланированных к выполнению до конца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7272415"/>
              </p:ext>
            </p:extLst>
          </p:nvPr>
        </p:nvGraphicFramePr>
        <p:xfrm>
          <a:off x="787399" y="1578102"/>
          <a:ext cx="7600951" cy="17350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7351"/>
                <a:gridCol w="2146299"/>
                <a:gridCol w="809843"/>
                <a:gridCol w="1977808"/>
                <a:gridCol w="2279650"/>
              </a:tblGrid>
              <a:tr h="2252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51815" algn="l"/>
                        </a:tabLst>
                      </a:pPr>
                      <a:r>
                        <a:rPr lang="ru-RU" sz="900" dirty="0">
                          <a:effectLst/>
                        </a:rPr>
                        <a:t>№</a:t>
                      </a:r>
                      <a:endParaRPr lang="ru-RU" sz="7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51815" algn="l"/>
                        </a:tabLst>
                      </a:pPr>
                      <a:r>
                        <a:rPr lang="ru-RU" sz="900" dirty="0">
                          <a:effectLst/>
                        </a:rPr>
                        <a:t>п/п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17" marR="46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51815" algn="l"/>
                        </a:tabLst>
                      </a:pPr>
                      <a:r>
                        <a:rPr lang="ru-RU" sz="900">
                          <a:effectLst/>
                        </a:rPr>
                        <a:t>КС, № ГПА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17" marR="46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51815" algn="l"/>
                        </a:tabLst>
                      </a:pPr>
                      <a:r>
                        <a:rPr lang="ru-RU" sz="900">
                          <a:effectLst/>
                        </a:rPr>
                        <a:t>Вид ремонта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17" marR="46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51815" algn="l"/>
                        </a:tabLst>
                      </a:pPr>
                      <a:r>
                        <a:rPr lang="ru-RU" sz="900" dirty="0">
                          <a:effectLst/>
                        </a:rPr>
                        <a:t>Плановый срок ремонта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17" marR="46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51815" algn="l"/>
                        </a:tabLst>
                      </a:pPr>
                      <a:r>
                        <a:rPr lang="ru-RU" sz="900">
                          <a:effectLst/>
                        </a:rPr>
                        <a:t>Комплектация ЗИП и МТР на дату начала ремонта (%)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17" marR="46417" marT="0" marB="0" anchor="ctr"/>
                </a:tc>
              </a:tr>
              <a:tr h="132752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551815" algn="l"/>
                        </a:tabLst>
                      </a:pPr>
                      <a:r>
                        <a:rPr lang="ru-RU" sz="900" dirty="0" smtClean="0">
                          <a:effectLst/>
                        </a:rPr>
                        <a:t>1.</a:t>
                      </a: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17" marR="4641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КС Ржев, цех №2, ГПА-21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17" marR="46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КР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17" marR="46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26.11.2018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17" marR="46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51815" algn="l"/>
                        </a:tabLst>
                      </a:pPr>
                      <a:r>
                        <a:rPr lang="en-US" sz="900">
                          <a:effectLst/>
                        </a:rPr>
                        <a:t>100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17" marR="46417" marT="0" marB="0" anchor="ctr"/>
                </a:tc>
              </a:tr>
              <a:tr h="132752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551815" algn="l"/>
                        </a:tabLst>
                      </a:pPr>
                      <a:r>
                        <a:rPr lang="ru-RU" sz="900" dirty="0" smtClean="0">
                          <a:effectLst/>
                        </a:rPr>
                        <a:t>2.</a:t>
                      </a: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17" marR="4641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КС Ржев, цех №2, ГПА-23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17" marR="46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СР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17" marR="46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r>
                        <a:rPr lang="en-US" sz="900">
                          <a:effectLst/>
                        </a:rPr>
                        <a:t>2</a:t>
                      </a:r>
                      <a:r>
                        <a:rPr lang="ru-RU" sz="900">
                          <a:effectLst/>
                        </a:rPr>
                        <a:t>.11.2018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17" marR="46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51815" algn="l"/>
                        </a:tabLst>
                      </a:pPr>
                      <a:r>
                        <a:rPr lang="en-US" sz="900">
                          <a:effectLst/>
                        </a:rPr>
                        <a:t>97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17" marR="46417" marT="0" marB="0" anchor="ctr"/>
                </a:tc>
              </a:tr>
              <a:tr h="132752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551815" algn="l"/>
                        </a:tabLst>
                      </a:pPr>
                      <a:r>
                        <a:rPr lang="ru-RU" sz="900" dirty="0" smtClean="0">
                          <a:effectLst/>
                        </a:rPr>
                        <a:t>3.</a:t>
                      </a: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17" marR="4641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КС Смоленск, цех №1, ГПА 1</a:t>
                      </a:r>
                      <a:r>
                        <a:rPr lang="en-US" sz="900" dirty="0">
                          <a:effectLst/>
                        </a:rPr>
                        <a:t>-5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17" marR="46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СР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17" marR="46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19.11.2018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17" marR="46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51815" algn="l"/>
                        </a:tabLst>
                      </a:pPr>
                      <a:r>
                        <a:rPr lang="en-US" sz="900">
                          <a:effectLst/>
                        </a:rPr>
                        <a:t>45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17" marR="46417" marT="0" marB="0" anchor="ctr"/>
                </a:tc>
              </a:tr>
              <a:tr h="132752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551815" algn="l"/>
                        </a:tabLst>
                      </a:pPr>
                      <a:r>
                        <a:rPr lang="ru-RU" sz="900" dirty="0" smtClean="0">
                          <a:effectLst/>
                        </a:rPr>
                        <a:t>4.</a:t>
                      </a: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17" marR="4641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КС Смоленск, цех №5, ГПА-52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17" marR="46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КР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17" marR="46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04.12.2018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17" marR="46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51815" algn="l"/>
                        </a:tabLst>
                      </a:pPr>
                      <a:r>
                        <a:rPr lang="en-US" sz="900">
                          <a:effectLst/>
                        </a:rPr>
                        <a:t>60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17" marR="46417" marT="0" marB="0" anchor="ctr"/>
                </a:tc>
              </a:tr>
              <a:tr h="132752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551815" algn="l"/>
                        </a:tabLst>
                      </a:pPr>
                      <a:r>
                        <a:rPr lang="ru-RU" sz="900" dirty="0" smtClean="0">
                          <a:effectLst/>
                        </a:rPr>
                        <a:t>5.</a:t>
                      </a: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17" marR="4641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КС Смоленск, цех №5, ГПА-56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17" marR="46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КР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17" marR="46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25.</a:t>
                      </a:r>
                      <a:r>
                        <a:rPr lang="en-US" sz="900">
                          <a:effectLst/>
                        </a:rPr>
                        <a:t>10</a:t>
                      </a:r>
                      <a:r>
                        <a:rPr lang="ru-RU" sz="900">
                          <a:effectLst/>
                        </a:rPr>
                        <a:t>.2018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17" marR="46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51815" algn="l"/>
                        </a:tabLst>
                      </a:pPr>
                      <a:r>
                        <a:rPr lang="en-US" sz="900">
                          <a:effectLst/>
                        </a:rPr>
                        <a:t>44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17" marR="46417" marT="0" marB="0" anchor="ctr"/>
                </a:tc>
              </a:tr>
              <a:tr h="132752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551815" algn="l"/>
                        </a:tabLst>
                      </a:pPr>
                      <a:r>
                        <a:rPr lang="ru-RU" sz="900" dirty="0" smtClean="0">
                          <a:effectLst/>
                        </a:rPr>
                        <a:t>6.</a:t>
                      </a: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17" marR="4641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КС Волхов, цех №2, ГПА-22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17" marR="46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СР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17" marR="46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</a:t>
                      </a:r>
                      <a:r>
                        <a:rPr lang="en-US" sz="900">
                          <a:effectLst/>
                        </a:rPr>
                        <a:t>5</a:t>
                      </a:r>
                      <a:r>
                        <a:rPr lang="ru-RU" sz="900">
                          <a:effectLst/>
                        </a:rPr>
                        <a:t>.</a:t>
                      </a:r>
                      <a:r>
                        <a:rPr lang="en-US" sz="900">
                          <a:effectLst/>
                        </a:rPr>
                        <a:t>10</a:t>
                      </a:r>
                      <a:r>
                        <a:rPr lang="ru-RU" sz="900">
                          <a:effectLst/>
                        </a:rPr>
                        <a:t>.2018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17" marR="46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51815" algn="l"/>
                        </a:tabLst>
                      </a:pPr>
                      <a:r>
                        <a:rPr lang="en-US" sz="900">
                          <a:effectLst/>
                        </a:rPr>
                        <a:t>92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17" marR="46417" marT="0" marB="0" anchor="ctr"/>
                </a:tc>
              </a:tr>
              <a:tr h="132752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551815" algn="l"/>
                        </a:tabLst>
                      </a:pPr>
                      <a:r>
                        <a:rPr lang="ru-RU" sz="900" dirty="0" smtClean="0">
                          <a:effectLst/>
                        </a:rPr>
                        <a:t>7.</a:t>
                      </a: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17" marR="4641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КС Волхов, цех №4, ГПА-43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17" marR="46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СР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17" marR="46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08</a:t>
                      </a:r>
                      <a:r>
                        <a:rPr lang="ru-RU" sz="900">
                          <a:effectLst/>
                        </a:rPr>
                        <a:t>.1</a:t>
                      </a:r>
                      <a:r>
                        <a:rPr lang="en-US" sz="900">
                          <a:effectLst/>
                        </a:rPr>
                        <a:t>1</a:t>
                      </a:r>
                      <a:r>
                        <a:rPr lang="ru-RU" sz="900">
                          <a:effectLst/>
                        </a:rPr>
                        <a:t>.2018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17" marR="46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51815" algn="l"/>
                        </a:tabLst>
                      </a:pPr>
                      <a:r>
                        <a:rPr lang="en-US" sz="900">
                          <a:effectLst/>
                        </a:rPr>
                        <a:t>43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17" marR="46417" marT="0" marB="0" anchor="ctr"/>
                </a:tc>
              </a:tr>
              <a:tr h="132752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551815" algn="l"/>
                        </a:tabLst>
                      </a:pPr>
                      <a:r>
                        <a:rPr lang="ru-RU" sz="900" dirty="0" smtClean="0">
                          <a:effectLst/>
                        </a:rPr>
                        <a:t>8.</a:t>
                      </a: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17" marR="4641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КС Портовая, цех №2, ГПА-24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17" marR="46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КР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17" marR="46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03</a:t>
                      </a:r>
                      <a:r>
                        <a:rPr lang="ru-RU" sz="900">
                          <a:effectLst/>
                        </a:rPr>
                        <a:t>.12.2018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17" marR="46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51815" algn="l"/>
                        </a:tabLst>
                      </a:pPr>
                      <a:r>
                        <a:rPr lang="ru-RU" sz="900">
                          <a:effectLst/>
                        </a:rPr>
                        <a:t>100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17" marR="46417" marT="0" marB="0" anchor="ctr"/>
                </a:tc>
              </a:tr>
              <a:tr h="96647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551815" algn="l"/>
                        </a:tabLst>
                      </a:pPr>
                      <a:r>
                        <a:rPr lang="ru-RU" sz="900" dirty="0" smtClean="0">
                          <a:effectLst/>
                        </a:rPr>
                        <a:t>9.</a:t>
                      </a: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17" marR="4641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КС Елизаветинская, цех №1, ГПА-12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17" marR="46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КР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17" marR="46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06.1</a:t>
                      </a:r>
                      <a:r>
                        <a:rPr lang="en-US" sz="900">
                          <a:effectLst/>
                        </a:rPr>
                        <a:t>1</a:t>
                      </a:r>
                      <a:r>
                        <a:rPr lang="ru-RU" sz="900">
                          <a:effectLst/>
                        </a:rPr>
                        <a:t>.2018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17" marR="464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51815" algn="l"/>
                        </a:tabLst>
                      </a:pPr>
                      <a:r>
                        <a:rPr lang="ru-RU" sz="900" dirty="0">
                          <a:effectLst/>
                        </a:rPr>
                        <a:t>100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17" marR="46417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691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14"/>
          <p:cNvSpPr>
            <a:spLocks noGrp="1" noChangeArrowheads="1"/>
          </p:cNvSpPr>
          <p:nvPr>
            <p:ph type="title"/>
          </p:nvPr>
        </p:nvSpPr>
        <p:spPr>
          <a:xfrm>
            <a:off x="1429622" y="51881"/>
            <a:ext cx="7635005" cy="705357"/>
          </a:xfrm>
        </p:spPr>
        <p:txBody>
          <a:bodyPr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Схема прохождения газопровода СЕГ (3, 4 нитки)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9049" y="1059189"/>
            <a:ext cx="9163049" cy="3345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ая выноска 2"/>
          <p:cNvSpPr/>
          <p:nvPr/>
        </p:nvSpPr>
        <p:spPr bwMode="auto">
          <a:xfrm>
            <a:off x="1391325" y="1440900"/>
            <a:ext cx="857250" cy="133356"/>
          </a:xfrm>
          <a:prstGeom prst="wedgeRectCallout">
            <a:avLst>
              <a:gd name="adj1" fmla="val -450"/>
              <a:gd name="adj2" fmla="val -17179"/>
            </a:avLst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r>
              <a:rPr lang="ru-RU" sz="900" b="1" i="1" dirty="0">
                <a:solidFill>
                  <a:srgbClr val="FF0000"/>
                </a:solidFill>
              </a:rPr>
              <a:t>КС Славянская</a:t>
            </a:r>
          </a:p>
        </p:txBody>
      </p:sp>
      <p:sp>
        <p:nvSpPr>
          <p:cNvPr id="7" name="Прямоугольная выноска 6"/>
          <p:cNvSpPr/>
          <p:nvPr/>
        </p:nvSpPr>
        <p:spPr bwMode="auto">
          <a:xfrm>
            <a:off x="784225" y="2185983"/>
            <a:ext cx="819150" cy="133356"/>
          </a:xfrm>
          <a:prstGeom prst="wedgeRectCallout">
            <a:avLst>
              <a:gd name="adj1" fmla="val -450"/>
              <a:gd name="adj2" fmla="val -17179"/>
            </a:avLst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r>
              <a:rPr lang="ru-RU" sz="900" b="1" i="1" dirty="0">
                <a:solidFill>
                  <a:srgbClr val="FF0000"/>
                </a:solidFill>
              </a:rPr>
              <a:t>КС Славянская</a:t>
            </a:r>
          </a:p>
        </p:txBody>
      </p:sp>
    </p:spTree>
    <p:extLst>
      <p:ext uri="{BB962C8B-B14F-4D97-AF65-F5344CB8AC3E}">
        <p14:creationId xmlns:p14="http://schemas.microsoft.com/office/powerpoint/2010/main" val="237573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2874" y="6"/>
            <a:ext cx="7711126" cy="795191"/>
          </a:xfrm>
        </p:spPr>
        <p:txBody>
          <a:bodyPr anchor="ctr"/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Строительство КС «Славянская» в составе стройки «Развитие газотранспортных мощностей ЕСГ Северо-Западного региона, участок Грязовец – КС Славянская»</a:t>
            </a:r>
          </a:p>
        </p:txBody>
      </p:sp>
      <p:pic>
        <p:nvPicPr>
          <p:cNvPr id="2050" name="Picture 2" descr="C:\Users\avstepanov\Desktop\мой диск L\СЕГ3,4\Славянская\Фотоотчеты (стройка)\10.10.18\PHOTO-2018-10-10-06-14-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15340" y="2705344"/>
            <a:ext cx="2096802" cy="1949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vstepanov\Desktop\мой диск L\СЕГ3,4\Славянская\Фотоотчеты (стройка)\10.10.18\PHOTO-2018-10-10-06-14-17 (4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15356" y="883549"/>
            <a:ext cx="2100727" cy="1735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vstepanov\Desktop\мой диск L\СЕГ3,4\Славянская\Фотоотчеты (стройка)\25.10.18\PHOTO-2018-10-24-07-19-40 (5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60830" y="879339"/>
            <a:ext cx="2126597" cy="148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7074" y="967693"/>
            <a:ext cx="460566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КС «Славянская»</a:t>
            </a:r>
          </a:p>
          <a:p>
            <a:pPr algn="ctr"/>
            <a:endParaRPr lang="ru-RU" dirty="0"/>
          </a:p>
          <a:p>
            <a:pPr algn="ctr"/>
            <a:r>
              <a:rPr lang="ru-RU" dirty="0" smtClean="0"/>
              <a:t>Состав оборудования станции:</a:t>
            </a:r>
          </a:p>
          <a:p>
            <a:pPr algn="ctr"/>
            <a:endParaRPr lang="ru-RU" dirty="0" smtClean="0"/>
          </a:p>
          <a:p>
            <a:pPr marL="285750" indent="-285750">
              <a:buFontTx/>
              <a:buChar char="-"/>
            </a:pPr>
            <a:r>
              <a:rPr lang="ru-RU" dirty="0" smtClean="0"/>
              <a:t>Установка подготовки газа к транспорту;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11 ед. ГПА 32 «Ладога» (32 МВт);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Узел коммерческого учета расхода газа.</a:t>
            </a:r>
          </a:p>
          <a:p>
            <a:endParaRPr lang="ru-RU" dirty="0"/>
          </a:p>
          <a:p>
            <a:pPr algn="ctr"/>
            <a:r>
              <a:rPr lang="ru-RU" dirty="0" smtClean="0"/>
              <a:t>Основные параметры КС</a:t>
            </a:r>
          </a:p>
          <a:p>
            <a:pPr algn="ctr"/>
            <a:endParaRPr lang="ru-RU" dirty="0"/>
          </a:p>
          <a:p>
            <a:pPr marL="285750" indent="-285750">
              <a:buFontTx/>
              <a:buChar char="-"/>
            </a:pPr>
            <a:r>
              <a:rPr lang="ru-RU" dirty="0" smtClean="0"/>
              <a:t>Производительность – 55 млрд.нм</a:t>
            </a:r>
            <a:r>
              <a:rPr lang="ru-RU" baseline="30000" dirty="0" smtClean="0"/>
              <a:t>3</a:t>
            </a:r>
            <a:r>
              <a:rPr lang="ru-RU" dirty="0" smtClean="0"/>
              <a:t>газа в год;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Рабочее давление на выходе – 22,15 МПа;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Суммарная мощность ГПА – 352 МВт. </a:t>
            </a:r>
          </a:p>
          <a:p>
            <a:pPr algn="ctr"/>
            <a:endParaRPr lang="ru-RU" dirty="0"/>
          </a:p>
        </p:txBody>
      </p:sp>
      <p:pic>
        <p:nvPicPr>
          <p:cNvPr id="2056" name="Picture 8" descr="C:\Users\avstepanov\Desktop\мой диск L\СЕГ3,4\Славянская\Фотоотчеты (стройка)\25.10.18\PHOTO-2018-10-24-07-19-39 (2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60814" y="2410819"/>
            <a:ext cx="2121348" cy="2243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678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6" name="TextBox 6"/>
          <p:cNvSpPr txBox="1">
            <a:spLocks noChangeArrowheads="1"/>
          </p:cNvSpPr>
          <p:nvPr/>
        </p:nvSpPr>
        <p:spPr bwMode="auto">
          <a:xfrm>
            <a:off x="2" y="2184938"/>
            <a:ext cx="914399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ctr" eaLnBrk="1" hangingPunct="1"/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Благодарю 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74860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87813" y="-8587"/>
            <a:ext cx="769133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ru-RU" sz="2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Установка дополнительного АВО газа на</a:t>
            </a:r>
          </a:p>
          <a:p>
            <a:pPr algn="ctr" eaLnBrk="0" hangingPunct="0">
              <a:defRPr/>
            </a:pPr>
            <a:r>
              <a:rPr lang="ru-RU" sz="2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КС «Портовая»</a:t>
            </a:r>
          </a:p>
        </p:txBody>
      </p:sp>
      <p:pic>
        <p:nvPicPr>
          <p:cNvPr id="1026" name="Picture 2" descr="C:\Users\pverbitskaya\Desktop\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9545"/>
          <a:stretch/>
        </p:blipFill>
        <p:spPr bwMode="auto">
          <a:xfrm>
            <a:off x="5032474" y="1814326"/>
            <a:ext cx="4019204" cy="2014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40"/>
          <a:stretch/>
        </p:blipFill>
        <p:spPr bwMode="auto">
          <a:xfrm>
            <a:off x="132447" y="1388877"/>
            <a:ext cx="4721610" cy="2865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044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066025014"/>
              </p:ext>
            </p:extLst>
          </p:nvPr>
        </p:nvGraphicFramePr>
        <p:xfrm>
          <a:off x="4957" y="876300"/>
          <a:ext cx="9143999" cy="37236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78829" y="1944584"/>
            <a:ext cx="5181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104,5</a:t>
            </a:r>
            <a:endParaRPr lang="ru-RU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55415" y="1923161"/>
            <a:ext cx="5181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104,4</a:t>
            </a:r>
            <a:endParaRPr lang="ru-RU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12876" y="1676950"/>
            <a:ext cx="5181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115,6</a:t>
            </a:r>
            <a:endParaRPr lang="ru-RU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69219" y="1336281"/>
            <a:ext cx="5181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132,8</a:t>
            </a:r>
            <a:endParaRPr lang="ru-RU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12920" y="1261832"/>
            <a:ext cx="5181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138,9</a:t>
            </a:r>
            <a:endParaRPr lang="ru-RU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78709" y="1329396"/>
            <a:ext cx="5181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139,2</a:t>
            </a:r>
            <a:endParaRPr lang="ru-RU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21729" y="1212633"/>
            <a:ext cx="5181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141,4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56685" y="177800"/>
            <a:ext cx="774222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Объемы транспорта газа</a:t>
            </a:r>
            <a:endParaRPr lang="ru-RU" sz="25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163043" y="1039183"/>
            <a:ext cx="5181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154,3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36334" y="1213164"/>
            <a:ext cx="5181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144,4</a:t>
            </a:r>
            <a:endParaRPr lang="ru-RU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8880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1214466"/>
              </p:ext>
            </p:extLst>
          </p:nvPr>
        </p:nvGraphicFramePr>
        <p:xfrm>
          <a:off x="75401" y="1323506"/>
          <a:ext cx="6096799" cy="2800821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1763633"/>
                <a:gridCol w="672995"/>
                <a:gridCol w="670172"/>
                <a:gridCol w="682229"/>
                <a:gridCol w="1050470"/>
                <a:gridCol w="1257300"/>
              </a:tblGrid>
              <a:tr h="11345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КС СЕГ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8799" marR="58799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2016, час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8799" marR="58799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2017</a:t>
                      </a:r>
                      <a:r>
                        <a:rPr lang="ru-RU" sz="1100" dirty="0">
                          <a:effectLst/>
                        </a:rPr>
                        <a:t>, час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8799" marR="58799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Прогноз на 2018, час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8799" marR="58799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effectLst/>
                        </a:rPr>
                        <a:t>Увеличение наработки в 2017 году </a:t>
                      </a:r>
                      <a:br>
                        <a:rPr lang="ru-RU" sz="1100" dirty="0" smtClean="0">
                          <a:effectLst/>
                        </a:rPr>
                      </a:br>
                      <a:r>
                        <a:rPr lang="ru-RU" sz="1100" dirty="0" smtClean="0">
                          <a:effectLst/>
                        </a:rPr>
                        <a:t>к 2016 году, %</a:t>
                      </a:r>
                      <a:endParaRPr lang="ru-RU" sz="1100" dirty="0" smtClean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8799" marR="58799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Увеличение наработки </a:t>
                      </a:r>
                      <a:r>
                        <a:rPr lang="ru-RU" sz="1100" dirty="0" smtClean="0">
                          <a:effectLst/>
                        </a:rPr>
                        <a:t>в</a:t>
                      </a:r>
                      <a:br>
                        <a:rPr lang="ru-RU" sz="1100" dirty="0" smtClean="0">
                          <a:effectLst/>
                        </a:rPr>
                      </a:br>
                      <a:r>
                        <a:rPr lang="ru-RU" sz="1100" dirty="0" smtClean="0">
                          <a:effectLst/>
                        </a:rPr>
                        <a:t> </a:t>
                      </a:r>
                      <a:r>
                        <a:rPr lang="ru-RU" sz="1100" dirty="0">
                          <a:effectLst/>
                        </a:rPr>
                        <a:t>2018 году </a:t>
                      </a:r>
                      <a:r>
                        <a:rPr lang="ru-RU" sz="1100" dirty="0" smtClean="0">
                          <a:effectLst/>
                        </a:rPr>
                        <a:t/>
                      </a:r>
                      <a:br>
                        <a:rPr lang="ru-RU" sz="1100" dirty="0" smtClean="0">
                          <a:effectLst/>
                        </a:rPr>
                      </a:br>
                      <a:r>
                        <a:rPr lang="ru-RU" sz="1100" dirty="0" smtClean="0">
                          <a:effectLst/>
                        </a:rPr>
                        <a:t>к 2017 году, </a:t>
                      </a:r>
                      <a:r>
                        <a:rPr lang="ru-RU" sz="1100" dirty="0">
                          <a:effectLst/>
                        </a:rPr>
                        <a:t>%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8799" marR="58799" marT="0" marB="0" anchor="ctr"/>
                </a:tc>
              </a:tr>
              <a:tr h="3743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КС «Пикалевская»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8799" marR="58799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5224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8799" marR="58799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5899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8799" marR="58799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6720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8799" marR="58799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12,9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8799" marR="58799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13,9</a:t>
                      </a:r>
                      <a:endParaRPr lang="ru-RU" sz="1200" b="0" dirty="0" smtClean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8799" marR="58799" marT="0" marB="0" anchor="ctr"/>
                </a:tc>
              </a:tr>
              <a:tr h="2826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КС «Волховская»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8799" marR="58799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2030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8799" marR="58799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4348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8799" marR="58799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5520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8799" marR="58799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114,2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8799" marR="58799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26,5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8799" marR="58799" marT="0" marB="0" anchor="ctr"/>
                </a:tc>
              </a:tr>
              <a:tr h="4240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КС «Елизаветинская»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8799" marR="58799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3332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8799" marR="58799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4265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8799" marR="58799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5520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8799" marR="58799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28,0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8799" marR="58799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29,8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8799" marR="58799" marT="0" marB="0" anchor="ctr"/>
                </a:tc>
              </a:tr>
              <a:tr h="2826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КС «Портовая»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8799" marR="58799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4495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8799" marR="58799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4854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8799" marR="58799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6495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8799" marR="58799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8,0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8799" marR="58799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33,8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8799" marR="58799" marT="0" marB="0" anchor="ctr"/>
                </a:tc>
              </a:tr>
              <a:tr h="3025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Итого (ср. значение)</a:t>
                      </a:r>
                      <a:endParaRPr lang="ru-RU" sz="1100" b="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8799" marR="58799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effectLst/>
                        </a:rPr>
                        <a:t>3770</a:t>
                      </a:r>
                      <a:endParaRPr lang="ru-RU" sz="1100" b="1" kern="120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8799" marR="58799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effectLst/>
                        </a:rPr>
                        <a:t>4841</a:t>
                      </a:r>
                      <a:endParaRPr lang="ru-RU" sz="1100" b="1" kern="120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8799" marR="58799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effectLst/>
                        </a:rPr>
                        <a:t>6064</a:t>
                      </a:r>
                      <a:endParaRPr lang="ru-RU" sz="1100" b="1" kern="120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8799" marR="58799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effectLst/>
                        </a:rPr>
                        <a:t>40,8</a:t>
                      </a:r>
                      <a:endParaRPr lang="ru-RU" sz="1100" b="1" kern="120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8799" marR="58799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effectLst/>
                        </a:rPr>
                        <a:t>26</a:t>
                      </a:r>
                      <a:endParaRPr lang="ru-RU" sz="1100" b="1" kern="120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8799" marR="58799" marT="0" marB="0" anchor="ctr"/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" y="842515"/>
            <a:ext cx="6223799" cy="461665"/>
          </a:xfrm>
          <a:prstGeom prst="rect">
            <a:avLst/>
          </a:prstGeom>
          <a:solidFill>
            <a:srgbClr val="3178B9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anchor="ctr">
            <a:spAutoFit/>
          </a:bodyPr>
          <a:lstStyle/>
          <a:p>
            <a:pPr algn="ctr"/>
            <a:r>
              <a:rPr lang="ru-RU" altLang="ru-RU" sz="1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</a:rPr>
              <a:t>Среднегодовая </a:t>
            </a:r>
            <a:r>
              <a:rPr lang="ru-RU" altLang="ru-RU" sz="1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</a:rPr>
              <a:t>наработка одного  ГПА КС </a:t>
            </a:r>
            <a:r>
              <a:rPr lang="ru-RU" altLang="ru-RU" sz="1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</a:rPr>
              <a:t>СЕГ при </a:t>
            </a:r>
            <a:r>
              <a:rPr lang="ru-RU" altLang="ru-RU" sz="1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</a:rPr>
              <a:t>увеличении </a:t>
            </a:r>
            <a:r>
              <a:rPr lang="ru-RU" altLang="ru-RU" sz="1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</a:rPr>
              <a:t>транспорта газа </a:t>
            </a:r>
            <a:r>
              <a:rPr lang="ru-RU" altLang="ru-RU" sz="1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</a:rPr>
              <a:t>по </a:t>
            </a:r>
            <a:r>
              <a:rPr lang="ru-RU" altLang="ru-RU" sz="1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</a:rPr>
              <a:t>СЕГ </a:t>
            </a:r>
          </a:p>
          <a:p>
            <a:pPr algn="ctr"/>
            <a:r>
              <a:rPr lang="ru-RU" altLang="ru-RU" sz="1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</a:rPr>
              <a:t>Q=167 </a:t>
            </a:r>
            <a:r>
              <a:rPr lang="ru-RU" altLang="ru-RU" sz="1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</a:rPr>
              <a:t>млн. м</a:t>
            </a:r>
            <a:r>
              <a:rPr lang="ru-RU" altLang="ru-RU" sz="1200" b="1" baseline="30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</a:rPr>
              <a:t>3</a:t>
            </a:r>
            <a:r>
              <a:rPr lang="ru-RU" altLang="ru-RU" sz="1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</a:rPr>
              <a:t>/сут</a:t>
            </a:r>
            <a:r>
              <a:rPr lang="ru-RU" altLang="ru-RU" sz="1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</a:rPr>
              <a:t>.</a:t>
            </a:r>
            <a:endParaRPr lang="ru-RU" altLang="ru-RU" sz="1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4149255"/>
            <a:ext cx="9144000" cy="584775"/>
          </a:xfrm>
          <a:prstGeom prst="rect">
            <a:avLst/>
          </a:prstGeom>
          <a:solidFill>
            <a:srgbClr val="BBE0E3">
              <a:lumMod val="25000"/>
            </a:srgb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С увеличением уровня транспорта газа по СЕГ (167 млн. м</a:t>
            </a:r>
            <a:r>
              <a:rPr kumimoji="0" lang="ru-RU" sz="16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3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/</a:t>
            </a:r>
            <a:r>
              <a:rPr kumimoji="0" lang="ru-RU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сут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.), среднегодовая наработка ГПА КС СЕГ в 2018 году вырастет на 60,8 % по отношению к 2016 году</a:t>
            </a:r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081158"/>
              </p:ext>
            </p:extLst>
          </p:nvPr>
        </p:nvGraphicFramePr>
        <p:xfrm>
          <a:off x="6172200" y="917831"/>
          <a:ext cx="2822576" cy="32064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0000" y="55477"/>
            <a:ext cx="7688201" cy="761638"/>
          </a:xfrm>
        </p:spPr>
        <p:txBody>
          <a:bodyPr lIns="0" tIns="0" rIns="0" bIns="0" anchor="ctr" anchorCtr="0"/>
          <a:lstStyle/>
          <a:p>
            <a:pPr algn="ctr" fontAlgn="base"/>
            <a:r>
              <a:rPr lang="ru-RU" sz="2000" b="1" dirty="0">
                <a:solidFill>
                  <a:srgbClr val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Наработка ГПА КС СЕГ при увеличении </a:t>
            </a:r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транспорта газа по СЕГ, </a:t>
            </a:r>
            <a:b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Q=167 </a:t>
            </a:r>
            <a:r>
              <a:rPr lang="ru-RU" sz="2000" b="1" dirty="0">
                <a:solidFill>
                  <a:srgbClr val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млн. м</a:t>
            </a:r>
            <a:r>
              <a:rPr lang="ru-RU" sz="2000" b="1" baseline="30000" dirty="0">
                <a:solidFill>
                  <a:srgbClr val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lang="ru-RU" sz="2000" b="1" dirty="0">
                <a:solidFill>
                  <a:srgbClr val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</a:t>
            </a:r>
            <a:r>
              <a:rPr lang="ru-RU" sz="2000" b="1" dirty="0" err="1">
                <a:solidFill>
                  <a:srgbClr val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сут</a:t>
            </a:r>
            <a:endParaRPr lang="ru-RU" sz="2000" b="1" dirty="0">
              <a:solidFill>
                <a:srgbClr val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Номер слайда 4"/>
          <p:cNvSpPr txBox="1">
            <a:spLocks/>
          </p:cNvSpPr>
          <p:nvPr/>
        </p:nvSpPr>
        <p:spPr bwMode="auto">
          <a:xfrm>
            <a:off x="0" y="4772026"/>
            <a:ext cx="1487488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381327" y="144780"/>
            <a:ext cx="7762673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ru-RU" sz="2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показатели надежности работы </a:t>
            </a:r>
            <a:r>
              <a:rPr lang="ru-RU" sz="25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ГПА</a:t>
            </a:r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8341439"/>
              </p:ext>
            </p:extLst>
          </p:nvPr>
        </p:nvGraphicFramePr>
        <p:xfrm>
          <a:off x="150961" y="1047837"/>
          <a:ext cx="8858430" cy="349899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246591"/>
                <a:gridCol w="1873612"/>
                <a:gridCol w="919263"/>
                <a:gridCol w="919263"/>
                <a:gridCol w="919263"/>
                <a:gridCol w="995962"/>
                <a:gridCol w="995962"/>
                <a:gridCol w="995962"/>
                <a:gridCol w="992552"/>
              </a:tblGrid>
              <a:tr h="47506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u="none" strike="noStrike" dirty="0">
                          <a:effectLst/>
                        </a:rPr>
                        <a:t>№ </a:t>
                      </a:r>
                      <a:r>
                        <a:rPr lang="ru-RU" sz="1100" b="1" u="none" strike="noStrike" dirty="0" smtClean="0">
                          <a:effectLst/>
                        </a:rPr>
                        <a:t>п/п</a:t>
                      </a:r>
                      <a:endParaRPr lang="ru-RU" sz="1100" b="1" u="none" strike="noStrike" dirty="0">
                        <a:effectLst/>
                      </a:endParaRPr>
                    </a:p>
                  </a:txBody>
                  <a:tcPr marL="7419" marR="7419" marT="741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u="none" strike="noStrike" dirty="0">
                          <a:effectLst/>
                        </a:rPr>
                        <a:t>Показатели </a:t>
                      </a:r>
                      <a:r>
                        <a:rPr lang="ru-RU" sz="1100" b="1" u="none" strike="noStrike" dirty="0" smtClean="0">
                          <a:effectLst/>
                        </a:rPr>
                        <a:t>надежности</a:t>
                      </a:r>
                      <a:endParaRPr lang="ru-RU" sz="1100" b="1" u="none" strike="noStrike" dirty="0">
                        <a:effectLst/>
                      </a:endParaRPr>
                    </a:p>
                  </a:txBody>
                  <a:tcPr marL="7419" marR="7419" marT="7419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100" b="1" u="sng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2013г</a:t>
                      </a:r>
                      <a:r>
                        <a:rPr lang="ru-RU" sz="1100" b="1" u="sng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ru-RU" sz="1100" b="1" u="sng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19" marR="7419" marT="5564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100" b="1" u="sng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2014г</a:t>
                      </a:r>
                      <a:r>
                        <a:rPr lang="ru-RU" sz="1100" b="1" u="sng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endParaRPr lang="ru-RU" sz="1100" b="1" u="sng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19" marR="7419" marT="5564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100" b="1" u="sng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2015г.</a:t>
                      </a:r>
                      <a:endParaRPr lang="ru-RU" sz="1100" b="1" u="sng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19" marR="7419" marT="5564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100" b="1" u="sng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2016г</a:t>
                      </a:r>
                    </a:p>
                  </a:txBody>
                  <a:tcPr marL="7419" marR="7419" marT="556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u="sng" strike="noStrike" dirty="0" smtClean="0">
                          <a:effectLst/>
                        </a:rPr>
                        <a:t>2017г.</a:t>
                      </a:r>
                      <a:endParaRPr lang="ru-RU" sz="1100" b="1" i="0" u="sng" strike="noStrike" dirty="0" smtClean="0">
                        <a:solidFill>
                          <a:srgbClr val="000000"/>
                        </a:solidFill>
                        <a:effectLst/>
                        <a:latin typeface="Times New Roman CYR" panose="02020603050405020304" pitchFamily="18" charset="0"/>
                        <a:cs typeface="Times New Roman CYR" panose="02020603050405020304" pitchFamily="18" charset="0"/>
                      </a:endParaRPr>
                    </a:p>
                  </a:txBody>
                  <a:tcPr marL="7419" marR="7419" marT="741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u="sng" strike="noStrike" dirty="0" smtClean="0">
                          <a:effectLst/>
                        </a:rPr>
                        <a:t>01.12.2018г.</a:t>
                      </a:r>
                      <a:endParaRPr lang="ru-RU" sz="1100" b="1" i="0" u="sng" strike="noStrike" dirty="0" smtClean="0">
                        <a:solidFill>
                          <a:srgbClr val="000000"/>
                        </a:solidFill>
                        <a:effectLst/>
                        <a:latin typeface="Times New Roman CYR" panose="02020603050405020304" pitchFamily="18" charset="0"/>
                        <a:cs typeface="Times New Roman CYR" panose="02020603050405020304" pitchFamily="18" charset="0"/>
                      </a:endParaRPr>
                    </a:p>
                  </a:txBody>
                  <a:tcPr marL="7419" marR="7419" marT="741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sng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 CYR" panose="02020603050405020304" pitchFamily="18" charset="0"/>
                          <a:cs typeface="Times New Roman CYR" panose="02020603050405020304" pitchFamily="18" charset="0"/>
                        </a:rPr>
                        <a:t>2018г.</a:t>
                      </a:r>
                    </a:p>
                    <a:p>
                      <a:pPr algn="ctr" rtl="0" fontAlgn="ctr"/>
                      <a:r>
                        <a:rPr lang="ru-RU" sz="10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 CYR" panose="02020603050405020304" pitchFamily="18" charset="0"/>
                          <a:cs typeface="Times New Roman CYR" panose="02020603050405020304" pitchFamily="18" charset="0"/>
                        </a:rPr>
                        <a:t>прогноз</a:t>
                      </a:r>
                    </a:p>
                  </a:txBody>
                  <a:tcPr marL="7419" marR="7419" marT="7419" marB="0" anchor="ctr"/>
                </a:tc>
              </a:tr>
              <a:tr h="43668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</a:rPr>
                        <a:t>1.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 CYR" panose="02020603050405020304" pitchFamily="18" charset="0"/>
                        <a:cs typeface="Times New Roman CYR" panose="02020603050405020304" pitchFamily="18" charset="0"/>
                      </a:endParaRPr>
                    </a:p>
                  </a:txBody>
                  <a:tcPr marL="7419" marR="7419" marT="7419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u="none" strike="noStrike" dirty="0">
                          <a:effectLst/>
                        </a:rPr>
                        <a:t>Общая наработка ГПА, час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 CYR" panose="02020603050405020304" pitchFamily="18" charset="0"/>
                        <a:cs typeface="Times New Roman CYR" panose="02020603050405020304" pitchFamily="18" charset="0"/>
                      </a:endParaRPr>
                    </a:p>
                  </a:txBody>
                  <a:tcPr marL="7419" marR="7419" marT="741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 smtClean="0">
                          <a:effectLst/>
                          <a:latin typeface="+mn-lt"/>
                          <a:cs typeface="Times New Roman CYR" panose="02020603050405020304" pitchFamily="18" charset="0"/>
                        </a:rPr>
                        <a:t>325 812</a:t>
                      </a:r>
                      <a:r>
                        <a:rPr lang="ru-RU" sz="1100" u="none" strike="noStrike" baseline="0" dirty="0" smtClean="0">
                          <a:effectLst/>
                          <a:latin typeface="+mn-lt"/>
                          <a:cs typeface="Times New Roman CYR" panose="02020603050405020304" pitchFamily="18" charset="0"/>
                        </a:rPr>
                        <a:t>  </a:t>
                      </a:r>
                    </a:p>
                    <a:p>
                      <a:pPr algn="ctr" rtl="0" fontAlgn="ctr"/>
                      <a:r>
                        <a:rPr lang="ru-RU" sz="110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 CYR" panose="02020603050405020304" pitchFamily="18" charset="0"/>
                        </a:rPr>
                        <a:t>КС </a:t>
                      </a:r>
                      <a:r>
                        <a:rPr lang="ru-RU" sz="110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 CYR" panose="02020603050405020304" pitchFamily="18" charset="0"/>
                        </a:rPr>
                        <a:t>СЕГ </a:t>
                      </a:r>
                      <a:r>
                        <a:rPr lang="ru-RU" sz="110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 CYR" panose="02020603050405020304" pitchFamily="18" charset="0"/>
                        </a:rPr>
                        <a:t>38 004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 CYR" panose="02020603050405020304" pitchFamily="18" charset="0"/>
                      </a:endParaRPr>
                    </a:p>
                  </a:txBody>
                  <a:tcPr marL="7419" marR="7419" marT="556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 smtClean="0">
                          <a:effectLst/>
                          <a:latin typeface="+mn-lt"/>
                          <a:cs typeface="Times New Roman CYR" panose="02020603050405020304" pitchFamily="18" charset="0"/>
                        </a:rPr>
                        <a:t>333 473 </a:t>
                      </a:r>
                    </a:p>
                    <a:p>
                      <a:pPr algn="ctr" rtl="0" fontAlgn="ctr"/>
                      <a:r>
                        <a:rPr lang="ru-RU" sz="110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 CYR" panose="02020603050405020304" pitchFamily="18" charset="0"/>
                        </a:rPr>
                        <a:t>КС СЕГ 61 666</a:t>
                      </a:r>
                      <a:endParaRPr lang="ru-RU" sz="1100" u="none" strike="noStrike" dirty="0" smtClean="0">
                        <a:effectLst/>
                        <a:latin typeface="+mn-lt"/>
                        <a:cs typeface="Times New Roman CYR" panose="02020603050405020304" pitchFamily="18" charset="0"/>
                      </a:endParaRPr>
                    </a:p>
                  </a:txBody>
                  <a:tcPr marL="7419" marR="7419" marT="556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 CYR" panose="02020603050405020304" pitchFamily="18" charset="0"/>
                        </a:rPr>
                        <a:t>364 578</a:t>
                      </a:r>
                    </a:p>
                    <a:p>
                      <a:pPr algn="ctr" rtl="0" fontAlgn="ctr"/>
                      <a:r>
                        <a:rPr lang="ru-RU" sz="110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 CYR" panose="02020603050405020304" pitchFamily="18" charset="0"/>
                        </a:rPr>
                        <a:t>КС СЕГ 97 522</a:t>
                      </a:r>
                      <a:endParaRPr lang="ru-RU" sz="110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 CYR" panose="02020603050405020304" pitchFamily="18" charset="0"/>
                      </a:endParaRPr>
                    </a:p>
                  </a:txBody>
                  <a:tcPr marL="7419" marR="7419" marT="556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 CYR" panose="02020603050405020304" pitchFamily="18" charset="0"/>
                        </a:rPr>
                        <a:t>362 120 </a:t>
                      </a:r>
                    </a:p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 CYR" panose="02020603050405020304" pitchFamily="18" charset="0"/>
                        </a:rPr>
                        <a:t>КС СЕГ 102 956</a:t>
                      </a:r>
                      <a:endParaRPr lang="ru-RU" sz="1100" b="0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 CYR" panose="02020603050405020304" pitchFamily="18" charset="0"/>
                      </a:endParaRPr>
                    </a:p>
                  </a:txBody>
                  <a:tcPr marL="7419" marR="7419" marT="556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 smtClean="0">
                          <a:effectLst/>
                        </a:rPr>
                        <a:t>432 308</a:t>
                      </a:r>
                    </a:p>
                    <a:p>
                      <a:pPr algn="ctr" rtl="0" fontAlgn="ctr"/>
                      <a:r>
                        <a:rPr lang="ru-RU" sz="11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КС СЕГ 142 986</a:t>
                      </a:r>
                      <a:endParaRPr lang="ru-RU" sz="11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 CYR" panose="02020603050405020304" pitchFamily="18" charset="0"/>
                        <a:cs typeface="Times New Roman CYR" panose="02020603050405020304" pitchFamily="18" charset="0"/>
                      </a:endParaRPr>
                    </a:p>
                  </a:txBody>
                  <a:tcPr marL="7419" marR="7419" marT="741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 smtClean="0">
                          <a:effectLst/>
                        </a:rPr>
                        <a:t>434 734</a:t>
                      </a:r>
                    </a:p>
                    <a:p>
                      <a:pPr algn="ctr" rtl="0" fontAlgn="ctr"/>
                      <a:r>
                        <a:rPr lang="ru-RU" sz="11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КС СЕГ 154</a:t>
                      </a:r>
                      <a:r>
                        <a:rPr lang="ru-RU" sz="1100" u="none" strike="noStrike" baseline="0" dirty="0" smtClean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ru-RU" sz="1100" u="none" strike="noStrike" baseline="0" dirty="0" smtClean="0">
                          <a:solidFill>
                            <a:srgbClr val="FF0000"/>
                          </a:solidFill>
                          <a:effectLst/>
                        </a:rPr>
                        <a:t>959</a:t>
                      </a:r>
                      <a:endParaRPr lang="ru-RU" sz="11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 CYR" panose="02020603050405020304" pitchFamily="18" charset="0"/>
                        <a:cs typeface="Times New Roman CYR" panose="02020603050405020304" pitchFamily="18" charset="0"/>
                      </a:endParaRPr>
                    </a:p>
                  </a:txBody>
                  <a:tcPr marL="7419" marR="7419" marT="741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i="1" u="none" strike="noStrike" dirty="0" smtClean="0">
                          <a:effectLst/>
                        </a:rPr>
                        <a:t>479 900</a:t>
                      </a:r>
                    </a:p>
                    <a:p>
                      <a:pPr algn="ctr" rtl="0" fontAlgn="ctr"/>
                      <a:r>
                        <a:rPr lang="ru-RU" sz="1100" i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КС СЕГ 169 900</a:t>
                      </a:r>
                      <a:endParaRPr lang="ru-RU" sz="1100" b="0" i="1" u="none" strike="noStrike" dirty="0">
                        <a:solidFill>
                          <a:srgbClr val="FF0000"/>
                        </a:solidFill>
                        <a:effectLst/>
                        <a:latin typeface="Times New Roman CYR" panose="02020603050405020304" pitchFamily="18" charset="0"/>
                        <a:cs typeface="Times New Roman CYR" panose="02020603050405020304" pitchFamily="18" charset="0"/>
                      </a:endParaRPr>
                    </a:p>
                  </a:txBody>
                  <a:tcPr marL="7419" marR="7419" marT="7419" marB="0" anchor="ctr"/>
                </a:tc>
              </a:tr>
              <a:tr h="31901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</a:rPr>
                        <a:t>2.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 CYR" panose="02020603050405020304" pitchFamily="18" charset="0"/>
                        <a:cs typeface="Times New Roman CYR" panose="02020603050405020304" pitchFamily="18" charset="0"/>
                      </a:endParaRPr>
                    </a:p>
                  </a:txBody>
                  <a:tcPr marL="7419" marR="7419" marT="7419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u="none" strike="noStrike" dirty="0">
                          <a:effectLst/>
                        </a:rPr>
                        <a:t>Количество отказов, шт.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 CYR" panose="02020603050405020304" pitchFamily="18" charset="0"/>
                        <a:cs typeface="Times New Roman CYR" panose="02020603050405020304" pitchFamily="18" charset="0"/>
                      </a:endParaRPr>
                    </a:p>
                  </a:txBody>
                  <a:tcPr marL="7419" marR="7419" marT="741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 smtClean="0">
                          <a:effectLst/>
                          <a:latin typeface="+mn-lt"/>
                          <a:cs typeface="Times New Roman CYR" panose="02020603050405020304" pitchFamily="18" charset="0"/>
                        </a:rPr>
                        <a:t>54 </a:t>
                      </a:r>
                    </a:p>
                    <a:p>
                      <a:pPr algn="ctr" rtl="0" fontAlgn="ctr"/>
                      <a:r>
                        <a:rPr lang="ru-RU" sz="110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 CYR" panose="02020603050405020304" pitchFamily="18" charset="0"/>
                        </a:rPr>
                        <a:t>КС </a:t>
                      </a:r>
                      <a:r>
                        <a:rPr lang="ru-RU" sz="110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 CYR" panose="02020603050405020304" pitchFamily="18" charset="0"/>
                        </a:rPr>
                        <a:t>СЕГ </a:t>
                      </a:r>
                      <a:r>
                        <a:rPr lang="ru-RU" sz="110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 CYR" panose="02020603050405020304" pitchFamily="18" charset="0"/>
                        </a:rPr>
                        <a:t>34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 CYR" panose="02020603050405020304" pitchFamily="18" charset="0"/>
                      </a:endParaRPr>
                    </a:p>
                  </a:txBody>
                  <a:tcPr marL="7419" marR="7419" marT="556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 smtClean="0">
                          <a:effectLst/>
                          <a:latin typeface="+mn-lt"/>
                          <a:cs typeface="Times New Roman CYR" panose="02020603050405020304" pitchFamily="18" charset="0"/>
                        </a:rPr>
                        <a:t>39</a:t>
                      </a:r>
                    </a:p>
                    <a:p>
                      <a:pPr algn="ctr" rtl="0" fontAlgn="ctr"/>
                      <a:r>
                        <a:rPr lang="ru-RU" sz="110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 CYR" panose="02020603050405020304" pitchFamily="18" charset="0"/>
                        </a:rPr>
                        <a:t>КС СЕГ 30 </a:t>
                      </a:r>
                      <a:endParaRPr lang="ru-RU" sz="1100" u="none" strike="noStrike" dirty="0" smtClean="0">
                        <a:effectLst/>
                        <a:latin typeface="+mn-lt"/>
                        <a:cs typeface="Times New Roman CYR" panose="02020603050405020304" pitchFamily="18" charset="0"/>
                      </a:endParaRPr>
                    </a:p>
                  </a:txBody>
                  <a:tcPr marL="7419" marR="7419" marT="556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 smtClean="0">
                          <a:effectLst/>
                          <a:latin typeface="+mn-lt"/>
                          <a:cs typeface="Times New Roman CYR" panose="02020603050405020304" pitchFamily="18" charset="0"/>
                        </a:rPr>
                        <a:t>43</a:t>
                      </a:r>
                    </a:p>
                    <a:p>
                      <a:pPr algn="ctr" rtl="0" fontAlgn="ctr"/>
                      <a:r>
                        <a:rPr lang="ru-RU" sz="110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 CYR" panose="02020603050405020304" pitchFamily="18" charset="0"/>
                        </a:rPr>
                        <a:t>КС 32</a:t>
                      </a:r>
                      <a:endParaRPr lang="ru-RU" sz="1100" u="none" strike="noStrike" dirty="0" smtClean="0">
                        <a:effectLst/>
                        <a:latin typeface="+mn-lt"/>
                        <a:cs typeface="Times New Roman CYR" panose="02020603050405020304" pitchFamily="18" charset="0"/>
                      </a:endParaRPr>
                    </a:p>
                  </a:txBody>
                  <a:tcPr marL="7419" marR="7419" marT="5564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 CYR" panose="02020603050405020304" pitchFamily="18" charset="0"/>
                        </a:rPr>
                        <a:t>42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 CYR" panose="02020603050405020304" pitchFamily="18" charset="0"/>
                        </a:rPr>
                        <a:t>КС СЕГ 26</a:t>
                      </a:r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 CYR" panose="02020603050405020304" pitchFamily="18" charset="0"/>
                      </a:endParaRPr>
                    </a:p>
                  </a:txBody>
                  <a:tcPr marL="7419" marR="7419" marT="556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 smtClean="0">
                          <a:effectLst/>
                        </a:rPr>
                        <a:t>49 </a:t>
                      </a:r>
                    </a:p>
                    <a:p>
                      <a:pPr algn="ctr" rtl="0" fontAlgn="ctr"/>
                      <a:r>
                        <a:rPr lang="ru-RU" sz="11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КС СЕГ 27</a:t>
                      </a:r>
                      <a:endParaRPr lang="ru-RU" sz="11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 CYR" panose="02020603050405020304" pitchFamily="18" charset="0"/>
                        <a:cs typeface="Times New Roman CYR" panose="02020603050405020304" pitchFamily="18" charset="0"/>
                      </a:endParaRPr>
                    </a:p>
                  </a:txBody>
                  <a:tcPr marL="7419" marR="7419" marT="7419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 smtClean="0">
                          <a:effectLst/>
                        </a:rPr>
                        <a:t>97</a:t>
                      </a:r>
                    </a:p>
                    <a:p>
                      <a:pPr algn="ctr" rtl="0" fontAlgn="ctr"/>
                      <a:r>
                        <a:rPr lang="ru-RU" sz="11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КС СЕГ 76</a:t>
                      </a:r>
                      <a:endParaRPr lang="ru-RU" sz="11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 CYR" panose="02020603050405020304" pitchFamily="18" charset="0"/>
                        <a:cs typeface="Times New Roman CYR" panose="02020603050405020304" pitchFamily="18" charset="0"/>
                      </a:endParaRPr>
                    </a:p>
                  </a:txBody>
                  <a:tcPr marL="7419" marR="7419" marT="7419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i="1" u="none" strike="noStrike" dirty="0" smtClean="0">
                          <a:effectLst/>
                        </a:rPr>
                        <a:t>97</a:t>
                      </a:r>
                    </a:p>
                    <a:p>
                      <a:pPr algn="ctr" rtl="0" fontAlgn="ctr"/>
                      <a:r>
                        <a:rPr lang="ru-RU" sz="1100" i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КС СЕГ 76</a:t>
                      </a:r>
                      <a:endParaRPr lang="ru-RU" sz="1100" b="0" i="1" u="none" strike="noStrike" dirty="0">
                        <a:solidFill>
                          <a:srgbClr val="FF0000"/>
                        </a:solidFill>
                        <a:effectLst/>
                        <a:latin typeface="Times New Roman CYR" panose="02020603050405020304" pitchFamily="18" charset="0"/>
                        <a:cs typeface="Times New Roman CYR" panose="02020603050405020304" pitchFamily="18" charset="0"/>
                      </a:endParaRPr>
                    </a:p>
                  </a:txBody>
                  <a:tcPr marL="7419" marR="7419" marT="7419" marB="0" anchor="ctr"/>
                </a:tc>
              </a:tr>
              <a:tr h="43668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</a:rPr>
                        <a:t>3.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 CYR" panose="02020603050405020304" pitchFamily="18" charset="0"/>
                        <a:cs typeface="Times New Roman CYR" panose="02020603050405020304" pitchFamily="18" charset="0"/>
                      </a:endParaRPr>
                    </a:p>
                  </a:txBody>
                  <a:tcPr marL="7419" marR="7419" marT="7419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u="none" strike="noStrike" dirty="0">
                          <a:effectLst/>
                        </a:rPr>
                        <a:t>Наработка на отказ, час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 CYR" panose="02020603050405020304" pitchFamily="18" charset="0"/>
                        <a:cs typeface="Times New Roman CYR" panose="02020603050405020304" pitchFamily="18" charset="0"/>
                      </a:endParaRPr>
                    </a:p>
                  </a:txBody>
                  <a:tcPr marL="7419" marR="7419" marT="741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 smtClean="0">
                          <a:effectLst/>
                          <a:latin typeface="+mn-lt"/>
                          <a:cs typeface="Times New Roman CYR" panose="02020603050405020304" pitchFamily="18" charset="0"/>
                        </a:rPr>
                        <a:t>6 033</a:t>
                      </a:r>
                    </a:p>
                    <a:p>
                      <a:pPr algn="ctr" rtl="0" fontAlgn="ctr"/>
                      <a:r>
                        <a:rPr lang="ru-RU" sz="110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 CYR" panose="02020603050405020304" pitchFamily="18" charset="0"/>
                        </a:rPr>
                        <a:t>КС </a:t>
                      </a:r>
                      <a:r>
                        <a:rPr lang="ru-RU" sz="110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 CYR" panose="02020603050405020304" pitchFamily="18" charset="0"/>
                        </a:rPr>
                        <a:t>СЕГ </a:t>
                      </a:r>
                      <a:r>
                        <a:rPr lang="ru-RU" sz="110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 CYR" panose="02020603050405020304" pitchFamily="18" charset="0"/>
                        </a:rPr>
                        <a:t>117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 CYR" panose="02020603050405020304" pitchFamily="18" charset="0"/>
                      </a:endParaRPr>
                    </a:p>
                  </a:txBody>
                  <a:tcPr marL="7419" marR="7419" marT="556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 smtClean="0">
                          <a:effectLst/>
                          <a:latin typeface="+mn-lt"/>
                          <a:cs typeface="Times New Roman CYR" panose="02020603050405020304" pitchFamily="18" charset="0"/>
                        </a:rPr>
                        <a:t>8 550</a:t>
                      </a:r>
                    </a:p>
                    <a:p>
                      <a:pPr algn="ctr" rtl="0" fontAlgn="ctr"/>
                      <a:r>
                        <a:rPr lang="ru-RU" sz="110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 CYR" panose="02020603050405020304" pitchFamily="18" charset="0"/>
                        </a:rPr>
                        <a:t>КС СЕГ 2 055</a:t>
                      </a:r>
                      <a:endParaRPr lang="ru-RU" sz="1100" u="none" strike="noStrike" dirty="0" smtClean="0">
                        <a:effectLst/>
                        <a:latin typeface="+mn-lt"/>
                        <a:cs typeface="Times New Roman CYR" panose="02020603050405020304" pitchFamily="18" charset="0"/>
                      </a:endParaRPr>
                    </a:p>
                  </a:txBody>
                  <a:tcPr marL="7419" marR="7419" marT="556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 CYR" panose="02020603050405020304" pitchFamily="18" charset="0"/>
                        </a:rPr>
                        <a:t>8 478</a:t>
                      </a:r>
                    </a:p>
                    <a:p>
                      <a:pPr algn="ctr" rtl="0" fontAlgn="ctr"/>
                      <a:r>
                        <a:rPr lang="ru-RU" sz="110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 CYR" panose="02020603050405020304" pitchFamily="18" charset="0"/>
                        </a:rPr>
                        <a:t>КС 3 047</a:t>
                      </a:r>
                      <a:endParaRPr lang="ru-RU" sz="110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 CYR" panose="02020603050405020304" pitchFamily="18" charset="0"/>
                      </a:endParaRPr>
                    </a:p>
                  </a:txBody>
                  <a:tcPr marL="7419" marR="7419" marT="5564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 CYR" panose="02020603050405020304" pitchFamily="18" charset="0"/>
                        </a:rPr>
                        <a:t>8 621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 CYR" panose="02020603050405020304" pitchFamily="18" charset="0"/>
                        </a:rPr>
                        <a:t>КС СЕГ 3 959</a:t>
                      </a:r>
                      <a:endParaRPr lang="ru-RU" sz="1100" b="0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 CYR" panose="02020603050405020304" pitchFamily="18" charset="0"/>
                      </a:endParaRPr>
                    </a:p>
                  </a:txBody>
                  <a:tcPr marL="7419" marR="7419" marT="556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 smtClean="0">
                          <a:effectLst/>
                        </a:rPr>
                        <a:t>8 823</a:t>
                      </a:r>
                    </a:p>
                    <a:p>
                      <a:pPr algn="ctr" rtl="0" fontAlgn="ctr"/>
                      <a:r>
                        <a:rPr lang="ru-RU" sz="11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КС СЕГ 5 296</a:t>
                      </a:r>
                      <a:endParaRPr lang="ru-RU" sz="11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 CYR" panose="02020603050405020304" pitchFamily="18" charset="0"/>
                        <a:cs typeface="Times New Roman CYR" panose="02020603050405020304" pitchFamily="18" charset="0"/>
                      </a:endParaRPr>
                    </a:p>
                  </a:txBody>
                  <a:tcPr marL="7419" marR="7419" marT="7419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 smtClean="0">
                          <a:effectLst/>
                        </a:rPr>
                        <a:t>4</a:t>
                      </a:r>
                      <a:r>
                        <a:rPr lang="ru-RU" sz="1100" u="none" strike="noStrike" baseline="0" dirty="0" smtClean="0">
                          <a:effectLst/>
                        </a:rPr>
                        <a:t> 482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КС СЕГ 2</a:t>
                      </a:r>
                      <a:r>
                        <a:rPr lang="ru-RU" sz="1100" u="none" strike="noStrike" baseline="0" dirty="0" smtClean="0">
                          <a:solidFill>
                            <a:srgbClr val="FF0000"/>
                          </a:solidFill>
                          <a:effectLst/>
                        </a:rPr>
                        <a:t> 039</a:t>
                      </a:r>
                      <a:endParaRPr lang="ru-RU" sz="11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 CYR" panose="02020603050405020304" pitchFamily="18" charset="0"/>
                        <a:cs typeface="Times New Roman CYR" panose="02020603050405020304" pitchFamily="18" charset="0"/>
                      </a:endParaRPr>
                    </a:p>
                  </a:txBody>
                  <a:tcPr marL="7419" marR="7419" marT="7419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i="1" u="none" strike="noStrike" dirty="0" smtClean="0">
                          <a:effectLst/>
                        </a:rPr>
                        <a:t>4 950</a:t>
                      </a:r>
                    </a:p>
                    <a:p>
                      <a:pPr algn="ctr" rtl="0" fontAlgn="ctr"/>
                      <a:r>
                        <a:rPr lang="ru-RU" sz="1100" i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КС СЕГ 2 240</a:t>
                      </a:r>
                      <a:endParaRPr lang="ru-RU" sz="1100" b="0" i="1" u="none" strike="noStrike" dirty="0">
                        <a:solidFill>
                          <a:srgbClr val="FF0000"/>
                        </a:solidFill>
                        <a:effectLst/>
                        <a:latin typeface="Times New Roman CYR" panose="02020603050405020304" pitchFamily="18" charset="0"/>
                        <a:cs typeface="Times New Roman CYR" panose="02020603050405020304" pitchFamily="18" charset="0"/>
                      </a:endParaRPr>
                    </a:p>
                  </a:txBody>
                  <a:tcPr marL="7419" marR="7419" marT="7419" marB="0" anchor="ctr"/>
                </a:tc>
              </a:tr>
              <a:tr h="16295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</a:rPr>
                        <a:t>4.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 CYR" panose="02020603050405020304" pitchFamily="18" charset="0"/>
                        <a:cs typeface="Times New Roman CYR" panose="02020603050405020304" pitchFamily="18" charset="0"/>
                      </a:endParaRPr>
                    </a:p>
                  </a:txBody>
                  <a:tcPr marL="7419" marR="7419" marT="7419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u="none" strike="noStrike" dirty="0" smtClean="0">
                          <a:effectLst/>
                        </a:rPr>
                        <a:t>Простой </a:t>
                      </a:r>
                      <a:r>
                        <a:rPr lang="ru-RU" sz="1100" u="none" strike="noStrike" dirty="0">
                          <a:effectLst/>
                        </a:rPr>
                        <a:t>в ППР, час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 CYR" panose="02020603050405020304" pitchFamily="18" charset="0"/>
                        <a:cs typeface="Times New Roman CYR" panose="02020603050405020304" pitchFamily="18" charset="0"/>
                      </a:endParaRPr>
                    </a:p>
                  </a:txBody>
                  <a:tcPr marL="7419" marR="7419" marT="741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  <a:cs typeface="Times New Roman CYR" panose="02020603050405020304" pitchFamily="18" charset="0"/>
                        </a:rPr>
                        <a:t>32 788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 CYR" panose="02020603050405020304" pitchFamily="18" charset="0"/>
                      </a:endParaRPr>
                    </a:p>
                  </a:txBody>
                  <a:tcPr marL="7419" marR="7419" marT="556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 smtClean="0">
                          <a:effectLst/>
                          <a:latin typeface="+mn-lt"/>
                          <a:cs typeface="Times New Roman CYR" panose="02020603050405020304" pitchFamily="18" charset="0"/>
                        </a:rPr>
                        <a:t>52 513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 CYR" panose="02020603050405020304" pitchFamily="18" charset="0"/>
                      </a:endParaRPr>
                    </a:p>
                  </a:txBody>
                  <a:tcPr marL="7419" marR="7419" marT="556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 smtClean="0">
                          <a:effectLst/>
                          <a:latin typeface="+mn-lt"/>
                          <a:cs typeface="Times New Roman CYR" panose="02020603050405020304" pitchFamily="18" charset="0"/>
                        </a:rPr>
                        <a:t>52 525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 CYR" panose="02020603050405020304" pitchFamily="18" charset="0"/>
                      </a:endParaRPr>
                    </a:p>
                  </a:txBody>
                  <a:tcPr marL="7419" marR="7419" marT="556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 CYR" panose="02020603050405020304" pitchFamily="18" charset="0"/>
                        </a:rPr>
                        <a:t>58 837</a:t>
                      </a:r>
                    </a:p>
                  </a:txBody>
                  <a:tcPr marL="7419" marR="7419" marT="556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 smtClean="0">
                          <a:effectLst/>
                        </a:rPr>
                        <a:t>64 834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 CYR" panose="02020603050405020304" pitchFamily="18" charset="0"/>
                        <a:cs typeface="Times New Roman CYR" panose="02020603050405020304" pitchFamily="18" charset="0"/>
                      </a:endParaRPr>
                    </a:p>
                  </a:txBody>
                  <a:tcPr marL="7419" marR="7419" marT="741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 smtClean="0">
                          <a:effectLst/>
                        </a:rPr>
                        <a:t>51 903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 CYR" panose="02020603050405020304" pitchFamily="18" charset="0"/>
                        <a:cs typeface="Times New Roman CYR" panose="02020603050405020304" pitchFamily="18" charset="0"/>
                      </a:endParaRPr>
                    </a:p>
                  </a:txBody>
                  <a:tcPr marL="7419" marR="7419" marT="7419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100" i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65 000</a:t>
                      </a:r>
                      <a:endParaRPr lang="ru-RU" sz="1100" i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19" marR="7419" marT="7419" marB="0" anchor="ctr"/>
                </a:tc>
              </a:tr>
              <a:tr h="293193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</a:rPr>
                        <a:t>5.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 CYR" panose="02020603050405020304" pitchFamily="18" charset="0"/>
                        <a:cs typeface="Times New Roman CYR" panose="02020603050405020304" pitchFamily="18" charset="0"/>
                      </a:endParaRPr>
                    </a:p>
                  </a:txBody>
                  <a:tcPr marL="7419" marR="7419" marT="7419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u="none" strike="noStrike" dirty="0">
                          <a:effectLst/>
                        </a:rPr>
                        <a:t>Вынужденный простой, час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 CYR" panose="02020603050405020304" pitchFamily="18" charset="0"/>
                        <a:cs typeface="Times New Roman CYR" panose="02020603050405020304" pitchFamily="18" charset="0"/>
                      </a:endParaRPr>
                    </a:p>
                  </a:txBody>
                  <a:tcPr marL="7419" marR="7419" marT="741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 smtClean="0">
                          <a:effectLst/>
                          <a:latin typeface="+mn-lt"/>
                          <a:cs typeface="Times New Roman CYR" panose="02020603050405020304" pitchFamily="18" charset="0"/>
                        </a:rPr>
                        <a:t>5 358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 CYR" panose="02020603050405020304" pitchFamily="18" charset="0"/>
                      </a:endParaRPr>
                    </a:p>
                  </a:txBody>
                  <a:tcPr marL="7419" marR="7419" marT="556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 smtClean="0">
                          <a:effectLst/>
                          <a:latin typeface="+mn-lt"/>
                          <a:cs typeface="Times New Roman CYR" panose="02020603050405020304" pitchFamily="18" charset="0"/>
                        </a:rPr>
                        <a:t>27 863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 CYR" panose="02020603050405020304" pitchFamily="18" charset="0"/>
                      </a:endParaRPr>
                    </a:p>
                  </a:txBody>
                  <a:tcPr marL="7419" marR="7419" marT="556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 smtClean="0">
                          <a:effectLst/>
                          <a:latin typeface="+mn-lt"/>
                          <a:cs typeface="Times New Roman CYR" panose="02020603050405020304" pitchFamily="18" charset="0"/>
                        </a:rPr>
                        <a:t>15 331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 CYR" panose="02020603050405020304" pitchFamily="18" charset="0"/>
                      </a:endParaRPr>
                    </a:p>
                  </a:txBody>
                  <a:tcPr marL="7419" marR="7419" marT="556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 CYR" panose="02020603050405020304" pitchFamily="18" charset="0"/>
                        </a:rPr>
                        <a:t>29 121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 CYR" panose="02020603050405020304" pitchFamily="18" charset="0"/>
                      </a:endParaRPr>
                    </a:p>
                  </a:txBody>
                  <a:tcPr marL="7419" marR="7419" marT="556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 smtClean="0">
                          <a:effectLst/>
                        </a:rPr>
                        <a:t>31 064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 CYR" panose="02020603050405020304" pitchFamily="18" charset="0"/>
                        <a:cs typeface="Times New Roman CYR" panose="02020603050405020304" pitchFamily="18" charset="0"/>
                      </a:endParaRPr>
                    </a:p>
                  </a:txBody>
                  <a:tcPr marL="7419" marR="7419" marT="741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 smtClean="0">
                          <a:effectLst/>
                        </a:rPr>
                        <a:t>22 296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 CYR" panose="02020603050405020304" pitchFamily="18" charset="0"/>
                        <a:cs typeface="Times New Roman CYR" panose="02020603050405020304" pitchFamily="18" charset="0"/>
                      </a:endParaRPr>
                    </a:p>
                  </a:txBody>
                  <a:tcPr marL="7419" marR="7419" marT="7419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100" i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30 000</a:t>
                      </a:r>
                      <a:endParaRPr lang="ru-RU" sz="1100" i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19" marR="7419" marT="7419" marB="0" anchor="ctr"/>
                </a:tc>
              </a:tr>
              <a:tr h="43668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</a:rPr>
                        <a:t>6.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 CYR" panose="02020603050405020304" pitchFamily="18" charset="0"/>
                        <a:cs typeface="Times New Roman CYR" panose="02020603050405020304" pitchFamily="18" charset="0"/>
                      </a:endParaRPr>
                    </a:p>
                  </a:txBody>
                  <a:tcPr marL="7419" marR="7419" marT="7419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u="none" strike="noStrike" dirty="0">
                          <a:effectLst/>
                        </a:rPr>
                        <a:t>Удельный расход топливного газа, тыс. м3/час (для ГТУ)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 CYR" panose="02020603050405020304" pitchFamily="18" charset="0"/>
                        <a:cs typeface="Times New Roman CYR" panose="02020603050405020304" pitchFamily="18" charset="0"/>
                      </a:endParaRPr>
                    </a:p>
                  </a:txBody>
                  <a:tcPr marL="7419" marR="7419" marT="741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  <a:cs typeface="Times New Roman CYR" panose="02020603050405020304" pitchFamily="18" charset="0"/>
                        </a:rPr>
                        <a:t>2,694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 CYR" panose="02020603050405020304" pitchFamily="18" charset="0"/>
                      </a:endParaRPr>
                    </a:p>
                  </a:txBody>
                  <a:tcPr marL="7419" marR="7419" marT="556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 CYR" panose="02020603050405020304" pitchFamily="18" charset="0"/>
                        </a:rPr>
                        <a:t>3,5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 CYR" panose="02020603050405020304" pitchFamily="18" charset="0"/>
                      </a:endParaRPr>
                    </a:p>
                  </a:txBody>
                  <a:tcPr marL="7419" marR="7419" marT="556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 CYR" panose="02020603050405020304" pitchFamily="18" charset="0"/>
                        </a:rPr>
                        <a:t>4,067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 CYR" panose="02020603050405020304" pitchFamily="18" charset="0"/>
                      </a:endParaRPr>
                    </a:p>
                  </a:txBody>
                  <a:tcPr marL="7419" marR="7419" marT="5564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 CYR" panose="02020603050405020304" pitchFamily="18" charset="0"/>
                        </a:rPr>
                        <a:t>4,281</a:t>
                      </a:r>
                    </a:p>
                  </a:txBody>
                  <a:tcPr marL="7419" marR="7419" marT="5564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 smtClean="0">
                          <a:effectLst/>
                        </a:rPr>
                        <a:t>4,303</a:t>
                      </a:r>
                      <a:endParaRPr lang="ru-RU" sz="1100" b="0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 CYR" panose="02020603050405020304" pitchFamily="18" charset="0"/>
                        <a:cs typeface="Times New Roman CYR" panose="02020603050405020304" pitchFamily="18" charset="0"/>
                      </a:endParaRPr>
                    </a:p>
                  </a:txBody>
                  <a:tcPr marL="7419" marR="7419" marT="7419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 smtClean="0">
                          <a:effectLst/>
                        </a:rPr>
                        <a:t>4,312</a:t>
                      </a:r>
                      <a:endParaRPr lang="ru-RU" sz="1100" b="0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 CYR" panose="02020603050405020304" pitchFamily="18" charset="0"/>
                        <a:cs typeface="Times New Roman CYR" panose="02020603050405020304" pitchFamily="18" charset="0"/>
                      </a:endParaRPr>
                    </a:p>
                  </a:txBody>
                  <a:tcPr marL="7419" marR="7419" marT="7419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i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4,3</a:t>
                      </a:r>
                    </a:p>
                  </a:txBody>
                  <a:tcPr marL="7419" marR="7419" marT="7419" marB="0" anchor="ctr"/>
                </a:tc>
              </a:tr>
              <a:tr h="38777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</a:rPr>
                        <a:t>7.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 CYR" panose="02020603050405020304" pitchFamily="18" charset="0"/>
                        <a:cs typeface="Times New Roman CYR" panose="02020603050405020304" pitchFamily="18" charset="0"/>
                      </a:endParaRPr>
                    </a:p>
                  </a:txBody>
                  <a:tcPr marL="7419" marR="7419" marT="7419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u="none" strike="noStrike" dirty="0">
                          <a:effectLst/>
                        </a:rPr>
                        <a:t>Средний коэффициент готовности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 CYR" panose="02020603050405020304" pitchFamily="18" charset="0"/>
                        <a:cs typeface="Times New Roman CYR" panose="02020603050405020304" pitchFamily="18" charset="0"/>
                      </a:endParaRPr>
                    </a:p>
                  </a:txBody>
                  <a:tcPr marL="7419" marR="7419" marT="741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  <a:cs typeface="Times New Roman CYR" panose="02020603050405020304" pitchFamily="18" charset="0"/>
                        </a:rPr>
                        <a:t>0,99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 CYR" panose="02020603050405020304" pitchFamily="18" charset="0"/>
                      </a:endParaRPr>
                    </a:p>
                  </a:txBody>
                  <a:tcPr marL="7419" marR="7419" marT="556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 CYR" panose="02020603050405020304" pitchFamily="18" charset="0"/>
                        </a:rPr>
                        <a:t>0,92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 CYR" panose="02020603050405020304" pitchFamily="18" charset="0"/>
                      </a:endParaRPr>
                    </a:p>
                  </a:txBody>
                  <a:tcPr marL="7419" marR="7419" marT="556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 CYR" panose="02020603050405020304" pitchFamily="18" charset="0"/>
                        </a:rPr>
                        <a:t>0,96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 CYR" panose="02020603050405020304" pitchFamily="18" charset="0"/>
                      </a:endParaRPr>
                    </a:p>
                  </a:txBody>
                  <a:tcPr marL="7419" marR="7419" marT="556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 CYR" panose="02020603050405020304" pitchFamily="18" charset="0"/>
                        </a:rPr>
                        <a:t>0,926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 CYR" panose="02020603050405020304" pitchFamily="18" charset="0"/>
                      </a:endParaRPr>
                    </a:p>
                  </a:txBody>
                  <a:tcPr marL="7419" marR="7419" marT="556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 smtClean="0">
                          <a:effectLst/>
                        </a:rPr>
                        <a:t>0,93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 CYR" panose="02020603050405020304" pitchFamily="18" charset="0"/>
                        <a:cs typeface="Times New Roman CYR" panose="02020603050405020304" pitchFamily="18" charset="0"/>
                      </a:endParaRPr>
                    </a:p>
                  </a:txBody>
                  <a:tcPr marL="7419" marR="7419" marT="741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 smtClean="0">
                          <a:effectLst/>
                        </a:rPr>
                        <a:t>0,95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 CYR" panose="02020603050405020304" pitchFamily="18" charset="0"/>
                        <a:cs typeface="Times New Roman CYR" panose="02020603050405020304" pitchFamily="18" charset="0"/>
                      </a:endParaRPr>
                    </a:p>
                  </a:txBody>
                  <a:tcPr marL="7419" marR="7419" marT="7419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100" i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0,94</a:t>
                      </a:r>
                      <a:endParaRPr lang="ru-RU" sz="1100" i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19" marR="7419" marT="7419" marB="0" anchor="ctr"/>
                </a:tc>
              </a:tr>
              <a:tr h="515151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</a:rPr>
                        <a:t>8.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 CYR" panose="02020603050405020304" pitchFamily="18" charset="0"/>
                        <a:cs typeface="Times New Roman CYR" panose="02020603050405020304" pitchFamily="18" charset="0"/>
                      </a:endParaRPr>
                    </a:p>
                  </a:txBody>
                  <a:tcPr marL="7419" marR="7419" marT="7419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u="none" strike="noStrike" dirty="0">
                          <a:effectLst/>
                        </a:rPr>
                        <a:t>Средний коэффициент технического использования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 CYR" panose="02020603050405020304" pitchFamily="18" charset="0"/>
                        <a:cs typeface="Times New Roman CYR" panose="02020603050405020304" pitchFamily="18" charset="0"/>
                      </a:endParaRPr>
                    </a:p>
                  </a:txBody>
                  <a:tcPr marL="7419" marR="7419" marT="741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  <a:cs typeface="Times New Roman CYR" panose="02020603050405020304" pitchFamily="18" charset="0"/>
                        </a:rPr>
                        <a:t>0,89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 CYR" panose="02020603050405020304" pitchFamily="18" charset="0"/>
                      </a:endParaRPr>
                    </a:p>
                  </a:txBody>
                  <a:tcPr marL="7419" marR="7419" marT="556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 CYR" panose="02020603050405020304" pitchFamily="18" charset="0"/>
                        </a:rPr>
                        <a:t>0,81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 CYR" panose="02020603050405020304" pitchFamily="18" charset="0"/>
                      </a:endParaRPr>
                    </a:p>
                  </a:txBody>
                  <a:tcPr marL="7419" marR="7419" marT="556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 CYR" panose="02020603050405020304" pitchFamily="18" charset="0"/>
                        </a:rPr>
                        <a:t>0,84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 CYR" panose="02020603050405020304" pitchFamily="18" charset="0"/>
                      </a:endParaRPr>
                    </a:p>
                  </a:txBody>
                  <a:tcPr marL="7419" marR="7419" marT="556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 CYR" panose="02020603050405020304" pitchFamily="18" charset="0"/>
                        </a:rPr>
                        <a:t>0,811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 CYR" panose="02020603050405020304" pitchFamily="18" charset="0"/>
                      </a:endParaRPr>
                    </a:p>
                  </a:txBody>
                  <a:tcPr marL="7419" marR="7419" marT="556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 smtClean="0">
                          <a:effectLst/>
                        </a:rPr>
                        <a:t>0,818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 CYR" panose="02020603050405020304" pitchFamily="18" charset="0"/>
                        <a:cs typeface="Times New Roman CYR" panose="02020603050405020304" pitchFamily="18" charset="0"/>
                      </a:endParaRPr>
                    </a:p>
                  </a:txBody>
                  <a:tcPr marL="7419" marR="7419" marT="741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 smtClean="0">
                          <a:effectLst/>
                        </a:rPr>
                        <a:t>0,85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 CYR" panose="02020603050405020304" pitchFamily="18" charset="0"/>
                        <a:cs typeface="Times New Roman CYR" panose="02020603050405020304" pitchFamily="18" charset="0"/>
                      </a:endParaRPr>
                    </a:p>
                  </a:txBody>
                  <a:tcPr marL="7419" marR="7419" marT="7419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100" i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0,83</a:t>
                      </a:r>
                      <a:endParaRPr lang="ru-RU" sz="1100" i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19" marR="7419" marT="7419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444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шаблон рус 2010 ">
  <a:themeElements>
    <a:clrScheme name="3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1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2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26_Специальное оформление">
  <a:themeElements>
    <a:clrScheme name="9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9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9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3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4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Специальное оформление">
  <a:themeElements>
    <a:clrScheme name="4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4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Специальное оформление">
  <a:themeElements>
    <a:clrScheme name="5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5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6_Специальное оформление">
  <a:themeElements>
    <a:clrScheme name="6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6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7_Специальное оформление">
  <a:themeElements>
    <a:clrScheme name="7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7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7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8_Специальное оформление">
  <a:themeElements>
    <a:clrScheme name="8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8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8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9_Специальное оформление">
  <a:themeElements>
    <a:clrScheme name="9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9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9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Специальное оформление">
  <a:themeElements>
    <a:clrScheme name="2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Специальное оформление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2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0_Специальное оформление">
  <a:themeElements>
    <a:clrScheme name="9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9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9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3_Специальное оформление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3_Специальное оформление">
    <a:majorFont>
      <a:latin typeface="Arial Narrow"/>
      <a:ea typeface=""/>
      <a:cs typeface=""/>
    </a:majorFont>
    <a:minorFont>
      <a:latin typeface="Arial Narrow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9_Специальное оформление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4124</TotalTime>
  <Words>4179</Words>
  <Application>Microsoft Office PowerPoint</Application>
  <PresentationFormat>Экран (16:9)</PresentationFormat>
  <Paragraphs>2037</Paragraphs>
  <Slides>55</Slides>
  <Notes>23</Notes>
  <HiddenSlides>0</HiddenSlides>
  <MMClips>0</MMClips>
  <ScaleCrop>false</ScaleCrop>
  <HeadingPairs>
    <vt:vector size="6" baseType="variant">
      <vt:variant>
        <vt:lpstr>Тема</vt:lpstr>
      </vt:variant>
      <vt:variant>
        <vt:i4>14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55</vt:i4>
      </vt:variant>
    </vt:vector>
  </HeadingPairs>
  <TitlesOfParts>
    <vt:vector size="71" baseType="lpstr">
      <vt:lpstr>шаблон рус 2010 </vt:lpstr>
      <vt:lpstr>4_Специальное оформление</vt:lpstr>
      <vt:lpstr>5_Специальное оформление</vt:lpstr>
      <vt:lpstr>6_Специальное оформление</vt:lpstr>
      <vt:lpstr>7_Специальное оформление</vt:lpstr>
      <vt:lpstr>8_Специальное оформление</vt:lpstr>
      <vt:lpstr>9_Специальное оформление</vt:lpstr>
      <vt:lpstr>2_Специальное оформление</vt:lpstr>
      <vt:lpstr>10_Специальное оформление</vt:lpstr>
      <vt:lpstr>11_Специальное оформление</vt:lpstr>
      <vt:lpstr>12_Специальное оформление</vt:lpstr>
      <vt:lpstr>26_Специальное оформление</vt:lpstr>
      <vt:lpstr>13_Специальное оформление</vt:lpstr>
      <vt:lpstr>14_Специальное оформление</vt:lpstr>
      <vt:lpstr>Лист</vt:lpstr>
      <vt:lpstr>Точечный рисунок</vt:lpstr>
      <vt:lpstr>Презентация PowerPoint</vt:lpstr>
      <vt:lpstr>В составе ООО «Газпром трансгаз Санкт-Петербург» по состоянию на 01.12.2018 г. находятся 32 компрессорных цеха, количество установленных ГПА – 192 шт., суммарной мощностью 1795 МВт.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Наработка ГПА КС СЕГ при увеличении транспорта газа по СЕГ,  Q=167 млн. м3/сут</vt:lpstr>
      <vt:lpstr>Презентация PowerPoint</vt:lpstr>
      <vt:lpstr>Презентация PowerPoint</vt:lpstr>
      <vt:lpstr>Эксплуатация и ремонт ГПА КС «Пикалевская»</vt:lpstr>
      <vt:lpstr>Внеплановые съемы ГТД АЛ-31СТН КС Волхов</vt:lpstr>
      <vt:lpstr>Презентация PowerPoint</vt:lpstr>
      <vt:lpstr>Презентация PowerPoint</vt:lpstr>
      <vt:lpstr>Презентация PowerPoint</vt:lpstr>
      <vt:lpstr>Презентация PowerPoint</vt:lpstr>
      <vt:lpstr>Показатели надежности ГТД АЛ-31СТН  на КС Ржевская и КС Волховская</vt:lpstr>
      <vt:lpstr>Превентивные ремонты ГТД АЛ-31СТН</vt:lpstr>
      <vt:lpstr>Решение по реализации плана повышения надежности ГТД АЛ-31СТН</vt:lpstr>
      <vt:lpstr>Презентация PowerPoint</vt:lpstr>
      <vt:lpstr>Плановые съемы ГТД АЛ-31СТН КС Волхов</vt:lpstr>
      <vt:lpstr>Состояние парка ГТД АЛ-31СТН (по состоянию на 01.12.2018)</vt:lpstr>
      <vt:lpstr>Презентация PowerPoint</vt:lpstr>
      <vt:lpstr>Показатели надежности ГПА КС «Портовая»</vt:lpstr>
      <vt:lpstr>Презентация PowerPoint</vt:lpstr>
      <vt:lpstr>Презентация PowerPoint</vt:lpstr>
      <vt:lpstr>Распределение отказов по ГПА Trent 60 DLE в 2018 году </vt:lpstr>
      <vt:lpstr>Презентация PowerPoint</vt:lpstr>
      <vt:lpstr>Вопрос качества заводских ремонта ГТД Trent 60 DLE</vt:lpstr>
      <vt:lpstr>Презентация PowerPoint</vt:lpstr>
      <vt:lpstr>Вопрос качества заводских ремонта ГТД Trent 60 DLE</vt:lpstr>
      <vt:lpstr>Презентация PowerPoint</vt:lpstr>
      <vt:lpstr>Презентация PowerPoint</vt:lpstr>
      <vt:lpstr>Презентация PowerPoint</vt:lpstr>
      <vt:lpstr>Замена силикагеля на линии 120УПГТ с применением силикагеля марки АСМ производства ООО «Салаватский катализаторный завод»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Отечественные аналоги АПК «Mokveld»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I. Вопрос поставки ЗИП для ремонта ГПА. II. Заводские ремонты узлов и деталей.</vt:lpstr>
      <vt:lpstr>Схема прохождения газопровода СЕГ (3, 4 нитки)</vt:lpstr>
      <vt:lpstr>Строительство КС «Славянская» в составе стройки «Развитие газотранспортных мощностей ЕСГ Северо-Западного региона, участок Грязовец – КС Славянская»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Вербицкая П.М.</dc:creator>
  <cp:lastModifiedBy>Никишин С.А.</cp:lastModifiedBy>
  <cp:revision>269</cp:revision>
  <cp:lastPrinted>2018-12-03T14:28:42Z</cp:lastPrinted>
  <dcterms:created xsi:type="dcterms:W3CDTF">2013-11-18T11:41:05Z</dcterms:created>
  <dcterms:modified xsi:type="dcterms:W3CDTF">2018-12-03T14:52:20Z</dcterms:modified>
</cp:coreProperties>
</file>