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3" r:id="rId3"/>
    <p:sldMasterId id="2147483735" r:id="rId4"/>
    <p:sldMasterId id="2147483745" r:id="rId5"/>
  </p:sldMasterIdLst>
  <p:notesMasterIdLst>
    <p:notesMasterId r:id="rId27"/>
  </p:notesMasterIdLst>
  <p:sldIdLst>
    <p:sldId id="546" r:id="rId6"/>
    <p:sldId id="549" r:id="rId7"/>
    <p:sldId id="557" r:id="rId8"/>
    <p:sldId id="550" r:id="rId9"/>
    <p:sldId id="551" r:id="rId10"/>
    <p:sldId id="554" r:id="rId11"/>
    <p:sldId id="447" r:id="rId12"/>
    <p:sldId id="556" r:id="rId13"/>
    <p:sldId id="454" r:id="rId14"/>
    <p:sldId id="545" r:id="rId15"/>
    <p:sldId id="544" r:id="rId16"/>
    <p:sldId id="427" r:id="rId17"/>
    <p:sldId id="426" r:id="rId18"/>
    <p:sldId id="456" r:id="rId19"/>
    <p:sldId id="555" r:id="rId20"/>
    <p:sldId id="465" r:id="rId21"/>
    <p:sldId id="449" r:id="rId22"/>
    <p:sldId id="459" r:id="rId23"/>
    <p:sldId id="560" r:id="rId24"/>
    <p:sldId id="502" r:id="rId25"/>
    <p:sldId id="548" r:id="rId26"/>
  </p:sldIdLst>
  <p:sldSz cx="9906000" cy="6858000" type="A4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1A0DF"/>
    <a:srgbClr val="FFFFCC"/>
    <a:srgbClr val="DAA600"/>
    <a:srgbClr val="CCFFFF"/>
    <a:srgbClr val="618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1" autoAdjust="0"/>
    <p:restoredTop sz="99429" autoAdjust="0"/>
  </p:normalViewPr>
  <p:slideViewPr>
    <p:cSldViewPr>
      <p:cViewPr>
        <p:scale>
          <a:sx n="110" d="100"/>
          <a:sy n="110" d="100"/>
        </p:scale>
        <p:origin x="-944" y="-8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717C-D9F9-4AAA-920F-70297CCEEA51}" type="datetimeFigureOut">
              <a:rPr lang="ru-RU" smtClean="0"/>
              <a:t>04.10.17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1E471-FC65-4A20-88E3-A799E5384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9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день! Для меня большая</a:t>
            </a:r>
            <a:r>
              <a:rPr lang="ru-RU" baseline="0" dirty="0" smtClean="0"/>
              <a:t> честь сегодня приветствовать Вас на презентации линейки принципиально новых решений компании «Таврида Электрик». Прежде чем перейти к основному вопросу – я бы хотел рассказать Вам о том, что из себя представляет сегодня компания «Таврида Электрик».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B619C9-A898-4ED7-81EE-A54202272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0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2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7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7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7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74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1E471-FC65-4A20-88E3-A799E538432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9DAF09-AB28-46A0-8FE1-567E9CBC46A6}" type="datetime1">
              <a:rPr lang="ru-RU" smtClean="0"/>
              <a:t>04.10.17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1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2A504-3268-4B46-82DA-4E7ED614D6A4}" type="datetime1">
              <a:rPr lang="ru-RU" smtClean="0"/>
              <a:t>04.10.17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5F246-21E0-4416-9897-21AE9F3F0E98}" type="datetime1">
              <a:rPr lang="ru-RU" smtClean="0"/>
              <a:t>04.10.17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6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45C3-F6A2-49D8-B8C9-B9A5D1692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8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428497" y="6200867"/>
            <a:ext cx="256999" cy="237231"/>
          </a:xfrm>
          <a:prstGeom prst="ellipse">
            <a:avLst/>
          </a:prstGeom>
          <a:noFill/>
          <a:ln w="22225">
            <a:solidFill>
              <a:srgbClr val="006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373294" y="618098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A01842C-43D1-4B5C-A4FE-95E9181AAAAA}" type="slidenum">
              <a:rPr lang="ru-RU" sz="1200" b="1" i="0" smtClean="0">
                <a:solidFill>
                  <a:srgbClr val="006C5A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ru-RU" sz="1200" b="1" i="0" dirty="0">
              <a:solidFill>
                <a:srgbClr val="006C5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556998" y="1632909"/>
            <a:ext cx="8608471" cy="39563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algn="l"/>
            <a:r>
              <a:rPr lang="ru-RU" sz="2000" dirty="0" smtClean="0">
                <a:cs typeface="Arial" panose="020B0604020202020204" pitchFamily="34" charset="0"/>
              </a:rPr>
              <a:t>Основной текст презентации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61541" y="482579"/>
            <a:ext cx="8603927" cy="11477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rgbClr val="006C5A"/>
                </a:solidFill>
              </a:defRPr>
            </a:lvl1pPr>
          </a:lstStyle>
          <a:p>
            <a:pPr lvl="0"/>
            <a:r>
              <a:rPr lang="ru-RU" sz="2800" b="1" dirty="0" smtClean="0"/>
              <a:t>Название слайда.</a:t>
            </a:r>
          </a:p>
          <a:p>
            <a:pPr lvl="0"/>
            <a:r>
              <a:rPr lang="ru-RU" sz="2800" b="1" dirty="0" smtClean="0"/>
              <a:t>Две-три строки.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482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25663" y="428727"/>
            <a:ext cx="9151840" cy="624009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600" b="0">
                <a:solidFill>
                  <a:srgbClr val="E3000B"/>
                </a:solidFill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5254" y="6067008"/>
            <a:ext cx="37918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33B5F2A-3CDA-4FB2-97B9-DEA0A56F2F7A}" type="slidenum">
              <a:rPr lang="ru-RU" sz="800" b="1" smtClean="0"/>
              <a:t>‹#›</a:t>
            </a:fld>
            <a:endParaRPr lang="ru-RU" sz="800" b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0" hasCustomPrompt="1"/>
          </p:nvPr>
        </p:nvSpPr>
        <p:spPr>
          <a:xfrm>
            <a:off x="324617" y="1052737"/>
            <a:ext cx="9152886" cy="3931237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73183" y="6092458"/>
            <a:ext cx="182353" cy="169278"/>
          </a:xfrm>
          <a:prstGeom prst="rect">
            <a:avLst/>
          </a:prstGeom>
          <a:noFill/>
          <a:ln w="12700">
            <a:solidFill>
              <a:srgbClr val="E3000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9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5" indent="0" algn="ctr">
              <a:buNone/>
              <a:defRPr/>
            </a:lvl4pPr>
            <a:lvl5pPr marL="1828592" indent="0" algn="ctr">
              <a:buNone/>
              <a:defRPr/>
            </a:lvl5pPr>
            <a:lvl6pPr marL="2285740" indent="0" algn="ctr">
              <a:buNone/>
              <a:defRPr/>
            </a:lvl6pPr>
            <a:lvl7pPr marL="2742888" indent="0" algn="ctr">
              <a:buNone/>
              <a:defRPr/>
            </a:lvl7pPr>
            <a:lvl8pPr marL="3200036" indent="0" algn="ctr">
              <a:buNone/>
              <a:defRPr/>
            </a:lvl8pPr>
            <a:lvl9pPr marL="36571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AF0F-C9AC-4E83-A6C4-2CA38C699B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97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BA8F-AED0-4A02-B0E1-2656218D65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98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5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EE-8369-42AB-89E0-4C50A29337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6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ADB56-0435-42EA-87F1-D4519F28132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1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495A-6A0E-44D7-A722-154EB95433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6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B0FB27-C5C1-4540-9EAB-DC61C6AB92E1}" type="datetime1">
              <a:rPr lang="ru-RU" smtClean="0"/>
              <a:t>04.10.17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40E02-635D-4570-896C-28B6272902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07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AE8CC-8A36-4FDE-BD7F-AFED998D6D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84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5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E89A-7E4C-49AE-8769-D542935471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7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13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53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CE7A-8158-4B4A-9B91-2768E5DF6C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24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2604-218D-4C77-9E26-7C72765975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52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9268B-B761-46BD-8690-C019EBA3DF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56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5550" y="1600201"/>
            <a:ext cx="437515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35550" y="3938599"/>
            <a:ext cx="437515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FC59B-C42D-4243-B808-64718FAAB6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87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DEB37-C4EB-4AFA-8B94-98301103E7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5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AF09-AB28-46A0-8FE1-567E9CBC46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FB27-C5C1-4540-9EAB-DC61C6AB92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459286-4D47-47F9-953F-5039C2D82C19}" type="datetime1">
              <a:rPr lang="ru-RU" smtClean="0"/>
              <a:t>04.10.17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9286-4D47-47F9-953F-5039C2D82C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5D59-4E1E-47CA-942F-07F0C794AC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56A1-E055-4A86-8D46-AE1B5D50C4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8535-AA97-46A1-9B5C-8F4299CE8E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2F55-ECF3-4D88-9A7D-11178D170F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6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3175-92F7-4EB0-A68A-1BBC413F3E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14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52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BFB1-6E2A-47CC-9762-C9293B0826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A504-3268-4B46-82DA-4E7ED614D6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F246-21E0-4416-9897-21AE9F3F0E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896549" y="836713"/>
            <a:ext cx="8190910" cy="208823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896018" y="2924181"/>
            <a:ext cx="5773340" cy="1584325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Автор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92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05D59-4E1E-47CA-942F-07F0C794ACEC}" type="datetime1">
              <a:rPr lang="ru-RU" smtClean="0"/>
              <a:t>04.10.17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43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428497" y="6200866"/>
            <a:ext cx="256999" cy="237230"/>
          </a:xfrm>
          <a:prstGeom prst="ellipse">
            <a:avLst/>
          </a:prstGeom>
          <a:noFill/>
          <a:ln w="22225">
            <a:solidFill>
              <a:srgbClr val="006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73294" y="618099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fld id="{2A01842C-43D1-4B5C-A4FE-95E9181AAAAA}" type="slidenum">
              <a:rPr lang="ru-RU" sz="1200" b="1" smtClean="0">
                <a:solidFill>
                  <a:srgbClr val="006C5A"/>
                </a:solidFill>
                <a:cs typeface="Arial" panose="020B0604020202020204" pitchFamily="34" charset="0"/>
              </a:rPr>
              <a:pPr algn="ctr" defTabSz="914400"/>
              <a:t>‹#›</a:t>
            </a:fld>
            <a:endParaRPr lang="ru-RU" sz="1200" b="1" dirty="0">
              <a:solidFill>
                <a:srgbClr val="006C5A"/>
              </a:solidFill>
              <a:cs typeface="Arial" panose="020B0604020202020204" pitchFamily="34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557003" y="1632908"/>
            <a:ext cx="8608471" cy="39563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algn="l"/>
            <a:r>
              <a:rPr lang="ru-RU" sz="2000" dirty="0" smtClean="0">
                <a:cs typeface="Arial" panose="020B0604020202020204" pitchFamily="34" charset="0"/>
              </a:rPr>
              <a:t>Основной текст презентации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61541" y="482579"/>
            <a:ext cx="8603927" cy="11477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rgbClr val="006C5A"/>
                </a:solidFill>
              </a:defRPr>
            </a:lvl1pPr>
          </a:lstStyle>
          <a:p>
            <a:pPr lvl="0"/>
            <a:r>
              <a:rPr lang="ru-RU" sz="2800" b="1" dirty="0" smtClean="0"/>
              <a:t>Название слайда.</a:t>
            </a:r>
          </a:p>
          <a:p>
            <a:pPr lvl="0"/>
            <a:r>
              <a:rPr lang="ru-RU" sz="2800" b="1" dirty="0" smtClean="0"/>
              <a:t>Две-три строки.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421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699216" y="5703594"/>
            <a:ext cx="2262251" cy="389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tavrida.com</a:t>
            </a:r>
            <a:endParaRPr lang="ru-RU" sz="1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314818" y="1700808"/>
            <a:ext cx="4602511" cy="993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5400" b="1" dirty="0" smtClean="0">
                <a:solidFill>
                  <a:srgbClr val="006C5A"/>
                </a:solidFill>
                <a:cs typeface="Arial" panose="020B0604020202020204" pitchFamily="34" charset="0"/>
              </a:rPr>
              <a:t>Разработано</a:t>
            </a:r>
            <a:endParaRPr lang="ru-RU" sz="5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222699" y="2512690"/>
            <a:ext cx="4602511" cy="993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5400" b="1" dirty="0" smtClean="0">
                <a:solidFill>
                  <a:srgbClr val="006C5A"/>
                </a:solidFill>
                <a:cs typeface="Arial" panose="020B0604020202020204" pitchFamily="34" charset="0"/>
              </a:rPr>
              <a:t>и сделано</a:t>
            </a:r>
            <a:endParaRPr lang="ru-RU" sz="5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626855" y="3284984"/>
            <a:ext cx="4602511" cy="993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5400" b="1" dirty="0" smtClean="0">
                <a:solidFill>
                  <a:srgbClr val="006C5A"/>
                </a:solidFill>
                <a:cs typeface="Arial" panose="020B0604020202020204" pitchFamily="34" charset="0"/>
              </a:rPr>
              <a:t>в России</a:t>
            </a:r>
            <a:endParaRPr lang="ru-RU" sz="5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14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25663" y="428732"/>
            <a:ext cx="9151840" cy="624009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600" b="0">
                <a:solidFill>
                  <a:srgbClr val="E3000B"/>
                </a:solidFill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5254" y="6067008"/>
            <a:ext cx="37918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fld id="{233B5F2A-3CDA-4FB2-97B9-DEA0A56F2F7A}" type="slidenum">
              <a:rPr lang="ru-RU" sz="800" b="1" smtClean="0">
                <a:solidFill>
                  <a:prstClr val="black"/>
                </a:solidFill>
              </a:rPr>
              <a:pPr algn="ctr" defTabSz="914400"/>
              <a:t>‹#›</a:t>
            </a:fld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0" hasCustomPrompt="1"/>
          </p:nvPr>
        </p:nvSpPr>
        <p:spPr>
          <a:xfrm>
            <a:off x="324617" y="1052744"/>
            <a:ext cx="9152886" cy="3931237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73186" y="6092458"/>
            <a:ext cx="182353" cy="169278"/>
          </a:xfrm>
          <a:prstGeom prst="rect">
            <a:avLst/>
          </a:prstGeom>
          <a:noFill/>
          <a:ln w="12700">
            <a:solidFill>
              <a:srgbClr val="E3000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896549" y="836713"/>
            <a:ext cx="8190910" cy="2088232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896013" y="2924176"/>
            <a:ext cx="5773340" cy="1584325"/>
          </a:xfrm>
        </p:spPr>
        <p:txBody>
          <a:bodyPr>
            <a:no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Автор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289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428497" y="6200866"/>
            <a:ext cx="256999" cy="237230"/>
          </a:xfrm>
          <a:prstGeom prst="ellipse">
            <a:avLst/>
          </a:prstGeom>
          <a:noFill/>
          <a:ln w="22225">
            <a:solidFill>
              <a:srgbClr val="006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73294" y="6180982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fld id="{2A01842C-43D1-4B5C-A4FE-95E9181AAAAA}" type="slidenum">
              <a:rPr lang="ru-RU" sz="1200" b="1" smtClean="0">
                <a:solidFill>
                  <a:srgbClr val="006C5A"/>
                </a:solidFill>
                <a:cs typeface="Arial" panose="020B0604020202020204" pitchFamily="34" charset="0"/>
              </a:rPr>
              <a:pPr algn="ctr" defTabSz="914400"/>
              <a:t>‹#›</a:t>
            </a:fld>
            <a:endParaRPr lang="ru-RU" sz="1200" b="1" dirty="0">
              <a:solidFill>
                <a:srgbClr val="006C5A"/>
              </a:solidFill>
              <a:cs typeface="Arial" panose="020B0604020202020204" pitchFamily="34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556997" y="1632908"/>
            <a:ext cx="8608471" cy="39563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algn="l"/>
            <a:r>
              <a:rPr lang="ru-RU" sz="2000" dirty="0" smtClean="0">
                <a:cs typeface="Arial" panose="020B0604020202020204" pitchFamily="34" charset="0"/>
              </a:rPr>
              <a:t>Основной текст презентации</a:t>
            </a:r>
            <a:r>
              <a:rPr lang="en-US" sz="2000" dirty="0" smtClean="0">
                <a:cs typeface="Arial" panose="020B0604020202020204" pitchFamily="34" charset="0"/>
              </a:rPr>
              <a:t>.</a:t>
            </a:r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 hasCustomPrompt="1"/>
          </p:nvPr>
        </p:nvSpPr>
        <p:spPr>
          <a:xfrm>
            <a:off x="561541" y="482579"/>
            <a:ext cx="8603927" cy="114776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rgbClr val="006C5A"/>
                </a:solidFill>
              </a:defRPr>
            </a:lvl1pPr>
          </a:lstStyle>
          <a:p>
            <a:pPr lvl="0"/>
            <a:r>
              <a:rPr lang="ru-RU" sz="2800" b="1" dirty="0" smtClean="0"/>
              <a:t>Название слайда.</a:t>
            </a:r>
          </a:p>
          <a:p>
            <a:pPr lvl="0"/>
            <a:r>
              <a:rPr lang="ru-RU" sz="2800" b="1" dirty="0" smtClean="0"/>
              <a:t>Две-три строки.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064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699214" y="5703584"/>
            <a:ext cx="2262251" cy="389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tavrida.com</a:t>
            </a:r>
            <a:endParaRPr lang="ru-RU" sz="1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314818" y="1700808"/>
            <a:ext cx="4602511" cy="993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5400" b="1" dirty="0" smtClean="0">
                <a:solidFill>
                  <a:srgbClr val="006C5A"/>
                </a:solidFill>
                <a:cs typeface="Arial" panose="020B0604020202020204" pitchFamily="34" charset="0"/>
              </a:rPr>
              <a:t>Разработано</a:t>
            </a:r>
            <a:endParaRPr lang="ru-RU" sz="5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222697" y="2512690"/>
            <a:ext cx="4602511" cy="993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5400" b="1" dirty="0" smtClean="0">
                <a:solidFill>
                  <a:srgbClr val="006C5A"/>
                </a:solidFill>
                <a:cs typeface="Arial" panose="020B0604020202020204" pitchFamily="34" charset="0"/>
              </a:rPr>
              <a:t>и сделано</a:t>
            </a:r>
            <a:endParaRPr lang="ru-RU" sz="5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626853" y="3284984"/>
            <a:ext cx="4602511" cy="993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5400" b="1" dirty="0" smtClean="0">
                <a:solidFill>
                  <a:srgbClr val="006C5A"/>
                </a:solidFill>
                <a:cs typeface="Arial" panose="020B0604020202020204" pitchFamily="34" charset="0"/>
              </a:rPr>
              <a:t>в России</a:t>
            </a:r>
            <a:endParaRPr lang="ru-RU" sz="5400" u="sng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87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ыч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325663" y="428727"/>
            <a:ext cx="9151840" cy="624009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600" b="0">
                <a:solidFill>
                  <a:srgbClr val="E3000B"/>
                </a:solidFill>
              </a:defRPr>
            </a:lvl1pPr>
          </a:lstStyle>
          <a:p>
            <a:r>
              <a:rPr lang="ru-RU" dirty="0" smtClean="0"/>
              <a:t>Название слайда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5254" y="6067008"/>
            <a:ext cx="379182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fld id="{233B5F2A-3CDA-4FB2-97B9-DEA0A56F2F7A}" type="slidenum">
              <a:rPr lang="ru-RU" sz="800" b="1" smtClean="0">
                <a:solidFill>
                  <a:prstClr val="black"/>
                </a:solidFill>
              </a:rPr>
              <a:pPr algn="ctr" defTabSz="914400"/>
              <a:t>‹#›</a:t>
            </a:fld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0" hasCustomPrompt="1"/>
          </p:nvPr>
        </p:nvSpPr>
        <p:spPr>
          <a:xfrm>
            <a:off x="324617" y="1052737"/>
            <a:ext cx="9152886" cy="3931237"/>
          </a:xfrm>
        </p:spPr>
        <p:txBody>
          <a:bodyPr>
            <a:norm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473183" y="6092458"/>
            <a:ext cx="182353" cy="169278"/>
          </a:xfrm>
          <a:prstGeom prst="rect">
            <a:avLst/>
          </a:prstGeom>
          <a:noFill/>
          <a:ln w="12700">
            <a:solidFill>
              <a:srgbClr val="E3000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5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C756A1-E055-4A86-8D46-AE1B5D50C465}" type="datetime1">
              <a:rPr lang="ru-RU" smtClean="0"/>
              <a:t>04.10.17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8535-AA97-46A1-9B5C-8F4299CE8EDF}" type="datetime1">
              <a:rPr lang="ru-RU" smtClean="0"/>
              <a:t>04.10.17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9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22F55-ECF3-4D88-9A7D-11178D170FC0}" type="datetime1">
              <a:rPr lang="ru-RU" smtClean="0"/>
              <a:t>04.10.17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B73175-92F7-4EB0-A68A-1BBC413F3E6D}" type="datetime1">
              <a:rPr lang="ru-RU" smtClean="0"/>
              <a:t>04.10.17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2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3EBFB1-6E2A-47CC-9762-C9293B082641}" type="datetime1">
              <a:rPr lang="ru-RU" smtClean="0"/>
              <a:t>04.10.17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1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theme" Target="../theme/theme4.xml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theme" Target="../theme/theme5.xml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5472B0F-3B9D-48AC-89E6-BE4268A2B278}" type="datetime1">
              <a:rPr lang="ru-RU" smtClean="0"/>
              <a:t>04.10.17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7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90E574D-8963-4828-9352-9586F541C9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750" r:id="rId13"/>
    <p:sldLayoutId id="2147483751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39"/>
            <a:ext cx="23114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29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39"/>
            <a:ext cx="31369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296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39"/>
            <a:ext cx="23114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296" fontAlgn="base">
              <a:spcBef>
                <a:spcPct val="0"/>
              </a:spcBef>
              <a:spcAft>
                <a:spcPct val="0"/>
              </a:spcAft>
              <a:defRPr/>
            </a:pPr>
            <a:fld id="{C7CBFAFC-FFEB-4183-94CA-583C82D01474}" type="slidenum">
              <a:rPr lang="ru-RU">
                <a:solidFill>
                  <a:srgbClr val="000000"/>
                </a:solidFill>
              </a:rPr>
              <a:pPr defTabSz="91429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148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296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445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592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861" indent="-34286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70" indent="-228574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600017" indent="-2285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66" indent="-2285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1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62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10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58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5472B0F-3B9D-48AC-89E6-BE4268A2B2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90E574D-8963-4828-9352-9586F541C9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50152D-BE55-4099-8008-7E69E5DDBC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70D6C8-65C7-4F32-8AF3-3B7B90FC1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50152D-BE55-4099-8008-7E69E5DDBC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04.10.17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70D6C8-65C7-4F32-8AF3-3B7B90FC1D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1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5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5" Type="http://schemas.openxmlformats.org/officeDocument/2006/relationships/oleObject" Target="../embeddings/oleObject2.bin"/><Relationship Id="rId6" Type="http://schemas.openxmlformats.org/officeDocument/2006/relationships/image" Target="../media/image24.emf"/><Relationship Id="rId7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6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9.jpg"/><Relationship Id="rId5" Type="http://schemas.openxmlformats.org/officeDocument/2006/relationships/image" Target="../media/image30.jpeg"/><Relationship Id="rId6" Type="http://schemas.openxmlformats.org/officeDocument/2006/relationships/image" Target="../media/image27.jpe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0.jpeg"/><Relationship Id="rId5" Type="http://schemas.openxmlformats.org/officeDocument/2006/relationships/image" Target="../media/image27.jpeg"/><Relationship Id="rId6" Type="http://schemas.openxmlformats.org/officeDocument/2006/relationships/image" Target="../media/image31.png"/><Relationship Id="rId7" Type="http://schemas.microsoft.com/office/2007/relationships/hdphoto" Target="../media/hdphoto3.wdp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01.png"/><Relationship Id="rId5" Type="http://schemas.openxmlformats.org/officeDocument/2006/relationships/image" Target="../media/image210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5" Type="http://schemas.openxmlformats.org/officeDocument/2006/relationships/image" Target="../media/image190.png"/><Relationship Id="rId6" Type="http://schemas.openxmlformats.org/officeDocument/2006/relationships/image" Target="../media/image200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9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0596" y="2348886"/>
            <a:ext cx="7416824" cy="156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defTabSz="914400" eaLnBrk="1" latinLnBrk="0" hangingPunct="1"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</a:rPr>
              <a:t>Концепция комплексного повышения надежности вдольтрассовых и распределительных сетей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</a:rPr>
              <a:t>6-10 </a:t>
            </a:r>
            <a:r>
              <a:rPr lang="ru-RU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кВ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608" y="4941169"/>
            <a:ext cx="32403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914400" eaLnBrk="1" latinLnBrk="0" hangingPunct="1"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Первеев Станислав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АО «ГК «Таврида Электрик»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7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76045" y="188640"/>
            <a:ext cx="9435619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lvl="2" algn="ctr"/>
            <a:r>
              <a:rPr lang="ru-RU" sz="2400" dirty="0"/>
              <a:t>Применение реклоузеров</a:t>
            </a:r>
          </a:p>
          <a:p>
            <a:pPr marL="0" lvl="2" algn="ctr"/>
            <a:r>
              <a:rPr lang="ru-RU" sz="2400" dirty="0" smtClean="0">
                <a:solidFill>
                  <a:srgbClr val="006666"/>
                </a:solidFill>
              </a:rPr>
              <a:t>Алгоритм </a:t>
            </a:r>
            <a:r>
              <a:rPr lang="ru-RU" sz="2400" dirty="0">
                <a:solidFill>
                  <a:srgbClr val="006666"/>
                </a:solidFill>
              </a:rPr>
              <a:t>сборки </a:t>
            </a:r>
            <a:r>
              <a:rPr lang="ru-RU" sz="2400" dirty="0" smtClean="0">
                <a:solidFill>
                  <a:srgbClr val="006666"/>
                </a:solidFill>
              </a:rPr>
              <a:t>- разборки сети (</a:t>
            </a:r>
            <a:r>
              <a:rPr lang="en-US" sz="2400" dirty="0" smtClean="0">
                <a:solidFill>
                  <a:srgbClr val="006666"/>
                </a:solidFill>
              </a:rPr>
              <a:t>REZIP</a:t>
            </a:r>
            <a:r>
              <a:rPr lang="ru-RU" sz="2400" dirty="0" smtClean="0">
                <a:solidFill>
                  <a:srgbClr val="006666"/>
                </a:solidFill>
              </a:rPr>
              <a:t>)</a:t>
            </a:r>
            <a:endParaRPr lang="ru-RU" sz="2400" dirty="0">
              <a:solidFill>
                <a:srgbClr val="006666"/>
              </a:solidFill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54732497"/>
              </p:ext>
            </p:extLst>
          </p:nvPr>
        </p:nvGraphicFramePr>
        <p:xfrm>
          <a:off x="142743" y="1708413"/>
          <a:ext cx="9568921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Visio" r:id="rId3" imgW="6112764" imgH="982370" progId="Visio.Drawing.11">
                  <p:embed/>
                </p:oleObj>
              </mc:Choice>
              <mc:Fallback>
                <p:oleObj name="Visio" r:id="rId3" imgW="6112764" imgH="9823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43" y="1708413"/>
                        <a:ext cx="9568921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599406" y="2068773"/>
            <a:ext cx="6708908" cy="179387"/>
            <a:chOff x="930" y="1661"/>
            <a:chExt cx="3901" cy="113"/>
          </a:xfrm>
          <a:solidFill>
            <a:srgbClr val="00B050"/>
          </a:solidFill>
        </p:grpSpPr>
        <p:pic>
          <p:nvPicPr>
            <p:cNvPr id="7" name="Picture 7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8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9" name="Picture 9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" name="Picture 10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1" name="Picture 11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Picture 12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" name="Picture 13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4" name="Picture 14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5" name="Picture 15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6" name="Picture 16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8" name="Picture 17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Picture 18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0" name="Picture 19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1" name="Picture 20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2" name="Picture 21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1661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52512" y="2068769"/>
            <a:ext cx="233892" cy="2159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818622" y="1781431"/>
            <a:ext cx="730909" cy="503238"/>
            <a:chOff x="612" y="2251"/>
            <a:chExt cx="425" cy="317"/>
          </a:xfrm>
        </p:grpSpPr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748" y="2432"/>
              <a:ext cx="136" cy="13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612" y="2251"/>
              <a:ext cx="42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 dirty="0">
                  <a:solidFill>
                    <a:srgbClr val="0E7188"/>
                  </a:solidFill>
                </a:rPr>
                <a:t>АПВ-1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599406" y="2068773"/>
            <a:ext cx="2808420" cy="179387"/>
            <a:chOff x="930" y="2319"/>
            <a:chExt cx="1633" cy="113"/>
          </a:xfrm>
          <a:solidFill>
            <a:srgbClr val="00B050"/>
          </a:solidFill>
        </p:grpSpPr>
        <p:pic>
          <p:nvPicPr>
            <p:cNvPr id="37" name="Picture 36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319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8" name="Picture 37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319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9" name="Picture 38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319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0" name="Picture 39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319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1" name="Picture 40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319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2" name="Picture 41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319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3" name="Picture 42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319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44" name="Picture 43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10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44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90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6" name="Picture 45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7" name="Picture 4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46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" name="Picture 47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44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9" name="Picture 48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35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" name="Picture 50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06" y="2068777"/>
            <a:ext cx="313002" cy="179388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8" name="Picture 57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86" y="2068777"/>
            <a:ext cx="313002" cy="179388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4717389" y="2068773"/>
            <a:ext cx="3590925" cy="179387"/>
            <a:chOff x="2743" y="2365"/>
            <a:chExt cx="2088" cy="113"/>
          </a:xfrm>
          <a:solidFill>
            <a:srgbClr val="00B050"/>
          </a:solidFill>
        </p:grpSpPr>
        <p:pic>
          <p:nvPicPr>
            <p:cNvPr id="64" name="Picture 63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365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5" name="Picture 64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365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6" name="Picture 65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365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7" name="Picture 66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365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8" name="Picture 67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365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9" name="Picture 68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2365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0" name="Picture 69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365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1" name="Picture 70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2365"/>
              <a:ext cx="182" cy="113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72" name="Picture 71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17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3" name="Picture 72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29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4" name="Picture 73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37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5" name="Picture 74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7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6" name="Picture 75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65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7" name="Picture 7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59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8" name="Picture 77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86" y="2068773"/>
            <a:ext cx="313002" cy="179387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0" name="Picture 79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11" y="2068780"/>
            <a:ext cx="313002" cy="179388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281481" y="1781434"/>
            <a:ext cx="5645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/>
              <a:t>АВР</a:t>
            </a: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>
            <a:off x="2288714" y="3356999"/>
            <a:ext cx="5966660" cy="1138773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976"/>
                </a:solidFill>
              </a:defRPr>
            </a:lvl1pPr>
          </a:lstStyle>
          <a:p>
            <a:r>
              <a:rPr lang="ru-RU" sz="2000" dirty="0" smtClean="0">
                <a:solidFill>
                  <a:srgbClr val="006666"/>
                </a:solidFill>
              </a:rPr>
              <a:t>Цель применения:</a:t>
            </a:r>
          </a:p>
          <a:p>
            <a:pPr marL="228600" lvl="0" indent="-228600">
              <a:lnSpc>
                <a:spcPct val="150000"/>
              </a:lnSpc>
              <a:buFontTx/>
              <a:buAutoNum type="arabicPeriod"/>
            </a:pPr>
            <a:r>
              <a:rPr lang="ru-RU" sz="1600" b="0" dirty="0" smtClean="0">
                <a:solidFill>
                  <a:prstClr val="black"/>
                </a:solidFill>
              </a:rPr>
              <a:t>Устранение </a:t>
            </a:r>
            <a:r>
              <a:rPr lang="ru-RU" sz="1600" b="0" dirty="0">
                <a:solidFill>
                  <a:prstClr val="black"/>
                </a:solidFill>
              </a:rPr>
              <a:t>неустойчивых повреждений</a:t>
            </a:r>
          </a:p>
          <a:p>
            <a:pPr marL="228600" lvl="0" indent="-228600">
              <a:lnSpc>
                <a:spcPct val="150000"/>
              </a:lnSpc>
              <a:buFontTx/>
              <a:buAutoNum type="arabicPeriod"/>
            </a:pPr>
            <a:r>
              <a:rPr lang="ru-RU" sz="1600" b="0" dirty="0" smtClean="0">
                <a:solidFill>
                  <a:prstClr val="black"/>
                </a:solidFill>
              </a:rPr>
              <a:t>Локализация </a:t>
            </a:r>
            <a:r>
              <a:rPr lang="ru-RU" sz="1600" b="0" dirty="0">
                <a:solidFill>
                  <a:prstClr val="black"/>
                </a:solidFill>
              </a:rPr>
              <a:t>устойчивых </a:t>
            </a:r>
            <a:r>
              <a:rPr lang="ru-RU" sz="1600" b="0" dirty="0" smtClean="0">
                <a:solidFill>
                  <a:prstClr val="black"/>
                </a:solidFill>
              </a:rPr>
              <a:t>повреждений</a:t>
            </a:r>
            <a:endParaRPr lang="ru-RU" sz="2000" dirty="0"/>
          </a:p>
        </p:txBody>
      </p:sp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2341655" y="4869168"/>
            <a:ext cx="5966660" cy="1508105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976"/>
                </a:solidFill>
              </a:defRPr>
            </a:lvl1pPr>
          </a:lstStyle>
          <a:p>
            <a:r>
              <a:rPr lang="ru-RU" sz="2000" dirty="0" smtClean="0">
                <a:solidFill>
                  <a:srgbClr val="006666"/>
                </a:solidFill>
              </a:rPr>
              <a:t>Идеология применения:</a:t>
            </a:r>
          </a:p>
          <a:p>
            <a:pPr marL="228600" lvl="0" indent="-228600">
              <a:lnSpc>
                <a:spcPct val="150000"/>
              </a:lnSpc>
              <a:buFontTx/>
              <a:buAutoNum type="arabicPeriod"/>
            </a:pPr>
            <a:r>
              <a:rPr lang="ru-RU" sz="1600" b="0" dirty="0" smtClean="0">
                <a:solidFill>
                  <a:prstClr val="black"/>
                </a:solidFill>
              </a:rPr>
              <a:t>Выделение </a:t>
            </a:r>
            <a:r>
              <a:rPr lang="ru-RU" sz="1600" b="0" dirty="0">
                <a:solidFill>
                  <a:prstClr val="black"/>
                </a:solidFill>
              </a:rPr>
              <a:t>магистральных участков</a:t>
            </a:r>
          </a:p>
          <a:p>
            <a:pPr marL="228600" lvl="0" indent="-228600">
              <a:lnSpc>
                <a:spcPct val="150000"/>
              </a:lnSpc>
              <a:buFontTx/>
              <a:buAutoNum type="arabicPeriod"/>
            </a:pPr>
            <a:r>
              <a:rPr lang="ru-RU" sz="1600" b="0" dirty="0" smtClean="0">
                <a:solidFill>
                  <a:prstClr val="black"/>
                </a:solidFill>
              </a:rPr>
              <a:t>Изменение </a:t>
            </a:r>
            <a:r>
              <a:rPr lang="ru-RU" sz="1600" b="0" dirty="0">
                <a:solidFill>
                  <a:prstClr val="black"/>
                </a:solidFill>
              </a:rPr>
              <a:t>режима </a:t>
            </a:r>
            <a:r>
              <a:rPr lang="ru-RU" sz="1600" b="0" dirty="0" smtClean="0">
                <a:solidFill>
                  <a:prstClr val="black"/>
                </a:solidFill>
              </a:rPr>
              <a:t>работы протяженных вдольтрассовых ВЛ</a:t>
            </a:r>
            <a:endParaRPr lang="ru-RU" sz="1600" b="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150000"/>
              </a:lnSpc>
              <a:buFontTx/>
              <a:buAutoNum type="arabicPeriod"/>
            </a:pPr>
            <a:r>
              <a:rPr lang="ru-RU" sz="1600" b="0" dirty="0" smtClean="0">
                <a:solidFill>
                  <a:prstClr val="black"/>
                </a:solidFill>
              </a:rPr>
              <a:t>Выбор </a:t>
            </a:r>
            <a:r>
              <a:rPr lang="ru-RU" sz="1600" b="0" dirty="0">
                <a:solidFill>
                  <a:prstClr val="black"/>
                </a:solidFill>
              </a:rPr>
              <a:t>оптимального количества и мест установки </a:t>
            </a:r>
            <a:r>
              <a:rPr lang="ru-RU" sz="1600" b="0" dirty="0" smtClean="0">
                <a:solidFill>
                  <a:prstClr val="black"/>
                </a:solidFill>
              </a:rPr>
              <a:t>реклоузеров</a:t>
            </a:r>
            <a:endParaRPr lang="ru-RU" sz="16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1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58077" y="260648"/>
            <a:ext cx="9219804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lvl="2" algn="ctr"/>
            <a:r>
              <a:rPr lang="ru-RU" sz="2800" dirty="0" smtClean="0">
                <a:latin typeface="+mn-lt"/>
              </a:rPr>
              <a:t>Алгоритм </a:t>
            </a:r>
            <a:r>
              <a:rPr lang="ru-RU" sz="2800" dirty="0">
                <a:latin typeface="+mn-lt"/>
              </a:rPr>
              <a:t>сборки </a:t>
            </a:r>
            <a:r>
              <a:rPr lang="ru-RU" sz="2800" dirty="0" smtClean="0">
                <a:latin typeface="+mn-lt"/>
              </a:rPr>
              <a:t>- разборки сети (</a:t>
            </a:r>
            <a:r>
              <a:rPr lang="en-US" sz="2800" dirty="0" smtClean="0">
                <a:latin typeface="+mn-lt"/>
              </a:rPr>
              <a:t>REZIP</a:t>
            </a:r>
            <a:r>
              <a:rPr lang="ru-RU" sz="2800" dirty="0" smtClean="0">
                <a:latin typeface="+mn-lt"/>
              </a:rPr>
              <a:t>)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510154677"/>
              </p:ext>
            </p:extLst>
          </p:nvPr>
        </p:nvGraphicFramePr>
        <p:xfrm>
          <a:off x="151815" y="1340768"/>
          <a:ext cx="9568921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Visio" r:id="rId5" imgW="6112764" imgH="982370" progId="Visio.Drawing.11">
                  <p:embed/>
                </p:oleObj>
              </mc:Choice>
              <mc:Fallback>
                <p:oleObj name="Visio" r:id="rId5" imgW="6112764" imgH="9823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15" y="1340768"/>
                        <a:ext cx="9568921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608476" y="1701132"/>
            <a:ext cx="6708908" cy="179387"/>
            <a:chOff x="930" y="1661"/>
            <a:chExt cx="3901" cy="113"/>
          </a:xfrm>
        </p:grpSpPr>
        <p:pic>
          <p:nvPicPr>
            <p:cNvPr id="7" name="Picture 7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8" name="Picture 8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9" name="Picture 9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" name="Picture 10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1" name="Picture 11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2" name="Picture 12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3" name="Picture 13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661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4" name="Picture 14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5" name="Picture 15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6" name="Picture 16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8" name="Picture 17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Picture 18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0" name="Picture 19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1" name="Picture 20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2" name="Picture 21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571678" y="1413801"/>
            <a:ext cx="77390" cy="430213"/>
            <a:chOff x="657" y="2024"/>
            <a:chExt cx="91" cy="317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657" y="2024"/>
              <a:ext cx="9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657" y="2160"/>
              <a:ext cx="91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657" y="2160"/>
              <a:ext cx="9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61582" y="1701130"/>
            <a:ext cx="233892" cy="2159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827695" y="1413792"/>
            <a:ext cx="3821377" cy="503238"/>
            <a:chOff x="476" y="1480"/>
            <a:chExt cx="2222" cy="317"/>
          </a:xfrm>
        </p:grpSpPr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476" y="1480"/>
              <a:ext cx="425" cy="317"/>
              <a:chOff x="612" y="2251"/>
              <a:chExt cx="425" cy="317"/>
            </a:xfrm>
          </p:grpSpPr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748" y="2432"/>
                <a:ext cx="136" cy="136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612" y="2251"/>
                <a:ext cx="425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400" b="1" dirty="0">
                    <a:solidFill>
                      <a:srgbClr val="0E7188"/>
                    </a:solidFill>
                  </a:rPr>
                  <a:t>АПВ-1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2653" y="1480"/>
              <a:ext cx="45" cy="271"/>
              <a:chOff x="657" y="2024"/>
              <a:chExt cx="91" cy="317"/>
            </a:xfrm>
          </p:grpSpPr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 flipH="1">
                <a:off x="657" y="2024"/>
                <a:ext cx="9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 flipV="1">
                <a:off x="657" y="2160"/>
                <a:ext cx="9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 flipH="1">
                <a:off x="657" y="2160"/>
                <a:ext cx="9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608476" y="1701132"/>
            <a:ext cx="2808420" cy="179387"/>
            <a:chOff x="930" y="2319"/>
            <a:chExt cx="1633" cy="113"/>
          </a:xfrm>
        </p:grpSpPr>
        <p:pic>
          <p:nvPicPr>
            <p:cNvPr id="37" name="Picture 36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319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8" name="Picture 37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319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9" name="Picture 38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319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0" name="Picture 39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319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1" name="Picture 40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2319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2" name="Picture 41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319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3" name="Picture 42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319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44" name="Picture 43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81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5" name="Picture 44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63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6" name="Picture 45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37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7" name="Picture 46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16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8" name="Picture 47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10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9" name="Picture 48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06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4102175" y="1413801"/>
            <a:ext cx="546894" cy="466725"/>
            <a:chOff x="2380" y="1480"/>
            <a:chExt cx="318" cy="294"/>
          </a:xfrm>
        </p:grpSpPr>
        <p:pic>
          <p:nvPicPr>
            <p:cNvPr id="51" name="Picture 50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2653" y="1480"/>
              <a:ext cx="45" cy="271"/>
              <a:chOff x="657" y="2024"/>
              <a:chExt cx="91" cy="317"/>
            </a:xfrm>
          </p:grpSpPr>
          <p:sp>
            <p:nvSpPr>
              <p:cNvPr id="53" name="Line 52"/>
              <p:cNvSpPr>
                <a:spLocks noChangeShapeType="1"/>
              </p:cNvSpPr>
              <p:nvPr/>
            </p:nvSpPr>
            <p:spPr bwMode="auto">
              <a:xfrm flipH="1">
                <a:off x="657" y="2024"/>
                <a:ext cx="9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Line 53"/>
              <p:cNvSpPr>
                <a:spLocks noChangeShapeType="1"/>
              </p:cNvSpPr>
              <p:nvPr/>
            </p:nvSpPr>
            <p:spPr bwMode="auto">
              <a:xfrm flipV="1">
                <a:off x="657" y="2160"/>
                <a:ext cx="9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 flipH="1">
                <a:off x="657" y="2160"/>
                <a:ext cx="9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56" name="Picture 55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99" y="1701132"/>
            <a:ext cx="313002" cy="179387"/>
          </a:xfrm>
          <a:prstGeom prst="rect">
            <a:avLst/>
          </a:prstGeom>
          <a:solidFill>
            <a:srgbClr val="00CC66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4571680" y="1413801"/>
            <a:ext cx="1171178" cy="466725"/>
            <a:chOff x="2653" y="1480"/>
            <a:chExt cx="681" cy="294"/>
          </a:xfrm>
        </p:grpSpPr>
        <p:pic>
          <p:nvPicPr>
            <p:cNvPr id="58" name="Picture 57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661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2653" y="1480"/>
              <a:ext cx="45" cy="271"/>
              <a:chOff x="657" y="2024"/>
              <a:chExt cx="91" cy="317"/>
            </a:xfrm>
          </p:grpSpPr>
          <p:sp>
            <p:nvSpPr>
              <p:cNvPr id="60" name="Line 59"/>
              <p:cNvSpPr>
                <a:spLocks noChangeShapeType="1"/>
              </p:cNvSpPr>
              <p:nvPr/>
            </p:nvSpPr>
            <p:spPr bwMode="auto">
              <a:xfrm flipH="1">
                <a:off x="657" y="2024"/>
                <a:ext cx="9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 flipV="1">
                <a:off x="657" y="2160"/>
                <a:ext cx="9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61"/>
              <p:cNvSpPr>
                <a:spLocks noChangeShapeType="1"/>
              </p:cNvSpPr>
              <p:nvPr/>
            </p:nvSpPr>
            <p:spPr bwMode="auto">
              <a:xfrm flipH="1">
                <a:off x="657" y="2160"/>
                <a:ext cx="9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4726462" y="1701132"/>
            <a:ext cx="3590925" cy="179387"/>
            <a:chOff x="2743" y="2365"/>
            <a:chExt cx="2088" cy="113"/>
          </a:xfrm>
        </p:grpSpPr>
        <p:pic>
          <p:nvPicPr>
            <p:cNvPr id="64" name="Picture 63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365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5" name="Picture 64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365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6" name="Picture 65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365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7" name="Picture 66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365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8" name="Picture 67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365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9" name="Picture 68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2365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0" name="Picture 69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365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1" name="Picture 70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2365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72" name="Picture 71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83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3" name="Picture 72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01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4" name="Picture 73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10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5" name="Picture 74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23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6" name="Picture 75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31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7" name="Picture 76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31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8" name="Picture 77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58" y="1701132"/>
            <a:ext cx="313002" cy="1793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4571682" y="1413801"/>
            <a:ext cx="469503" cy="466725"/>
            <a:chOff x="2653" y="2093"/>
            <a:chExt cx="273" cy="294"/>
          </a:xfrm>
        </p:grpSpPr>
        <p:pic>
          <p:nvPicPr>
            <p:cNvPr id="80" name="Picture 79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2274"/>
              <a:ext cx="182" cy="113"/>
            </a:xfrm>
            <a:prstGeom prst="rect">
              <a:avLst/>
            </a:prstGeom>
            <a:solidFill>
              <a:srgbClr val="CC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81" name="Group 80"/>
            <p:cNvGrpSpPr>
              <a:grpSpLocks/>
            </p:cNvGrpSpPr>
            <p:nvPr/>
          </p:nvGrpSpPr>
          <p:grpSpPr bwMode="auto">
            <a:xfrm>
              <a:off x="2653" y="2093"/>
              <a:ext cx="45" cy="271"/>
              <a:chOff x="657" y="2024"/>
              <a:chExt cx="91" cy="317"/>
            </a:xfrm>
          </p:grpSpPr>
          <p:sp>
            <p:nvSpPr>
              <p:cNvPr id="82" name="Line 81"/>
              <p:cNvSpPr>
                <a:spLocks noChangeShapeType="1"/>
              </p:cNvSpPr>
              <p:nvPr/>
            </p:nvSpPr>
            <p:spPr bwMode="auto">
              <a:xfrm flipH="1">
                <a:off x="657" y="2024"/>
                <a:ext cx="9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Line 82"/>
              <p:cNvSpPr>
                <a:spLocks noChangeShapeType="1"/>
              </p:cNvSpPr>
              <p:nvPr/>
            </p:nvSpPr>
            <p:spPr bwMode="auto">
              <a:xfrm flipV="1">
                <a:off x="657" y="2160"/>
                <a:ext cx="91" cy="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Line 83"/>
              <p:cNvSpPr>
                <a:spLocks noChangeShapeType="1"/>
              </p:cNvSpPr>
              <p:nvPr/>
            </p:nvSpPr>
            <p:spPr bwMode="auto">
              <a:xfrm flipH="1">
                <a:off x="657" y="2160"/>
                <a:ext cx="91" cy="18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4260395" y="1459830"/>
            <a:ext cx="779066" cy="792162"/>
            <a:chOff x="2472" y="1888"/>
            <a:chExt cx="453" cy="499"/>
          </a:xfrm>
        </p:grpSpPr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472" y="1888"/>
              <a:ext cx="363" cy="499"/>
            </a:xfrm>
            <a:prstGeom prst="rect">
              <a:avLst/>
            </a:prstGeom>
            <a:solidFill>
              <a:srgbClr val="00CC66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87" name="Picture 86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" y="2047"/>
              <a:ext cx="182" cy="113"/>
            </a:xfrm>
            <a:prstGeom prst="rect">
              <a:avLst/>
            </a:prstGeom>
            <a:solidFill>
              <a:srgbClr val="00CC66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5290552" y="1413800"/>
            <a:ext cx="5645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/>
              <a:t>АВР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385634" y="3717032"/>
            <a:ext cx="743226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6666"/>
                </a:solidFill>
              </a:rPr>
              <a:t>Особенность работы алгоритма: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Целевые аварии – междуфазные </a:t>
            </a:r>
            <a:r>
              <a:rPr lang="ru-RU" sz="1400" dirty="0" smtClean="0"/>
              <a:t>КЗ</a:t>
            </a:r>
            <a:endParaRPr lang="ru-RU" sz="14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Минимальная возможная выдержка времени в центре питания – 0.3 </a:t>
            </a:r>
            <a:r>
              <a:rPr lang="ru-RU" sz="1400" dirty="0" smtClean="0"/>
              <a:t>с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Время </a:t>
            </a:r>
            <a:r>
              <a:rPr lang="ru-RU" sz="1400" dirty="0"/>
              <a:t>локализации устойчивого повреждения </a:t>
            </a:r>
            <a:r>
              <a:rPr lang="ru-RU" sz="1400" dirty="0" smtClean="0"/>
              <a:t> </a:t>
            </a:r>
            <a:r>
              <a:rPr lang="en-US" sz="1400" dirty="0"/>
              <a:t>&lt;</a:t>
            </a:r>
            <a:r>
              <a:rPr lang="ru-RU" sz="1400" dirty="0" smtClean="0"/>
              <a:t>10 с</a:t>
            </a:r>
            <a:endParaRPr lang="ru-RU" sz="14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Все реклоузеры имеют одинаковые </a:t>
            </a:r>
            <a:r>
              <a:rPr lang="ru-RU" sz="1400" dirty="0" err="1"/>
              <a:t>уставки</a:t>
            </a:r>
            <a:r>
              <a:rPr lang="ru-RU" sz="1400" dirty="0"/>
              <a:t>: МТЗ с АПВ, ЗПП с АПВ, </a:t>
            </a:r>
            <a:r>
              <a:rPr lang="ru-RU" sz="1400" dirty="0" smtClean="0"/>
              <a:t>АВР</a:t>
            </a:r>
            <a:endParaRPr lang="ru-RU" sz="14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Точка нормального разрыва (пункт АВР) может быть выполнена в любом </a:t>
            </a:r>
            <a:r>
              <a:rPr lang="ru-RU" sz="1400" dirty="0" smtClean="0"/>
              <a:t>месте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53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58551" y="0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SCADA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77136" y="4195660"/>
            <a:ext cx="319586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dirty="0"/>
              <a:t>Сбор полевых данных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7136" y="5094819"/>
            <a:ext cx="319586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defRPr/>
            </a:pPr>
            <a:r>
              <a:rPr lang="ru-RU" sz="1800" dirty="0"/>
              <a:t>Ведение оперативной схемы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7136" y="2539480"/>
            <a:ext cx="319586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006666"/>
              </a:buClr>
              <a:defRPr/>
            </a:pPr>
            <a:r>
              <a:rPr lang="ru-RU" sz="1800" dirty="0"/>
              <a:t>Телесигнализация и телеуправление фидерными выключателями и </a:t>
            </a:r>
            <a:r>
              <a:rPr lang="ru-RU" sz="1800" dirty="0" err="1"/>
              <a:t>реклоузерами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13279" y="1484786"/>
            <a:ext cx="520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</a:t>
            </a:r>
            <a:r>
              <a:rPr lang="ru-RU" sz="1800" dirty="0" smtClean="0"/>
              <a:t>окращение времени реакции на аварийное событие</a:t>
            </a:r>
            <a:endParaRPr lang="ru-RU" sz="1800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13281" y="1052736"/>
            <a:ext cx="4636701" cy="41549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976"/>
                </a:solidFill>
              </a:defRPr>
            </a:lvl1pPr>
          </a:lstStyle>
          <a:p>
            <a:r>
              <a:rPr lang="ru-RU" dirty="0" smtClean="0"/>
              <a:t>Цель применения:</a:t>
            </a:r>
            <a:endParaRPr lang="ru-RU" dirty="0"/>
          </a:p>
        </p:txBody>
      </p:sp>
      <p:pic>
        <p:nvPicPr>
          <p:cNvPr id="6570" name="Picture 4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2" y="2515081"/>
            <a:ext cx="5208633" cy="306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7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58551" y="0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Повышение эффективности. Ввод в эксплуатацию</a:t>
            </a:r>
          </a:p>
        </p:txBody>
      </p:sp>
      <p:pic>
        <p:nvPicPr>
          <p:cNvPr id="14" name="Picture 3" descr="C:\Users\peva\Desktop\37. проект в янтарьэнерго\Проект\ТЗ\Монтаж в Волгоградэнерго\1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/>
          <a:stretch/>
        </p:blipFill>
        <p:spPr bwMode="auto">
          <a:xfrm>
            <a:off x="264347" y="1634486"/>
            <a:ext cx="2855127" cy="19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58823" y="998704"/>
            <a:ext cx="7666383" cy="41549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976"/>
                </a:solidFill>
              </a:defRPr>
            </a:lvl1pPr>
          </a:lstStyle>
          <a:p>
            <a:r>
              <a:rPr lang="ru-RU" dirty="0" smtClean="0">
                <a:solidFill>
                  <a:srgbClr val="006666"/>
                </a:solidFill>
              </a:rPr>
              <a:t>1. Установка реклоузера на промежуточную опору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24" name="Isosceles Triangle 66"/>
          <p:cNvSpPr/>
          <p:nvPr/>
        </p:nvSpPr>
        <p:spPr bwMode="auto">
          <a:xfrm rot="5400000">
            <a:off x="3278476" y="2511703"/>
            <a:ext cx="1933905" cy="204835"/>
          </a:xfrm>
          <a:prstGeom prst="triangle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9416" y="1997486"/>
            <a:ext cx="482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в</a:t>
            </a:r>
            <a:r>
              <a:rPr lang="ru-RU" sz="1600" dirty="0" smtClean="0"/>
              <a:t>вод в эксплуатацию за </a:t>
            </a:r>
            <a:r>
              <a:rPr lang="en-US" sz="1600" dirty="0" smtClean="0"/>
              <a:t>1 </a:t>
            </a:r>
            <a:r>
              <a:rPr lang="ru-RU" sz="1600" dirty="0" smtClean="0"/>
              <a:t>рабочую смену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минимальный перерыв питания потребителей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/>
              <a:t>минимальный расход техники и материалов</a:t>
            </a:r>
            <a:endParaRPr lang="ru-RU" sz="1600" dirty="0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79533" y="3734285"/>
            <a:ext cx="7666383" cy="41549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976"/>
                </a:solidFill>
              </a:defRPr>
            </a:lvl1pPr>
          </a:lstStyle>
          <a:p>
            <a:r>
              <a:rPr lang="ru-RU" dirty="0">
                <a:solidFill>
                  <a:srgbClr val="006666"/>
                </a:solidFill>
              </a:rPr>
              <a:t>2</a:t>
            </a:r>
            <a:r>
              <a:rPr lang="ru-RU" dirty="0" smtClean="0">
                <a:solidFill>
                  <a:srgbClr val="006666"/>
                </a:solidFill>
              </a:rPr>
              <a:t>. Технология реализации </a:t>
            </a:r>
            <a:r>
              <a:rPr lang="ru-RU" dirty="0" smtClean="0">
                <a:solidFill>
                  <a:srgbClr val="006666"/>
                </a:solidFill>
              </a:rPr>
              <a:t>проекта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29" name="Isosceles Triangle 66"/>
          <p:cNvSpPr/>
          <p:nvPr/>
        </p:nvSpPr>
        <p:spPr bwMode="auto">
          <a:xfrm rot="5400000">
            <a:off x="3378787" y="5124278"/>
            <a:ext cx="1800214" cy="209810"/>
          </a:xfrm>
          <a:prstGeom prst="triangle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514797"/>
            <a:ext cx="3822452" cy="144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0952" y="4444353"/>
            <a:ext cx="5241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ru-RU" sz="1600" dirty="0"/>
              <a:t>с</a:t>
            </a:r>
            <a:r>
              <a:rPr lang="ru-RU" sz="1600" dirty="0" smtClean="0"/>
              <a:t>окращение </a:t>
            </a:r>
            <a:r>
              <a:rPr lang="ru-RU" sz="1600" dirty="0"/>
              <a:t>сроков </a:t>
            </a:r>
            <a:r>
              <a:rPr lang="ru-RU" sz="1600" dirty="0" smtClean="0"/>
              <a:t>проектирования</a:t>
            </a:r>
          </a:p>
          <a:p>
            <a:pPr marL="342900" indent="-342900">
              <a:lnSpc>
                <a:spcPct val="150000"/>
              </a:lnSpc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ru-RU" sz="1600" dirty="0"/>
              <a:t>с</a:t>
            </a:r>
            <a:r>
              <a:rPr lang="ru-RU" sz="1600" dirty="0" smtClean="0"/>
              <a:t>нижение </a:t>
            </a:r>
            <a:r>
              <a:rPr lang="ru-RU" sz="1600" dirty="0"/>
              <a:t>вероятности ошибок при проектировании</a:t>
            </a:r>
          </a:p>
          <a:p>
            <a:pPr marL="342900" indent="-342900">
              <a:lnSpc>
                <a:spcPct val="150000"/>
              </a:lnSpc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ru-RU" sz="1600" dirty="0"/>
              <a:t>с</a:t>
            </a:r>
            <a:r>
              <a:rPr lang="ru-RU" sz="1600" dirty="0" smtClean="0"/>
              <a:t>окращение </a:t>
            </a:r>
            <a:r>
              <a:rPr lang="ru-RU" sz="1600" dirty="0"/>
              <a:t>сроков поставки оборудования</a:t>
            </a:r>
          </a:p>
          <a:p>
            <a:pPr marL="342900" indent="-342900">
              <a:lnSpc>
                <a:spcPct val="150000"/>
              </a:lnSpc>
              <a:buClr>
                <a:srgbClr val="006666"/>
              </a:buClr>
              <a:buFont typeface="Arial" pitchFamily="34" charset="0"/>
              <a:buChar char="•"/>
              <a:defRPr/>
            </a:pPr>
            <a:r>
              <a:rPr lang="ru-RU" sz="1600" dirty="0"/>
              <a:t>с</a:t>
            </a:r>
            <a:r>
              <a:rPr lang="ru-RU" sz="1600" dirty="0" smtClean="0"/>
              <a:t>окращение </a:t>
            </a:r>
            <a:r>
              <a:rPr lang="ru-RU" sz="1600" dirty="0"/>
              <a:t>сроков монтажа и </a:t>
            </a:r>
            <a:r>
              <a:rPr lang="ru-RU" sz="1600" dirty="0" err="1"/>
              <a:t>пусконаладки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8273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5" grpId="0"/>
      <p:bldP spid="28" grpId="0"/>
      <p:bldP spid="2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58551" y="0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Повышение эффективности. Эксплуатация оборудования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24809"/>
          <a:stretch/>
        </p:blipFill>
        <p:spPr>
          <a:xfrm>
            <a:off x="818688" y="4581140"/>
            <a:ext cx="2746558" cy="1766141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74679" y="980728"/>
            <a:ext cx="4464489" cy="73866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976"/>
                </a:solidFill>
              </a:defRPr>
            </a:lvl1pPr>
          </a:lstStyle>
          <a:p>
            <a:r>
              <a:rPr lang="ru-RU" dirty="0" smtClean="0">
                <a:solidFill>
                  <a:srgbClr val="006666"/>
                </a:solidFill>
              </a:rPr>
              <a:t>1. Применение необслуживаемого оборудования</a:t>
            </a:r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1648" y="6969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0" dirty="0"/>
          </a:p>
        </p:txBody>
      </p:sp>
      <p:sp>
        <p:nvSpPr>
          <p:cNvPr id="23" name="Isosceles Triangle 66"/>
          <p:cNvSpPr/>
          <p:nvPr/>
        </p:nvSpPr>
        <p:spPr bwMode="auto">
          <a:xfrm rot="5400000">
            <a:off x="4122415" y="3626494"/>
            <a:ext cx="2318178" cy="209810"/>
          </a:xfrm>
          <a:prstGeom prst="triangle">
            <a:avLst/>
          </a:prstGeom>
          <a:solidFill>
            <a:srgbClr val="B2B2B2"/>
          </a:solidFill>
          <a:ln w="9525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89000" rtl="0" eaLnBrk="1" fontAlgn="base" latinLnBrk="0" hangingPunct="1"/>
            <a:endParaRPr kumimoji="0" lang="en-US" sz="12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14009" y="2855103"/>
            <a:ext cx="4019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сокращение затрат на обслуживание и ремонты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</a:t>
            </a:r>
            <a:r>
              <a:rPr lang="ru-RU" sz="1800" dirty="0" smtClean="0"/>
              <a:t>окращение количества отключений потребителей при проведении плановых работ</a:t>
            </a:r>
            <a:endParaRPr lang="ru-RU" sz="1800" dirty="0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74676" y="3847126"/>
            <a:ext cx="4320476" cy="73866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7976"/>
                </a:solidFill>
              </a:defRPr>
            </a:lvl1pPr>
          </a:lstStyle>
          <a:p>
            <a:r>
              <a:rPr lang="ru-RU" dirty="0" smtClean="0">
                <a:solidFill>
                  <a:srgbClr val="006666"/>
                </a:solidFill>
              </a:rPr>
              <a:t>2. Оптимизация количества разъединителей</a:t>
            </a:r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27" name="Picture 1" descr="C:\Poviraev\Tavrida Electric\Проекты\2014\Smart Grid Retro\Для Янтаря\Опытное вкатывание\72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8" y="1793710"/>
            <a:ext cx="1550051" cy="1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peva\Desktop\37. проект в янтарьэнерго\Проект\ТЗ\Монтаж в Волгоградэнерго\1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11495" r="21956"/>
          <a:stretch/>
        </p:blipFill>
        <p:spPr bwMode="auto">
          <a:xfrm>
            <a:off x="2690896" y="1793718"/>
            <a:ext cx="1777042" cy="19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58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58551" y="0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Повышение эффективности. Потребительские свойства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21648" y="69695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800" dirty="0"/>
          </a:p>
        </p:txBody>
      </p:sp>
      <p:pic>
        <p:nvPicPr>
          <p:cNvPr id="27" name="Picture 1" descr="C:\Poviraev\Tavrida Electric\Проекты\2014\Smart Grid Retro\Для Янтаря\Опытное вкатывание\7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88" y="3763616"/>
            <a:ext cx="1586808" cy="19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C:\Users\peva\Desktop\37. проект в янтарьэнерго\Проект\ТЗ\Монтаж в Волгоградэнерго\1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11495" r="21956"/>
          <a:stretch/>
        </p:blipFill>
        <p:spPr bwMode="auto">
          <a:xfrm>
            <a:off x="822276" y="3763616"/>
            <a:ext cx="1656184" cy="19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54229" y="1348485"/>
            <a:ext cx="460851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/>
              <a:t>Надёжность:</a:t>
            </a:r>
            <a:endParaRPr lang="ru-RU" sz="14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SAIDI для потребителей </a:t>
            </a:r>
            <a:r>
              <a:rPr lang="ru-RU" sz="1400" dirty="0" smtClean="0"/>
              <a:t>&lt; 3 </a:t>
            </a:r>
            <a:r>
              <a:rPr lang="ru-RU" sz="1400" dirty="0"/>
              <a:t>часа/год</a:t>
            </a:r>
          </a:p>
          <a:p>
            <a:pPr>
              <a:lnSpc>
                <a:spcPct val="150000"/>
              </a:lnSpc>
            </a:pPr>
            <a:endParaRPr lang="ru-RU" sz="600" b="1" dirty="0" smtClean="0"/>
          </a:p>
          <a:p>
            <a:pPr>
              <a:lnSpc>
                <a:spcPct val="150000"/>
              </a:lnSpc>
            </a:pPr>
            <a:r>
              <a:rPr lang="ru-RU" sz="1400" b="1" dirty="0" smtClean="0"/>
              <a:t>Качество: </a:t>
            </a:r>
            <a:endParaRPr lang="ru-RU" sz="14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Предельное отклонение напряжения </a:t>
            </a:r>
            <a:r>
              <a:rPr lang="ru-RU" sz="1400" dirty="0" smtClean="0"/>
              <a:t> &lt; 10</a:t>
            </a:r>
            <a:r>
              <a:rPr lang="ru-RU" sz="1400" dirty="0"/>
              <a:t>%</a:t>
            </a:r>
          </a:p>
          <a:p>
            <a:pPr>
              <a:lnSpc>
                <a:spcPct val="150000"/>
              </a:lnSpc>
            </a:pPr>
            <a:endParaRPr lang="ru-RU" sz="600" b="1" dirty="0" smtClean="0"/>
          </a:p>
          <a:p>
            <a:pPr>
              <a:lnSpc>
                <a:spcPct val="150000"/>
              </a:lnSpc>
            </a:pPr>
            <a:r>
              <a:rPr lang="ru-RU" sz="1400" b="1" dirty="0" smtClean="0"/>
              <a:t>Доступность:</a:t>
            </a:r>
            <a:endParaRPr lang="ru-RU" sz="14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Возможность подключения потребителей с особой категорией надёжности к существующей сети СН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Возможность подключения генераторов к сети СН</a:t>
            </a:r>
            <a:endParaRPr lang="en-US" sz="1400" dirty="0" smtClean="0"/>
          </a:p>
          <a:p>
            <a:pPr>
              <a:lnSpc>
                <a:spcPct val="150000"/>
              </a:lnSpc>
            </a:pP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1400" b="1" dirty="0"/>
              <a:t>Себестоимость: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Снижение амортизационных издержек ~ на 20-30%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Снижение OPEX на 20-30%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Снижение потерь ЭЭ на 30-50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pic>
        <p:nvPicPr>
          <p:cNvPr id="15" name="Рисунок 1" descr="image00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020" y="1447595"/>
            <a:ext cx="3432228" cy="2220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54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552" y="2564940"/>
            <a:ext cx="8021052" cy="156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defTabSz="914400" eaLnBrk="1" latinLnBrk="0" hangingPunct="1"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Опыт </a:t>
            </a:r>
            <a:r>
              <a:rPr lang="ru-RU" dirty="0"/>
              <a:t>реализации комплексных проектов автоматизации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40244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58551" y="0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Методика оценки эффективности применения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93744" y="2454792"/>
            <a:ext cx="461459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dirty="0"/>
              <a:t>Характеризует отношение общего количества отключений потребителей системы к общему количеству потребителей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93760" y="4881940"/>
            <a:ext cx="47837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dirty="0"/>
              <a:t>Характеризует отношение общей длительности отключений потребителей системы к общему количеству потребителей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211" y="1402244"/>
            <a:ext cx="93454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en-US" b="1" dirty="0" smtClean="0">
                <a:solidFill>
                  <a:srgbClr val="007976"/>
                </a:solidFill>
              </a:rPr>
              <a:t>SAIFI</a:t>
            </a:r>
            <a:r>
              <a:rPr lang="ru-RU" b="1" dirty="0" smtClean="0">
                <a:solidFill>
                  <a:srgbClr val="007976"/>
                </a:solidFill>
              </a:rPr>
              <a:t>	</a:t>
            </a:r>
            <a:r>
              <a:rPr lang="en-US" b="1" dirty="0" smtClean="0">
                <a:solidFill>
                  <a:srgbClr val="007976"/>
                </a:solidFill>
              </a:rPr>
              <a:t>System Average Interruption Frequency Index</a:t>
            </a:r>
            <a:endParaRPr lang="en-US" b="1" dirty="0">
              <a:solidFill>
                <a:srgbClr val="007976"/>
              </a:solidFill>
            </a:endParaRPr>
          </a:p>
          <a:p>
            <a:r>
              <a:rPr lang="ru-RU" b="1" dirty="0" smtClean="0">
                <a:solidFill>
                  <a:srgbClr val="007976"/>
                </a:solidFill>
              </a:rPr>
              <a:t>                 </a:t>
            </a:r>
            <a:r>
              <a:rPr lang="ru-RU" dirty="0" smtClean="0">
                <a:solidFill>
                  <a:srgbClr val="007976"/>
                </a:solidFill>
              </a:rPr>
              <a:t>(среднее </a:t>
            </a:r>
            <a:r>
              <a:rPr lang="ru-RU" dirty="0">
                <a:solidFill>
                  <a:srgbClr val="007976"/>
                </a:solidFill>
              </a:rPr>
              <a:t>число отключений потребителя </a:t>
            </a:r>
            <a:r>
              <a:rPr lang="ru-RU" dirty="0" smtClean="0">
                <a:solidFill>
                  <a:srgbClr val="007976"/>
                </a:solidFill>
              </a:rPr>
              <a:t>фидера)</a:t>
            </a:r>
            <a:endParaRPr lang="ru-RU" dirty="0">
              <a:solidFill>
                <a:srgbClr val="007976"/>
              </a:solidFill>
            </a:endParaRPr>
          </a:p>
          <a:p>
            <a:endParaRPr lang="ru-RU" b="1" dirty="0">
              <a:solidFill>
                <a:srgbClr val="00797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211" y="3775234"/>
            <a:ext cx="9367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976"/>
                </a:solidFill>
              </a:rPr>
              <a:t>SAIDI </a:t>
            </a:r>
            <a:r>
              <a:rPr lang="ru-RU" b="1" dirty="0" smtClean="0">
                <a:solidFill>
                  <a:srgbClr val="007976"/>
                </a:solidFill>
              </a:rPr>
              <a:t>	</a:t>
            </a:r>
            <a:r>
              <a:rPr lang="en-US" b="1" dirty="0" smtClean="0">
                <a:solidFill>
                  <a:srgbClr val="007976"/>
                </a:solidFill>
              </a:rPr>
              <a:t> System Average Interruption Duration Index </a:t>
            </a:r>
            <a:endParaRPr lang="ru-RU" b="1" dirty="0" smtClean="0">
              <a:solidFill>
                <a:srgbClr val="007976"/>
              </a:solidFill>
            </a:endParaRPr>
          </a:p>
          <a:p>
            <a:r>
              <a:rPr lang="ru-RU" b="1" dirty="0">
                <a:solidFill>
                  <a:srgbClr val="007976"/>
                </a:solidFill>
              </a:rPr>
              <a:t>	</a:t>
            </a:r>
            <a:r>
              <a:rPr lang="en-US" dirty="0" smtClean="0">
                <a:solidFill>
                  <a:srgbClr val="007976"/>
                </a:solidFill>
              </a:rPr>
              <a:t>(c</a:t>
            </a:r>
            <a:r>
              <a:rPr lang="ru-RU" dirty="0" err="1" smtClean="0">
                <a:solidFill>
                  <a:srgbClr val="007976"/>
                </a:solidFill>
              </a:rPr>
              <a:t>редняя</a:t>
            </a:r>
            <a:r>
              <a:rPr lang="ru-RU" dirty="0" smtClean="0">
                <a:solidFill>
                  <a:srgbClr val="007976"/>
                </a:solidFill>
              </a:rPr>
              <a:t> </a:t>
            </a:r>
            <a:r>
              <a:rPr lang="ru-RU" dirty="0">
                <a:solidFill>
                  <a:srgbClr val="007976"/>
                </a:solidFill>
              </a:rPr>
              <a:t>продолжительность </a:t>
            </a:r>
            <a:r>
              <a:rPr lang="ru-RU" dirty="0" smtClean="0">
                <a:solidFill>
                  <a:srgbClr val="007976"/>
                </a:solidFill>
              </a:rPr>
              <a:t>отключений</a:t>
            </a:r>
            <a:r>
              <a:rPr lang="en-US" dirty="0" smtClean="0">
                <a:solidFill>
                  <a:srgbClr val="007976"/>
                </a:solidFill>
              </a:rPr>
              <a:t>)</a:t>
            </a:r>
            <a:endParaRPr lang="ru-RU" b="1" dirty="0">
              <a:solidFill>
                <a:srgbClr val="00797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496620" y="2420888"/>
                <a:ext cx="2510431" cy="809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𝑆𝐴𝐼𝐹𝐼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16" y="2420888"/>
                <a:ext cx="2137060" cy="710516"/>
              </a:xfrm>
              <a:prstGeom prst="rect">
                <a:avLst/>
              </a:prstGeom>
              <a:blipFill rotWithShape="1">
                <a:blip r:embed="rId4"/>
                <a:stretch>
                  <a:fillRect r="-9143" b="-5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76091" y="4941168"/>
                <a:ext cx="2523191" cy="809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𝑆𝐴𝐼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𝐼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086" y="4941168"/>
                <a:ext cx="2523191" cy="8091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912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5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58551" y="0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Методика оценки эффективности применения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93744" y="2454786"/>
            <a:ext cx="461459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Характеризует</a:t>
            </a:r>
            <a:r>
              <a:rPr lang="ru-RU" sz="1800" dirty="0"/>
              <a:t>, насколько улучшился SAIFI после реконструкции </a:t>
            </a:r>
            <a:r>
              <a:rPr lang="ru-RU" sz="1800" dirty="0" smtClean="0"/>
              <a:t>(</a:t>
            </a:r>
            <a:r>
              <a:rPr lang="ru-RU" sz="1800" dirty="0"/>
              <a:t>в долях от начального значения SAIFI).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93760" y="4881934"/>
            <a:ext cx="47837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Характеризует, сколько требуется вложить инвестиций в реконструкцию для увеличения </a:t>
            </a:r>
            <a:r>
              <a:rPr lang="en-US" sz="1800" dirty="0" smtClean="0"/>
              <a:t>RNRE</a:t>
            </a:r>
            <a:r>
              <a:rPr lang="ru-RU" sz="1800" dirty="0" smtClean="0"/>
              <a:t> на 1-ну </a:t>
            </a:r>
            <a:r>
              <a:rPr lang="ru-RU" sz="1800" dirty="0" err="1" smtClean="0"/>
              <a:t>о.е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33303" y="2538046"/>
                <a:ext cx="2851870" cy="756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𝑅𝑁𝑅𝐸</m:t>
                      </m:r>
                      <m:r>
                        <a:rPr lang="en-US">
                          <a:latin typeface="Cambria Math"/>
                        </a:rPr>
                        <m:t>=1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𝑆𝐴𝐼𝐹𝐼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𝑆𝐴𝐼𝐹𝐼</m:t>
                          </m:r>
                          <m:r>
                            <a:rPr lang="en-US" i="1">
                              <a:latin typeface="Cambria Math"/>
                            </a:rPr>
                            <m:t>(0)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02" y="2538046"/>
                <a:ext cx="2832827" cy="7568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33323" y="4996008"/>
                <a:ext cx="1939121" cy="695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𝐴𝑅𝐼𝐸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𝐼𝑁𝑉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𝑅𝑁𝑅𝐸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02" y="4995972"/>
                <a:ext cx="1918089" cy="6952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0211" y="1402244"/>
            <a:ext cx="93454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r>
              <a:rPr lang="en-US" b="1" dirty="0" smtClean="0">
                <a:solidFill>
                  <a:srgbClr val="007976"/>
                </a:solidFill>
              </a:rPr>
              <a:t>RNRE</a:t>
            </a:r>
            <a:r>
              <a:rPr lang="ru-RU" b="1" dirty="0" smtClean="0">
                <a:solidFill>
                  <a:srgbClr val="007976"/>
                </a:solidFill>
              </a:rPr>
              <a:t>	</a:t>
            </a:r>
            <a:r>
              <a:rPr lang="en-US" b="1" dirty="0" smtClean="0">
                <a:solidFill>
                  <a:srgbClr val="007976"/>
                </a:solidFill>
              </a:rPr>
              <a:t>Relative </a:t>
            </a:r>
            <a:r>
              <a:rPr lang="en-US" b="1" dirty="0">
                <a:solidFill>
                  <a:srgbClr val="007976"/>
                </a:solidFill>
              </a:rPr>
              <a:t>Network Reconstruction </a:t>
            </a:r>
            <a:r>
              <a:rPr lang="en-US" b="1" dirty="0" smtClean="0">
                <a:solidFill>
                  <a:srgbClr val="007976"/>
                </a:solidFill>
              </a:rPr>
              <a:t>Efficiency</a:t>
            </a:r>
            <a:endParaRPr lang="ru-RU" b="1" dirty="0" smtClean="0">
              <a:solidFill>
                <a:srgbClr val="007976"/>
              </a:solidFill>
            </a:endParaRPr>
          </a:p>
          <a:p>
            <a:r>
              <a:rPr lang="ru-RU" dirty="0" smtClean="0">
                <a:solidFill>
                  <a:srgbClr val="007976"/>
                </a:solidFill>
              </a:rPr>
              <a:t>	(</a:t>
            </a:r>
            <a:r>
              <a:rPr lang="ru-RU" dirty="0">
                <a:solidFill>
                  <a:srgbClr val="007976"/>
                </a:solidFill>
              </a:rPr>
              <a:t>относительная эффективность реконструкции сети</a:t>
            </a:r>
            <a:r>
              <a:rPr lang="ru-RU" dirty="0" smtClean="0">
                <a:solidFill>
                  <a:srgbClr val="007976"/>
                </a:solidFill>
              </a:rPr>
              <a:t>)</a:t>
            </a:r>
            <a:endParaRPr lang="en-US" dirty="0">
              <a:solidFill>
                <a:srgbClr val="007976"/>
              </a:solidFill>
            </a:endParaRPr>
          </a:p>
          <a:p>
            <a:endParaRPr lang="ru-RU" b="1" dirty="0">
              <a:solidFill>
                <a:srgbClr val="00797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211" y="3775234"/>
            <a:ext cx="9367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976"/>
                </a:solidFill>
              </a:rPr>
              <a:t>ARIE </a:t>
            </a:r>
            <a:r>
              <a:rPr lang="ru-RU" b="1" dirty="0" smtClean="0">
                <a:solidFill>
                  <a:srgbClr val="007976"/>
                </a:solidFill>
              </a:rPr>
              <a:t>	</a:t>
            </a:r>
            <a:r>
              <a:rPr lang="en-US" b="1" dirty="0" smtClean="0">
                <a:solidFill>
                  <a:srgbClr val="007976"/>
                </a:solidFill>
              </a:rPr>
              <a:t> </a:t>
            </a:r>
            <a:r>
              <a:rPr lang="en-US" b="1" dirty="0">
                <a:solidFill>
                  <a:srgbClr val="007976"/>
                </a:solidFill>
              </a:rPr>
              <a:t>Average Reconstruction Investment Efficiency </a:t>
            </a:r>
            <a:endParaRPr lang="ru-RU" b="1" dirty="0" smtClean="0">
              <a:solidFill>
                <a:srgbClr val="007976"/>
              </a:solidFill>
            </a:endParaRPr>
          </a:p>
          <a:p>
            <a:r>
              <a:rPr lang="ru-RU" b="1" dirty="0">
                <a:solidFill>
                  <a:srgbClr val="007976"/>
                </a:solidFill>
              </a:rPr>
              <a:t>	</a:t>
            </a:r>
            <a:r>
              <a:rPr lang="en-US" dirty="0" smtClean="0">
                <a:solidFill>
                  <a:srgbClr val="007976"/>
                </a:solidFill>
              </a:rPr>
              <a:t>(</a:t>
            </a:r>
            <a:r>
              <a:rPr lang="en-US" dirty="0">
                <a:solidFill>
                  <a:srgbClr val="007976"/>
                </a:solidFill>
              </a:rPr>
              <a:t>средняя </a:t>
            </a:r>
            <a:r>
              <a:rPr lang="en-US" dirty="0" err="1">
                <a:solidFill>
                  <a:srgbClr val="007976"/>
                </a:solidFill>
              </a:rPr>
              <a:t>эффективность</a:t>
            </a:r>
            <a:r>
              <a:rPr lang="en-US" dirty="0">
                <a:solidFill>
                  <a:srgbClr val="007976"/>
                </a:solidFill>
              </a:rPr>
              <a:t> </a:t>
            </a:r>
            <a:r>
              <a:rPr lang="ru-RU" dirty="0">
                <a:solidFill>
                  <a:srgbClr val="007976"/>
                </a:solidFill>
              </a:rPr>
              <a:t>инвестиций на реконструкцию</a:t>
            </a:r>
            <a:r>
              <a:rPr lang="en-US" dirty="0" smtClean="0">
                <a:solidFill>
                  <a:srgbClr val="007976"/>
                </a:solidFill>
              </a:rPr>
              <a:t>)</a:t>
            </a:r>
            <a:endParaRPr lang="ru-RU" b="1" dirty="0">
              <a:solidFill>
                <a:srgbClr val="0079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7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7" grpId="0"/>
      <p:bldP spid="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00705" y="3870067"/>
            <a:ext cx="6162685" cy="268044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516" y="1113392"/>
            <a:ext cx="9049005" cy="2433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26233" y="4008179"/>
            <a:ext cx="4737158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sz="1050" b="1" dirty="0">
                <a:solidFill>
                  <a:schemeClr val="bg1"/>
                </a:solidFill>
              </a:rPr>
              <a:t>Повышение надёжности электроснабжения:  </a:t>
            </a:r>
            <a:endParaRPr lang="ru-RU" altLang="ru-RU" sz="105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ru-RU" sz="1050" dirty="0" smtClean="0">
                <a:solidFill>
                  <a:schemeClr val="bg1"/>
                </a:solidFill>
              </a:rPr>
              <a:t>Для </a:t>
            </a:r>
            <a:r>
              <a:rPr lang="ru-RU" altLang="ru-RU" sz="1050" dirty="0">
                <a:solidFill>
                  <a:schemeClr val="bg1"/>
                </a:solidFill>
              </a:rPr>
              <a:t>потребителей всех категорий в пределах пилотной зоны существенно сократиться количество и длительность перерывов электроснабжения.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726233" y="4840124"/>
            <a:ext cx="473715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sz="1050" b="1" dirty="0">
                <a:solidFill>
                  <a:schemeClr val="bg1"/>
                </a:solidFill>
              </a:rPr>
              <a:t>Упрощение доступа к сетевой инфраструктуре: </a:t>
            </a:r>
            <a:r>
              <a:rPr lang="ru-RU" altLang="ru-RU" sz="105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altLang="ru-RU" sz="1050" dirty="0" smtClean="0">
                <a:solidFill>
                  <a:schemeClr val="bg1"/>
                </a:solidFill>
              </a:rPr>
              <a:t>За </a:t>
            </a:r>
            <a:r>
              <a:rPr lang="ru-RU" altLang="ru-RU" sz="1050" dirty="0">
                <a:solidFill>
                  <a:schemeClr val="bg1"/>
                </a:solidFill>
              </a:rPr>
              <a:t>счёт повышения эффективности использования сети высвобождаются резервы для подключения любых категорий .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726233" y="5565720"/>
            <a:ext cx="473715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sz="1050" b="1" dirty="0">
                <a:solidFill>
                  <a:schemeClr val="bg1"/>
                </a:solidFill>
              </a:rPr>
              <a:t>Оптимизация энергопотребления: </a:t>
            </a:r>
            <a:endParaRPr lang="ru-RU" altLang="ru-RU" sz="105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ru-RU" sz="1050" dirty="0" smtClean="0">
                <a:solidFill>
                  <a:schemeClr val="bg1"/>
                </a:solidFill>
              </a:rPr>
              <a:t>Повышение </a:t>
            </a:r>
            <a:r>
              <a:rPr lang="ru-RU" altLang="ru-RU" sz="1050" dirty="0">
                <a:solidFill>
                  <a:schemeClr val="bg1"/>
                </a:solidFill>
              </a:rPr>
              <a:t>достоверности учёта энергоресурсов позволяет оптимально планировать внутридомовое электропотребление и снижать затраты на энергоресурсы.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313" y="4082687"/>
            <a:ext cx="970623" cy="57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</p:pic>
      <p:pic>
        <p:nvPicPr>
          <p:cNvPr id="10" name="Picture 5" descr="http://static2.aif.ru/public/news/big/658/dda6587974d146e126e57928c53968cd.oms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381" y="5731764"/>
            <a:ext cx="971235" cy="575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</p:pic>
      <p:pic>
        <p:nvPicPr>
          <p:cNvPr id="11" name="Picture 7" descr="http://www.vtb.ru/upload/iblock/e5e/RIAN_00430740.LR.ru_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314" y="4912988"/>
            <a:ext cx="977963" cy="57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</p:pic>
      <p:sp>
        <p:nvSpPr>
          <p:cNvPr id="12" name="Стрелка вправо 11"/>
          <p:cNvSpPr/>
          <p:nvPr/>
        </p:nvSpPr>
        <p:spPr>
          <a:xfrm>
            <a:off x="378515" y="4658540"/>
            <a:ext cx="1631741" cy="82559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</a:rPr>
              <a:t>Социальный эффект</a:t>
            </a:r>
            <a:endParaRPr lang="ru-RU" b="1" dirty="0">
              <a:latin typeface="+mj-lt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72480" y="188641"/>
            <a:ext cx="9361040" cy="7786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Целевые 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233501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60512" y="332656"/>
            <a:ext cx="8603927" cy="1147762"/>
          </a:xfrm>
        </p:spPr>
        <p:txBody>
          <a:bodyPr/>
          <a:lstStyle/>
          <a:p>
            <a:r>
              <a:rPr lang="ru-RU" dirty="0" smtClean="0"/>
              <a:t>Национальная технологическая инициатива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9606" y="1179089"/>
            <a:ext cx="3900433" cy="224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6595" y="3662897"/>
            <a:ext cx="3900433" cy="206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948" y="1117754"/>
            <a:ext cx="3429236" cy="472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22" y="4232755"/>
            <a:ext cx="1248569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05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552" y="188640"/>
            <a:ext cx="8021052" cy="98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defTabSz="914400" eaLnBrk="1" latinLnBrk="0" hangingPunct="1"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6666"/>
                </a:solidFill>
              </a:rPr>
              <a:t>Выводы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620" y="206085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ru-RU" sz="2000" dirty="0" smtClean="0"/>
              <a:t>. Комплексная автоматизация является наиболее эффективным методом повышения надежности электроснабжения, </a:t>
            </a:r>
            <a:r>
              <a:rPr lang="ru-RU" sz="2000" dirty="0"/>
              <a:t>который позволяет </a:t>
            </a:r>
            <a:r>
              <a:rPr lang="ru-RU" sz="2000" dirty="0" smtClean="0"/>
              <a:t>снизить </a:t>
            </a:r>
            <a:r>
              <a:rPr lang="ru-RU" sz="2000" dirty="0"/>
              <a:t>показатели надежности (</a:t>
            </a:r>
            <a:r>
              <a:rPr lang="en-US" sz="2000" dirty="0"/>
              <a:t>SAIFI</a:t>
            </a:r>
            <a:r>
              <a:rPr lang="ru-RU" sz="2000" dirty="0"/>
              <a:t> и </a:t>
            </a:r>
            <a:r>
              <a:rPr lang="en-US" sz="2000" dirty="0"/>
              <a:t>SAIDI)</a:t>
            </a:r>
            <a:r>
              <a:rPr lang="ru-RU" sz="2000" dirty="0"/>
              <a:t>, а также повысить эффективность на стадии ввода в эксплуатацию и в процессе самой </a:t>
            </a:r>
            <a:r>
              <a:rPr lang="ru-RU" sz="2000" dirty="0" smtClean="0"/>
              <a:t>эксплуатации.</a:t>
            </a:r>
          </a:p>
          <a:p>
            <a:endParaRPr lang="ru-RU" sz="2000" dirty="0" smtClean="0"/>
          </a:p>
          <a:p>
            <a:r>
              <a:rPr lang="ru-RU" sz="2000" dirty="0" smtClean="0"/>
              <a:t>2. Компания «Таврида Электрик» имеет опыт реализации комплексных проектов автоматизации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5330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Базовые предпосылки.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1196753"/>
            <a:ext cx="8446136" cy="501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0175" y="6333318"/>
            <a:ext cx="59241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*Источник: Сравнительный анализ деятельности РСК ОАО «Холдинг МРСК», </a:t>
            </a:r>
            <a:r>
              <a:rPr lang="en-US" sz="1050" dirty="0" smtClean="0"/>
              <a:t>PWC</a:t>
            </a:r>
            <a:r>
              <a:rPr lang="ru-RU" sz="1050" dirty="0" smtClean="0"/>
              <a:t>, 2012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60141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086774" y="1412894"/>
            <a:ext cx="2574286" cy="605183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64783" y="4413272"/>
            <a:ext cx="2574286" cy="605183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9329" y="1412776"/>
            <a:ext cx="2574286" cy="605183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7337" y="4438123"/>
            <a:ext cx="2574286" cy="605183"/>
          </a:xfrm>
          <a:prstGeom prst="round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0888" y="188649"/>
            <a:ext cx="8915400" cy="77863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6C5A"/>
                </a:solidFill>
                <a:latin typeface="Calibri Light" panose="020F0302020204030204" pitchFamily="34" charset="0"/>
              </a:rPr>
              <a:t>НТИ – новый формат коммуникаций</a:t>
            </a:r>
            <a:endParaRPr lang="ru-RU" sz="2800" b="1" dirty="0">
              <a:solidFill>
                <a:srgbClr val="006C5A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772" y="1530820"/>
            <a:ext cx="27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Государство</a:t>
            </a:r>
            <a:endParaRPr lang="ru-RU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1320" y="1530702"/>
            <a:ext cx="27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Министерства</a:t>
            </a:r>
            <a:endParaRPr lang="ru-RU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6774" y="4531185"/>
            <a:ext cx="27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Стартапы</a:t>
            </a:r>
            <a:endParaRPr lang="ru-RU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9331" y="4556037"/>
            <a:ext cx="27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Институты развития</a:t>
            </a:r>
            <a:endParaRPr lang="ru-RU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9" name="Прямая соединительная линия 28"/>
          <p:cNvCxnSpPr>
            <a:stCxn id="18" idx="2"/>
            <a:endCxn id="19" idx="0"/>
          </p:cNvCxnSpPr>
          <p:nvPr/>
        </p:nvCxnSpPr>
        <p:spPr>
          <a:xfrm flipH="1">
            <a:off x="1998871" y="2018077"/>
            <a:ext cx="375053" cy="35350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9" idx="2"/>
            <a:endCxn id="20" idx="0"/>
          </p:cNvCxnSpPr>
          <p:nvPr/>
        </p:nvCxnSpPr>
        <p:spPr>
          <a:xfrm>
            <a:off x="1998864" y="2976768"/>
            <a:ext cx="17158" cy="4258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0" idx="2"/>
            <a:endCxn id="21" idx="0"/>
          </p:cNvCxnSpPr>
          <p:nvPr/>
        </p:nvCxnSpPr>
        <p:spPr>
          <a:xfrm>
            <a:off x="2016022" y="4007757"/>
            <a:ext cx="435904" cy="40550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6" idx="3"/>
            <a:endCxn id="17" idx="1"/>
          </p:cNvCxnSpPr>
          <p:nvPr/>
        </p:nvCxnSpPr>
        <p:spPr>
          <a:xfrm>
            <a:off x="3817084" y="4715851"/>
            <a:ext cx="2262251" cy="248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7" idx="0"/>
            <a:endCxn id="24" idx="2"/>
          </p:cNvCxnSpPr>
          <p:nvPr/>
        </p:nvCxnSpPr>
        <p:spPr>
          <a:xfrm flipV="1">
            <a:off x="7444480" y="4007756"/>
            <a:ext cx="546061" cy="4303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4" idx="0"/>
            <a:endCxn id="23" idx="2"/>
          </p:cNvCxnSpPr>
          <p:nvPr/>
        </p:nvCxnSpPr>
        <p:spPr>
          <a:xfrm flipH="1" flipV="1">
            <a:off x="7946742" y="2976779"/>
            <a:ext cx="43801" cy="4258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3" idx="0"/>
            <a:endCxn id="22" idx="2"/>
          </p:cNvCxnSpPr>
          <p:nvPr/>
        </p:nvCxnSpPr>
        <p:spPr>
          <a:xfrm flipH="1" flipV="1">
            <a:off x="7366472" y="2017959"/>
            <a:ext cx="580268" cy="3536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5" idx="1"/>
            <a:endCxn id="12" idx="3"/>
          </p:cNvCxnSpPr>
          <p:nvPr/>
        </p:nvCxnSpPr>
        <p:spPr>
          <a:xfrm flipH="1">
            <a:off x="3739071" y="1715368"/>
            <a:ext cx="2262251" cy="11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1" idx="3"/>
            <a:endCxn id="24" idx="1"/>
          </p:cNvCxnSpPr>
          <p:nvPr/>
        </p:nvCxnSpPr>
        <p:spPr>
          <a:xfrm flipV="1">
            <a:off x="3364022" y="3705166"/>
            <a:ext cx="3339383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9" idx="3"/>
            <a:endCxn id="10" idx="1"/>
          </p:cNvCxnSpPr>
          <p:nvPr/>
        </p:nvCxnSpPr>
        <p:spPr>
          <a:xfrm flipV="1">
            <a:off x="3286007" y="2674189"/>
            <a:ext cx="337359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2" idx="3"/>
            <a:endCxn id="10" idx="1"/>
          </p:cNvCxnSpPr>
          <p:nvPr/>
        </p:nvCxnSpPr>
        <p:spPr>
          <a:xfrm>
            <a:off x="3739069" y="1715486"/>
            <a:ext cx="2920528" cy="9586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5" idx="1"/>
            <a:endCxn id="19" idx="3"/>
          </p:cNvCxnSpPr>
          <p:nvPr/>
        </p:nvCxnSpPr>
        <p:spPr>
          <a:xfrm flipH="1">
            <a:off x="3286014" y="1715379"/>
            <a:ext cx="2715313" cy="9588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5" idx="1"/>
            <a:endCxn id="11" idx="3"/>
          </p:cNvCxnSpPr>
          <p:nvPr/>
        </p:nvCxnSpPr>
        <p:spPr>
          <a:xfrm flipH="1">
            <a:off x="3364022" y="1715368"/>
            <a:ext cx="2637305" cy="19897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5" idx="1"/>
            <a:endCxn id="16" idx="3"/>
          </p:cNvCxnSpPr>
          <p:nvPr/>
        </p:nvCxnSpPr>
        <p:spPr>
          <a:xfrm flipH="1">
            <a:off x="3817077" y="1715377"/>
            <a:ext cx="2184243" cy="300048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3"/>
            <a:endCxn id="13" idx="1"/>
          </p:cNvCxnSpPr>
          <p:nvPr/>
        </p:nvCxnSpPr>
        <p:spPr>
          <a:xfrm>
            <a:off x="3739069" y="1715493"/>
            <a:ext cx="2930122" cy="20144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2" idx="3"/>
            <a:endCxn id="17" idx="1"/>
          </p:cNvCxnSpPr>
          <p:nvPr/>
        </p:nvCxnSpPr>
        <p:spPr>
          <a:xfrm>
            <a:off x="3739069" y="1715497"/>
            <a:ext cx="2340260" cy="30252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10" idx="1"/>
            <a:endCxn id="11" idx="3"/>
          </p:cNvCxnSpPr>
          <p:nvPr/>
        </p:nvCxnSpPr>
        <p:spPr>
          <a:xfrm flipH="1">
            <a:off x="3364023" y="2674176"/>
            <a:ext cx="3295581" cy="10309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19" idx="3"/>
            <a:endCxn id="13" idx="1"/>
          </p:cNvCxnSpPr>
          <p:nvPr/>
        </p:nvCxnSpPr>
        <p:spPr>
          <a:xfrm>
            <a:off x="3286007" y="2674177"/>
            <a:ext cx="3383184" cy="10557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13" idx="1"/>
            <a:endCxn id="16" idx="3"/>
          </p:cNvCxnSpPr>
          <p:nvPr/>
        </p:nvCxnSpPr>
        <p:spPr>
          <a:xfrm flipH="1">
            <a:off x="3817084" y="3729915"/>
            <a:ext cx="2852113" cy="9859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1" idx="3"/>
            <a:endCxn id="17" idx="1"/>
          </p:cNvCxnSpPr>
          <p:nvPr/>
        </p:nvCxnSpPr>
        <p:spPr>
          <a:xfrm>
            <a:off x="3364023" y="3705178"/>
            <a:ext cx="2715313" cy="1035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18" idx="2"/>
            <a:endCxn id="20" idx="0"/>
          </p:cNvCxnSpPr>
          <p:nvPr/>
        </p:nvCxnSpPr>
        <p:spPr>
          <a:xfrm flipH="1">
            <a:off x="2016029" y="2018086"/>
            <a:ext cx="357895" cy="138449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18" idx="2"/>
            <a:endCxn id="21" idx="0"/>
          </p:cNvCxnSpPr>
          <p:nvPr/>
        </p:nvCxnSpPr>
        <p:spPr>
          <a:xfrm>
            <a:off x="2373919" y="2018077"/>
            <a:ext cx="78009" cy="239518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21" idx="0"/>
            <a:endCxn id="19" idx="2"/>
          </p:cNvCxnSpPr>
          <p:nvPr/>
        </p:nvCxnSpPr>
        <p:spPr>
          <a:xfrm flipH="1" flipV="1">
            <a:off x="1998864" y="2976776"/>
            <a:ext cx="453062" cy="14364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22" idx="2"/>
            <a:endCxn id="27" idx="0"/>
          </p:cNvCxnSpPr>
          <p:nvPr/>
        </p:nvCxnSpPr>
        <p:spPr>
          <a:xfrm>
            <a:off x="7366478" y="2017966"/>
            <a:ext cx="78009" cy="24201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22" idx="2"/>
            <a:endCxn id="24" idx="0"/>
          </p:cNvCxnSpPr>
          <p:nvPr/>
        </p:nvCxnSpPr>
        <p:spPr>
          <a:xfrm>
            <a:off x="7366474" y="2017959"/>
            <a:ext cx="624069" cy="13846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23" idx="2"/>
            <a:endCxn id="27" idx="0"/>
          </p:cNvCxnSpPr>
          <p:nvPr/>
        </p:nvCxnSpPr>
        <p:spPr>
          <a:xfrm flipH="1">
            <a:off x="7444487" y="2976766"/>
            <a:ext cx="502259" cy="14613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711721" y="2371598"/>
            <a:ext cx="2574286" cy="60518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8879" y="3402575"/>
            <a:ext cx="2574286" cy="60518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712" y="3520500"/>
            <a:ext cx="27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Госкомпании</a:t>
            </a:r>
            <a:endParaRPr lang="ru-RU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720" y="2489511"/>
            <a:ext cx="27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Образование</a:t>
            </a:r>
            <a:endParaRPr lang="ru-RU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59597" y="2371596"/>
            <a:ext cx="2574286" cy="60518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03398" y="3402575"/>
            <a:ext cx="2574286" cy="60518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b="1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9599" y="2489510"/>
            <a:ext cx="27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Наука</a:t>
            </a:r>
            <a:endParaRPr lang="ru-RU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9193" y="3545249"/>
            <a:ext cx="2730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18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Бизнес</a:t>
            </a:r>
            <a:endParaRPr lang="ru-RU" sz="18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877" y="2307042"/>
            <a:ext cx="1268654" cy="1881860"/>
          </a:xfrm>
          <a:prstGeom prst="rect">
            <a:avLst/>
          </a:prstGeom>
          <a:noFill/>
          <a:ln w="9525">
            <a:solidFill>
              <a:srgbClr val="E300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4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7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03159" y="170577"/>
            <a:ext cx="8603927" cy="1147762"/>
          </a:xfrm>
        </p:spPr>
        <p:txBody>
          <a:bodyPr/>
          <a:lstStyle/>
          <a:p>
            <a:r>
              <a:rPr lang="ru-RU" dirty="0" smtClean="0"/>
              <a:t>Дорожная карта «</a:t>
            </a:r>
            <a:r>
              <a:rPr lang="ru-RU" dirty="0" err="1" smtClean="0"/>
              <a:t>Энерджинет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09979" y="819282"/>
            <a:ext cx="9750797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89000" fontAlgn="base"/>
            <a:endParaRPr lang="ru-RU" sz="12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27376" y="2248998"/>
            <a:ext cx="5510919" cy="11486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89000" fontAlgn="base"/>
            <a:endParaRPr lang="ru-RU" sz="12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3" name="TextBox 54"/>
          <p:cNvSpPr txBox="1"/>
          <p:nvPr/>
        </p:nvSpPr>
        <p:spPr>
          <a:xfrm>
            <a:off x="382466" y="902944"/>
            <a:ext cx="3251672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9144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Этап 1.</a:t>
            </a:r>
            <a:r>
              <a:rPr lang="ru-RU" sz="12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 </a:t>
            </a:r>
            <a:endParaRPr lang="en-US" sz="1200" dirty="0" smtClean="0">
              <a:solidFill>
                <a:srgbClr val="000000"/>
              </a:solidFill>
              <a:latin typeface="Calibri Light" panose="020F0302020204030204" pitchFamily="34" charset="0"/>
              <a:cs typeface="Tahoma" pitchFamily="34" charset="0"/>
            </a:endParaRPr>
          </a:p>
          <a:p>
            <a:pPr algn="r"/>
            <a:r>
              <a:rPr lang="ru-RU" sz="12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Цифровая</a:t>
            </a:r>
            <a:r>
              <a:rPr lang="en-US" sz="12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инфраструктура и сервисы</a:t>
            </a:r>
            <a:endParaRPr lang="en-US" sz="1200" dirty="0">
              <a:solidFill>
                <a:srgbClr val="000000"/>
              </a:solidFill>
              <a:latin typeface="Calibri Light" panose="020F0302020204030204" pitchFamily="34" charset="0"/>
              <a:cs typeface="Tahoma" pitchFamily="34" charset="0"/>
            </a:endParaRPr>
          </a:p>
        </p:txBody>
      </p:sp>
      <p:sp>
        <p:nvSpPr>
          <p:cNvPr id="34" name="TextBox 82"/>
          <p:cNvSpPr txBox="1"/>
          <p:nvPr/>
        </p:nvSpPr>
        <p:spPr>
          <a:xfrm>
            <a:off x="3629330" y="902944"/>
            <a:ext cx="2869856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91440" rIns="91440" bIns="9144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Этап 2. </a:t>
            </a:r>
            <a:endParaRPr lang="en-US" sz="1200" b="1" dirty="0" smtClean="0">
              <a:solidFill>
                <a:srgbClr val="000000"/>
              </a:solidFill>
              <a:latin typeface="Calibri Light" panose="020F0302020204030204" pitchFamily="34" charset="0"/>
              <a:cs typeface="Tahoma" pitchFamily="34" charset="0"/>
            </a:endParaRPr>
          </a:p>
          <a:p>
            <a:pPr algn="r"/>
            <a:r>
              <a:rPr lang="ru-RU" sz="12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Адаптивная инфраструктура и сервисы</a:t>
            </a:r>
          </a:p>
        </p:txBody>
      </p:sp>
      <p:sp>
        <p:nvSpPr>
          <p:cNvPr id="35" name="TextBox 95"/>
          <p:cNvSpPr txBox="1"/>
          <p:nvPr/>
        </p:nvSpPr>
        <p:spPr>
          <a:xfrm>
            <a:off x="6499192" y="902944"/>
            <a:ext cx="2824677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91440" rIns="91440" bIns="9144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Этап 3.</a:t>
            </a:r>
            <a:r>
              <a:rPr lang="ru-RU" sz="12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             </a:t>
            </a:r>
            <a:r>
              <a:rPr lang="ru-RU" sz="12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Самоорганизующаяся инфраструктура и сервисы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382460" y="1545886"/>
            <a:ext cx="9436696" cy="242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58"/>
          <p:cNvSpPr txBox="1"/>
          <p:nvPr/>
        </p:nvSpPr>
        <p:spPr>
          <a:xfrm>
            <a:off x="213896" y="15718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F497D"/>
                </a:solidFill>
                <a:latin typeface="Calibri Light" panose="020F0302020204030204" pitchFamily="34" charset="0"/>
                <a:cs typeface="Arial" pitchFamily="34" charset="0"/>
              </a:rPr>
              <a:t>2015</a:t>
            </a:r>
            <a:endParaRPr lang="ru-RU" sz="1400" b="1" dirty="0">
              <a:solidFill>
                <a:srgbClr val="1F497D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38" name="TextBox 59"/>
          <p:cNvSpPr txBox="1"/>
          <p:nvPr/>
        </p:nvSpPr>
        <p:spPr>
          <a:xfrm>
            <a:off x="3318770" y="15718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F497D"/>
                </a:solidFill>
                <a:latin typeface="Calibri Light" panose="020F0302020204030204" pitchFamily="34" charset="0"/>
                <a:cs typeface="Arial" pitchFamily="34" charset="0"/>
              </a:rPr>
              <a:t>2020</a:t>
            </a:r>
            <a:endParaRPr lang="ru-RU" sz="1400" b="1" dirty="0">
              <a:solidFill>
                <a:srgbClr val="1F497D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39" name="TextBox 62"/>
          <p:cNvSpPr txBox="1"/>
          <p:nvPr/>
        </p:nvSpPr>
        <p:spPr>
          <a:xfrm>
            <a:off x="6120332" y="15718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F497D"/>
                </a:solidFill>
                <a:latin typeface="Calibri Light" panose="020F0302020204030204" pitchFamily="34" charset="0"/>
                <a:cs typeface="Arial" pitchFamily="34" charset="0"/>
              </a:rPr>
              <a:t>2025</a:t>
            </a:r>
            <a:endParaRPr lang="ru-RU" sz="1400" b="1" dirty="0">
              <a:solidFill>
                <a:srgbClr val="1F497D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40" name="TextBox 63"/>
          <p:cNvSpPr txBox="1"/>
          <p:nvPr/>
        </p:nvSpPr>
        <p:spPr>
          <a:xfrm>
            <a:off x="8935914" y="15718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1F497D"/>
                </a:solidFill>
                <a:latin typeface="Calibri Light" panose="020F0302020204030204" pitchFamily="34" charset="0"/>
                <a:cs typeface="Arial" pitchFamily="34" charset="0"/>
              </a:rPr>
              <a:t>2035</a:t>
            </a:r>
            <a:endParaRPr lang="ru-RU" sz="1400" b="1" dirty="0">
              <a:solidFill>
                <a:srgbClr val="1F497D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629329" y="1044106"/>
            <a:ext cx="308568" cy="501780"/>
            <a:chOff x="3213884" y="1212708"/>
            <a:chExt cx="284832" cy="501780"/>
          </a:xfrm>
          <a:solidFill>
            <a:srgbClr val="006C5A"/>
          </a:solidFill>
        </p:grpSpPr>
        <p:sp>
          <p:nvSpPr>
            <p:cNvPr id="42" name="Равнобедренный треугольник 41"/>
            <p:cNvSpPr/>
            <p:nvPr/>
          </p:nvSpPr>
          <p:spPr bwMode="auto">
            <a:xfrm rot="5400000">
              <a:off x="3248683" y="1178703"/>
              <a:ext cx="216028" cy="284038"/>
            </a:xfrm>
            <a:prstGeom prst="triangle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 fontAlgn="base"/>
              <a:endParaRPr lang="ru-RU" sz="1200" dirty="0" smtClean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 bwMode="auto">
            <a:xfrm rot="5400000">
              <a:off x="2964645" y="1463661"/>
              <a:ext cx="500066" cy="1588"/>
            </a:xfrm>
            <a:prstGeom prst="line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" name="Группа 43"/>
          <p:cNvGrpSpPr/>
          <p:nvPr/>
        </p:nvGrpSpPr>
        <p:grpSpPr>
          <a:xfrm>
            <a:off x="6500182" y="1068390"/>
            <a:ext cx="308568" cy="501780"/>
            <a:chOff x="3213884" y="1212708"/>
            <a:chExt cx="284832" cy="501780"/>
          </a:xfrm>
          <a:solidFill>
            <a:srgbClr val="006C5A"/>
          </a:solidFill>
        </p:grpSpPr>
        <p:sp>
          <p:nvSpPr>
            <p:cNvPr id="45" name="Равнобедренный треугольник 44"/>
            <p:cNvSpPr/>
            <p:nvPr/>
          </p:nvSpPr>
          <p:spPr bwMode="auto">
            <a:xfrm rot="5400000">
              <a:off x="3248683" y="1178703"/>
              <a:ext cx="216028" cy="284038"/>
            </a:xfrm>
            <a:prstGeom prst="triangle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 fontAlgn="base"/>
              <a:endParaRPr lang="ru-RU" sz="1200" dirty="0" smtClean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 bwMode="auto">
            <a:xfrm rot="5400000">
              <a:off x="2964645" y="1463661"/>
              <a:ext cx="500066" cy="1588"/>
            </a:xfrm>
            <a:prstGeom prst="line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Группа 46"/>
          <p:cNvGrpSpPr/>
          <p:nvPr/>
        </p:nvGrpSpPr>
        <p:grpSpPr>
          <a:xfrm>
            <a:off x="9323862" y="1070104"/>
            <a:ext cx="308568" cy="501780"/>
            <a:chOff x="3213884" y="1212708"/>
            <a:chExt cx="284832" cy="501780"/>
          </a:xfrm>
          <a:solidFill>
            <a:srgbClr val="006C5A"/>
          </a:solidFill>
        </p:grpSpPr>
        <p:sp>
          <p:nvSpPr>
            <p:cNvPr id="48" name="Равнобедренный треугольник 47"/>
            <p:cNvSpPr/>
            <p:nvPr/>
          </p:nvSpPr>
          <p:spPr bwMode="auto">
            <a:xfrm rot="5400000">
              <a:off x="3248683" y="1178703"/>
              <a:ext cx="216028" cy="284038"/>
            </a:xfrm>
            <a:prstGeom prst="triangle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 fontAlgn="base"/>
              <a:endParaRPr lang="ru-RU" sz="1200" dirty="0" smtClean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 bwMode="auto">
            <a:xfrm rot="5400000">
              <a:off x="2964645" y="1463661"/>
              <a:ext cx="500066" cy="1588"/>
            </a:xfrm>
            <a:prstGeom prst="line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399856" y="2248985"/>
            <a:ext cx="5238439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Calibri Light" panose="020F0302020204030204" pitchFamily="34" charset="0"/>
              </a:rPr>
              <a:t>Цель дорожной карты:</a:t>
            </a:r>
          </a:p>
          <a:p>
            <a:pPr defTabSz="914400"/>
            <a:r>
              <a:rPr lang="ru-RU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Сформировать условия для глобального технологического лидерства компаний </a:t>
            </a:r>
            <a:r>
              <a:rPr lang="ru-RU" sz="1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на </a:t>
            </a:r>
            <a:r>
              <a:rPr lang="ru-RU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новых </a:t>
            </a:r>
            <a:r>
              <a:rPr lang="ru-RU" sz="1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рынках интеллектуальных </a:t>
            </a:r>
            <a:r>
              <a:rPr lang="ru-RU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электрических </a:t>
            </a:r>
            <a:r>
              <a:rPr lang="ru-RU" sz="12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сетей, а также предпосылок для опережающей модернизации электроэнергетической инфраструктуры. </a:t>
            </a:r>
            <a:endParaRPr lang="ru-RU" sz="12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4620" y="1591632"/>
            <a:ext cx="2002424" cy="307777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pPr defTabSz="914400"/>
            <a:r>
              <a:rPr lang="ru-RU" sz="8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Краткосрочная перспектива (5 лет)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05858" y="1590141"/>
            <a:ext cx="2002424" cy="307777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pPr defTabSz="914400"/>
            <a:r>
              <a:rPr lang="ru-RU" sz="8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Среднесрочная перспектива (10 лет)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88327" y="1590141"/>
            <a:ext cx="2002424" cy="307777"/>
          </a:xfrm>
          <a:prstGeom prst="rect">
            <a:avLst/>
          </a:prstGeom>
        </p:spPr>
        <p:txBody>
          <a:bodyPr wrap="square" lIns="91440" tIns="91440" rIns="91440" bIns="91440" rtlCol="0">
            <a:spAutoFit/>
          </a:bodyPr>
          <a:lstStyle/>
          <a:p>
            <a:pPr defTabSz="914400"/>
            <a:r>
              <a:rPr lang="ru-RU" sz="800" dirty="0" smtClean="0">
                <a:solidFill>
                  <a:srgbClr val="000000"/>
                </a:solidFill>
                <a:latin typeface="Calibri Light" panose="020F0302020204030204" pitchFamily="34" charset="0"/>
                <a:cs typeface="Tahoma" pitchFamily="34" charset="0"/>
              </a:rPr>
              <a:t>Долгосрочная перспектива (25 лет)</a:t>
            </a:r>
          </a:p>
        </p:txBody>
      </p:sp>
      <p:sp>
        <p:nvSpPr>
          <p:cNvPr id="54" name="TextBox 59"/>
          <p:cNvSpPr txBox="1"/>
          <p:nvPr/>
        </p:nvSpPr>
        <p:spPr>
          <a:xfrm>
            <a:off x="2643381" y="15763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rgbClr val="006C5A"/>
                </a:solidFill>
                <a:latin typeface="Calibri Light" panose="020F0302020204030204" pitchFamily="34" charset="0"/>
                <a:cs typeface="Arial" pitchFamily="34" charset="0"/>
              </a:rPr>
              <a:t>2018</a:t>
            </a:r>
            <a:endParaRPr lang="ru-RU" sz="1400" b="1" dirty="0">
              <a:solidFill>
                <a:srgbClr val="006C5A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625764" y="1571885"/>
            <a:ext cx="630729" cy="333771"/>
          </a:xfrm>
          <a:prstGeom prst="ellipse">
            <a:avLst/>
          </a:prstGeom>
          <a:noFill/>
          <a:ln w="38100">
            <a:solidFill>
              <a:srgbClr val="006C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67198" y="2176978"/>
            <a:ext cx="3782630" cy="29084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0000" tIns="91440" rIns="90000" bIns="91440">
            <a:spAutoFit/>
          </a:bodyPr>
          <a:lstStyle/>
          <a:p>
            <a:pPr defTabSz="914400">
              <a:buClr>
                <a:srgbClr val="345782"/>
              </a:buClr>
              <a:buSzPct val="100000"/>
              <a:buFont typeface=""/>
              <a:buNone/>
              <a:defRPr/>
            </a:pPr>
            <a:r>
              <a:rPr lang="ru-RU" sz="1400" b="1" dirty="0">
                <a:solidFill>
                  <a:prstClr val="black"/>
                </a:solidFill>
                <a:latin typeface="Calibri Light" panose="020F0302020204030204" pitchFamily="34" charset="0"/>
              </a:rPr>
              <a:t>В России 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накоплен соответствующий научный и инженерный капитал по </a:t>
            </a:r>
            <a:r>
              <a:rPr lang="ru-RU" sz="1400" b="1" dirty="0">
                <a:solidFill>
                  <a:prstClr val="black"/>
                </a:solidFill>
                <a:latin typeface="Calibri Light" panose="020F0302020204030204" pitchFamily="34" charset="0"/>
              </a:rPr>
              <a:t>критическим компонентам </a:t>
            </a:r>
            <a:r>
              <a:rPr lang="ru-RU" sz="1400" b="1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Энерджинет</a:t>
            </a:r>
            <a:r>
              <a:rPr lang="en-US" sz="14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с </a:t>
            </a:r>
            <a:r>
              <a:rPr lang="ru-RU" sz="1400" b="1" dirty="0">
                <a:solidFill>
                  <a:prstClr val="black"/>
                </a:solidFill>
                <a:latin typeface="Calibri Light" panose="020F0302020204030204" pitchFamily="34" charset="0"/>
              </a:rPr>
              <a:t>опытом реализации проектов на глобальных </a:t>
            </a:r>
            <a:r>
              <a:rPr lang="ru-RU" sz="14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рынках.</a:t>
            </a:r>
          </a:p>
          <a:p>
            <a:pPr defTabSz="914400">
              <a:buClr>
                <a:srgbClr val="345782"/>
              </a:buClr>
              <a:buSzPct val="100000"/>
              <a:buFont typeface=""/>
              <a:buNone/>
              <a:defRPr/>
            </a:pPr>
            <a:endParaRPr lang="ru-RU" sz="1400" b="1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88925" lvl="1" indent="-174625" defTabSz="914400">
              <a:spcAft>
                <a:spcPts val="600"/>
              </a:spcAft>
              <a:buClr>
                <a:srgbClr val="345782"/>
              </a:buClr>
              <a:buSzPct val="100000"/>
              <a:buFont typeface="Arial"/>
              <a:buChar char="•"/>
              <a:defRPr/>
            </a:pPr>
            <a:r>
              <a:rPr lang="ru-RU" sz="1050" dirty="0">
                <a:solidFill>
                  <a:srgbClr val="000000"/>
                </a:solidFill>
                <a:latin typeface="Arial"/>
              </a:rPr>
              <a:t>Интеллектуальные коммутационные аппараты.</a:t>
            </a:r>
          </a:p>
          <a:p>
            <a:pPr marL="288925" lvl="1" indent="-174625" defTabSz="914400">
              <a:spcAft>
                <a:spcPts val="600"/>
              </a:spcAft>
              <a:buClr>
                <a:srgbClr val="345782"/>
              </a:buClr>
              <a:buSzPct val="100000"/>
              <a:buFont typeface="Arial"/>
              <a:buChar char="•"/>
              <a:defRPr/>
            </a:pPr>
            <a:r>
              <a:rPr lang="ru-RU" sz="1050" dirty="0">
                <a:solidFill>
                  <a:srgbClr val="000000"/>
                </a:solidFill>
                <a:latin typeface="Arial"/>
              </a:rPr>
              <a:t>Цифровые измерители электрических величин.</a:t>
            </a:r>
          </a:p>
          <a:p>
            <a:pPr marL="288925" lvl="1" indent="-174625" defTabSz="914400">
              <a:spcAft>
                <a:spcPts val="600"/>
              </a:spcAft>
              <a:buClr>
                <a:srgbClr val="345782"/>
              </a:buClr>
              <a:buSzPct val="100000"/>
              <a:buFont typeface="Arial"/>
              <a:buChar char="•"/>
              <a:defRPr/>
            </a:pPr>
            <a:r>
              <a:rPr lang="ru-RU" sz="1050" dirty="0">
                <a:solidFill>
                  <a:srgbClr val="000000"/>
                </a:solidFill>
                <a:latin typeface="Arial"/>
              </a:rPr>
              <a:t>Цифровые системы управления подстанциями.</a:t>
            </a:r>
          </a:p>
          <a:p>
            <a:pPr marL="288925" lvl="1" indent="-174625" defTabSz="914400">
              <a:spcAft>
                <a:spcPts val="600"/>
              </a:spcAft>
              <a:buClr>
                <a:srgbClr val="345782"/>
              </a:buClr>
              <a:buSzPct val="100000"/>
              <a:buFont typeface="Arial"/>
              <a:buChar char="•"/>
              <a:defRPr/>
            </a:pPr>
            <a:r>
              <a:rPr lang="ru-RU" sz="1050" dirty="0" err="1">
                <a:solidFill>
                  <a:srgbClr val="000000"/>
                </a:solidFill>
                <a:latin typeface="Arial"/>
              </a:rPr>
              <a:t>Энергоэффективные</a:t>
            </a:r>
            <a:r>
              <a:rPr lang="ru-RU" sz="1050" dirty="0">
                <a:solidFill>
                  <a:srgbClr val="000000"/>
                </a:solidFill>
                <a:latin typeface="Arial"/>
              </a:rPr>
              <a:t> технологии и аппараты.</a:t>
            </a:r>
            <a:endParaRPr lang="en-US" sz="1050" dirty="0">
              <a:solidFill>
                <a:srgbClr val="000000"/>
              </a:solidFill>
              <a:latin typeface="Arial"/>
            </a:endParaRPr>
          </a:p>
          <a:p>
            <a:pPr marL="288925" lvl="1" indent="-174625" defTabSz="914400">
              <a:spcAft>
                <a:spcPts val="600"/>
              </a:spcAft>
              <a:buClr>
                <a:srgbClr val="345782"/>
              </a:buClr>
              <a:buSzPct val="100000"/>
              <a:buFont typeface="Arial"/>
              <a:buChar char="•"/>
              <a:defRPr/>
            </a:pPr>
            <a:r>
              <a:rPr lang="ru-RU" sz="1050" dirty="0">
                <a:solidFill>
                  <a:srgbClr val="000000"/>
                </a:solidFill>
                <a:latin typeface="Arial"/>
              </a:rPr>
              <a:t>Специалисты в области микроэлектроники.</a:t>
            </a:r>
          </a:p>
          <a:p>
            <a:pPr marL="288925" lvl="1" indent="-174625" defTabSz="914400">
              <a:spcAft>
                <a:spcPts val="600"/>
              </a:spcAft>
              <a:buClr>
                <a:srgbClr val="345782"/>
              </a:buClr>
              <a:buSzPct val="100000"/>
              <a:buFont typeface="Arial"/>
              <a:buChar char="•"/>
              <a:defRPr/>
            </a:pPr>
            <a:r>
              <a:rPr lang="ru-RU" sz="1050" dirty="0">
                <a:solidFill>
                  <a:srgbClr val="000000"/>
                </a:solidFill>
                <a:latin typeface="Arial"/>
              </a:rPr>
              <a:t>Специалисты в области 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IT</a:t>
            </a:r>
            <a:r>
              <a:rPr lang="ru-RU" sz="105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Soft </a:t>
            </a:r>
            <a:r>
              <a:rPr lang="ru-RU" sz="1050" dirty="0">
                <a:solidFill>
                  <a:srgbClr val="000000"/>
                </a:solidFill>
                <a:latin typeface="Arial"/>
              </a:rPr>
              <a:t>и </a:t>
            </a:r>
            <a:r>
              <a:rPr lang="en-US" sz="1050" dirty="0">
                <a:solidFill>
                  <a:srgbClr val="000000"/>
                </a:solidFill>
                <a:latin typeface="Arial"/>
              </a:rPr>
              <a:t>Hard)</a:t>
            </a:r>
            <a:r>
              <a:rPr lang="ru-RU" sz="105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defTabSz="914400">
              <a:buClr>
                <a:srgbClr val="345782"/>
              </a:buClr>
              <a:buSzPct val="100000"/>
              <a:buFont typeface=""/>
              <a:buNone/>
              <a:defRPr/>
            </a:pPr>
            <a:endParaRPr lang="ru-RU" sz="14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862" y="3430839"/>
            <a:ext cx="5467342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latin typeface="Calibri Light" panose="020F0302020204030204" pitchFamily="34" charset="0"/>
              </a:rPr>
              <a:t>Задачи дорожной карты:</a:t>
            </a:r>
            <a:endParaRPr lang="en-US" sz="11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171450" indent="-171450" defTabSz="9144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Реализация </a:t>
            </a:r>
            <a:r>
              <a:rPr lang="ru-RU" sz="1200" b="1" dirty="0">
                <a:solidFill>
                  <a:srgbClr val="006C5A"/>
                </a:solidFill>
                <a:latin typeface="Calibri Light" panose="020F0302020204030204" pitchFamily="34" charset="0"/>
              </a:rPr>
              <a:t>комплексных пилотных проектов </a:t>
            </a:r>
            <a:r>
              <a:rPr lang="ru-RU" sz="1100" dirty="0">
                <a:solidFill>
                  <a:srgbClr val="006C5A"/>
                </a:solidFill>
                <a:latin typeface="Calibri Light" panose="020F0302020204030204" pitchFamily="34" charset="0"/>
              </a:rPr>
              <a:t>и </a:t>
            </a:r>
            <a:r>
              <a:rPr lang="ru-RU" sz="1200" b="1" dirty="0">
                <a:solidFill>
                  <a:srgbClr val="006C5A"/>
                </a:solidFill>
                <a:latin typeface="Calibri Light" panose="020F0302020204030204" pitchFamily="34" charset="0"/>
              </a:rPr>
              <a:t>новой архитектуры</a:t>
            </a:r>
            <a:r>
              <a:rPr lang="ru-RU" sz="1100" dirty="0">
                <a:solidFill>
                  <a:srgbClr val="006C5A"/>
                </a:solidFill>
                <a:latin typeface="Calibri Light" panose="020F0302020204030204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энергетических рынков, базирующаяся на использовании </a:t>
            </a:r>
            <a:r>
              <a:rPr lang="ru-RU" sz="11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киберфизических</a:t>
            </a: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 систем, распределенного интеллекта, смарт-контрактов</a:t>
            </a:r>
          </a:p>
          <a:p>
            <a:pPr marL="171450" indent="-171450" defTabSz="9144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Формирование </a:t>
            </a:r>
            <a:r>
              <a:rPr lang="ru-RU" sz="1200" b="1" dirty="0">
                <a:solidFill>
                  <a:srgbClr val="006C5A"/>
                </a:solidFill>
                <a:latin typeface="Calibri Light" panose="020F0302020204030204" pitchFamily="34" charset="0"/>
              </a:rPr>
              <a:t>пакета новых технологий</a:t>
            </a:r>
            <a:r>
              <a:rPr lang="ru-RU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: </a:t>
            </a:r>
            <a:r>
              <a:rPr lang="ru-RU" sz="11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open-source</a:t>
            </a: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 платформа для интеграции  систем и сервисов, </a:t>
            </a:r>
            <a:r>
              <a:rPr lang="ru-RU" sz="11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постсиликоновая</a:t>
            </a: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 силовая электроника, электрохимия, слабый искусственный интеллект, системное управление и моделирование, порождающее проектирование</a:t>
            </a:r>
          </a:p>
          <a:p>
            <a:pPr marL="171450" indent="-171450" defTabSz="9144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Разработка пакета </a:t>
            </a:r>
            <a:r>
              <a:rPr lang="ru-RU" sz="1200" b="1" dirty="0">
                <a:solidFill>
                  <a:srgbClr val="006C5A"/>
                </a:solidFill>
                <a:latin typeface="Calibri Light" panose="020F0302020204030204" pitchFamily="34" charset="0"/>
              </a:rPr>
              <a:t>международных стандартов </a:t>
            </a: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новой энергетики, поддержка продвижения «национальных чемпионов» на рынках «целевых стран»</a:t>
            </a:r>
            <a:endParaRPr lang="ru-RU" sz="1100" dirty="0">
              <a:solidFill>
                <a:srgbClr val="006C5A"/>
              </a:solidFill>
              <a:latin typeface="Calibri Light" panose="020F0302020204030204" pitchFamily="34" charset="0"/>
            </a:endParaRPr>
          </a:p>
          <a:p>
            <a:pPr marL="171450" indent="-171450" defTabSz="91440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100" dirty="0">
                <a:solidFill>
                  <a:srgbClr val="006C5A"/>
                </a:solidFill>
                <a:latin typeface="Calibri Light" panose="020F0302020204030204" pitchFamily="34" charset="0"/>
              </a:rPr>
              <a:t>Создание экосистемы и </a:t>
            </a:r>
            <a:r>
              <a:rPr lang="ru-RU" sz="1200" b="1" dirty="0">
                <a:solidFill>
                  <a:srgbClr val="006C5A"/>
                </a:solidFill>
                <a:latin typeface="Calibri Light" panose="020F0302020204030204" pitchFamily="34" charset="0"/>
              </a:rPr>
              <a:t>инфраструктуры</a:t>
            </a:r>
            <a:r>
              <a:rPr lang="ru-RU" sz="1100" b="1" dirty="0">
                <a:solidFill>
                  <a:srgbClr val="006C5A"/>
                </a:solidFill>
                <a:latin typeface="Calibri Light" panose="020F0302020204030204" pitchFamily="34" charset="0"/>
              </a:rPr>
              <a:t> </a:t>
            </a:r>
            <a:r>
              <a:rPr lang="ru-RU" sz="1100" dirty="0">
                <a:solidFill>
                  <a:srgbClr val="006C5A"/>
                </a:solidFill>
                <a:latin typeface="Calibri Light" panose="020F0302020204030204" pitchFamily="34" charset="0"/>
              </a:rPr>
              <a:t>(</a:t>
            </a:r>
            <a:r>
              <a:rPr lang="ru-RU" sz="1100" dirty="0">
                <a:solidFill>
                  <a:prstClr val="black"/>
                </a:solidFill>
                <a:latin typeface="Calibri Light" panose="020F0302020204030204" pitchFamily="34" charset="0"/>
              </a:rPr>
              <a:t>полигоны, экспериментальные площадки, институты) для интенсивного создания новых знаний и обмена ими</a:t>
            </a:r>
            <a:endParaRPr lang="ru-RU" sz="105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1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96830" y="286834"/>
            <a:ext cx="8603927" cy="1147762"/>
          </a:xfrm>
        </p:spPr>
        <p:txBody>
          <a:bodyPr/>
          <a:lstStyle/>
          <a:p>
            <a:r>
              <a:rPr lang="ru-RU" dirty="0" smtClean="0"/>
              <a:t>Цифровые сети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4207" y="3140968"/>
            <a:ext cx="3584646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>
              <a:spcAft>
                <a:spcPts val="6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Эффект для экономики:</a:t>
            </a:r>
          </a:p>
          <a:p>
            <a:pPr marL="88900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Повышение </a:t>
            </a:r>
            <a:r>
              <a:rPr lang="ru-RU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надёжности и качества </a:t>
            </a: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электроснабжения потребителей</a:t>
            </a:r>
            <a:r>
              <a:rPr lang="ru-RU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.</a:t>
            </a:r>
          </a:p>
          <a:p>
            <a:pPr marL="88900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Снижение потерь </a:t>
            </a: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электрической энергии до обоснованного технического </a:t>
            </a:r>
            <a:r>
              <a:rPr lang="ru-RU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уровня.</a:t>
            </a:r>
            <a:endParaRPr lang="ru-RU" sz="1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  <a:p>
            <a:pPr marL="88900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Оптимизация </a:t>
            </a: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совокупной </a:t>
            </a:r>
            <a:r>
              <a:rPr lang="ru-RU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стоимости владения </a:t>
            </a: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жизненным циклом </a:t>
            </a:r>
            <a:r>
              <a:rPr lang="ru-RU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системы.</a:t>
            </a:r>
            <a:endParaRPr lang="ru-RU" sz="12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  <a:p>
            <a:pPr marL="88900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Опережающая </a:t>
            </a:r>
            <a:r>
              <a:rPr lang="ru-RU" sz="1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модернизация </a:t>
            </a: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инфраструктуры при сохранении уровня </a:t>
            </a:r>
            <a:r>
              <a:rPr lang="ru-RU" sz="1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тарифов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.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endParaRPr lang="ru-RU" sz="1200" dirty="0" smtClean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076" y="1468522"/>
            <a:ext cx="3620804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Бизнес-модель сети 6-10 </a:t>
            </a:r>
            <a:r>
              <a:rPr lang="ru-RU" sz="1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кВ</a:t>
            </a:r>
            <a:r>
              <a:rPr lang="ru-RU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нового технологического </a:t>
            </a:r>
            <a:r>
              <a:rPr lang="ru-RU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уклада, обеспечивающей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надёжность, </a:t>
            </a:r>
            <a:r>
              <a:rPr lang="ru-RU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качество и минимальный уровень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потерь </a:t>
            </a:r>
            <a:r>
              <a:rPr lang="ru-RU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при минимальной </a:t>
            </a:r>
            <a:r>
              <a:rPr lang="ru-RU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себестоимости </a:t>
            </a:r>
            <a:r>
              <a:rPr lang="ru-RU" sz="1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владения.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075" y="1093823"/>
            <a:ext cx="331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Формальная постановка:</a:t>
            </a:r>
            <a:endParaRPr lang="ru-RU" sz="16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245" y="3573019"/>
            <a:ext cx="4589719" cy="259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5166" y="2079083"/>
            <a:ext cx="750713" cy="86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3262" y="2055911"/>
            <a:ext cx="762503" cy="888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071" y="2079083"/>
            <a:ext cx="745486" cy="86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975" y="2070271"/>
            <a:ext cx="745051" cy="874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02686" y="1733905"/>
            <a:ext cx="331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Ключевые технологии:</a:t>
            </a:r>
            <a:endParaRPr lang="ru-RU" sz="14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577" y="2070271"/>
            <a:ext cx="699115" cy="86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62958" y="3102784"/>
            <a:ext cx="4477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6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Сетевые кооперации лучших компаний:</a:t>
            </a:r>
            <a:endParaRPr lang="ru-RU" sz="16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2686" y="1109214"/>
            <a:ext cx="5264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00" b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Пилотные проекты:</a:t>
            </a:r>
            <a:endParaRPr lang="ru-RU" sz="14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9882" y="1394193"/>
            <a:ext cx="521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6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Калининград</a:t>
            </a:r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8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558551" y="0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Основные </a:t>
            </a:r>
            <a:r>
              <a:rPr lang="ru-RU" sz="2800" dirty="0"/>
              <a:t>проблемы </a:t>
            </a:r>
            <a:r>
              <a:rPr lang="ru-RU" sz="2800" dirty="0" smtClean="0"/>
              <a:t>сетей 6-10 </a:t>
            </a:r>
            <a:r>
              <a:rPr lang="ru-RU" sz="2800" dirty="0" err="1" smtClean="0"/>
              <a:t>кВ</a:t>
            </a:r>
            <a:endParaRPr lang="ru-RU" sz="2800" dirty="0" smtClean="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4304928" y="2236035"/>
            <a:ext cx="54726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01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Показатели </a:t>
            </a:r>
            <a:r>
              <a:rPr lang="ru-RU" altLang="ru-RU" sz="1400" dirty="0"/>
              <a:t>надежности сетей </a:t>
            </a:r>
            <a:r>
              <a:rPr lang="ru-RU" altLang="ru-RU" sz="1400" dirty="0" smtClean="0"/>
              <a:t>воздушных:</a:t>
            </a:r>
            <a:endParaRPr lang="ru-RU" altLang="ru-RU" sz="1400" dirty="0"/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400" dirty="0" smtClean="0"/>
              <a:t>удельная </a:t>
            </a:r>
            <a:r>
              <a:rPr lang="ru-RU" altLang="ru-RU" sz="1400" dirty="0"/>
              <a:t>повреждаемость – 26  на 100 км/год;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400" dirty="0"/>
              <a:t>с</a:t>
            </a:r>
            <a:r>
              <a:rPr lang="ru-RU" altLang="ru-RU" sz="1400" dirty="0" smtClean="0"/>
              <a:t>реднее </a:t>
            </a:r>
            <a:r>
              <a:rPr lang="ru-RU" altLang="ru-RU" sz="1400" dirty="0"/>
              <a:t>число отключений </a:t>
            </a:r>
            <a:r>
              <a:rPr lang="ru-RU" altLang="ru-RU" sz="1400" dirty="0" smtClean="0"/>
              <a:t>(</a:t>
            </a:r>
            <a:r>
              <a:rPr lang="en-US" altLang="ru-RU" sz="1400" dirty="0" smtClean="0"/>
              <a:t>SAIFI</a:t>
            </a:r>
            <a:r>
              <a:rPr lang="ru-RU" altLang="ru-RU" sz="1400" dirty="0" smtClean="0"/>
              <a:t>)</a:t>
            </a:r>
            <a:r>
              <a:rPr lang="en-US" altLang="ru-RU" sz="1400" dirty="0" smtClean="0"/>
              <a:t> </a:t>
            </a:r>
            <a:r>
              <a:rPr lang="ru-RU" altLang="ru-RU" sz="1400" dirty="0"/>
              <a:t>– 6 </a:t>
            </a:r>
            <a:r>
              <a:rPr lang="ru-RU" altLang="ru-RU" sz="1400" dirty="0" err="1" smtClean="0"/>
              <a:t>откл</a:t>
            </a:r>
            <a:r>
              <a:rPr lang="ru-RU" altLang="ru-RU" sz="1400" dirty="0" smtClean="0"/>
              <a:t>/ </a:t>
            </a:r>
            <a:r>
              <a:rPr lang="ru-RU" altLang="ru-RU" sz="1400" dirty="0"/>
              <a:t>год;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400" dirty="0"/>
              <a:t>с</a:t>
            </a:r>
            <a:r>
              <a:rPr lang="ru-RU" altLang="ru-RU" sz="1400" dirty="0" smtClean="0"/>
              <a:t>реднее </a:t>
            </a:r>
            <a:r>
              <a:rPr lang="ru-RU" altLang="ru-RU" sz="1400" dirty="0"/>
              <a:t>время ликвидации повреждения – 6 ч.</a:t>
            </a:r>
          </a:p>
          <a:p>
            <a:pPr lvl="1" eaLnBrk="1" hangingPunct="1">
              <a:spcBef>
                <a:spcPct val="0"/>
              </a:spcBef>
              <a:buFont typeface="Courier New" pitchFamily="49" charset="0"/>
              <a:buChar char="o"/>
            </a:pPr>
            <a:r>
              <a:rPr lang="ru-RU" altLang="ru-RU" sz="1400" dirty="0"/>
              <a:t>с</a:t>
            </a:r>
            <a:r>
              <a:rPr lang="ru-RU" altLang="ru-RU" sz="1400" dirty="0" smtClean="0"/>
              <a:t>редняя </a:t>
            </a:r>
            <a:r>
              <a:rPr lang="ru-RU" altLang="ru-RU" sz="1400" dirty="0"/>
              <a:t>продолжительность отключения (</a:t>
            </a:r>
            <a:r>
              <a:rPr lang="en-US" altLang="ru-RU" sz="1400" dirty="0" smtClean="0"/>
              <a:t>SAIDI</a:t>
            </a:r>
            <a:r>
              <a:rPr lang="ru-RU" altLang="ru-RU" sz="1400" dirty="0" smtClean="0"/>
              <a:t>)</a:t>
            </a:r>
            <a:r>
              <a:rPr lang="en-US" altLang="ru-RU" sz="1400" dirty="0" smtClean="0"/>
              <a:t> </a:t>
            </a:r>
            <a:r>
              <a:rPr lang="ru-RU" altLang="ru-RU" sz="1400" dirty="0"/>
              <a:t>– 36 </a:t>
            </a:r>
            <a:r>
              <a:rPr lang="ru-RU" altLang="ru-RU" sz="1400" dirty="0" smtClean="0"/>
              <a:t>ч/год</a:t>
            </a:r>
            <a:endParaRPr lang="ru-RU" altLang="ru-RU" sz="1400" dirty="0"/>
          </a:p>
          <a:p>
            <a:pPr eaLnBrk="1" hangingPunct="1">
              <a:spcBef>
                <a:spcPct val="0"/>
              </a:spcBef>
            </a:pPr>
            <a:r>
              <a:rPr lang="ru-RU" altLang="ru-RU" sz="1400" dirty="0" smtClean="0"/>
              <a:t>Наблюдаемость </a:t>
            </a:r>
            <a:r>
              <a:rPr lang="ru-RU" altLang="ru-RU" sz="1400" dirty="0"/>
              <a:t>– положение КА в центрах питания – 60%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/>
              <a:t>Локализация повреждения – ручное секционирование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/>
              <a:t>Управление процессом поиска и локализации - радиодиспетчерская связь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/>
              <a:t>На отходящих фидерах применяются выключатели и РЗА  как правило без АПВ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400" dirty="0"/>
              <a:t>Как правило отсутствие средств идентификации </a:t>
            </a:r>
            <a:r>
              <a:rPr lang="ru-RU" altLang="ru-RU" sz="1400" dirty="0" smtClean="0"/>
              <a:t>ОЗЗ</a:t>
            </a:r>
            <a:endParaRPr lang="ru-RU" altLang="ru-RU" sz="1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" y="2247261"/>
            <a:ext cx="401634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58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" y="908721"/>
            <a:ext cx="648533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28673" y="1556916"/>
            <a:ext cx="240342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9162" y="2080294"/>
            <a:ext cx="238477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65815" y="3788444"/>
            <a:ext cx="238477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674" y="3788444"/>
            <a:ext cx="240341" cy="215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8871" y="1556419"/>
            <a:ext cx="240342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974" y="3788444"/>
            <a:ext cx="238477" cy="21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28977" y="3356992"/>
            <a:ext cx="0" cy="5394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4350" y="4024982"/>
            <a:ext cx="1232330" cy="98819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7" idx="3"/>
          </p:cNvCxnSpPr>
          <p:nvPr/>
        </p:nvCxnSpPr>
        <p:spPr>
          <a:xfrm>
            <a:off x="729213" y="1664369"/>
            <a:ext cx="1555684" cy="320479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04292" y="4004344"/>
            <a:ext cx="224191" cy="86481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6" idx="2"/>
          </p:cNvCxnSpPr>
          <p:nvPr/>
        </p:nvCxnSpPr>
        <p:spPr>
          <a:xfrm>
            <a:off x="3548845" y="4004344"/>
            <a:ext cx="236668" cy="91474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392828" y="1772816"/>
            <a:ext cx="156016" cy="309634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4" idx="1"/>
          </p:cNvCxnSpPr>
          <p:nvPr/>
        </p:nvCxnSpPr>
        <p:spPr>
          <a:xfrm flipH="1">
            <a:off x="4030736" y="2188244"/>
            <a:ext cx="908426" cy="268091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43"/>
          <a:stretch/>
        </p:blipFill>
        <p:spPr bwMode="auto">
          <a:xfrm>
            <a:off x="1559623" y="4869161"/>
            <a:ext cx="3379537" cy="183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695190" y="1495518"/>
            <a:ext cx="3025447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Автоматизация центров питания: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установка выключателей с большим коммутационным ресурсом</a:t>
            </a:r>
            <a:r>
              <a:rPr lang="en-US" sz="1400" dirty="0" smtClean="0"/>
              <a:t>;</a:t>
            </a:r>
            <a:endParaRPr lang="ru-RU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у</a:t>
            </a:r>
            <a:r>
              <a:rPr lang="ru-RU" sz="1400" dirty="0" smtClean="0"/>
              <a:t>становка двукратного АПВ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681192" y="3008614"/>
            <a:ext cx="302544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Автоматизация линий: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у</a:t>
            </a:r>
            <a:r>
              <a:rPr lang="ru-RU" sz="1400" dirty="0" smtClean="0"/>
              <a:t>становка </a:t>
            </a:r>
            <a:r>
              <a:rPr lang="ru-RU" sz="1400" dirty="0" err="1" smtClean="0"/>
              <a:t>реклоузеров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681192" y="3914283"/>
            <a:ext cx="302544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Повышение наблюдаемости: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Интеграция </a:t>
            </a:r>
            <a:r>
              <a:rPr lang="ru-RU" sz="1400" dirty="0" err="1"/>
              <a:t>реклоузеров</a:t>
            </a:r>
            <a:r>
              <a:rPr lang="ru-RU" sz="1400" dirty="0"/>
              <a:t> и выключателей в SCADA-систему</a:t>
            </a:r>
            <a:endParaRPr lang="ru-RU" sz="1400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6695189" y="4939159"/>
            <a:ext cx="3025447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Повышение эффективности: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ввод в эксплуатацию</a:t>
            </a:r>
            <a:r>
              <a:rPr lang="en-US" sz="1400" dirty="0"/>
              <a:t>;</a:t>
            </a:r>
            <a:endParaRPr lang="ru-RU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/>
              <a:t>эксплуатация</a:t>
            </a:r>
            <a:endParaRPr lang="ru-RU" sz="1400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58551" y="-9939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Концепция автоматизации воздушных сетей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800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558551" y="0"/>
            <a:ext cx="8915400" cy="836712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Зачем автоматизировать центр питания?</a:t>
            </a:r>
            <a:endParaRPr lang="ru-RU" sz="2800" dirty="0"/>
          </a:p>
        </p:txBody>
      </p:sp>
      <p:pic>
        <p:nvPicPr>
          <p:cNvPr id="15" name="Рисунок 1" descr="image001"/>
          <p:cNvPicPr>
            <a:picLocks noChangeAspect="1" noChangeArrowheads="1"/>
          </p:cNvPicPr>
          <p:nvPr/>
        </p:nvPicPr>
        <p:blipFill rotWithShape="1">
          <a:blip r:embed="rId4" cstate="print"/>
          <a:srcRect l="36471" t="16790" b="15917"/>
          <a:stretch/>
        </p:blipFill>
        <p:spPr bwMode="auto">
          <a:xfrm>
            <a:off x="848544" y="4293095"/>
            <a:ext cx="2980639" cy="23548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88956" y="2467353"/>
            <a:ext cx="4128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976"/>
                </a:solidFill>
              </a:rPr>
              <a:t>Причина 2. </a:t>
            </a:r>
            <a:endParaRPr lang="en-US" sz="2000" b="1" dirty="0" smtClean="0">
              <a:solidFill>
                <a:srgbClr val="007976"/>
              </a:solidFill>
            </a:endParaRPr>
          </a:p>
          <a:p>
            <a:r>
              <a:rPr lang="ru-RU" sz="1600" dirty="0" smtClean="0"/>
              <a:t>Реконструкция фидерной ячейки дешевле </a:t>
            </a:r>
            <a:r>
              <a:rPr lang="ru-RU" sz="1600" dirty="0"/>
              <a:t>установки</a:t>
            </a:r>
            <a:r>
              <a:rPr lang="ru-RU" sz="1600" dirty="0" smtClean="0"/>
              <a:t> реклоузера рядом с ней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8949" y="3525717"/>
            <a:ext cx="40591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976"/>
                </a:solidFill>
              </a:rPr>
              <a:t>Причина 3. </a:t>
            </a:r>
            <a:endParaRPr lang="en-US" sz="2000" b="1" dirty="0" smtClean="0">
              <a:solidFill>
                <a:srgbClr val="007976"/>
              </a:solidFill>
            </a:endParaRPr>
          </a:p>
          <a:p>
            <a:r>
              <a:rPr lang="ru-RU" sz="1600" dirty="0" smtClean="0"/>
              <a:t>Обеспечение минимальных отстроек по току и времени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949" y="4590214"/>
            <a:ext cx="40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976"/>
                </a:solidFill>
              </a:rPr>
              <a:t>Причина 4. </a:t>
            </a:r>
            <a:endParaRPr lang="en-US" sz="2000" b="1" dirty="0" smtClean="0">
              <a:solidFill>
                <a:srgbClr val="007976"/>
              </a:solidFill>
            </a:endParaRPr>
          </a:p>
          <a:p>
            <a:r>
              <a:rPr lang="ru-RU" sz="1600" dirty="0" smtClean="0"/>
              <a:t>Управление </a:t>
            </a:r>
            <a:r>
              <a:rPr lang="ru-RU" sz="1600" dirty="0"/>
              <a:t>из одной </a:t>
            </a:r>
            <a:r>
              <a:rPr lang="en-US" sz="1600" dirty="0" smtClean="0"/>
              <a:t>SCADA</a:t>
            </a:r>
            <a:r>
              <a:rPr lang="ru-RU" sz="1600" dirty="0" smtClean="0"/>
              <a:t> на уровне РЭС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5" t="27919" r="27460" b="10698"/>
          <a:stretch/>
        </p:blipFill>
        <p:spPr>
          <a:xfrm>
            <a:off x="839919" y="923120"/>
            <a:ext cx="2989262" cy="32707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72995" y="3501012"/>
            <a:ext cx="1512168" cy="479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РП10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12960" y="1624312"/>
            <a:ext cx="1512168" cy="479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Реклоузер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949" y="5438675"/>
            <a:ext cx="4088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976"/>
                </a:solidFill>
              </a:rPr>
              <a:t>Причина 5. </a:t>
            </a:r>
            <a:endParaRPr lang="en-US" sz="2000" b="1" dirty="0" smtClean="0">
              <a:solidFill>
                <a:srgbClr val="007976"/>
              </a:solidFill>
            </a:endParaRPr>
          </a:p>
          <a:p>
            <a:r>
              <a:rPr lang="ru-RU" sz="1600" dirty="0" smtClean="0"/>
              <a:t>Сокращение требований к обслуживанию</a:t>
            </a:r>
            <a:r>
              <a:rPr lang="en-US" sz="1600" dirty="0" smtClean="0"/>
              <a:t> </a:t>
            </a:r>
            <a:r>
              <a:rPr lang="ru-RU" sz="1600" dirty="0" smtClean="0"/>
              <a:t>оборудования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956" y="1125845"/>
            <a:ext cx="41289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976"/>
                </a:solidFill>
              </a:rPr>
              <a:t>Причина 1. </a:t>
            </a:r>
            <a:endParaRPr lang="en-US" sz="2000" b="1" dirty="0" smtClean="0">
              <a:solidFill>
                <a:srgbClr val="007976"/>
              </a:solidFill>
            </a:endParaRPr>
          </a:p>
          <a:p>
            <a:r>
              <a:rPr lang="ru-RU" sz="1600" dirty="0" smtClean="0"/>
              <a:t>Двукратное АПВ позволяет сократить количество устойчивых повреждений на 20% (по сравнению с однократным)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064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5" grpId="0"/>
      <p:bldP spid="11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13506</TotalTime>
  <Words>1164</Words>
  <Application>Microsoft Macintosh PowerPoint</Application>
  <PresentationFormat>Лист A4 (210x297 мм)</PresentationFormat>
  <Paragraphs>191</Paragraphs>
  <Slides>21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1_Тема Office</vt:lpstr>
      <vt:lpstr>Оформление по умолчанию</vt:lpstr>
      <vt:lpstr>2_Тема Office</vt:lpstr>
      <vt:lpstr>Тема Office</vt:lpstr>
      <vt:lpstr>4_Тема Office</vt:lpstr>
      <vt:lpstr>Visio</vt:lpstr>
      <vt:lpstr>Презентация PowerPoint</vt:lpstr>
      <vt:lpstr>Презентация PowerPoint</vt:lpstr>
      <vt:lpstr>Презентация PowerPoint</vt:lpstr>
      <vt:lpstr>НТИ – новый формат коммуникаций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показатели.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vvv</dc:creator>
  <cp:lastModifiedBy>MacBook Air</cp:lastModifiedBy>
  <cp:revision>765</cp:revision>
  <dcterms:created xsi:type="dcterms:W3CDTF">2012-09-29T07:20:38Z</dcterms:created>
  <dcterms:modified xsi:type="dcterms:W3CDTF">2017-10-04T10:10:33Z</dcterms:modified>
</cp:coreProperties>
</file>