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81" r:id="rId2"/>
    <p:sldMasterId id="2147483700" r:id="rId3"/>
    <p:sldMasterId id="2147483703" r:id="rId4"/>
    <p:sldMasterId id="2147483697" r:id="rId5"/>
  </p:sldMasterIdLst>
  <p:notesMasterIdLst>
    <p:notesMasterId r:id="rId14"/>
  </p:notesMasterIdLst>
  <p:sldIdLst>
    <p:sldId id="256" r:id="rId6"/>
    <p:sldId id="259" r:id="rId7"/>
    <p:sldId id="280" r:id="rId8"/>
    <p:sldId id="281" r:id="rId9"/>
    <p:sldId id="282" r:id="rId10"/>
    <p:sldId id="283" r:id="rId11"/>
    <p:sldId id="284" r:id="rId12"/>
    <p:sldId id="279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66"/>
    <a:srgbClr val="0066CC"/>
    <a:srgbClr val="0099FF"/>
    <a:srgbClr val="FF9900"/>
    <a:srgbClr val="3399FF"/>
    <a:srgbClr val="007A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28" autoAdjust="0"/>
  </p:normalViewPr>
  <p:slideViewPr>
    <p:cSldViewPr snapToGrid="0">
      <p:cViewPr>
        <p:scale>
          <a:sx n="110" d="100"/>
          <a:sy n="110" d="100"/>
        </p:scale>
        <p:origin x="-1248" y="-78"/>
      </p:cViewPr>
      <p:guideLst>
        <p:guide orient="horz" pos="2160"/>
        <p:guide pos="23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C907FF-46BD-4482-9F8D-198FBBCCC08F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629"/>
            <a:ext cx="5438464" cy="4467939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4958" cy="496966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671"/>
            <a:ext cx="2944958" cy="496966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437124-FBFE-4421-85A9-F2E4F3D9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0" y="1066798"/>
            <a:ext cx="9144000" cy="544157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0300" y="0"/>
            <a:ext cx="8013700" cy="1080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-1"/>
            <a:ext cx="1944000" cy="108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Рисунок 48" descr="лог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78" y="127623"/>
            <a:ext cx="1528045" cy="8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1944000" y="0"/>
            <a:ext cx="0" cy="108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H="1">
            <a:off x="0" y="1075765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>
          <a:xfrm>
            <a:off x="0" y="6318000"/>
            <a:ext cx="1944000" cy="54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0" y="6329083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1944000" y="6318000"/>
            <a:ext cx="0" cy="5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1909482" y="0"/>
            <a:ext cx="7234518" cy="100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944000" cy="100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945341" y="0"/>
            <a:ext cx="0" cy="100800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0" y="6405563"/>
            <a:ext cx="9144000" cy="46196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405563"/>
            <a:ext cx="1520825" cy="46196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520825" y="6391275"/>
            <a:ext cx="0" cy="468313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48" descr="лого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76" y="104900"/>
            <a:ext cx="1478848" cy="7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5"/>
          <p:cNvSpPr>
            <a:spLocks noChangeArrowheads="1"/>
          </p:cNvSpPr>
          <p:nvPr userDrawn="1"/>
        </p:nvSpPr>
        <p:spPr bwMode="auto">
          <a:xfrm>
            <a:off x="176594" y="6461125"/>
            <a:ext cx="10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Слайд </a:t>
            </a:r>
            <a:fld id="{1891067F-8E44-48AA-88AD-49D7FA6DC9FB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 algn="ctr"/>
              <a:t>‹#›</a:t>
            </a:fld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1909482" y="0"/>
            <a:ext cx="7234518" cy="100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944000" cy="100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945341" y="0"/>
            <a:ext cx="0" cy="100800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0" y="6405563"/>
            <a:ext cx="9144000" cy="46196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405563"/>
            <a:ext cx="1520825" cy="46196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520825" y="6391275"/>
            <a:ext cx="0" cy="468313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48" descr="лого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76" y="104900"/>
            <a:ext cx="1478848" cy="7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1909482" y="0"/>
            <a:ext cx="7234518" cy="100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944000" cy="100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945341" y="0"/>
            <a:ext cx="0" cy="100800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0" y="6405563"/>
            <a:ext cx="9144000" cy="46196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405563"/>
            <a:ext cx="1520825" cy="46196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520825" y="6391275"/>
            <a:ext cx="0" cy="468313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48" descr="лого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76" y="104900"/>
            <a:ext cx="1478848" cy="7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945340" y="2393575"/>
            <a:ext cx="7198659" cy="40072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0300" y="0"/>
            <a:ext cx="8013700" cy="1080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-1"/>
            <a:ext cx="1944000" cy="108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Рисунок 48" descr="лог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78" y="127623"/>
            <a:ext cx="1528045" cy="8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1944000" y="0"/>
            <a:ext cx="0" cy="108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H="1">
            <a:off x="0" y="1075765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>
          <a:xfrm>
            <a:off x="0" y="6318000"/>
            <a:ext cx="1944000" cy="54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0" y="6329083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1944000" y="6318000"/>
            <a:ext cx="0" cy="5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5"/>
          <p:cNvSpPr txBox="1">
            <a:spLocks noChangeArrowheads="1"/>
          </p:cNvSpPr>
          <p:nvPr/>
        </p:nvSpPr>
        <p:spPr bwMode="auto">
          <a:xfrm>
            <a:off x="1992702" y="2073335"/>
            <a:ext cx="6883879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HeliosCond" pitchFamily="82" charset="0"/>
              </a:rPr>
              <a:t>Разработка и внедрение в ООО «Газпром трансгаз Казань» инструкции по вытеснению </a:t>
            </a:r>
            <a:r>
              <a:rPr lang="ru-RU" sz="2800" dirty="0" err="1" smtClean="0">
                <a:solidFill>
                  <a:schemeClr val="bg1"/>
                </a:solidFill>
                <a:latin typeface="HeliosCond" pitchFamily="82" charset="0"/>
              </a:rPr>
              <a:t>газовоздушной</a:t>
            </a:r>
            <a:r>
              <a:rPr lang="ru-RU" sz="2800" dirty="0" smtClean="0">
                <a:solidFill>
                  <a:schemeClr val="bg1"/>
                </a:solidFill>
                <a:latin typeface="HeliosCond" pitchFamily="82" charset="0"/>
              </a:rPr>
              <a:t> смеси из полости отремонтированных участков газопроводов</a:t>
            </a:r>
            <a:endParaRPr lang="ru-RU" sz="2800" dirty="0">
              <a:solidFill>
                <a:schemeClr val="bg1"/>
              </a:solidFill>
              <a:latin typeface="HeliosCond" pitchFamily="82" charset="0"/>
            </a:endParaRPr>
          </a:p>
        </p:txBody>
      </p:sp>
      <p:sp>
        <p:nvSpPr>
          <p:cNvPr id="15363" name="Text Box 15"/>
          <p:cNvSpPr txBox="1">
            <a:spLocks noChangeArrowheads="1"/>
          </p:cNvSpPr>
          <p:nvPr/>
        </p:nvSpPr>
        <p:spPr bwMode="auto">
          <a:xfrm>
            <a:off x="2038917" y="5601055"/>
            <a:ext cx="65881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 err="1" smtClean="0">
                <a:solidFill>
                  <a:schemeClr val="bg1"/>
                </a:solidFill>
                <a:latin typeface="HeliosCond" pitchFamily="82" charset="0"/>
              </a:rPr>
              <a:t>Султангареев</a:t>
            </a:r>
            <a:r>
              <a:rPr lang="ru-RU" sz="2400" dirty="0" smtClean="0">
                <a:solidFill>
                  <a:schemeClr val="bg1"/>
                </a:solidFill>
                <a:latin typeface="HeliosCond" pitchFamily="82" charset="0"/>
              </a:rPr>
              <a:t> Р.Х. начальник ПОЭМГ </a:t>
            </a:r>
            <a:endParaRPr lang="ru-RU" sz="2400" dirty="0">
              <a:solidFill>
                <a:schemeClr val="bg1"/>
              </a:solidFill>
              <a:latin typeface="HeliosCond" pitchFamily="82" charset="0"/>
            </a:endParaRPr>
          </a:p>
        </p:txBody>
      </p:sp>
    </p:spTree>
  </p:cSld>
  <p:clrMapOvr>
    <a:masterClrMapping/>
  </p:clrMapOvr>
  <p:transition advTm="14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внешний диск 1\Данные с диска Д\аа\Мои документы\Мои рисунки\огневые\1 035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9135" t="5586" r="1289" b="23934"/>
          <a:stretch>
            <a:fillRect/>
          </a:stretch>
        </p:blipFill>
        <p:spPr bwMode="auto">
          <a:xfrm>
            <a:off x="675" y="1009290"/>
            <a:ext cx="9140400" cy="5394476"/>
          </a:xfrm>
          <a:prstGeom prst="rect">
            <a:avLst/>
          </a:prstGeom>
          <a:noFill/>
        </p:spPr>
      </p:pic>
      <p:sp>
        <p:nvSpPr>
          <p:cNvPr id="1034" name="Прямоугольник 39"/>
          <p:cNvSpPr>
            <a:spLocks noChangeArrowheads="1"/>
          </p:cNvSpPr>
          <p:nvPr/>
        </p:nvSpPr>
        <p:spPr bwMode="auto">
          <a:xfrm>
            <a:off x="1947862" y="262854"/>
            <a:ext cx="7196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Опыт применения приборов для контроля состава </a:t>
            </a:r>
            <a:r>
              <a:rPr lang="ru-RU" i="1" dirty="0" err="1" smtClean="0">
                <a:solidFill>
                  <a:schemeClr val="bg1"/>
                </a:solidFill>
                <a:latin typeface="Arial Narrow" pitchFamily="34" charset="0"/>
              </a:rPr>
              <a:t>газовоздушной</a:t>
            </a: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 среды</a:t>
            </a:r>
            <a:endParaRPr lang="ru-RU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30" y="1053628"/>
            <a:ext cx="8873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HeliosCond" pitchFamily="82" charset="0"/>
              </a:rPr>
              <a:t>Объектом исследования в работе была технология вытеснения </a:t>
            </a:r>
            <a:r>
              <a:rPr lang="ru-RU" sz="2400" dirty="0" err="1" smtClean="0">
                <a:latin typeface="HeliosCond" pitchFamily="82" charset="0"/>
              </a:rPr>
              <a:t>газовоздушной</a:t>
            </a:r>
            <a:r>
              <a:rPr lang="ru-RU" sz="2400" dirty="0" smtClean="0">
                <a:latin typeface="HeliosCond" pitchFamily="82" charset="0"/>
              </a:rPr>
              <a:t> смеси из магистральных газопроводов (МГ) с использованием приборов контроля состава среды с целью обеспечения безопасности работ при заполнении МГ и сокращения времени и потерь газа при продувке газопровода после ремонта</a:t>
            </a:r>
            <a:endParaRPr lang="ru-RU" sz="2400" dirty="0">
              <a:latin typeface="HeliosCond" pitchFamily="82" charset="0"/>
            </a:endParaRPr>
          </a:p>
        </p:txBody>
      </p:sp>
    </p:spTree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рямоугольник 39"/>
          <p:cNvSpPr>
            <a:spLocks noChangeArrowheads="1"/>
          </p:cNvSpPr>
          <p:nvPr/>
        </p:nvSpPr>
        <p:spPr bwMode="auto">
          <a:xfrm>
            <a:off x="1947862" y="159342"/>
            <a:ext cx="7196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Значения </a:t>
            </a:r>
            <a:r>
              <a:rPr lang="ru-RU" sz="2000" i="1" dirty="0" err="1" smtClean="0">
                <a:solidFill>
                  <a:schemeClr val="bg1"/>
                </a:solidFill>
                <a:latin typeface="Arial Narrow" pitchFamily="34" charset="0"/>
              </a:rPr>
              <a:t>коэфициентов</a:t>
            </a:r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 гидравлического сопротивления линии продувочной свечи</a:t>
            </a:r>
            <a:endParaRPr lang="ru-RU" sz="20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" name="Picture 2" descr="H:\внешний диск 1\Данные с диска Д\аа\я\07 08 08\1 03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006019"/>
            <a:ext cx="4052555" cy="5403407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54416" y="992874"/>
          <a:ext cx="5080958" cy="540916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40479"/>
                <a:gridCol w="2540479"/>
              </a:tblGrid>
              <a:tr h="118747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Условный диаметр линии продувочной свечи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D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св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, мм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Коэффициент гидравлического сопротивления линии продувочной свечи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&amp;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св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50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9,851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100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4,748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150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3,264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200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2,58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250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4,093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300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3,51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350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3,109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400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2,816</a:t>
                      </a:r>
                      <a:endParaRPr lang="ru-RU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рямоугольник 39"/>
          <p:cNvSpPr>
            <a:spLocks noChangeArrowheads="1"/>
          </p:cNvSpPr>
          <p:nvPr/>
        </p:nvSpPr>
        <p:spPr bwMode="auto">
          <a:xfrm>
            <a:off x="1947862" y="159342"/>
            <a:ext cx="7196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Номограмм определения времени вытеснения </a:t>
            </a:r>
            <a:r>
              <a:rPr lang="ru-RU" sz="2000" i="1" dirty="0" err="1" smtClean="0">
                <a:solidFill>
                  <a:schemeClr val="bg1"/>
                </a:solidFill>
                <a:latin typeface="Arial Narrow" pitchFamily="34" charset="0"/>
              </a:rPr>
              <a:t>газовоздушной</a:t>
            </a:r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 смеси из магистрального газопровода</a:t>
            </a:r>
            <a:endParaRPr lang="ru-RU" sz="20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7918"/>
            <a:ext cx="9144000" cy="53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рямоугольник 39"/>
          <p:cNvSpPr>
            <a:spLocks noChangeArrowheads="1"/>
          </p:cNvSpPr>
          <p:nvPr/>
        </p:nvSpPr>
        <p:spPr bwMode="auto">
          <a:xfrm>
            <a:off x="1913358" y="-13178"/>
            <a:ext cx="71961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Натурные измерения времени вытеснения </a:t>
            </a:r>
            <a:r>
              <a:rPr lang="ru-RU" sz="2000" i="1" dirty="0" err="1" smtClean="0">
                <a:solidFill>
                  <a:schemeClr val="bg1"/>
                </a:solidFill>
                <a:latin typeface="Arial Narrow" pitchFamily="34" charset="0"/>
              </a:rPr>
              <a:t>газовоздушной</a:t>
            </a:r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 смеси из внутренней полости отремонтированных участков газопроводов с применением газоанализаторов содержания кислорода</a:t>
            </a:r>
            <a:endParaRPr lang="ru-RU" sz="20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53149" y="1035173"/>
            <a:ext cx="4339088" cy="530524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2526" y="1811547"/>
            <a:ext cx="4425351" cy="3692105"/>
          </a:xfrm>
          <a:prstGeom prst="rect">
            <a:avLst/>
          </a:prstGeom>
        </p:spPr>
      </p:pic>
      <p:sp>
        <p:nvSpPr>
          <p:cNvPr id="7" name="Выноска со стрелкой вверх 6"/>
          <p:cNvSpPr/>
          <p:nvPr/>
        </p:nvSpPr>
        <p:spPr>
          <a:xfrm>
            <a:off x="181155" y="5218981"/>
            <a:ext cx="4416724" cy="110418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eliosCond" pitchFamily="82" charset="0"/>
              </a:rPr>
              <a:t>Место испытаний приборов контроля состава газовой смеси в магистральном газопроводе</a:t>
            </a:r>
            <a:endParaRPr lang="ru-RU" sz="1600" dirty="0">
              <a:solidFill>
                <a:schemeClr val="tx1"/>
              </a:solidFill>
              <a:latin typeface="HeliosCond" pitchFamily="82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55276" y="1061049"/>
            <a:ext cx="4848046" cy="65560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eliosCond" pitchFamily="82" charset="0"/>
              </a:rPr>
              <a:t>Внешний вид приборов контроля состава газовой смеси в магистральном газопроводе</a:t>
            </a:r>
          </a:p>
        </p:txBody>
      </p:sp>
    </p:spTree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рямоугольник 39"/>
          <p:cNvSpPr>
            <a:spLocks noChangeArrowheads="1"/>
          </p:cNvSpPr>
          <p:nvPr/>
        </p:nvSpPr>
        <p:spPr bwMode="auto">
          <a:xfrm>
            <a:off x="1947863" y="139222"/>
            <a:ext cx="7196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Определение времени полного вытеснения </a:t>
            </a:r>
            <a:r>
              <a:rPr lang="ru-RU" sz="2000" i="1" dirty="0" err="1" smtClean="0">
                <a:solidFill>
                  <a:schemeClr val="bg1"/>
                </a:solidFill>
                <a:latin typeface="Arial Narrow" pitchFamily="34" charset="0"/>
              </a:rPr>
              <a:t>газовоздушной</a:t>
            </a:r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 смеси из участка МГ после окончания огневых работ</a:t>
            </a:r>
            <a:endParaRPr lang="ru-RU" sz="20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9396" y="1112809"/>
          <a:ext cx="8893836" cy="51736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23459"/>
                <a:gridCol w="2223459"/>
                <a:gridCol w="2223459"/>
                <a:gridCol w="2223459"/>
              </a:tblGrid>
              <a:tr h="103473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Участок МГ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Время полного вытеснения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газовоздушной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 смеси, мин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</a:tr>
              <a:tr h="1034738">
                <a:tc v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нормативное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Расчетное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k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зап=1,3)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фактическое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473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Газопровод-отвод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 к н.п. Ст.Шемурша, крановый узел №17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45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33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25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3473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МГ Миннибаево-Казань, крановый узел №155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76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44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38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</a:tr>
              <a:tr h="103473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МГ Пермь-Горький-2, крановый узел №440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64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34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HeliosCond" pitchFamily="82" charset="0"/>
                        </a:rPr>
                        <a:t>20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HeliosCond" pitchFamily="8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рямоугольник 39"/>
          <p:cNvSpPr>
            <a:spLocks noChangeArrowheads="1"/>
          </p:cNvSpPr>
          <p:nvPr/>
        </p:nvSpPr>
        <p:spPr bwMode="auto">
          <a:xfrm>
            <a:off x="1947863" y="251366"/>
            <a:ext cx="7196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 Narrow" pitchFamily="34" charset="0"/>
              </a:rPr>
              <a:t>СТО ГТК 100-02.10.7-94-2016</a:t>
            </a:r>
            <a:endParaRPr lang="ru-RU" sz="20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4" name="Picture 2" descr="H:\внешний диск 1\Данные с диска Д\аа\я\23.08.2010\DSCN7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210" y="1008809"/>
            <a:ext cx="4050000" cy="54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396" y="1095555"/>
            <a:ext cx="482216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 smtClean="0">
                <a:latin typeface="HeliosCond" pitchFamily="82" charset="0"/>
              </a:rPr>
              <a:t>Использование разработанного НТД с набором номограмм в</a:t>
            </a:r>
            <a:br>
              <a:rPr lang="ru-RU" sz="2100" b="1" i="1" dirty="0" smtClean="0">
                <a:latin typeface="HeliosCond" pitchFamily="82" charset="0"/>
              </a:rPr>
            </a:br>
            <a:r>
              <a:rPr lang="ru-RU" sz="2100" b="1" i="1" dirty="0" smtClean="0">
                <a:latin typeface="HeliosCond" pitchFamily="82" charset="0"/>
              </a:rPr>
              <a:t>ООО «Газпром трансгаз Казань» позволило получить следующие результаты: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 smtClean="0">
                <a:latin typeface="HeliosCond" pitchFamily="82" charset="0"/>
              </a:rPr>
              <a:t>-повысилась надежность и безопасность при вводе в эксплуатацию вновь построенных и отремонтированных участков линейной части МГ;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 smtClean="0">
                <a:latin typeface="HeliosCond" pitchFamily="82" charset="0"/>
              </a:rPr>
              <a:t>-снизить риск возникновения аварийных ситуаций при заполнении газопровода природным газом;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 smtClean="0">
                <a:latin typeface="HeliosCond" pitchFamily="82" charset="0"/>
              </a:rPr>
              <a:t>- существенно сократить время и потери газа при продувке газопроводов после ремонта.</a:t>
            </a:r>
          </a:p>
          <a:p>
            <a:endParaRPr lang="ru-RU" dirty="0"/>
          </a:p>
        </p:txBody>
      </p:sp>
    </p:spTree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5"/>
          <p:cNvSpPr txBox="1">
            <a:spLocks noChangeArrowheads="1"/>
          </p:cNvSpPr>
          <p:nvPr/>
        </p:nvSpPr>
        <p:spPr bwMode="auto">
          <a:xfrm>
            <a:off x="1978264" y="1526524"/>
            <a:ext cx="60839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b="1" dirty="0">
                <a:solidFill>
                  <a:srgbClr val="003366"/>
                </a:solidFill>
                <a:latin typeface="Arial Narrow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19791</TotalTime>
  <Words>235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1_Оформление по умолчанию</vt:lpstr>
      <vt:lpstr>3_Специальное оформление</vt:lpstr>
      <vt:lpstr>4_Специальное оформление</vt:lpstr>
      <vt:lpstr>5_Специальное оформление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Gazprom transgaz Kazan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Тухфатуллов</dc:creator>
  <cp:lastModifiedBy>Султангареев</cp:lastModifiedBy>
  <cp:revision>670</cp:revision>
  <dcterms:created xsi:type="dcterms:W3CDTF">2014-01-13T09:45:24Z</dcterms:created>
  <dcterms:modified xsi:type="dcterms:W3CDTF">2018-05-08T05:44:31Z</dcterms:modified>
</cp:coreProperties>
</file>