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41"/>
  </p:notesMasterIdLst>
  <p:sldIdLst>
    <p:sldId id="256" r:id="rId2"/>
    <p:sldId id="257" r:id="rId3"/>
    <p:sldId id="260" r:id="rId4"/>
    <p:sldId id="292" r:id="rId5"/>
    <p:sldId id="294" r:id="rId6"/>
    <p:sldId id="299" r:id="rId7"/>
    <p:sldId id="300" r:id="rId8"/>
    <p:sldId id="301" r:id="rId9"/>
    <p:sldId id="302" r:id="rId10"/>
    <p:sldId id="259" r:id="rId11"/>
    <p:sldId id="261" r:id="rId12"/>
    <p:sldId id="262" r:id="rId13"/>
    <p:sldId id="296" r:id="rId14"/>
    <p:sldId id="295" r:id="rId15"/>
    <p:sldId id="263" r:id="rId16"/>
    <p:sldId id="264" r:id="rId17"/>
    <p:sldId id="306" r:id="rId18"/>
    <p:sldId id="307" r:id="rId19"/>
    <p:sldId id="297" r:id="rId20"/>
    <p:sldId id="303" r:id="rId21"/>
    <p:sldId id="265" r:id="rId22"/>
    <p:sldId id="267" r:id="rId23"/>
    <p:sldId id="258" r:id="rId24"/>
    <p:sldId id="289" r:id="rId25"/>
    <p:sldId id="305" r:id="rId26"/>
    <p:sldId id="271" r:id="rId27"/>
    <p:sldId id="268" r:id="rId28"/>
    <p:sldId id="269" r:id="rId29"/>
    <p:sldId id="270" r:id="rId30"/>
    <p:sldId id="286" r:id="rId31"/>
    <p:sldId id="272" r:id="rId32"/>
    <p:sldId id="273" r:id="rId33"/>
    <p:sldId id="279" r:id="rId34"/>
    <p:sldId id="280" r:id="rId35"/>
    <p:sldId id="281" r:id="rId36"/>
    <p:sldId id="283" r:id="rId37"/>
    <p:sldId id="287" r:id="rId38"/>
    <p:sldId id="308" r:id="rId39"/>
    <p:sldId id="288" r:id="rId40"/>
  </p:sldIdLst>
  <p:sldSz cx="9144000" cy="5143500" type="screen16x9"/>
  <p:notesSz cx="6858000" cy="9144000"/>
  <p:embeddedFontLst>
    <p:embeddedFont>
      <p:font typeface="Angsana New" panose="02020603050405020304" pitchFamily="18" charset="-34"/>
      <p:regular r:id="rId42"/>
      <p:bold r:id="rId43"/>
      <p:italic r:id="rId44"/>
      <p:boldItalic r:id="rId45"/>
    </p:embeddedFont>
    <p:embeddedFont>
      <p:font typeface="SimSun" panose="02010600030101010101" pitchFamily="2" charset="-122"/>
      <p:regular r:id="rId46"/>
    </p:embeddedFont>
    <p:embeddedFont>
      <p:font typeface="Microsoft Uighur" panose="02000000000000000000" pitchFamily="2" charset="-78"/>
      <p:regular r:id="rId47"/>
      <p:bold r:id="rId48"/>
    </p:embeddedFont>
    <p:embeddedFont>
      <p:font typeface="Rubik" panose="020B0604020202020204" charset="-79"/>
      <p:regular r:id="rId49"/>
      <p:bold r:id="rId50"/>
      <p:italic r:id="rId51"/>
      <p:bold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06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34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7b691ca9e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7b691ca9e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7b691ca9e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7b691ca9e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3001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7b691ca9e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7b691ca9e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7b691ca9e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7b691ca9e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9e62c25c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9e62c25c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7b691ca9e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7b691ca9e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7b691ca9e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7b691ca9e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7b691ca9e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7b691ca9e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7b691ca9e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7b691ca9e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9e62c25c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9e62c25c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9e31cbb2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9e31cbb2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9e31cbb22_0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9e31cbb22_0_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7b691ca9e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7b691ca9e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9e31cbb22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9e31cbb22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7b691ca9e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7b691ca9e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7b691ca9e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7b691ca9e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7b691ca9e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7b691ca9e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9e62c25c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9e62c25c5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9e62c25c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9e62c25c5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76161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7b691ca9e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7b691ca9e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9e62c25c5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9e62c25c5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7b691ca9e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7b691ca9e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7157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7b691ca9e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7b691ca9e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4322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9e62c25c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9e62c25c5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7b691ca9e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7b691ca9e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ac0559a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ac0559a4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1F497D"/>
                </a:solidFill>
              </a:rPr>
              <a:t>ДЛС-Пергам нет в следующих трансгазах:</a:t>
            </a:r>
            <a:endParaRPr sz="1000">
              <a:solidFill>
                <a:srgbClr val="1F497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1F497D"/>
                </a:solidFill>
              </a:rPr>
              <a:t>- Краснодар</a:t>
            </a:r>
            <a:endParaRPr sz="1000">
              <a:solidFill>
                <a:srgbClr val="1F497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1F497D"/>
                </a:solidFill>
              </a:rPr>
              <a:t>- Махачкала</a:t>
            </a:r>
            <a:endParaRPr sz="1000">
              <a:solidFill>
                <a:srgbClr val="1F497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1F497D"/>
                </a:solidFill>
              </a:rPr>
              <a:t>- Санкт-Петербург</a:t>
            </a:r>
            <a:endParaRPr sz="1000">
              <a:solidFill>
                <a:srgbClr val="1F497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1F497D"/>
                </a:solidFill>
              </a:rPr>
              <a:t>- Ставрополь</a:t>
            </a:r>
            <a:endParaRPr sz="1000">
              <a:solidFill>
                <a:srgbClr val="1F497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1F497D"/>
                </a:solidFill>
              </a:rPr>
              <a:t>- Томск</a:t>
            </a:r>
            <a:endParaRPr sz="1000">
              <a:solidFill>
                <a:srgbClr val="1F497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1F497D"/>
                </a:solidFill>
              </a:rPr>
              <a:t>- Уфа</a:t>
            </a:r>
            <a:endParaRPr sz="1000">
              <a:solidFill>
                <a:srgbClr val="1F497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1F497D"/>
                </a:solidFill>
              </a:rPr>
              <a:t>- Ухта</a:t>
            </a:r>
            <a:endParaRPr sz="1000">
              <a:solidFill>
                <a:srgbClr val="1F497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1F497D"/>
                </a:solidFill>
              </a:rPr>
              <a:t>- Беларусь</a:t>
            </a:r>
            <a:endParaRPr sz="1000">
              <a:solidFill>
                <a:srgbClr val="1F497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1F497D"/>
                </a:solidFill>
              </a:rPr>
              <a:t> </a:t>
            </a:r>
            <a:endParaRPr sz="1000">
              <a:solidFill>
                <a:srgbClr val="1F497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1F497D"/>
                </a:solidFill>
              </a:rPr>
              <a:t>ДЛС-Пергам куплен, но им не начинали работать:</a:t>
            </a:r>
            <a:endParaRPr sz="1000">
              <a:solidFill>
                <a:srgbClr val="1F497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1F497D"/>
                </a:solidFill>
              </a:rPr>
              <a:t>- Дальтрансгаз</a:t>
            </a:r>
            <a:endParaRPr sz="1000">
              <a:solidFill>
                <a:srgbClr val="1F497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1F497D"/>
                </a:solidFill>
              </a:rPr>
              <a:t>- Сургут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7b691ca9e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7b691ca9e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341001" y="744575"/>
            <a:ext cx="7491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C00B0E"/>
              </a:buClr>
              <a:buSzPts val="5200"/>
              <a:buNone/>
              <a:defRPr sz="5200" b="1">
                <a:solidFill>
                  <a:srgbClr val="C00B0E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341000" y="2834125"/>
            <a:ext cx="749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774000" cy="5143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4" name="Google Shape;14;p2"/>
          <p:cNvSpPr txBox="1"/>
          <p:nvPr/>
        </p:nvSpPr>
        <p:spPr>
          <a:xfrm rot="-5400000">
            <a:off x="-808650" y="1239350"/>
            <a:ext cx="27234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PERGAM.RU</a:t>
            </a:r>
            <a:r>
              <a:rPr lang="ru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/GASLEAK</a:t>
            </a:r>
            <a:endParaRPr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250725" y="4127917"/>
            <a:ext cx="1275450" cy="5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ubik"/>
              <a:buNone/>
              <a:defRPr sz="120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Rubik"/>
              <a:buNone/>
              <a:defRPr sz="12000" b="1">
                <a:latin typeface="Rubik"/>
                <a:ea typeface="Rubik"/>
                <a:cs typeface="Rubik"/>
                <a:sym typeface="Rubi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Rubik"/>
              <a:buNone/>
              <a:defRPr sz="12000" b="1">
                <a:latin typeface="Rubik"/>
                <a:ea typeface="Rubik"/>
                <a:cs typeface="Rubik"/>
                <a:sym typeface="Rubi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Rubik"/>
              <a:buNone/>
              <a:defRPr sz="12000" b="1">
                <a:latin typeface="Rubik"/>
                <a:ea typeface="Rubik"/>
                <a:cs typeface="Rubik"/>
                <a:sym typeface="Rubi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Rubik"/>
              <a:buNone/>
              <a:defRPr sz="12000" b="1">
                <a:latin typeface="Rubik"/>
                <a:ea typeface="Rubik"/>
                <a:cs typeface="Rubik"/>
                <a:sym typeface="Rubi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Rubik"/>
              <a:buNone/>
              <a:defRPr sz="12000" b="1">
                <a:latin typeface="Rubik"/>
                <a:ea typeface="Rubik"/>
                <a:cs typeface="Rubik"/>
                <a:sym typeface="Rubi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Rubik"/>
              <a:buNone/>
              <a:defRPr sz="12000" b="1">
                <a:latin typeface="Rubik"/>
                <a:ea typeface="Rubik"/>
                <a:cs typeface="Rubik"/>
                <a:sym typeface="Rubi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Rubik"/>
              <a:buNone/>
              <a:defRPr sz="12000" b="1">
                <a:latin typeface="Rubik"/>
                <a:ea typeface="Rubik"/>
                <a:cs typeface="Rubik"/>
                <a:sym typeface="Rubi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Rubik"/>
              <a:buNone/>
              <a:defRPr sz="12000" b="1">
                <a:latin typeface="Rubik"/>
                <a:ea typeface="Rubik"/>
                <a:cs typeface="Rubik"/>
                <a:sym typeface="Rubik"/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>
              <a:buNone/>
              <a:defRPr sz="13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>
              <a:buNone/>
              <a:defRPr sz="13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>
              <a:buNone/>
              <a:defRPr sz="13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>
              <a:buNone/>
              <a:defRPr sz="13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>
              <a:buNone/>
              <a:defRPr sz="13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>
              <a:buNone/>
              <a:defRPr sz="13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>
              <a:buNone/>
              <a:defRPr sz="13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>
              <a:buNone/>
              <a:defRPr sz="13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4" name="Google Shape;64;p12"/>
          <p:cNvSpPr/>
          <p:nvPr/>
        </p:nvSpPr>
        <p:spPr>
          <a:xfrm>
            <a:off x="0" y="0"/>
            <a:ext cx="774000" cy="5143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2"/>
          </p:nvPr>
        </p:nvSpPr>
        <p:spPr>
          <a:xfrm>
            <a:off x="112658" y="251057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 b="1">
                <a:solidFill>
                  <a:srgbClr val="FFFFFF"/>
                </a:solidFill>
              </a:defRPr>
            </a:lvl1pPr>
            <a:lvl2pPr lvl="1" rtl="0">
              <a:buNone/>
              <a:defRPr sz="1400" b="1">
                <a:solidFill>
                  <a:srgbClr val="FFFFFF"/>
                </a:solidFill>
              </a:defRPr>
            </a:lvl2pPr>
            <a:lvl3pPr lvl="2" rtl="0">
              <a:buNone/>
              <a:defRPr sz="1400" b="1">
                <a:solidFill>
                  <a:srgbClr val="FFFFFF"/>
                </a:solidFill>
              </a:defRPr>
            </a:lvl3pPr>
            <a:lvl4pPr lvl="3" rtl="0">
              <a:buNone/>
              <a:defRPr sz="1400" b="1">
                <a:solidFill>
                  <a:srgbClr val="FFFFFF"/>
                </a:solidFill>
              </a:defRPr>
            </a:lvl4pPr>
            <a:lvl5pPr lvl="4" rtl="0">
              <a:buNone/>
              <a:defRPr sz="1400" b="1">
                <a:solidFill>
                  <a:srgbClr val="FFFFFF"/>
                </a:solidFill>
              </a:defRPr>
            </a:lvl5pPr>
            <a:lvl6pPr lvl="5" rtl="0">
              <a:buNone/>
              <a:defRPr sz="1400" b="1">
                <a:solidFill>
                  <a:srgbClr val="FFFFFF"/>
                </a:solidFill>
              </a:defRPr>
            </a:lvl6pPr>
            <a:lvl7pPr lvl="6" rtl="0">
              <a:buNone/>
              <a:defRPr sz="1400" b="1">
                <a:solidFill>
                  <a:srgbClr val="FFFFFF"/>
                </a:solidFill>
              </a:defRPr>
            </a:lvl7pPr>
            <a:lvl8pPr lvl="7" rtl="0">
              <a:buNone/>
              <a:defRPr sz="1400" b="1">
                <a:solidFill>
                  <a:srgbClr val="FFFFFF"/>
                </a:solidFill>
              </a:defRPr>
            </a:lvl8pPr>
            <a:lvl9pPr lvl="8" rtl="0">
              <a:buNone/>
              <a:defRPr sz="1400" b="1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6" name="Google Shape;66;p12"/>
          <p:cNvSpPr txBox="1"/>
          <p:nvPr/>
        </p:nvSpPr>
        <p:spPr>
          <a:xfrm rot="-5400000">
            <a:off x="-320100" y="750900"/>
            <a:ext cx="17463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PERGAM.RU</a:t>
            </a:r>
            <a:endParaRPr b="1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67" name="Google Shape;67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250725" y="4127917"/>
            <a:ext cx="1275450" cy="5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AUTOLAYOU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/>
          <p:nvPr/>
        </p:nvSpPr>
        <p:spPr>
          <a:xfrm>
            <a:off x="821835" y="2765450"/>
            <a:ext cx="638100" cy="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ctrTitle"/>
          </p:nvPr>
        </p:nvSpPr>
        <p:spPr>
          <a:xfrm>
            <a:off x="714825" y="2998550"/>
            <a:ext cx="4868400" cy="144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C00B0E"/>
              </a:buClr>
              <a:buSzPts val="3600"/>
              <a:buFont typeface="Rubik"/>
              <a:buNone/>
              <a:defRPr sz="3600" b="1">
                <a:solidFill>
                  <a:srgbClr val="C00B0E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C00B0E"/>
              </a:buClr>
              <a:buSzPts val="3600"/>
              <a:buFont typeface="Rubik"/>
              <a:buNone/>
              <a:defRPr sz="3600" b="1">
                <a:solidFill>
                  <a:srgbClr val="C00B0E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C00B0E"/>
              </a:buClr>
              <a:buSzPts val="3600"/>
              <a:buFont typeface="Rubik"/>
              <a:buNone/>
              <a:defRPr sz="3600" b="1">
                <a:solidFill>
                  <a:srgbClr val="C00B0E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C00B0E"/>
              </a:buClr>
              <a:buSzPts val="3600"/>
              <a:buFont typeface="Rubik"/>
              <a:buNone/>
              <a:defRPr sz="3600" b="1">
                <a:solidFill>
                  <a:srgbClr val="C00B0E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C00B0E"/>
              </a:buClr>
              <a:buSzPts val="3600"/>
              <a:buFont typeface="Rubik"/>
              <a:buNone/>
              <a:defRPr sz="3600" b="1">
                <a:solidFill>
                  <a:srgbClr val="C00B0E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C00B0E"/>
              </a:buClr>
              <a:buSzPts val="3600"/>
              <a:buFont typeface="Rubik"/>
              <a:buNone/>
              <a:defRPr sz="3600" b="1">
                <a:solidFill>
                  <a:srgbClr val="C00B0E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C00B0E"/>
              </a:buClr>
              <a:buSzPts val="3600"/>
              <a:buFont typeface="Rubik"/>
              <a:buNone/>
              <a:defRPr sz="3600" b="1">
                <a:solidFill>
                  <a:srgbClr val="C00B0E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C00B0E"/>
              </a:buClr>
              <a:buSzPts val="3600"/>
              <a:buFont typeface="Rubik"/>
              <a:buNone/>
              <a:defRPr sz="3600" b="1">
                <a:solidFill>
                  <a:srgbClr val="C00B0E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C00B0E"/>
              </a:buClr>
              <a:buSzPts val="3600"/>
              <a:buFont typeface="Rubik"/>
              <a:buNone/>
              <a:defRPr sz="3600" b="1">
                <a:solidFill>
                  <a:srgbClr val="C00B0E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774000" cy="5143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1117100" y="286350"/>
            <a:ext cx="779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rgbClr val="C00B0E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1117100" y="1152475"/>
            <a:ext cx="7715400" cy="368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07498" y="2510575"/>
            <a:ext cx="64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24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>
              <a:buNone/>
              <a:defRPr sz="24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>
              <a:buNone/>
              <a:defRPr sz="24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>
              <a:buNone/>
              <a:defRPr sz="24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>
              <a:buNone/>
              <a:defRPr sz="24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>
              <a:buNone/>
              <a:defRPr sz="24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>
              <a:buNone/>
              <a:defRPr sz="24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>
              <a:buNone/>
              <a:defRPr sz="24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>
              <a:buNone/>
              <a:defRPr sz="24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4" name="Google Shape;24;p4"/>
          <p:cNvSpPr txBox="1"/>
          <p:nvPr/>
        </p:nvSpPr>
        <p:spPr>
          <a:xfrm rot="-5400000">
            <a:off x="-681300" y="1111975"/>
            <a:ext cx="24687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PERGAM.RU</a:t>
            </a:r>
            <a:r>
              <a:rPr lang="ru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/GASLEAK</a:t>
            </a:r>
            <a:endParaRPr b="1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250725" y="4127917"/>
            <a:ext cx="1275450" cy="5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1079450" y="1152475"/>
            <a:ext cx="361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➔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◆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◆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◆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●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5217400" y="1152475"/>
            <a:ext cx="361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/>
          <p:nvPr/>
        </p:nvSpPr>
        <p:spPr>
          <a:xfrm>
            <a:off x="0" y="0"/>
            <a:ext cx="774000" cy="5143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pic>
        <p:nvPicPr>
          <p:cNvPr id="30" name="Google Shape;3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250725" y="4127917"/>
            <a:ext cx="1275450" cy="5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1117100" y="286350"/>
            <a:ext cx="779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rgbClr val="C00B0E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107498" y="2510575"/>
            <a:ext cx="64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24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buNone/>
              <a:defRPr sz="24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buNone/>
              <a:defRPr sz="24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buNone/>
              <a:defRPr sz="24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buNone/>
              <a:defRPr sz="24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buNone/>
              <a:defRPr sz="24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buNone/>
              <a:defRPr sz="24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buNone/>
              <a:defRPr sz="24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buNone/>
              <a:defRPr sz="24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3" name="Google Shape;33;p5"/>
          <p:cNvSpPr txBox="1"/>
          <p:nvPr/>
        </p:nvSpPr>
        <p:spPr>
          <a:xfrm rot="-5400000">
            <a:off x="-681300" y="1111975"/>
            <a:ext cx="24687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PERGAM.RU</a:t>
            </a:r>
            <a:r>
              <a:rPr lang="ru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/GASLEAK</a:t>
            </a:r>
            <a:endParaRPr b="1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2104650" y="456425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C00B0E"/>
              </a:buClr>
              <a:buSzPts val="4800"/>
              <a:buFont typeface="Rubik"/>
              <a:buNone/>
              <a:defRPr sz="4800">
                <a:solidFill>
                  <a:srgbClr val="C00B0E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C00B0E"/>
              </a:buClr>
              <a:buSzPts val="4800"/>
              <a:buFont typeface="Rubik"/>
              <a:buNone/>
              <a:defRPr sz="4800">
                <a:solidFill>
                  <a:srgbClr val="C00B0E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C00B0E"/>
              </a:buClr>
              <a:buSzPts val="4800"/>
              <a:buFont typeface="Rubik"/>
              <a:buNone/>
              <a:defRPr sz="4800">
                <a:solidFill>
                  <a:srgbClr val="C00B0E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C00B0E"/>
              </a:buClr>
              <a:buSzPts val="4800"/>
              <a:buFont typeface="Rubik"/>
              <a:buNone/>
              <a:defRPr sz="4800">
                <a:solidFill>
                  <a:srgbClr val="C00B0E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C00B0E"/>
              </a:buClr>
              <a:buSzPts val="4800"/>
              <a:buFont typeface="Rubik"/>
              <a:buNone/>
              <a:defRPr sz="4800">
                <a:solidFill>
                  <a:srgbClr val="C00B0E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C00B0E"/>
              </a:buClr>
              <a:buSzPts val="4800"/>
              <a:buFont typeface="Rubik"/>
              <a:buNone/>
              <a:defRPr sz="4800">
                <a:solidFill>
                  <a:srgbClr val="C00B0E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C00B0E"/>
              </a:buClr>
              <a:buSzPts val="4800"/>
              <a:buFont typeface="Rubik"/>
              <a:buNone/>
              <a:defRPr sz="4800">
                <a:solidFill>
                  <a:srgbClr val="C00B0E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C00B0E"/>
              </a:buClr>
              <a:buSzPts val="4800"/>
              <a:buFont typeface="Rubik"/>
              <a:buNone/>
              <a:defRPr sz="4800">
                <a:solidFill>
                  <a:srgbClr val="C00B0E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C00B0E"/>
              </a:buClr>
              <a:buSzPts val="4800"/>
              <a:buFont typeface="Rubik"/>
              <a:buNone/>
              <a:defRPr sz="4800">
                <a:solidFill>
                  <a:srgbClr val="C00B0E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4" name="Google Shape;44;p8"/>
          <p:cNvSpPr/>
          <p:nvPr/>
        </p:nvSpPr>
        <p:spPr>
          <a:xfrm>
            <a:off x="0" y="0"/>
            <a:ext cx="774000" cy="5143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2"/>
          </p:nvPr>
        </p:nvSpPr>
        <p:spPr>
          <a:xfrm>
            <a:off x="112658" y="251057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 b="1">
                <a:solidFill>
                  <a:srgbClr val="FFFFFF"/>
                </a:solidFill>
              </a:defRPr>
            </a:lvl1pPr>
            <a:lvl2pPr lvl="1" rtl="0">
              <a:buNone/>
              <a:defRPr sz="1400" b="1">
                <a:solidFill>
                  <a:srgbClr val="FFFFFF"/>
                </a:solidFill>
              </a:defRPr>
            </a:lvl2pPr>
            <a:lvl3pPr lvl="2" rtl="0">
              <a:buNone/>
              <a:defRPr sz="1400" b="1">
                <a:solidFill>
                  <a:srgbClr val="FFFFFF"/>
                </a:solidFill>
              </a:defRPr>
            </a:lvl3pPr>
            <a:lvl4pPr lvl="3" rtl="0">
              <a:buNone/>
              <a:defRPr sz="1400" b="1">
                <a:solidFill>
                  <a:srgbClr val="FFFFFF"/>
                </a:solidFill>
              </a:defRPr>
            </a:lvl4pPr>
            <a:lvl5pPr lvl="4" rtl="0">
              <a:buNone/>
              <a:defRPr sz="1400" b="1">
                <a:solidFill>
                  <a:srgbClr val="FFFFFF"/>
                </a:solidFill>
              </a:defRPr>
            </a:lvl5pPr>
            <a:lvl6pPr lvl="5" rtl="0">
              <a:buNone/>
              <a:defRPr sz="1400" b="1">
                <a:solidFill>
                  <a:srgbClr val="FFFFFF"/>
                </a:solidFill>
              </a:defRPr>
            </a:lvl6pPr>
            <a:lvl7pPr lvl="6" rtl="0">
              <a:buNone/>
              <a:defRPr sz="1400" b="1">
                <a:solidFill>
                  <a:srgbClr val="FFFFFF"/>
                </a:solidFill>
              </a:defRPr>
            </a:lvl7pPr>
            <a:lvl8pPr lvl="7" rtl="0">
              <a:buNone/>
              <a:defRPr sz="1400" b="1">
                <a:solidFill>
                  <a:srgbClr val="FFFFFF"/>
                </a:solidFill>
              </a:defRPr>
            </a:lvl8pPr>
            <a:lvl9pPr lvl="8" rtl="0">
              <a:buNone/>
              <a:defRPr sz="1400" b="1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6" name="Google Shape;46;p8"/>
          <p:cNvSpPr txBox="1"/>
          <p:nvPr/>
        </p:nvSpPr>
        <p:spPr>
          <a:xfrm rot="-5400000">
            <a:off x="-320100" y="750900"/>
            <a:ext cx="17463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PERGAM.RU</a:t>
            </a:r>
            <a:endParaRPr b="1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47" name="Google Shape;4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250725" y="4127917"/>
            <a:ext cx="1275450" cy="5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ubik"/>
              <a:buChar char="●"/>
              <a:defRPr sz="18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ubik"/>
              <a:buChar char="○"/>
              <a:defRPr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ubik"/>
              <a:buChar char="■"/>
              <a:defRPr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ubik"/>
              <a:buChar char="●"/>
              <a:defRPr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ubik"/>
              <a:buChar char="○"/>
              <a:defRPr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ubik"/>
              <a:buChar char="■"/>
              <a:defRPr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ubik"/>
              <a:buChar char="●"/>
              <a:defRPr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ubik"/>
              <a:buChar char="○"/>
              <a:defRPr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ubik"/>
              <a:buChar char="■"/>
              <a:defRPr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b/ba/Russia_physical_location_map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hyperlink" Target="https://upload.wikimedia.org/wikipedia/commons/thumb/2/2d/Gazprom-Logo-rus.svg/2000px-Gazprom-Logo-rus.svg.png" TargetMode="Externa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g"/><Relationship Id="rId4" Type="http://schemas.openxmlformats.org/officeDocument/2006/relationships/hyperlink" Target="https://get.pxhere.com/photo/rock-waste-dump-landfill-348762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hyperlink" Target="https://upload.wikimedia.org/wikipedia/commons/thumb/1/18/Bluetooth-logo.svg/2000px-Bluetooth-logo.svg.png" TargetMode="External"/><Relationship Id="rId9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ctrTitle"/>
          </p:nvPr>
        </p:nvSpPr>
        <p:spPr>
          <a:xfrm>
            <a:off x="1341001" y="1365061"/>
            <a:ext cx="7491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0B5394"/>
                </a:solidFill>
              </a:rPr>
              <a:t>ДИСТАНЦИОННЫЕ ЛАЗЕРНЫЕ СИСТЕМЫ ОБНАРУЖЕНИЯ МЕТАНА НА ЛИНЕЙНОЙ ЧАСТИ МАГИСТРАЛЬНЫХ ГАЗОПРОВОДОВ</a:t>
            </a:r>
            <a:endParaRPr sz="2400" dirty="0">
              <a:solidFill>
                <a:srgbClr val="0B5394"/>
              </a:solidFill>
            </a:endParaRPr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1341001" y="3728931"/>
            <a:ext cx="749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 smtClean="0">
                <a:solidFill>
                  <a:srgbClr val="434343"/>
                </a:solidFill>
              </a:rPr>
              <a:t>Опыт эксплуатации и перспективные разработки.</a:t>
            </a:r>
            <a:endParaRPr sz="1800" dirty="0">
              <a:solidFill>
                <a:srgbClr val="FFFFFF"/>
              </a:solidFill>
              <a:highlight>
                <a:srgbClr val="0B5394"/>
              </a:highlight>
            </a:endParaRPr>
          </a:p>
        </p:txBody>
      </p:sp>
      <p:pic>
        <p:nvPicPr>
          <p:cNvPr id="79" name="Google Shape;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8800" y="906125"/>
            <a:ext cx="1636775" cy="65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1117100" y="286350"/>
            <a:ext cx="779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РЕЗУЛЬТАТЫ РАБОТЫ </a:t>
            </a:r>
            <a:r>
              <a:rPr lang="ru" b="0" dirty="0"/>
              <a:t>за </a:t>
            </a:r>
            <a:r>
              <a:rPr lang="ru" b="0" dirty="0" smtClean="0"/>
              <a:t>2018 </a:t>
            </a:r>
            <a:r>
              <a:rPr lang="ru" b="0" dirty="0"/>
              <a:t>год</a:t>
            </a:r>
            <a:endParaRPr b="0" dirty="0"/>
          </a:p>
        </p:txBody>
      </p:sp>
      <p:sp>
        <p:nvSpPr>
          <p:cNvPr id="109" name="Google Shape;109;p17"/>
          <p:cNvSpPr txBox="1">
            <a:spLocks noGrp="1"/>
          </p:cNvSpPr>
          <p:nvPr>
            <p:ph type="body" idx="1"/>
          </p:nvPr>
        </p:nvSpPr>
        <p:spPr>
          <a:xfrm>
            <a:off x="1075574" y="1365601"/>
            <a:ext cx="361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>
                <a:solidFill>
                  <a:srgbClr val="000000"/>
                </a:solidFill>
              </a:rPr>
              <a:t>Проведена модернизация </a:t>
            </a:r>
            <a:r>
              <a:rPr lang="ru" dirty="0" smtClean="0">
                <a:solidFill>
                  <a:srgbClr val="000000"/>
                </a:solidFill>
              </a:rPr>
              <a:t>аппаратно-программной составляющей комплекса </a:t>
            </a:r>
            <a:r>
              <a:rPr lang="ru" dirty="0">
                <a:solidFill>
                  <a:srgbClr val="000000"/>
                </a:solidFill>
              </a:rPr>
              <a:t>по поиску утечек газа на квадрокоптере (LMC).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2"/>
          </p:nvPr>
        </p:nvSpPr>
        <p:spPr>
          <a:xfrm>
            <a:off x="5016050" y="1150251"/>
            <a:ext cx="361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 dirty="0" smtClean="0">
                <a:solidFill>
                  <a:schemeClr val="dk1"/>
                </a:solidFill>
              </a:rPr>
              <a:t>Разработана</a:t>
            </a:r>
            <a:r>
              <a:rPr lang="ru" dirty="0" smtClean="0">
                <a:solidFill>
                  <a:schemeClr val="dk1"/>
                </a:solidFill>
              </a:rPr>
              <a:t> </a:t>
            </a:r>
            <a:r>
              <a:rPr lang="ru" dirty="0">
                <a:solidFill>
                  <a:schemeClr val="dk1"/>
                </a:solidFill>
              </a:rPr>
              <a:t>малогабаритная версия вертолётного прибора «ДЛС-ПЕРГАМ» повышенной чувствительности («ДЛС-АВИА G4») для установки на легкомоторные самолёты.</a:t>
            </a:r>
            <a:endParaRPr dirty="0"/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4294967295"/>
          </p:nvPr>
        </p:nvSpPr>
        <p:spPr>
          <a:xfrm>
            <a:off x="112658" y="251057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10</a:t>
            </a:fld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107498" y="2510575"/>
            <a:ext cx="64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10</a:t>
            </a:fld>
            <a:endParaRPr/>
          </a:p>
        </p:txBody>
      </p:sp>
      <p:pic>
        <p:nvPicPr>
          <p:cNvPr id="7" name="Google Shape;197;p26"/>
          <p:cNvPicPr preferRelativeResize="0"/>
          <p:nvPr/>
        </p:nvPicPr>
        <p:blipFill rotWithShape="1">
          <a:blip r:embed="rId3">
            <a:alphaModFix/>
          </a:blip>
          <a:srcRect l="13336" r="13263"/>
          <a:stretch/>
        </p:blipFill>
        <p:spPr>
          <a:xfrm>
            <a:off x="1369834" y="2707370"/>
            <a:ext cx="2470646" cy="2204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58;p22"/>
          <p:cNvPicPr preferRelativeResize="0"/>
          <p:nvPr/>
        </p:nvPicPr>
        <p:blipFill rotWithShape="1">
          <a:blip r:embed="rId4">
            <a:alphaModFix/>
          </a:blip>
          <a:srcRect t="19355" b="19684"/>
          <a:stretch/>
        </p:blipFill>
        <p:spPr>
          <a:xfrm>
            <a:off x="4828451" y="2837001"/>
            <a:ext cx="4086549" cy="194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1117100" y="286350"/>
            <a:ext cx="779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«ДЛС-АВИА»</a:t>
            </a:r>
            <a:endParaRPr dirty="0"/>
          </a:p>
        </p:txBody>
      </p:sp>
      <p:sp>
        <p:nvSpPr>
          <p:cNvPr id="125" name="Google Shape;125;p19"/>
          <p:cNvSpPr txBox="1">
            <a:spLocks noGrp="1"/>
          </p:cNvSpPr>
          <p:nvPr>
            <p:ph type="body" idx="1"/>
          </p:nvPr>
        </p:nvSpPr>
        <p:spPr>
          <a:xfrm>
            <a:off x="1079450" y="542875"/>
            <a:ext cx="361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000000"/>
                </a:solidFill>
              </a:rPr>
              <a:t>Разработан для облётов трассы МГ </a:t>
            </a:r>
            <a:br>
              <a:rPr lang="ru" b="1" dirty="0">
                <a:solidFill>
                  <a:srgbClr val="000000"/>
                </a:solidFill>
              </a:rPr>
            </a:br>
            <a:r>
              <a:rPr lang="ru" b="1" dirty="0">
                <a:solidFill>
                  <a:srgbClr val="000000"/>
                </a:solidFill>
              </a:rPr>
              <a:t>на вертолёте.</a:t>
            </a:r>
            <a:endParaRPr b="1"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➔"/>
            </a:pPr>
            <a:r>
              <a:rPr lang="ru" dirty="0">
                <a:solidFill>
                  <a:srgbClr val="000000"/>
                </a:solidFill>
              </a:rPr>
              <a:t>до 600 км в день</a:t>
            </a: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➔"/>
            </a:pPr>
            <a:r>
              <a:rPr lang="ru" dirty="0">
                <a:solidFill>
                  <a:srgbClr val="000000"/>
                </a:solidFill>
              </a:rPr>
              <a:t>МИ-8, МИ-17, КА-26 и их модификации</a:t>
            </a: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➔"/>
            </a:pPr>
            <a:r>
              <a:rPr lang="ru" dirty="0">
                <a:solidFill>
                  <a:srgbClr val="000000"/>
                </a:solidFill>
              </a:rPr>
              <a:t>составление экспресс-отчёта</a:t>
            </a: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➔"/>
            </a:pPr>
            <a:r>
              <a:rPr lang="ru" dirty="0">
                <a:solidFill>
                  <a:srgbClr val="000000"/>
                </a:solidFill>
              </a:rPr>
              <a:t>используется при любых погодных </a:t>
            </a:r>
            <a:r>
              <a:rPr lang="ru" dirty="0" smtClean="0">
                <a:solidFill>
                  <a:srgbClr val="000000"/>
                </a:solidFill>
              </a:rPr>
              <a:t>условиях</a:t>
            </a:r>
            <a:endParaRPr lang="en-US" dirty="0" smtClean="0">
              <a:solidFill>
                <a:srgbClr val="000000"/>
              </a:solidFill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dirty="0">
                <a:solidFill>
                  <a:srgbClr val="FFFFFF"/>
                </a:solidFill>
                <a:highlight>
                  <a:srgbClr val="0B5394"/>
                </a:highlight>
              </a:rPr>
              <a:t>Многолетняя успешная эксплуатация доказала высокую эффективность </a:t>
            </a:r>
            <a:br>
              <a:rPr lang="ru" dirty="0">
                <a:solidFill>
                  <a:srgbClr val="FFFFFF"/>
                </a:solidFill>
                <a:highlight>
                  <a:srgbClr val="0B5394"/>
                </a:highlight>
              </a:rPr>
            </a:br>
            <a:r>
              <a:rPr lang="ru" dirty="0">
                <a:solidFill>
                  <a:srgbClr val="FFFFFF"/>
                </a:solidFill>
                <a:highlight>
                  <a:srgbClr val="0B5394"/>
                </a:highlight>
              </a:rPr>
              <a:t>и достоверность обнаружения утечек.</a:t>
            </a:r>
            <a:endParaRPr b="1" dirty="0">
              <a:solidFill>
                <a:srgbClr val="000000"/>
              </a:solidFill>
            </a:endParaRPr>
          </a:p>
        </p:txBody>
      </p:sp>
      <p:sp>
        <p:nvSpPr>
          <p:cNvPr id="126" name="Google Shape;126;p19"/>
          <p:cNvSpPr txBox="1">
            <a:spLocks noGrp="1"/>
          </p:cNvSpPr>
          <p:nvPr>
            <p:ph type="sldNum" idx="12"/>
          </p:nvPr>
        </p:nvSpPr>
        <p:spPr>
          <a:xfrm>
            <a:off x="107498" y="2510575"/>
            <a:ext cx="64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11</a:t>
            </a:fld>
            <a:endParaRPr/>
          </a:p>
        </p:txBody>
      </p:sp>
      <p:pic>
        <p:nvPicPr>
          <p:cNvPr id="127" name="Google Shape;127;p19"/>
          <p:cNvPicPr preferRelativeResize="0"/>
          <p:nvPr/>
        </p:nvPicPr>
        <p:blipFill rotWithShape="1">
          <a:blip r:embed="rId3">
            <a:alphaModFix/>
          </a:blip>
          <a:srcRect l="34378"/>
          <a:stretch/>
        </p:blipFill>
        <p:spPr>
          <a:xfrm>
            <a:off x="5324358" y="964483"/>
            <a:ext cx="3675951" cy="403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 txBox="1"/>
          <p:nvPr/>
        </p:nvSpPr>
        <p:spPr>
          <a:xfrm>
            <a:off x="3023297" y="4215800"/>
            <a:ext cx="1746300" cy="10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 dirty="0" smtClean="0">
                <a:latin typeface="Rubik"/>
                <a:ea typeface="Rubik"/>
                <a:cs typeface="Rubik"/>
                <a:sym typeface="Rubik"/>
              </a:rPr>
              <a:t>США </a:t>
            </a:r>
            <a:r>
              <a:rPr lang="ru" sz="1000" dirty="0">
                <a:latin typeface="Rubik"/>
                <a:ea typeface="Rubik"/>
                <a:cs typeface="Rubik"/>
                <a:sym typeface="Rubik"/>
              </a:rPr>
              <a:t>— 25 000 км</a:t>
            </a:r>
            <a:r>
              <a:rPr lang="ru" sz="1000" b="1" dirty="0">
                <a:latin typeface="Rubik"/>
                <a:ea typeface="Rubik"/>
                <a:cs typeface="Rubik"/>
                <a:sym typeface="Rubik"/>
              </a:rPr>
              <a:t/>
            </a:r>
            <a:br>
              <a:rPr lang="ru" sz="1000" b="1" dirty="0">
                <a:latin typeface="Rubik"/>
                <a:ea typeface="Rubik"/>
                <a:cs typeface="Rubik"/>
                <a:sym typeface="Rubik"/>
              </a:rPr>
            </a:br>
            <a:r>
              <a:rPr lang="ru" sz="1000" b="1" dirty="0">
                <a:latin typeface="Rubik"/>
                <a:ea typeface="Rubik"/>
                <a:cs typeface="Rubik"/>
                <a:sym typeface="Rubik"/>
              </a:rPr>
              <a:t>Европа </a:t>
            </a:r>
            <a:r>
              <a:rPr lang="ru" sz="1000" dirty="0">
                <a:latin typeface="Rubik"/>
                <a:ea typeface="Rubik"/>
                <a:cs typeface="Rubik"/>
                <a:sym typeface="Rubik"/>
              </a:rPr>
              <a:t>— 11 000 км</a:t>
            </a:r>
            <a:endParaRPr sz="1000" dirty="0"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 dirty="0">
                <a:latin typeface="Rubik"/>
                <a:ea typeface="Rubik"/>
                <a:cs typeface="Rubik"/>
                <a:sym typeface="Rubik"/>
              </a:rPr>
              <a:t>Австралия</a:t>
            </a:r>
            <a:r>
              <a:rPr lang="ru" sz="1000" dirty="0">
                <a:latin typeface="Rubik"/>
                <a:ea typeface="Rubik"/>
                <a:cs typeface="Rubik"/>
                <a:sym typeface="Rubik"/>
              </a:rPr>
              <a:t> — 14 000 км</a:t>
            </a:r>
            <a:endParaRPr sz="1000" dirty="0"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 dirty="0">
                <a:latin typeface="Rubik"/>
                <a:ea typeface="Rubik"/>
                <a:cs typeface="Rubik"/>
                <a:sym typeface="Rubik"/>
              </a:rPr>
              <a:t>Казахстан</a:t>
            </a:r>
            <a:r>
              <a:rPr lang="ru" sz="1000" dirty="0">
                <a:latin typeface="Rubik"/>
                <a:ea typeface="Rubik"/>
                <a:cs typeface="Rubik"/>
                <a:sym typeface="Rubik"/>
              </a:rPr>
              <a:t> — 24 000 км</a:t>
            </a:r>
            <a:endParaRPr sz="1000" dirty="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9" name="Google Shape;129;p19"/>
          <p:cNvSpPr txBox="1"/>
          <p:nvPr/>
        </p:nvSpPr>
        <p:spPr>
          <a:xfrm>
            <a:off x="1052980" y="4150281"/>
            <a:ext cx="17463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b="1" dirty="0">
                <a:solidFill>
                  <a:srgbClr val="0B5394"/>
                </a:solidFill>
                <a:latin typeface="Rubik"/>
                <a:ea typeface="Rubik"/>
                <a:cs typeface="Rubik"/>
                <a:sym typeface="Rubik"/>
              </a:rPr>
              <a:t>ОБЛЁТЫ </a:t>
            </a:r>
            <a:br>
              <a:rPr lang="ru" sz="1800" b="1" dirty="0">
                <a:solidFill>
                  <a:srgbClr val="0B5394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ru" sz="1800" b="1" dirty="0">
                <a:solidFill>
                  <a:srgbClr val="0B5394"/>
                </a:solidFill>
                <a:latin typeface="Rubik"/>
                <a:ea typeface="Rubik"/>
                <a:cs typeface="Rubik"/>
                <a:sym typeface="Rubik"/>
              </a:rPr>
              <a:t>В </a:t>
            </a:r>
            <a:r>
              <a:rPr lang="ru" sz="1800" b="1" dirty="0" smtClean="0">
                <a:solidFill>
                  <a:srgbClr val="0B5394"/>
                </a:solidFill>
                <a:latin typeface="Rubik"/>
                <a:ea typeface="Rubik"/>
                <a:cs typeface="Rubik"/>
                <a:sym typeface="Rubik"/>
              </a:rPr>
              <a:t>2018 </a:t>
            </a:r>
            <a:r>
              <a:rPr lang="ru" sz="1800" b="1" dirty="0">
                <a:solidFill>
                  <a:srgbClr val="0B5394"/>
                </a:solidFill>
                <a:latin typeface="Rubik"/>
                <a:ea typeface="Rubik"/>
                <a:cs typeface="Rubik"/>
                <a:sym typeface="Rubik"/>
              </a:rPr>
              <a:t>ГОДУ</a:t>
            </a:r>
            <a:endParaRPr sz="1800" dirty="0"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0" descr="https://upload.wikimedia.org/wikipedia/commons/b/ba/Russia_physical_location_map.jpg">
            <a:hlinkClick r:id="rId3"/>
          </p:cNvPr>
          <p:cNvPicPr preferRelativeResize="0"/>
          <p:nvPr/>
        </p:nvPicPr>
        <p:blipFill rotWithShape="1">
          <a:blip r:embed="rId4">
            <a:alphaModFix amt="25000"/>
          </a:blip>
          <a:srcRect t="13472"/>
          <a:stretch/>
        </p:blipFill>
        <p:spPr>
          <a:xfrm>
            <a:off x="779700" y="1063250"/>
            <a:ext cx="8357225" cy="408024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 txBox="1">
            <a:spLocks noGrp="1"/>
          </p:cNvSpPr>
          <p:nvPr>
            <p:ph type="body" idx="1"/>
          </p:nvPr>
        </p:nvSpPr>
        <p:spPr>
          <a:xfrm>
            <a:off x="1079450" y="3199800"/>
            <a:ext cx="3615000" cy="16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➔"/>
            </a:pPr>
            <a:r>
              <a:rPr lang="ru" sz="1200" dirty="0" smtClean="0">
                <a:solidFill>
                  <a:srgbClr val="000000"/>
                </a:solidFill>
              </a:rPr>
              <a:t>ООО </a:t>
            </a:r>
            <a:r>
              <a:rPr lang="ru" sz="1200" dirty="0">
                <a:solidFill>
                  <a:srgbClr val="000000"/>
                </a:solidFill>
              </a:rPr>
              <a:t>«Газпром трансгаз Волгоград»</a:t>
            </a:r>
            <a:endParaRPr sz="1200" dirty="0">
              <a:solidFill>
                <a:srgbClr val="000000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➔"/>
            </a:pPr>
            <a:r>
              <a:rPr lang="ru" sz="1200" dirty="0">
                <a:solidFill>
                  <a:srgbClr val="000000"/>
                </a:solidFill>
              </a:rPr>
              <a:t>АО «Дальтрансгаз»</a:t>
            </a:r>
            <a:endParaRPr sz="1200" dirty="0">
              <a:solidFill>
                <a:srgbClr val="000000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➔"/>
            </a:pPr>
            <a:r>
              <a:rPr lang="ru" sz="1200" dirty="0">
                <a:solidFill>
                  <a:srgbClr val="000000"/>
                </a:solidFill>
              </a:rPr>
              <a:t>ООО «Газпром трансгаз Екатеринбург»</a:t>
            </a:r>
            <a:endParaRPr sz="1200" dirty="0">
              <a:solidFill>
                <a:srgbClr val="000000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➔"/>
            </a:pPr>
            <a:r>
              <a:rPr lang="ru" sz="1200" dirty="0">
                <a:solidFill>
                  <a:srgbClr val="000000"/>
                </a:solidFill>
              </a:rPr>
              <a:t>ООО «Газпром трансгаз Казань»</a:t>
            </a:r>
            <a:endParaRPr sz="1200" dirty="0">
              <a:solidFill>
                <a:srgbClr val="000000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➔"/>
            </a:pPr>
            <a:r>
              <a:rPr lang="ru" sz="1200" dirty="0">
                <a:solidFill>
                  <a:srgbClr val="000000"/>
                </a:solidFill>
              </a:rPr>
              <a:t>ООО «Монолит»</a:t>
            </a:r>
            <a:endParaRPr sz="1200" dirty="0">
              <a:solidFill>
                <a:srgbClr val="000000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➔"/>
            </a:pPr>
            <a:r>
              <a:rPr lang="ru" sz="1200" dirty="0">
                <a:solidFill>
                  <a:srgbClr val="000000"/>
                </a:solidFill>
              </a:rPr>
              <a:t>ООО «Газпром трансгаз Москва»</a:t>
            </a:r>
            <a:endParaRPr sz="1200" dirty="0">
              <a:solidFill>
                <a:srgbClr val="000000"/>
              </a:solidFill>
            </a:endParaRPr>
          </a:p>
        </p:txBody>
      </p:sp>
      <p:sp>
        <p:nvSpPr>
          <p:cNvPr id="136" name="Google Shape;136;p20"/>
          <p:cNvSpPr txBox="1">
            <a:spLocks noGrp="1"/>
          </p:cNvSpPr>
          <p:nvPr>
            <p:ph type="body" idx="2"/>
          </p:nvPr>
        </p:nvSpPr>
        <p:spPr>
          <a:xfrm>
            <a:off x="5023800" y="3199800"/>
            <a:ext cx="3891300" cy="16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➔"/>
            </a:pPr>
            <a:r>
              <a:rPr lang="ru" sz="1200" dirty="0"/>
              <a:t>ООО «Газпром трансгаз Нижний Новгород»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➔"/>
            </a:pPr>
            <a:r>
              <a:rPr lang="ru" sz="1200" dirty="0"/>
              <a:t>ООО «Промгазинжиниринг»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➔"/>
            </a:pPr>
            <a:r>
              <a:rPr lang="ru" sz="1200" dirty="0"/>
              <a:t>ООО «Газпром трансгаз Самара»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➔"/>
            </a:pPr>
            <a:r>
              <a:rPr lang="ru" sz="1200" dirty="0"/>
              <a:t>ООО «Газпром трансгаз Саратов»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➔"/>
            </a:pPr>
            <a:r>
              <a:rPr lang="ru" sz="1200" dirty="0"/>
              <a:t>ООО «Газпром трансгаз Сургут»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➔"/>
            </a:pPr>
            <a:r>
              <a:rPr lang="ru" sz="1200" dirty="0"/>
              <a:t>ООО «Газпром трансгаз Чайковский»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➔"/>
            </a:pPr>
            <a:r>
              <a:rPr lang="ru" sz="1200" dirty="0"/>
              <a:t>ООО «Газпром трансгаз Югорск»</a:t>
            </a:r>
            <a:endParaRPr sz="1200" dirty="0"/>
          </a:p>
        </p:txBody>
      </p:sp>
      <p:sp>
        <p:nvSpPr>
          <p:cNvPr id="137" name="Google Shape;137;p20"/>
          <p:cNvSpPr txBox="1">
            <a:spLocks noGrp="1"/>
          </p:cNvSpPr>
          <p:nvPr>
            <p:ph type="title"/>
          </p:nvPr>
        </p:nvSpPr>
        <p:spPr>
          <a:xfrm>
            <a:off x="1117100" y="286350"/>
            <a:ext cx="779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УЖЕ ИСПОЛЬЗУЮТ</a:t>
            </a:r>
            <a:r>
              <a:rPr lang="ru" b="0"/>
              <a:t> «ДЛС-ПЕРГАМ»</a:t>
            </a:r>
            <a:endParaRPr b="0"/>
          </a:p>
        </p:txBody>
      </p:sp>
      <p:sp>
        <p:nvSpPr>
          <p:cNvPr id="138" name="Google Shape;138;p20"/>
          <p:cNvSpPr txBox="1">
            <a:spLocks noGrp="1"/>
          </p:cNvSpPr>
          <p:nvPr>
            <p:ph type="sldNum" idx="12"/>
          </p:nvPr>
        </p:nvSpPr>
        <p:spPr>
          <a:xfrm>
            <a:off x="107498" y="2510575"/>
            <a:ext cx="64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12</a:t>
            </a:fld>
            <a:endParaRPr/>
          </a:p>
        </p:txBody>
      </p:sp>
      <p:pic>
        <p:nvPicPr>
          <p:cNvPr id="139" name="Google Shape;139;p20" descr="https://upload.wikimedia.org/wikipedia/commons/thumb/2/2d/Gazprom-Logo-rus.svg/2000px-Gazprom-Logo-rus.svg.png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80600" y="1900775"/>
            <a:ext cx="1670899" cy="82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380" y="77344"/>
            <a:ext cx="7797900" cy="572700"/>
          </a:xfrm>
        </p:spPr>
        <p:txBody>
          <a:bodyPr/>
          <a:lstStyle/>
          <a:p>
            <a:pPr algn="ctr"/>
            <a:r>
              <a:rPr lang="ru-RU" dirty="0"/>
              <a:t>Пример обнаруженного дефекта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13</a:t>
            </a:fld>
            <a:endParaRPr lang="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43" y="806760"/>
            <a:ext cx="5617028" cy="419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80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обнаруженного дефекта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7100" y="1152475"/>
            <a:ext cx="4356024" cy="3684000"/>
          </a:xfrm>
        </p:spPr>
        <p:txBody>
          <a:bodyPr/>
          <a:lstStyle/>
          <a:p>
            <a:r>
              <a:rPr lang="ru-RU" dirty="0" smtClean="0"/>
              <a:t>Утечка найдена в следующих условиях:</a:t>
            </a:r>
          </a:p>
          <a:p>
            <a:r>
              <a:rPr lang="ru-RU" dirty="0" smtClean="0"/>
              <a:t>Скорость обследования 110 км</a:t>
            </a:r>
            <a:r>
              <a:rPr lang="en-US" dirty="0" smtClean="0"/>
              <a:t>/</a:t>
            </a:r>
            <a:r>
              <a:rPr lang="ru-RU" dirty="0" smtClean="0"/>
              <a:t>ч</a:t>
            </a:r>
          </a:p>
          <a:p>
            <a:r>
              <a:rPr lang="ru-RU" dirty="0" smtClean="0"/>
              <a:t>Высота полета 100 м</a:t>
            </a:r>
          </a:p>
          <a:p>
            <a:r>
              <a:rPr lang="ru-RU" dirty="0" smtClean="0"/>
              <a:t>Глубина залегания трубы 1,5 м.</a:t>
            </a:r>
          </a:p>
          <a:p>
            <a:r>
              <a:rPr lang="ru-RU" dirty="0" smtClean="0"/>
              <a:t>Диаметр отверстия 3 мм.</a:t>
            </a:r>
            <a:endParaRPr lang="en-US" dirty="0" smtClean="0"/>
          </a:p>
          <a:p>
            <a:r>
              <a:rPr lang="ru-RU" dirty="0" smtClean="0"/>
              <a:t>Угол наклона отверстия относительно горизонтального сечения – 11.5 град.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14</a:t>
            </a:fld>
            <a:endParaRPr lang="ru"/>
          </a:p>
        </p:txBody>
      </p:sp>
      <p:pic>
        <p:nvPicPr>
          <p:cNvPr id="5" name="Picture 4" descr="Pergam1_Imgcor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3124" y="1776549"/>
            <a:ext cx="3289830" cy="263538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085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title"/>
          </p:nvPr>
        </p:nvSpPr>
        <p:spPr>
          <a:xfrm>
            <a:off x="1117100" y="286350"/>
            <a:ext cx="779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0"/>
              <a:t>НОВОЕ ПОКОЛЕНИЕ (G4) </a:t>
            </a:r>
            <a:r>
              <a:rPr lang="ru"/>
              <a:t>«ДЛС-АВИА»</a:t>
            </a:r>
            <a:endParaRPr/>
          </a:p>
        </p:txBody>
      </p:sp>
      <p:pic>
        <p:nvPicPr>
          <p:cNvPr id="145" name="Google Shape;145;p21"/>
          <p:cNvPicPr preferRelativeResize="0"/>
          <p:nvPr/>
        </p:nvPicPr>
        <p:blipFill rotWithShape="1">
          <a:blip r:embed="rId3">
            <a:alphaModFix/>
          </a:blip>
          <a:srcRect t="18547" b="19065"/>
          <a:stretch/>
        </p:blipFill>
        <p:spPr>
          <a:xfrm>
            <a:off x="5303365" y="2284088"/>
            <a:ext cx="3841385" cy="152121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 txBox="1"/>
          <p:nvPr/>
        </p:nvSpPr>
        <p:spPr>
          <a:xfrm>
            <a:off x="7028300" y="3914725"/>
            <a:ext cx="1984500" cy="10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latin typeface="Rubik"/>
                <a:ea typeface="Rubik"/>
                <a:cs typeface="Rubik"/>
                <a:sym typeface="Rubik"/>
              </a:rPr>
              <a:t>Совместно с партнёрами — Уральским Заводом Гражданской Авиации, разработан комплекс для мониторинга МГ на базе самолета ДА-42</a:t>
            </a:r>
            <a:endParaRPr sz="1000"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47" name="Google Shape;147;p21"/>
          <p:cNvPicPr preferRelativeResize="0"/>
          <p:nvPr/>
        </p:nvPicPr>
        <p:blipFill rotWithShape="1">
          <a:blip r:embed="rId4">
            <a:alphaModFix/>
          </a:blip>
          <a:srcRect l="3002" t="4263" r="2879" b="4245"/>
          <a:stretch/>
        </p:blipFill>
        <p:spPr>
          <a:xfrm>
            <a:off x="5049775" y="3639267"/>
            <a:ext cx="1788225" cy="1259975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8" name="Google Shape;148;p21"/>
          <p:cNvSpPr txBox="1">
            <a:spLocks noGrp="1"/>
          </p:cNvSpPr>
          <p:nvPr>
            <p:ph type="body" idx="1"/>
          </p:nvPr>
        </p:nvSpPr>
        <p:spPr>
          <a:xfrm>
            <a:off x="1079450" y="1152475"/>
            <a:ext cx="361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 dirty="0">
                <a:solidFill>
                  <a:schemeClr val="dk1"/>
                </a:solidFill>
              </a:rPr>
              <a:t>Патрулирование трассы МГ на самолёте. </a:t>
            </a:r>
            <a:r>
              <a:rPr lang="ru" b="1" dirty="0">
                <a:solidFill>
                  <a:schemeClr val="dk1"/>
                </a:solidFill>
                <a:highlight>
                  <a:srgbClr val="FFD966"/>
                </a:highlight>
              </a:rPr>
              <a:t>До 1400 км в день.</a:t>
            </a:r>
            <a:endParaRPr dirty="0">
              <a:solidFill>
                <a:schemeClr val="dk1"/>
              </a:solidFill>
              <a:highlight>
                <a:srgbClr val="FFD966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chemeClr val="dk1"/>
                </a:solidFill>
              </a:rPr>
              <a:t>В </a:t>
            </a:r>
            <a:r>
              <a:rPr lang="ru" dirty="0" smtClean="0">
                <a:solidFill>
                  <a:schemeClr val="dk1"/>
                </a:solidFill>
              </a:rPr>
              <a:t>2018 </a:t>
            </a:r>
            <a:r>
              <a:rPr lang="ru" dirty="0">
                <a:solidFill>
                  <a:schemeClr val="dk1"/>
                </a:solidFill>
              </a:rPr>
              <a:t>году закончена разработка </a:t>
            </a:r>
            <a:r>
              <a:rPr lang="ru" dirty="0" smtClean="0">
                <a:solidFill>
                  <a:schemeClr val="dk1"/>
                </a:solidFill>
              </a:rPr>
              <a:t>и проведены испытания четвёртого </a:t>
            </a:r>
            <a:r>
              <a:rPr lang="ru" dirty="0">
                <a:solidFill>
                  <a:schemeClr val="dk1"/>
                </a:solidFill>
              </a:rPr>
              <a:t>поколения прибора авиационного базирования для поиска утечек из подземных газопроводов.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➔"/>
            </a:pPr>
            <a:r>
              <a:rPr lang="ru" dirty="0">
                <a:solidFill>
                  <a:schemeClr val="dk1"/>
                </a:solidFill>
              </a:rPr>
              <a:t>В 4 раза уменьшился вес и габариты прибора</a:t>
            </a:r>
            <a:r>
              <a:rPr lang="ru" dirty="0" smtClean="0">
                <a:solidFill>
                  <a:schemeClr val="dk1"/>
                </a:solidFill>
              </a:rPr>
              <a:t>. 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➔"/>
            </a:pPr>
            <a:r>
              <a:rPr lang="ru" dirty="0">
                <a:solidFill>
                  <a:schemeClr val="dk1"/>
                </a:solidFill>
              </a:rPr>
              <a:t>Чувствительность увеличилась в 2.5 раза (со 100 ppm×m до 40 ppm×m на высоте 100 метров).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➔"/>
            </a:pPr>
            <a:r>
              <a:rPr lang="ru" dirty="0">
                <a:solidFill>
                  <a:schemeClr val="dk1"/>
                </a:solidFill>
              </a:rPr>
              <a:t>Быстродействие прибора увеличилось в 25 раз (с 0,5 сек </a:t>
            </a:r>
            <a:br>
              <a:rPr lang="ru" dirty="0">
                <a:solidFill>
                  <a:schemeClr val="dk1"/>
                </a:solidFill>
              </a:rPr>
            </a:br>
            <a:r>
              <a:rPr lang="ru" dirty="0">
                <a:solidFill>
                  <a:schemeClr val="dk1"/>
                </a:solidFill>
              </a:rPr>
              <a:t>до 0,08 сек).</a:t>
            </a:r>
            <a:endParaRPr dirty="0"/>
          </a:p>
        </p:txBody>
      </p:sp>
      <p:sp>
        <p:nvSpPr>
          <p:cNvPr id="149" name="Google Shape;149;p21"/>
          <p:cNvSpPr txBox="1">
            <a:spLocks noGrp="1"/>
          </p:cNvSpPr>
          <p:nvPr>
            <p:ph type="body" idx="2"/>
          </p:nvPr>
        </p:nvSpPr>
        <p:spPr>
          <a:xfrm>
            <a:off x="5217400" y="1152475"/>
            <a:ext cx="361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chemeClr val="dk1"/>
                </a:solidFill>
              </a:rPr>
              <a:t>Всё это помогло нам установить комплекс на легкомоторный самолёт, что </a:t>
            </a:r>
            <a:r>
              <a:rPr lang="ru" dirty="0">
                <a:solidFill>
                  <a:schemeClr val="dk1"/>
                </a:solidFill>
                <a:highlight>
                  <a:srgbClr val="FFD966"/>
                </a:highlight>
              </a:rPr>
              <a:t>удешевляет затраты на лётные часы.</a:t>
            </a:r>
            <a:endParaRPr dirty="0">
              <a:highlight>
                <a:srgbClr val="FFD966"/>
              </a:highlight>
            </a:endParaRPr>
          </a:p>
        </p:txBody>
      </p:sp>
      <p:sp>
        <p:nvSpPr>
          <p:cNvPr id="150" name="Google Shape;150;p21"/>
          <p:cNvSpPr txBox="1">
            <a:spLocks noGrp="1"/>
          </p:cNvSpPr>
          <p:nvPr>
            <p:ph type="sldNum" idx="12"/>
          </p:nvPr>
        </p:nvSpPr>
        <p:spPr>
          <a:xfrm>
            <a:off x="107498" y="2510575"/>
            <a:ext cx="64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1117100" y="286350"/>
            <a:ext cx="779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0" dirty="0"/>
              <a:t>ИСПЫТАНИЯ</a:t>
            </a:r>
            <a:r>
              <a:rPr lang="ru" dirty="0"/>
              <a:t> «ДЛС-АВИА» G4</a:t>
            </a:r>
            <a:endParaRPr dirty="0"/>
          </a:p>
        </p:txBody>
      </p:sp>
      <p:sp>
        <p:nvSpPr>
          <p:cNvPr id="156" name="Google Shape;156;p22"/>
          <p:cNvSpPr txBox="1">
            <a:spLocks noGrp="1"/>
          </p:cNvSpPr>
          <p:nvPr>
            <p:ph type="sldNum" idx="12"/>
          </p:nvPr>
        </p:nvSpPr>
        <p:spPr>
          <a:xfrm>
            <a:off x="107498" y="2510575"/>
            <a:ext cx="64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16</a:t>
            </a:fld>
            <a:endParaRPr/>
          </a:p>
        </p:txBody>
      </p:sp>
      <p:pic>
        <p:nvPicPr>
          <p:cNvPr id="157" name="Google Shape;157;p22"/>
          <p:cNvPicPr preferRelativeResize="0"/>
          <p:nvPr/>
        </p:nvPicPr>
        <p:blipFill rotWithShape="1">
          <a:blip r:embed="rId3">
            <a:alphaModFix/>
          </a:blip>
          <a:srcRect l="4685" t="7017" r="4685" b="6871"/>
          <a:stretch/>
        </p:blipFill>
        <p:spPr>
          <a:xfrm>
            <a:off x="6351075" y="1223600"/>
            <a:ext cx="2792925" cy="175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/>
          <p:cNvPicPr preferRelativeResize="0"/>
          <p:nvPr/>
        </p:nvPicPr>
        <p:blipFill rotWithShape="1">
          <a:blip r:embed="rId4">
            <a:alphaModFix/>
          </a:blip>
          <a:srcRect t="19355" b="19684"/>
          <a:stretch/>
        </p:blipFill>
        <p:spPr>
          <a:xfrm>
            <a:off x="775975" y="3198500"/>
            <a:ext cx="4086549" cy="19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2"/>
          <p:cNvSpPr txBox="1"/>
          <p:nvPr/>
        </p:nvSpPr>
        <p:spPr>
          <a:xfrm>
            <a:off x="964700" y="1147400"/>
            <a:ext cx="4053000" cy="7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Rubik"/>
                <a:ea typeface="Rubik"/>
                <a:cs typeface="Rubik"/>
                <a:sym typeface="Rubik"/>
              </a:rPr>
              <a:t>Возможность установки </a:t>
            </a:r>
            <a:r>
              <a:rPr lang="ru" dirty="0">
                <a:highlight>
                  <a:srgbClr val="FFD966"/>
                </a:highlight>
                <a:latin typeface="Rubik"/>
                <a:ea typeface="Rubik"/>
                <a:cs typeface="Rubik"/>
                <a:sym typeface="Rubik"/>
              </a:rPr>
              <a:t>на любой </a:t>
            </a:r>
            <a:r>
              <a:rPr lang="ru" dirty="0" smtClean="0">
                <a:highlight>
                  <a:srgbClr val="FFD966"/>
                </a:highlight>
                <a:latin typeface="Rubik"/>
                <a:ea typeface="Rubik"/>
                <a:cs typeface="Rubik"/>
                <a:sym typeface="Rubik"/>
              </a:rPr>
              <a:t>пилотируемый летательный </a:t>
            </a:r>
            <a:r>
              <a:rPr lang="ru" dirty="0">
                <a:highlight>
                  <a:srgbClr val="FFD966"/>
                </a:highlight>
                <a:latin typeface="Rubik"/>
                <a:ea typeface="Rubik"/>
                <a:cs typeface="Rubik"/>
                <a:sym typeface="Rubik"/>
              </a:rPr>
              <a:t>аппарат</a:t>
            </a:r>
            <a:r>
              <a:rPr lang="ru" dirty="0">
                <a:latin typeface="Rubik"/>
                <a:ea typeface="Rubik"/>
                <a:cs typeface="Rubik"/>
                <a:sym typeface="Rubik"/>
              </a:rPr>
              <a:t> (преимущество малых габаритов и веса прибора).</a:t>
            </a:r>
            <a:endParaRPr dirty="0"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60" name="Google Shape;16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2417" y="3052075"/>
            <a:ext cx="3731582" cy="209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27438" y="1988476"/>
            <a:ext cx="2577224" cy="1718825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2" name="Google Shape;162;p22"/>
          <p:cNvSpPr txBox="1"/>
          <p:nvPr/>
        </p:nvSpPr>
        <p:spPr>
          <a:xfrm>
            <a:off x="3619375" y="4711100"/>
            <a:ext cx="34251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Cessna 172</a:t>
            </a:r>
            <a:endParaRPr b="1" i="1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4786325" y="3166700"/>
            <a:ext cx="34251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Cessna</a:t>
            </a:r>
            <a:r>
              <a:rPr lang="ru" i="1"/>
              <a:t> </a:t>
            </a:r>
            <a:r>
              <a:rPr lang="ru" b="1" i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206H</a:t>
            </a:r>
            <a:endParaRPr i="1"/>
          </a:p>
        </p:txBody>
      </p:sp>
      <p:sp>
        <p:nvSpPr>
          <p:cNvPr id="164" name="Google Shape;164;p22"/>
          <p:cNvSpPr txBox="1"/>
          <p:nvPr/>
        </p:nvSpPr>
        <p:spPr>
          <a:xfrm>
            <a:off x="7524850" y="2719200"/>
            <a:ext cx="8469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>
                <a:latin typeface="Rubik"/>
                <a:ea typeface="Rubik"/>
                <a:cs typeface="Rubik"/>
                <a:sym typeface="Rubik"/>
              </a:rPr>
              <a:t>DA-42</a:t>
            </a:r>
            <a:endParaRPr b="1" i="1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5" name="Google Shape;165;p22"/>
          <p:cNvSpPr txBox="1"/>
          <p:nvPr/>
        </p:nvSpPr>
        <p:spPr>
          <a:xfrm>
            <a:off x="5565650" y="4711100"/>
            <a:ext cx="34251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Арай</a:t>
            </a:r>
            <a:endParaRPr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2963" y="1222040"/>
            <a:ext cx="3546340" cy="3684000"/>
          </a:xfrm>
        </p:spPr>
        <p:txBody>
          <a:bodyPr/>
          <a:lstStyle/>
          <a:p>
            <a:r>
              <a:rPr lang="ru-RU" dirty="0" smtClean="0"/>
              <a:t>24 марта 2019 года проведены испытания модернизированной системы по параметру чувствительности относительно высоты полета.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17</a:t>
            </a:fld>
            <a:endParaRPr lang="ru"/>
          </a:p>
        </p:txBody>
      </p:sp>
      <p:sp>
        <p:nvSpPr>
          <p:cNvPr id="5" name="Google Shape;155;p22"/>
          <p:cNvSpPr txBox="1">
            <a:spLocks/>
          </p:cNvSpPr>
          <p:nvPr/>
        </p:nvSpPr>
        <p:spPr>
          <a:xfrm>
            <a:off x="1269500" y="438750"/>
            <a:ext cx="779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000" b="1" i="0" u="none" strike="noStrike" cap="none">
                <a:solidFill>
                  <a:srgbClr val="C00B0E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0" dirty="0" smtClean="0"/>
              <a:t>ИСПЫТАНИЯ</a:t>
            </a:r>
            <a:r>
              <a:rPr lang="ru-RU" dirty="0" smtClean="0"/>
              <a:t> «ДЛС-АВИА» </a:t>
            </a:r>
            <a:r>
              <a:rPr lang="en-US" dirty="0" smtClean="0"/>
              <a:t>G4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766" y="1222040"/>
            <a:ext cx="5049283" cy="323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8376" y="3617629"/>
            <a:ext cx="3205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Обнаружение утечки с высоты 300м – 12 м</a:t>
            </a:r>
            <a:r>
              <a:rPr lang="en-US" sz="2000" b="1" dirty="0" smtClean="0"/>
              <a:t>^3/</a:t>
            </a:r>
            <a:r>
              <a:rPr lang="ru-RU" sz="2000" b="1" dirty="0" smtClean="0"/>
              <a:t>ч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98281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18</a:t>
            </a:fld>
            <a:endParaRPr lang="ru"/>
          </a:p>
        </p:txBody>
      </p:sp>
      <p:sp>
        <p:nvSpPr>
          <p:cNvPr id="8" name="Google Shape;155;p22"/>
          <p:cNvSpPr txBox="1">
            <a:spLocks/>
          </p:cNvSpPr>
          <p:nvPr/>
        </p:nvSpPr>
        <p:spPr>
          <a:xfrm>
            <a:off x="1269500" y="438750"/>
            <a:ext cx="779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000" b="1" i="0" u="none" strike="noStrike" cap="none">
                <a:solidFill>
                  <a:srgbClr val="C00B0E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0" dirty="0" smtClean="0"/>
              <a:t>ИСПЫТАНИЯ</a:t>
            </a:r>
            <a:r>
              <a:rPr lang="ru-RU" dirty="0" smtClean="0"/>
              <a:t> «ДЛС-АВИА» </a:t>
            </a:r>
            <a:r>
              <a:rPr lang="en-US" dirty="0" smtClean="0"/>
              <a:t>G4</a:t>
            </a:r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877953" y="1934235"/>
            <a:ext cx="584178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2" name="Picture 4" descr="Map_D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83" y="2128792"/>
            <a:ext cx="2975987" cy="283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877953" y="5114245"/>
            <a:ext cx="58417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5" name="Picture 7" descr="leak at tim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20" y="2099725"/>
            <a:ext cx="3820909" cy="286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17983" y="1084877"/>
            <a:ext cx="7469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002060"/>
                </a:solidFill>
              </a:rPr>
              <a:t>Вид отображения утечки на АРМ оператора и визуализация положения по камере пилота</a:t>
            </a:r>
            <a:endParaRPr lang="ru-RU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7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079449" y="1152475"/>
            <a:ext cx="7117493" cy="3416400"/>
          </a:xfrm>
        </p:spPr>
        <p:txBody>
          <a:bodyPr/>
          <a:lstStyle/>
          <a:p>
            <a:pPr marL="152400" indent="0">
              <a:buClr>
                <a:srgbClr val="000000"/>
              </a:buClr>
              <a:buSzPts val="1200"/>
              <a:buNone/>
            </a:pPr>
            <a:endParaRPr lang="ru-RU" dirty="0" smtClean="0"/>
          </a:p>
          <a:p>
            <a:pPr marL="152400" indent="0">
              <a:buClr>
                <a:srgbClr val="000000"/>
              </a:buClr>
              <a:buSzPts val="1200"/>
              <a:buNone/>
            </a:pPr>
            <a:r>
              <a:rPr lang="ru-RU" sz="1800" b="1" dirty="0" smtClean="0">
                <a:solidFill>
                  <a:schemeClr val="dk1"/>
                </a:solidFill>
              </a:rPr>
              <a:t>Создано четвёртое поколение </a:t>
            </a:r>
            <a:r>
              <a:rPr lang="ru-RU" sz="1800" dirty="0">
                <a:solidFill>
                  <a:schemeClr val="dk1"/>
                </a:solidFill>
              </a:rPr>
              <a:t>прибора авиационного базирования для поиска утечек из подземных </a:t>
            </a:r>
            <a:r>
              <a:rPr lang="ru-RU" sz="1800" dirty="0" smtClean="0">
                <a:solidFill>
                  <a:schemeClr val="dk1"/>
                </a:solidFill>
              </a:rPr>
              <a:t>газопроводов с улучшенными техническими характеристиками.</a:t>
            </a:r>
            <a:endParaRPr lang="ru-RU" sz="1800" dirty="0">
              <a:solidFill>
                <a:schemeClr val="dk1"/>
              </a:solidFill>
            </a:endParaRPr>
          </a:p>
          <a:p>
            <a:pPr marL="152400" indent="0">
              <a:buClr>
                <a:srgbClr val="000000"/>
              </a:buClr>
              <a:buSzPts val="1200"/>
              <a:buNone/>
            </a:pPr>
            <a:endParaRPr lang="ru-RU" sz="1800" dirty="0"/>
          </a:p>
          <a:p>
            <a:pPr marL="152400" indent="0">
              <a:buClr>
                <a:srgbClr val="000000"/>
              </a:buClr>
              <a:buSzPts val="1200"/>
              <a:buNone/>
            </a:pPr>
            <a:endParaRPr lang="ru-RU" sz="1800" dirty="0"/>
          </a:p>
          <a:p>
            <a:pPr marL="152400" indent="0">
              <a:buClr>
                <a:srgbClr val="000000"/>
              </a:buClr>
              <a:buSzPts val="1200"/>
              <a:buNone/>
            </a:pPr>
            <a:r>
              <a:rPr lang="ru-RU" sz="1800" b="1" dirty="0">
                <a:solidFill>
                  <a:schemeClr val="tx1"/>
                </a:solidFill>
              </a:rPr>
              <a:t>Комплекс программ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/>
              <a:t>обработки данных об обнаруженных утечках модернизирован и </a:t>
            </a:r>
            <a:r>
              <a:rPr lang="ru-RU" sz="1800" b="1" dirty="0">
                <a:solidFill>
                  <a:schemeClr val="tx1"/>
                </a:solidFill>
              </a:rPr>
              <a:t>внесен в единый реестр </a:t>
            </a:r>
            <a:r>
              <a:rPr lang="ru-RU" sz="1800" dirty="0"/>
              <a:t>Российских программ для ЭВМ и БД.</a:t>
            </a:r>
          </a:p>
          <a:p>
            <a:pPr marL="152400" indent="0">
              <a:buClr>
                <a:srgbClr val="000000"/>
              </a:buClr>
              <a:buSzPts val="1200"/>
              <a:buNone/>
            </a:pPr>
            <a:endParaRPr lang="ru-RU" dirty="0" smtClean="0"/>
          </a:p>
          <a:p>
            <a:pPr marL="152400" indent="0">
              <a:buClr>
                <a:srgbClr val="000000"/>
              </a:buClr>
              <a:buSzPts val="1200"/>
              <a:buNone/>
            </a:pPr>
            <a:endParaRPr lang="ru-RU" dirty="0" smtClean="0"/>
          </a:p>
          <a:p>
            <a:pPr marL="152400" indent="0">
              <a:buClr>
                <a:srgbClr val="000000"/>
              </a:buClr>
              <a:buSzPts val="1200"/>
              <a:buNone/>
            </a:pPr>
            <a:endParaRPr lang="ru-RU" dirty="0"/>
          </a:p>
          <a:p>
            <a:pPr marL="152400" indent="0">
              <a:buClr>
                <a:srgbClr val="000000"/>
              </a:buClr>
              <a:buSzPts val="1200"/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/>
              <a:t>РЕЗУЛЬТАТЫ РАБОТЫ </a:t>
            </a:r>
            <a:r>
              <a:rPr lang="ru" b="0" dirty="0"/>
              <a:t>за 2018 год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19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5398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title"/>
          </p:nvPr>
        </p:nvSpPr>
        <p:spPr>
          <a:xfrm>
            <a:off x="1117100" y="286350"/>
            <a:ext cx="779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0"/>
              <a:t>Группа компаний</a:t>
            </a:r>
            <a:r>
              <a:rPr lang="ru"/>
              <a:t> ПЕРГАМ</a:t>
            </a:r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body" idx="1"/>
          </p:nvPr>
        </p:nvSpPr>
        <p:spPr>
          <a:xfrm>
            <a:off x="1079450" y="1228675"/>
            <a:ext cx="361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000000"/>
                </a:solidFill>
              </a:rPr>
              <a:t>С 2002 года занимаемся разработкой и производством дистанционных лазерных детекторов метана, основанных на методе лазерной ИК спектроскопии.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000000"/>
                </a:solidFill>
              </a:rPr>
              <a:t>В 2004 году осуществлена первая поставка вертолётного комплекса ДЛС-ПЕРГАМ в ООО</a:t>
            </a:r>
            <a:r>
              <a:rPr lang="ru" dirty="0">
                <a:solidFill>
                  <a:schemeClr val="dk1"/>
                </a:solidFill>
              </a:rPr>
              <a:t> </a:t>
            </a:r>
            <a:r>
              <a:rPr lang="ru" dirty="0">
                <a:solidFill>
                  <a:srgbClr val="000000"/>
                </a:solidFill>
              </a:rPr>
              <a:t>«Газпром трансгаз Екатеринбург». 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86" name="Google Shape;86;p15"/>
          <p:cNvSpPr txBox="1">
            <a:spLocks noGrp="1"/>
          </p:cNvSpPr>
          <p:nvPr>
            <p:ph type="sldNum" idx="12"/>
          </p:nvPr>
        </p:nvSpPr>
        <p:spPr>
          <a:xfrm>
            <a:off x="107498" y="2510575"/>
            <a:ext cx="64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</a:t>
            </a:fld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2"/>
          </p:nvPr>
        </p:nvSpPr>
        <p:spPr>
          <a:xfrm>
            <a:off x="5217400" y="1228675"/>
            <a:ext cx="361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chemeClr val="dk1"/>
                </a:solidFill>
              </a:rPr>
              <a:t>На сегодняшний день компания ПЕРГАМ производит: 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ru" dirty="0">
                <a:solidFill>
                  <a:schemeClr val="dk1"/>
                </a:solidFill>
              </a:rPr>
              <a:t>комплексы на базе самолётов и БПЛА, автомобилей и вездеходов,</a:t>
            </a:r>
            <a:br>
              <a:rPr lang="ru" dirty="0">
                <a:solidFill>
                  <a:schemeClr val="dk1"/>
                </a:solidFill>
              </a:rPr>
            </a:br>
            <a:r>
              <a:rPr lang="ru" dirty="0">
                <a:solidFill>
                  <a:schemeClr val="dk1"/>
                </a:solidFill>
              </a:rPr>
              <a:t> 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ru" dirty="0">
                <a:solidFill>
                  <a:schemeClr val="dk1"/>
                </a:solidFill>
              </a:rPr>
              <a:t>стационарные комплексы мониторинга технологических площадок, а также портативные устройства.</a:t>
            </a:r>
            <a:endParaRPr dirty="0"/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6500" y="4373000"/>
            <a:ext cx="571974" cy="22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3027" y="4373000"/>
            <a:ext cx="1337278" cy="22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8372" y="4373000"/>
            <a:ext cx="1314150" cy="22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0803" y="4373000"/>
            <a:ext cx="2124798" cy="2273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/>
          <p:nvPr/>
        </p:nvSpPr>
        <p:spPr>
          <a:xfrm>
            <a:off x="1802288" y="4597275"/>
            <a:ext cx="68040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i="1">
                <a:latin typeface="Rubik"/>
                <a:ea typeface="Rubik"/>
                <a:cs typeface="Rubik"/>
                <a:sym typeface="Rubik"/>
              </a:rPr>
              <a:t>Россия</a:t>
            </a:r>
            <a:endParaRPr sz="800" i="1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3" name="Google Shape;93;p15"/>
          <p:cNvSpPr txBox="1"/>
          <p:nvPr/>
        </p:nvSpPr>
        <p:spPr>
          <a:xfrm>
            <a:off x="3024000" y="4597275"/>
            <a:ext cx="82290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i="1">
                <a:latin typeface="Rubik"/>
                <a:ea typeface="Rubik"/>
                <a:cs typeface="Rubik"/>
                <a:sym typeface="Rubik"/>
              </a:rPr>
              <a:t>Швейцария</a:t>
            </a:r>
            <a:endParaRPr sz="800" i="1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4" name="Google Shape;94;p15"/>
          <p:cNvSpPr txBox="1"/>
          <p:nvPr/>
        </p:nvSpPr>
        <p:spPr>
          <a:xfrm>
            <a:off x="4731450" y="4597275"/>
            <a:ext cx="68040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i="1">
                <a:latin typeface="Rubik"/>
                <a:ea typeface="Rubik"/>
                <a:cs typeface="Rubik"/>
                <a:sym typeface="Rubik"/>
              </a:rPr>
              <a:t>Италия</a:t>
            </a:r>
            <a:endParaRPr sz="800" i="1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5" name="Google Shape;95;p15"/>
          <p:cNvSpPr txBox="1"/>
          <p:nvPr/>
        </p:nvSpPr>
        <p:spPr>
          <a:xfrm>
            <a:off x="6744050" y="4597275"/>
            <a:ext cx="68040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i="1">
                <a:latin typeface="Rubik"/>
                <a:ea typeface="Rubik"/>
                <a:cs typeface="Rubik"/>
                <a:sym typeface="Rubik"/>
              </a:rPr>
              <a:t>США</a:t>
            </a:r>
            <a:endParaRPr sz="800" i="1"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1117100" y="286350"/>
            <a:ext cx="779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«</a:t>
            </a:r>
            <a:r>
              <a:rPr lang="ru" dirty="0" smtClean="0"/>
              <a:t>ДЛС-ЛА</a:t>
            </a:r>
            <a:r>
              <a:rPr lang="ru" dirty="0"/>
              <a:t>»</a:t>
            </a:r>
            <a:endParaRPr dirty="0"/>
          </a:p>
        </p:txBody>
      </p:sp>
      <p:sp>
        <p:nvSpPr>
          <p:cNvPr id="125" name="Google Shape;125;p19"/>
          <p:cNvSpPr txBox="1">
            <a:spLocks noGrp="1"/>
          </p:cNvSpPr>
          <p:nvPr>
            <p:ph type="body" idx="1"/>
          </p:nvPr>
        </p:nvSpPr>
        <p:spPr>
          <a:xfrm>
            <a:off x="1079450" y="542875"/>
            <a:ext cx="361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000000"/>
                </a:solidFill>
              </a:rPr>
              <a:t>Разработан для облётов трассы МГ </a:t>
            </a:r>
            <a:br>
              <a:rPr lang="ru" b="1" dirty="0">
                <a:solidFill>
                  <a:srgbClr val="000000"/>
                </a:solidFill>
              </a:rPr>
            </a:br>
            <a:r>
              <a:rPr lang="ru" b="1" dirty="0">
                <a:solidFill>
                  <a:srgbClr val="000000"/>
                </a:solidFill>
              </a:rPr>
              <a:t>на </a:t>
            </a:r>
            <a:r>
              <a:rPr lang="ru" b="1" dirty="0" smtClean="0">
                <a:solidFill>
                  <a:srgbClr val="000000"/>
                </a:solidFill>
              </a:rPr>
              <a:t>беспилотных летательных аппаратах.</a:t>
            </a:r>
            <a:endParaRPr b="1"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➔"/>
            </a:pPr>
            <a:r>
              <a:rPr lang="ru" dirty="0">
                <a:solidFill>
                  <a:srgbClr val="000000"/>
                </a:solidFill>
              </a:rPr>
              <a:t>до </a:t>
            </a:r>
            <a:r>
              <a:rPr lang="ru" dirty="0" smtClean="0">
                <a:solidFill>
                  <a:srgbClr val="000000"/>
                </a:solidFill>
              </a:rPr>
              <a:t>300 </a:t>
            </a:r>
            <a:r>
              <a:rPr lang="ru" dirty="0">
                <a:solidFill>
                  <a:srgbClr val="000000"/>
                </a:solidFill>
              </a:rPr>
              <a:t>км в день</a:t>
            </a: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➔"/>
            </a:pPr>
            <a:r>
              <a:rPr lang="ru-RU" dirty="0" smtClean="0">
                <a:solidFill>
                  <a:srgbClr val="000000"/>
                </a:solidFill>
              </a:rPr>
              <a:t>БПЛА самолетного и вертолетного типа</a:t>
            </a: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➔"/>
            </a:pPr>
            <a:r>
              <a:rPr lang="ru" dirty="0">
                <a:solidFill>
                  <a:srgbClr val="000000"/>
                </a:solidFill>
              </a:rPr>
              <a:t>составление экспресс-отчёта</a:t>
            </a: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➔"/>
            </a:pPr>
            <a:r>
              <a:rPr lang="ru" dirty="0">
                <a:solidFill>
                  <a:srgbClr val="000000"/>
                </a:solidFill>
              </a:rPr>
              <a:t>используется при любых погодных </a:t>
            </a:r>
            <a:r>
              <a:rPr lang="ru" dirty="0" smtClean="0">
                <a:solidFill>
                  <a:srgbClr val="000000"/>
                </a:solidFill>
              </a:rPr>
              <a:t>условиях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26" name="Google Shape;126;p19"/>
          <p:cNvSpPr txBox="1">
            <a:spLocks noGrp="1"/>
          </p:cNvSpPr>
          <p:nvPr>
            <p:ph type="sldNum" idx="12"/>
          </p:nvPr>
        </p:nvSpPr>
        <p:spPr>
          <a:xfrm>
            <a:off x="107498" y="2510575"/>
            <a:ext cx="64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20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876" y="190177"/>
            <a:ext cx="3265698" cy="49004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8675" y="348222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52400">
              <a:buSzPts val="1200"/>
            </a:pPr>
            <a:r>
              <a:rPr lang="ru-RU" b="1" dirty="0"/>
              <a:t>Комплекс программ</a:t>
            </a:r>
            <a:r>
              <a:rPr lang="ru-RU" dirty="0"/>
              <a:t> обработки данных об обнаруженных утечках модернизирован и </a:t>
            </a:r>
            <a:r>
              <a:rPr lang="ru-RU" b="1" dirty="0"/>
              <a:t>внесен в единый реестр </a:t>
            </a:r>
            <a:r>
              <a:rPr lang="ru-RU" dirty="0"/>
              <a:t>Российских программ для ЭВМ и БД</a:t>
            </a:r>
          </a:p>
        </p:txBody>
      </p:sp>
    </p:spTree>
    <p:extLst>
      <p:ext uri="{BB962C8B-B14F-4D97-AF65-F5344CB8AC3E}">
        <p14:creationId xmlns:p14="http://schemas.microsoft.com/office/powerpoint/2010/main" val="170090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 txBox="1">
            <a:spLocks noGrp="1"/>
          </p:cNvSpPr>
          <p:nvPr>
            <p:ph type="title"/>
          </p:nvPr>
        </p:nvSpPr>
        <p:spPr>
          <a:xfrm>
            <a:off x="1117100" y="286350"/>
            <a:ext cx="779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«</a:t>
            </a:r>
            <a:r>
              <a:rPr lang="ru" dirty="0" smtClean="0"/>
              <a:t>ДЛС-ЛА» </a:t>
            </a:r>
            <a:r>
              <a:rPr lang="ru" b="0" dirty="0"/>
              <a:t>— МОНОКРЫЛО</a:t>
            </a:r>
            <a:endParaRPr b="0" dirty="0"/>
          </a:p>
        </p:txBody>
      </p:sp>
      <p:sp>
        <p:nvSpPr>
          <p:cNvPr id="171" name="Google Shape;171;p23"/>
          <p:cNvSpPr txBox="1">
            <a:spLocks noGrp="1"/>
          </p:cNvSpPr>
          <p:nvPr>
            <p:ph type="body" idx="1"/>
          </p:nvPr>
        </p:nvSpPr>
        <p:spPr>
          <a:xfrm>
            <a:off x="1117100" y="1152475"/>
            <a:ext cx="7715400" cy="7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dirty="0"/>
              <a:t>По просьбе Департамента ПАО Газпром (В.А. Михаленко)  разработан cамолёт-БПЛА для обследования линейной части МГ.</a:t>
            </a:r>
            <a:endParaRPr dirty="0"/>
          </a:p>
        </p:txBody>
      </p:sp>
      <p:sp>
        <p:nvSpPr>
          <p:cNvPr id="172" name="Google Shape;172;p23"/>
          <p:cNvSpPr txBox="1">
            <a:spLocks noGrp="1"/>
          </p:cNvSpPr>
          <p:nvPr>
            <p:ph type="sldNum" idx="12"/>
          </p:nvPr>
        </p:nvSpPr>
        <p:spPr>
          <a:xfrm>
            <a:off x="107498" y="2510575"/>
            <a:ext cx="64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21</a:t>
            </a:fld>
            <a:endParaRPr/>
          </a:p>
        </p:txBody>
      </p:sp>
      <p:pic>
        <p:nvPicPr>
          <p:cNvPr id="173" name="Google Shape;17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825" y="2929750"/>
            <a:ext cx="2954774" cy="221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/>
          <p:nvPr/>
        </p:nvPicPr>
        <p:blipFill rotWithShape="1">
          <a:blip r:embed="rId4">
            <a:alphaModFix/>
          </a:blip>
          <a:srcRect b="7330"/>
          <a:stretch/>
        </p:blipFill>
        <p:spPr>
          <a:xfrm>
            <a:off x="4897075" y="2519800"/>
            <a:ext cx="4246920" cy="262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8900" y="1982800"/>
            <a:ext cx="2229975" cy="144575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>
            <a:spLocks noGrp="1"/>
          </p:cNvSpPr>
          <p:nvPr>
            <p:ph type="title"/>
          </p:nvPr>
        </p:nvSpPr>
        <p:spPr>
          <a:xfrm>
            <a:off x="1117100" y="286350"/>
            <a:ext cx="779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0"/>
              <a:t>РЕЗУЛЬТАТЫ</a:t>
            </a:r>
            <a:r>
              <a:rPr lang="ru"/>
              <a:t> МВИ</a:t>
            </a:r>
            <a:endParaRPr/>
          </a:p>
        </p:txBody>
      </p:sp>
      <p:sp>
        <p:nvSpPr>
          <p:cNvPr id="186" name="Google Shape;186;p25"/>
          <p:cNvSpPr txBox="1">
            <a:spLocks noGrp="1"/>
          </p:cNvSpPr>
          <p:nvPr>
            <p:ph type="sldNum" idx="12"/>
          </p:nvPr>
        </p:nvSpPr>
        <p:spPr>
          <a:xfrm>
            <a:off x="107498" y="2510575"/>
            <a:ext cx="64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22</a:t>
            </a:fld>
            <a:endParaRPr/>
          </a:p>
        </p:txBody>
      </p:sp>
      <p:sp>
        <p:nvSpPr>
          <p:cNvPr id="187" name="Google Shape;187;p25"/>
          <p:cNvSpPr txBox="1"/>
          <p:nvPr/>
        </p:nvSpPr>
        <p:spPr>
          <a:xfrm>
            <a:off x="5093125" y="893994"/>
            <a:ext cx="3890100" cy="24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Rubik"/>
                <a:ea typeface="Rubik"/>
                <a:cs typeface="Rubik"/>
                <a:sym typeface="Rubik"/>
              </a:rPr>
              <a:t>В декабре 2017 года </a:t>
            </a:r>
            <a:r>
              <a:rPr lang="ru" b="1" dirty="0">
                <a:latin typeface="Rubik"/>
                <a:ea typeface="Rubik"/>
                <a:cs typeface="Rubik"/>
                <a:sym typeface="Rubik"/>
              </a:rPr>
              <a:t>прошли успешные испытания</a:t>
            </a:r>
            <a:r>
              <a:rPr lang="ru" dirty="0">
                <a:latin typeface="Rubik"/>
                <a:ea typeface="Rubik"/>
                <a:cs typeface="Rubik"/>
                <a:sym typeface="Rubik"/>
              </a:rPr>
              <a:t> беспилотного комплекса мониторинга ЛЧ МГ.</a:t>
            </a:r>
            <a:endParaRPr dirty="0"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" dirty="0">
                <a:latin typeface="Rubik"/>
                <a:ea typeface="Rubik"/>
                <a:cs typeface="Rubik"/>
                <a:sym typeface="Rubik"/>
              </a:rPr>
              <a:t>Комиссия рекомендовала комплекс с системой обнаружения метана к опытно-промышленной эксплуатации на объектах транспортировки газа ПАО</a:t>
            </a:r>
            <a:r>
              <a:rPr lang="ru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 </a:t>
            </a:r>
            <a:r>
              <a:rPr lang="ru" dirty="0">
                <a:latin typeface="Rubik"/>
                <a:ea typeface="Rubik"/>
                <a:cs typeface="Rubik"/>
                <a:sym typeface="Rubik"/>
              </a:rPr>
              <a:t>«Газпром».</a:t>
            </a:r>
            <a:endParaRPr dirty="0"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88" name="Google Shape;18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098" y="3001000"/>
            <a:ext cx="8369425" cy="2116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9214" y="419276"/>
            <a:ext cx="3816851" cy="2484899"/>
          </a:xfrm>
          <a:prstGeom prst="rect">
            <a:avLst/>
          </a:prstGeom>
          <a:noFill/>
          <a:ln>
            <a:noFill/>
          </a:ln>
          <a:effectLst>
            <a:outerShdw blurRad="114300" dist="9525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1033643" y="876670"/>
            <a:ext cx="3982407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b="1" dirty="0">
                <a:solidFill>
                  <a:srgbClr val="000000"/>
                </a:solidFill>
              </a:rPr>
              <a:t>В течение года успешно проведены опытно-промышленные испытания </a:t>
            </a:r>
            <a:r>
              <a:rPr lang="ru-RU" dirty="0">
                <a:solidFill>
                  <a:srgbClr val="000000"/>
                </a:solidFill>
              </a:rPr>
              <a:t> комплекса беспилотного обследования магистрального трубопровода «ДЛС-ЛА». </a:t>
            </a:r>
          </a:p>
          <a:p>
            <a:pPr lvl="0" indent="-304800">
              <a:buClr>
                <a:srgbClr val="000000"/>
              </a:buClr>
              <a:buSzPts val="1200"/>
            </a:pPr>
            <a:r>
              <a:rPr lang="ru-RU" dirty="0">
                <a:solidFill>
                  <a:srgbClr val="000000"/>
                </a:solidFill>
              </a:rPr>
              <a:t>ООО «Газпром </a:t>
            </a:r>
            <a:r>
              <a:rPr lang="ru-RU" dirty="0" err="1">
                <a:solidFill>
                  <a:srgbClr val="000000"/>
                </a:solidFill>
              </a:rPr>
              <a:t>трансгаз</a:t>
            </a:r>
            <a:r>
              <a:rPr lang="ru-RU" dirty="0">
                <a:solidFill>
                  <a:srgbClr val="000000"/>
                </a:solidFill>
              </a:rPr>
              <a:t> Москва</a:t>
            </a:r>
            <a:r>
              <a:rPr lang="ru-RU" dirty="0" smtClean="0">
                <a:solidFill>
                  <a:srgbClr val="000000"/>
                </a:solidFill>
              </a:rPr>
              <a:t>»</a:t>
            </a:r>
          </a:p>
          <a:p>
            <a:pPr indent="-304800">
              <a:buClr>
                <a:srgbClr val="000000"/>
              </a:buClr>
              <a:buSzPts val="1200"/>
            </a:pPr>
            <a:r>
              <a:rPr lang="ru-RU" dirty="0"/>
              <a:t>ООО «Газпром </a:t>
            </a:r>
            <a:r>
              <a:rPr lang="ru-RU" dirty="0" err="1"/>
              <a:t>трансгаз</a:t>
            </a:r>
            <a:r>
              <a:rPr lang="ru-RU" dirty="0"/>
              <a:t> Нижний Новгород»</a:t>
            </a:r>
          </a:p>
          <a:p>
            <a:pPr indent="-304800">
              <a:buClr>
                <a:srgbClr val="000000"/>
              </a:buClr>
              <a:buSzPts val="1200"/>
            </a:pPr>
            <a:r>
              <a:rPr lang="ru-RU" dirty="0"/>
              <a:t>ООО «Газпром </a:t>
            </a:r>
            <a:r>
              <a:rPr lang="ru-RU" dirty="0" err="1"/>
              <a:t>трансгаз</a:t>
            </a:r>
            <a:r>
              <a:rPr lang="ru-RU" dirty="0"/>
              <a:t> </a:t>
            </a:r>
            <a:r>
              <a:rPr lang="ru-RU" dirty="0" smtClean="0"/>
              <a:t>Ухта»</a:t>
            </a:r>
          </a:p>
          <a:p>
            <a:pPr indent="-304800">
              <a:buClr>
                <a:srgbClr val="000000"/>
              </a:buClr>
              <a:buSzPts val="1200"/>
            </a:pPr>
            <a:r>
              <a:rPr lang="ru-RU" dirty="0"/>
              <a:t>ООО «Газпром </a:t>
            </a:r>
            <a:r>
              <a:rPr lang="ru-RU" dirty="0" err="1"/>
              <a:t>трансгаз</a:t>
            </a:r>
            <a:r>
              <a:rPr lang="ru-RU" dirty="0"/>
              <a:t> </a:t>
            </a:r>
            <a:r>
              <a:rPr lang="ru-RU" dirty="0" smtClean="0"/>
              <a:t>Чайковский»</a:t>
            </a:r>
          </a:p>
          <a:p>
            <a:pPr marL="152400" indent="0">
              <a:buClr>
                <a:srgbClr val="000000"/>
              </a:buClr>
              <a:buSzPts val="1200"/>
              <a:buNone/>
            </a:pPr>
            <a:endParaRPr lang="ru-RU" b="1" dirty="0" smtClean="0"/>
          </a:p>
          <a:p>
            <a:pPr marL="152400" indent="0">
              <a:buClr>
                <a:srgbClr val="000000"/>
              </a:buClr>
              <a:buSzPts val="1200"/>
              <a:buNone/>
            </a:pPr>
            <a:r>
              <a:rPr lang="ru-RU" b="1" dirty="0" smtClean="0">
                <a:solidFill>
                  <a:schemeClr val="tx1"/>
                </a:solidFill>
              </a:rPr>
              <a:t>Оборудование назначено к опытно-промышленной эксплуатации согласно протокола № 03</a:t>
            </a:r>
            <a:r>
              <a:rPr lang="en-US" b="1" dirty="0" smtClean="0">
                <a:solidFill>
                  <a:schemeClr val="tx1"/>
                </a:solidFill>
              </a:rPr>
              <a:t>/08/2-14 </a:t>
            </a:r>
            <a:r>
              <a:rPr lang="ru-RU" b="1" dirty="0" smtClean="0">
                <a:solidFill>
                  <a:schemeClr val="tx1"/>
                </a:solidFill>
              </a:rPr>
              <a:t>от 29 января 2019 года.</a:t>
            </a:r>
          </a:p>
          <a:p>
            <a:pPr marL="152400" indent="0">
              <a:buClr>
                <a:srgbClr val="000000"/>
              </a:buClr>
              <a:buSzPts val="1200"/>
              <a:buNone/>
            </a:pPr>
            <a:endParaRPr lang="ru-RU" dirty="0"/>
          </a:p>
          <a:p>
            <a:pPr lvl="0" indent="-304800">
              <a:buClr>
                <a:srgbClr val="000000"/>
              </a:buClr>
              <a:buSzPts val="1200"/>
            </a:pPr>
            <a:endParaRPr lang="ru-RU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1" name="Google Shape;101;p16"/>
          <p:cNvSpPr txBox="1">
            <a:spLocks noGrp="1"/>
          </p:cNvSpPr>
          <p:nvPr>
            <p:ph type="sldNum" idx="12"/>
          </p:nvPr>
        </p:nvSpPr>
        <p:spPr>
          <a:xfrm>
            <a:off x="107498" y="2510575"/>
            <a:ext cx="64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23</a:t>
            </a:fld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1117100" y="286350"/>
            <a:ext cx="779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РЕЗУЛЬТАТЫ РАБОТЫ </a:t>
            </a:r>
            <a:r>
              <a:rPr lang="ru" b="0" dirty="0"/>
              <a:t>за </a:t>
            </a:r>
            <a:r>
              <a:rPr lang="ru" b="0" dirty="0" smtClean="0"/>
              <a:t>2018 </a:t>
            </a:r>
            <a:r>
              <a:rPr lang="ru" b="0" dirty="0"/>
              <a:t>год</a:t>
            </a:r>
            <a:endParaRPr b="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533" y="1249550"/>
            <a:ext cx="1660094" cy="22578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997" y="1968209"/>
            <a:ext cx="1669260" cy="2324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24</a:t>
            </a:fld>
            <a:endParaRPr lang="ru"/>
          </a:p>
        </p:txBody>
      </p:sp>
      <p:pic>
        <p:nvPicPr>
          <p:cNvPr id="5" name="Обзор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5310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86350"/>
            <a:ext cx="8092040" cy="572700"/>
          </a:xfrm>
        </p:spPr>
        <p:txBody>
          <a:bodyPr/>
          <a:lstStyle/>
          <a:p>
            <a:pPr algn="ctr"/>
            <a:r>
              <a:rPr lang="ru-RU" dirty="0" smtClean="0"/>
              <a:t>Пример отображения положения утечки на АРМ оператора БПЛА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25</a:t>
            </a:fld>
            <a:endParaRPr lang="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4" y="1406232"/>
            <a:ext cx="6533722" cy="367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0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>
            <a:spLocks noGrp="1"/>
          </p:cNvSpPr>
          <p:nvPr>
            <p:ph type="title"/>
          </p:nvPr>
        </p:nvSpPr>
        <p:spPr>
          <a:xfrm>
            <a:off x="1117100" y="286350"/>
            <a:ext cx="779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«ДЛС-БПЛА» </a:t>
            </a:r>
            <a:r>
              <a:rPr lang="ru" b="0"/>
              <a:t>— ДВС</a:t>
            </a:r>
            <a:endParaRPr b="0"/>
          </a:p>
        </p:txBody>
      </p:sp>
      <p:sp>
        <p:nvSpPr>
          <p:cNvPr id="217" name="Google Shape;217;p29"/>
          <p:cNvSpPr txBox="1">
            <a:spLocks noGrp="1"/>
          </p:cNvSpPr>
          <p:nvPr>
            <p:ph type="body" idx="1"/>
          </p:nvPr>
        </p:nvSpPr>
        <p:spPr>
          <a:xfrm>
            <a:off x="914736" y="2058175"/>
            <a:ext cx="3289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➔"/>
            </a:pPr>
            <a:r>
              <a:rPr lang="ru" sz="1400" dirty="0">
                <a:solidFill>
                  <a:srgbClr val="000000"/>
                </a:solidFill>
              </a:rPr>
              <a:t>Обследование МГ </a:t>
            </a:r>
            <a:br>
              <a:rPr lang="ru" sz="1400" dirty="0">
                <a:solidFill>
                  <a:srgbClr val="000000"/>
                </a:solidFill>
              </a:rPr>
            </a:br>
            <a:r>
              <a:rPr lang="ru" sz="1400" dirty="0">
                <a:solidFill>
                  <a:srgbClr val="000000"/>
                </a:solidFill>
              </a:rPr>
              <a:t>с возможностью «зависания» </a:t>
            </a:r>
            <a:br>
              <a:rPr lang="ru" sz="1400" dirty="0">
                <a:solidFill>
                  <a:srgbClr val="000000"/>
                </a:solidFill>
              </a:rPr>
            </a:br>
            <a:r>
              <a:rPr lang="ru" sz="1400" dirty="0">
                <a:solidFill>
                  <a:srgbClr val="000000"/>
                </a:solidFill>
              </a:rPr>
              <a:t>над</a:t>
            </a:r>
            <a:r>
              <a:rPr lang="ru" dirty="0">
                <a:solidFill>
                  <a:srgbClr val="000000"/>
                </a:solidFill>
              </a:rPr>
              <a:t> </a:t>
            </a:r>
            <a:r>
              <a:rPr lang="ru" sz="1400" dirty="0">
                <a:solidFill>
                  <a:srgbClr val="000000"/>
                </a:solidFill>
              </a:rPr>
              <a:t>объектами.</a:t>
            </a:r>
            <a:endParaRPr sz="1400"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➔"/>
            </a:pPr>
            <a:r>
              <a:rPr lang="ru" dirty="0">
                <a:solidFill>
                  <a:srgbClr val="000000"/>
                </a:solidFill>
              </a:rPr>
              <a:t>300 км автономного полёта</a:t>
            </a:r>
            <a:br>
              <a:rPr lang="ru" dirty="0">
                <a:solidFill>
                  <a:srgbClr val="000000"/>
                </a:solidFill>
              </a:rPr>
            </a:br>
            <a:r>
              <a:rPr lang="ru" dirty="0">
                <a:solidFill>
                  <a:srgbClr val="000000"/>
                </a:solidFill>
              </a:rPr>
              <a:t>от одной заправки.</a:t>
            </a:r>
            <a:endParaRPr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➔"/>
            </a:pPr>
            <a:r>
              <a:rPr lang="ru" dirty="0">
                <a:solidFill>
                  <a:srgbClr val="000000"/>
                </a:solidFill>
              </a:rPr>
              <a:t>Система аварийной посадки </a:t>
            </a:r>
            <a:br>
              <a:rPr lang="ru" dirty="0">
                <a:solidFill>
                  <a:srgbClr val="000000"/>
                </a:solidFill>
              </a:rPr>
            </a:br>
            <a:r>
              <a:rPr lang="ru" dirty="0">
                <a:solidFill>
                  <a:srgbClr val="000000"/>
                </a:solidFill>
              </a:rPr>
              <a:t>и контроль зоны перед ЛА.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18" name="Google Shape;218;p29"/>
          <p:cNvSpPr txBox="1">
            <a:spLocks noGrp="1"/>
          </p:cNvSpPr>
          <p:nvPr>
            <p:ph type="sldNum" idx="12"/>
          </p:nvPr>
        </p:nvSpPr>
        <p:spPr>
          <a:xfrm>
            <a:off x="107498" y="2510575"/>
            <a:ext cx="64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26</a:t>
            </a:fld>
            <a:endParaRPr/>
          </a:p>
        </p:txBody>
      </p:sp>
      <p:pic>
        <p:nvPicPr>
          <p:cNvPr id="219" name="Google Shape;21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175" y="2166400"/>
            <a:ext cx="4774825" cy="284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9"/>
          <p:cNvSpPr txBox="1"/>
          <p:nvPr/>
        </p:nvSpPr>
        <p:spPr>
          <a:xfrm>
            <a:off x="1003174" y="790575"/>
            <a:ext cx="5121401" cy="1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b="1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Высокие показатели грузоподъёмности и автономности благодаря ДВС.</a:t>
            </a:r>
            <a:r>
              <a:rPr lang="ru" sz="1800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>
            <a:spLocks noGrp="1"/>
          </p:cNvSpPr>
          <p:nvPr>
            <p:ph type="title"/>
          </p:nvPr>
        </p:nvSpPr>
        <p:spPr>
          <a:xfrm>
            <a:off x="1117100" y="286350"/>
            <a:ext cx="779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«ДЛС-БПЛА» </a:t>
            </a:r>
            <a:r>
              <a:rPr lang="ru" b="0"/>
              <a:t>— МУЛЬТИКОПТЕР</a:t>
            </a:r>
            <a:endParaRPr b="0"/>
          </a:p>
        </p:txBody>
      </p:sp>
      <p:sp>
        <p:nvSpPr>
          <p:cNvPr id="195" name="Google Shape;195;p26"/>
          <p:cNvSpPr txBox="1">
            <a:spLocks noGrp="1"/>
          </p:cNvSpPr>
          <p:nvPr>
            <p:ph type="body" idx="1"/>
          </p:nvPr>
        </p:nvSpPr>
        <p:spPr>
          <a:xfrm>
            <a:off x="1079450" y="1152475"/>
            <a:ext cx="361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>
                <a:solidFill>
                  <a:srgbClr val="000000"/>
                </a:solidFill>
              </a:rPr>
              <a:t>Обследование площадных объектов с помощью квадрокоптера.</a:t>
            </a:r>
            <a:endParaRPr sz="1400" b="1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➔"/>
            </a:pPr>
            <a:r>
              <a:rPr lang="ru" sz="1400">
                <a:solidFill>
                  <a:srgbClr val="000000"/>
                </a:solidFill>
              </a:rPr>
              <a:t>высокая мобильность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➔"/>
            </a:pPr>
            <a:r>
              <a:rPr lang="ru" sz="1400">
                <a:solidFill>
                  <a:srgbClr val="000000"/>
                </a:solidFill>
              </a:rPr>
              <a:t>быстрота обследования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highlight>
                  <a:srgbClr val="0B5394"/>
                </a:highlight>
              </a:rPr>
              <a:t>ИСПЫТАНИЯ </a:t>
            </a:r>
            <a:r>
              <a:rPr lang="ru" b="1">
                <a:solidFill>
                  <a:srgbClr val="FFFFFF"/>
                </a:solidFill>
                <a:highlight>
                  <a:srgbClr val="0B5394"/>
                </a:highlight>
              </a:rPr>
              <a:t>2017</a:t>
            </a:r>
            <a:r>
              <a:rPr lang="ru">
                <a:solidFill>
                  <a:srgbClr val="FFFFFF"/>
                </a:solidFill>
                <a:highlight>
                  <a:srgbClr val="0B5394"/>
                </a:highlight>
              </a:rPr>
              <a:t> ГОДА </a:t>
            </a:r>
            <a:endParaRPr sz="1400">
              <a:solidFill>
                <a:srgbClr val="000000"/>
              </a:solidFill>
              <a:highlight>
                <a:srgbClr val="FFD966"/>
              </a:highlight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➔"/>
            </a:pPr>
            <a:r>
              <a:rPr lang="ru" sz="1400">
                <a:solidFill>
                  <a:srgbClr val="000000"/>
                </a:solidFill>
              </a:rPr>
              <a:t>Елшанское УПХГ (ООО</a:t>
            </a:r>
            <a:r>
              <a:rPr lang="ru">
                <a:solidFill>
                  <a:schemeClr val="dk1"/>
                </a:solidFill>
              </a:rPr>
              <a:t> </a:t>
            </a:r>
            <a:r>
              <a:rPr lang="ru" sz="1400">
                <a:solidFill>
                  <a:srgbClr val="000000"/>
                </a:solidFill>
              </a:rPr>
              <a:t>«Газпром ПХГ»)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➔"/>
            </a:pPr>
            <a:r>
              <a:rPr lang="ru" sz="1400">
                <a:solidFill>
                  <a:srgbClr val="000000"/>
                </a:solidFill>
              </a:rPr>
              <a:t>ООО</a:t>
            </a:r>
            <a:r>
              <a:rPr lang="ru">
                <a:solidFill>
                  <a:schemeClr val="dk1"/>
                </a:solidFill>
              </a:rPr>
              <a:t> </a:t>
            </a:r>
            <a:r>
              <a:rPr lang="ru" sz="1400">
                <a:solidFill>
                  <a:srgbClr val="000000"/>
                </a:solidFill>
              </a:rPr>
              <a:t>«Газпром трансгаз Нижний Новгород»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➔"/>
            </a:pPr>
            <a:r>
              <a:rPr lang="ru" sz="1400">
                <a:solidFill>
                  <a:srgbClr val="000000"/>
                </a:solidFill>
              </a:rPr>
              <a:t>Газпром газораспределение Великий Новгород (Газпром Межрегионгаз)</a:t>
            </a:r>
            <a:endParaRPr sz="1400">
              <a:solidFill>
                <a:srgbClr val="000000"/>
              </a:solidFill>
            </a:endParaRPr>
          </a:p>
        </p:txBody>
      </p:sp>
      <p:sp>
        <p:nvSpPr>
          <p:cNvPr id="196" name="Google Shape;196;p26"/>
          <p:cNvSpPr txBox="1">
            <a:spLocks noGrp="1"/>
          </p:cNvSpPr>
          <p:nvPr>
            <p:ph type="sldNum" idx="12"/>
          </p:nvPr>
        </p:nvSpPr>
        <p:spPr>
          <a:xfrm>
            <a:off x="107498" y="2510575"/>
            <a:ext cx="64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27</a:t>
            </a:fld>
            <a:endParaRPr/>
          </a:p>
        </p:txBody>
      </p:sp>
      <p:pic>
        <p:nvPicPr>
          <p:cNvPr id="197" name="Google Shape;197;p26"/>
          <p:cNvPicPr preferRelativeResize="0"/>
          <p:nvPr/>
        </p:nvPicPr>
        <p:blipFill rotWithShape="1">
          <a:blip r:embed="rId3">
            <a:alphaModFix/>
          </a:blip>
          <a:srcRect l="13336" r="13263"/>
          <a:stretch/>
        </p:blipFill>
        <p:spPr>
          <a:xfrm>
            <a:off x="4749925" y="1152475"/>
            <a:ext cx="4394076" cy="399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7"/>
          <p:cNvSpPr txBox="1">
            <a:spLocks noGrp="1"/>
          </p:cNvSpPr>
          <p:nvPr>
            <p:ph type="title"/>
          </p:nvPr>
        </p:nvSpPr>
        <p:spPr>
          <a:xfrm>
            <a:off x="1117100" y="286350"/>
            <a:ext cx="779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«ДЛС-БПЛА» </a:t>
            </a:r>
            <a:r>
              <a:rPr lang="ru" b="0"/>
              <a:t>— МУЛЬТИКОПТЕР</a:t>
            </a:r>
            <a:endParaRPr b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7"/>
          <p:cNvSpPr txBox="1">
            <a:spLocks noGrp="1"/>
          </p:cNvSpPr>
          <p:nvPr>
            <p:ph type="sldNum" idx="12"/>
          </p:nvPr>
        </p:nvSpPr>
        <p:spPr>
          <a:xfrm>
            <a:off x="107498" y="2510575"/>
            <a:ext cx="64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28</a:t>
            </a:fld>
            <a:endParaRPr/>
          </a:p>
        </p:txBody>
      </p:sp>
      <p:pic>
        <p:nvPicPr>
          <p:cNvPr id="204" name="Google Shape;204;p27"/>
          <p:cNvPicPr preferRelativeResize="0"/>
          <p:nvPr/>
        </p:nvPicPr>
        <p:blipFill rotWithShape="1">
          <a:blip r:embed="rId3">
            <a:alphaModFix/>
          </a:blip>
          <a:srcRect t="5959" b="8048"/>
          <a:stretch/>
        </p:blipFill>
        <p:spPr>
          <a:xfrm>
            <a:off x="773600" y="1138675"/>
            <a:ext cx="8370401" cy="40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8"/>
          <p:cNvSpPr txBox="1">
            <a:spLocks noGrp="1"/>
          </p:cNvSpPr>
          <p:nvPr>
            <p:ph type="title"/>
          </p:nvPr>
        </p:nvSpPr>
        <p:spPr>
          <a:xfrm>
            <a:off x="1117100" y="286350"/>
            <a:ext cx="779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«ДЛС-БПЛА» </a:t>
            </a:r>
            <a:r>
              <a:rPr lang="ru" b="0"/>
              <a:t>— МУЛЬТИКОПТЕР</a:t>
            </a:r>
            <a:endParaRPr b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sldNum" idx="12"/>
          </p:nvPr>
        </p:nvSpPr>
        <p:spPr>
          <a:xfrm>
            <a:off x="107498" y="2510575"/>
            <a:ext cx="64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29</a:t>
            </a:fld>
            <a:endParaRPr/>
          </a:p>
        </p:txBody>
      </p:sp>
      <p:pic>
        <p:nvPicPr>
          <p:cNvPr id="211" name="Google Shape;21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8058" y="1138675"/>
            <a:ext cx="6335979" cy="40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8"/>
          <p:cNvPicPr preferRelativeResize="0"/>
          <p:nvPr/>
        </p:nvPicPr>
        <p:blipFill rotWithShape="1">
          <a:blip r:embed="rId3">
            <a:alphaModFix/>
          </a:blip>
          <a:srcRect t="15551" b="9282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>
            <a:spLocks noGrp="1"/>
          </p:cNvSpPr>
          <p:nvPr>
            <p:ph type="ctrTitle"/>
          </p:nvPr>
        </p:nvSpPr>
        <p:spPr>
          <a:xfrm>
            <a:off x="714825" y="2998550"/>
            <a:ext cx="4868400" cy="144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Поиск утечек на линейной части МГ</a:t>
            </a:r>
            <a:endParaRPr/>
          </a:p>
        </p:txBody>
      </p:sp>
      <p:sp>
        <p:nvSpPr>
          <p:cNvPr id="119" name="Google Shape;119;p18"/>
          <p:cNvSpPr/>
          <p:nvPr/>
        </p:nvSpPr>
        <p:spPr>
          <a:xfrm>
            <a:off x="821835" y="2765450"/>
            <a:ext cx="638100" cy="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4"/>
          <p:cNvSpPr txBox="1">
            <a:spLocks noGrp="1"/>
          </p:cNvSpPr>
          <p:nvPr>
            <p:ph type="title"/>
          </p:nvPr>
        </p:nvSpPr>
        <p:spPr>
          <a:xfrm>
            <a:off x="1117100" y="286350"/>
            <a:ext cx="779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ЗАГАЗОВАННОСТЬ СВАЛОК</a:t>
            </a:r>
            <a:endParaRPr dirty="0"/>
          </a:p>
        </p:txBody>
      </p:sp>
      <p:sp>
        <p:nvSpPr>
          <p:cNvPr id="350" name="Google Shape;350;p44"/>
          <p:cNvSpPr txBox="1">
            <a:spLocks noGrp="1"/>
          </p:cNvSpPr>
          <p:nvPr>
            <p:ph type="body" idx="1"/>
          </p:nvPr>
        </p:nvSpPr>
        <p:spPr>
          <a:xfrm>
            <a:off x="1079450" y="1152475"/>
            <a:ext cx="361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</a:rPr>
              <a:t>При помощи беспилотного комплекса </a:t>
            </a:r>
            <a:br>
              <a:rPr lang="ru" sz="1400">
                <a:solidFill>
                  <a:srgbClr val="000000"/>
                </a:solidFill>
              </a:rPr>
            </a:br>
            <a:r>
              <a:rPr lang="ru" sz="1400">
                <a:solidFill>
                  <a:srgbClr val="000000"/>
                </a:solidFill>
              </a:rPr>
              <a:t>в 2018 году успешно </a:t>
            </a:r>
            <a:r>
              <a:rPr lang="ru" sz="1400">
                <a:solidFill>
                  <a:srgbClr val="000000"/>
                </a:solidFill>
                <a:highlight>
                  <a:srgbClr val="FFD966"/>
                </a:highlight>
              </a:rPr>
              <a:t>обследованы крупнейшие свалки Московского региона.</a:t>
            </a:r>
            <a:endParaRPr sz="1400">
              <a:solidFill>
                <a:srgbClr val="000000"/>
              </a:solidFill>
              <a:highlight>
                <a:srgbClr val="FFD966"/>
              </a:highlight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➔"/>
            </a:pPr>
            <a:r>
              <a:rPr lang="ru" sz="1400">
                <a:solidFill>
                  <a:srgbClr val="000000"/>
                </a:solidFill>
              </a:rPr>
              <a:t>Автоматическое нанесение мест утечек на карту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➔"/>
            </a:pPr>
            <a:r>
              <a:rPr lang="ru" sz="1400">
                <a:solidFill>
                  <a:srgbClr val="000000"/>
                </a:solidFill>
              </a:rPr>
              <a:t>Автоматизированные отчёты с</a:t>
            </a:r>
            <a:r>
              <a:rPr lang="ru">
                <a:solidFill>
                  <a:srgbClr val="000000"/>
                </a:solidFill>
              </a:rPr>
              <a:t> </a:t>
            </a:r>
            <a:r>
              <a:rPr lang="ru" sz="1400">
                <a:solidFill>
                  <a:srgbClr val="000000"/>
                </a:solidFill>
              </a:rPr>
              <a:t>указание концентрации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solidFill>
                <a:srgbClr val="000000"/>
              </a:solidFill>
            </a:endParaRPr>
          </a:p>
        </p:txBody>
      </p:sp>
      <p:pic>
        <p:nvPicPr>
          <p:cNvPr id="351" name="Google Shape;35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2575" y="765175"/>
            <a:ext cx="2936524" cy="36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4" descr="https://get.pxhere.com/photo/rock-waste-dump-landfill-348762.jpg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r="17898"/>
          <a:stretch/>
        </p:blipFill>
        <p:spPr>
          <a:xfrm>
            <a:off x="6933125" y="3123775"/>
            <a:ext cx="2210875" cy="2019726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4"/>
          <p:cNvSpPr txBox="1">
            <a:spLocks noGrp="1"/>
          </p:cNvSpPr>
          <p:nvPr>
            <p:ph type="sldNum" idx="12"/>
          </p:nvPr>
        </p:nvSpPr>
        <p:spPr>
          <a:xfrm>
            <a:off x="107498" y="2510575"/>
            <a:ext cx="64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0"/>
          <p:cNvPicPr preferRelativeResize="0"/>
          <p:nvPr/>
        </p:nvPicPr>
        <p:blipFill rotWithShape="1">
          <a:blip r:embed="rId3">
            <a:alphaModFix/>
          </a:blip>
          <a:srcRect t="15551" b="9282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0"/>
          <p:cNvSpPr txBox="1">
            <a:spLocks noGrp="1"/>
          </p:cNvSpPr>
          <p:nvPr>
            <p:ph type="ctrTitle"/>
          </p:nvPr>
        </p:nvSpPr>
        <p:spPr>
          <a:xfrm>
            <a:off x="714825" y="2998550"/>
            <a:ext cx="7866300" cy="144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/>
              <a:t>… для более точного определения места утечки и детального документирования</a:t>
            </a:r>
            <a:endParaRPr/>
          </a:p>
        </p:txBody>
      </p:sp>
      <p:sp>
        <p:nvSpPr>
          <p:cNvPr id="227" name="Google Shape;227;p30"/>
          <p:cNvSpPr/>
          <p:nvPr/>
        </p:nvSpPr>
        <p:spPr>
          <a:xfrm>
            <a:off x="821835" y="2765450"/>
            <a:ext cx="638100" cy="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4130" y="1049275"/>
            <a:ext cx="3289871" cy="24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1117100" y="286350"/>
            <a:ext cx="779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0"/>
              <a:t>АВТОМОБИЛЬНЫЙ КОМПЛЕКС</a:t>
            </a:r>
            <a:r>
              <a:rPr lang="ru"/>
              <a:t> «ПЕГАЗ»</a:t>
            </a:r>
            <a:endParaRPr/>
          </a:p>
        </p:txBody>
      </p:sp>
      <p:sp>
        <p:nvSpPr>
          <p:cNvPr id="234" name="Google Shape;234;p31"/>
          <p:cNvSpPr txBox="1">
            <a:spLocks noGrp="1"/>
          </p:cNvSpPr>
          <p:nvPr>
            <p:ph type="body" idx="1"/>
          </p:nvPr>
        </p:nvSpPr>
        <p:spPr>
          <a:xfrm>
            <a:off x="1003250" y="1152475"/>
            <a:ext cx="361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 dirty="0">
                <a:solidFill>
                  <a:srgbClr val="000000"/>
                </a:solidFill>
              </a:rPr>
              <a:t>Разработан для обследования ЛЧ МГ вдоль трассы. В 100 раз </a:t>
            </a:r>
            <a:r>
              <a:rPr lang="ru" b="1" dirty="0">
                <a:solidFill>
                  <a:srgbClr val="000000"/>
                </a:solidFill>
              </a:rPr>
              <a:t>чувстви- тельнее а</a:t>
            </a:r>
            <a:r>
              <a:rPr lang="ru" sz="1400" b="1" dirty="0">
                <a:solidFill>
                  <a:srgbClr val="000000"/>
                </a:solidFill>
              </a:rPr>
              <a:t>виационн</a:t>
            </a:r>
            <a:r>
              <a:rPr lang="ru" b="1" dirty="0">
                <a:solidFill>
                  <a:srgbClr val="000000"/>
                </a:solidFill>
              </a:rPr>
              <a:t>ого</a:t>
            </a:r>
            <a:r>
              <a:rPr lang="ru" sz="1400" b="1" dirty="0">
                <a:solidFill>
                  <a:srgbClr val="000000"/>
                </a:solidFill>
              </a:rPr>
              <a:t> детектора.</a:t>
            </a:r>
            <a:endParaRPr sz="1400"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➔"/>
            </a:pPr>
            <a:r>
              <a:rPr lang="ru" sz="1400" dirty="0">
                <a:solidFill>
                  <a:srgbClr val="000000"/>
                </a:solidFill>
              </a:rPr>
              <a:t>крышный вариант</a:t>
            </a:r>
            <a:endParaRPr sz="1400"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➔"/>
            </a:pPr>
            <a:r>
              <a:rPr lang="ru" sz="1400" dirty="0">
                <a:solidFill>
                  <a:srgbClr val="000000"/>
                </a:solidFill>
              </a:rPr>
              <a:t>бамперный вариант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lt1"/>
                </a:solidFill>
                <a:highlight>
                  <a:srgbClr val="0B5394"/>
                </a:highlight>
              </a:rPr>
              <a:t>ИСПЫТАНИЯ </a:t>
            </a:r>
            <a:r>
              <a:rPr lang="ru" b="1" dirty="0">
                <a:solidFill>
                  <a:schemeClr val="lt1"/>
                </a:solidFill>
                <a:highlight>
                  <a:srgbClr val="0B5394"/>
                </a:highlight>
              </a:rPr>
              <a:t>2017</a:t>
            </a:r>
            <a:r>
              <a:rPr lang="ru" dirty="0">
                <a:solidFill>
                  <a:schemeClr val="lt1"/>
                </a:solidFill>
                <a:highlight>
                  <a:srgbClr val="0B5394"/>
                </a:highlight>
              </a:rPr>
              <a:t> ГОДА</a:t>
            </a:r>
            <a:endParaRPr sz="14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ООО</a:t>
            </a:r>
            <a:r>
              <a:rPr lang="ru" dirty="0">
                <a:solidFill>
                  <a:schemeClr val="dk1"/>
                </a:solidFill>
              </a:rPr>
              <a:t> </a:t>
            </a:r>
            <a:r>
              <a:rPr lang="ru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«Газпром трансгаз Саратов»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ООО</a:t>
            </a:r>
            <a:r>
              <a:rPr lang="ru" dirty="0">
                <a:solidFill>
                  <a:schemeClr val="dk1"/>
                </a:solidFill>
              </a:rPr>
              <a:t> </a:t>
            </a:r>
            <a:r>
              <a:rPr lang="ru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«Газпром трансгаз Чайковский»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ООО</a:t>
            </a:r>
            <a:r>
              <a:rPr lang="ru" dirty="0">
                <a:solidFill>
                  <a:schemeClr val="dk1"/>
                </a:solidFill>
              </a:rPr>
              <a:t> </a:t>
            </a:r>
            <a:r>
              <a:rPr lang="ru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«Газпром трансгаз Краснодар»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ООО</a:t>
            </a:r>
            <a:r>
              <a:rPr lang="ru" dirty="0">
                <a:solidFill>
                  <a:schemeClr val="dk1"/>
                </a:solidFill>
              </a:rPr>
              <a:t> </a:t>
            </a:r>
            <a:r>
              <a:rPr lang="ru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«Газпром трансгаз Ухта»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ООО</a:t>
            </a:r>
            <a:r>
              <a:rPr lang="ru" dirty="0">
                <a:solidFill>
                  <a:schemeClr val="dk1"/>
                </a:solidFill>
              </a:rPr>
              <a:t> </a:t>
            </a:r>
            <a:r>
              <a:rPr lang="ru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«Газпром трансгаз Уфа»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ООО</a:t>
            </a:r>
            <a:r>
              <a:rPr lang="ru" dirty="0">
                <a:solidFill>
                  <a:schemeClr val="dk1"/>
                </a:solidFill>
              </a:rPr>
              <a:t> </a:t>
            </a:r>
            <a:r>
              <a:rPr lang="ru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«Газпром трансгаз Самара»</a:t>
            </a:r>
            <a:endParaRPr sz="1400" dirty="0">
              <a:solidFill>
                <a:srgbClr val="000000"/>
              </a:solidFill>
            </a:endParaRPr>
          </a:p>
        </p:txBody>
      </p:sp>
      <p:sp>
        <p:nvSpPr>
          <p:cNvPr id="235" name="Google Shape;235;p31"/>
          <p:cNvSpPr txBox="1">
            <a:spLocks noGrp="1"/>
          </p:cNvSpPr>
          <p:nvPr>
            <p:ph type="sldNum" idx="12"/>
          </p:nvPr>
        </p:nvSpPr>
        <p:spPr>
          <a:xfrm>
            <a:off x="107498" y="2510575"/>
            <a:ext cx="64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32</a:t>
            </a:fld>
            <a:endParaRPr/>
          </a:p>
        </p:txBody>
      </p:sp>
      <p:pic>
        <p:nvPicPr>
          <p:cNvPr id="236" name="Google Shape;23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3540" y="3363125"/>
            <a:ext cx="2370514" cy="1777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1"/>
          <p:cNvPicPr preferRelativeResize="0"/>
          <p:nvPr/>
        </p:nvPicPr>
        <p:blipFill rotWithShape="1">
          <a:blip r:embed="rId5">
            <a:alphaModFix/>
          </a:blip>
          <a:srcRect l="2571" t="3677" r="2190" b="3230"/>
          <a:stretch/>
        </p:blipFill>
        <p:spPr>
          <a:xfrm>
            <a:off x="6740250" y="3363125"/>
            <a:ext cx="2403751" cy="1777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7"/>
          <p:cNvPicPr preferRelativeResize="0"/>
          <p:nvPr/>
        </p:nvPicPr>
        <p:blipFill rotWithShape="1">
          <a:blip r:embed="rId3">
            <a:alphaModFix/>
          </a:blip>
          <a:srcRect t="15551" b="9282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7"/>
          <p:cNvSpPr txBox="1">
            <a:spLocks noGrp="1"/>
          </p:cNvSpPr>
          <p:nvPr>
            <p:ph type="ctrTitle"/>
          </p:nvPr>
        </p:nvSpPr>
        <p:spPr>
          <a:xfrm>
            <a:off x="714825" y="2998550"/>
            <a:ext cx="4868400" cy="144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Портативные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приборы</a:t>
            </a:r>
            <a:endParaRPr/>
          </a:p>
        </p:txBody>
      </p:sp>
      <p:sp>
        <p:nvSpPr>
          <p:cNvPr id="287" name="Google Shape;287;p37"/>
          <p:cNvSpPr/>
          <p:nvPr/>
        </p:nvSpPr>
        <p:spPr>
          <a:xfrm>
            <a:off x="821835" y="2765450"/>
            <a:ext cx="638100" cy="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8"/>
          <p:cNvPicPr preferRelativeResize="0"/>
          <p:nvPr/>
        </p:nvPicPr>
        <p:blipFill rotWithShape="1">
          <a:blip r:embed="rId3">
            <a:alphaModFix/>
          </a:blip>
          <a:srcRect t="7604" r="16338"/>
          <a:stretch/>
        </p:blipFill>
        <p:spPr>
          <a:xfrm>
            <a:off x="801617" y="1122063"/>
            <a:ext cx="4946869" cy="402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9579" y="1131275"/>
            <a:ext cx="2544550" cy="254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8"/>
          <p:cNvSpPr txBox="1">
            <a:spLocks noGrp="1"/>
          </p:cNvSpPr>
          <p:nvPr>
            <p:ph type="title"/>
          </p:nvPr>
        </p:nvSpPr>
        <p:spPr>
          <a:xfrm>
            <a:off x="1117100" y="286350"/>
            <a:ext cx="779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РУЧНЫЕ ПРИБОРЫ</a:t>
            </a:r>
            <a:endParaRPr/>
          </a:p>
        </p:txBody>
      </p:sp>
      <p:sp>
        <p:nvSpPr>
          <p:cNvPr id="295" name="Google Shape;295;p38"/>
          <p:cNvSpPr txBox="1">
            <a:spLocks noGrp="1"/>
          </p:cNvSpPr>
          <p:nvPr>
            <p:ph type="body" idx="1"/>
          </p:nvPr>
        </p:nvSpPr>
        <p:spPr>
          <a:xfrm>
            <a:off x="786883" y="948341"/>
            <a:ext cx="365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➔"/>
            </a:pPr>
            <a:r>
              <a:rPr lang="ru">
                <a:solidFill>
                  <a:srgbClr val="000000"/>
                </a:solidFill>
              </a:rPr>
              <a:t>Дальность обследования до 30 м</a:t>
            </a:r>
            <a:endParaRPr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➔"/>
            </a:pPr>
            <a:r>
              <a:rPr lang="ru">
                <a:solidFill>
                  <a:srgbClr val="000000"/>
                </a:solidFill>
              </a:rPr>
              <a:t>Загазованность помещений</a:t>
            </a:r>
            <a:endParaRPr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➔"/>
            </a:pPr>
            <a:r>
              <a:rPr lang="ru">
                <a:solidFill>
                  <a:srgbClr val="000000"/>
                </a:solidFill>
              </a:rPr>
              <a:t>Эффективны и при наблюдении снаружи через оконное стекло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96" name="Google Shape;296;p38"/>
          <p:cNvSpPr txBox="1">
            <a:spLocks noGrp="1"/>
          </p:cNvSpPr>
          <p:nvPr>
            <p:ph type="sldNum" idx="12"/>
          </p:nvPr>
        </p:nvSpPr>
        <p:spPr>
          <a:xfrm>
            <a:off x="107498" y="2510575"/>
            <a:ext cx="64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34</a:t>
            </a:fld>
            <a:endParaRPr/>
          </a:p>
        </p:txBody>
      </p:sp>
      <p:pic>
        <p:nvPicPr>
          <p:cNvPr id="297" name="Google Shape;297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79004" y="3873004"/>
            <a:ext cx="864996" cy="1270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65175" y="3873000"/>
            <a:ext cx="2151878" cy="127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8" descr="https://upload.wikimedia.org/wikipedia/commons/thumb/1/18/Bluetooth-logo.svg/2000px-Bluetooth-logo.svg.png">
            <a:hlinkClick r:id="rId4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642234">
            <a:off x="5667390" y="1446526"/>
            <a:ext cx="1160097" cy="435026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8"/>
          <p:cNvSpPr txBox="1"/>
          <p:nvPr/>
        </p:nvSpPr>
        <p:spPr>
          <a:xfrm>
            <a:off x="6489450" y="2982675"/>
            <a:ext cx="2605500" cy="7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ubik"/>
                <a:ea typeface="Rubik"/>
                <a:cs typeface="Rubik"/>
                <a:sym typeface="Rubik"/>
              </a:rPr>
              <a:t>Передача всех данных обследования (</a:t>
            </a:r>
            <a:r>
              <a:rPr lang="ru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с привязкой к координатам</a:t>
            </a:r>
            <a:r>
              <a:rPr lang="ru" sz="1200">
                <a:latin typeface="Rubik"/>
                <a:ea typeface="Rubik"/>
                <a:cs typeface="Rubik"/>
                <a:sym typeface="Rubik"/>
              </a:rPr>
              <a:t>) на смартфон. </a:t>
            </a:r>
            <a:endParaRPr sz="1200"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301" name="Google Shape;301;p38">
            <a:hlinkClick r:id="rId4"/>
          </p:cNvPr>
          <p:cNvPicPr preferRelativeResize="0"/>
          <p:nvPr/>
        </p:nvPicPr>
        <p:blipFill rotWithShape="1">
          <a:blip r:embed="rId9">
            <a:alphaModFix/>
          </a:blip>
          <a:srcRect l="25336" t="14321" r="24963" b="10422"/>
          <a:stretch/>
        </p:blipFill>
        <p:spPr>
          <a:xfrm>
            <a:off x="7495929" y="1122063"/>
            <a:ext cx="1215640" cy="184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9"/>
          <p:cNvSpPr/>
          <p:nvPr/>
        </p:nvSpPr>
        <p:spPr>
          <a:xfrm>
            <a:off x="779100" y="1817925"/>
            <a:ext cx="8365200" cy="3325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9"/>
          <p:cNvSpPr txBox="1">
            <a:spLocks noGrp="1"/>
          </p:cNvSpPr>
          <p:nvPr>
            <p:ph type="title"/>
          </p:nvPr>
        </p:nvSpPr>
        <p:spPr>
          <a:xfrm>
            <a:off x="1117100" y="286350"/>
            <a:ext cx="779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РУЧНОЙ ПРИБОР </a:t>
            </a:r>
            <a:r>
              <a:rPr lang="ru" b="0"/>
              <a:t>(РОССИЯ)</a:t>
            </a:r>
            <a:endParaRPr b="0"/>
          </a:p>
        </p:txBody>
      </p:sp>
      <p:sp>
        <p:nvSpPr>
          <p:cNvPr id="308" name="Google Shape;308;p39"/>
          <p:cNvSpPr txBox="1">
            <a:spLocks noGrp="1"/>
          </p:cNvSpPr>
          <p:nvPr>
            <p:ph type="body" idx="1"/>
          </p:nvPr>
        </p:nvSpPr>
        <p:spPr>
          <a:xfrm>
            <a:off x="1104000" y="930235"/>
            <a:ext cx="7715400" cy="10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dirty="0"/>
              <a:t>В </a:t>
            </a:r>
            <a:r>
              <a:rPr lang="ru" dirty="0" smtClean="0"/>
              <a:t>начтоящее время проводятся испытания ручного </a:t>
            </a:r>
            <a:r>
              <a:rPr lang="ru" dirty="0"/>
              <a:t>детектор </a:t>
            </a:r>
            <a:r>
              <a:rPr lang="ru" dirty="0" smtClean="0"/>
              <a:t>а метана  </a:t>
            </a:r>
            <a:r>
              <a:rPr lang="ru" dirty="0"/>
              <a:t>разработки компании ПЕРГАМ.</a:t>
            </a:r>
            <a:endParaRPr dirty="0"/>
          </a:p>
        </p:txBody>
      </p:sp>
      <p:sp>
        <p:nvSpPr>
          <p:cNvPr id="309" name="Google Shape;309;p39"/>
          <p:cNvSpPr txBox="1">
            <a:spLocks noGrp="1"/>
          </p:cNvSpPr>
          <p:nvPr>
            <p:ph type="sldNum" idx="12"/>
          </p:nvPr>
        </p:nvSpPr>
        <p:spPr>
          <a:xfrm>
            <a:off x="107498" y="2510575"/>
            <a:ext cx="64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35</a:t>
            </a:fld>
            <a:endParaRPr/>
          </a:p>
        </p:txBody>
      </p:sp>
      <p:pic>
        <p:nvPicPr>
          <p:cNvPr id="310" name="Google Shape;31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8125" y="2269400"/>
            <a:ext cx="2147625" cy="250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2270" y="2144945"/>
            <a:ext cx="2550225" cy="28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9"/>
          <p:cNvSpPr txBox="1">
            <a:spLocks noGrp="1"/>
          </p:cNvSpPr>
          <p:nvPr>
            <p:ph type="body" idx="1"/>
          </p:nvPr>
        </p:nvSpPr>
        <p:spPr>
          <a:xfrm>
            <a:off x="1117100" y="2306075"/>
            <a:ext cx="7715400" cy="6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FFFFFF"/>
                </a:solidFill>
              </a:rPr>
              <a:t>Дальность обнаружения</a:t>
            </a:r>
            <a:r>
              <a:rPr lang="ru" sz="1600">
                <a:solidFill>
                  <a:srgbClr val="FFFFFF"/>
                </a:solidFill>
              </a:rPr>
              <a:t/>
            </a:r>
            <a:br>
              <a:rPr lang="ru" sz="1600">
                <a:solidFill>
                  <a:srgbClr val="FFFFFF"/>
                </a:solidFill>
              </a:rPr>
            </a:br>
            <a:r>
              <a:rPr lang="ru" sz="1600">
                <a:solidFill>
                  <a:srgbClr val="FFFFFF"/>
                </a:solidFill>
              </a:rPr>
              <a:t>60 м</a:t>
            </a:r>
            <a:endParaRPr sz="16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FFFFFF"/>
                </a:solidFill>
              </a:rPr>
              <a:t>Чувствительность</a:t>
            </a:r>
            <a:br>
              <a:rPr lang="ru" sz="1600" b="1">
                <a:solidFill>
                  <a:srgbClr val="FFFFFF"/>
                </a:solidFill>
              </a:rPr>
            </a:br>
            <a:r>
              <a:rPr lang="ru" sz="1600">
                <a:solidFill>
                  <a:srgbClr val="FFFFFF"/>
                </a:solidFill>
              </a:rPr>
              <a:t>5 ppm×m</a:t>
            </a:r>
            <a:endParaRPr sz="16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600" b="1">
                <a:solidFill>
                  <a:srgbClr val="FFFFFF"/>
                </a:solidFill>
              </a:rPr>
              <a:t>Время отклика</a:t>
            </a:r>
            <a:br>
              <a:rPr lang="ru" sz="1600" b="1">
                <a:solidFill>
                  <a:srgbClr val="FFFFFF"/>
                </a:solidFill>
              </a:rPr>
            </a:br>
            <a:r>
              <a:rPr lang="ru" sz="1600">
                <a:solidFill>
                  <a:srgbClr val="FFFFFF"/>
                </a:solidFill>
              </a:rPr>
              <a:t>0.1 сек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41"/>
          <p:cNvPicPr preferRelativeResize="0"/>
          <p:nvPr/>
        </p:nvPicPr>
        <p:blipFill rotWithShape="1">
          <a:blip r:embed="rId3">
            <a:alphaModFix/>
          </a:blip>
          <a:srcRect b="3521"/>
          <a:stretch/>
        </p:blipFill>
        <p:spPr>
          <a:xfrm rot="-259410">
            <a:off x="2952481" y="2890408"/>
            <a:ext cx="1942460" cy="1553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9213" y="3058621"/>
            <a:ext cx="824658" cy="1984466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1"/>
          <p:cNvSpPr txBox="1">
            <a:spLocks noGrp="1"/>
          </p:cNvSpPr>
          <p:nvPr>
            <p:ph type="title"/>
          </p:nvPr>
        </p:nvSpPr>
        <p:spPr>
          <a:xfrm>
            <a:off x="1117100" y="286350"/>
            <a:ext cx="779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/>
              <a:t>Визуализация газа ИК-камерой</a:t>
            </a:r>
            <a:endParaRPr dirty="0"/>
          </a:p>
        </p:txBody>
      </p:sp>
      <p:sp>
        <p:nvSpPr>
          <p:cNvPr id="331" name="Google Shape;331;p41"/>
          <p:cNvSpPr txBox="1">
            <a:spLocks noGrp="1"/>
          </p:cNvSpPr>
          <p:nvPr>
            <p:ph type="body" idx="1"/>
          </p:nvPr>
        </p:nvSpPr>
        <p:spPr>
          <a:xfrm>
            <a:off x="1117100" y="1152475"/>
            <a:ext cx="4986429" cy="36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dirty="0" smtClean="0">
                <a:solidFill>
                  <a:srgbClr val="002060"/>
                </a:solidFill>
              </a:rPr>
              <a:t>Предназначена для </a:t>
            </a:r>
            <a:r>
              <a:rPr lang="ru" dirty="0">
                <a:solidFill>
                  <a:srgbClr val="002060"/>
                </a:solidFill>
              </a:rPr>
              <a:t>визуализации и детектирования выбросов газа. Определяет место утечки широкого спектра летучих углеводородов.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332" name="Google Shape;332;p41"/>
          <p:cNvSpPr txBox="1">
            <a:spLocks noGrp="1"/>
          </p:cNvSpPr>
          <p:nvPr>
            <p:ph type="sldNum" idx="12"/>
          </p:nvPr>
        </p:nvSpPr>
        <p:spPr>
          <a:xfrm>
            <a:off x="107498" y="2510575"/>
            <a:ext cx="64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36</a:t>
            </a:fld>
            <a:endParaRPr/>
          </a:p>
        </p:txBody>
      </p:sp>
      <p:pic>
        <p:nvPicPr>
          <p:cNvPr id="7" name="Picture 4" descr="ÐÐ°ÑÑÐ¸Ð½ÐºÐ¸ Ð¿Ð¾ Ð·Ð°Ð¿ÑÐ¾ÑÑ optical gas imaging pipelin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114" y="3242421"/>
            <a:ext cx="3097572" cy="161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ÐÐ°ÑÑÐ¸Ð½ÐºÐ¸ Ð¿Ð¾ Ð·Ð°Ð¿ÑÐ¾ÑÑ optical gas imaging opg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114" y="1254034"/>
            <a:ext cx="3097572" cy="174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5"/>
          <p:cNvSpPr txBox="1">
            <a:spLocks noGrp="1"/>
          </p:cNvSpPr>
          <p:nvPr>
            <p:ph type="title"/>
          </p:nvPr>
        </p:nvSpPr>
        <p:spPr>
          <a:xfrm>
            <a:off x="1117100" y="286350"/>
            <a:ext cx="779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 dirty="0" smtClean="0"/>
              <a:t>Метод вторичной флуоресценции</a:t>
            </a:r>
            <a:endParaRPr sz="2900" dirty="0"/>
          </a:p>
        </p:txBody>
      </p:sp>
      <p:sp>
        <p:nvSpPr>
          <p:cNvPr id="360" name="Google Shape;360;p45"/>
          <p:cNvSpPr txBox="1">
            <a:spLocks noGrp="1"/>
          </p:cNvSpPr>
          <p:nvPr>
            <p:ph type="sldNum" idx="12"/>
          </p:nvPr>
        </p:nvSpPr>
        <p:spPr>
          <a:xfrm>
            <a:off x="107498" y="2510575"/>
            <a:ext cx="64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37</a:t>
            </a:fld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9"/>
          <a:stretch/>
        </p:blipFill>
        <p:spPr>
          <a:xfrm>
            <a:off x="5992612" y="1261579"/>
            <a:ext cx="2922388" cy="37964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309" y="1261580"/>
            <a:ext cx="4164572" cy="3550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5"/>
          <p:cNvSpPr txBox="1">
            <a:spLocks noGrp="1"/>
          </p:cNvSpPr>
          <p:nvPr>
            <p:ph type="title"/>
          </p:nvPr>
        </p:nvSpPr>
        <p:spPr>
          <a:xfrm>
            <a:off x="1117100" y="286350"/>
            <a:ext cx="779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 dirty="0" smtClean="0"/>
              <a:t>Метод вторичной флуоресценции</a:t>
            </a:r>
            <a:endParaRPr sz="2900" dirty="0"/>
          </a:p>
        </p:txBody>
      </p:sp>
      <p:sp>
        <p:nvSpPr>
          <p:cNvPr id="360" name="Google Shape;360;p45"/>
          <p:cNvSpPr txBox="1">
            <a:spLocks noGrp="1"/>
          </p:cNvSpPr>
          <p:nvPr>
            <p:ph type="sldNum" idx="12"/>
          </p:nvPr>
        </p:nvSpPr>
        <p:spPr>
          <a:xfrm>
            <a:off x="107498" y="2510575"/>
            <a:ext cx="64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38</a:t>
            </a:fld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87" y="1827631"/>
            <a:ext cx="3666441" cy="23067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471" y="1877603"/>
            <a:ext cx="4485683" cy="27162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7908" y="1031965"/>
            <a:ext cx="76870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Собрана большая </a:t>
            </a:r>
            <a:r>
              <a:rPr lang="ru-RU" b="1" dirty="0" smtClean="0">
                <a:solidFill>
                  <a:srgbClr val="002060"/>
                </a:solidFill>
              </a:rPr>
              <a:t>база данных </a:t>
            </a:r>
            <a:r>
              <a:rPr lang="ru-RU" dirty="0" smtClean="0"/>
              <a:t>по спектрам флуоресценции основных продуктов переработки нефти в зависимости от поверхности и времени разлива, что позволяет улучшить вероятность правильного обнаружения до 0,997 и распознавания до 0.986.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944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46"/>
          <p:cNvPicPr preferRelativeResize="0"/>
          <p:nvPr/>
        </p:nvPicPr>
        <p:blipFill rotWithShape="1">
          <a:blip r:embed="rId3">
            <a:alphaModFix/>
          </a:blip>
          <a:srcRect t="15551" b="9282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46"/>
          <p:cNvSpPr txBox="1">
            <a:spLocks noGrp="1"/>
          </p:cNvSpPr>
          <p:nvPr>
            <p:ph type="title"/>
          </p:nvPr>
        </p:nvSpPr>
        <p:spPr>
          <a:xfrm>
            <a:off x="214633" y="1171439"/>
            <a:ext cx="8714734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 dirty="0" smtClean="0"/>
              <a:t>Спасибо за внимание</a:t>
            </a:r>
            <a:endParaRPr sz="4800" dirty="0"/>
          </a:p>
        </p:txBody>
      </p:sp>
      <p:sp>
        <p:nvSpPr>
          <p:cNvPr id="2" name="TextBox 1"/>
          <p:cNvSpPr txBox="1"/>
          <p:nvPr/>
        </p:nvSpPr>
        <p:spPr>
          <a:xfrm>
            <a:off x="4619870" y="3535219"/>
            <a:ext cx="438934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Кудрявцев Святослав Анатольевич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Инженер исследователь отдела </a:t>
            </a:r>
            <a:r>
              <a:rPr lang="ru-RU" sz="1200" dirty="0" err="1" smtClean="0">
                <a:solidFill>
                  <a:schemeClr val="bg1"/>
                </a:solidFill>
              </a:rPr>
              <a:t>перпективных</a:t>
            </a:r>
            <a:r>
              <a:rPr lang="ru-RU" sz="1200" dirty="0" smtClean="0">
                <a:solidFill>
                  <a:schemeClr val="bg1"/>
                </a:solidFill>
              </a:rPr>
              <a:t> разработок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АО «</a:t>
            </a:r>
            <a:r>
              <a:rPr lang="ru-RU" sz="1200" dirty="0" err="1" smtClean="0">
                <a:solidFill>
                  <a:schemeClr val="bg1"/>
                </a:solidFill>
              </a:rPr>
              <a:t>Пеграм</a:t>
            </a:r>
            <a:r>
              <a:rPr lang="ru-RU" sz="1200" dirty="0" smtClean="0">
                <a:solidFill>
                  <a:schemeClr val="bg1"/>
                </a:solidFill>
              </a:rPr>
              <a:t>-инжиниринг»</a:t>
            </a:r>
            <a:endParaRPr lang="ru-RU" sz="1200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154@pergam.ru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Tel 8 (915) 100 15 36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864727" y="1197019"/>
            <a:ext cx="4406574" cy="39217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731" y="3898509"/>
            <a:ext cx="1316711" cy="11247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23560" y="1187280"/>
            <a:ext cx="3429000" cy="39217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Google Shape;126;p19"/>
          <p:cNvSpPr txBox="1">
            <a:spLocks noGrp="1"/>
          </p:cNvSpPr>
          <p:nvPr>
            <p:ph type="sldNum" idx="12"/>
          </p:nvPr>
        </p:nvSpPr>
        <p:spPr>
          <a:xfrm>
            <a:off x="107498" y="2510575"/>
            <a:ext cx="64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4</a:t>
            </a:fld>
            <a:endParaRPr/>
          </a:p>
        </p:txBody>
      </p:sp>
      <p:sp>
        <p:nvSpPr>
          <p:cNvPr id="10" name="Прямоугольник 9"/>
          <p:cNvSpPr/>
          <p:nvPr/>
        </p:nvSpPr>
        <p:spPr>
          <a:xfrm>
            <a:off x="1717306" y="1330925"/>
            <a:ext cx="1872208" cy="93610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Дистанционные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443375" y="1292883"/>
            <a:ext cx="1858960" cy="93610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Контактные</a:t>
            </a:r>
            <a:endParaRPr lang="ru-RU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3589514" y="818529"/>
            <a:ext cx="504056" cy="3687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795217" y="763679"/>
            <a:ext cx="410344" cy="3687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1893933" y="2372968"/>
            <a:ext cx="360040" cy="3870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157465" y="2400935"/>
            <a:ext cx="377933" cy="3344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992088" y="2820838"/>
            <a:ext cx="1872208" cy="93610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Традиционные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157465" y="2820838"/>
            <a:ext cx="1800201" cy="93610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Новые методы</a:t>
            </a:r>
            <a:endParaRPr lang="ru-RU" dirty="0"/>
          </a:p>
        </p:txBody>
      </p:sp>
      <p:pic>
        <p:nvPicPr>
          <p:cNvPr id="19" name="Picture 7" descr="poisk-utechek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89" y="3039061"/>
            <a:ext cx="2744932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468" y="3722446"/>
            <a:ext cx="2594100" cy="13865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24" y="3995861"/>
            <a:ext cx="544784" cy="95950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8" y="3995440"/>
            <a:ext cx="551087" cy="97060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42" y="4019396"/>
            <a:ext cx="531421" cy="93596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927" y="3964714"/>
            <a:ext cx="900353" cy="105853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097221" y="209681"/>
            <a:ext cx="37208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Clr>
                <a:schemeClr val="dk1"/>
              </a:buClr>
              <a:buSzPts val="2800"/>
            </a:pPr>
            <a:r>
              <a:rPr lang="ru-RU" sz="3000" b="1" dirty="0">
                <a:solidFill>
                  <a:srgbClr val="C00B0E"/>
                </a:solidFill>
                <a:latin typeface="Rubik"/>
                <a:ea typeface="Rubik"/>
                <a:cs typeface="Rubik"/>
                <a:sym typeface="Rubik"/>
              </a:rPr>
              <a:t>Методы контроля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28012" y="3590732"/>
            <a:ext cx="2972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Датчики, оптоволоконный кабель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27435" y="2682851"/>
            <a:ext cx="490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rgbClr val="0070C0"/>
                </a:solidFill>
              </a:rPr>
              <a:t>Втд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54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96085" y="179262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de-DE" sz="3000" b="1" dirty="0" smtClean="0">
                <a:solidFill>
                  <a:srgbClr val="C00B0E"/>
                </a:solidFill>
                <a:latin typeface="Rubik"/>
                <a:ea typeface="Rubik"/>
                <a:cs typeface="Rubik"/>
              </a:rPr>
              <a:t>Перспективные технологии для дистанционного обнаружения утечек.</a:t>
            </a:r>
            <a:endParaRPr lang="en-US" altLang="de-DE" sz="3000" b="1" dirty="0">
              <a:solidFill>
                <a:srgbClr val="C00B0E"/>
              </a:solidFill>
              <a:latin typeface="Rubik"/>
              <a:ea typeface="Rubik"/>
              <a:cs typeface="Rubik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3770" y="1514892"/>
            <a:ext cx="8360229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chemeClr val="tx1"/>
              </a:solidFill>
              <a:latin typeface="Myriad Web Pro" pitchFamily="34" charset="0"/>
            </a:endParaRPr>
          </a:p>
          <a:p>
            <a:pPr marL="457200" lvl="1">
              <a:buClr>
                <a:srgbClr val="FF0000"/>
              </a:buClr>
            </a:pPr>
            <a:r>
              <a:rPr lang="ru-RU" sz="2400" dirty="0" smtClean="0">
                <a:solidFill>
                  <a:srgbClr val="0070C0"/>
                </a:solidFill>
                <a:latin typeface="Myriad Web Pro" pitchFamily="34" charset="0"/>
                <a:cs typeface="Microsoft Uighur" panose="02000000000000000000" pitchFamily="2" charset="-78"/>
              </a:rPr>
              <a:t>1) Газоанализаторы с открытым оптическим трактом</a:t>
            </a:r>
            <a:r>
              <a:rPr lang="en-US" sz="2400" dirty="0" smtClean="0">
                <a:solidFill>
                  <a:srgbClr val="0070C0"/>
                </a:solidFill>
                <a:latin typeface="Myriad Web Pro" pitchFamily="34" charset="0"/>
                <a:cs typeface="Microsoft Uighur" panose="02000000000000000000" pitchFamily="2" charset="-78"/>
              </a:rPr>
              <a:t>;</a:t>
            </a:r>
            <a:endParaRPr lang="en-US" sz="2400" dirty="0" smtClean="0">
              <a:solidFill>
                <a:srgbClr val="0070C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457200" lvl="1">
              <a:buClr>
                <a:srgbClr val="FF0000"/>
              </a:buClr>
            </a:pPr>
            <a:endParaRPr lang="ru-RU" sz="2400" dirty="0" smtClean="0">
              <a:solidFill>
                <a:srgbClr val="0070C0"/>
              </a:solidFill>
              <a:latin typeface="Myriad Web Pro" pitchFamily="34" charset="0"/>
              <a:cs typeface="Microsoft Uighur" panose="02000000000000000000" pitchFamily="2" charset="-78"/>
            </a:endParaRPr>
          </a:p>
          <a:p>
            <a:pPr marL="457200" lvl="1">
              <a:buClr>
                <a:srgbClr val="FF0000"/>
              </a:buClr>
            </a:pPr>
            <a:r>
              <a:rPr lang="ru-RU" sz="2400" dirty="0" smtClean="0">
                <a:solidFill>
                  <a:srgbClr val="0070C0"/>
                </a:solidFill>
                <a:latin typeface="Myriad Web Pro" pitchFamily="34" charset="0"/>
                <a:cs typeface="Microsoft Uighur" panose="02000000000000000000" pitchFamily="2" charset="-78"/>
              </a:rPr>
              <a:t>2) Визуализация газа</a:t>
            </a:r>
            <a:r>
              <a:rPr lang="en-US" sz="2400" dirty="0">
                <a:solidFill>
                  <a:srgbClr val="0070C0"/>
                </a:solidFill>
                <a:latin typeface="Myriad Web Pro" pitchFamily="34" charset="0"/>
                <a:cs typeface="Microsoft Uighur" panose="02000000000000000000" pitchFamily="2" charset="-78"/>
              </a:rPr>
              <a:t>;</a:t>
            </a:r>
            <a:endParaRPr lang="en-US" sz="2400" dirty="0" smtClean="0">
              <a:solidFill>
                <a:srgbClr val="0070C0"/>
              </a:solidFill>
              <a:latin typeface="Myriad Web Pro" pitchFamily="34" charset="0"/>
              <a:cs typeface="Microsoft Uighur" panose="02000000000000000000" pitchFamily="2" charset="-78"/>
            </a:endParaRPr>
          </a:p>
          <a:p>
            <a:pPr marL="457200" lvl="1">
              <a:buClr>
                <a:srgbClr val="FF0000"/>
              </a:buClr>
            </a:pPr>
            <a:endParaRPr lang="en-US" sz="2400" dirty="0">
              <a:solidFill>
                <a:srgbClr val="0070C0"/>
              </a:solidFill>
              <a:latin typeface="Myriad Web Pro" pitchFamily="34" charset="0"/>
              <a:cs typeface="Microsoft Uighur" panose="02000000000000000000" pitchFamily="2" charset="-78"/>
            </a:endParaRPr>
          </a:p>
          <a:p>
            <a:pPr marL="457200" lvl="1">
              <a:buClr>
                <a:srgbClr val="FF0000"/>
              </a:buClr>
            </a:pPr>
            <a:r>
              <a:rPr lang="en-US" sz="2400" dirty="0" smtClean="0">
                <a:solidFill>
                  <a:srgbClr val="0070C0"/>
                </a:solidFill>
                <a:latin typeface="Myriad Web Pro" pitchFamily="34" charset="0"/>
                <a:cs typeface="Microsoft Uighur" panose="02000000000000000000" pitchFamily="2" charset="-78"/>
              </a:rPr>
              <a:t>3) </a:t>
            </a:r>
            <a:r>
              <a:rPr lang="ru-RU" sz="2400" dirty="0" smtClean="0">
                <a:solidFill>
                  <a:srgbClr val="0070C0"/>
                </a:solidFill>
                <a:latin typeface="Myriad Web Pro" pitchFamily="34" charset="0"/>
                <a:cs typeface="Microsoft Uighur" panose="02000000000000000000" pitchFamily="2" charset="-78"/>
              </a:rPr>
              <a:t>Метод вторичной флуоресценции</a:t>
            </a:r>
          </a:p>
          <a:p>
            <a:pPr marL="457200" lvl="1">
              <a:buClr>
                <a:srgbClr val="FF0000"/>
              </a:buClr>
            </a:pPr>
            <a:r>
              <a:rPr lang="ru-RU" sz="2400" dirty="0" smtClean="0">
                <a:solidFill>
                  <a:srgbClr val="0070C0"/>
                </a:solidFill>
                <a:latin typeface="Myriad Web Pro" pitchFamily="34" charset="0"/>
                <a:cs typeface="Microsoft Uighur" panose="02000000000000000000" pitchFamily="2" charset="-78"/>
              </a:rPr>
              <a:t>для группы тяжелых углеводородов</a:t>
            </a:r>
            <a:r>
              <a:rPr lang="en-US" sz="2400" dirty="0" smtClean="0">
                <a:solidFill>
                  <a:srgbClr val="0070C0"/>
                </a:solidFill>
                <a:latin typeface="Myriad Web Pro" pitchFamily="34" charset="0"/>
                <a:cs typeface="Microsoft Uighur" panose="02000000000000000000" pitchFamily="2" charset="-78"/>
              </a:rPr>
              <a:t>.</a:t>
            </a:r>
            <a:r>
              <a:rPr lang="ru-RU" sz="2400" dirty="0" smtClean="0">
                <a:solidFill>
                  <a:srgbClr val="0070C0"/>
                </a:solidFill>
                <a:latin typeface="Myriad Web Pro" pitchFamily="34" charset="0"/>
                <a:cs typeface="Microsoft Uighur" panose="02000000000000000000" pitchFamily="2" charset="-78"/>
              </a:rPr>
              <a:t> </a:t>
            </a:r>
          </a:p>
          <a:p>
            <a:pPr marL="457200" lvl="1">
              <a:buClr>
                <a:srgbClr val="FF0000"/>
              </a:buClr>
            </a:pPr>
            <a:endParaRPr lang="en-US" sz="2400" dirty="0" smtClean="0">
              <a:solidFill>
                <a:srgbClr val="0070C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sz="2400" dirty="0" smtClean="0">
              <a:solidFill>
                <a:schemeClr val="tx1"/>
              </a:solidFill>
              <a:latin typeface="Myriad Web Pro" pitchFamily="34" charset="0"/>
            </a:endParaRPr>
          </a:p>
          <a:p>
            <a:endParaRPr lang="ru-RU" dirty="0" smtClean="0"/>
          </a:p>
        </p:txBody>
      </p:sp>
      <p:pic>
        <p:nvPicPr>
          <p:cNvPr id="16" name="Picture 3" descr="ÐÐ°ÑÑÐ¸Ð½ÐºÐ¸ Ð¿Ð¾ Ð·Ð°Ð¿ÑÐ¾ÑÑ Ð¿Ð¾Ð¸ÑÐº ÑÑÐµÑÐµÐº Ð²ÐµÐºÑÐ¾Ñ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013" y="2514600"/>
            <a:ext cx="2250078" cy="225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10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6</a:t>
            </a:fld>
            <a:endParaRPr lang="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24794" r="6687"/>
          <a:stretch/>
        </p:blipFill>
        <p:spPr>
          <a:xfrm>
            <a:off x="2050869" y="1204949"/>
            <a:ext cx="5754188" cy="393855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29491" y="179262"/>
            <a:ext cx="861059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de-DE" sz="3000" b="1" dirty="0" smtClean="0">
                <a:solidFill>
                  <a:srgbClr val="C00B0E"/>
                </a:solidFill>
                <a:latin typeface="Rubik"/>
                <a:ea typeface="Rubik"/>
                <a:cs typeface="Rubik"/>
              </a:rPr>
              <a:t>1. Газоанализаторы с открытым оптическим трактом.</a:t>
            </a:r>
            <a:endParaRPr lang="en-US" altLang="de-DE" sz="3000" b="1" dirty="0">
              <a:solidFill>
                <a:srgbClr val="C00B0E"/>
              </a:solidFill>
              <a:latin typeface="Rubik"/>
              <a:ea typeface="Rubik"/>
              <a:cs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340226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7</a:t>
            </a:fld>
            <a:endParaRPr lang="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2" t="28979" r="3688" b="5344"/>
          <a:stretch/>
        </p:blipFill>
        <p:spPr>
          <a:xfrm>
            <a:off x="1992085" y="1455673"/>
            <a:ext cx="5838545" cy="3404866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29491" y="179262"/>
            <a:ext cx="861059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de-DE" sz="3000" b="1" dirty="0" smtClean="0">
                <a:solidFill>
                  <a:srgbClr val="C00B0E"/>
                </a:solidFill>
                <a:latin typeface="Rubik"/>
                <a:ea typeface="Rubik"/>
                <a:cs typeface="Rubik"/>
              </a:rPr>
              <a:t>1. Газоанализаторы с открытым оптическим трактом.</a:t>
            </a:r>
            <a:endParaRPr lang="en-US" altLang="de-DE" sz="3000" b="1" dirty="0">
              <a:solidFill>
                <a:srgbClr val="C00B0E"/>
              </a:solidFill>
              <a:latin typeface="Rubik"/>
              <a:ea typeface="Rubik"/>
              <a:cs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364277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8</a:t>
            </a:fld>
            <a:endParaRPr lang="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6" t="23692" r="3275" b="5234"/>
          <a:stretch/>
        </p:blipFill>
        <p:spPr>
          <a:xfrm>
            <a:off x="2115938" y="1684022"/>
            <a:ext cx="5583437" cy="345947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29491" y="179262"/>
            <a:ext cx="861059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de-DE" sz="3000" b="1" dirty="0" smtClean="0">
                <a:solidFill>
                  <a:srgbClr val="C00B0E"/>
                </a:solidFill>
                <a:latin typeface="Rubik"/>
                <a:ea typeface="Rubik"/>
                <a:cs typeface="Rubik"/>
              </a:rPr>
              <a:t>1. Газоанализаторы с открытым оптическим трактом.</a:t>
            </a:r>
            <a:endParaRPr lang="en-US" altLang="de-DE" sz="3000" b="1" dirty="0">
              <a:solidFill>
                <a:srgbClr val="C00B0E"/>
              </a:solidFill>
              <a:latin typeface="Rubik"/>
              <a:ea typeface="Rubik"/>
              <a:cs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13997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Варианты использования технологии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9</a:t>
            </a:fld>
            <a:endParaRPr lang="ru"/>
          </a:p>
        </p:txBody>
      </p:sp>
      <p:sp>
        <p:nvSpPr>
          <p:cNvPr id="6" name="TextBox 5"/>
          <p:cNvSpPr txBox="1"/>
          <p:nvPr/>
        </p:nvSpPr>
        <p:spPr>
          <a:xfrm>
            <a:off x="1117100" y="859050"/>
            <a:ext cx="816490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	Начиная с 2002 года разработаны следующие варианты использования </a:t>
            </a:r>
            <a:r>
              <a:rPr lang="ru-RU" sz="2400" dirty="0">
                <a:solidFill>
                  <a:srgbClr val="0070C0"/>
                </a:solidFill>
              </a:rPr>
              <a:t>детекторов метана, основанных на методе лазерной ИК спектроскопии.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62202" y="2274822"/>
            <a:ext cx="7379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cs typeface="Angsana New" panose="02020603050405020304" pitchFamily="18" charset="-34"/>
              </a:rPr>
              <a:t>Оборудование для летательных аппаратов</a:t>
            </a:r>
          </a:p>
          <a:p>
            <a:r>
              <a:rPr lang="ru-RU" sz="2000" dirty="0" smtClean="0">
                <a:solidFill>
                  <a:srgbClr val="002060"/>
                </a:solidFill>
                <a:cs typeface="Angsana New" panose="02020603050405020304" pitchFamily="18" charset="-34"/>
              </a:rPr>
              <a:t>-   </a:t>
            </a:r>
            <a:r>
              <a:rPr lang="ru-RU" sz="2000" dirty="0">
                <a:solidFill>
                  <a:srgbClr val="0070C0"/>
                </a:solidFill>
                <a:cs typeface="Angsana New" panose="02020603050405020304" pitchFamily="18" charset="-34"/>
              </a:rPr>
              <a:t>Вертолетного </a:t>
            </a:r>
            <a:r>
              <a:rPr lang="ru-RU" sz="20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типа</a:t>
            </a:r>
            <a:r>
              <a:rPr lang="en-US" sz="20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;</a:t>
            </a:r>
            <a:endParaRPr lang="ru-RU" sz="2000" dirty="0" smtClean="0">
              <a:solidFill>
                <a:srgbClr val="0070C0"/>
              </a:solidFill>
              <a:cs typeface="Angsana New" panose="02020603050405020304" pitchFamily="18" charset="-34"/>
            </a:endParaRP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Самолетного типа</a:t>
            </a:r>
            <a:r>
              <a:rPr lang="en-US" sz="20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;</a:t>
            </a:r>
            <a:endParaRPr lang="ru-RU" sz="2000" dirty="0" smtClean="0">
              <a:solidFill>
                <a:srgbClr val="0070C0"/>
              </a:solidFill>
              <a:cs typeface="Angsana New" panose="02020603050405020304" pitchFamily="18" charset="-34"/>
            </a:endParaRP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Системы </a:t>
            </a:r>
            <a:r>
              <a:rPr lang="ru-RU" sz="2000" dirty="0">
                <a:solidFill>
                  <a:srgbClr val="0070C0"/>
                </a:solidFill>
                <a:cs typeface="Angsana New" panose="02020603050405020304" pitchFamily="18" charset="-34"/>
              </a:rPr>
              <a:t>на </a:t>
            </a:r>
            <a:r>
              <a:rPr lang="ru-RU" sz="20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БПЛА</a:t>
            </a:r>
            <a:r>
              <a:rPr lang="en-US" sz="2000" dirty="0">
                <a:solidFill>
                  <a:srgbClr val="0070C0"/>
                </a:solidFill>
                <a:cs typeface="Angsana New" panose="02020603050405020304" pitchFamily="18" charset="-34"/>
              </a:rPr>
              <a:t>.</a:t>
            </a:r>
            <a:endParaRPr lang="ru-RU" sz="2000" dirty="0">
              <a:solidFill>
                <a:srgbClr val="0070C0"/>
              </a:solidFill>
              <a:cs typeface="Angsana New" panose="02020603050405020304" pitchFamily="18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cs typeface="Angsana New" panose="02020603050405020304" pitchFamily="18" charset="-34"/>
              </a:rPr>
              <a:t>Оборудование для наземного поиска</a:t>
            </a:r>
          </a:p>
          <a:p>
            <a:r>
              <a:rPr lang="ru-RU" sz="2000" dirty="0" smtClean="0">
                <a:solidFill>
                  <a:srgbClr val="002060"/>
                </a:solidFill>
                <a:cs typeface="Angsana New" panose="02020603050405020304" pitchFamily="18" charset="-34"/>
              </a:rPr>
              <a:t>-   </a:t>
            </a:r>
            <a:r>
              <a:rPr lang="ru-RU" sz="20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Стационарные системы</a:t>
            </a:r>
            <a:r>
              <a:rPr lang="en-US" sz="20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;</a:t>
            </a:r>
            <a:endParaRPr lang="ru-RU" sz="2000" dirty="0" smtClean="0">
              <a:solidFill>
                <a:srgbClr val="0070C0"/>
              </a:solidFill>
              <a:cs typeface="Angsana New" panose="02020603050405020304" pitchFamily="18" charset="-34"/>
            </a:endParaRPr>
          </a:p>
          <a:p>
            <a:r>
              <a:rPr lang="ru-RU" sz="20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-   Ручные приборы</a:t>
            </a:r>
            <a:r>
              <a:rPr lang="en-US" sz="20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;</a:t>
            </a:r>
            <a:endParaRPr lang="ru-RU" sz="2000" dirty="0" smtClean="0">
              <a:solidFill>
                <a:srgbClr val="0070C0"/>
              </a:solidFill>
              <a:cs typeface="Angsana New" panose="02020603050405020304" pitchFamily="18" charset="-34"/>
            </a:endParaRPr>
          </a:p>
          <a:p>
            <a:r>
              <a:rPr lang="ru-RU" sz="20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-   Автомобильная лаборатория</a:t>
            </a:r>
            <a:r>
              <a:rPr lang="en-US" sz="2000" dirty="0">
                <a:solidFill>
                  <a:srgbClr val="0070C0"/>
                </a:solidFill>
                <a:cs typeface="Angsana New" panose="02020603050405020304" pitchFamily="18" charset="-34"/>
              </a:rPr>
              <a:t>.</a:t>
            </a:r>
            <a:endParaRPr lang="ru-RU" sz="2000" dirty="0">
              <a:solidFill>
                <a:srgbClr val="0070C0"/>
              </a:solidFill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6007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959</Words>
  <Application>Microsoft Office PowerPoint</Application>
  <PresentationFormat>Экран (16:9)</PresentationFormat>
  <Paragraphs>233</Paragraphs>
  <Slides>39</Slides>
  <Notes>28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8" baseType="lpstr">
      <vt:lpstr>Angsana New</vt:lpstr>
      <vt:lpstr>SimSun</vt:lpstr>
      <vt:lpstr>Arial</vt:lpstr>
      <vt:lpstr>Microsoft Uighur</vt:lpstr>
      <vt:lpstr>Rubik</vt:lpstr>
      <vt:lpstr>Times New Roman</vt:lpstr>
      <vt:lpstr>Myriad Web Pro</vt:lpstr>
      <vt:lpstr>Calibri</vt:lpstr>
      <vt:lpstr>Simple Light</vt:lpstr>
      <vt:lpstr>ДИСТАНЦИОННЫЕ ЛАЗЕРНЫЕ СИСТЕМЫ ОБНАРУЖЕНИЯ МЕТАНА НА ЛИНЕЙНОЙ ЧАСТИ МАГИСТРАЛЬНЫХ ГАЗОПРОВОДОВ</vt:lpstr>
      <vt:lpstr>Группа компаний ПЕРГАМ</vt:lpstr>
      <vt:lpstr>Поиск утечек на линейной части МГ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Варианты использования технологии</vt:lpstr>
      <vt:lpstr>РЕЗУЛЬТАТЫ РАБОТЫ за 2018 год</vt:lpstr>
      <vt:lpstr>«ДЛС-АВИА»</vt:lpstr>
      <vt:lpstr>УЖЕ ИСПОЛЬЗУЮТ «ДЛС-ПЕРГАМ»</vt:lpstr>
      <vt:lpstr>Пример обнаруженного дефекта</vt:lpstr>
      <vt:lpstr>Пример обнаруженного дефекта</vt:lpstr>
      <vt:lpstr>НОВОЕ ПОКОЛЕНИЕ (G4) «ДЛС-АВИА»</vt:lpstr>
      <vt:lpstr>ИСПЫТАНИЯ «ДЛС-АВИА» G4</vt:lpstr>
      <vt:lpstr>Презентация PowerPoint</vt:lpstr>
      <vt:lpstr>Презентация PowerPoint</vt:lpstr>
      <vt:lpstr>РЕЗУЛЬТАТЫ РАБОТЫ за 2018 год</vt:lpstr>
      <vt:lpstr>«ДЛС-ЛА»</vt:lpstr>
      <vt:lpstr>«ДЛС-ЛА» — МОНОКРЫЛО</vt:lpstr>
      <vt:lpstr>РЕЗУЛЬТАТЫ МВИ</vt:lpstr>
      <vt:lpstr>РЕЗУЛЬТАТЫ РАБОТЫ за 2018 год</vt:lpstr>
      <vt:lpstr>Презентация PowerPoint</vt:lpstr>
      <vt:lpstr>Пример отображения положения утечки на АРМ оператора БПЛА</vt:lpstr>
      <vt:lpstr>«ДЛС-БПЛА» — ДВС</vt:lpstr>
      <vt:lpstr>«ДЛС-БПЛА» — МУЛЬТИКОПТЕР</vt:lpstr>
      <vt:lpstr>«ДЛС-БПЛА» — МУЛЬТИКОПТЕР </vt:lpstr>
      <vt:lpstr>«ДЛС-БПЛА» — МУЛЬТИКОПТЕР  </vt:lpstr>
      <vt:lpstr>ЗАГАЗОВАННОСТЬ СВАЛОК</vt:lpstr>
      <vt:lpstr>… для более точного определения места утечки и детального документирования</vt:lpstr>
      <vt:lpstr>АВТОМОБИЛЬНЫЙ КОМПЛЕКС «ПЕГАЗ»</vt:lpstr>
      <vt:lpstr>Портативные приборы</vt:lpstr>
      <vt:lpstr>РУЧНЫЕ ПРИБОРЫ</vt:lpstr>
      <vt:lpstr>РУЧНОЙ ПРИБОР (РОССИЯ)</vt:lpstr>
      <vt:lpstr>Визуализация газа ИК-камерой</vt:lpstr>
      <vt:lpstr>Метод вторичной флуоресценции</vt:lpstr>
      <vt:lpstr>Метод вторичной флуоресценции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ПОИСК УТЕЧЕК МЕТАНА</dc:title>
  <dc:creator>Svyatoslav Kudryavtsev</dc:creator>
  <cp:lastModifiedBy>Svyatoslav Kudryavtsev</cp:lastModifiedBy>
  <cp:revision>26</cp:revision>
  <dcterms:modified xsi:type="dcterms:W3CDTF">2019-04-24T20:35:21Z</dcterms:modified>
</cp:coreProperties>
</file>