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8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9.xml" ContentType="application/vnd.openxmlformats-officedocument.theme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10.xml" ContentType="application/vnd.openxmlformats-officedocument.theme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11.xml" ContentType="application/vnd.openxmlformats-officedocument.theme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theme/theme12.xml" ContentType="application/vnd.openxmlformats-officedocument.theme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theme/theme13.xml" ContentType="application/vnd.openxmlformats-officedocument.theme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5" r:id="rId1"/>
    <p:sldMasterId id="2147483817" r:id="rId2"/>
    <p:sldMasterId id="2147483658" r:id="rId3"/>
    <p:sldMasterId id="2147483659" r:id="rId4"/>
    <p:sldMasterId id="2147483660" r:id="rId5"/>
    <p:sldMasterId id="2147483669" r:id="rId6"/>
    <p:sldMasterId id="2147483661" r:id="rId7"/>
    <p:sldMasterId id="2147483662" r:id="rId8"/>
    <p:sldMasterId id="2147483663" r:id="rId9"/>
    <p:sldMasterId id="2147483655" r:id="rId10"/>
    <p:sldMasterId id="2147483666" r:id="rId11"/>
    <p:sldMasterId id="2147483667" r:id="rId12"/>
    <p:sldMasterId id="2147483668" r:id="rId13"/>
    <p:sldMasterId id="2147483670" r:id="rId14"/>
  </p:sldMasterIdLst>
  <p:notesMasterIdLst>
    <p:notesMasterId r:id="rId37"/>
  </p:notesMasterIdLst>
  <p:handoutMasterIdLst>
    <p:handoutMasterId r:id="rId38"/>
  </p:handoutMasterIdLst>
  <p:sldIdLst>
    <p:sldId id="1418" r:id="rId15"/>
    <p:sldId id="1684" r:id="rId16"/>
    <p:sldId id="1666" r:id="rId17"/>
    <p:sldId id="1599" r:id="rId18"/>
    <p:sldId id="1687" r:id="rId19"/>
    <p:sldId id="1685" r:id="rId20"/>
    <p:sldId id="1664" r:id="rId21"/>
    <p:sldId id="1667" r:id="rId22"/>
    <p:sldId id="1668" r:id="rId23"/>
    <p:sldId id="1669" r:id="rId24"/>
    <p:sldId id="1674" r:id="rId25"/>
    <p:sldId id="1673" r:id="rId26"/>
    <p:sldId id="1686" r:id="rId27"/>
    <p:sldId id="1672" r:id="rId28"/>
    <p:sldId id="1671" r:id="rId29"/>
    <p:sldId id="1670" r:id="rId30"/>
    <p:sldId id="1681" r:id="rId31"/>
    <p:sldId id="1680" r:id="rId32"/>
    <p:sldId id="1679" r:id="rId33"/>
    <p:sldId id="1675" r:id="rId34"/>
    <p:sldId id="1683" r:id="rId35"/>
    <p:sldId id="1387" r:id="rId36"/>
  </p:sldIdLst>
  <p:sldSz cx="9906000" cy="6858000" type="A4"/>
  <p:notesSz cx="6797675" cy="987425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bg1"/>
        </a:solidFill>
        <a:latin typeface="Arial Narrow" panose="020B0606020202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bg1"/>
        </a:solidFill>
        <a:latin typeface="Arial Narrow" panose="020B0606020202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bg1"/>
        </a:solidFill>
        <a:latin typeface="Arial Narrow" panose="020B0606020202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bg1"/>
        </a:solidFill>
        <a:latin typeface="Arial Narrow" panose="020B0606020202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bg1"/>
        </a:solidFill>
        <a:latin typeface="Arial Narrow" panose="020B0606020202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600" kern="1200">
        <a:solidFill>
          <a:schemeClr val="bg1"/>
        </a:solidFill>
        <a:latin typeface="Arial Narrow" panose="020B0606020202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1600" kern="1200">
        <a:solidFill>
          <a:schemeClr val="bg1"/>
        </a:solidFill>
        <a:latin typeface="Arial Narrow" panose="020B0606020202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1600" kern="1200">
        <a:solidFill>
          <a:schemeClr val="bg1"/>
        </a:solidFill>
        <a:latin typeface="Arial Narrow" panose="020B0606020202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1600" kern="1200">
        <a:solidFill>
          <a:schemeClr val="bg1"/>
        </a:solidFill>
        <a:latin typeface="Arial Narrow" panose="020B0606020202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1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5"/>
    <a:srgbClr val="CC0000"/>
    <a:srgbClr val="FFFFCC"/>
    <a:srgbClr val="99CCFF"/>
    <a:srgbClr val="003366"/>
    <a:srgbClr val="AFEFE4"/>
    <a:srgbClr val="99FFCC"/>
    <a:srgbClr val="C6E7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936" autoAdjust="0"/>
    <p:restoredTop sz="79862" autoAdjust="0"/>
  </p:normalViewPr>
  <p:slideViewPr>
    <p:cSldViewPr snapToGrid="0">
      <p:cViewPr>
        <p:scale>
          <a:sx n="75" d="100"/>
          <a:sy n="75" d="100"/>
        </p:scale>
        <p:origin x="2034" y="462"/>
      </p:cViewPr>
      <p:guideLst>
        <p:guide orient="horz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0" d="100"/>
          <a:sy n="80" d="100"/>
        </p:scale>
        <p:origin x="3948" y="84"/>
      </p:cViewPr>
      <p:guideLst>
        <p:guide orient="horz" pos="3111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7.xml"/><Relationship Id="rId34" Type="http://schemas.openxmlformats.org/officeDocument/2006/relationships/slide" Target="slides/slide20.xml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slide" Target="slides/slide19.xml"/><Relationship Id="rId38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slide" Target="slides/slide15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slide" Target="slides/slide22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31" Type="http://schemas.openxmlformats.org/officeDocument/2006/relationships/slide" Target="slides/slide17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slide" Target="slides/slide2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828" y="2"/>
            <a:ext cx="2946245" cy="494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592" tIns="44797" rIns="89592" bIns="44797" numCol="1" anchor="t" anchorCtr="0" compatLnSpc="1">
            <a:prstTxWarp prst="textNoShape">
              <a:avLst/>
            </a:prstTxWarp>
          </a:bodyPr>
          <a:lstStyle>
            <a:lvl1pPr algn="r" defTabSz="893780" eaLnBrk="1" hangingPunct="1">
              <a:defRPr sz="11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02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828" y="9378552"/>
            <a:ext cx="2946245" cy="494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592" tIns="44797" rIns="89592" bIns="44797" numCol="1" anchor="b" anchorCtr="0" compatLnSpc="1">
            <a:prstTxWarp prst="textNoShape">
              <a:avLst/>
            </a:prstTxWarp>
          </a:bodyPr>
          <a:lstStyle>
            <a:lvl1pPr algn="r" defTabSz="891820" eaLnBrk="1" hangingPunct="1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E7D218B-1C26-4258-BF3A-8B01DCFB7D9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3675402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2947848" cy="494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492" tIns="47249" rIns="94492" bIns="47249" numCol="1" anchor="t" anchorCtr="0" compatLnSpc="1">
            <a:prstTxWarp prst="textNoShape">
              <a:avLst/>
            </a:prstTxWarp>
          </a:bodyPr>
          <a:lstStyle>
            <a:lvl1pPr algn="l" defTabSz="943957" eaLnBrk="1" hangingPunct="1"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828" y="2"/>
            <a:ext cx="2946245" cy="494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492" tIns="47249" rIns="94492" bIns="47249" numCol="1" anchor="t" anchorCtr="0" compatLnSpc="1">
            <a:prstTxWarp prst="textNoShape">
              <a:avLst/>
            </a:prstTxWarp>
          </a:bodyPr>
          <a:lstStyle>
            <a:lvl1pPr algn="r" defTabSz="943957" eaLnBrk="1" hangingPunct="1"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25488" y="736600"/>
            <a:ext cx="5346700" cy="3700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2492" y="4691661"/>
            <a:ext cx="5432693" cy="4445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492" tIns="47249" rIns="94492" bIns="4724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8552"/>
            <a:ext cx="2947848" cy="494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492" tIns="47249" rIns="94492" bIns="47249" numCol="1" anchor="b" anchorCtr="0" compatLnSpc="1">
            <a:prstTxWarp prst="textNoShape">
              <a:avLst/>
            </a:prstTxWarp>
          </a:bodyPr>
          <a:lstStyle>
            <a:lvl1pPr algn="l" defTabSz="943957" eaLnBrk="1" hangingPunct="1"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ru-RU"/>
              <a:t>Медвежье. 2-я очередь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828" y="9378552"/>
            <a:ext cx="2946245" cy="494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492" tIns="47249" rIns="94492" bIns="47249" numCol="1" anchor="b" anchorCtr="0" compatLnSpc="1">
            <a:prstTxWarp prst="textNoShape">
              <a:avLst/>
            </a:prstTxWarp>
          </a:bodyPr>
          <a:lstStyle>
            <a:lvl1pPr algn="r" defTabSz="942600" eaLnBrk="1" hangingPunct="1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AC033E3-F892-42A9-B6E9-7CFBD1E1C7A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9486347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79072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11740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7226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80597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49942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02979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09187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76890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22413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17284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93512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29182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735087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315925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31122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4826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Bef>
                <a:spcPts val="1784"/>
              </a:spcBef>
              <a:spcAft>
                <a:spcPts val="0"/>
              </a:spcAft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47565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Bef>
                <a:spcPts val="1784"/>
              </a:spcBef>
              <a:spcAft>
                <a:spcPts val="0"/>
              </a:spcAft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85628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89304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9817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54793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5698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1" y="2130442"/>
            <a:ext cx="7772401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4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97" indent="0" algn="ctr">
              <a:buNone/>
              <a:defRPr/>
            </a:lvl2pPr>
            <a:lvl3pPr marL="914395" indent="0" algn="ctr">
              <a:buNone/>
              <a:defRPr/>
            </a:lvl3pPr>
            <a:lvl4pPr marL="1371590" indent="0" algn="ctr">
              <a:buNone/>
              <a:defRPr/>
            </a:lvl4pPr>
            <a:lvl5pPr marL="1828790" indent="0" algn="ctr">
              <a:buNone/>
              <a:defRPr/>
            </a:lvl5pPr>
            <a:lvl6pPr marL="2285986" indent="0" algn="ctr">
              <a:buNone/>
              <a:defRPr/>
            </a:lvl6pPr>
            <a:lvl7pPr marL="2743183" indent="0" algn="ctr">
              <a:buNone/>
              <a:defRPr/>
            </a:lvl7pPr>
            <a:lvl8pPr marL="3200380" indent="0" algn="ctr">
              <a:buNone/>
              <a:defRPr/>
            </a:lvl8pPr>
            <a:lvl9pPr marL="3657577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Отраслевое совещание руководителей и специалистов ПАО «Газпром» по вопросам эксплуатации ГРС и систем газоснабжения                               г. Н.Новгород, 21-25 октября 2019 г. </a:t>
            </a:r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36E9A6-6C07-4E15-95E1-4142B8A1F08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70338337"/>
      </p:ext>
    </p:extLst>
  </p:cSld>
  <p:clrMapOvr>
    <a:masterClrMapping/>
  </p:clrMapOvr>
  <p:transition spd="slow"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Отраслевое совещание руководителей и специалистов ПАО «Газпром» по вопросам эксплуатации ГРС и систем газоснабжения                               г. Н.Новгород, 21-25 октября 2019 г. </a:t>
            </a:r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07A16-FE77-4319-9B23-867833EE726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24490347"/>
      </p:ext>
    </p:extLst>
  </p:cSld>
  <p:clrMapOvr>
    <a:masterClrMapping/>
  </p:clrMapOvr>
  <p:transition spd="slow">
    <p:strips dir="rd"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8" y="1600206"/>
            <a:ext cx="8229599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Отраслевое совещание руководителей и специалистов ПАО «Газпром» по вопросам эксплуатации ГРС и систем газоснабжения                               г. Н.Новгород, 21-25 октября 2019 г. </a:t>
            </a:r>
            <a:endParaRPr lang="ru-RU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A89DF4-8CCD-4F3D-AEFD-7BCCB2FFDA8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38231722"/>
      </p:ext>
    </p:extLst>
  </p:cSld>
  <p:clrMapOvr>
    <a:masterClrMapping/>
  </p:clrMapOvr>
  <p:transition spd="slow">
    <p:strips dir="rd"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72309" y="17"/>
            <a:ext cx="2171701" cy="61261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3" y="17"/>
            <a:ext cx="6362701" cy="61261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Отраслевое совещание руководителей и специалистов ПАО «Газпром» по вопросам эксплуатации ГРС и систем газоснабжения                               г. Н.Новгород, 21-25 октября 2019 г. </a:t>
            </a:r>
            <a:endParaRPr lang="ru-RU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0F36C9-026A-4758-843F-3A354C96447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75606702"/>
      </p:ext>
    </p:extLst>
  </p:cSld>
  <p:clrMapOvr>
    <a:masterClrMapping/>
  </p:clrMapOvr>
  <p:transition spd="slow">
    <p:strips dir="rd"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1" y="2603679"/>
            <a:ext cx="7772401" cy="52354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4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197" indent="0" algn="ctr">
              <a:buNone/>
              <a:defRPr/>
            </a:lvl2pPr>
            <a:lvl3pPr marL="914395" indent="0" algn="ctr">
              <a:buNone/>
              <a:defRPr/>
            </a:lvl3pPr>
            <a:lvl4pPr marL="1371590" indent="0" algn="ctr">
              <a:buNone/>
              <a:defRPr/>
            </a:lvl4pPr>
            <a:lvl5pPr marL="1828790" indent="0" algn="ctr">
              <a:buNone/>
              <a:defRPr/>
            </a:lvl5pPr>
            <a:lvl6pPr marL="2285986" indent="0" algn="ctr">
              <a:buNone/>
              <a:defRPr/>
            </a:lvl6pPr>
            <a:lvl7pPr marL="2743183" indent="0" algn="ctr">
              <a:buNone/>
              <a:defRPr/>
            </a:lvl7pPr>
            <a:lvl8pPr marL="3200380" indent="0" algn="ctr">
              <a:buNone/>
              <a:defRPr/>
            </a:lvl8pPr>
            <a:lvl9pPr marL="3657577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12CDDE-C2CF-436F-9C8D-3AF652B4761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92338835"/>
      </p:ext>
    </p:extLst>
  </p:cSld>
  <p:clrMapOvr>
    <a:masterClrMapping/>
  </p:clrMapOvr>
  <p:transition spd="slow">
    <p:strips dir="rd"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8" y="1600206"/>
            <a:ext cx="8229599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DFB4AF-D32C-46E3-B34F-FF8EA31F10B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3453859"/>
      </p:ext>
    </p:extLst>
  </p:cSld>
  <p:clrMapOvr>
    <a:masterClrMapping/>
  </p:clrMapOvr>
  <p:transition spd="slow">
    <p:strips dir="rd"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6" y="4406904"/>
            <a:ext cx="7772401" cy="708014"/>
          </a:xfrm>
        </p:spPr>
        <p:txBody>
          <a:bodyPr anchor="t"/>
          <a:lstStyle>
            <a:lvl1pPr algn="l">
              <a:defRPr sz="4001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6" y="2906722"/>
            <a:ext cx="7772401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197" indent="0">
              <a:buNone/>
              <a:defRPr sz="1800"/>
            </a:lvl2pPr>
            <a:lvl3pPr marL="914395" indent="0">
              <a:buNone/>
              <a:defRPr sz="1600"/>
            </a:lvl3pPr>
            <a:lvl4pPr marL="1371590" indent="0">
              <a:buNone/>
              <a:defRPr sz="1400"/>
            </a:lvl4pPr>
            <a:lvl5pPr marL="1828790" indent="0">
              <a:buNone/>
              <a:defRPr sz="1400"/>
            </a:lvl5pPr>
            <a:lvl6pPr marL="2285986" indent="0">
              <a:buNone/>
              <a:defRPr sz="1400"/>
            </a:lvl6pPr>
            <a:lvl7pPr marL="2743183" indent="0">
              <a:buNone/>
              <a:defRPr sz="1400"/>
            </a:lvl7pPr>
            <a:lvl8pPr marL="3200380" indent="0">
              <a:buNone/>
              <a:defRPr sz="1400"/>
            </a:lvl8pPr>
            <a:lvl9pPr marL="3657577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19F52F-8167-4CCF-8FB2-0BC005E1FA7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76325448"/>
      </p:ext>
    </p:extLst>
  </p:cSld>
  <p:clrMapOvr>
    <a:masterClrMapping/>
  </p:clrMapOvr>
  <p:transition spd="slow">
    <p:strips dir="rd"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1" y="1600206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2"/>
            </a:lvl1pPr>
            <a:lvl2pPr>
              <a:defRPr sz="2399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2" y="1600206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2"/>
            </a:lvl1pPr>
            <a:lvl2pPr>
              <a:defRPr sz="2399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80DEA5-7913-4A73-9514-79FD0DFA18D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40466592"/>
      </p:ext>
    </p:extLst>
  </p:cSld>
  <p:clrMapOvr>
    <a:masterClrMapping/>
  </p:clrMapOvr>
  <p:transition spd="slow">
    <p:strips dir="rd"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8" y="584378"/>
            <a:ext cx="8229599" cy="523541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399" b="1"/>
            </a:lvl1pPr>
            <a:lvl2pPr marL="457197" indent="0">
              <a:buNone/>
              <a:defRPr sz="2000" b="1"/>
            </a:lvl2pPr>
            <a:lvl3pPr marL="914395" indent="0">
              <a:buNone/>
              <a:defRPr sz="1800" b="1"/>
            </a:lvl3pPr>
            <a:lvl4pPr marL="1371590" indent="0">
              <a:buNone/>
              <a:defRPr sz="1600" b="1"/>
            </a:lvl4pPr>
            <a:lvl5pPr marL="1828790" indent="0">
              <a:buNone/>
              <a:defRPr sz="1600" b="1"/>
            </a:lvl5pPr>
            <a:lvl6pPr marL="2285986" indent="0">
              <a:buNone/>
              <a:defRPr sz="1600" b="1"/>
            </a:lvl6pPr>
            <a:lvl7pPr marL="2743183" indent="0">
              <a:buNone/>
              <a:defRPr sz="1600" b="1"/>
            </a:lvl7pPr>
            <a:lvl8pPr marL="3200380" indent="0">
              <a:buNone/>
              <a:defRPr sz="1600" b="1"/>
            </a:lvl8pPr>
            <a:lvl9pPr marL="3657577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399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399" b="1"/>
            </a:lvl1pPr>
            <a:lvl2pPr marL="457197" indent="0">
              <a:buNone/>
              <a:defRPr sz="2000" b="1"/>
            </a:lvl2pPr>
            <a:lvl3pPr marL="914395" indent="0">
              <a:buNone/>
              <a:defRPr sz="1800" b="1"/>
            </a:lvl3pPr>
            <a:lvl4pPr marL="1371590" indent="0">
              <a:buNone/>
              <a:defRPr sz="1600" b="1"/>
            </a:lvl4pPr>
            <a:lvl5pPr marL="1828790" indent="0">
              <a:buNone/>
              <a:defRPr sz="1600" b="1"/>
            </a:lvl5pPr>
            <a:lvl6pPr marL="2285986" indent="0">
              <a:buNone/>
              <a:defRPr sz="1600" b="1"/>
            </a:lvl6pPr>
            <a:lvl7pPr marL="2743183" indent="0">
              <a:buNone/>
              <a:defRPr sz="1600" b="1"/>
            </a:lvl7pPr>
            <a:lvl8pPr marL="3200380" indent="0">
              <a:buNone/>
              <a:defRPr sz="1600" b="1"/>
            </a:lvl8pPr>
            <a:lvl9pPr marL="3657577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399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1D0B50-6140-4D57-AE26-C27BA5F9A23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99165725"/>
      </p:ext>
    </p:extLst>
  </p:cSld>
  <p:clrMapOvr>
    <a:masterClrMapping/>
  </p:clrMapOvr>
  <p:transition spd="slow">
    <p:strips dir="rd"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625FFA-59DB-4CE1-AB3E-89463BF4DDC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38686295"/>
      </p:ext>
    </p:extLst>
  </p:cSld>
  <p:clrMapOvr>
    <a:masterClrMapping/>
  </p:clrMapOvr>
  <p:transition spd="slow">
    <p:strips dir="rd"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6F96DD-858D-48D6-ACA6-1F0E999F86F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94082633"/>
      </p:ext>
    </p:extLst>
  </p:cSld>
  <p:clrMapOvr>
    <a:masterClrMapping/>
  </p:clrMapOvr>
  <p:transition spd="slow">
    <p:strips dir="rd"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7" y="1034992"/>
            <a:ext cx="3008313" cy="40011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2" y="273067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199"/>
            </a:lvl1pPr>
            <a:lvl2pPr>
              <a:defRPr sz="2802"/>
            </a:lvl2pPr>
            <a:lvl3pPr>
              <a:defRPr sz="2399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7" y="1435103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197" indent="0">
              <a:buNone/>
              <a:defRPr sz="1200"/>
            </a:lvl2pPr>
            <a:lvl3pPr marL="914395" indent="0">
              <a:buNone/>
              <a:defRPr sz="1001"/>
            </a:lvl3pPr>
            <a:lvl4pPr marL="1371590" indent="0">
              <a:buNone/>
              <a:defRPr sz="901"/>
            </a:lvl4pPr>
            <a:lvl5pPr marL="1828790" indent="0">
              <a:buNone/>
              <a:defRPr sz="901"/>
            </a:lvl5pPr>
            <a:lvl6pPr marL="2285986" indent="0">
              <a:buNone/>
              <a:defRPr sz="901"/>
            </a:lvl6pPr>
            <a:lvl7pPr marL="2743183" indent="0">
              <a:buNone/>
              <a:defRPr sz="901"/>
            </a:lvl7pPr>
            <a:lvl8pPr marL="3200380" indent="0">
              <a:buNone/>
              <a:defRPr sz="901"/>
            </a:lvl8pPr>
            <a:lvl9pPr marL="3657577" indent="0">
              <a:buNone/>
              <a:defRPr sz="90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901840-73E3-45C4-9562-74A1D9F6CD8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17076996"/>
      </p:ext>
    </p:extLst>
  </p:cSld>
  <p:clrMapOvr>
    <a:masterClrMapping/>
  </p:clrMapOvr>
  <p:transition spd="slow"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9" y="17"/>
            <a:ext cx="2285999" cy="26082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" y="17"/>
            <a:ext cx="6705600" cy="26082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Отраслевое совещание руководителей и специалистов ПАО «Газпром» по вопросам эксплуатации ГРС и систем газоснабжения                               г. Н.Новгород, 21-25 октября 2019 г. </a:t>
            </a:r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AB0D98-4570-4BFB-A848-0CD3B793172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1499807"/>
      </p:ext>
    </p:extLst>
  </p:cSld>
  <p:clrMapOvr>
    <a:masterClrMapping/>
  </p:clrMapOvr>
  <p:transition spd="slow">
    <p:strips dir="rd"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93" y="4967230"/>
            <a:ext cx="5486400" cy="40011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93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199"/>
            </a:lvl1pPr>
            <a:lvl2pPr marL="457197" indent="0">
              <a:buNone/>
              <a:defRPr sz="2802"/>
            </a:lvl2pPr>
            <a:lvl3pPr marL="914395" indent="0">
              <a:buNone/>
              <a:defRPr sz="2399"/>
            </a:lvl3pPr>
            <a:lvl4pPr marL="1371590" indent="0">
              <a:buNone/>
              <a:defRPr sz="2000"/>
            </a:lvl4pPr>
            <a:lvl5pPr marL="1828790" indent="0">
              <a:buNone/>
              <a:defRPr sz="2000"/>
            </a:lvl5pPr>
            <a:lvl6pPr marL="2285986" indent="0">
              <a:buNone/>
              <a:defRPr sz="2000"/>
            </a:lvl6pPr>
            <a:lvl7pPr marL="2743183" indent="0">
              <a:buNone/>
              <a:defRPr sz="2000"/>
            </a:lvl7pPr>
            <a:lvl8pPr marL="3200380" indent="0">
              <a:buNone/>
              <a:defRPr sz="2000"/>
            </a:lvl8pPr>
            <a:lvl9pPr marL="3657577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93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197" indent="0">
              <a:buNone/>
              <a:defRPr sz="1200"/>
            </a:lvl2pPr>
            <a:lvl3pPr marL="914395" indent="0">
              <a:buNone/>
              <a:defRPr sz="1001"/>
            </a:lvl3pPr>
            <a:lvl4pPr marL="1371590" indent="0">
              <a:buNone/>
              <a:defRPr sz="901"/>
            </a:lvl4pPr>
            <a:lvl5pPr marL="1828790" indent="0">
              <a:buNone/>
              <a:defRPr sz="901"/>
            </a:lvl5pPr>
            <a:lvl6pPr marL="2285986" indent="0">
              <a:buNone/>
              <a:defRPr sz="901"/>
            </a:lvl6pPr>
            <a:lvl7pPr marL="2743183" indent="0">
              <a:buNone/>
              <a:defRPr sz="901"/>
            </a:lvl7pPr>
            <a:lvl8pPr marL="3200380" indent="0">
              <a:buNone/>
              <a:defRPr sz="901"/>
            </a:lvl8pPr>
            <a:lvl9pPr marL="3657577" indent="0">
              <a:buNone/>
              <a:defRPr sz="90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10227F-7A09-47F0-AA17-B5EF540747E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96314257"/>
      </p:ext>
    </p:extLst>
  </p:cSld>
  <p:clrMapOvr>
    <a:masterClrMapping/>
  </p:clrMapOvr>
  <p:transition spd="slow">
    <p:strips dir="rd"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8" y="1600206"/>
            <a:ext cx="8229599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CB71B1-0218-41FC-BDCE-AD4E0948E87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10774931"/>
      </p:ext>
    </p:extLst>
  </p:cSld>
  <p:clrMapOvr>
    <a:masterClrMapping/>
  </p:clrMapOvr>
  <p:transition spd="slow">
    <p:strips dir="rd"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564639" y="1600206"/>
            <a:ext cx="615553" cy="45259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7" y="1600206"/>
            <a:ext cx="620395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97F9E2-A34D-4A75-8118-8F9C047F372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55739578"/>
      </p:ext>
    </p:extLst>
  </p:cSld>
  <p:clrMapOvr>
    <a:masterClrMapping/>
  </p:clrMapOvr>
  <p:transition spd="slow">
    <p:strips dir="rd"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1" y="2130442"/>
            <a:ext cx="7772401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4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97" indent="0" algn="ctr">
              <a:buNone/>
              <a:defRPr/>
            </a:lvl2pPr>
            <a:lvl3pPr marL="914395" indent="0" algn="ctr">
              <a:buNone/>
              <a:defRPr/>
            </a:lvl3pPr>
            <a:lvl4pPr marL="1371590" indent="0" algn="ctr">
              <a:buNone/>
              <a:defRPr/>
            </a:lvl4pPr>
            <a:lvl5pPr marL="1828790" indent="0" algn="ctr">
              <a:buNone/>
              <a:defRPr/>
            </a:lvl5pPr>
            <a:lvl6pPr marL="2285986" indent="0" algn="ctr">
              <a:buNone/>
              <a:defRPr/>
            </a:lvl6pPr>
            <a:lvl7pPr marL="2743183" indent="0" algn="ctr">
              <a:buNone/>
              <a:defRPr/>
            </a:lvl7pPr>
            <a:lvl8pPr marL="3200380" indent="0" algn="ctr">
              <a:buNone/>
              <a:defRPr/>
            </a:lvl8pPr>
            <a:lvl9pPr marL="3657577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Отраслевое совещание руководителей и специалистов ПАО «Газпром» по вопросам эксплуатации ГРС и систем газоснабжения                               г. Н.Новгород, 21-25 октября 2019 г. </a:t>
            </a: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119543-2C6B-4B3F-A25F-F880F453CB4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26676786"/>
      </p:ext>
    </p:extLst>
  </p:cSld>
  <p:clrMapOvr>
    <a:masterClrMapping/>
  </p:clrMapOvr>
  <p:transition spd="slow">
    <p:strips dir="rd"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Отраслевое совещание руководителей и специалистов ПАО «Газпром» по вопросам эксплуатации ГРС и систем газоснабжения                               г. Н.Новгород, 21-25 октября 2019 г. </a:t>
            </a: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652667-FADA-4896-AB59-62D8EB4EB61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06478236"/>
      </p:ext>
    </p:extLst>
  </p:cSld>
  <p:clrMapOvr>
    <a:masterClrMapping/>
  </p:clrMapOvr>
  <p:transition spd="slow">
    <p:strips dir="rd"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6" y="4406917"/>
            <a:ext cx="7772401" cy="1362075"/>
          </a:xfrm>
        </p:spPr>
        <p:txBody>
          <a:bodyPr anchor="t"/>
          <a:lstStyle>
            <a:lvl1pPr algn="l">
              <a:defRPr sz="4001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6" y="2906722"/>
            <a:ext cx="7772401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97" indent="0">
              <a:buNone/>
              <a:defRPr sz="1800"/>
            </a:lvl2pPr>
            <a:lvl3pPr marL="914395" indent="0">
              <a:buNone/>
              <a:defRPr sz="1600"/>
            </a:lvl3pPr>
            <a:lvl4pPr marL="1371590" indent="0">
              <a:buNone/>
              <a:defRPr sz="1400"/>
            </a:lvl4pPr>
            <a:lvl5pPr marL="1828790" indent="0">
              <a:buNone/>
              <a:defRPr sz="1400"/>
            </a:lvl5pPr>
            <a:lvl6pPr marL="2285986" indent="0">
              <a:buNone/>
              <a:defRPr sz="1400"/>
            </a:lvl6pPr>
            <a:lvl7pPr marL="2743183" indent="0">
              <a:buNone/>
              <a:defRPr sz="1400"/>
            </a:lvl7pPr>
            <a:lvl8pPr marL="3200380" indent="0">
              <a:buNone/>
              <a:defRPr sz="1400"/>
            </a:lvl8pPr>
            <a:lvl9pPr marL="3657577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Отраслевое совещание руководителей и специалистов ПАО «Газпром» по вопросам эксплуатации ГРС и систем газоснабжения                               г. Н.Новгород, 21-25 октября 2019 г. </a:t>
            </a: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990A42-02F5-4FE1-B412-321BECB9251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74142402"/>
      </p:ext>
    </p:extLst>
  </p:cSld>
  <p:clrMapOvr>
    <a:masterClrMapping/>
  </p:clrMapOvr>
  <p:transition spd="slow">
    <p:strips dir="rd"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" y="1079508"/>
            <a:ext cx="4495800" cy="1528763"/>
          </a:xfrm>
        </p:spPr>
        <p:txBody>
          <a:bodyPr/>
          <a:lstStyle>
            <a:lvl1pPr>
              <a:defRPr sz="2802"/>
            </a:lvl1pPr>
            <a:lvl2pPr>
              <a:defRPr sz="2399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6" y="1079508"/>
            <a:ext cx="4495800" cy="1528763"/>
          </a:xfrm>
        </p:spPr>
        <p:txBody>
          <a:bodyPr/>
          <a:lstStyle>
            <a:lvl1pPr>
              <a:defRPr sz="2802"/>
            </a:lvl1pPr>
            <a:lvl2pPr>
              <a:defRPr sz="2399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Отраслевое совещание руководителей и специалистов ПАО «Газпром» по вопросам эксплуатации ГРС и систем газоснабжения                               г. Н.Новгород, 21-25 октября 2019 г. </a:t>
            </a: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BFC239-39C2-4F97-83BA-2394D8F9434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62459129"/>
      </p:ext>
    </p:extLst>
  </p:cSld>
  <p:clrMapOvr>
    <a:masterClrMapping/>
  </p:clrMapOvr>
  <p:transition spd="slow">
    <p:strips dir="rd"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8" y="274638"/>
            <a:ext cx="8229599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197" indent="0">
              <a:buNone/>
              <a:defRPr sz="2000" b="1"/>
            </a:lvl2pPr>
            <a:lvl3pPr marL="914395" indent="0">
              <a:buNone/>
              <a:defRPr sz="1800" b="1"/>
            </a:lvl3pPr>
            <a:lvl4pPr marL="1371590" indent="0">
              <a:buNone/>
              <a:defRPr sz="1600" b="1"/>
            </a:lvl4pPr>
            <a:lvl5pPr marL="1828790" indent="0">
              <a:buNone/>
              <a:defRPr sz="1600" b="1"/>
            </a:lvl5pPr>
            <a:lvl6pPr marL="2285986" indent="0">
              <a:buNone/>
              <a:defRPr sz="1600" b="1"/>
            </a:lvl6pPr>
            <a:lvl7pPr marL="2743183" indent="0">
              <a:buNone/>
              <a:defRPr sz="1600" b="1"/>
            </a:lvl7pPr>
            <a:lvl8pPr marL="3200380" indent="0">
              <a:buNone/>
              <a:defRPr sz="1600" b="1"/>
            </a:lvl8pPr>
            <a:lvl9pPr marL="3657577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399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197" indent="0">
              <a:buNone/>
              <a:defRPr sz="2000" b="1"/>
            </a:lvl2pPr>
            <a:lvl3pPr marL="914395" indent="0">
              <a:buNone/>
              <a:defRPr sz="1800" b="1"/>
            </a:lvl3pPr>
            <a:lvl4pPr marL="1371590" indent="0">
              <a:buNone/>
              <a:defRPr sz="1600" b="1"/>
            </a:lvl4pPr>
            <a:lvl5pPr marL="1828790" indent="0">
              <a:buNone/>
              <a:defRPr sz="1600" b="1"/>
            </a:lvl5pPr>
            <a:lvl6pPr marL="2285986" indent="0">
              <a:buNone/>
              <a:defRPr sz="1600" b="1"/>
            </a:lvl6pPr>
            <a:lvl7pPr marL="2743183" indent="0">
              <a:buNone/>
              <a:defRPr sz="1600" b="1"/>
            </a:lvl7pPr>
            <a:lvl8pPr marL="3200380" indent="0">
              <a:buNone/>
              <a:defRPr sz="1600" b="1"/>
            </a:lvl8pPr>
            <a:lvl9pPr marL="3657577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399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Отраслевое совещание руководителей и специалистов ПАО «Газпром» по вопросам эксплуатации ГРС и систем газоснабжения                               г. Н.Новгород, 21-25 октября 2019 г. </a:t>
            </a:r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2BDAA5-51F2-4441-8D18-F1A6A5AE5C3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23049867"/>
      </p:ext>
    </p:extLst>
  </p:cSld>
  <p:clrMapOvr>
    <a:masterClrMapping/>
  </p:clrMapOvr>
  <p:transition spd="slow">
    <p:strips dir="rd"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Отраслевое совещание руководителей и специалистов ПАО «Газпром» по вопросам эксплуатации ГРС и систем газоснабжения                               г. Н.Новгород, 21-25 октября 2019 г. 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E802EE-1101-4D1E-98BB-2EFA230F06D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00081043"/>
      </p:ext>
    </p:extLst>
  </p:cSld>
  <p:clrMapOvr>
    <a:masterClrMapping/>
  </p:clrMapOvr>
  <p:transition spd="slow">
    <p:strips dir="rd"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Отраслевое совещание руководителей и специалистов ПАО «Газпром» по вопросам эксплуатации ГРС и систем газоснабжения                               г. Н.Новгород, 21-25 октября 2019 г. </a:t>
            </a: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8D5590-4DDA-42F7-8E8C-0F1D489E91B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80078233"/>
      </p:ext>
    </p:extLst>
  </p:cSld>
  <p:clrMapOvr>
    <a:masterClrMapping/>
  </p:clrMapOvr>
  <p:transition spd="slow">
    <p:strips dir="r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9001" y="0"/>
            <a:ext cx="6985000" cy="10096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2" y="1079508"/>
            <a:ext cx="9144001" cy="1528763"/>
          </a:xfrm>
        </p:spPr>
        <p:txBody>
          <a:bodyPr/>
          <a:lstStyle/>
          <a:p>
            <a:pPr lvl="0"/>
            <a:r>
              <a:rPr lang="ru-RU" noProof="0" dirty="0" smtClean="0"/>
              <a:t>Вставка диаграммы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Отраслевое совещание руководителей и специалистов ПАО «Газпром» по вопросам эксплуатации ГРС и систем газоснабжения                               г. Н.Новгород, 21-25 октября 2019 г. </a:t>
            </a:r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836745-BDF9-4540-9354-2BF518EAC60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83025478"/>
      </p:ext>
    </p:extLst>
  </p:cSld>
  <p:clrMapOvr>
    <a:masterClrMapping/>
  </p:clrMapOvr>
  <p:transition spd="slow">
    <p:strips dir="rd"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7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2" y="273067"/>
            <a:ext cx="5111750" cy="5853113"/>
          </a:xfrm>
        </p:spPr>
        <p:txBody>
          <a:bodyPr/>
          <a:lstStyle>
            <a:lvl1pPr>
              <a:defRPr sz="3199"/>
            </a:lvl1pPr>
            <a:lvl2pPr>
              <a:defRPr sz="2802"/>
            </a:lvl2pPr>
            <a:lvl3pPr>
              <a:defRPr sz="2399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7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97" indent="0">
              <a:buNone/>
              <a:defRPr sz="1200"/>
            </a:lvl2pPr>
            <a:lvl3pPr marL="914395" indent="0">
              <a:buNone/>
              <a:defRPr sz="1001"/>
            </a:lvl3pPr>
            <a:lvl4pPr marL="1371590" indent="0">
              <a:buNone/>
              <a:defRPr sz="901"/>
            </a:lvl4pPr>
            <a:lvl5pPr marL="1828790" indent="0">
              <a:buNone/>
              <a:defRPr sz="901"/>
            </a:lvl5pPr>
            <a:lvl6pPr marL="2285986" indent="0">
              <a:buNone/>
              <a:defRPr sz="901"/>
            </a:lvl6pPr>
            <a:lvl7pPr marL="2743183" indent="0">
              <a:buNone/>
              <a:defRPr sz="901"/>
            </a:lvl7pPr>
            <a:lvl8pPr marL="3200380" indent="0">
              <a:buNone/>
              <a:defRPr sz="901"/>
            </a:lvl8pPr>
            <a:lvl9pPr marL="3657577" indent="0">
              <a:buNone/>
              <a:defRPr sz="90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Отраслевое совещание руководителей и специалистов ПАО «Газпром» по вопросам эксплуатации ГРС и систем газоснабжения                               г. Н.Новгород, 21-25 октября 2019 г. </a:t>
            </a: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1051BE-0287-4195-B3AD-066313D6399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69551127"/>
      </p:ext>
    </p:extLst>
  </p:cSld>
  <p:clrMapOvr>
    <a:masterClrMapping/>
  </p:clrMapOvr>
  <p:transition spd="slow">
    <p:strips dir="rd"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93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93" y="612775"/>
            <a:ext cx="5486400" cy="4114800"/>
          </a:xfrm>
        </p:spPr>
        <p:txBody>
          <a:bodyPr/>
          <a:lstStyle>
            <a:lvl1pPr marL="0" indent="0">
              <a:buNone/>
              <a:defRPr sz="3199"/>
            </a:lvl1pPr>
            <a:lvl2pPr marL="457197" indent="0">
              <a:buNone/>
              <a:defRPr sz="2802"/>
            </a:lvl2pPr>
            <a:lvl3pPr marL="914395" indent="0">
              <a:buNone/>
              <a:defRPr sz="2399"/>
            </a:lvl3pPr>
            <a:lvl4pPr marL="1371590" indent="0">
              <a:buNone/>
              <a:defRPr sz="2000"/>
            </a:lvl4pPr>
            <a:lvl5pPr marL="1828790" indent="0">
              <a:buNone/>
              <a:defRPr sz="2000"/>
            </a:lvl5pPr>
            <a:lvl6pPr marL="2285986" indent="0">
              <a:buNone/>
              <a:defRPr sz="2000"/>
            </a:lvl6pPr>
            <a:lvl7pPr marL="2743183" indent="0">
              <a:buNone/>
              <a:defRPr sz="2000"/>
            </a:lvl7pPr>
            <a:lvl8pPr marL="3200380" indent="0">
              <a:buNone/>
              <a:defRPr sz="2000"/>
            </a:lvl8pPr>
            <a:lvl9pPr marL="3657577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93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97" indent="0">
              <a:buNone/>
              <a:defRPr sz="1200"/>
            </a:lvl2pPr>
            <a:lvl3pPr marL="914395" indent="0">
              <a:buNone/>
              <a:defRPr sz="1001"/>
            </a:lvl3pPr>
            <a:lvl4pPr marL="1371590" indent="0">
              <a:buNone/>
              <a:defRPr sz="901"/>
            </a:lvl4pPr>
            <a:lvl5pPr marL="1828790" indent="0">
              <a:buNone/>
              <a:defRPr sz="901"/>
            </a:lvl5pPr>
            <a:lvl6pPr marL="2285986" indent="0">
              <a:buNone/>
              <a:defRPr sz="901"/>
            </a:lvl6pPr>
            <a:lvl7pPr marL="2743183" indent="0">
              <a:buNone/>
              <a:defRPr sz="901"/>
            </a:lvl7pPr>
            <a:lvl8pPr marL="3200380" indent="0">
              <a:buNone/>
              <a:defRPr sz="901"/>
            </a:lvl8pPr>
            <a:lvl9pPr marL="3657577" indent="0">
              <a:buNone/>
              <a:defRPr sz="90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Отраслевое совещание руководителей и специалистов ПАО «Газпром» по вопросам эксплуатации ГРС и систем газоснабжения                               г. Н.Новгород, 21-25 октября 2019 г. </a:t>
            </a: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525C67-E8CE-4B05-8251-015AE81DB40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72969419"/>
      </p:ext>
    </p:extLst>
  </p:cSld>
  <p:clrMapOvr>
    <a:masterClrMapping/>
  </p:clrMapOvr>
  <p:transition spd="slow">
    <p:strips dir="rd"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Отраслевое совещание руководителей и специалистов ПАО «Газпром» по вопросам эксплуатации ГРС и систем газоснабжения                               г. Н.Новгород, 21-25 октября 2019 г. </a:t>
            </a: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4502DC-6B00-4D48-B9CD-DC4CE98CDC0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06697999"/>
      </p:ext>
    </p:extLst>
  </p:cSld>
  <p:clrMapOvr>
    <a:masterClrMapping/>
  </p:clrMapOvr>
  <p:transition spd="slow">
    <p:strips dir="rd"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9" y="17"/>
            <a:ext cx="2285999" cy="26082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" y="17"/>
            <a:ext cx="6705600" cy="26082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Отраслевое совещание руководителей и специалистов ПАО «Газпром» по вопросам эксплуатации ГРС и систем газоснабжения                               г. Н.Новгород, 21-25 октября 2019 г. </a:t>
            </a: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7750C9-4644-4AAA-BBA6-8EFD37A79A2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89973021"/>
      </p:ext>
    </p:extLst>
  </p:cSld>
  <p:clrMapOvr>
    <a:masterClrMapping/>
  </p:clrMapOvr>
  <p:transition spd="slow">
    <p:strips dir="rd"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1" y="2130442"/>
            <a:ext cx="7772401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4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97" indent="0" algn="ctr">
              <a:buNone/>
              <a:defRPr/>
            </a:lvl2pPr>
            <a:lvl3pPr marL="914395" indent="0" algn="ctr">
              <a:buNone/>
              <a:defRPr/>
            </a:lvl3pPr>
            <a:lvl4pPr marL="1371590" indent="0" algn="ctr">
              <a:buNone/>
              <a:defRPr/>
            </a:lvl4pPr>
            <a:lvl5pPr marL="1828790" indent="0" algn="ctr">
              <a:buNone/>
              <a:defRPr/>
            </a:lvl5pPr>
            <a:lvl6pPr marL="2285986" indent="0" algn="ctr">
              <a:buNone/>
              <a:defRPr/>
            </a:lvl6pPr>
            <a:lvl7pPr marL="2743183" indent="0" algn="ctr">
              <a:buNone/>
              <a:defRPr/>
            </a:lvl7pPr>
            <a:lvl8pPr marL="3200380" indent="0" algn="ctr">
              <a:buNone/>
              <a:defRPr/>
            </a:lvl8pPr>
            <a:lvl9pPr marL="3657577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Отраслевое совещание руководителей и специалистов ПАО «Газпром» по вопросам эксплуатации ГРС и систем газоснабжения                               г. Н.Новгород, 21-25 октября 2019 г. </a:t>
            </a: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D7138A-753D-4292-8430-FF0FEA6EC07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65675887"/>
      </p:ext>
    </p:extLst>
  </p:cSld>
  <p:clrMapOvr>
    <a:masterClrMapping/>
  </p:clrMapOvr>
  <p:transition spd="slow">
    <p:strips dir="rd"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Отраслевое совещание руководителей и специалистов ПАО «Газпром» по вопросам эксплуатации ГРС и систем газоснабжения                               г. Н.Новгород, 21-25 октября 2019 г. </a:t>
            </a: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62625E-8188-4C54-8CEF-3569517C976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36816227"/>
      </p:ext>
    </p:extLst>
  </p:cSld>
  <p:clrMapOvr>
    <a:masterClrMapping/>
  </p:clrMapOvr>
  <p:transition spd="slow">
    <p:strips dir="rd"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6" y="4406917"/>
            <a:ext cx="7772401" cy="1362075"/>
          </a:xfrm>
        </p:spPr>
        <p:txBody>
          <a:bodyPr anchor="t"/>
          <a:lstStyle>
            <a:lvl1pPr algn="l">
              <a:defRPr sz="4001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6" y="2906722"/>
            <a:ext cx="7772401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97" indent="0">
              <a:buNone/>
              <a:defRPr sz="1800"/>
            </a:lvl2pPr>
            <a:lvl3pPr marL="914395" indent="0">
              <a:buNone/>
              <a:defRPr sz="1600"/>
            </a:lvl3pPr>
            <a:lvl4pPr marL="1371590" indent="0">
              <a:buNone/>
              <a:defRPr sz="1400"/>
            </a:lvl4pPr>
            <a:lvl5pPr marL="1828790" indent="0">
              <a:buNone/>
              <a:defRPr sz="1400"/>
            </a:lvl5pPr>
            <a:lvl6pPr marL="2285986" indent="0">
              <a:buNone/>
              <a:defRPr sz="1400"/>
            </a:lvl6pPr>
            <a:lvl7pPr marL="2743183" indent="0">
              <a:buNone/>
              <a:defRPr sz="1400"/>
            </a:lvl7pPr>
            <a:lvl8pPr marL="3200380" indent="0">
              <a:buNone/>
              <a:defRPr sz="1400"/>
            </a:lvl8pPr>
            <a:lvl9pPr marL="3657577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Отраслевое совещание руководителей и специалистов ПАО «Газпром» по вопросам эксплуатации ГРС и систем газоснабжения                               г. Н.Новгород, 21-25 октября 2019 г. </a:t>
            </a: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6AD901-8339-40C7-90ED-CFE8F715FC9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93840328"/>
      </p:ext>
    </p:extLst>
  </p:cSld>
  <p:clrMapOvr>
    <a:masterClrMapping/>
  </p:clrMapOvr>
  <p:transition spd="slow">
    <p:strips dir="rd"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" y="1079508"/>
            <a:ext cx="4495800" cy="1528763"/>
          </a:xfrm>
        </p:spPr>
        <p:txBody>
          <a:bodyPr/>
          <a:lstStyle>
            <a:lvl1pPr>
              <a:defRPr sz="2802"/>
            </a:lvl1pPr>
            <a:lvl2pPr>
              <a:defRPr sz="2399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6" y="1079508"/>
            <a:ext cx="4495800" cy="1528763"/>
          </a:xfrm>
        </p:spPr>
        <p:txBody>
          <a:bodyPr/>
          <a:lstStyle>
            <a:lvl1pPr>
              <a:defRPr sz="2802"/>
            </a:lvl1pPr>
            <a:lvl2pPr>
              <a:defRPr sz="2399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Отраслевое совещание руководителей и специалистов ПАО «Газпром» по вопросам эксплуатации ГРС и систем газоснабжения                               г. Н.Новгород, 21-25 октября 2019 г. </a:t>
            </a: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502D55-7818-48ED-A0B8-3683F7BDAB2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74508770"/>
      </p:ext>
    </p:extLst>
  </p:cSld>
  <p:clrMapOvr>
    <a:masterClrMapping/>
  </p:clrMapOvr>
  <p:transition spd="slow">
    <p:strips dir="rd"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8" y="274638"/>
            <a:ext cx="8229599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197" indent="0">
              <a:buNone/>
              <a:defRPr sz="2000" b="1"/>
            </a:lvl2pPr>
            <a:lvl3pPr marL="914395" indent="0">
              <a:buNone/>
              <a:defRPr sz="1800" b="1"/>
            </a:lvl3pPr>
            <a:lvl4pPr marL="1371590" indent="0">
              <a:buNone/>
              <a:defRPr sz="1600" b="1"/>
            </a:lvl4pPr>
            <a:lvl5pPr marL="1828790" indent="0">
              <a:buNone/>
              <a:defRPr sz="1600" b="1"/>
            </a:lvl5pPr>
            <a:lvl6pPr marL="2285986" indent="0">
              <a:buNone/>
              <a:defRPr sz="1600" b="1"/>
            </a:lvl6pPr>
            <a:lvl7pPr marL="2743183" indent="0">
              <a:buNone/>
              <a:defRPr sz="1600" b="1"/>
            </a:lvl7pPr>
            <a:lvl8pPr marL="3200380" indent="0">
              <a:buNone/>
              <a:defRPr sz="1600" b="1"/>
            </a:lvl8pPr>
            <a:lvl9pPr marL="3657577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399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197" indent="0">
              <a:buNone/>
              <a:defRPr sz="2000" b="1"/>
            </a:lvl2pPr>
            <a:lvl3pPr marL="914395" indent="0">
              <a:buNone/>
              <a:defRPr sz="1800" b="1"/>
            </a:lvl3pPr>
            <a:lvl4pPr marL="1371590" indent="0">
              <a:buNone/>
              <a:defRPr sz="1600" b="1"/>
            </a:lvl4pPr>
            <a:lvl5pPr marL="1828790" indent="0">
              <a:buNone/>
              <a:defRPr sz="1600" b="1"/>
            </a:lvl5pPr>
            <a:lvl6pPr marL="2285986" indent="0">
              <a:buNone/>
              <a:defRPr sz="1600" b="1"/>
            </a:lvl6pPr>
            <a:lvl7pPr marL="2743183" indent="0">
              <a:buNone/>
              <a:defRPr sz="1600" b="1"/>
            </a:lvl7pPr>
            <a:lvl8pPr marL="3200380" indent="0">
              <a:buNone/>
              <a:defRPr sz="1600" b="1"/>
            </a:lvl8pPr>
            <a:lvl9pPr marL="3657577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399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Отраслевое совещание руководителей и специалистов ПАО «Газпром» по вопросам эксплуатации ГРС и систем газоснабжения                               г. Н.Новгород, 21-25 октября 2019 г. </a:t>
            </a:r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88B82D-632F-4B67-88C2-2DCE35880FD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23977050"/>
      </p:ext>
    </p:extLst>
  </p:cSld>
  <p:clrMapOvr>
    <a:masterClrMapping/>
  </p:clrMapOvr>
  <p:transition spd="slow">
    <p:strips dir="rd"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Отраслевое совещание руководителей и специалистов ПАО «Газпром» по вопросам эксплуатации ГРС и систем газоснабжения                               г. Н.Новгород, 21-25 октября 2019 г. 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A85611-B17A-49E6-A8C2-3D43A2EC66B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11613358"/>
      </p:ext>
    </p:extLst>
  </p:cSld>
  <p:clrMapOvr>
    <a:masterClrMapping/>
  </p:clrMapOvr>
  <p:transition spd="slow">
    <p:strips dir="r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9001" y="0"/>
            <a:ext cx="6985000" cy="10096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2" y="1079508"/>
            <a:ext cx="9144001" cy="1528763"/>
          </a:xfrm>
        </p:spPr>
        <p:txBody>
          <a:bodyPr/>
          <a:lstStyle/>
          <a:p>
            <a:pPr lvl="0"/>
            <a:r>
              <a:rPr lang="ru-RU" noProof="0" dirty="0" smtClean="0"/>
              <a:t>Вставка таблицы</a:t>
            </a:r>
            <a:endParaRPr lang="ru-RU" noProof="0" dirty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Отраслевое совещание руководителей и специалистов ПАО «Газпром» по вопросам эксплуатации ГРС и систем газоснабжения                               г. Н.Новгород, 21-25 октября 2019 г. </a:t>
            </a:r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8B59D3-21B8-46A2-B852-192AD504923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92202333"/>
      </p:ext>
    </p:extLst>
  </p:cSld>
  <p:clrMapOvr>
    <a:masterClrMapping/>
  </p:clrMapOvr>
  <p:transition spd="slow">
    <p:strips dir="rd"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Отраслевое совещание руководителей и специалистов ПАО «Газпром» по вопросам эксплуатации ГРС и систем газоснабжения                               г. Н.Новгород, 21-25 октября 2019 г. </a:t>
            </a: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1CE254-5D3B-4318-B05A-224AE3E2B30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80809185"/>
      </p:ext>
    </p:extLst>
  </p:cSld>
  <p:clrMapOvr>
    <a:masterClrMapping/>
  </p:clrMapOvr>
  <p:transition spd="slow">
    <p:strips dir="rd"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7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2" y="273067"/>
            <a:ext cx="5111750" cy="5853113"/>
          </a:xfrm>
        </p:spPr>
        <p:txBody>
          <a:bodyPr/>
          <a:lstStyle>
            <a:lvl1pPr>
              <a:defRPr sz="3199"/>
            </a:lvl1pPr>
            <a:lvl2pPr>
              <a:defRPr sz="2802"/>
            </a:lvl2pPr>
            <a:lvl3pPr>
              <a:defRPr sz="2399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7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97" indent="0">
              <a:buNone/>
              <a:defRPr sz="1200"/>
            </a:lvl2pPr>
            <a:lvl3pPr marL="914395" indent="0">
              <a:buNone/>
              <a:defRPr sz="1001"/>
            </a:lvl3pPr>
            <a:lvl4pPr marL="1371590" indent="0">
              <a:buNone/>
              <a:defRPr sz="901"/>
            </a:lvl4pPr>
            <a:lvl5pPr marL="1828790" indent="0">
              <a:buNone/>
              <a:defRPr sz="901"/>
            </a:lvl5pPr>
            <a:lvl6pPr marL="2285986" indent="0">
              <a:buNone/>
              <a:defRPr sz="901"/>
            </a:lvl6pPr>
            <a:lvl7pPr marL="2743183" indent="0">
              <a:buNone/>
              <a:defRPr sz="901"/>
            </a:lvl7pPr>
            <a:lvl8pPr marL="3200380" indent="0">
              <a:buNone/>
              <a:defRPr sz="901"/>
            </a:lvl8pPr>
            <a:lvl9pPr marL="3657577" indent="0">
              <a:buNone/>
              <a:defRPr sz="90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Отраслевое совещание руководителей и специалистов ПАО «Газпром» по вопросам эксплуатации ГРС и систем газоснабжения                               г. Н.Новгород, 21-25 октября 2019 г. </a:t>
            </a: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1E3E84-9048-470F-AA9E-B8A93525DF1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68565169"/>
      </p:ext>
    </p:extLst>
  </p:cSld>
  <p:clrMapOvr>
    <a:masterClrMapping/>
  </p:clrMapOvr>
  <p:transition spd="slow">
    <p:strips dir="rd"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93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93" y="612775"/>
            <a:ext cx="5486400" cy="4114800"/>
          </a:xfrm>
        </p:spPr>
        <p:txBody>
          <a:bodyPr/>
          <a:lstStyle>
            <a:lvl1pPr marL="0" indent="0">
              <a:buNone/>
              <a:defRPr sz="3199"/>
            </a:lvl1pPr>
            <a:lvl2pPr marL="457197" indent="0">
              <a:buNone/>
              <a:defRPr sz="2802"/>
            </a:lvl2pPr>
            <a:lvl3pPr marL="914395" indent="0">
              <a:buNone/>
              <a:defRPr sz="2399"/>
            </a:lvl3pPr>
            <a:lvl4pPr marL="1371590" indent="0">
              <a:buNone/>
              <a:defRPr sz="2000"/>
            </a:lvl4pPr>
            <a:lvl5pPr marL="1828790" indent="0">
              <a:buNone/>
              <a:defRPr sz="2000"/>
            </a:lvl5pPr>
            <a:lvl6pPr marL="2285986" indent="0">
              <a:buNone/>
              <a:defRPr sz="2000"/>
            </a:lvl6pPr>
            <a:lvl7pPr marL="2743183" indent="0">
              <a:buNone/>
              <a:defRPr sz="2000"/>
            </a:lvl7pPr>
            <a:lvl8pPr marL="3200380" indent="0">
              <a:buNone/>
              <a:defRPr sz="2000"/>
            </a:lvl8pPr>
            <a:lvl9pPr marL="3657577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93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97" indent="0">
              <a:buNone/>
              <a:defRPr sz="1200"/>
            </a:lvl2pPr>
            <a:lvl3pPr marL="914395" indent="0">
              <a:buNone/>
              <a:defRPr sz="1001"/>
            </a:lvl3pPr>
            <a:lvl4pPr marL="1371590" indent="0">
              <a:buNone/>
              <a:defRPr sz="901"/>
            </a:lvl4pPr>
            <a:lvl5pPr marL="1828790" indent="0">
              <a:buNone/>
              <a:defRPr sz="901"/>
            </a:lvl5pPr>
            <a:lvl6pPr marL="2285986" indent="0">
              <a:buNone/>
              <a:defRPr sz="901"/>
            </a:lvl6pPr>
            <a:lvl7pPr marL="2743183" indent="0">
              <a:buNone/>
              <a:defRPr sz="901"/>
            </a:lvl7pPr>
            <a:lvl8pPr marL="3200380" indent="0">
              <a:buNone/>
              <a:defRPr sz="901"/>
            </a:lvl8pPr>
            <a:lvl9pPr marL="3657577" indent="0">
              <a:buNone/>
              <a:defRPr sz="90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Отраслевое совещание руководителей и специалистов ПАО «Газпром» по вопросам эксплуатации ГРС и систем газоснабжения                               г. Н.Новгород, 21-25 октября 2019 г. </a:t>
            </a: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199D15-0F3B-48D3-B71B-03BA710822B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34845254"/>
      </p:ext>
    </p:extLst>
  </p:cSld>
  <p:clrMapOvr>
    <a:masterClrMapping/>
  </p:clrMapOvr>
  <p:transition spd="slow">
    <p:strips dir="rd"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Отраслевое совещание руководителей и специалистов ПАО «Газпром» по вопросам эксплуатации ГРС и систем газоснабжения                               г. Н.Новгород, 21-25 октября 2019 г. </a:t>
            </a: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32E4A3-1D15-4C23-921C-21EEDB9FC84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80491194"/>
      </p:ext>
    </p:extLst>
  </p:cSld>
  <p:clrMapOvr>
    <a:masterClrMapping/>
  </p:clrMapOvr>
  <p:transition spd="slow">
    <p:strips dir="rd"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9" y="17"/>
            <a:ext cx="2285999" cy="26082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" y="17"/>
            <a:ext cx="6705600" cy="26082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Отраслевое совещание руководителей и специалистов ПАО «Газпром» по вопросам эксплуатации ГРС и систем газоснабжения                               г. Н.Новгород, 21-25 октября 2019 г. </a:t>
            </a: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667BAA-426A-450E-AA75-9711BEC97DC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49654055"/>
      </p:ext>
    </p:extLst>
  </p:cSld>
  <p:clrMapOvr>
    <a:masterClrMapping/>
  </p:clrMapOvr>
  <p:transition spd="slow">
    <p:strips dir="rd"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1" y="2130442"/>
            <a:ext cx="7772401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4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197" indent="0" algn="ctr">
              <a:buNone/>
              <a:defRPr/>
            </a:lvl2pPr>
            <a:lvl3pPr marL="914395" indent="0" algn="ctr">
              <a:buNone/>
              <a:defRPr/>
            </a:lvl3pPr>
            <a:lvl4pPr marL="1371590" indent="0" algn="ctr">
              <a:buNone/>
              <a:defRPr/>
            </a:lvl4pPr>
            <a:lvl5pPr marL="1828790" indent="0" algn="ctr">
              <a:buNone/>
              <a:defRPr/>
            </a:lvl5pPr>
            <a:lvl6pPr marL="2285986" indent="0" algn="ctr">
              <a:buNone/>
              <a:defRPr/>
            </a:lvl6pPr>
            <a:lvl7pPr marL="2743183" indent="0" algn="ctr">
              <a:buNone/>
              <a:defRPr/>
            </a:lvl7pPr>
            <a:lvl8pPr marL="3200380" indent="0" algn="ctr">
              <a:buNone/>
              <a:defRPr/>
            </a:lvl8pPr>
            <a:lvl9pPr marL="3657577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Отраслевое совещание руководителей и специалистов ПАО «Газпром» по вопросам эксплуатации ГРС и систем газоснабжения                               г. Н.Новгород, 21-25 октября 2019 г. </a:t>
            </a:r>
            <a:endParaRPr lang="ru-RU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56BF83-053F-4096-B3AB-61EF325472C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24313373"/>
      </p:ext>
    </p:extLst>
  </p:cSld>
  <p:clrMapOvr>
    <a:masterClrMapping/>
  </p:clrMapOvr>
  <p:transition spd="slow">
    <p:strips dir="rd"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8" y="1600206"/>
            <a:ext cx="8229599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Отраслевое совещание руководителей и специалистов ПАО «Газпром» по вопросам эксплуатации ГРС и систем газоснабжения                               г. Н.Новгород, 21-25 октября 2019 г. </a:t>
            </a:r>
            <a:endParaRPr lang="ru-RU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9023E0-9FD3-49CB-9F8E-26F04E5D16C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72405256"/>
      </p:ext>
    </p:extLst>
  </p:cSld>
  <p:clrMapOvr>
    <a:masterClrMapping/>
  </p:clrMapOvr>
  <p:transition spd="slow">
    <p:strips dir="rd"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6" y="4406917"/>
            <a:ext cx="7772401" cy="1362075"/>
          </a:xfrm>
        </p:spPr>
        <p:txBody>
          <a:bodyPr anchor="t"/>
          <a:lstStyle>
            <a:lvl1pPr algn="l">
              <a:defRPr sz="4001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6" y="2906722"/>
            <a:ext cx="7772401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197" indent="0">
              <a:buNone/>
              <a:defRPr sz="1800"/>
            </a:lvl2pPr>
            <a:lvl3pPr marL="914395" indent="0">
              <a:buNone/>
              <a:defRPr sz="1600"/>
            </a:lvl3pPr>
            <a:lvl4pPr marL="1371590" indent="0">
              <a:buNone/>
              <a:defRPr sz="1400"/>
            </a:lvl4pPr>
            <a:lvl5pPr marL="1828790" indent="0">
              <a:buNone/>
              <a:defRPr sz="1400"/>
            </a:lvl5pPr>
            <a:lvl6pPr marL="2285986" indent="0">
              <a:buNone/>
              <a:defRPr sz="1400"/>
            </a:lvl6pPr>
            <a:lvl7pPr marL="2743183" indent="0">
              <a:buNone/>
              <a:defRPr sz="1400"/>
            </a:lvl7pPr>
            <a:lvl8pPr marL="3200380" indent="0">
              <a:buNone/>
              <a:defRPr sz="1400"/>
            </a:lvl8pPr>
            <a:lvl9pPr marL="3657577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Отраслевое совещание руководителей и специалистов ПАО «Газпром» по вопросам эксплуатации ГРС и систем газоснабжения                               г. Н.Новгород, 21-25 октября 2019 г. </a:t>
            </a:r>
            <a:endParaRPr lang="ru-RU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755F22-21E7-475C-A9E6-5DF3B9D7AE9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74600673"/>
      </p:ext>
    </p:extLst>
  </p:cSld>
  <p:clrMapOvr>
    <a:masterClrMapping/>
  </p:clrMapOvr>
  <p:transition spd="slow">
    <p:strips dir="rd"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1" y="1600206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2"/>
            </a:lvl1pPr>
            <a:lvl2pPr>
              <a:defRPr sz="2399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2" y="1600206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2"/>
            </a:lvl1pPr>
            <a:lvl2pPr>
              <a:defRPr sz="2399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Отраслевое совещание руководителей и специалистов ПАО «Газпром» по вопросам эксплуатации ГРС и систем газоснабжения                               г. Н.Новгород, 21-25 октября 2019 г. </a:t>
            </a:r>
            <a:endParaRPr lang="ru-RU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EEB75B-9683-49D4-9F12-2DE3C0BF1EB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87963482"/>
      </p:ext>
    </p:extLst>
  </p:cSld>
  <p:clrMapOvr>
    <a:masterClrMapping/>
  </p:clrMapOvr>
  <p:transition spd="slow">
    <p:strips dir="rd"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8" y="274638"/>
            <a:ext cx="8229599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399" b="1"/>
            </a:lvl1pPr>
            <a:lvl2pPr marL="457197" indent="0">
              <a:buNone/>
              <a:defRPr sz="2000" b="1"/>
            </a:lvl2pPr>
            <a:lvl3pPr marL="914395" indent="0">
              <a:buNone/>
              <a:defRPr sz="1800" b="1"/>
            </a:lvl3pPr>
            <a:lvl4pPr marL="1371590" indent="0">
              <a:buNone/>
              <a:defRPr sz="1600" b="1"/>
            </a:lvl4pPr>
            <a:lvl5pPr marL="1828790" indent="0">
              <a:buNone/>
              <a:defRPr sz="1600" b="1"/>
            </a:lvl5pPr>
            <a:lvl6pPr marL="2285986" indent="0">
              <a:buNone/>
              <a:defRPr sz="1600" b="1"/>
            </a:lvl6pPr>
            <a:lvl7pPr marL="2743183" indent="0">
              <a:buNone/>
              <a:defRPr sz="1600" b="1"/>
            </a:lvl7pPr>
            <a:lvl8pPr marL="3200380" indent="0">
              <a:buNone/>
              <a:defRPr sz="1600" b="1"/>
            </a:lvl8pPr>
            <a:lvl9pPr marL="3657577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399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399" b="1"/>
            </a:lvl1pPr>
            <a:lvl2pPr marL="457197" indent="0">
              <a:buNone/>
              <a:defRPr sz="2000" b="1"/>
            </a:lvl2pPr>
            <a:lvl3pPr marL="914395" indent="0">
              <a:buNone/>
              <a:defRPr sz="1800" b="1"/>
            </a:lvl3pPr>
            <a:lvl4pPr marL="1371590" indent="0">
              <a:buNone/>
              <a:defRPr sz="1600" b="1"/>
            </a:lvl4pPr>
            <a:lvl5pPr marL="1828790" indent="0">
              <a:buNone/>
              <a:defRPr sz="1600" b="1"/>
            </a:lvl5pPr>
            <a:lvl6pPr marL="2285986" indent="0">
              <a:buNone/>
              <a:defRPr sz="1600" b="1"/>
            </a:lvl6pPr>
            <a:lvl7pPr marL="2743183" indent="0">
              <a:buNone/>
              <a:defRPr sz="1600" b="1"/>
            </a:lvl7pPr>
            <a:lvl8pPr marL="3200380" indent="0">
              <a:buNone/>
              <a:defRPr sz="1600" b="1"/>
            </a:lvl8pPr>
            <a:lvl9pPr marL="3657577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399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Отраслевое совещание руководителей и специалистов ПАО «Газпром» по вопросам эксплуатации ГРС и систем газоснабжения                               г. Н.Новгород, 21-25 октября 2019 г. </a:t>
            </a:r>
            <a:endParaRPr lang="ru-RU"/>
          </a:p>
        </p:txBody>
      </p:sp>
      <p:sp>
        <p:nvSpPr>
          <p:cNvPr id="8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EC8D4A-0AC2-4CF4-9C2B-CEF60E12B24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36322896"/>
      </p:ext>
    </p:extLst>
  </p:cSld>
  <p:clrMapOvr>
    <a:masterClrMapping/>
  </p:clrMapOvr>
  <p:transition spd="slow">
    <p:strips dir="r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42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Отраслевое совещание руководителей и специалистов ПАО «Газпром» по вопросам эксплуатации ГРС и систем газоснабжения                               г. Н.Новгород, 21-25 октября 2019 г. 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5A24A0-11F2-47FF-A529-CE1E7DBC4C5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19156459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Отраслевое совещание руководителей и специалистов ПАО «Газпром» по вопросам эксплуатации ГРС и систем газоснабжения                               г. Н.Новгород, 21-25 октября 2019 г. </a:t>
            </a:r>
            <a:endParaRPr lang="ru-RU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5A3F58-1D55-493E-82DE-E4400C62F8B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08278366"/>
      </p:ext>
    </p:extLst>
  </p:cSld>
  <p:clrMapOvr>
    <a:masterClrMapping/>
  </p:clrMapOvr>
  <p:transition spd="slow">
    <p:strips dir="rd"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Отраслевое совещание руководителей и специалистов ПАО «Газпром» по вопросам эксплуатации ГРС и систем газоснабжения                               г. Н.Новгород, 21-25 октября 2019 г. </a:t>
            </a:r>
            <a:endParaRPr lang="ru-RU"/>
          </a:p>
        </p:txBody>
      </p:sp>
      <p:sp>
        <p:nvSpPr>
          <p:cNvPr id="3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E8F6AE-9279-4CD7-BFA8-E3A085DE370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05776313"/>
      </p:ext>
    </p:extLst>
  </p:cSld>
  <p:clrMapOvr>
    <a:masterClrMapping/>
  </p:clrMapOvr>
  <p:transition spd="slow">
    <p:strips dir="rd"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7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2" y="273067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199"/>
            </a:lvl1pPr>
            <a:lvl2pPr>
              <a:defRPr sz="2802"/>
            </a:lvl2pPr>
            <a:lvl3pPr>
              <a:defRPr sz="2399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7" y="1435103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197" indent="0">
              <a:buNone/>
              <a:defRPr sz="1200"/>
            </a:lvl2pPr>
            <a:lvl3pPr marL="914395" indent="0">
              <a:buNone/>
              <a:defRPr sz="1001"/>
            </a:lvl3pPr>
            <a:lvl4pPr marL="1371590" indent="0">
              <a:buNone/>
              <a:defRPr sz="901"/>
            </a:lvl4pPr>
            <a:lvl5pPr marL="1828790" indent="0">
              <a:buNone/>
              <a:defRPr sz="901"/>
            </a:lvl5pPr>
            <a:lvl6pPr marL="2285986" indent="0">
              <a:buNone/>
              <a:defRPr sz="901"/>
            </a:lvl6pPr>
            <a:lvl7pPr marL="2743183" indent="0">
              <a:buNone/>
              <a:defRPr sz="901"/>
            </a:lvl7pPr>
            <a:lvl8pPr marL="3200380" indent="0">
              <a:buNone/>
              <a:defRPr sz="901"/>
            </a:lvl8pPr>
            <a:lvl9pPr marL="3657577" indent="0">
              <a:buNone/>
              <a:defRPr sz="90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Отраслевое совещание руководителей и специалистов ПАО «Газпром» по вопросам эксплуатации ГРС и систем газоснабжения                               г. Н.Новгород, 21-25 октября 2019 г. </a:t>
            </a:r>
            <a:endParaRPr lang="ru-RU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70AF92-1F21-4F79-AC8E-EDDA27148B8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32363798"/>
      </p:ext>
    </p:extLst>
  </p:cSld>
  <p:clrMapOvr>
    <a:masterClrMapping/>
  </p:clrMapOvr>
  <p:transition spd="slow">
    <p:strips dir="rd"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93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93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199"/>
            </a:lvl1pPr>
            <a:lvl2pPr marL="457197" indent="0">
              <a:buNone/>
              <a:defRPr sz="2802"/>
            </a:lvl2pPr>
            <a:lvl3pPr marL="914395" indent="0">
              <a:buNone/>
              <a:defRPr sz="2399"/>
            </a:lvl3pPr>
            <a:lvl4pPr marL="1371590" indent="0">
              <a:buNone/>
              <a:defRPr sz="2000"/>
            </a:lvl4pPr>
            <a:lvl5pPr marL="1828790" indent="0">
              <a:buNone/>
              <a:defRPr sz="2000"/>
            </a:lvl5pPr>
            <a:lvl6pPr marL="2285986" indent="0">
              <a:buNone/>
              <a:defRPr sz="2000"/>
            </a:lvl6pPr>
            <a:lvl7pPr marL="2743183" indent="0">
              <a:buNone/>
              <a:defRPr sz="2000"/>
            </a:lvl7pPr>
            <a:lvl8pPr marL="3200380" indent="0">
              <a:buNone/>
              <a:defRPr sz="2000"/>
            </a:lvl8pPr>
            <a:lvl9pPr marL="3657577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93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197" indent="0">
              <a:buNone/>
              <a:defRPr sz="1200"/>
            </a:lvl2pPr>
            <a:lvl3pPr marL="914395" indent="0">
              <a:buNone/>
              <a:defRPr sz="1001"/>
            </a:lvl3pPr>
            <a:lvl4pPr marL="1371590" indent="0">
              <a:buNone/>
              <a:defRPr sz="901"/>
            </a:lvl4pPr>
            <a:lvl5pPr marL="1828790" indent="0">
              <a:buNone/>
              <a:defRPr sz="901"/>
            </a:lvl5pPr>
            <a:lvl6pPr marL="2285986" indent="0">
              <a:buNone/>
              <a:defRPr sz="901"/>
            </a:lvl6pPr>
            <a:lvl7pPr marL="2743183" indent="0">
              <a:buNone/>
              <a:defRPr sz="901"/>
            </a:lvl7pPr>
            <a:lvl8pPr marL="3200380" indent="0">
              <a:buNone/>
              <a:defRPr sz="901"/>
            </a:lvl8pPr>
            <a:lvl9pPr marL="3657577" indent="0">
              <a:buNone/>
              <a:defRPr sz="90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Отраслевое совещание руководителей и специалистов ПАО «Газпром» по вопросам эксплуатации ГРС и систем газоснабжения                               г. Н.Новгород, 21-25 октября 2019 г. </a:t>
            </a:r>
            <a:endParaRPr lang="ru-RU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350D5D-2D7B-47F9-A1DF-2C5012FDCBB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15790533"/>
      </p:ext>
    </p:extLst>
  </p:cSld>
  <p:clrMapOvr>
    <a:masterClrMapping/>
  </p:clrMapOvr>
  <p:transition spd="slow">
    <p:strips dir="rd"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8" y="1600206"/>
            <a:ext cx="8229599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Отраслевое совещание руководителей и специалистов ПАО «Газпром» по вопросам эксплуатации ГРС и систем газоснабжения                               г. Н.Новгород, 21-25 октября 2019 г. </a:t>
            </a:r>
            <a:endParaRPr lang="ru-RU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E49B4A-1B9C-49A6-9C73-4FF61D03BC1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14500605"/>
      </p:ext>
    </p:extLst>
  </p:cSld>
  <p:clrMapOvr>
    <a:masterClrMapping/>
  </p:clrMapOvr>
  <p:transition spd="slow">
    <p:strips dir="rd"/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72309" y="17"/>
            <a:ext cx="2171701" cy="61261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3" y="17"/>
            <a:ext cx="6362701" cy="61261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Отраслевое совещание руководителей и специалистов ПАО «Газпром» по вопросам эксплуатации ГРС и систем газоснабжения                               г. Н.Новгород, 21-25 октября 2019 г. </a:t>
            </a:r>
            <a:endParaRPr lang="ru-RU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DA279D-8DC0-4E33-9324-C59990ECA04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0582043"/>
      </p:ext>
    </p:extLst>
  </p:cSld>
  <p:clrMapOvr>
    <a:masterClrMapping/>
  </p:clrMapOvr>
  <p:transition spd="slow">
    <p:strips dir="rd"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1" y="2130442"/>
            <a:ext cx="7772401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4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97" indent="0" algn="ctr">
              <a:buNone/>
              <a:defRPr/>
            </a:lvl2pPr>
            <a:lvl3pPr marL="914395" indent="0" algn="ctr">
              <a:buNone/>
              <a:defRPr/>
            </a:lvl3pPr>
            <a:lvl4pPr marL="1371590" indent="0" algn="ctr">
              <a:buNone/>
              <a:defRPr/>
            </a:lvl4pPr>
            <a:lvl5pPr marL="1828790" indent="0" algn="ctr">
              <a:buNone/>
              <a:defRPr/>
            </a:lvl5pPr>
            <a:lvl6pPr marL="2285986" indent="0" algn="ctr">
              <a:buNone/>
              <a:defRPr/>
            </a:lvl6pPr>
            <a:lvl7pPr marL="2743183" indent="0" algn="ctr">
              <a:buNone/>
              <a:defRPr/>
            </a:lvl7pPr>
            <a:lvl8pPr marL="3200380" indent="0" algn="ctr">
              <a:buNone/>
              <a:defRPr/>
            </a:lvl8pPr>
            <a:lvl9pPr marL="3657577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Отраслевое совещание руководителей и специалистов ПАО «Газпром» по вопросам эксплуатации ГРС и систем газоснабжения                               г. Н.Новгород, 21-25 октября 2019 г. </a:t>
            </a:r>
            <a:endParaRPr 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3AAC5D-DAA8-4CBC-B52E-86C64D6EC42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69025021"/>
      </p:ext>
    </p:extLst>
  </p:cSld>
  <p:clrMapOvr>
    <a:masterClrMapping/>
  </p:clrMapOvr>
  <p:transition spd="slow">
    <p:strips dir="rd"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Отраслевое совещание руководителей и специалистов ПАО «Газпром» по вопросам эксплуатации ГРС и систем газоснабжения                               г. Н.Новгород, 21-25 октября 2019 г. </a:t>
            </a:r>
            <a:endParaRPr 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DF9089-85E3-4036-B5A0-06A73BCEE6B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55933804"/>
      </p:ext>
    </p:extLst>
  </p:cSld>
  <p:clrMapOvr>
    <a:masterClrMapping/>
  </p:clrMapOvr>
  <p:transition spd="slow">
    <p:strips dir="rd"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6" y="4406917"/>
            <a:ext cx="7772401" cy="1362075"/>
          </a:xfrm>
        </p:spPr>
        <p:txBody>
          <a:bodyPr anchor="t"/>
          <a:lstStyle>
            <a:lvl1pPr algn="l">
              <a:defRPr sz="4001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6" y="2906722"/>
            <a:ext cx="7772401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97" indent="0">
              <a:buNone/>
              <a:defRPr sz="1800"/>
            </a:lvl2pPr>
            <a:lvl3pPr marL="914395" indent="0">
              <a:buNone/>
              <a:defRPr sz="1600"/>
            </a:lvl3pPr>
            <a:lvl4pPr marL="1371590" indent="0">
              <a:buNone/>
              <a:defRPr sz="1400"/>
            </a:lvl4pPr>
            <a:lvl5pPr marL="1828790" indent="0">
              <a:buNone/>
              <a:defRPr sz="1400"/>
            </a:lvl5pPr>
            <a:lvl6pPr marL="2285986" indent="0">
              <a:buNone/>
              <a:defRPr sz="1400"/>
            </a:lvl6pPr>
            <a:lvl7pPr marL="2743183" indent="0">
              <a:buNone/>
              <a:defRPr sz="1400"/>
            </a:lvl7pPr>
            <a:lvl8pPr marL="3200380" indent="0">
              <a:buNone/>
              <a:defRPr sz="1400"/>
            </a:lvl8pPr>
            <a:lvl9pPr marL="3657577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Отраслевое совещание руководителей и специалистов ПАО «Газпром» по вопросам эксплуатации ГРС и систем газоснабжения                               г. Н.Новгород, 21-25 октября 2019 г. </a:t>
            </a:r>
            <a:endParaRPr 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FFBA9B-2F9E-45B1-BB0D-937CED269B4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40232915"/>
      </p:ext>
    </p:extLst>
  </p:cSld>
  <p:clrMapOvr>
    <a:masterClrMapping/>
  </p:clrMapOvr>
  <p:transition spd="slow">
    <p:strips dir="rd"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" y="1082675"/>
            <a:ext cx="892176" cy="5226050"/>
          </a:xfrm>
        </p:spPr>
        <p:txBody>
          <a:bodyPr/>
          <a:lstStyle>
            <a:lvl1pPr>
              <a:defRPr sz="2802"/>
            </a:lvl1pPr>
            <a:lvl2pPr>
              <a:defRPr sz="2399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044581" y="1082675"/>
            <a:ext cx="892176" cy="5226050"/>
          </a:xfrm>
        </p:spPr>
        <p:txBody>
          <a:bodyPr/>
          <a:lstStyle>
            <a:lvl1pPr>
              <a:defRPr sz="2802"/>
            </a:lvl1pPr>
            <a:lvl2pPr>
              <a:defRPr sz="2399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Отраслевое совещание руководителей и специалистов ПАО «Газпром» по вопросам эксплуатации ГРС и систем газоснабжения                               г. Н.Новгород, 21-25 октября 2019 г. </a:t>
            </a:r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CE1AFD-5625-4F8D-A9B8-53AFB122D29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43321932"/>
      </p:ext>
    </p:extLst>
  </p:cSld>
  <p:clrMapOvr>
    <a:masterClrMapping/>
  </p:clrMapOvr>
  <p:transition spd="slow">
    <p:strips dir="r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Отраслевое совещание руководителей и специалистов ПАО «Газпром» по вопросам эксплуатации ГРС и систем газоснабжения                               г. Н.Новгород, 21-25 октября 2019 г. 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7E5171-8616-43D7-BECA-8798F1824D2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32556052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8" y="274638"/>
            <a:ext cx="8229599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197" indent="0">
              <a:buNone/>
              <a:defRPr sz="2000" b="1"/>
            </a:lvl2pPr>
            <a:lvl3pPr marL="914395" indent="0">
              <a:buNone/>
              <a:defRPr sz="1800" b="1"/>
            </a:lvl3pPr>
            <a:lvl4pPr marL="1371590" indent="0">
              <a:buNone/>
              <a:defRPr sz="1600" b="1"/>
            </a:lvl4pPr>
            <a:lvl5pPr marL="1828790" indent="0">
              <a:buNone/>
              <a:defRPr sz="1600" b="1"/>
            </a:lvl5pPr>
            <a:lvl6pPr marL="2285986" indent="0">
              <a:buNone/>
              <a:defRPr sz="1600" b="1"/>
            </a:lvl6pPr>
            <a:lvl7pPr marL="2743183" indent="0">
              <a:buNone/>
              <a:defRPr sz="1600" b="1"/>
            </a:lvl7pPr>
            <a:lvl8pPr marL="3200380" indent="0">
              <a:buNone/>
              <a:defRPr sz="1600" b="1"/>
            </a:lvl8pPr>
            <a:lvl9pPr marL="3657577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399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197" indent="0">
              <a:buNone/>
              <a:defRPr sz="2000" b="1"/>
            </a:lvl2pPr>
            <a:lvl3pPr marL="914395" indent="0">
              <a:buNone/>
              <a:defRPr sz="1800" b="1"/>
            </a:lvl3pPr>
            <a:lvl4pPr marL="1371590" indent="0">
              <a:buNone/>
              <a:defRPr sz="1600" b="1"/>
            </a:lvl4pPr>
            <a:lvl5pPr marL="1828790" indent="0">
              <a:buNone/>
              <a:defRPr sz="1600" b="1"/>
            </a:lvl5pPr>
            <a:lvl6pPr marL="2285986" indent="0">
              <a:buNone/>
              <a:defRPr sz="1600" b="1"/>
            </a:lvl6pPr>
            <a:lvl7pPr marL="2743183" indent="0">
              <a:buNone/>
              <a:defRPr sz="1600" b="1"/>
            </a:lvl7pPr>
            <a:lvl8pPr marL="3200380" indent="0">
              <a:buNone/>
              <a:defRPr sz="1600" b="1"/>
            </a:lvl8pPr>
            <a:lvl9pPr marL="3657577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399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Отраслевое совещание руководителей и специалистов ПАО «Газпром» по вопросам эксплуатации ГРС и систем газоснабжения                               г. Н.Новгород, 21-25 октября 2019 г. </a:t>
            </a:r>
            <a:endParaRPr lang="ru-RU"/>
          </a:p>
        </p:txBody>
      </p:sp>
      <p:sp>
        <p:nvSpPr>
          <p:cNvPr id="8" name="Rectangle 1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FE2AC2-4BE9-4F6B-B74B-A1A9DB667FD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18399375"/>
      </p:ext>
    </p:extLst>
  </p:cSld>
  <p:clrMapOvr>
    <a:masterClrMapping/>
  </p:clrMapOvr>
  <p:transition spd="slow">
    <p:strips dir="rd"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Отраслевое совещание руководителей и специалистов ПАО «Газпром» по вопросам эксплуатации ГРС и систем газоснабжения                               г. Н.Новгород, 21-25 октября 2019 г. </a:t>
            </a:r>
            <a:endParaRPr lang="ru-RU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B93759-7475-4545-968F-16124687F88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03384886"/>
      </p:ext>
    </p:extLst>
  </p:cSld>
  <p:clrMapOvr>
    <a:masterClrMapping/>
  </p:clrMapOvr>
  <p:transition spd="slow">
    <p:strips dir="rd"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Отраслевое совещание руководителей и специалистов ПАО «Газпром» по вопросам эксплуатации ГРС и систем газоснабжения                               г. Н.Новгород, 21-25 октября 2019 г. </a:t>
            </a:r>
            <a:endParaRPr lang="ru-RU"/>
          </a:p>
        </p:txBody>
      </p:sp>
      <p:sp>
        <p:nvSpPr>
          <p:cNvPr id="3" name="Rectangle 1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034BD8-F301-4EC6-B2C7-1C772F3B609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25067586"/>
      </p:ext>
    </p:extLst>
  </p:cSld>
  <p:clrMapOvr>
    <a:masterClrMapping/>
  </p:clrMapOvr>
  <p:transition spd="slow">
    <p:strips dir="rd"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7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2" y="273067"/>
            <a:ext cx="5111750" cy="5853113"/>
          </a:xfrm>
        </p:spPr>
        <p:txBody>
          <a:bodyPr/>
          <a:lstStyle>
            <a:lvl1pPr>
              <a:defRPr sz="3199"/>
            </a:lvl1pPr>
            <a:lvl2pPr>
              <a:defRPr sz="2802"/>
            </a:lvl2pPr>
            <a:lvl3pPr>
              <a:defRPr sz="2399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7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97" indent="0">
              <a:buNone/>
              <a:defRPr sz="1200"/>
            </a:lvl2pPr>
            <a:lvl3pPr marL="914395" indent="0">
              <a:buNone/>
              <a:defRPr sz="1001"/>
            </a:lvl3pPr>
            <a:lvl4pPr marL="1371590" indent="0">
              <a:buNone/>
              <a:defRPr sz="901"/>
            </a:lvl4pPr>
            <a:lvl5pPr marL="1828790" indent="0">
              <a:buNone/>
              <a:defRPr sz="901"/>
            </a:lvl5pPr>
            <a:lvl6pPr marL="2285986" indent="0">
              <a:buNone/>
              <a:defRPr sz="901"/>
            </a:lvl6pPr>
            <a:lvl7pPr marL="2743183" indent="0">
              <a:buNone/>
              <a:defRPr sz="901"/>
            </a:lvl7pPr>
            <a:lvl8pPr marL="3200380" indent="0">
              <a:buNone/>
              <a:defRPr sz="901"/>
            </a:lvl8pPr>
            <a:lvl9pPr marL="3657577" indent="0">
              <a:buNone/>
              <a:defRPr sz="90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Отраслевое совещание руководителей и специалистов ПАО «Газпром» по вопросам эксплуатации ГРС и систем газоснабжения                               г. Н.Новгород, 21-25 октября 2019 г. </a:t>
            </a:r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8DA3C5-BEB3-401D-B3A5-D3879A90FD6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4021482"/>
      </p:ext>
    </p:extLst>
  </p:cSld>
  <p:clrMapOvr>
    <a:masterClrMapping/>
  </p:clrMapOvr>
  <p:transition spd="slow">
    <p:strips dir="rd"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93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93" y="612775"/>
            <a:ext cx="5486400" cy="4114800"/>
          </a:xfrm>
        </p:spPr>
        <p:txBody>
          <a:bodyPr/>
          <a:lstStyle>
            <a:lvl1pPr marL="0" indent="0">
              <a:buNone/>
              <a:defRPr sz="3199"/>
            </a:lvl1pPr>
            <a:lvl2pPr marL="457197" indent="0">
              <a:buNone/>
              <a:defRPr sz="2802"/>
            </a:lvl2pPr>
            <a:lvl3pPr marL="914395" indent="0">
              <a:buNone/>
              <a:defRPr sz="2399"/>
            </a:lvl3pPr>
            <a:lvl4pPr marL="1371590" indent="0">
              <a:buNone/>
              <a:defRPr sz="2000"/>
            </a:lvl4pPr>
            <a:lvl5pPr marL="1828790" indent="0">
              <a:buNone/>
              <a:defRPr sz="2000"/>
            </a:lvl5pPr>
            <a:lvl6pPr marL="2285986" indent="0">
              <a:buNone/>
              <a:defRPr sz="2000"/>
            </a:lvl6pPr>
            <a:lvl7pPr marL="2743183" indent="0">
              <a:buNone/>
              <a:defRPr sz="2000"/>
            </a:lvl7pPr>
            <a:lvl8pPr marL="3200380" indent="0">
              <a:buNone/>
              <a:defRPr sz="2000"/>
            </a:lvl8pPr>
            <a:lvl9pPr marL="3657577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93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97" indent="0">
              <a:buNone/>
              <a:defRPr sz="1200"/>
            </a:lvl2pPr>
            <a:lvl3pPr marL="914395" indent="0">
              <a:buNone/>
              <a:defRPr sz="1001"/>
            </a:lvl3pPr>
            <a:lvl4pPr marL="1371590" indent="0">
              <a:buNone/>
              <a:defRPr sz="901"/>
            </a:lvl4pPr>
            <a:lvl5pPr marL="1828790" indent="0">
              <a:buNone/>
              <a:defRPr sz="901"/>
            </a:lvl5pPr>
            <a:lvl6pPr marL="2285986" indent="0">
              <a:buNone/>
              <a:defRPr sz="901"/>
            </a:lvl6pPr>
            <a:lvl7pPr marL="2743183" indent="0">
              <a:buNone/>
              <a:defRPr sz="901"/>
            </a:lvl7pPr>
            <a:lvl8pPr marL="3200380" indent="0">
              <a:buNone/>
              <a:defRPr sz="901"/>
            </a:lvl8pPr>
            <a:lvl9pPr marL="3657577" indent="0">
              <a:buNone/>
              <a:defRPr sz="90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Отраслевое совещание руководителей и специалистов ПАО «Газпром» по вопросам эксплуатации ГРС и систем газоснабжения                               г. Н.Новгород, 21-25 октября 2019 г. </a:t>
            </a:r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0D17D5-6F53-4DDD-B683-35D074D95E4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97584640"/>
      </p:ext>
    </p:extLst>
  </p:cSld>
  <p:clrMapOvr>
    <a:masterClrMapping/>
  </p:clrMapOvr>
  <p:transition spd="slow">
    <p:strips dir="rd"/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Отраслевое совещание руководителей и специалистов ПАО «Газпром» по вопросам эксплуатации ГРС и систем газоснабжения                               г. Н.Новгород, 21-25 октября 2019 г. </a:t>
            </a:r>
            <a:endParaRPr 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678FE2-05C9-4AF3-9313-5A3FDEEC5B8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3759767"/>
      </p:ext>
    </p:extLst>
  </p:cSld>
  <p:clrMapOvr>
    <a:masterClrMapping/>
  </p:clrMapOvr>
  <p:transition spd="slow">
    <p:strips dir="rd"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9" y="17"/>
            <a:ext cx="2285999" cy="63087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" y="17"/>
            <a:ext cx="6705600" cy="63087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Отраслевое совещание руководителей и специалистов ПАО «Газпром» по вопросам эксплуатации ГРС и систем газоснабжения                               г. Н.Новгород, 21-25 октября 2019 г. </a:t>
            </a:r>
            <a:endParaRPr 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4B4863-6081-4D55-8FDE-CFD7ED51CCD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46657000"/>
      </p:ext>
    </p:extLst>
  </p:cSld>
  <p:clrMapOvr>
    <a:masterClrMapping/>
  </p:clrMapOvr>
  <p:transition spd="slow">
    <p:strips dir="r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639" y="4406917"/>
            <a:ext cx="8420100" cy="1362075"/>
          </a:xfrm>
        </p:spPr>
        <p:txBody>
          <a:bodyPr anchor="t"/>
          <a:lstStyle>
            <a:lvl1pPr algn="l">
              <a:defRPr sz="4001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639" y="2906722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9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9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Отраслевое совещание руководителей и специалистов ПАО «Газпром» по вопросам эксплуатации ГРС и систем газоснабжения                               г. Н.Новгород, 21-25 октября 2019 г. 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38F617-DB30-4B74-991D-F5A198F18E3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243290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1" y="1600206"/>
            <a:ext cx="4381501" cy="4525963"/>
          </a:xfrm>
        </p:spPr>
        <p:txBody>
          <a:bodyPr/>
          <a:lstStyle>
            <a:lvl1pPr>
              <a:defRPr sz="2802"/>
            </a:lvl1pPr>
            <a:lvl2pPr>
              <a:defRPr sz="2399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29200" y="1600206"/>
            <a:ext cx="4381501" cy="4525963"/>
          </a:xfrm>
        </p:spPr>
        <p:txBody>
          <a:bodyPr/>
          <a:lstStyle>
            <a:lvl1pPr>
              <a:defRPr sz="2802"/>
            </a:lvl1pPr>
            <a:lvl2pPr>
              <a:defRPr sz="2399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Отраслевое совещание руководителей и специалистов ПАО «Газпром» по вопросам эксплуатации ГРС и систем газоснабжения                               г. Н.Новгород, 21-25 октября 2019 г. 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20CFE4-FECD-4B8D-9D8E-C6B34BAD648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633167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6" y="1535113"/>
            <a:ext cx="4376738" cy="63976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197" indent="0">
              <a:buNone/>
              <a:defRPr sz="2000" b="1"/>
            </a:lvl2pPr>
            <a:lvl3pPr marL="914395" indent="0">
              <a:buNone/>
              <a:defRPr sz="1800" b="1"/>
            </a:lvl3pPr>
            <a:lvl4pPr marL="1371590" indent="0">
              <a:buNone/>
              <a:defRPr sz="1600" b="1"/>
            </a:lvl4pPr>
            <a:lvl5pPr marL="1828790" indent="0">
              <a:buNone/>
              <a:defRPr sz="1600" b="1"/>
            </a:lvl5pPr>
            <a:lvl6pPr marL="2285986" indent="0">
              <a:buNone/>
              <a:defRPr sz="1600" b="1"/>
            </a:lvl6pPr>
            <a:lvl7pPr marL="2743183" indent="0">
              <a:buNone/>
              <a:defRPr sz="1600" b="1"/>
            </a:lvl7pPr>
            <a:lvl8pPr marL="3200380" indent="0">
              <a:buNone/>
              <a:defRPr sz="1600" b="1"/>
            </a:lvl8pPr>
            <a:lvl9pPr marL="3657577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6" y="2174875"/>
            <a:ext cx="4376738" cy="3951288"/>
          </a:xfrm>
        </p:spPr>
        <p:txBody>
          <a:bodyPr/>
          <a:lstStyle>
            <a:lvl1pPr>
              <a:defRPr sz="2399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381" y="1535113"/>
            <a:ext cx="4378325" cy="63976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197" indent="0">
              <a:buNone/>
              <a:defRPr sz="2000" b="1"/>
            </a:lvl2pPr>
            <a:lvl3pPr marL="914395" indent="0">
              <a:buNone/>
              <a:defRPr sz="1800" b="1"/>
            </a:lvl3pPr>
            <a:lvl4pPr marL="1371590" indent="0">
              <a:buNone/>
              <a:defRPr sz="1600" b="1"/>
            </a:lvl4pPr>
            <a:lvl5pPr marL="1828790" indent="0">
              <a:buNone/>
              <a:defRPr sz="1600" b="1"/>
            </a:lvl5pPr>
            <a:lvl6pPr marL="2285986" indent="0">
              <a:buNone/>
              <a:defRPr sz="1600" b="1"/>
            </a:lvl6pPr>
            <a:lvl7pPr marL="2743183" indent="0">
              <a:buNone/>
              <a:defRPr sz="1600" b="1"/>
            </a:lvl7pPr>
            <a:lvl8pPr marL="3200380" indent="0">
              <a:buNone/>
              <a:defRPr sz="1600" b="1"/>
            </a:lvl8pPr>
            <a:lvl9pPr marL="3657577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381" y="2174875"/>
            <a:ext cx="4378325" cy="3951288"/>
          </a:xfrm>
        </p:spPr>
        <p:txBody>
          <a:bodyPr/>
          <a:lstStyle>
            <a:lvl1pPr>
              <a:defRPr sz="2399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Отраслевое совещание руководителей и специалистов ПАО «Газпром» по вопросам эксплуатации ГРС и систем газоснабжения                               г. Н.Новгород, 21-25 октября 2019 г. </a:t>
            </a: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C9B53-8B89-45F8-908B-83EFF134741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041852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Отраслевое совещание руководителей и специалистов ПАО «Газпром» по вопросам эксплуатации ГРС и систем газоснабжения                               г. Н.Новгород, 21-25 октября 2019 г. </a:t>
            </a: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020304-4197-44EA-82DA-DB374045AD9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45811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Отраслевое совещание руководителей и специалистов ПАО «Газпром» по вопросам эксплуатации ГРС и систем газоснабжения                               г. Н.Новгород, 21-25 октября 2019 г. </a:t>
            </a:r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92C79C-8E95-427F-96C6-EC22FC529D1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43545459"/>
      </p:ext>
    </p:extLst>
  </p:cSld>
  <p:clrMapOvr>
    <a:masterClrMapping/>
  </p:clrMapOvr>
  <p:transition spd="slow">
    <p:strips dir="rd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Отраслевое совещание руководителей и специалистов ПАО «Газпром» по вопросам эксплуатации ГРС и систем газоснабжения                               г. Н.Новгород, 21-25 октября 2019 г. </a:t>
            </a: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08B246-48F2-433B-B2ED-84545EAEB19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038641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6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3500" y="273067"/>
            <a:ext cx="5537201" cy="5853113"/>
          </a:xfrm>
        </p:spPr>
        <p:txBody>
          <a:bodyPr/>
          <a:lstStyle>
            <a:lvl1pPr>
              <a:defRPr sz="3199"/>
            </a:lvl1pPr>
            <a:lvl2pPr>
              <a:defRPr sz="2802"/>
            </a:lvl2pPr>
            <a:lvl3pPr>
              <a:defRPr sz="2399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6" y="1435103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97" indent="0">
              <a:buNone/>
              <a:defRPr sz="1200"/>
            </a:lvl2pPr>
            <a:lvl3pPr marL="914395" indent="0">
              <a:buNone/>
              <a:defRPr sz="1001"/>
            </a:lvl3pPr>
            <a:lvl4pPr marL="1371590" indent="0">
              <a:buNone/>
              <a:defRPr sz="901"/>
            </a:lvl4pPr>
            <a:lvl5pPr marL="1828790" indent="0">
              <a:buNone/>
              <a:defRPr sz="901"/>
            </a:lvl5pPr>
            <a:lvl6pPr marL="2285986" indent="0">
              <a:buNone/>
              <a:defRPr sz="901"/>
            </a:lvl6pPr>
            <a:lvl7pPr marL="2743183" indent="0">
              <a:buNone/>
              <a:defRPr sz="901"/>
            </a:lvl7pPr>
            <a:lvl8pPr marL="3200380" indent="0">
              <a:buNone/>
              <a:defRPr sz="901"/>
            </a:lvl8pPr>
            <a:lvl9pPr marL="3657577" indent="0">
              <a:buNone/>
              <a:defRPr sz="90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Отраслевое совещание руководителей и специалистов ПАО «Газпром» по вопросам эксплуатации ГРС и систем газоснабжения                               г. Н.Новгород, 21-25 октября 2019 г. 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6EBCBC-15FF-4750-A5C4-9FD0B913815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896196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199"/>
            </a:lvl1pPr>
            <a:lvl2pPr marL="457197" indent="0">
              <a:buNone/>
              <a:defRPr sz="2802"/>
            </a:lvl2pPr>
            <a:lvl3pPr marL="914395" indent="0">
              <a:buNone/>
              <a:defRPr sz="2399"/>
            </a:lvl3pPr>
            <a:lvl4pPr marL="1371590" indent="0">
              <a:buNone/>
              <a:defRPr sz="2000"/>
            </a:lvl4pPr>
            <a:lvl5pPr marL="1828790" indent="0">
              <a:buNone/>
              <a:defRPr sz="2000"/>
            </a:lvl5pPr>
            <a:lvl6pPr marL="2285986" indent="0">
              <a:buNone/>
              <a:defRPr sz="2000"/>
            </a:lvl6pPr>
            <a:lvl7pPr marL="2743183" indent="0">
              <a:buNone/>
              <a:defRPr sz="2000"/>
            </a:lvl7pPr>
            <a:lvl8pPr marL="3200380" indent="0">
              <a:buNone/>
              <a:defRPr sz="2000"/>
            </a:lvl8pPr>
            <a:lvl9pPr marL="3657577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97" indent="0">
              <a:buNone/>
              <a:defRPr sz="1200"/>
            </a:lvl2pPr>
            <a:lvl3pPr marL="914395" indent="0">
              <a:buNone/>
              <a:defRPr sz="1001"/>
            </a:lvl3pPr>
            <a:lvl4pPr marL="1371590" indent="0">
              <a:buNone/>
              <a:defRPr sz="901"/>
            </a:lvl4pPr>
            <a:lvl5pPr marL="1828790" indent="0">
              <a:buNone/>
              <a:defRPr sz="901"/>
            </a:lvl5pPr>
            <a:lvl6pPr marL="2285986" indent="0">
              <a:buNone/>
              <a:defRPr sz="901"/>
            </a:lvl6pPr>
            <a:lvl7pPr marL="2743183" indent="0">
              <a:buNone/>
              <a:defRPr sz="901"/>
            </a:lvl7pPr>
            <a:lvl8pPr marL="3200380" indent="0">
              <a:buNone/>
              <a:defRPr sz="901"/>
            </a:lvl8pPr>
            <a:lvl9pPr marL="3657577" indent="0">
              <a:buNone/>
              <a:defRPr sz="90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Отраслевое совещание руководителей и специалистов ПАО «Газпром» по вопросам эксплуатации ГРС и систем газоснабжения                               г. Н.Новгород, 21-25 октября 2019 г. 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6A8F8C-0624-455D-9EA4-A60DE2BFD99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10193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Отраслевое совещание руководителей и специалистов ПАО «Газпром» по вопросам эксплуатации ГРС и систем газоснабжения                               г. Н.Новгород, 21-25 октября 2019 г. 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A77129-999A-4201-BE7A-0268D46486E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548468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55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5" y="274655"/>
            <a:ext cx="65341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Отраслевое совещание руководителей и специалистов ПАО «Газпром» по вопросам эксплуатации ГРС и систем газоснабжения                               г. Н.Новгород, 21-25 октября 2019 г. 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584D6C-3A17-479C-9C83-4235CEC9BEA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526399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1" y="2130442"/>
            <a:ext cx="7772401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4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97" indent="0" algn="ctr">
              <a:buNone/>
              <a:defRPr/>
            </a:lvl2pPr>
            <a:lvl3pPr marL="914395" indent="0" algn="ctr">
              <a:buNone/>
              <a:defRPr/>
            </a:lvl3pPr>
            <a:lvl4pPr marL="1371590" indent="0" algn="ctr">
              <a:buNone/>
              <a:defRPr/>
            </a:lvl4pPr>
            <a:lvl5pPr marL="1828790" indent="0" algn="ctr">
              <a:buNone/>
              <a:defRPr/>
            </a:lvl5pPr>
            <a:lvl6pPr marL="2285986" indent="0" algn="ctr">
              <a:buNone/>
              <a:defRPr/>
            </a:lvl6pPr>
            <a:lvl7pPr marL="2743183" indent="0" algn="ctr">
              <a:buNone/>
              <a:defRPr/>
            </a:lvl7pPr>
            <a:lvl8pPr marL="3200380" indent="0" algn="ctr">
              <a:buNone/>
              <a:defRPr/>
            </a:lvl8pPr>
            <a:lvl9pPr marL="3657577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Отраслевое совещание руководителей и специалистов ПАО «Газпром» по вопросам эксплуатации ГРС и систем газоснабжения                               г. Н.Новгород, 21-25 октября 2019 г. </a:t>
            </a:r>
            <a:endParaRPr lang="ru-RU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B86BAD-B869-4DBD-9A97-880156BB328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70380499"/>
      </p:ext>
    </p:extLst>
  </p:cSld>
  <p:clrMapOvr>
    <a:masterClrMapping/>
  </p:clrMapOvr>
  <p:transition spd="slow">
    <p:strips dir="rd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Отраслевое совещание руководителей и специалистов ПАО «Газпром» по вопросам эксплуатации ГРС и систем газоснабжения                               г. Н.Новгород, 21-25 октября 2019 г. </a:t>
            </a:r>
            <a:endParaRPr lang="ru-RU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77C7F0-CF93-47CD-812D-A80E834D83E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46740511"/>
      </p:ext>
    </p:extLst>
  </p:cSld>
  <p:clrMapOvr>
    <a:masterClrMapping/>
  </p:clrMapOvr>
  <p:transition spd="slow">
    <p:strips dir="rd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6" y="4406917"/>
            <a:ext cx="7772401" cy="1362075"/>
          </a:xfrm>
        </p:spPr>
        <p:txBody>
          <a:bodyPr anchor="t"/>
          <a:lstStyle>
            <a:lvl1pPr algn="l">
              <a:defRPr sz="4001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6" y="2906722"/>
            <a:ext cx="7772401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97" indent="0">
              <a:buNone/>
              <a:defRPr sz="1800"/>
            </a:lvl2pPr>
            <a:lvl3pPr marL="914395" indent="0">
              <a:buNone/>
              <a:defRPr sz="1600"/>
            </a:lvl3pPr>
            <a:lvl4pPr marL="1371590" indent="0">
              <a:buNone/>
              <a:defRPr sz="1400"/>
            </a:lvl4pPr>
            <a:lvl5pPr marL="1828790" indent="0">
              <a:buNone/>
              <a:defRPr sz="1400"/>
            </a:lvl5pPr>
            <a:lvl6pPr marL="2285986" indent="0">
              <a:buNone/>
              <a:defRPr sz="1400"/>
            </a:lvl6pPr>
            <a:lvl7pPr marL="2743183" indent="0">
              <a:buNone/>
              <a:defRPr sz="1400"/>
            </a:lvl7pPr>
            <a:lvl8pPr marL="3200380" indent="0">
              <a:buNone/>
              <a:defRPr sz="1400"/>
            </a:lvl8pPr>
            <a:lvl9pPr marL="3657577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Отраслевое совещание руководителей и специалистов ПАО «Газпром» по вопросам эксплуатации ГРС и систем газоснабжения                               г. Н.Новгород, 21-25 октября 2019 г. </a:t>
            </a:r>
            <a:endParaRPr lang="ru-RU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0D238E-B0E8-4717-9E87-678C5CA09B0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6376411"/>
      </p:ext>
    </p:extLst>
  </p:cSld>
  <p:clrMapOvr>
    <a:masterClrMapping/>
  </p:clrMapOvr>
  <p:transition spd="slow">
    <p:strips dir="rd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" y="1079508"/>
            <a:ext cx="4495800" cy="1528763"/>
          </a:xfrm>
        </p:spPr>
        <p:txBody>
          <a:bodyPr/>
          <a:lstStyle>
            <a:lvl1pPr>
              <a:defRPr sz="2802"/>
            </a:lvl1pPr>
            <a:lvl2pPr>
              <a:defRPr sz="2399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6" y="1079508"/>
            <a:ext cx="4495800" cy="1528763"/>
          </a:xfrm>
        </p:spPr>
        <p:txBody>
          <a:bodyPr/>
          <a:lstStyle>
            <a:lvl1pPr>
              <a:defRPr sz="2802"/>
            </a:lvl1pPr>
            <a:lvl2pPr>
              <a:defRPr sz="2399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Отраслевое совещание руководителей и специалистов ПАО «Газпром» по вопросам эксплуатации ГРС и систем газоснабжения                               г. Н.Новгород, 21-25 октября 2019 г. </a:t>
            </a:r>
            <a:endParaRPr lang="ru-RU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52A46B-0DB9-49F3-99E0-966C915BE5C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6023266"/>
      </p:ext>
    </p:extLst>
  </p:cSld>
  <p:clrMapOvr>
    <a:masterClrMapping/>
  </p:clrMapOvr>
  <p:transition spd="slow">
    <p:strips dir="rd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8" y="274638"/>
            <a:ext cx="8229599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197" indent="0">
              <a:buNone/>
              <a:defRPr sz="2000" b="1"/>
            </a:lvl2pPr>
            <a:lvl3pPr marL="914395" indent="0">
              <a:buNone/>
              <a:defRPr sz="1800" b="1"/>
            </a:lvl3pPr>
            <a:lvl4pPr marL="1371590" indent="0">
              <a:buNone/>
              <a:defRPr sz="1600" b="1"/>
            </a:lvl4pPr>
            <a:lvl5pPr marL="1828790" indent="0">
              <a:buNone/>
              <a:defRPr sz="1600" b="1"/>
            </a:lvl5pPr>
            <a:lvl6pPr marL="2285986" indent="0">
              <a:buNone/>
              <a:defRPr sz="1600" b="1"/>
            </a:lvl6pPr>
            <a:lvl7pPr marL="2743183" indent="0">
              <a:buNone/>
              <a:defRPr sz="1600" b="1"/>
            </a:lvl7pPr>
            <a:lvl8pPr marL="3200380" indent="0">
              <a:buNone/>
              <a:defRPr sz="1600" b="1"/>
            </a:lvl8pPr>
            <a:lvl9pPr marL="3657577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399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197" indent="0">
              <a:buNone/>
              <a:defRPr sz="2000" b="1"/>
            </a:lvl2pPr>
            <a:lvl3pPr marL="914395" indent="0">
              <a:buNone/>
              <a:defRPr sz="1800" b="1"/>
            </a:lvl3pPr>
            <a:lvl4pPr marL="1371590" indent="0">
              <a:buNone/>
              <a:defRPr sz="1600" b="1"/>
            </a:lvl4pPr>
            <a:lvl5pPr marL="1828790" indent="0">
              <a:buNone/>
              <a:defRPr sz="1600" b="1"/>
            </a:lvl5pPr>
            <a:lvl6pPr marL="2285986" indent="0">
              <a:buNone/>
              <a:defRPr sz="1600" b="1"/>
            </a:lvl6pPr>
            <a:lvl7pPr marL="2743183" indent="0">
              <a:buNone/>
              <a:defRPr sz="1600" b="1"/>
            </a:lvl7pPr>
            <a:lvl8pPr marL="3200380" indent="0">
              <a:buNone/>
              <a:defRPr sz="1600" b="1"/>
            </a:lvl8pPr>
            <a:lvl9pPr marL="3657577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399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Отраслевое совещание руководителей и специалистов ПАО «Газпром» по вопросам эксплуатации ГРС и систем газоснабжения                               г. Н.Новгород, 21-25 октября 2019 г. </a:t>
            </a:r>
            <a:endParaRPr lang="ru-RU"/>
          </a:p>
        </p:txBody>
      </p:sp>
      <p:sp>
        <p:nvSpPr>
          <p:cNvPr id="8" name="Rectangle 2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B6B525-3942-4C15-BB59-BDF784F174E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40181931"/>
      </p:ext>
    </p:extLst>
  </p:cSld>
  <p:clrMapOvr>
    <a:masterClrMapping/>
  </p:clrMapOvr>
  <p:transition spd="slow"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6" y="4406917"/>
            <a:ext cx="7772401" cy="1362075"/>
          </a:xfrm>
        </p:spPr>
        <p:txBody>
          <a:bodyPr anchor="t"/>
          <a:lstStyle>
            <a:lvl1pPr algn="l">
              <a:defRPr sz="4001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6" y="2906722"/>
            <a:ext cx="7772401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97" indent="0">
              <a:buNone/>
              <a:defRPr sz="1800"/>
            </a:lvl2pPr>
            <a:lvl3pPr marL="914395" indent="0">
              <a:buNone/>
              <a:defRPr sz="1600"/>
            </a:lvl3pPr>
            <a:lvl4pPr marL="1371590" indent="0">
              <a:buNone/>
              <a:defRPr sz="1400"/>
            </a:lvl4pPr>
            <a:lvl5pPr marL="1828790" indent="0">
              <a:buNone/>
              <a:defRPr sz="1400"/>
            </a:lvl5pPr>
            <a:lvl6pPr marL="2285986" indent="0">
              <a:buNone/>
              <a:defRPr sz="1400"/>
            </a:lvl6pPr>
            <a:lvl7pPr marL="2743183" indent="0">
              <a:buNone/>
              <a:defRPr sz="1400"/>
            </a:lvl7pPr>
            <a:lvl8pPr marL="3200380" indent="0">
              <a:buNone/>
              <a:defRPr sz="1400"/>
            </a:lvl8pPr>
            <a:lvl9pPr marL="3657577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Отраслевое совещание руководителей и специалистов ПАО «Газпром» по вопросам эксплуатации ГРС и систем газоснабжения                               г. Н.Новгород, 21-25 октября 2019 г. </a:t>
            </a:r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8AD469-1ACE-4AE5-840C-443F51D86BE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31488734"/>
      </p:ext>
    </p:extLst>
  </p:cSld>
  <p:clrMapOvr>
    <a:masterClrMapping/>
  </p:clrMapOvr>
  <p:transition spd="slow">
    <p:strips dir="rd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Отраслевое совещание руководителей и специалистов ПАО «Газпром» по вопросам эксплуатации ГРС и систем газоснабжения                               г. Н.Новгород, 21-25 октября 2019 г. 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89D528-A5CD-4A5A-9E52-31D07EAEC17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51981396"/>
      </p:ext>
    </p:extLst>
  </p:cSld>
  <p:clrMapOvr>
    <a:masterClrMapping/>
  </p:clrMapOvr>
  <p:transition spd="slow">
    <p:strips dir="rd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Отраслевое совещание руководителей и специалистов ПАО «Газпром» по вопросам эксплуатации ГРС и систем газоснабжения                               г. Н.Новгород, 21-25 октября 2019 г. </a:t>
            </a:r>
            <a:endParaRPr lang="ru-RU"/>
          </a:p>
        </p:txBody>
      </p:sp>
      <p:sp>
        <p:nvSpPr>
          <p:cNvPr id="3" name="Rectangle 2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50AC17-F2FE-4595-88CC-0A7AE92668A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36191073"/>
      </p:ext>
    </p:extLst>
  </p:cSld>
  <p:clrMapOvr>
    <a:masterClrMapping/>
  </p:clrMapOvr>
  <p:transition spd="slow">
    <p:strips dir="rd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7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2" y="273067"/>
            <a:ext cx="5111750" cy="5853113"/>
          </a:xfrm>
        </p:spPr>
        <p:txBody>
          <a:bodyPr/>
          <a:lstStyle>
            <a:lvl1pPr>
              <a:defRPr sz="3199"/>
            </a:lvl1pPr>
            <a:lvl2pPr>
              <a:defRPr sz="2802"/>
            </a:lvl2pPr>
            <a:lvl3pPr>
              <a:defRPr sz="2399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7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97" indent="0">
              <a:buNone/>
              <a:defRPr sz="1200"/>
            </a:lvl2pPr>
            <a:lvl3pPr marL="914395" indent="0">
              <a:buNone/>
              <a:defRPr sz="1001"/>
            </a:lvl3pPr>
            <a:lvl4pPr marL="1371590" indent="0">
              <a:buNone/>
              <a:defRPr sz="901"/>
            </a:lvl4pPr>
            <a:lvl5pPr marL="1828790" indent="0">
              <a:buNone/>
              <a:defRPr sz="901"/>
            </a:lvl5pPr>
            <a:lvl6pPr marL="2285986" indent="0">
              <a:buNone/>
              <a:defRPr sz="901"/>
            </a:lvl6pPr>
            <a:lvl7pPr marL="2743183" indent="0">
              <a:buNone/>
              <a:defRPr sz="901"/>
            </a:lvl7pPr>
            <a:lvl8pPr marL="3200380" indent="0">
              <a:buNone/>
              <a:defRPr sz="901"/>
            </a:lvl8pPr>
            <a:lvl9pPr marL="3657577" indent="0">
              <a:buNone/>
              <a:defRPr sz="90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Отраслевое совещание руководителей и специалистов ПАО «Газпром» по вопросам эксплуатации ГРС и систем газоснабжения                               г. Н.Новгород, 21-25 октября 2019 г. </a:t>
            </a:r>
            <a:endParaRPr lang="ru-RU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823FC4-2B7C-4399-9695-5EA85E9A810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81119644"/>
      </p:ext>
    </p:extLst>
  </p:cSld>
  <p:clrMapOvr>
    <a:masterClrMapping/>
  </p:clrMapOvr>
  <p:transition spd="slow">
    <p:strips dir="rd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93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93" y="612775"/>
            <a:ext cx="5486400" cy="4114800"/>
          </a:xfrm>
        </p:spPr>
        <p:txBody>
          <a:bodyPr/>
          <a:lstStyle>
            <a:lvl1pPr marL="0" indent="0">
              <a:buNone/>
              <a:defRPr sz="3199"/>
            </a:lvl1pPr>
            <a:lvl2pPr marL="457197" indent="0">
              <a:buNone/>
              <a:defRPr sz="2802"/>
            </a:lvl2pPr>
            <a:lvl3pPr marL="914395" indent="0">
              <a:buNone/>
              <a:defRPr sz="2399"/>
            </a:lvl3pPr>
            <a:lvl4pPr marL="1371590" indent="0">
              <a:buNone/>
              <a:defRPr sz="2000"/>
            </a:lvl4pPr>
            <a:lvl5pPr marL="1828790" indent="0">
              <a:buNone/>
              <a:defRPr sz="2000"/>
            </a:lvl5pPr>
            <a:lvl6pPr marL="2285986" indent="0">
              <a:buNone/>
              <a:defRPr sz="2000"/>
            </a:lvl6pPr>
            <a:lvl7pPr marL="2743183" indent="0">
              <a:buNone/>
              <a:defRPr sz="2000"/>
            </a:lvl7pPr>
            <a:lvl8pPr marL="3200380" indent="0">
              <a:buNone/>
              <a:defRPr sz="2000"/>
            </a:lvl8pPr>
            <a:lvl9pPr marL="3657577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93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97" indent="0">
              <a:buNone/>
              <a:defRPr sz="1200"/>
            </a:lvl2pPr>
            <a:lvl3pPr marL="914395" indent="0">
              <a:buNone/>
              <a:defRPr sz="1001"/>
            </a:lvl3pPr>
            <a:lvl4pPr marL="1371590" indent="0">
              <a:buNone/>
              <a:defRPr sz="901"/>
            </a:lvl4pPr>
            <a:lvl5pPr marL="1828790" indent="0">
              <a:buNone/>
              <a:defRPr sz="901"/>
            </a:lvl5pPr>
            <a:lvl6pPr marL="2285986" indent="0">
              <a:buNone/>
              <a:defRPr sz="901"/>
            </a:lvl6pPr>
            <a:lvl7pPr marL="2743183" indent="0">
              <a:buNone/>
              <a:defRPr sz="901"/>
            </a:lvl7pPr>
            <a:lvl8pPr marL="3200380" indent="0">
              <a:buNone/>
              <a:defRPr sz="901"/>
            </a:lvl8pPr>
            <a:lvl9pPr marL="3657577" indent="0">
              <a:buNone/>
              <a:defRPr sz="90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Отраслевое совещание руководителей и специалистов ПАО «Газпром» по вопросам эксплуатации ГРС и систем газоснабжения                               г. Н.Новгород, 21-25 октября 2019 г. </a:t>
            </a:r>
            <a:endParaRPr lang="ru-RU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9BBCEA-9353-4135-9C37-AA4D1B2AD7D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65790915"/>
      </p:ext>
    </p:extLst>
  </p:cSld>
  <p:clrMapOvr>
    <a:masterClrMapping/>
  </p:clrMapOvr>
  <p:transition spd="slow">
    <p:strips dir="rd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Отраслевое совещание руководителей и специалистов ПАО «Газпром» по вопросам эксплуатации ГРС и систем газоснабжения                               г. Н.Новгород, 21-25 октября 2019 г. </a:t>
            </a:r>
            <a:endParaRPr lang="ru-RU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C60469-8AD5-4FFE-B3A2-1760AB7A28F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77979174"/>
      </p:ext>
    </p:extLst>
  </p:cSld>
  <p:clrMapOvr>
    <a:masterClrMapping/>
  </p:clrMapOvr>
  <p:transition spd="slow">
    <p:strips dir="rd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9" y="17"/>
            <a:ext cx="2285999" cy="26082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" y="17"/>
            <a:ext cx="6705600" cy="26082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Отраслевое совещание руководителей и специалистов ПАО «Газпром» по вопросам эксплуатации ГРС и систем газоснабжения                               г. Н.Новгород, 21-25 октября 2019 г. </a:t>
            </a:r>
            <a:endParaRPr lang="ru-RU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2303D6-2FEF-40B4-BE29-D81E36EB9EA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88294401"/>
      </p:ext>
    </p:extLst>
  </p:cSld>
  <p:clrMapOvr>
    <a:masterClrMapping/>
  </p:clrMapOvr>
  <p:transition spd="slow">
    <p:strips dir="rd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1" y="2130442"/>
            <a:ext cx="7772401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4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97" indent="0" algn="ctr">
              <a:buNone/>
              <a:defRPr/>
            </a:lvl2pPr>
            <a:lvl3pPr marL="914395" indent="0" algn="ctr">
              <a:buNone/>
              <a:defRPr/>
            </a:lvl3pPr>
            <a:lvl4pPr marL="1371590" indent="0" algn="ctr">
              <a:buNone/>
              <a:defRPr/>
            </a:lvl4pPr>
            <a:lvl5pPr marL="1828790" indent="0" algn="ctr">
              <a:buNone/>
              <a:defRPr/>
            </a:lvl5pPr>
            <a:lvl6pPr marL="2285986" indent="0" algn="ctr">
              <a:buNone/>
              <a:defRPr/>
            </a:lvl6pPr>
            <a:lvl7pPr marL="2743183" indent="0" algn="ctr">
              <a:buNone/>
              <a:defRPr/>
            </a:lvl7pPr>
            <a:lvl8pPr marL="3200380" indent="0" algn="ctr">
              <a:buNone/>
              <a:defRPr/>
            </a:lvl8pPr>
            <a:lvl9pPr marL="3657577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Отраслевое совещание руководителей и специалистов ПАО «Газпром» по вопросам эксплуатации ГРС и систем газоснабжения                               г. Н.Новгород, 21-25 октября 2019 г. </a:t>
            </a:r>
            <a:endParaRPr lang="ru-RU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F99760-7B93-4618-AAB7-684DA6F76CD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85054315"/>
      </p:ext>
    </p:extLst>
  </p:cSld>
  <p:clrMapOvr>
    <a:masterClrMapping/>
  </p:clrMapOvr>
  <p:transition spd="slow">
    <p:strips dir="rd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Отраслевое совещание руководителей и специалистов ПАО «Газпром» по вопросам эксплуатации ГРС и систем газоснабжения                               г. Н.Новгород, 21-25 октября 2019 г. </a:t>
            </a:r>
            <a:endParaRPr lang="ru-RU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E71D9F-078D-421D-A1BF-E237B183C2C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71498847"/>
      </p:ext>
    </p:extLst>
  </p:cSld>
  <p:clrMapOvr>
    <a:masterClrMapping/>
  </p:clrMapOvr>
  <p:transition spd="slow">
    <p:strips dir="rd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6" y="4406917"/>
            <a:ext cx="7772401" cy="1362075"/>
          </a:xfrm>
        </p:spPr>
        <p:txBody>
          <a:bodyPr anchor="t"/>
          <a:lstStyle>
            <a:lvl1pPr algn="l">
              <a:defRPr sz="4001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6" y="2906722"/>
            <a:ext cx="7772401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97" indent="0">
              <a:buNone/>
              <a:defRPr sz="1800"/>
            </a:lvl2pPr>
            <a:lvl3pPr marL="914395" indent="0">
              <a:buNone/>
              <a:defRPr sz="1600"/>
            </a:lvl3pPr>
            <a:lvl4pPr marL="1371590" indent="0">
              <a:buNone/>
              <a:defRPr sz="1400"/>
            </a:lvl4pPr>
            <a:lvl5pPr marL="1828790" indent="0">
              <a:buNone/>
              <a:defRPr sz="1400"/>
            </a:lvl5pPr>
            <a:lvl6pPr marL="2285986" indent="0">
              <a:buNone/>
              <a:defRPr sz="1400"/>
            </a:lvl6pPr>
            <a:lvl7pPr marL="2743183" indent="0">
              <a:buNone/>
              <a:defRPr sz="1400"/>
            </a:lvl7pPr>
            <a:lvl8pPr marL="3200380" indent="0">
              <a:buNone/>
              <a:defRPr sz="1400"/>
            </a:lvl8pPr>
            <a:lvl9pPr marL="3657577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Отраслевое совещание руководителей и специалистов ПАО «Газпром» по вопросам эксплуатации ГРС и систем газоснабжения                               г. Н.Новгород, 21-25 октября 2019 г. </a:t>
            </a:r>
            <a:endParaRPr lang="ru-RU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E197EA-FEBC-41FB-ABB4-8500B217A4D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83295105"/>
      </p:ext>
    </p:extLst>
  </p:cSld>
  <p:clrMapOvr>
    <a:masterClrMapping/>
  </p:clrMapOvr>
  <p:transition spd="slow">
    <p:strips dir="rd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" y="1079508"/>
            <a:ext cx="4495800" cy="1528763"/>
          </a:xfrm>
        </p:spPr>
        <p:txBody>
          <a:bodyPr/>
          <a:lstStyle>
            <a:lvl1pPr>
              <a:defRPr sz="2802"/>
            </a:lvl1pPr>
            <a:lvl2pPr>
              <a:defRPr sz="2399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6" y="1079508"/>
            <a:ext cx="4495800" cy="1528763"/>
          </a:xfrm>
        </p:spPr>
        <p:txBody>
          <a:bodyPr/>
          <a:lstStyle>
            <a:lvl1pPr>
              <a:defRPr sz="2802"/>
            </a:lvl1pPr>
            <a:lvl2pPr>
              <a:defRPr sz="2399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Отраслевое совещание руководителей и специалистов ПАО «Газпром» по вопросам эксплуатации ГРС и систем газоснабжения                               г. Н.Новгород, 21-25 октября 2019 г. </a:t>
            </a:r>
            <a:endParaRPr lang="ru-RU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1D4419-6579-44C9-85D1-0D95F28D85F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23476544"/>
      </p:ext>
    </p:extLst>
  </p:cSld>
  <p:clrMapOvr>
    <a:masterClrMapping/>
  </p:clrMapOvr>
  <p:transition spd="slow"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" y="1079508"/>
            <a:ext cx="4495800" cy="1528763"/>
          </a:xfrm>
        </p:spPr>
        <p:txBody>
          <a:bodyPr/>
          <a:lstStyle>
            <a:lvl1pPr>
              <a:defRPr sz="2802"/>
            </a:lvl1pPr>
            <a:lvl2pPr>
              <a:defRPr sz="2399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6" y="1079508"/>
            <a:ext cx="4495800" cy="1528763"/>
          </a:xfrm>
        </p:spPr>
        <p:txBody>
          <a:bodyPr/>
          <a:lstStyle>
            <a:lvl1pPr>
              <a:defRPr sz="2802"/>
            </a:lvl1pPr>
            <a:lvl2pPr>
              <a:defRPr sz="2399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Отраслевое совещание руководителей и специалистов ПАО «Газпром» по вопросам эксплуатации ГРС и систем газоснабжения                               г. Н.Новгород, 21-25 октября 2019 г. </a:t>
            </a: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BB8F4-953D-4208-91CF-9B7A5D7620D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29519949"/>
      </p:ext>
    </p:extLst>
  </p:cSld>
  <p:clrMapOvr>
    <a:masterClrMapping/>
  </p:clrMapOvr>
  <p:transition spd="slow">
    <p:strips dir="rd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8" y="274638"/>
            <a:ext cx="8229599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197" indent="0">
              <a:buNone/>
              <a:defRPr sz="2000" b="1"/>
            </a:lvl2pPr>
            <a:lvl3pPr marL="914395" indent="0">
              <a:buNone/>
              <a:defRPr sz="1800" b="1"/>
            </a:lvl3pPr>
            <a:lvl4pPr marL="1371590" indent="0">
              <a:buNone/>
              <a:defRPr sz="1600" b="1"/>
            </a:lvl4pPr>
            <a:lvl5pPr marL="1828790" indent="0">
              <a:buNone/>
              <a:defRPr sz="1600" b="1"/>
            </a:lvl5pPr>
            <a:lvl6pPr marL="2285986" indent="0">
              <a:buNone/>
              <a:defRPr sz="1600" b="1"/>
            </a:lvl6pPr>
            <a:lvl7pPr marL="2743183" indent="0">
              <a:buNone/>
              <a:defRPr sz="1600" b="1"/>
            </a:lvl7pPr>
            <a:lvl8pPr marL="3200380" indent="0">
              <a:buNone/>
              <a:defRPr sz="1600" b="1"/>
            </a:lvl8pPr>
            <a:lvl9pPr marL="3657577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399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197" indent="0">
              <a:buNone/>
              <a:defRPr sz="2000" b="1"/>
            </a:lvl2pPr>
            <a:lvl3pPr marL="914395" indent="0">
              <a:buNone/>
              <a:defRPr sz="1800" b="1"/>
            </a:lvl3pPr>
            <a:lvl4pPr marL="1371590" indent="0">
              <a:buNone/>
              <a:defRPr sz="1600" b="1"/>
            </a:lvl4pPr>
            <a:lvl5pPr marL="1828790" indent="0">
              <a:buNone/>
              <a:defRPr sz="1600" b="1"/>
            </a:lvl5pPr>
            <a:lvl6pPr marL="2285986" indent="0">
              <a:buNone/>
              <a:defRPr sz="1600" b="1"/>
            </a:lvl6pPr>
            <a:lvl7pPr marL="2743183" indent="0">
              <a:buNone/>
              <a:defRPr sz="1600" b="1"/>
            </a:lvl7pPr>
            <a:lvl8pPr marL="3200380" indent="0">
              <a:buNone/>
              <a:defRPr sz="1600" b="1"/>
            </a:lvl8pPr>
            <a:lvl9pPr marL="3657577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399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Отраслевое совещание руководителей и специалистов ПАО «Газпром» по вопросам эксплуатации ГРС и систем газоснабжения                               г. Н.Новгород, 21-25 октября 2019 г. </a:t>
            </a:r>
            <a:endParaRPr lang="ru-RU"/>
          </a:p>
        </p:txBody>
      </p:sp>
      <p:sp>
        <p:nvSpPr>
          <p:cNvPr id="8" name="Rectangle 2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854A6D-988B-4765-867F-31E0295A8A7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49394854"/>
      </p:ext>
    </p:extLst>
  </p:cSld>
  <p:clrMapOvr>
    <a:masterClrMapping/>
  </p:clrMapOvr>
  <p:transition spd="slow">
    <p:strips dir="rd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Отраслевое совещание руководителей и специалистов ПАО «Газпром» по вопросам эксплуатации ГРС и систем газоснабжения                               г. Н.Новгород, 21-25 октября 2019 г. 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C36086-3861-474F-BF86-E72818CB371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55391181"/>
      </p:ext>
    </p:extLst>
  </p:cSld>
  <p:clrMapOvr>
    <a:masterClrMapping/>
  </p:clrMapOvr>
  <p:transition spd="slow">
    <p:strips dir="rd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Отраслевое совещание руководителей и специалистов ПАО «Газпром» по вопросам эксплуатации ГРС и систем газоснабжения                               г. Н.Новгород, 21-25 октября 2019 г. </a:t>
            </a:r>
            <a:endParaRPr lang="ru-RU"/>
          </a:p>
        </p:txBody>
      </p:sp>
      <p:sp>
        <p:nvSpPr>
          <p:cNvPr id="3" name="Rectangle 2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AEE7F3-6F02-4E51-8C0E-1A0E8D5047E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57343580"/>
      </p:ext>
    </p:extLst>
  </p:cSld>
  <p:clrMapOvr>
    <a:masterClrMapping/>
  </p:clrMapOvr>
  <p:transition spd="slow">
    <p:strips dir="rd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7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2" y="273067"/>
            <a:ext cx="5111750" cy="5853113"/>
          </a:xfrm>
        </p:spPr>
        <p:txBody>
          <a:bodyPr/>
          <a:lstStyle>
            <a:lvl1pPr>
              <a:defRPr sz="3199"/>
            </a:lvl1pPr>
            <a:lvl2pPr>
              <a:defRPr sz="2802"/>
            </a:lvl2pPr>
            <a:lvl3pPr>
              <a:defRPr sz="2399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7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97" indent="0">
              <a:buNone/>
              <a:defRPr sz="1200"/>
            </a:lvl2pPr>
            <a:lvl3pPr marL="914395" indent="0">
              <a:buNone/>
              <a:defRPr sz="1001"/>
            </a:lvl3pPr>
            <a:lvl4pPr marL="1371590" indent="0">
              <a:buNone/>
              <a:defRPr sz="901"/>
            </a:lvl4pPr>
            <a:lvl5pPr marL="1828790" indent="0">
              <a:buNone/>
              <a:defRPr sz="901"/>
            </a:lvl5pPr>
            <a:lvl6pPr marL="2285986" indent="0">
              <a:buNone/>
              <a:defRPr sz="901"/>
            </a:lvl6pPr>
            <a:lvl7pPr marL="2743183" indent="0">
              <a:buNone/>
              <a:defRPr sz="901"/>
            </a:lvl7pPr>
            <a:lvl8pPr marL="3200380" indent="0">
              <a:buNone/>
              <a:defRPr sz="901"/>
            </a:lvl8pPr>
            <a:lvl9pPr marL="3657577" indent="0">
              <a:buNone/>
              <a:defRPr sz="90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Отраслевое совещание руководителей и специалистов ПАО «Газпром» по вопросам эксплуатации ГРС и систем газоснабжения                               г. Н.Новгород, 21-25 октября 2019 г. </a:t>
            </a:r>
            <a:endParaRPr lang="ru-RU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92894E-EF9B-4BE3-B096-33779C8B20D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35458032"/>
      </p:ext>
    </p:extLst>
  </p:cSld>
  <p:clrMapOvr>
    <a:masterClrMapping/>
  </p:clrMapOvr>
  <p:transition spd="slow">
    <p:strips dir="rd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93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93" y="612775"/>
            <a:ext cx="5486400" cy="4114800"/>
          </a:xfrm>
        </p:spPr>
        <p:txBody>
          <a:bodyPr/>
          <a:lstStyle>
            <a:lvl1pPr marL="0" indent="0">
              <a:buNone/>
              <a:defRPr sz="3199"/>
            </a:lvl1pPr>
            <a:lvl2pPr marL="457197" indent="0">
              <a:buNone/>
              <a:defRPr sz="2802"/>
            </a:lvl2pPr>
            <a:lvl3pPr marL="914395" indent="0">
              <a:buNone/>
              <a:defRPr sz="2399"/>
            </a:lvl3pPr>
            <a:lvl4pPr marL="1371590" indent="0">
              <a:buNone/>
              <a:defRPr sz="2000"/>
            </a:lvl4pPr>
            <a:lvl5pPr marL="1828790" indent="0">
              <a:buNone/>
              <a:defRPr sz="2000"/>
            </a:lvl5pPr>
            <a:lvl6pPr marL="2285986" indent="0">
              <a:buNone/>
              <a:defRPr sz="2000"/>
            </a:lvl6pPr>
            <a:lvl7pPr marL="2743183" indent="0">
              <a:buNone/>
              <a:defRPr sz="2000"/>
            </a:lvl7pPr>
            <a:lvl8pPr marL="3200380" indent="0">
              <a:buNone/>
              <a:defRPr sz="2000"/>
            </a:lvl8pPr>
            <a:lvl9pPr marL="3657577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93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97" indent="0">
              <a:buNone/>
              <a:defRPr sz="1200"/>
            </a:lvl2pPr>
            <a:lvl3pPr marL="914395" indent="0">
              <a:buNone/>
              <a:defRPr sz="1001"/>
            </a:lvl3pPr>
            <a:lvl4pPr marL="1371590" indent="0">
              <a:buNone/>
              <a:defRPr sz="901"/>
            </a:lvl4pPr>
            <a:lvl5pPr marL="1828790" indent="0">
              <a:buNone/>
              <a:defRPr sz="901"/>
            </a:lvl5pPr>
            <a:lvl6pPr marL="2285986" indent="0">
              <a:buNone/>
              <a:defRPr sz="901"/>
            </a:lvl6pPr>
            <a:lvl7pPr marL="2743183" indent="0">
              <a:buNone/>
              <a:defRPr sz="901"/>
            </a:lvl7pPr>
            <a:lvl8pPr marL="3200380" indent="0">
              <a:buNone/>
              <a:defRPr sz="901"/>
            </a:lvl8pPr>
            <a:lvl9pPr marL="3657577" indent="0">
              <a:buNone/>
              <a:defRPr sz="90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Отраслевое совещание руководителей и специалистов ПАО «Газпром» по вопросам эксплуатации ГРС и систем газоснабжения                               г. Н.Новгород, 21-25 октября 2019 г. </a:t>
            </a:r>
            <a:endParaRPr lang="ru-RU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6CD952-DBEC-44A5-96F3-476D37CFCED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32230080"/>
      </p:ext>
    </p:extLst>
  </p:cSld>
  <p:clrMapOvr>
    <a:masterClrMapping/>
  </p:clrMapOvr>
  <p:transition spd="slow">
    <p:strips dir="rd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Отраслевое совещание руководителей и специалистов ПАО «Газпром» по вопросам эксплуатации ГРС и систем газоснабжения                               г. Н.Новгород, 21-25 октября 2019 г. </a:t>
            </a:r>
            <a:endParaRPr lang="ru-RU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B03316-401B-43F6-8847-18AF260E68F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84441393"/>
      </p:ext>
    </p:extLst>
  </p:cSld>
  <p:clrMapOvr>
    <a:masterClrMapping/>
  </p:clrMapOvr>
  <p:transition spd="slow">
    <p:strips dir="rd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9" y="17"/>
            <a:ext cx="2285999" cy="26082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" y="17"/>
            <a:ext cx="6705600" cy="26082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Отраслевое совещание руководителей и специалистов ПАО «Газпром» по вопросам эксплуатации ГРС и систем газоснабжения                               г. Н.Новгород, 21-25 октября 2019 г. </a:t>
            </a:r>
            <a:endParaRPr lang="ru-RU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33F6C3-262B-4214-A70D-0337306C9D8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5185808"/>
      </p:ext>
    </p:extLst>
  </p:cSld>
  <p:clrMapOvr>
    <a:masterClrMapping/>
  </p:clrMapOvr>
  <p:transition spd="slow">
    <p:strips dir="rd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1" y="2130442"/>
            <a:ext cx="7772401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4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97" indent="0" algn="ctr">
              <a:buNone/>
              <a:defRPr/>
            </a:lvl2pPr>
            <a:lvl3pPr marL="914395" indent="0" algn="ctr">
              <a:buNone/>
              <a:defRPr/>
            </a:lvl3pPr>
            <a:lvl4pPr marL="1371590" indent="0" algn="ctr">
              <a:buNone/>
              <a:defRPr/>
            </a:lvl4pPr>
            <a:lvl5pPr marL="1828790" indent="0" algn="ctr">
              <a:buNone/>
              <a:defRPr/>
            </a:lvl5pPr>
            <a:lvl6pPr marL="2285986" indent="0" algn="ctr">
              <a:buNone/>
              <a:defRPr/>
            </a:lvl6pPr>
            <a:lvl7pPr marL="2743183" indent="0" algn="ctr">
              <a:buNone/>
              <a:defRPr/>
            </a:lvl7pPr>
            <a:lvl8pPr marL="3200380" indent="0" algn="ctr">
              <a:buNone/>
              <a:defRPr/>
            </a:lvl8pPr>
            <a:lvl9pPr marL="3657577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Отраслевое совещание руководителей и специалистов ПАО «Газпром» по вопросам эксплуатации ГРС и систем газоснабжения                               г. Н.Новгород, 21-25 октября 2019 г. </a:t>
            </a:r>
            <a:endParaRPr lang="ru-RU"/>
          </a:p>
        </p:txBody>
      </p:sp>
      <p:sp>
        <p:nvSpPr>
          <p:cNvPr id="5" name="Rectangle 2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425050-19EA-49FD-BF78-0BA8C9EC478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73790488"/>
      </p:ext>
    </p:extLst>
  </p:cSld>
  <p:clrMapOvr>
    <a:masterClrMapping/>
  </p:clrMapOvr>
  <p:transition spd="slow">
    <p:strips dir="rd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Отраслевое совещание руководителей и специалистов ПАО «Газпром» по вопросам эксплуатации ГРС и систем газоснабжения                               г. Н.Новгород, 21-25 октября 2019 г. </a:t>
            </a:r>
            <a:endParaRPr lang="ru-RU"/>
          </a:p>
        </p:txBody>
      </p:sp>
      <p:sp>
        <p:nvSpPr>
          <p:cNvPr id="5" name="Rectangle 2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CD2A11-1DB8-4D94-975B-64D0536465F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39386581"/>
      </p:ext>
    </p:extLst>
  </p:cSld>
  <p:clrMapOvr>
    <a:masterClrMapping/>
  </p:clrMapOvr>
  <p:transition spd="slow">
    <p:strips dir="rd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6" y="4406917"/>
            <a:ext cx="7772401" cy="1362075"/>
          </a:xfrm>
        </p:spPr>
        <p:txBody>
          <a:bodyPr anchor="t"/>
          <a:lstStyle>
            <a:lvl1pPr algn="l">
              <a:defRPr sz="4001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6" y="2906722"/>
            <a:ext cx="7772401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97" indent="0">
              <a:buNone/>
              <a:defRPr sz="1800"/>
            </a:lvl2pPr>
            <a:lvl3pPr marL="914395" indent="0">
              <a:buNone/>
              <a:defRPr sz="1600"/>
            </a:lvl3pPr>
            <a:lvl4pPr marL="1371590" indent="0">
              <a:buNone/>
              <a:defRPr sz="1400"/>
            </a:lvl4pPr>
            <a:lvl5pPr marL="1828790" indent="0">
              <a:buNone/>
              <a:defRPr sz="1400"/>
            </a:lvl5pPr>
            <a:lvl6pPr marL="2285986" indent="0">
              <a:buNone/>
              <a:defRPr sz="1400"/>
            </a:lvl6pPr>
            <a:lvl7pPr marL="2743183" indent="0">
              <a:buNone/>
              <a:defRPr sz="1400"/>
            </a:lvl7pPr>
            <a:lvl8pPr marL="3200380" indent="0">
              <a:buNone/>
              <a:defRPr sz="1400"/>
            </a:lvl8pPr>
            <a:lvl9pPr marL="3657577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Отраслевое совещание руководителей и специалистов ПАО «Газпром» по вопросам эксплуатации ГРС и систем газоснабжения                               г. Н.Новгород, 21-25 октября 2019 г. </a:t>
            </a:r>
            <a:endParaRPr lang="ru-RU"/>
          </a:p>
        </p:txBody>
      </p:sp>
      <p:sp>
        <p:nvSpPr>
          <p:cNvPr id="5" name="Rectangle 2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E25656-DE6A-422F-B61D-CE8D2D3B1C9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78415163"/>
      </p:ext>
    </p:extLst>
  </p:cSld>
  <p:clrMapOvr>
    <a:masterClrMapping/>
  </p:clrMapOvr>
  <p:transition spd="slow"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8" y="274638"/>
            <a:ext cx="8229599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197" indent="0">
              <a:buNone/>
              <a:defRPr sz="2000" b="1"/>
            </a:lvl2pPr>
            <a:lvl3pPr marL="914395" indent="0">
              <a:buNone/>
              <a:defRPr sz="1800" b="1"/>
            </a:lvl3pPr>
            <a:lvl4pPr marL="1371590" indent="0">
              <a:buNone/>
              <a:defRPr sz="1600" b="1"/>
            </a:lvl4pPr>
            <a:lvl5pPr marL="1828790" indent="0">
              <a:buNone/>
              <a:defRPr sz="1600" b="1"/>
            </a:lvl5pPr>
            <a:lvl6pPr marL="2285986" indent="0">
              <a:buNone/>
              <a:defRPr sz="1600" b="1"/>
            </a:lvl6pPr>
            <a:lvl7pPr marL="2743183" indent="0">
              <a:buNone/>
              <a:defRPr sz="1600" b="1"/>
            </a:lvl7pPr>
            <a:lvl8pPr marL="3200380" indent="0">
              <a:buNone/>
              <a:defRPr sz="1600" b="1"/>
            </a:lvl8pPr>
            <a:lvl9pPr marL="3657577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399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197" indent="0">
              <a:buNone/>
              <a:defRPr sz="2000" b="1"/>
            </a:lvl2pPr>
            <a:lvl3pPr marL="914395" indent="0">
              <a:buNone/>
              <a:defRPr sz="1800" b="1"/>
            </a:lvl3pPr>
            <a:lvl4pPr marL="1371590" indent="0">
              <a:buNone/>
              <a:defRPr sz="1600" b="1"/>
            </a:lvl4pPr>
            <a:lvl5pPr marL="1828790" indent="0">
              <a:buNone/>
              <a:defRPr sz="1600" b="1"/>
            </a:lvl5pPr>
            <a:lvl6pPr marL="2285986" indent="0">
              <a:buNone/>
              <a:defRPr sz="1600" b="1"/>
            </a:lvl6pPr>
            <a:lvl7pPr marL="2743183" indent="0">
              <a:buNone/>
              <a:defRPr sz="1600" b="1"/>
            </a:lvl7pPr>
            <a:lvl8pPr marL="3200380" indent="0">
              <a:buNone/>
              <a:defRPr sz="1600" b="1"/>
            </a:lvl8pPr>
            <a:lvl9pPr marL="3657577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399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Отраслевое совещание руководителей и специалистов ПАО «Газпром» по вопросам эксплуатации ГРС и систем газоснабжения                               г. Н.Новгород, 21-25 октября 2019 г. </a:t>
            </a:r>
            <a:endParaRPr lang="ru-RU"/>
          </a:p>
        </p:txBody>
      </p:sp>
      <p:sp>
        <p:nvSpPr>
          <p:cNvPr id="8" name="Rectangle 1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9DA155-D02C-4750-B638-C8538119755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83254978"/>
      </p:ext>
    </p:extLst>
  </p:cSld>
  <p:clrMapOvr>
    <a:masterClrMapping/>
  </p:clrMapOvr>
  <p:transition spd="slow">
    <p:strips dir="rd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" y="1079500"/>
            <a:ext cx="4495800" cy="1079500"/>
          </a:xfrm>
        </p:spPr>
        <p:txBody>
          <a:bodyPr/>
          <a:lstStyle>
            <a:lvl1pPr>
              <a:defRPr sz="2802"/>
            </a:lvl1pPr>
            <a:lvl2pPr>
              <a:defRPr sz="2399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6" y="1079500"/>
            <a:ext cx="4495800" cy="1079500"/>
          </a:xfrm>
        </p:spPr>
        <p:txBody>
          <a:bodyPr/>
          <a:lstStyle>
            <a:lvl1pPr>
              <a:defRPr sz="2802"/>
            </a:lvl1pPr>
            <a:lvl2pPr>
              <a:defRPr sz="2399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Отраслевое совещание руководителей и специалистов ПАО «Газпром» по вопросам эксплуатации ГРС и систем газоснабжения                               г. Н.Новгород, 21-25 октября 2019 г. </a:t>
            </a:r>
            <a:endParaRPr lang="ru-RU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CB378A-FB72-4434-A4F5-DE920D7120E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72038866"/>
      </p:ext>
    </p:extLst>
  </p:cSld>
  <p:clrMapOvr>
    <a:masterClrMapping/>
  </p:clrMapOvr>
  <p:transition spd="slow">
    <p:strips dir="rd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8" y="274638"/>
            <a:ext cx="8229599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197" indent="0">
              <a:buNone/>
              <a:defRPr sz="2000" b="1"/>
            </a:lvl2pPr>
            <a:lvl3pPr marL="914395" indent="0">
              <a:buNone/>
              <a:defRPr sz="1800" b="1"/>
            </a:lvl3pPr>
            <a:lvl4pPr marL="1371590" indent="0">
              <a:buNone/>
              <a:defRPr sz="1600" b="1"/>
            </a:lvl4pPr>
            <a:lvl5pPr marL="1828790" indent="0">
              <a:buNone/>
              <a:defRPr sz="1600" b="1"/>
            </a:lvl5pPr>
            <a:lvl6pPr marL="2285986" indent="0">
              <a:buNone/>
              <a:defRPr sz="1600" b="1"/>
            </a:lvl6pPr>
            <a:lvl7pPr marL="2743183" indent="0">
              <a:buNone/>
              <a:defRPr sz="1600" b="1"/>
            </a:lvl7pPr>
            <a:lvl8pPr marL="3200380" indent="0">
              <a:buNone/>
              <a:defRPr sz="1600" b="1"/>
            </a:lvl8pPr>
            <a:lvl9pPr marL="3657577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399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197" indent="0">
              <a:buNone/>
              <a:defRPr sz="2000" b="1"/>
            </a:lvl2pPr>
            <a:lvl3pPr marL="914395" indent="0">
              <a:buNone/>
              <a:defRPr sz="1800" b="1"/>
            </a:lvl3pPr>
            <a:lvl4pPr marL="1371590" indent="0">
              <a:buNone/>
              <a:defRPr sz="1600" b="1"/>
            </a:lvl4pPr>
            <a:lvl5pPr marL="1828790" indent="0">
              <a:buNone/>
              <a:defRPr sz="1600" b="1"/>
            </a:lvl5pPr>
            <a:lvl6pPr marL="2285986" indent="0">
              <a:buNone/>
              <a:defRPr sz="1600" b="1"/>
            </a:lvl6pPr>
            <a:lvl7pPr marL="2743183" indent="0">
              <a:buNone/>
              <a:defRPr sz="1600" b="1"/>
            </a:lvl7pPr>
            <a:lvl8pPr marL="3200380" indent="0">
              <a:buNone/>
              <a:defRPr sz="1600" b="1"/>
            </a:lvl8pPr>
            <a:lvl9pPr marL="3657577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399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Отраслевое совещание руководителей и специалистов ПАО «Газпром» по вопросам эксплуатации ГРС и систем газоснабжения                               г. Н.Новгород, 21-25 октября 2019 г. </a:t>
            </a:r>
            <a:endParaRPr lang="ru-RU"/>
          </a:p>
        </p:txBody>
      </p:sp>
      <p:sp>
        <p:nvSpPr>
          <p:cNvPr id="8" name="Rectangle 2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A05790-01BF-4DD4-A4F0-A5AC92EAFF5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98160778"/>
      </p:ext>
    </p:extLst>
  </p:cSld>
  <p:clrMapOvr>
    <a:masterClrMapping/>
  </p:clrMapOvr>
  <p:transition spd="slow">
    <p:strips dir="rd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Отраслевое совещание руководителей и специалистов ПАО «Газпром» по вопросам эксплуатации ГРС и систем газоснабжения                               г. Н.Новгород, 21-25 октября 2019 г. </a:t>
            </a:r>
            <a:endParaRPr lang="ru-RU"/>
          </a:p>
        </p:txBody>
      </p:sp>
      <p:sp>
        <p:nvSpPr>
          <p:cNvPr id="4" name="Rectangle 2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00EBCB-E526-427B-8E06-FB95621E760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04438046"/>
      </p:ext>
    </p:extLst>
  </p:cSld>
  <p:clrMapOvr>
    <a:masterClrMapping/>
  </p:clrMapOvr>
  <p:transition spd="slow">
    <p:strips dir="rd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Отраслевое совещание руководителей и специалистов ПАО «Газпром» по вопросам эксплуатации ГРС и систем газоснабжения                               г. Н.Новгород, 21-25 октября 2019 г. </a:t>
            </a:r>
            <a:endParaRPr lang="ru-RU"/>
          </a:p>
        </p:txBody>
      </p:sp>
      <p:sp>
        <p:nvSpPr>
          <p:cNvPr id="3" name="Rectangle 2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68363E-1D69-4000-A3C7-10E14122239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34575129"/>
      </p:ext>
    </p:extLst>
  </p:cSld>
  <p:clrMapOvr>
    <a:masterClrMapping/>
  </p:clrMapOvr>
  <p:transition spd="slow">
    <p:strips dir="rd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7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2" y="273067"/>
            <a:ext cx="5111750" cy="5853113"/>
          </a:xfrm>
        </p:spPr>
        <p:txBody>
          <a:bodyPr/>
          <a:lstStyle>
            <a:lvl1pPr>
              <a:defRPr sz="3199"/>
            </a:lvl1pPr>
            <a:lvl2pPr>
              <a:defRPr sz="2802"/>
            </a:lvl2pPr>
            <a:lvl3pPr>
              <a:defRPr sz="2399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7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97" indent="0">
              <a:buNone/>
              <a:defRPr sz="1200"/>
            </a:lvl2pPr>
            <a:lvl3pPr marL="914395" indent="0">
              <a:buNone/>
              <a:defRPr sz="1001"/>
            </a:lvl3pPr>
            <a:lvl4pPr marL="1371590" indent="0">
              <a:buNone/>
              <a:defRPr sz="901"/>
            </a:lvl4pPr>
            <a:lvl5pPr marL="1828790" indent="0">
              <a:buNone/>
              <a:defRPr sz="901"/>
            </a:lvl5pPr>
            <a:lvl6pPr marL="2285986" indent="0">
              <a:buNone/>
              <a:defRPr sz="901"/>
            </a:lvl6pPr>
            <a:lvl7pPr marL="2743183" indent="0">
              <a:buNone/>
              <a:defRPr sz="901"/>
            </a:lvl7pPr>
            <a:lvl8pPr marL="3200380" indent="0">
              <a:buNone/>
              <a:defRPr sz="901"/>
            </a:lvl8pPr>
            <a:lvl9pPr marL="3657577" indent="0">
              <a:buNone/>
              <a:defRPr sz="90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Отраслевое совещание руководителей и специалистов ПАО «Газпром» по вопросам эксплуатации ГРС и систем газоснабжения                               г. Н.Новгород, 21-25 октября 2019 г. </a:t>
            </a:r>
            <a:endParaRPr lang="ru-RU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599851-045B-4021-A6F7-8B956837B9C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30211833"/>
      </p:ext>
    </p:extLst>
  </p:cSld>
  <p:clrMapOvr>
    <a:masterClrMapping/>
  </p:clrMapOvr>
  <p:transition spd="slow">
    <p:strips dir="rd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93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93" y="612775"/>
            <a:ext cx="5486400" cy="4114800"/>
          </a:xfrm>
        </p:spPr>
        <p:txBody>
          <a:bodyPr/>
          <a:lstStyle>
            <a:lvl1pPr marL="0" indent="0">
              <a:buNone/>
              <a:defRPr sz="3199"/>
            </a:lvl1pPr>
            <a:lvl2pPr marL="457197" indent="0">
              <a:buNone/>
              <a:defRPr sz="2802"/>
            </a:lvl2pPr>
            <a:lvl3pPr marL="914395" indent="0">
              <a:buNone/>
              <a:defRPr sz="2399"/>
            </a:lvl3pPr>
            <a:lvl4pPr marL="1371590" indent="0">
              <a:buNone/>
              <a:defRPr sz="2000"/>
            </a:lvl4pPr>
            <a:lvl5pPr marL="1828790" indent="0">
              <a:buNone/>
              <a:defRPr sz="2000"/>
            </a:lvl5pPr>
            <a:lvl6pPr marL="2285986" indent="0">
              <a:buNone/>
              <a:defRPr sz="2000"/>
            </a:lvl6pPr>
            <a:lvl7pPr marL="2743183" indent="0">
              <a:buNone/>
              <a:defRPr sz="2000"/>
            </a:lvl7pPr>
            <a:lvl8pPr marL="3200380" indent="0">
              <a:buNone/>
              <a:defRPr sz="2000"/>
            </a:lvl8pPr>
            <a:lvl9pPr marL="3657577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93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97" indent="0">
              <a:buNone/>
              <a:defRPr sz="1200"/>
            </a:lvl2pPr>
            <a:lvl3pPr marL="914395" indent="0">
              <a:buNone/>
              <a:defRPr sz="1001"/>
            </a:lvl3pPr>
            <a:lvl4pPr marL="1371590" indent="0">
              <a:buNone/>
              <a:defRPr sz="901"/>
            </a:lvl4pPr>
            <a:lvl5pPr marL="1828790" indent="0">
              <a:buNone/>
              <a:defRPr sz="901"/>
            </a:lvl5pPr>
            <a:lvl6pPr marL="2285986" indent="0">
              <a:buNone/>
              <a:defRPr sz="901"/>
            </a:lvl6pPr>
            <a:lvl7pPr marL="2743183" indent="0">
              <a:buNone/>
              <a:defRPr sz="901"/>
            </a:lvl7pPr>
            <a:lvl8pPr marL="3200380" indent="0">
              <a:buNone/>
              <a:defRPr sz="901"/>
            </a:lvl8pPr>
            <a:lvl9pPr marL="3657577" indent="0">
              <a:buNone/>
              <a:defRPr sz="90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Отраслевое совещание руководителей и специалистов ПАО «Газпром» по вопросам эксплуатации ГРС и систем газоснабжения                               г. Н.Новгород, 21-25 октября 2019 г. </a:t>
            </a:r>
            <a:endParaRPr lang="ru-RU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06AD63-2B21-4562-9AE6-C445FD64EAD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21950711"/>
      </p:ext>
    </p:extLst>
  </p:cSld>
  <p:clrMapOvr>
    <a:masterClrMapping/>
  </p:clrMapOvr>
  <p:transition spd="slow">
    <p:strips dir="rd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Отраслевое совещание руководителей и специалистов ПАО «Газпром» по вопросам эксплуатации ГРС и систем газоснабжения                               г. Н.Новгород, 21-25 октября 2019 г. </a:t>
            </a:r>
            <a:endParaRPr lang="ru-RU"/>
          </a:p>
        </p:txBody>
      </p:sp>
      <p:sp>
        <p:nvSpPr>
          <p:cNvPr id="5" name="Rectangle 2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B2AB1C-FE3A-40D6-A456-102E2A0575A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55834610"/>
      </p:ext>
    </p:extLst>
  </p:cSld>
  <p:clrMapOvr>
    <a:masterClrMapping/>
  </p:clrMapOvr>
  <p:transition spd="slow">
    <p:strips dir="rd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9" y="0"/>
            <a:ext cx="2285999" cy="2159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" y="0"/>
            <a:ext cx="6705600" cy="2159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Отраслевое совещание руководителей и специалистов ПАО «Газпром» по вопросам эксплуатации ГРС и систем газоснабжения                               г. Н.Новгород, 21-25 октября 2019 г. </a:t>
            </a:r>
            <a:endParaRPr lang="ru-RU"/>
          </a:p>
        </p:txBody>
      </p:sp>
      <p:sp>
        <p:nvSpPr>
          <p:cNvPr id="5" name="Rectangle 2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E3C4A7-23FC-45D1-8DEF-55B502FECE0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61831937"/>
      </p:ext>
    </p:extLst>
  </p:cSld>
  <p:clrMapOvr>
    <a:masterClrMapping/>
  </p:clrMapOvr>
  <p:transition spd="slow">
    <p:strips dir="rd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1" y="2130442"/>
            <a:ext cx="7772401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4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97" indent="0" algn="ctr">
              <a:buNone/>
              <a:defRPr/>
            </a:lvl2pPr>
            <a:lvl3pPr marL="914395" indent="0" algn="ctr">
              <a:buNone/>
              <a:defRPr/>
            </a:lvl3pPr>
            <a:lvl4pPr marL="1371590" indent="0" algn="ctr">
              <a:buNone/>
              <a:defRPr/>
            </a:lvl4pPr>
            <a:lvl5pPr marL="1828790" indent="0" algn="ctr">
              <a:buNone/>
              <a:defRPr/>
            </a:lvl5pPr>
            <a:lvl6pPr marL="2285986" indent="0" algn="ctr">
              <a:buNone/>
              <a:defRPr/>
            </a:lvl6pPr>
            <a:lvl7pPr marL="2743183" indent="0" algn="ctr">
              <a:buNone/>
              <a:defRPr/>
            </a:lvl7pPr>
            <a:lvl8pPr marL="3200380" indent="0" algn="ctr">
              <a:buNone/>
              <a:defRPr/>
            </a:lvl8pPr>
            <a:lvl9pPr marL="3657577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Отраслевое совещание руководителей и специалистов ПАО «Газпром» по вопросам эксплуатации ГРС и систем газоснабжения                               г. Н.Новгород, 21-25 октября 2019 г. </a:t>
            </a:r>
            <a:endParaRPr 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772B63-C435-44A5-BADC-89E289ABE8A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98806197"/>
      </p:ext>
    </p:extLst>
  </p:cSld>
  <p:clrMapOvr>
    <a:masterClrMapping/>
  </p:clrMapOvr>
  <p:transition spd="slow">
    <p:strips dir="rd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Отраслевое совещание руководителей и специалистов ПАО «Газпром» по вопросам эксплуатации ГРС и систем газоснабжения                               г. Н.Новгород, 21-25 октября 2019 г. </a:t>
            </a:r>
            <a:endParaRPr 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70BD26-D651-45A9-8F43-588529BAEB1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63137482"/>
      </p:ext>
    </p:extLst>
  </p:cSld>
  <p:clrMapOvr>
    <a:masterClrMapping/>
  </p:clrMapOvr>
  <p:transition spd="slow"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Отраслевое совещание руководителей и специалистов ПАО «Газпром» по вопросам эксплуатации ГРС и систем газоснабжения                               г. Н.Новгород, 21-25 октября 2019 г. </a:t>
            </a: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AC6578-9B20-440F-9ACB-77886879693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38299007"/>
      </p:ext>
    </p:extLst>
  </p:cSld>
  <p:clrMapOvr>
    <a:masterClrMapping/>
  </p:clrMapOvr>
  <p:transition spd="slow">
    <p:strips dir="rd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6" y="4406917"/>
            <a:ext cx="7772401" cy="1362075"/>
          </a:xfrm>
        </p:spPr>
        <p:txBody>
          <a:bodyPr anchor="t"/>
          <a:lstStyle>
            <a:lvl1pPr algn="l">
              <a:defRPr sz="4001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6" y="2906722"/>
            <a:ext cx="7772401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97" indent="0">
              <a:buNone/>
              <a:defRPr sz="1800"/>
            </a:lvl2pPr>
            <a:lvl3pPr marL="914395" indent="0">
              <a:buNone/>
              <a:defRPr sz="1600"/>
            </a:lvl3pPr>
            <a:lvl4pPr marL="1371590" indent="0">
              <a:buNone/>
              <a:defRPr sz="1400"/>
            </a:lvl4pPr>
            <a:lvl5pPr marL="1828790" indent="0">
              <a:buNone/>
              <a:defRPr sz="1400"/>
            </a:lvl5pPr>
            <a:lvl6pPr marL="2285986" indent="0">
              <a:buNone/>
              <a:defRPr sz="1400"/>
            </a:lvl6pPr>
            <a:lvl7pPr marL="2743183" indent="0">
              <a:buNone/>
              <a:defRPr sz="1400"/>
            </a:lvl7pPr>
            <a:lvl8pPr marL="3200380" indent="0">
              <a:buNone/>
              <a:defRPr sz="1400"/>
            </a:lvl8pPr>
            <a:lvl9pPr marL="3657577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Отраслевое совещание руководителей и специалистов ПАО «Газпром» по вопросам эксплуатации ГРС и систем газоснабжения                               г. Н.Новгород, 21-25 октября 2019 г. </a:t>
            </a:r>
            <a:endParaRPr 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65F728-85EA-43FD-96C8-995DD4ED031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73869421"/>
      </p:ext>
    </p:extLst>
  </p:cSld>
  <p:clrMapOvr>
    <a:masterClrMapping/>
  </p:clrMapOvr>
  <p:transition spd="slow">
    <p:strips dir="rd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" y="1079500"/>
            <a:ext cx="4495800" cy="1079500"/>
          </a:xfrm>
        </p:spPr>
        <p:txBody>
          <a:bodyPr/>
          <a:lstStyle>
            <a:lvl1pPr>
              <a:defRPr sz="2802"/>
            </a:lvl1pPr>
            <a:lvl2pPr>
              <a:defRPr sz="2399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6" y="1079500"/>
            <a:ext cx="4495800" cy="1079500"/>
          </a:xfrm>
        </p:spPr>
        <p:txBody>
          <a:bodyPr/>
          <a:lstStyle>
            <a:lvl1pPr>
              <a:defRPr sz="2802"/>
            </a:lvl1pPr>
            <a:lvl2pPr>
              <a:defRPr sz="2399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Отраслевое совещание руководителей и специалистов ПАО «Газпром» по вопросам эксплуатации ГРС и систем газоснабжения                               г. Н.Новгород, 21-25 октября 2019 г. </a:t>
            </a:r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DD7AD3-535D-402E-982D-1E12BAC1C8D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67349763"/>
      </p:ext>
    </p:extLst>
  </p:cSld>
  <p:clrMapOvr>
    <a:masterClrMapping/>
  </p:clrMapOvr>
  <p:transition spd="slow">
    <p:strips dir="rd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8" y="274638"/>
            <a:ext cx="8229599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197" indent="0">
              <a:buNone/>
              <a:defRPr sz="2000" b="1"/>
            </a:lvl2pPr>
            <a:lvl3pPr marL="914395" indent="0">
              <a:buNone/>
              <a:defRPr sz="1800" b="1"/>
            </a:lvl3pPr>
            <a:lvl4pPr marL="1371590" indent="0">
              <a:buNone/>
              <a:defRPr sz="1600" b="1"/>
            </a:lvl4pPr>
            <a:lvl5pPr marL="1828790" indent="0">
              <a:buNone/>
              <a:defRPr sz="1600" b="1"/>
            </a:lvl5pPr>
            <a:lvl6pPr marL="2285986" indent="0">
              <a:buNone/>
              <a:defRPr sz="1600" b="1"/>
            </a:lvl6pPr>
            <a:lvl7pPr marL="2743183" indent="0">
              <a:buNone/>
              <a:defRPr sz="1600" b="1"/>
            </a:lvl7pPr>
            <a:lvl8pPr marL="3200380" indent="0">
              <a:buNone/>
              <a:defRPr sz="1600" b="1"/>
            </a:lvl8pPr>
            <a:lvl9pPr marL="3657577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399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197" indent="0">
              <a:buNone/>
              <a:defRPr sz="2000" b="1"/>
            </a:lvl2pPr>
            <a:lvl3pPr marL="914395" indent="0">
              <a:buNone/>
              <a:defRPr sz="1800" b="1"/>
            </a:lvl3pPr>
            <a:lvl4pPr marL="1371590" indent="0">
              <a:buNone/>
              <a:defRPr sz="1600" b="1"/>
            </a:lvl4pPr>
            <a:lvl5pPr marL="1828790" indent="0">
              <a:buNone/>
              <a:defRPr sz="1600" b="1"/>
            </a:lvl5pPr>
            <a:lvl6pPr marL="2285986" indent="0">
              <a:buNone/>
              <a:defRPr sz="1600" b="1"/>
            </a:lvl6pPr>
            <a:lvl7pPr marL="2743183" indent="0">
              <a:buNone/>
              <a:defRPr sz="1600" b="1"/>
            </a:lvl7pPr>
            <a:lvl8pPr marL="3200380" indent="0">
              <a:buNone/>
              <a:defRPr sz="1600" b="1"/>
            </a:lvl8pPr>
            <a:lvl9pPr marL="3657577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399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Отраслевое совещание руководителей и специалистов ПАО «Газпром» по вопросам эксплуатации ГРС и систем газоснабжения                               г. Н.Новгород, 21-25 октября 2019 г. </a:t>
            </a:r>
            <a:endParaRPr lang="ru-RU"/>
          </a:p>
        </p:txBody>
      </p:sp>
      <p:sp>
        <p:nvSpPr>
          <p:cNvPr id="8" name="Rectangle 1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6717D1-2E96-42FE-87D9-93CB4239D56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80408607"/>
      </p:ext>
    </p:extLst>
  </p:cSld>
  <p:clrMapOvr>
    <a:masterClrMapping/>
  </p:clrMapOvr>
  <p:transition spd="slow">
    <p:strips dir="rd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Отраслевое совещание руководителей и специалистов ПАО «Газпром» по вопросам эксплуатации ГРС и систем газоснабжения                               г. Н.Новгород, 21-25 октября 2019 г. </a:t>
            </a:r>
            <a:endParaRPr lang="ru-RU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60AD76-5753-4264-9DD5-3C92AE4A7D4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72718702"/>
      </p:ext>
    </p:extLst>
  </p:cSld>
  <p:clrMapOvr>
    <a:masterClrMapping/>
  </p:clrMapOvr>
  <p:transition spd="slow">
    <p:strips dir="rd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Отраслевое совещание руководителей и специалистов ПАО «Газпром» по вопросам эксплуатации ГРС и систем газоснабжения                               г. Н.Новгород, 21-25 октября 2019 г. </a:t>
            </a:r>
            <a:endParaRPr lang="ru-RU"/>
          </a:p>
        </p:txBody>
      </p:sp>
      <p:sp>
        <p:nvSpPr>
          <p:cNvPr id="3" name="Rectangle 1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486AF6-EDE6-49DD-A683-727D0A219D1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92167484"/>
      </p:ext>
    </p:extLst>
  </p:cSld>
  <p:clrMapOvr>
    <a:masterClrMapping/>
  </p:clrMapOvr>
  <p:transition spd="slow">
    <p:strips dir="rd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7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2" y="273067"/>
            <a:ext cx="5111750" cy="5853113"/>
          </a:xfrm>
        </p:spPr>
        <p:txBody>
          <a:bodyPr/>
          <a:lstStyle>
            <a:lvl1pPr>
              <a:defRPr sz="3199"/>
            </a:lvl1pPr>
            <a:lvl2pPr>
              <a:defRPr sz="2802"/>
            </a:lvl2pPr>
            <a:lvl3pPr>
              <a:defRPr sz="2399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7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97" indent="0">
              <a:buNone/>
              <a:defRPr sz="1200"/>
            </a:lvl2pPr>
            <a:lvl3pPr marL="914395" indent="0">
              <a:buNone/>
              <a:defRPr sz="1001"/>
            </a:lvl3pPr>
            <a:lvl4pPr marL="1371590" indent="0">
              <a:buNone/>
              <a:defRPr sz="901"/>
            </a:lvl4pPr>
            <a:lvl5pPr marL="1828790" indent="0">
              <a:buNone/>
              <a:defRPr sz="901"/>
            </a:lvl5pPr>
            <a:lvl6pPr marL="2285986" indent="0">
              <a:buNone/>
              <a:defRPr sz="901"/>
            </a:lvl6pPr>
            <a:lvl7pPr marL="2743183" indent="0">
              <a:buNone/>
              <a:defRPr sz="901"/>
            </a:lvl7pPr>
            <a:lvl8pPr marL="3200380" indent="0">
              <a:buNone/>
              <a:defRPr sz="901"/>
            </a:lvl8pPr>
            <a:lvl9pPr marL="3657577" indent="0">
              <a:buNone/>
              <a:defRPr sz="90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Отраслевое совещание руководителей и специалистов ПАО «Газпром» по вопросам эксплуатации ГРС и систем газоснабжения                               г. Н.Новгород, 21-25 октября 2019 г. </a:t>
            </a:r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D5179B-25C9-41F0-A3D4-E8E442B70BC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66322381"/>
      </p:ext>
    </p:extLst>
  </p:cSld>
  <p:clrMapOvr>
    <a:masterClrMapping/>
  </p:clrMapOvr>
  <p:transition spd="slow">
    <p:strips dir="rd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93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93" y="612775"/>
            <a:ext cx="5486400" cy="4114800"/>
          </a:xfrm>
        </p:spPr>
        <p:txBody>
          <a:bodyPr/>
          <a:lstStyle>
            <a:lvl1pPr marL="0" indent="0">
              <a:buNone/>
              <a:defRPr sz="3199"/>
            </a:lvl1pPr>
            <a:lvl2pPr marL="457197" indent="0">
              <a:buNone/>
              <a:defRPr sz="2802"/>
            </a:lvl2pPr>
            <a:lvl3pPr marL="914395" indent="0">
              <a:buNone/>
              <a:defRPr sz="2399"/>
            </a:lvl3pPr>
            <a:lvl4pPr marL="1371590" indent="0">
              <a:buNone/>
              <a:defRPr sz="2000"/>
            </a:lvl4pPr>
            <a:lvl5pPr marL="1828790" indent="0">
              <a:buNone/>
              <a:defRPr sz="2000"/>
            </a:lvl5pPr>
            <a:lvl6pPr marL="2285986" indent="0">
              <a:buNone/>
              <a:defRPr sz="2000"/>
            </a:lvl6pPr>
            <a:lvl7pPr marL="2743183" indent="0">
              <a:buNone/>
              <a:defRPr sz="2000"/>
            </a:lvl7pPr>
            <a:lvl8pPr marL="3200380" indent="0">
              <a:buNone/>
              <a:defRPr sz="2000"/>
            </a:lvl8pPr>
            <a:lvl9pPr marL="3657577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93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97" indent="0">
              <a:buNone/>
              <a:defRPr sz="1200"/>
            </a:lvl2pPr>
            <a:lvl3pPr marL="914395" indent="0">
              <a:buNone/>
              <a:defRPr sz="1001"/>
            </a:lvl3pPr>
            <a:lvl4pPr marL="1371590" indent="0">
              <a:buNone/>
              <a:defRPr sz="901"/>
            </a:lvl4pPr>
            <a:lvl5pPr marL="1828790" indent="0">
              <a:buNone/>
              <a:defRPr sz="901"/>
            </a:lvl5pPr>
            <a:lvl6pPr marL="2285986" indent="0">
              <a:buNone/>
              <a:defRPr sz="901"/>
            </a:lvl6pPr>
            <a:lvl7pPr marL="2743183" indent="0">
              <a:buNone/>
              <a:defRPr sz="901"/>
            </a:lvl7pPr>
            <a:lvl8pPr marL="3200380" indent="0">
              <a:buNone/>
              <a:defRPr sz="901"/>
            </a:lvl8pPr>
            <a:lvl9pPr marL="3657577" indent="0">
              <a:buNone/>
              <a:defRPr sz="90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Отраслевое совещание руководителей и специалистов ПАО «Газпром» по вопросам эксплуатации ГРС и систем газоснабжения                               г. Н.Новгород, 21-25 октября 2019 г. </a:t>
            </a:r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514444-67E3-4057-B224-B55E442B0E3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92758325"/>
      </p:ext>
    </p:extLst>
  </p:cSld>
  <p:clrMapOvr>
    <a:masterClrMapping/>
  </p:clrMapOvr>
  <p:transition spd="slow">
    <p:strips dir="rd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Отраслевое совещание руководителей и специалистов ПАО «Газпром» по вопросам эксплуатации ГРС и систем газоснабжения                               г. Н.Новгород, 21-25 октября 2019 г. </a:t>
            </a:r>
            <a:endParaRPr 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E4B4BE-DC50-4D88-BAAD-E481EF9B216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67388106"/>
      </p:ext>
    </p:extLst>
  </p:cSld>
  <p:clrMapOvr>
    <a:masterClrMapping/>
  </p:clrMapOvr>
  <p:transition spd="slow">
    <p:strips dir="rd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9" y="0"/>
            <a:ext cx="2285999" cy="2159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" y="0"/>
            <a:ext cx="6705600" cy="2159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Отраслевое совещание руководителей и специалистов ПАО «Газпром» по вопросам эксплуатации ГРС и систем газоснабжения                               г. Н.Новгород, 21-25 октября 2019 г. </a:t>
            </a:r>
            <a:endParaRPr 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557185-522E-4C30-8771-C941FBB31A1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4814331"/>
      </p:ext>
    </p:extLst>
  </p:cSld>
  <p:clrMapOvr>
    <a:masterClrMapping/>
  </p:clrMapOvr>
  <p:transition spd="slow">
    <p:strips dir="rd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1" y="2130442"/>
            <a:ext cx="7772401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4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97" indent="0" algn="ctr">
              <a:buNone/>
              <a:defRPr/>
            </a:lvl2pPr>
            <a:lvl3pPr marL="914395" indent="0" algn="ctr">
              <a:buNone/>
              <a:defRPr/>
            </a:lvl3pPr>
            <a:lvl4pPr marL="1371590" indent="0" algn="ctr">
              <a:buNone/>
              <a:defRPr/>
            </a:lvl4pPr>
            <a:lvl5pPr marL="1828790" indent="0" algn="ctr">
              <a:buNone/>
              <a:defRPr/>
            </a:lvl5pPr>
            <a:lvl6pPr marL="2285986" indent="0" algn="ctr">
              <a:buNone/>
              <a:defRPr/>
            </a:lvl6pPr>
            <a:lvl7pPr marL="2743183" indent="0" algn="ctr">
              <a:buNone/>
              <a:defRPr/>
            </a:lvl7pPr>
            <a:lvl8pPr marL="3200380" indent="0" algn="ctr">
              <a:buNone/>
              <a:defRPr/>
            </a:lvl8pPr>
            <a:lvl9pPr marL="3657577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Отраслевое совещание руководителей и специалистов ПАО «Газпром» по вопросам эксплуатации ГРС и систем газоснабжения                               г. Н.Новгород, 21-25 октября 2019 г. </a:t>
            </a:r>
            <a:endParaRPr lang="ru-RU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3EE3F9-F4DB-4833-BD94-6EE4C484B14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64587570"/>
      </p:ext>
    </p:extLst>
  </p:cSld>
  <p:clrMapOvr>
    <a:masterClrMapping/>
  </p:clrMapOvr>
  <p:transition spd="slow"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Отраслевое совещание руководителей и специалистов ПАО «Газпром» по вопросам эксплуатации ГРС и систем газоснабжения                               г. Н.Новгород, 21-25 октября 2019 г. </a:t>
            </a:r>
            <a:endParaRPr lang="ru-RU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9D5347-91C2-43DC-AC96-5C9FE5FD8BB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5035001"/>
      </p:ext>
    </p:extLst>
  </p:cSld>
  <p:clrMapOvr>
    <a:masterClrMapping/>
  </p:clrMapOvr>
  <p:transition spd="slow">
    <p:strips dir="rd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Отраслевое совещание руководителей и специалистов ПАО «Газпром» по вопросам эксплуатации ГРС и систем газоснабжения                               г. Н.Новгород, 21-25 октября 2019 г. </a:t>
            </a:r>
            <a:endParaRPr lang="ru-RU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F60CEE-7A2A-4E71-BE77-CA216677C0A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25433237"/>
      </p:ext>
    </p:extLst>
  </p:cSld>
  <p:clrMapOvr>
    <a:masterClrMapping/>
  </p:clrMapOvr>
  <p:transition spd="slow">
    <p:strips dir="rd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6" y="4406917"/>
            <a:ext cx="7772401" cy="1362075"/>
          </a:xfrm>
        </p:spPr>
        <p:txBody>
          <a:bodyPr anchor="t"/>
          <a:lstStyle>
            <a:lvl1pPr algn="l">
              <a:defRPr sz="4001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6" y="2906722"/>
            <a:ext cx="7772401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97" indent="0">
              <a:buNone/>
              <a:defRPr sz="1800"/>
            </a:lvl2pPr>
            <a:lvl3pPr marL="914395" indent="0">
              <a:buNone/>
              <a:defRPr sz="1600"/>
            </a:lvl3pPr>
            <a:lvl4pPr marL="1371590" indent="0">
              <a:buNone/>
              <a:defRPr sz="1400"/>
            </a:lvl4pPr>
            <a:lvl5pPr marL="1828790" indent="0">
              <a:buNone/>
              <a:defRPr sz="1400"/>
            </a:lvl5pPr>
            <a:lvl6pPr marL="2285986" indent="0">
              <a:buNone/>
              <a:defRPr sz="1400"/>
            </a:lvl6pPr>
            <a:lvl7pPr marL="2743183" indent="0">
              <a:buNone/>
              <a:defRPr sz="1400"/>
            </a:lvl7pPr>
            <a:lvl8pPr marL="3200380" indent="0">
              <a:buNone/>
              <a:defRPr sz="1400"/>
            </a:lvl8pPr>
            <a:lvl9pPr marL="3657577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Отраслевое совещание руководителей и специалистов ПАО «Газпром» по вопросам эксплуатации ГРС и систем газоснабжения                               г. Н.Новгород, 21-25 октября 2019 г. </a:t>
            </a:r>
            <a:endParaRPr lang="ru-RU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795341-CC50-4E34-A70E-CA9B9E43150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07857080"/>
      </p:ext>
    </p:extLst>
  </p:cSld>
  <p:clrMapOvr>
    <a:masterClrMapping/>
  </p:clrMapOvr>
  <p:transition spd="slow">
    <p:strips dir="rd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" y="1082675"/>
            <a:ext cx="892176" cy="5226050"/>
          </a:xfrm>
        </p:spPr>
        <p:txBody>
          <a:bodyPr/>
          <a:lstStyle>
            <a:lvl1pPr>
              <a:defRPr sz="2802"/>
            </a:lvl1pPr>
            <a:lvl2pPr>
              <a:defRPr sz="2399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044581" y="1082675"/>
            <a:ext cx="892176" cy="5226050"/>
          </a:xfrm>
        </p:spPr>
        <p:txBody>
          <a:bodyPr/>
          <a:lstStyle>
            <a:lvl1pPr>
              <a:defRPr sz="2802"/>
            </a:lvl1pPr>
            <a:lvl2pPr>
              <a:defRPr sz="2399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Отраслевое совещание руководителей и специалистов ПАО «Газпром» по вопросам эксплуатации ГРС и систем газоснабжения                               г. Н.Новгород, 21-25 октября 2019 г. </a:t>
            </a:r>
            <a:endParaRPr lang="ru-RU"/>
          </a:p>
        </p:txBody>
      </p:sp>
      <p:sp>
        <p:nvSpPr>
          <p:cNvPr id="6" name="Rectangle 2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B0F8B7-F978-41C8-8160-A0335862110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4239330"/>
      </p:ext>
    </p:extLst>
  </p:cSld>
  <p:clrMapOvr>
    <a:masterClrMapping/>
  </p:clrMapOvr>
  <p:transition spd="slow">
    <p:strips dir="rd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8" y="274638"/>
            <a:ext cx="8229599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197" indent="0">
              <a:buNone/>
              <a:defRPr sz="2000" b="1"/>
            </a:lvl2pPr>
            <a:lvl3pPr marL="914395" indent="0">
              <a:buNone/>
              <a:defRPr sz="1800" b="1"/>
            </a:lvl3pPr>
            <a:lvl4pPr marL="1371590" indent="0">
              <a:buNone/>
              <a:defRPr sz="1600" b="1"/>
            </a:lvl4pPr>
            <a:lvl5pPr marL="1828790" indent="0">
              <a:buNone/>
              <a:defRPr sz="1600" b="1"/>
            </a:lvl5pPr>
            <a:lvl6pPr marL="2285986" indent="0">
              <a:buNone/>
              <a:defRPr sz="1600" b="1"/>
            </a:lvl6pPr>
            <a:lvl7pPr marL="2743183" indent="0">
              <a:buNone/>
              <a:defRPr sz="1600" b="1"/>
            </a:lvl7pPr>
            <a:lvl8pPr marL="3200380" indent="0">
              <a:buNone/>
              <a:defRPr sz="1600" b="1"/>
            </a:lvl8pPr>
            <a:lvl9pPr marL="3657577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399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197" indent="0">
              <a:buNone/>
              <a:defRPr sz="2000" b="1"/>
            </a:lvl2pPr>
            <a:lvl3pPr marL="914395" indent="0">
              <a:buNone/>
              <a:defRPr sz="1800" b="1"/>
            </a:lvl3pPr>
            <a:lvl4pPr marL="1371590" indent="0">
              <a:buNone/>
              <a:defRPr sz="1600" b="1"/>
            </a:lvl4pPr>
            <a:lvl5pPr marL="1828790" indent="0">
              <a:buNone/>
              <a:defRPr sz="1600" b="1"/>
            </a:lvl5pPr>
            <a:lvl6pPr marL="2285986" indent="0">
              <a:buNone/>
              <a:defRPr sz="1600" b="1"/>
            </a:lvl6pPr>
            <a:lvl7pPr marL="2743183" indent="0">
              <a:buNone/>
              <a:defRPr sz="1600" b="1"/>
            </a:lvl7pPr>
            <a:lvl8pPr marL="3200380" indent="0">
              <a:buNone/>
              <a:defRPr sz="1600" b="1"/>
            </a:lvl8pPr>
            <a:lvl9pPr marL="3657577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399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Отраслевое совещание руководителей и специалистов ПАО «Газпром» по вопросам эксплуатации ГРС и систем газоснабжения                               г. Н.Новгород, 21-25 октября 2019 г. </a:t>
            </a:r>
            <a:endParaRPr lang="ru-RU"/>
          </a:p>
        </p:txBody>
      </p:sp>
      <p:sp>
        <p:nvSpPr>
          <p:cNvPr id="8" name="Rectangle 2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1B9C3F-2C40-49FD-A9C7-A5134222936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87951054"/>
      </p:ext>
    </p:extLst>
  </p:cSld>
  <p:clrMapOvr>
    <a:masterClrMapping/>
  </p:clrMapOvr>
  <p:transition spd="slow">
    <p:strips dir="rd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Отраслевое совещание руководителей и специалистов ПАО «Газпром» по вопросам эксплуатации ГРС и систем газоснабжения                               г. Н.Новгород, 21-25 октября 2019 г. 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FDFBC7-0CFE-4F2E-9467-FB597399CF1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03295957"/>
      </p:ext>
    </p:extLst>
  </p:cSld>
  <p:clrMapOvr>
    <a:masterClrMapping/>
  </p:clrMapOvr>
  <p:transition spd="slow">
    <p:strips dir="rd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Отраслевое совещание руководителей и специалистов ПАО «Газпром» по вопросам эксплуатации ГРС и систем газоснабжения                               г. Н.Новгород, 21-25 октября 2019 г. </a:t>
            </a:r>
            <a:endParaRPr lang="ru-RU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9687AB-E211-49EC-B7E2-9607A8CD483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07964028"/>
      </p:ext>
    </p:extLst>
  </p:cSld>
  <p:clrMapOvr>
    <a:masterClrMapping/>
  </p:clrMapOvr>
  <p:transition spd="slow">
    <p:strips dir="rd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7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2" y="273067"/>
            <a:ext cx="5111750" cy="5853113"/>
          </a:xfrm>
        </p:spPr>
        <p:txBody>
          <a:bodyPr/>
          <a:lstStyle>
            <a:lvl1pPr>
              <a:defRPr sz="3199"/>
            </a:lvl1pPr>
            <a:lvl2pPr>
              <a:defRPr sz="2802"/>
            </a:lvl2pPr>
            <a:lvl3pPr>
              <a:defRPr sz="2399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7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97" indent="0">
              <a:buNone/>
              <a:defRPr sz="1200"/>
            </a:lvl2pPr>
            <a:lvl3pPr marL="914395" indent="0">
              <a:buNone/>
              <a:defRPr sz="1001"/>
            </a:lvl3pPr>
            <a:lvl4pPr marL="1371590" indent="0">
              <a:buNone/>
              <a:defRPr sz="901"/>
            </a:lvl4pPr>
            <a:lvl5pPr marL="1828790" indent="0">
              <a:buNone/>
              <a:defRPr sz="901"/>
            </a:lvl5pPr>
            <a:lvl6pPr marL="2285986" indent="0">
              <a:buNone/>
              <a:defRPr sz="901"/>
            </a:lvl6pPr>
            <a:lvl7pPr marL="2743183" indent="0">
              <a:buNone/>
              <a:defRPr sz="901"/>
            </a:lvl7pPr>
            <a:lvl8pPr marL="3200380" indent="0">
              <a:buNone/>
              <a:defRPr sz="901"/>
            </a:lvl8pPr>
            <a:lvl9pPr marL="3657577" indent="0">
              <a:buNone/>
              <a:defRPr sz="90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Отраслевое совещание руководителей и специалистов ПАО «Газпром» по вопросам эксплуатации ГРС и систем газоснабжения                               г. Н.Новгород, 21-25 октября 2019 г. </a:t>
            </a:r>
            <a:endParaRPr lang="ru-RU"/>
          </a:p>
        </p:txBody>
      </p:sp>
      <p:sp>
        <p:nvSpPr>
          <p:cNvPr id="6" name="Rectangle 2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6AE094-D7CD-4B1E-A129-7D3F3066B90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87061080"/>
      </p:ext>
    </p:extLst>
  </p:cSld>
  <p:clrMapOvr>
    <a:masterClrMapping/>
  </p:clrMapOvr>
  <p:transition spd="slow">
    <p:strips dir="rd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93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93" y="612775"/>
            <a:ext cx="5486400" cy="4114800"/>
          </a:xfrm>
        </p:spPr>
        <p:txBody>
          <a:bodyPr/>
          <a:lstStyle>
            <a:lvl1pPr marL="0" indent="0">
              <a:buNone/>
              <a:defRPr sz="3199"/>
            </a:lvl1pPr>
            <a:lvl2pPr marL="457197" indent="0">
              <a:buNone/>
              <a:defRPr sz="2802"/>
            </a:lvl2pPr>
            <a:lvl3pPr marL="914395" indent="0">
              <a:buNone/>
              <a:defRPr sz="2399"/>
            </a:lvl3pPr>
            <a:lvl4pPr marL="1371590" indent="0">
              <a:buNone/>
              <a:defRPr sz="2000"/>
            </a:lvl4pPr>
            <a:lvl5pPr marL="1828790" indent="0">
              <a:buNone/>
              <a:defRPr sz="2000"/>
            </a:lvl5pPr>
            <a:lvl6pPr marL="2285986" indent="0">
              <a:buNone/>
              <a:defRPr sz="2000"/>
            </a:lvl6pPr>
            <a:lvl7pPr marL="2743183" indent="0">
              <a:buNone/>
              <a:defRPr sz="2000"/>
            </a:lvl7pPr>
            <a:lvl8pPr marL="3200380" indent="0">
              <a:buNone/>
              <a:defRPr sz="2000"/>
            </a:lvl8pPr>
            <a:lvl9pPr marL="3657577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93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97" indent="0">
              <a:buNone/>
              <a:defRPr sz="1200"/>
            </a:lvl2pPr>
            <a:lvl3pPr marL="914395" indent="0">
              <a:buNone/>
              <a:defRPr sz="1001"/>
            </a:lvl3pPr>
            <a:lvl4pPr marL="1371590" indent="0">
              <a:buNone/>
              <a:defRPr sz="901"/>
            </a:lvl4pPr>
            <a:lvl5pPr marL="1828790" indent="0">
              <a:buNone/>
              <a:defRPr sz="901"/>
            </a:lvl5pPr>
            <a:lvl6pPr marL="2285986" indent="0">
              <a:buNone/>
              <a:defRPr sz="901"/>
            </a:lvl6pPr>
            <a:lvl7pPr marL="2743183" indent="0">
              <a:buNone/>
              <a:defRPr sz="901"/>
            </a:lvl7pPr>
            <a:lvl8pPr marL="3200380" indent="0">
              <a:buNone/>
              <a:defRPr sz="901"/>
            </a:lvl8pPr>
            <a:lvl9pPr marL="3657577" indent="0">
              <a:buNone/>
              <a:defRPr sz="90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Отраслевое совещание руководителей и специалистов ПАО «Газпром» по вопросам эксплуатации ГРС и систем газоснабжения                               г. Н.Новгород, 21-25 октября 2019 г. </a:t>
            </a:r>
            <a:endParaRPr lang="ru-RU"/>
          </a:p>
        </p:txBody>
      </p:sp>
      <p:sp>
        <p:nvSpPr>
          <p:cNvPr id="6" name="Rectangle 2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9A06B9-95E7-4883-9C03-8B50564BCA3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59561925"/>
      </p:ext>
    </p:extLst>
  </p:cSld>
  <p:clrMapOvr>
    <a:masterClrMapping/>
  </p:clrMapOvr>
  <p:transition spd="slow">
    <p:strips dir="rd"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Отраслевое совещание руководителей и специалистов ПАО «Газпром» по вопросам эксплуатации ГРС и систем газоснабжения                               г. Н.Новгород, 21-25 октября 2019 г. </a:t>
            </a:r>
            <a:endParaRPr lang="ru-RU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A23AAD-904B-4A96-85B7-8C18C3E96CF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38129110"/>
      </p:ext>
    </p:extLst>
  </p:cSld>
  <p:clrMapOvr>
    <a:masterClrMapping/>
  </p:clrMapOvr>
  <p:transition spd="slow">
    <p:strips dir="rd"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9" y="17"/>
            <a:ext cx="2285999" cy="63087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" y="17"/>
            <a:ext cx="6705600" cy="63087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Отраслевое совещание руководителей и специалистов ПАО «Газпром» по вопросам эксплуатации ГРС и систем газоснабжения                               г. Н.Новгород, 21-25 октября 2019 г. </a:t>
            </a:r>
            <a:endParaRPr lang="ru-RU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74D3B1-7681-4CB7-BBF7-7E21A055CA0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28075632"/>
      </p:ext>
    </p:extLst>
  </p:cSld>
  <p:clrMapOvr>
    <a:masterClrMapping/>
  </p:clrMapOvr>
  <p:transition spd="slow"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7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2" y="273067"/>
            <a:ext cx="5111750" cy="5853113"/>
          </a:xfrm>
        </p:spPr>
        <p:txBody>
          <a:bodyPr/>
          <a:lstStyle>
            <a:lvl1pPr>
              <a:defRPr sz="3199"/>
            </a:lvl1pPr>
            <a:lvl2pPr>
              <a:defRPr sz="2802"/>
            </a:lvl2pPr>
            <a:lvl3pPr>
              <a:defRPr sz="2399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7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97" indent="0">
              <a:buNone/>
              <a:defRPr sz="1200"/>
            </a:lvl2pPr>
            <a:lvl3pPr marL="914395" indent="0">
              <a:buNone/>
              <a:defRPr sz="1001"/>
            </a:lvl3pPr>
            <a:lvl4pPr marL="1371590" indent="0">
              <a:buNone/>
              <a:defRPr sz="901"/>
            </a:lvl4pPr>
            <a:lvl5pPr marL="1828790" indent="0">
              <a:buNone/>
              <a:defRPr sz="901"/>
            </a:lvl5pPr>
            <a:lvl6pPr marL="2285986" indent="0">
              <a:buNone/>
              <a:defRPr sz="901"/>
            </a:lvl6pPr>
            <a:lvl7pPr marL="2743183" indent="0">
              <a:buNone/>
              <a:defRPr sz="901"/>
            </a:lvl7pPr>
            <a:lvl8pPr marL="3200380" indent="0">
              <a:buNone/>
              <a:defRPr sz="901"/>
            </a:lvl8pPr>
            <a:lvl9pPr marL="3657577" indent="0">
              <a:buNone/>
              <a:defRPr sz="90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Отраслевое совещание руководителей и специалистов ПАО «Газпром» по вопросам эксплуатации ГРС и систем газоснабжения                               г. Н.Новгород, 21-25 октября 2019 г. </a:t>
            </a: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CAD4B8-604B-47D9-84CD-700A6F883F1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86741797"/>
      </p:ext>
    </p:extLst>
  </p:cSld>
  <p:clrMapOvr>
    <a:masterClrMapping/>
  </p:clrMapOvr>
  <p:transition spd="slow">
    <p:strips dir="rd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1" y="2130442"/>
            <a:ext cx="7772401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4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97" indent="0" algn="ctr">
              <a:buNone/>
              <a:defRPr/>
            </a:lvl2pPr>
            <a:lvl3pPr marL="914395" indent="0" algn="ctr">
              <a:buNone/>
              <a:defRPr/>
            </a:lvl3pPr>
            <a:lvl4pPr marL="1371590" indent="0" algn="ctr">
              <a:buNone/>
              <a:defRPr/>
            </a:lvl4pPr>
            <a:lvl5pPr marL="1828790" indent="0" algn="ctr">
              <a:buNone/>
              <a:defRPr/>
            </a:lvl5pPr>
            <a:lvl6pPr marL="2285986" indent="0" algn="ctr">
              <a:buNone/>
              <a:defRPr/>
            </a:lvl6pPr>
            <a:lvl7pPr marL="2743183" indent="0" algn="ctr">
              <a:buNone/>
              <a:defRPr/>
            </a:lvl7pPr>
            <a:lvl8pPr marL="3200380" indent="0" algn="ctr">
              <a:buNone/>
              <a:defRPr/>
            </a:lvl8pPr>
            <a:lvl9pPr marL="3657577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DB8BC6-B392-48AA-9AC2-D158AC63024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Отраслевое совещание руководителей и специалистов ПАО «Газпром» по вопросам эксплуатации ГРС и систем газоснабжения                               г. Н.Новгород, 21-25 октября 2019 г. 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4921306"/>
      </p:ext>
    </p:extLst>
  </p:cSld>
  <p:clrMapOvr>
    <a:masterClrMapping/>
  </p:clrMapOvr>
  <p:transition spd="slow">
    <p:strips dir="rd"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E0C051-1A38-4CB8-8971-906B2A2D4D1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Отраслевое совещание руководителей и специалистов ПАО «Газпром» по вопросам эксплуатации ГРС и систем газоснабжения                               г. Н.Новгород, 21-25 октября 2019 г. 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3215109"/>
      </p:ext>
    </p:extLst>
  </p:cSld>
  <p:clrMapOvr>
    <a:masterClrMapping/>
  </p:clrMapOvr>
  <p:transition spd="slow">
    <p:strips dir="rd"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6" y="4406917"/>
            <a:ext cx="7772401" cy="1362075"/>
          </a:xfrm>
        </p:spPr>
        <p:txBody>
          <a:bodyPr anchor="t"/>
          <a:lstStyle>
            <a:lvl1pPr algn="l">
              <a:defRPr sz="4001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6" y="2906722"/>
            <a:ext cx="7772401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97" indent="0">
              <a:buNone/>
              <a:defRPr sz="1800"/>
            </a:lvl2pPr>
            <a:lvl3pPr marL="914395" indent="0">
              <a:buNone/>
              <a:defRPr sz="1600"/>
            </a:lvl3pPr>
            <a:lvl4pPr marL="1371590" indent="0">
              <a:buNone/>
              <a:defRPr sz="1400"/>
            </a:lvl4pPr>
            <a:lvl5pPr marL="1828790" indent="0">
              <a:buNone/>
              <a:defRPr sz="1400"/>
            </a:lvl5pPr>
            <a:lvl6pPr marL="2285986" indent="0">
              <a:buNone/>
              <a:defRPr sz="1400"/>
            </a:lvl6pPr>
            <a:lvl7pPr marL="2743183" indent="0">
              <a:buNone/>
              <a:defRPr sz="1400"/>
            </a:lvl7pPr>
            <a:lvl8pPr marL="3200380" indent="0">
              <a:buNone/>
              <a:defRPr sz="1400"/>
            </a:lvl8pPr>
            <a:lvl9pPr marL="3657577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EEE15E-09CA-4822-BF96-A86B5373B77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Отраслевое совещание руководителей и специалистов ПАО «Газпром» по вопросам эксплуатации ГРС и систем газоснабжения                               г. Н.Новгород, 21-25 октября 2019 г. 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3752892"/>
      </p:ext>
    </p:extLst>
  </p:cSld>
  <p:clrMapOvr>
    <a:masterClrMapping/>
  </p:clrMapOvr>
  <p:transition spd="slow">
    <p:strips dir="rd"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" y="1100138"/>
            <a:ext cx="1452564" cy="5226050"/>
          </a:xfrm>
        </p:spPr>
        <p:txBody>
          <a:bodyPr/>
          <a:lstStyle>
            <a:lvl1pPr>
              <a:defRPr sz="2802"/>
            </a:lvl1pPr>
            <a:lvl2pPr>
              <a:defRPr sz="2399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604967" y="1100138"/>
            <a:ext cx="1454151" cy="5226050"/>
          </a:xfrm>
        </p:spPr>
        <p:txBody>
          <a:bodyPr/>
          <a:lstStyle>
            <a:lvl1pPr>
              <a:defRPr sz="2802"/>
            </a:lvl1pPr>
            <a:lvl2pPr>
              <a:defRPr sz="2399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2A4A3B-EF23-4EB1-83E3-DF9984BE572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Отраслевое совещание руководителей и специалистов ПАО «Газпром» по вопросам эксплуатации ГРС и систем газоснабжения                               г. Н.Новгород, 21-25 октября 2019 г. 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8819328"/>
      </p:ext>
    </p:extLst>
  </p:cSld>
  <p:clrMapOvr>
    <a:masterClrMapping/>
  </p:clrMapOvr>
  <p:transition spd="slow">
    <p:strips dir="rd"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8" y="274638"/>
            <a:ext cx="8229599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197" indent="0">
              <a:buNone/>
              <a:defRPr sz="2000" b="1"/>
            </a:lvl2pPr>
            <a:lvl3pPr marL="914395" indent="0">
              <a:buNone/>
              <a:defRPr sz="1800" b="1"/>
            </a:lvl3pPr>
            <a:lvl4pPr marL="1371590" indent="0">
              <a:buNone/>
              <a:defRPr sz="1600" b="1"/>
            </a:lvl4pPr>
            <a:lvl5pPr marL="1828790" indent="0">
              <a:buNone/>
              <a:defRPr sz="1600" b="1"/>
            </a:lvl5pPr>
            <a:lvl6pPr marL="2285986" indent="0">
              <a:buNone/>
              <a:defRPr sz="1600" b="1"/>
            </a:lvl6pPr>
            <a:lvl7pPr marL="2743183" indent="0">
              <a:buNone/>
              <a:defRPr sz="1600" b="1"/>
            </a:lvl7pPr>
            <a:lvl8pPr marL="3200380" indent="0">
              <a:buNone/>
              <a:defRPr sz="1600" b="1"/>
            </a:lvl8pPr>
            <a:lvl9pPr marL="3657577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399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197" indent="0">
              <a:buNone/>
              <a:defRPr sz="2000" b="1"/>
            </a:lvl2pPr>
            <a:lvl3pPr marL="914395" indent="0">
              <a:buNone/>
              <a:defRPr sz="1800" b="1"/>
            </a:lvl3pPr>
            <a:lvl4pPr marL="1371590" indent="0">
              <a:buNone/>
              <a:defRPr sz="1600" b="1"/>
            </a:lvl4pPr>
            <a:lvl5pPr marL="1828790" indent="0">
              <a:buNone/>
              <a:defRPr sz="1600" b="1"/>
            </a:lvl5pPr>
            <a:lvl6pPr marL="2285986" indent="0">
              <a:buNone/>
              <a:defRPr sz="1600" b="1"/>
            </a:lvl6pPr>
            <a:lvl7pPr marL="2743183" indent="0">
              <a:buNone/>
              <a:defRPr sz="1600" b="1"/>
            </a:lvl7pPr>
            <a:lvl8pPr marL="3200380" indent="0">
              <a:buNone/>
              <a:defRPr sz="1600" b="1"/>
            </a:lvl8pPr>
            <a:lvl9pPr marL="3657577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399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1DA09B-4BA7-4572-AD79-BABD1B6CE7A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Отраслевое совещание руководителей и специалистов ПАО «Газпром» по вопросам эксплуатации ГРС и систем газоснабжения                               г. Н.Новгород, 21-25 октября 2019 г. 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4700617"/>
      </p:ext>
    </p:extLst>
  </p:cSld>
  <p:clrMapOvr>
    <a:masterClrMapping/>
  </p:clrMapOvr>
  <p:transition spd="slow">
    <p:strips dir="rd"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840D4-74CE-4204-8502-07E46947B09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Отраслевое совещание руководителей и специалистов ПАО «Газпром» по вопросам эксплуатации ГРС и систем газоснабжения                               г. Н.Новгород, 21-25 октября 2019 г. 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6260889"/>
      </p:ext>
    </p:extLst>
  </p:cSld>
  <p:clrMapOvr>
    <a:masterClrMapping/>
  </p:clrMapOvr>
  <p:transition spd="slow">
    <p:strips dir="rd"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D4538A-676B-4473-8C12-BC55301DEBF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Отраслевое совещание руководителей и специалистов ПАО «Газпром» по вопросам эксплуатации ГРС и систем газоснабжения                               г. Н.Новгород, 21-25 октября 2019 г. 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0914695"/>
      </p:ext>
    </p:extLst>
  </p:cSld>
  <p:clrMapOvr>
    <a:masterClrMapping/>
  </p:clrMapOvr>
  <p:transition spd="slow">
    <p:strips dir="rd"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7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2" y="273067"/>
            <a:ext cx="5111750" cy="5853113"/>
          </a:xfrm>
        </p:spPr>
        <p:txBody>
          <a:bodyPr/>
          <a:lstStyle>
            <a:lvl1pPr>
              <a:defRPr sz="3199"/>
            </a:lvl1pPr>
            <a:lvl2pPr>
              <a:defRPr sz="2802"/>
            </a:lvl2pPr>
            <a:lvl3pPr>
              <a:defRPr sz="2399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7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97" indent="0">
              <a:buNone/>
              <a:defRPr sz="1200"/>
            </a:lvl2pPr>
            <a:lvl3pPr marL="914395" indent="0">
              <a:buNone/>
              <a:defRPr sz="1001"/>
            </a:lvl3pPr>
            <a:lvl4pPr marL="1371590" indent="0">
              <a:buNone/>
              <a:defRPr sz="901"/>
            </a:lvl4pPr>
            <a:lvl5pPr marL="1828790" indent="0">
              <a:buNone/>
              <a:defRPr sz="901"/>
            </a:lvl5pPr>
            <a:lvl6pPr marL="2285986" indent="0">
              <a:buNone/>
              <a:defRPr sz="901"/>
            </a:lvl6pPr>
            <a:lvl7pPr marL="2743183" indent="0">
              <a:buNone/>
              <a:defRPr sz="901"/>
            </a:lvl7pPr>
            <a:lvl8pPr marL="3200380" indent="0">
              <a:buNone/>
              <a:defRPr sz="901"/>
            </a:lvl8pPr>
            <a:lvl9pPr marL="3657577" indent="0">
              <a:buNone/>
              <a:defRPr sz="90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FD00FE-F503-4F55-95AA-150CFF23228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Отраслевое совещание руководителей и специалистов ПАО «Газпром» по вопросам эксплуатации ГРС и систем газоснабжения                               г. Н.Новгород, 21-25 октября 2019 г. 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9021634"/>
      </p:ext>
    </p:extLst>
  </p:cSld>
  <p:clrMapOvr>
    <a:masterClrMapping/>
  </p:clrMapOvr>
  <p:transition spd="slow">
    <p:strips dir="rd"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93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93" y="612775"/>
            <a:ext cx="5486400" cy="4114800"/>
          </a:xfrm>
        </p:spPr>
        <p:txBody>
          <a:bodyPr/>
          <a:lstStyle>
            <a:lvl1pPr marL="0" indent="0">
              <a:buNone/>
              <a:defRPr sz="3199"/>
            </a:lvl1pPr>
            <a:lvl2pPr marL="457197" indent="0">
              <a:buNone/>
              <a:defRPr sz="2802"/>
            </a:lvl2pPr>
            <a:lvl3pPr marL="914395" indent="0">
              <a:buNone/>
              <a:defRPr sz="2399"/>
            </a:lvl3pPr>
            <a:lvl4pPr marL="1371590" indent="0">
              <a:buNone/>
              <a:defRPr sz="2000"/>
            </a:lvl4pPr>
            <a:lvl5pPr marL="1828790" indent="0">
              <a:buNone/>
              <a:defRPr sz="2000"/>
            </a:lvl5pPr>
            <a:lvl6pPr marL="2285986" indent="0">
              <a:buNone/>
              <a:defRPr sz="2000"/>
            </a:lvl6pPr>
            <a:lvl7pPr marL="2743183" indent="0">
              <a:buNone/>
              <a:defRPr sz="2000"/>
            </a:lvl7pPr>
            <a:lvl8pPr marL="3200380" indent="0">
              <a:buNone/>
              <a:defRPr sz="2000"/>
            </a:lvl8pPr>
            <a:lvl9pPr marL="3657577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93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97" indent="0">
              <a:buNone/>
              <a:defRPr sz="1200"/>
            </a:lvl2pPr>
            <a:lvl3pPr marL="914395" indent="0">
              <a:buNone/>
              <a:defRPr sz="1001"/>
            </a:lvl3pPr>
            <a:lvl4pPr marL="1371590" indent="0">
              <a:buNone/>
              <a:defRPr sz="901"/>
            </a:lvl4pPr>
            <a:lvl5pPr marL="1828790" indent="0">
              <a:buNone/>
              <a:defRPr sz="901"/>
            </a:lvl5pPr>
            <a:lvl6pPr marL="2285986" indent="0">
              <a:buNone/>
              <a:defRPr sz="901"/>
            </a:lvl6pPr>
            <a:lvl7pPr marL="2743183" indent="0">
              <a:buNone/>
              <a:defRPr sz="901"/>
            </a:lvl7pPr>
            <a:lvl8pPr marL="3200380" indent="0">
              <a:buNone/>
              <a:defRPr sz="901"/>
            </a:lvl8pPr>
            <a:lvl9pPr marL="3657577" indent="0">
              <a:buNone/>
              <a:defRPr sz="90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9AE886-E590-49E9-8E7E-95FEC035C5F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Отраслевое совещание руководителей и специалистов ПАО «Газпром» по вопросам эксплуатации ГРС и систем газоснабжения                               г. Н.Новгород, 21-25 октября 2019 г. 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1725114"/>
      </p:ext>
    </p:extLst>
  </p:cSld>
  <p:clrMapOvr>
    <a:masterClrMapping/>
  </p:clrMapOvr>
  <p:transition spd="slow">
    <p:strips dir="rd"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E111E4-3E5F-4EC2-9F70-7FBB174BC3C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Отраслевое совещание руководителей и специалистов ПАО «Газпром» по вопросам эксплуатации ГРС и систем газоснабжения                               г. Н.Новгород, 21-25 октября 2019 г. 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8339969"/>
      </p:ext>
    </p:extLst>
  </p:cSld>
  <p:clrMapOvr>
    <a:masterClrMapping/>
  </p:clrMapOvr>
  <p:transition spd="slow"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93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93" y="612775"/>
            <a:ext cx="5486400" cy="4114800"/>
          </a:xfrm>
        </p:spPr>
        <p:txBody>
          <a:bodyPr/>
          <a:lstStyle>
            <a:lvl1pPr marL="0" indent="0">
              <a:buNone/>
              <a:defRPr sz="3199"/>
            </a:lvl1pPr>
            <a:lvl2pPr marL="457197" indent="0">
              <a:buNone/>
              <a:defRPr sz="2802"/>
            </a:lvl2pPr>
            <a:lvl3pPr marL="914395" indent="0">
              <a:buNone/>
              <a:defRPr sz="2399"/>
            </a:lvl3pPr>
            <a:lvl4pPr marL="1371590" indent="0">
              <a:buNone/>
              <a:defRPr sz="2000"/>
            </a:lvl4pPr>
            <a:lvl5pPr marL="1828790" indent="0">
              <a:buNone/>
              <a:defRPr sz="2000"/>
            </a:lvl5pPr>
            <a:lvl6pPr marL="2285986" indent="0">
              <a:buNone/>
              <a:defRPr sz="2000"/>
            </a:lvl6pPr>
            <a:lvl7pPr marL="2743183" indent="0">
              <a:buNone/>
              <a:defRPr sz="2000"/>
            </a:lvl7pPr>
            <a:lvl8pPr marL="3200380" indent="0">
              <a:buNone/>
              <a:defRPr sz="2000"/>
            </a:lvl8pPr>
            <a:lvl9pPr marL="3657577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93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97" indent="0">
              <a:buNone/>
              <a:defRPr sz="1200"/>
            </a:lvl2pPr>
            <a:lvl3pPr marL="914395" indent="0">
              <a:buNone/>
              <a:defRPr sz="1001"/>
            </a:lvl3pPr>
            <a:lvl4pPr marL="1371590" indent="0">
              <a:buNone/>
              <a:defRPr sz="901"/>
            </a:lvl4pPr>
            <a:lvl5pPr marL="1828790" indent="0">
              <a:buNone/>
              <a:defRPr sz="901"/>
            </a:lvl5pPr>
            <a:lvl6pPr marL="2285986" indent="0">
              <a:buNone/>
              <a:defRPr sz="901"/>
            </a:lvl6pPr>
            <a:lvl7pPr marL="2743183" indent="0">
              <a:buNone/>
              <a:defRPr sz="901"/>
            </a:lvl7pPr>
            <a:lvl8pPr marL="3200380" indent="0">
              <a:buNone/>
              <a:defRPr sz="901"/>
            </a:lvl8pPr>
            <a:lvl9pPr marL="3657577" indent="0">
              <a:buNone/>
              <a:defRPr sz="90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Отраслевое совещание руководителей и специалистов ПАО «Газпром» по вопросам эксплуатации ГРС и систем газоснабжения                               г. Н.Новгород, 21-25 октября 2019 г. </a:t>
            </a: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911E5B-40CA-4D20-888C-45CB13CD8B5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41357640"/>
      </p:ext>
    </p:extLst>
  </p:cSld>
  <p:clrMapOvr>
    <a:masterClrMapping/>
  </p:clrMapOvr>
  <p:transition spd="slow">
    <p:strips dir="rd"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9" y="0"/>
            <a:ext cx="2285999" cy="63261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" y="0"/>
            <a:ext cx="6705600" cy="63261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52143F-E3E6-4F44-B576-9151C34D94E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Отраслевое совещание руководителей и специалистов ПАО «Газпром» по вопросам эксплуатации ГРС и систем газоснабжения                               г. Н.Новгород, 21-25 октября 2019 г. 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6511781"/>
      </p:ext>
    </p:extLst>
  </p:cSld>
  <p:clrMapOvr>
    <a:masterClrMapping/>
  </p:clrMapOvr>
  <p:transition spd="slow">
    <p:strips dir="rd"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1" y="2130442"/>
            <a:ext cx="7772401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4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197" indent="0" algn="ctr">
              <a:buNone/>
              <a:defRPr/>
            </a:lvl2pPr>
            <a:lvl3pPr marL="914395" indent="0" algn="ctr">
              <a:buNone/>
              <a:defRPr/>
            </a:lvl3pPr>
            <a:lvl4pPr marL="1371590" indent="0" algn="ctr">
              <a:buNone/>
              <a:defRPr/>
            </a:lvl4pPr>
            <a:lvl5pPr marL="1828790" indent="0" algn="ctr">
              <a:buNone/>
              <a:defRPr/>
            </a:lvl5pPr>
            <a:lvl6pPr marL="2285986" indent="0" algn="ctr">
              <a:buNone/>
              <a:defRPr/>
            </a:lvl6pPr>
            <a:lvl7pPr marL="2743183" indent="0" algn="ctr">
              <a:buNone/>
              <a:defRPr/>
            </a:lvl7pPr>
            <a:lvl8pPr marL="3200380" indent="0" algn="ctr">
              <a:buNone/>
              <a:defRPr/>
            </a:lvl8pPr>
            <a:lvl9pPr marL="3657577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Отраслевое совещание руководителей и специалистов ПАО «Газпром» по вопросам эксплуатации ГРС и систем газоснабжения                               г. Н.Новгород, 21-25 октября 2019 г. </a:t>
            </a:r>
            <a:endParaRPr lang="ru-RU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5450C7-A48B-4E89-B782-4E481B0BA57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63914836"/>
      </p:ext>
    </p:extLst>
  </p:cSld>
  <p:clrMapOvr>
    <a:masterClrMapping/>
  </p:clrMapOvr>
  <p:transition spd="slow">
    <p:strips dir="rd"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8" y="1600206"/>
            <a:ext cx="8229599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Отраслевое совещание руководителей и специалистов ПАО «Газпром» по вопросам эксплуатации ГРС и систем газоснабжения                               г. Н.Новгород, 21-25 октября 2019 г. </a:t>
            </a:r>
            <a:endParaRPr lang="ru-RU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DACE68-BC51-4263-858C-7238E681612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77432421"/>
      </p:ext>
    </p:extLst>
  </p:cSld>
  <p:clrMapOvr>
    <a:masterClrMapping/>
  </p:clrMapOvr>
  <p:transition spd="slow">
    <p:strips dir="rd"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6" y="4406917"/>
            <a:ext cx="7772401" cy="1362075"/>
          </a:xfrm>
        </p:spPr>
        <p:txBody>
          <a:bodyPr anchor="t"/>
          <a:lstStyle>
            <a:lvl1pPr algn="l">
              <a:defRPr sz="4001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6" y="2906722"/>
            <a:ext cx="7772401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197" indent="0">
              <a:buNone/>
              <a:defRPr sz="1800"/>
            </a:lvl2pPr>
            <a:lvl3pPr marL="914395" indent="0">
              <a:buNone/>
              <a:defRPr sz="1600"/>
            </a:lvl3pPr>
            <a:lvl4pPr marL="1371590" indent="0">
              <a:buNone/>
              <a:defRPr sz="1400"/>
            </a:lvl4pPr>
            <a:lvl5pPr marL="1828790" indent="0">
              <a:buNone/>
              <a:defRPr sz="1400"/>
            </a:lvl5pPr>
            <a:lvl6pPr marL="2285986" indent="0">
              <a:buNone/>
              <a:defRPr sz="1400"/>
            </a:lvl6pPr>
            <a:lvl7pPr marL="2743183" indent="0">
              <a:buNone/>
              <a:defRPr sz="1400"/>
            </a:lvl7pPr>
            <a:lvl8pPr marL="3200380" indent="0">
              <a:buNone/>
              <a:defRPr sz="1400"/>
            </a:lvl8pPr>
            <a:lvl9pPr marL="3657577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Отраслевое совещание руководителей и специалистов ПАО «Газпром» по вопросам эксплуатации ГРС и систем газоснабжения                               г. Н.Новгород, 21-25 октября 2019 г. </a:t>
            </a:r>
            <a:endParaRPr lang="ru-RU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B5362F-5BE4-4687-8E98-F7E5F8DEA51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55627712"/>
      </p:ext>
    </p:extLst>
  </p:cSld>
  <p:clrMapOvr>
    <a:masterClrMapping/>
  </p:clrMapOvr>
  <p:transition spd="slow">
    <p:strips dir="rd"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1" y="1600206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2"/>
            </a:lvl1pPr>
            <a:lvl2pPr>
              <a:defRPr sz="2399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2" y="1600206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2"/>
            </a:lvl1pPr>
            <a:lvl2pPr>
              <a:defRPr sz="2399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Отраслевое совещание руководителей и специалистов ПАО «Газпром» по вопросам эксплуатации ГРС и систем газоснабжения                               г. Н.Новгород, 21-25 октября 2019 г. </a:t>
            </a:r>
            <a:endParaRPr lang="ru-RU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F7CAB7-D244-41D6-B637-79B3924581A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74285256"/>
      </p:ext>
    </p:extLst>
  </p:cSld>
  <p:clrMapOvr>
    <a:masterClrMapping/>
  </p:clrMapOvr>
  <p:transition spd="slow">
    <p:strips dir="rd"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8" y="274638"/>
            <a:ext cx="8229599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399" b="1"/>
            </a:lvl1pPr>
            <a:lvl2pPr marL="457197" indent="0">
              <a:buNone/>
              <a:defRPr sz="2000" b="1"/>
            </a:lvl2pPr>
            <a:lvl3pPr marL="914395" indent="0">
              <a:buNone/>
              <a:defRPr sz="1800" b="1"/>
            </a:lvl3pPr>
            <a:lvl4pPr marL="1371590" indent="0">
              <a:buNone/>
              <a:defRPr sz="1600" b="1"/>
            </a:lvl4pPr>
            <a:lvl5pPr marL="1828790" indent="0">
              <a:buNone/>
              <a:defRPr sz="1600" b="1"/>
            </a:lvl5pPr>
            <a:lvl6pPr marL="2285986" indent="0">
              <a:buNone/>
              <a:defRPr sz="1600" b="1"/>
            </a:lvl6pPr>
            <a:lvl7pPr marL="2743183" indent="0">
              <a:buNone/>
              <a:defRPr sz="1600" b="1"/>
            </a:lvl7pPr>
            <a:lvl8pPr marL="3200380" indent="0">
              <a:buNone/>
              <a:defRPr sz="1600" b="1"/>
            </a:lvl8pPr>
            <a:lvl9pPr marL="3657577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399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399" b="1"/>
            </a:lvl1pPr>
            <a:lvl2pPr marL="457197" indent="0">
              <a:buNone/>
              <a:defRPr sz="2000" b="1"/>
            </a:lvl2pPr>
            <a:lvl3pPr marL="914395" indent="0">
              <a:buNone/>
              <a:defRPr sz="1800" b="1"/>
            </a:lvl3pPr>
            <a:lvl4pPr marL="1371590" indent="0">
              <a:buNone/>
              <a:defRPr sz="1600" b="1"/>
            </a:lvl4pPr>
            <a:lvl5pPr marL="1828790" indent="0">
              <a:buNone/>
              <a:defRPr sz="1600" b="1"/>
            </a:lvl5pPr>
            <a:lvl6pPr marL="2285986" indent="0">
              <a:buNone/>
              <a:defRPr sz="1600" b="1"/>
            </a:lvl6pPr>
            <a:lvl7pPr marL="2743183" indent="0">
              <a:buNone/>
              <a:defRPr sz="1600" b="1"/>
            </a:lvl7pPr>
            <a:lvl8pPr marL="3200380" indent="0">
              <a:buNone/>
              <a:defRPr sz="1600" b="1"/>
            </a:lvl8pPr>
            <a:lvl9pPr marL="3657577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399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Отраслевое совещание руководителей и специалистов ПАО «Газпром» по вопросам эксплуатации ГРС и систем газоснабжения                               г. Н.Новгород, 21-25 октября 2019 г. </a:t>
            </a:r>
            <a:endParaRPr lang="ru-RU"/>
          </a:p>
        </p:txBody>
      </p:sp>
      <p:sp>
        <p:nvSpPr>
          <p:cNvPr id="8" name="Rectangle 2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F94463-4A0B-4657-83B5-A41C8EA4664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91376058"/>
      </p:ext>
    </p:extLst>
  </p:cSld>
  <p:clrMapOvr>
    <a:masterClrMapping/>
  </p:clrMapOvr>
  <p:transition spd="slow">
    <p:strips dir="rd"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Отраслевое совещание руководителей и специалистов ПАО «Газпром» по вопросам эксплуатации ГРС и систем газоснабжения                               г. Н.Новгород, 21-25 октября 2019 г. </a:t>
            </a:r>
            <a:endParaRPr lang="ru-RU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5B91C5-B0E2-4EC6-A54B-9D6A1927F68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56235530"/>
      </p:ext>
    </p:extLst>
  </p:cSld>
  <p:clrMapOvr>
    <a:masterClrMapping/>
  </p:clrMapOvr>
  <p:transition spd="slow">
    <p:strips dir="rd"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Отраслевое совещание руководителей и специалистов ПАО «Газпром» по вопросам эксплуатации ГРС и систем газоснабжения                               г. Н.Новгород, 21-25 октября 2019 г. </a:t>
            </a:r>
            <a:endParaRPr lang="ru-RU"/>
          </a:p>
        </p:txBody>
      </p:sp>
      <p:sp>
        <p:nvSpPr>
          <p:cNvPr id="3" name="Rectangle 2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695C67-9AFB-4D3F-97AF-BCB84B3096C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52500477"/>
      </p:ext>
    </p:extLst>
  </p:cSld>
  <p:clrMapOvr>
    <a:masterClrMapping/>
  </p:clrMapOvr>
  <p:transition spd="slow">
    <p:strips dir="rd"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7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2" y="273067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199"/>
            </a:lvl1pPr>
            <a:lvl2pPr>
              <a:defRPr sz="2802"/>
            </a:lvl2pPr>
            <a:lvl3pPr>
              <a:defRPr sz="2399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7" y="1435103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197" indent="0">
              <a:buNone/>
              <a:defRPr sz="1200"/>
            </a:lvl2pPr>
            <a:lvl3pPr marL="914395" indent="0">
              <a:buNone/>
              <a:defRPr sz="1001"/>
            </a:lvl3pPr>
            <a:lvl4pPr marL="1371590" indent="0">
              <a:buNone/>
              <a:defRPr sz="901"/>
            </a:lvl4pPr>
            <a:lvl5pPr marL="1828790" indent="0">
              <a:buNone/>
              <a:defRPr sz="901"/>
            </a:lvl5pPr>
            <a:lvl6pPr marL="2285986" indent="0">
              <a:buNone/>
              <a:defRPr sz="901"/>
            </a:lvl6pPr>
            <a:lvl7pPr marL="2743183" indent="0">
              <a:buNone/>
              <a:defRPr sz="901"/>
            </a:lvl7pPr>
            <a:lvl8pPr marL="3200380" indent="0">
              <a:buNone/>
              <a:defRPr sz="901"/>
            </a:lvl8pPr>
            <a:lvl9pPr marL="3657577" indent="0">
              <a:buNone/>
              <a:defRPr sz="90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Отраслевое совещание руководителей и специалистов ПАО «Газпром» по вопросам эксплуатации ГРС и систем газоснабжения                               г. Н.Новгород, 21-25 октября 2019 г. </a:t>
            </a:r>
            <a:endParaRPr lang="ru-RU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861B97-A9AB-4E4A-90F0-694C4C93C73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75395037"/>
      </p:ext>
    </p:extLst>
  </p:cSld>
  <p:clrMapOvr>
    <a:masterClrMapping/>
  </p:clrMapOvr>
  <p:transition spd="slow">
    <p:strips dir="rd"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93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93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199"/>
            </a:lvl1pPr>
            <a:lvl2pPr marL="457197" indent="0">
              <a:buNone/>
              <a:defRPr sz="2802"/>
            </a:lvl2pPr>
            <a:lvl3pPr marL="914395" indent="0">
              <a:buNone/>
              <a:defRPr sz="2399"/>
            </a:lvl3pPr>
            <a:lvl4pPr marL="1371590" indent="0">
              <a:buNone/>
              <a:defRPr sz="2000"/>
            </a:lvl4pPr>
            <a:lvl5pPr marL="1828790" indent="0">
              <a:buNone/>
              <a:defRPr sz="2000"/>
            </a:lvl5pPr>
            <a:lvl6pPr marL="2285986" indent="0">
              <a:buNone/>
              <a:defRPr sz="2000"/>
            </a:lvl6pPr>
            <a:lvl7pPr marL="2743183" indent="0">
              <a:buNone/>
              <a:defRPr sz="2000"/>
            </a:lvl7pPr>
            <a:lvl8pPr marL="3200380" indent="0">
              <a:buNone/>
              <a:defRPr sz="2000"/>
            </a:lvl8pPr>
            <a:lvl9pPr marL="3657577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93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197" indent="0">
              <a:buNone/>
              <a:defRPr sz="1200"/>
            </a:lvl2pPr>
            <a:lvl3pPr marL="914395" indent="0">
              <a:buNone/>
              <a:defRPr sz="1001"/>
            </a:lvl3pPr>
            <a:lvl4pPr marL="1371590" indent="0">
              <a:buNone/>
              <a:defRPr sz="901"/>
            </a:lvl4pPr>
            <a:lvl5pPr marL="1828790" indent="0">
              <a:buNone/>
              <a:defRPr sz="901"/>
            </a:lvl5pPr>
            <a:lvl6pPr marL="2285986" indent="0">
              <a:buNone/>
              <a:defRPr sz="901"/>
            </a:lvl6pPr>
            <a:lvl7pPr marL="2743183" indent="0">
              <a:buNone/>
              <a:defRPr sz="901"/>
            </a:lvl7pPr>
            <a:lvl8pPr marL="3200380" indent="0">
              <a:buNone/>
              <a:defRPr sz="901"/>
            </a:lvl8pPr>
            <a:lvl9pPr marL="3657577" indent="0">
              <a:buNone/>
              <a:defRPr sz="90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Отраслевое совещание руководителей и специалистов ПАО «Газпром» по вопросам эксплуатации ГРС и систем газоснабжения                               г. Н.Новгород, 21-25 октября 2019 г. </a:t>
            </a:r>
            <a:endParaRPr lang="ru-RU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2F8B16-7DCB-4015-937A-28969AF81ED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31084259"/>
      </p:ext>
    </p:extLst>
  </p:cSld>
  <p:clrMapOvr>
    <a:masterClrMapping/>
  </p:clrMapOvr>
  <p:transition spd="slow"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06.xml"/><Relationship Id="rId10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9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4.xml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11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17.xml"/><Relationship Id="rId10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16.xml"/><Relationship Id="rId9" Type="http://schemas.openxmlformats.org/officeDocument/2006/relationships/slideLayout" Target="../slideLayouts/slideLayout12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26.xml"/><Relationship Id="rId7" Type="http://schemas.openxmlformats.org/officeDocument/2006/relationships/slideLayout" Target="../slideLayouts/slideLayout130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5.xml"/><Relationship Id="rId1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9.xml"/><Relationship Id="rId11" Type="http://schemas.openxmlformats.org/officeDocument/2006/relationships/slideLayout" Target="../slideLayouts/slideLayout134.xml"/><Relationship Id="rId5" Type="http://schemas.openxmlformats.org/officeDocument/2006/relationships/slideLayout" Target="../slideLayouts/slideLayout128.xml"/><Relationship Id="rId10" Type="http://schemas.openxmlformats.org/officeDocument/2006/relationships/slideLayout" Target="../slideLayouts/slideLayout133.xml"/><Relationship Id="rId4" Type="http://schemas.openxmlformats.org/officeDocument/2006/relationships/slideLayout" Target="../slideLayouts/slideLayout127.xml"/><Relationship Id="rId9" Type="http://schemas.openxmlformats.org/officeDocument/2006/relationships/slideLayout" Target="../slideLayouts/slideLayout13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37.xml"/><Relationship Id="rId7" Type="http://schemas.openxmlformats.org/officeDocument/2006/relationships/slideLayout" Target="../slideLayouts/slideLayout141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6.xml"/><Relationship Id="rId1" Type="http://schemas.openxmlformats.org/officeDocument/2006/relationships/slideLayout" Target="../slideLayouts/slideLayout135.xml"/><Relationship Id="rId6" Type="http://schemas.openxmlformats.org/officeDocument/2006/relationships/slideLayout" Target="../slideLayouts/slideLayout140.xml"/><Relationship Id="rId11" Type="http://schemas.openxmlformats.org/officeDocument/2006/relationships/slideLayout" Target="../slideLayouts/slideLayout145.xml"/><Relationship Id="rId5" Type="http://schemas.openxmlformats.org/officeDocument/2006/relationships/slideLayout" Target="../slideLayouts/slideLayout139.xml"/><Relationship Id="rId10" Type="http://schemas.openxmlformats.org/officeDocument/2006/relationships/slideLayout" Target="../slideLayouts/slideLayout144.xml"/><Relationship Id="rId4" Type="http://schemas.openxmlformats.org/officeDocument/2006/relationships/slideLayout" Target="../slideLayouts/slideLayout138.xml"/><Relationship Id="rId9" Type="http://schemas.openxmlformats.org/officeDocument/2006/relationships/slideLayout" Target="../slideLayouts/slideLayout143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8.xml"/><Relationship Id="rId7" Type="http://schemas.openxmlformats.org/officeDocument/2006/relationships/slideLayout" Target="../slideLayouts/slideLayout152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7.xml"/><Relationship Id="rId1" Type="http://schemas.openxmlformats.org/officeDocument/2006/relationships/slideLayout" Target="../slideLayouts/slideLayout146.xml"/><Relationship Id="rId6" Type="http://schemas.openxmlformats.org/officeDocument/2006/relationships/slideLayout" Target="../slideLayouts/slideLayout151.xml"/><Relationship Id="rId11" Type="http://schemas.openxmlformats.org/officeDocument/2006/relationships/slideLayout" Target="../slideLayouts/slideLayout156.xml"/><Relationship Id="rId5" Type="http://schemas.openxmlformats.org/officeDocument/2006/relationships/slideLayout" Target="../slideLayouts/slideLayout150.xml"/><Relationship Id="rId10" Type="http://schemas.openxmlformats.org/officeDocument/2006/relationships/slideLayout" Target="../slideLayouts/slideLayout155.xml"/><Relationship Id="rId4" Type="http://schemas.openxmlformats.org/officeDocument/2006/relationships/slideLayout" Target="../slideLayouts/slideLayout149.xml"/><Relationship Id="rId9" Type="http://schemas.openxmlformats.org/officeDocument/2006/relationships/slideLayout" Target="../slideLayouts/slideLayout15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66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3"/>
          <p:cNvGrpSpPr>
            <a:grpSpLocks/>
          </p:cNvGrpSpPr>
          <p:nvPr/>
        </p:nvGrpSpPr>
        <p:grpSpPr bwMode="auto">
          <a:xfrm>
            <a:off x="0" y="6318250"/>
            <a:ext cx="9906000" cy="539750"/>
            <a:chOff x="0" y="3974"/>
            <a:chExt cx="5760" cy="340"/>
          </a:xfrm>
        </p:grpSpPr>
        <p:sp>
          <p:nvSpPr>
            <p:cNvPr id="1038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sz="1500" smtClean="0"/>
            </a:p>
          </p:txBody>
        </p:sp>
        <p:sp>
          <p:nvSpPr>
            <p:cNvPr id="1039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sz="1500" smtClean="0"/>
            </a:p>
          </p:txBody>
        </p:sp>
        <p:sp>
          <p:nvSpPr>
            <p:cNvPr id="1040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ru-RU"/>
            </a:p>
          </p:txBody>
        </p:sp>
      </p:grpSp>
      <p:sp>
        <p:nvSpPr>
          <p:cNvPr id="1027" name="Rectangle 7"/>
          <p:cNvSpPr>
            <a:spLocks noChangeArrowheads="1"/>
          </p:cNvSpPr>
          <p:nvPr/>
        </p:nvSpPr>
        <p:spPr bwMode="auto">
          <a:xfrm>
            <a:off x="0" y="0"/>
            <a:ext cx="2098675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sz="1500" smtClean="0"/>
          </a:p>
        </p:txBody>
      </p:sp>
      <p:sp>
        <p:nvSpPr>
          <p:cNvPr id="1028" name="Rectangle 8"/>
          <p:cNvSpPr>
            <a:spLocks noChangeArrowheads="1"/>
          </p:cNvSpPr>
          <p:nvPr/>
        </p:nvSpPr>
        <p:spPr bwMode="auto">
          <a:xfrm>
            <a:off x="2105025" y="0"/>
            <a:ext cx="7800975" cy="1079500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sz="1500" smtClean="0"/>
          </a:p>
        </p:txBody>
      </p:sp>
      <p:sp>
        <p:nvSpPr>
          <p:cNvPr id="1029" name="Line 9"/>
          <p:cNvSpPr>
            <a:spLocks noChangeShapeType="1"/>
          </p:cNvSpPr>
          <p:nvPr/>
        </p:nvSpPr>
        <p:spPr bwMode="auto">
          <a:xfrm>
            <a:off x="2098675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030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338388" y="0"/>
            <a:ext cx="7567612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9937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47900" y="6353175"/>
            <a:ext cx="763746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defRPr>
                <a:cs typeface="+mn-cs"/>
              </a:defRPr>
            </a:lvl1pPr>
          </a:lstStyle>
          <a:p>
            <a:pPr>
              <a:defRPr/>
            </a:pPr>
            <a:r>
              <a:rPr lang="ru-RU" smtClean="0"/>
              <a:t>Отраслевое совещание руководителей и специалистов ПАО «Газпром» по вопросам эксплуатации ГРС и систем газоснабжения                               г. Н.Новгород, 21-25 октября 2019 г. </a:t>
            </a:r>
            <a:endParaRPr lang="ru-RU"/>
          </a:p>
        </p:txBody>
      </p:sp>
      <p:sp>
        <p:nvSpPr>
          <p:cNvPr id="399379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22250" y="6362700"/>
            <a:ext cx="16113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62D8D992-F531-4631-94C2-1AD301C7963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33" name="Rectangle 41"/>
          <p:cNvSpPr>
            <a:spLocks noChangeArrowheads="1"/>
          </p:cNvSpPr>
          <p:nvPr/>
        </p:nvSpPr>
        <p:spPr bwMode="auto">
          <a:xfrm>
            <a:off x="0" y="1073150"/>
            <a:ext cx="9906000" cy="52244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sz="1500" smtClean="0"/>
          </a:p>
        </p:txBody>
      </p:sp>
      <p:sp>
        <p:nvSpPr>
          <p:cNvPr id="103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079500"/>
            <a:ext cx="9906000" cy="152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16000" tIns="0" rIns="216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</p:txBody>
      </p:sp>
      <p:sp>
        <p:nvSpPr>
          <p:cNvPr id="1035" name="Line 15"/>
          <p:cNvSpPr>
            <a:spLocks noChangeShapeType="1"/>
          </p:cNvSpPr>
          <p:nvPr/>
        </p:nvSpPr>
        <p:spPr bwMode="auto">
          <a:xfrm>
            <a:off x="0" y="1079500"/>
            <a:ext cx="9906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pic>
        <p:nvPicPr>
          <p:cNvPr id="1036" name="Picture 42" descr="logo600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34925"/>
            <a:ext cx="1630362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7" name="Line 14"/>
          <p:cNvSpPr>
            <a:spLocks noChangeShapeType="1"/>
          </p:cNvSpPr>
          <p:nvPr/>
        </p:nvSpPr>
        <p:spPr bwMode="auto">
          <a:xfrm>
            <a:off x="0" y="6315075"/>
            <a:ext cx="9906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  <p:sldLayoutId id="2147483829" r:id="rId12"/>
    <p:sldLayoutId id="2147483830" r:id="rId13"/>
  </p:sldLayoutIdLst>
  <p:transition spd="slow">
    <p:strips dir="rd"/>
  </p:transition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197" algn="l" rtl="0" eaLnBrk="1" fontAlgn="base" hangingPunct="1">
        <a:spcBef>
          <a:spcPct val="0"/>
        </a:spcBef>
        <a:spcAft>
          <a:spcPct val="0"/>
        </a:spcAft>
        <a:defRPr sz="2602">
          <a:solidFill>
            <a:schemeClr val="bg1"/>
          </a:solidFill>
          <a:latin typeface="Arial Narrow" pitchFamily="34" charset="0"/>
        </a:defRPr>
      </a:lvl6pPr>
      <a:lvl7pPr marL="914395" algn="l" rtl="0" eaLnBrk="1" fontAlgn="base" hangingPunct="1">
        <a:spcBef>
          <a:spcPct val="0"/>
        </a:spcBef>
        <a:spcAft>
          <a:spcPct val="0"/>
        </a:spcAft>
        <a:defRPr sz="2602">
          <a:solidFill>
            <a:schemeClr val="bg1"/>
          </a:solidFill>
          <a:latin typeface="Arial Narrow" pitchFamily="34" charset="0"/>
        </a:defRPr>
      </a:lvl7pPr>
      <a:lvl8pPr marL="1371590" algn="l" rtl="0" eaLnBrk="1" fontAlgn="base" hangingPunct="1">
        <a:spcBef>
          <a:spcPct val="0"/>
        </a:spcBef>
        <a:spcAft>
          <a:spcPct val="0"/>
        </a:spcAft>
        <a:defRPr sz="2602">
          <a:solidFill>
            <a:schemeClr val="bg1"/>
          </a:solidFill>
          <a:latin typeface="Arial Narrow" pitchFamily="34" charset="0"/>
        </a:defRPr>
      </a:lvl8pPr>
      <a:lvl9pPr marL="1828790" algn="l" rtl="0" eaLnBrk="1" fontAlgn="base" hangingPunct="1">
        <a:spcBef>
          <a:spcPct val="0"/>
        </a:spcBef>
        <a:spcAft>
          <a:spcPct val="0"/>
        </a:spcAft>
        <a:defRPr sz="2602">
          <a:solidFill>
            <a:schemeClr val="bg1"/>
          </a:solidFill>
          <a:latin typeface="Arial Narrow" pitchFamily="34" charset="0"/>
        </a:defRPr>
      </a:lvl9pPr>
    </p:titleStyle>
    <p:bodyStyle>
      <a:lvl1pPr marL="341313" indent="-341313" algn="l" rtl="0" eaLnBrk="0" fontAlgn="base" hangingPunct="0">
        <a:spcBef>
          <a:spcPct val="0"/>
        </a:spcBef>
        <a:spcAft>
          <a:spcPct val="0"/>
        </a:spcAft>
        <a:buChar char="•"/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sz="2300">
          <a:solidFill>
            <a:schemeClr val="tx1"/>
          </a:solidFill>
          <a:latin typeface="Arial" charset="0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584" indent="-228598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781" indent="-228598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8977" indent="-228598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174" indent="-228598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7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5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90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90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86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83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80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77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66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0"/>
          <p:cNvSpPr>
            <a:spLocks noChangeArrowheads="1"/>
          </p:cNvSpPr>
          <p:nvPr/>
        </p:nvSpPr>
        <p:spPr bwMode="auto">
          <a:xfrm>
            <a:off x="0" y="0"/>
            <a:ext cx="9906000" cy="68580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 sz="1700" smtClean="0"/>
          </a:p>
        </p:txBody>
      </p:sp>
      <p:sp>
        <p:nvSpPr>
          <p:cNvPr id="10243" name="Rectangle 9"/>
          <p:cNvSpPr>
            <a:spLocks noChangeArrowheads="1"/>
          </p:cNvSpPr>
          <p:nvPr/>
        </p:nvSpPr>
        <p:spPr bwMode="auto">
          <a:xfrm>
            <a:off x="0" y="6313488"/>
            <a:ext cx="9906000" cy="544512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sz="1500" smtClean="0"/>
          </a:p>
        </p:txBody>
      </p:sp>
      <p:sp>
        <p:nvSpPr>
          <p:cNvPr id="10244" name="Rectangle 13"/>
          <p:cNvSpPr>
            <a:spLocks noChangeArrowheads="1"/>
          </p:cNvSpPr>
          <p:nvPr/>
        </p:nvSpPr>
        <p:spPr bwMode="auto">
          <a:xfrm>
            <a:off x="0" y="0"/>
            <a:ext cx="2098675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sz="1500" smtClean="0"/>
          </a:p>
        </p:txBody>
      </p:sp>
      <p:sp>
        <p:nvSpPr>
          <p:cNvPr id="10245" name="Rectangle 14"/>
          <p:cNvSpPr>
            <a:spLocks noChangeArrowheads="1"/>
          </p:cNvSpPr>
          <p:nvPr/>
        </p:nvSpPr>
        <p:spPr bwMode="auto">
          <a:xfrm>
            <a:off x="2105025" y="0"/>
            <a:ext cx="7800975" cy="1079500"/>
          </a:xfrm>
          <a:prstGeom prst="rect">
            <a:avLst/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sz="1500" smtClean="0"/>
          </a:p>
        </p:txBody>
      </p:sp>
      <p:sp>
        <p:nvSpPr>
          <p:cNvPr id="10246" name="Line 15"/>
          <p:cNvSpPr>
            <a:spLocks noChangeShapeType="1"/>
          </p:cNvSpPr>
          <p:nvPr/>
        </p:nvSpPr>
        <p:spPr bwMode="auto">
          <a:xfrm>
            <a:off x="2098675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0247" name="Line 33"/>
          <p:cNvSpPr>
            <a:spLocks noChangeShapeType="1"/>
          </p:cNvSpPr>
          <p:nvPr/>
        </p:nvSpPr>
        <p:spPr bwMode="auto">
          <a:xfrm>
            <a:off x="0" y="1079500"/>
            <a:ext cx="9906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0248" name="Line 34"/>
          <p:cNvSpPr>
            <a:spLocks noChangeShapeType="1"/>
          </p:cNvSpPr>
          <p:nvPr/>
        </p:nvSpPr>
        <p:spPr bwMode="auto">
          <a:xfrm>
            <a:off x="0" y="6315075"/>
            <a:ext cx="9906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71046" name="Rectangle 3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22250" y="6362700"/>
            <a:ext cx="16113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318D3E0B-93E7-4733-A2EB-EEA70509F3F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250" name="Rectangle 63"/>
          <p:cNvSpPr>
            <a:spLocks noGrp="1" noChangeArrowheads="1"/>
          </p:cNvSpPr>
          <p:nvPr>
            <p:ph type="title"/>
          </p:nvPr>
        </p:nvSpPr>
        <p:spPr bwMode="auto">
          <a:xfrm>
            <a:off x="2098675" y="3114675"/>
            <a:ext cx="757713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pic>
        <p:nvPicPr>
          <p:cNvPr id="10251" name="Picture 66" descr="logo600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34925"/>
            <a:ext cx="1630362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19" r:id="rId1"/>
    <p:sldLayoutId id="2147483920" r:id="rId2"/>
    <p:sldLayoutId id="2147483921" r:id="rId3"/>
    <p:sldLayoutId id="2147483922" r:id="rId4"/>
    <p:sldLayoutId id="2147483923" r:id="rId5"/>
    <p:sldLayoutId id="2147483924" r:id="rId6"/>
    <p:sldLayoutId id="2147483925" r:id="rId7"/>
    <p:sldLayoutId id="2147483926" r:id="rId8"/>
    <p:sldLayoutId id="2147483927" r:id="rId9"/>
    <p:sldLayoutId id="2147483928" r:id="rId10"/>
    <p:sldLayoutId id="2147483929" r:id="rId11"/>
  </p:sldLayoutIdLst>
  <p:transition spd="slow">
    <p:strips dir="rd"/>
  </p:transition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 Narrow" pitchFamily="34" charset="0"/>
        </a:defRPr>
      </a:lvl5pPr>
      <a:lvl6pPr marL="457197" algn="l" rtl="0" fontAlgn="base">
        <a:spcBef>
          <a:spcPct val="0"/>
        </a:spcBef>
        <a:spcAft>
          <a:spcPct val="0"/>
        </a:spcAft>
        <a:defRPr sz="2802" b="1">
          <a:solidFill>
            <a:schemeClr val="bg1"/>
          </a:solidFill>
          <a:latin typeface="Arial Narrow" pitchFamily="34" charset="0"/>
        </a:defRPr>
      </a:lvl6pPr>
      <a:lvl7pPr marL="914395" algn="l" rtl="0" fontAlgn="base">
        <a:spcBef>
          <a:spcPct val="0"/>
        </a:spcBef>
        <a:spcAft>
          <a:spcPct val="0"/>
        </a:spcAft>
        <a:defRPr sz="2802" b="1">
          <a:solidFill>
            <a:schemeClr val="bg1"/>
          </a:solidFill>
          <a:latin typeface="Arial Narrow" pitchFamily="34" charset="0"/>
        </a:defRPr>
      </a:lvl7pPr>
      <a:lvl8pPr marL="1371590" algn="l" rtl="0" fontAlgn="base">
        <a:spcBef>
          <a:spcPct val="0"/>
        </a:spcBef>
        <a:spcAft>
          <a:spcPct val="0"/>
        </a:spcAft>
        <a:defRPr sz="2802" b="1">
          <a:solidFill>
            <a:schemeClr val="bg1"/>
          </a:solidFill>
          <a:latin typeface="Arial Narrow" pitchFamily="34" charset="0"/>
        </a:defRPr>
      </a:lvl8pPr>
      <a:lvl9pPr marL="1828790" algn="l" rtl="0" fontAlgn="base">
        <a:spcBef>
          <a:spcPct val="0"/>
        </a:spcBef>
        <a:spcAft>
          <a:spcPct val="0"/>
        </a:spcAft>
        <a:defRPr sz="2802" b="1">
          <a:solidFill>
            <a:schemeClr val="bg1"/>
          </a:solidFill>
          <a:latin typeface="Arial Narrow" pitchFamily="34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sz="2300">
          <a:solidFill>
            <a:schemeClr val="tx1"/>
          </a:solidFill>
          <a:latin typeface="+mn-lt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584" indent="-22859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781" indent="-22859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977" indent="-22859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174" indent="-22859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7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5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90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90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86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83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80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77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66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2"/>
          <p:cNvGrpSpPr>
            <a:grpSpLocks/>
          </p:cNvGrpSpPr>
          <p:nvPr/>
        </p:nvGrpSpPr>
        <p:grpSpPr bwMode="auto">
          <a:xfrm>
            <a:off x="0" y="6318250"/>
            <a:ext cx="9906000" cy="539750"/>
            <a:chOff x="0" y="3974"/>
            <a:chExt cx="5760" cy="340"/>
          </a:xfrm>
        </p:grpSpPr>
        <p:sp>
          <p:nvSpPr>
            <p:cNvPr id="11278" name="Rectangle 3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sz="1500" smtClean="0"/>
            </a:p>
          </p:txBody>
        </p:sp>
        <p:sp>
          <p:nvSpPr>
            <p:cNvPr id="11279" name="Rectangle 4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sz="1500" smtClean="0"/>
            </a:p>
          </p:txBody>
        </p:sp>
        <p:sp>
          <p:nvSpPr>
            <p:cNvPr id="11280" name="Line 5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ru-RU"/>
            </a:p>
          </p:txBody>
        </p:sp>
      </p:grpSp>
      <p:sp>
        <p:nvSpPr>
          <p:cNvPr id="11267" name="Rectangle 6"/>
          <p:cNvSpPr>
            <a:spLocks noChangeArrowheads="1"/>
          </p:cNvSpPr>
          <p:nvPr/>
        </p:nvSpPr>
        <p:spPr bwMode="auto">
          <a:xfrm>
            <a:off x="0" y="0"/>
            <a:ext cx="2098675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sz="1500" smtClean="0"/>
          </a:p>
        </p:txBody>
      </p:sp>
      <p:sp>
        <p:nvSpPr>
          <p:cNvPr id="11268" name="Rectangle 7"/>
          <p:cNvSpPr>
            <a:spLocks noChangeArrowheads="1"/>
          </p:cNvSpPr>
          <p:nvPr/>
        </p:nvSpPr>
        <p:spPr bwMode="auto">
          <a:xfrm>
            <a:off x="2105025" y="0"/>
            <a:ext cx="7800975" cy="1079500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sz="1500" smtClean="0"/>
          </a:p>
        </p:txBody>
      </p:sp>
      <p:sp>
        <p:nvSpPr>
          <p:cNvPr id="11269" name="Line 8"/>
          <p:cNvSpPr>
            <a:spLocks noChangeShapeType="1"/>
          </p:cNvSpPr>
          <p:nvPr/>
        </p:nvSpPr>
        <p:spPr bwMode="auto">
          <a:xfrm>
            <a:off x="2098675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1270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2338388" y="0"/>
            <a:ext cx="7567612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17866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24100" y="6362700"/>
            <a:ext cx="733266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defRPr sz="2000">
                <a:cs typeface="+mn-cs"/>
              </a:defRPr>
            </a:lvl1pPr>
          </a:lstStyle>
          <a:p>
            <a:pPr>
              <a:defRPr/>
            </a:pPr>
            <a:r>
              <a:rPr lang="ru-RU" smtClean="0"/>
              <a:t>Отраслевое совещание руководителей и специалистов ПАО «Газпром» по вопросам эксплуатации ГРС и систем газоснабжения                               г. Н.Новгород, 21-25 октября 2019 г. </a:t>
            </a:r>
            <a:endParaRPr lang="ru-RU"/>
          </a:p>
        </p:txBody>
      </p:sp>
      <p:sp>
        <p:nvSpPr>
          <p:cNvPr id="11272" name="Line 11"/>
          <p:cNvSpPr>
            <a:spLocks noChangeShapeType="1"/>
          </p:cNvSpPr>
          <p:nvPr/>
        </p:nvSpPr>
        <p:spPr bwMode="auto">
          <a:xfrm>
            <a:off x="0" y="6315075"/>
            <a:ext cx="9906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017868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22250" y="6362700"/>
            <a:ext cx="16113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59117FA6-F9C0-4FC9-890A-E3B77BCBC73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1274" name="Rectangle 34"/>
          <p:cNvSpPr>
            <a:spLocks noChangeArrowheads="1"/>
          </p:cNvSpPr>
          <p:nvPr/>
        </p:nvSpPr>
        <p:spPr bwMode="auto">
          <a:xfrm>
            <a:off x="0" y="1085850"/>
            <a:ext cx="9906000" cy="52244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sz="1500" smtClean="0"/>
          </a:p>
        </p:txBody>
      </p:sp>
      <p:sp>
        <p:nvSpPr>
          <p:cNvPr id="11275" name="Rectangle 35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079500"/>
            <a:ext cx="9906000" cy="152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16000" tIns="0" rIns="216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</p:txBody>
      </p:sp>
      <p:sp>
        <p:nvSpPr>
          <p:cNvPr id="11276" name="Line 36"/>
          <p:cNvSpPr>
            <a:spLocks noChangeShapeType="1"/>
          </p:cNvSpPr>
          <p:nvPr/>
        </p:nvSpPr>
        <p:spPr bwMode="auto">
          <a:xfrm>
            <a:off x="0" y="1079500"/>
            <a:ext cx="9906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pic>
        <p:nvPicPr>
          <p:cNvPr id="11277" name="Picture 37" descr="logo600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34925"/>
            <a:ext cx="1630362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</p:sldLayoutIdLst>
  <p:transition spd="slow">
    <p:strips dir="rd"/>
  </p:transition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  <a:cs typeface="Arial" charset="0"/>
        </a:defRPr>
      </a:lvl5pPr>
      <a:lvl6pPr marL="457197" algn="l" rtl="0" fontAlgn="base">
        <a:spcBef>
          <a:spcPct val="0"/>
        </a:spcBef>
        <a:spcAft>
          <a:spcPct val="0"/>
        </a:spcAft>
        <a:defRPr sz="2602">
          <a:solidFill>
            <a:schemeClr val="bg1"/>
          </a:solidFill>
          <a:latin typeface="Arial Narrow" pitchFamily="34" charset="0"/>
          <a:cs typeface="Arial" charset="0"/>
        </a:defRPr>
      </a:lvl6pPr>
      <a:lvl7pPr marL="914395" algn="l" rtl="0" fontAlgn="base">
        <a:spcBef>
          <a:spcPct val="0"/>
        </a:spcBef>
        <a:spcAft>
          <a:spcPct val="0"/>
        </a:spcAft>
        <a:defRPr sz="2602">
          <a:solidFill>
            <a:schemeClr val="bg1"/>
          </a:solidFill>
          <a:latin typeface="Arial Narrow" pitchFamily="34" charset="0"/>
          <a:cs typeface="Arial" charset="0"/>
        </a:defRPr>
      </a:lvl7pPr>
      <a:lvl8pPr marL="1371590" algn="l" rtl="0" fontAlgn="base">
        <a:spcBef>
          <a:spcPct val="0"/>
        </a:spcBef>
        <a:spcAft>
          <a:spcPct val="0"/>
        </a:spcAft>
        <a:defRPr sz="2602">
          <a:solidFill>
            <a:schemeClr val="bg1"/>
          </a:solidFill>
          <a:latin typeface="Arial Narrow" pitchFamily="34" charset="0"/>
          <a:cs typeface="Arial" charset="0"/>
        </a:defRPr>
      </a:lvl8pPr>
      <a:lvl9pPr marL="1828790" algn="l" rtl="0" fontAlgn="base">
        <a:spcBef>
          <a:spcPct val="0"/>
        </a:spcBef>
        <a:spcAft>
          <a:spcPct val="0"/>
        </a:spcAft>
        <a:defRPr sz="2602">
          <a:solidFill>
            <a:schemeClr val="bg1"/>
          </a:solidFill>
          <a:latin typeface="Arial Narrow" pitchFamily="34" charset="0"/>
          <a:cs typeface="Arial" charset="0"/>
        </a:defRPr>
      </a:lvl9pPr>
    </p:titleStyle>
    <p:bodyStyle>
      <a:lvl1pPr marL="341313" indent="-341313" algn="l" rtl="0" eaLnBrk="0" fontAlgn="base" hangingPunct="0">
        <a:spcBef>
          <a:spcPct val="0"/>
        </a:spcBef>
        <a:spcAft>
          <a:spcPct val="0"/>
        </a:spcAft>
        <a:buChar char="•"/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  <a:cs typeface="+mn-cs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sz="2300">
          <a:solidFill>
            <a:schemeClr val="tx1"/>
          </a:solidFill>
          <a:latin typeface="Arial" charset="0"/>
          <a:cs typeface="+mn-cs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  <a:cs typeface="+mn-cs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5pPr>
      <a:lvl6pPr marL="2514584" indent="-22859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6pPr>
      <a:lvl7pPr marL="2971781" indent="-22859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7pPr>
      <a:lvl8pPr marL="3428977" indent="-22859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8pPr>
      <a:lvl9pPr marL="3886174" indent="-22859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9pPr>
    </p:bodyStyle>
    <p:otherStyle>
      <a:defPPr>
        <a:defRPr lang="ru-RU"/>
      </a:defPPr>
      <a:lvl1pPr marL="0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7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5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90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90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86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83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80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77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66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2"/>
          <p:cNvGrpSpPr>
            <a:grpSpLocks/>
          </p:cNvGrpSpPr>
          <p:nvPr/>
        </p:nvGrpSpPr>
        <p:grpSpPr bwMode="auto">
          <a:xfrm>
            <a:off x="0" y="6318250"/>
            <a:ext cx="9906000" cy="539750"/>
            <a:chOff x="0" y="3974"/>
            <a:chExt cx="5760" cy="340"/>
          </a:xfrm>
        </p:grpSpPr>
        <p:sp>
          <p:nvSpPr>
            <p:cNvPr id="12303" name="Rectangle 3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sz="1500" smtClean="0"/>
            </a:p>
          </p:txBody>
        </p:sp>
        <p:sp>
          <p:nvSpPr>
            <p:cNvPr id="12304" name="Rectangle 4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sz="1500" smtClean="0"/>
            </a:p>
          </p:txBody>
        </p:sp>
        <p:sp>
          <p:nvSpPr>
            <p:cNvPr id="12305" name="Line 5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ru-RU"/>
            </a:p>
          </p:txBody>
        </p:sp>
      </p:grpSp>
      <p:sp>
        <p:nvSpPr>
          <p:cNvPr id="12291" name="Rectangle 6"/>
          <p:cNvSpPr>
            <a:spLocks noChangeArrowheads="1"/>
          </p:cNvSpPr>
          <p:nvPr/>
        </p:nvSpPr>
        <p:spPr bwMode="auto">
          <a:xfrm>
            <a:off x="0" y="0"/>
            <a:ext cx="2098675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sz="1500" smtClean="0"/>
          </a:p>
        </p:txBody>
      </p:sp>
      <p:sp>
        <p:nvSpPr>
          <p:cNvPr id="12292" name="Rectangle 7"/>
          <p:cNvSpPr>
            <a:spLocks noChangeArrowheads="1"/>
          </p:cNvSpPr>
          <p:nvPr/>
        </p:nvSpPr>
        <p:spPr bwMode="auto">
          <a:xfrm>
            <a:off x="2105025" y="0"/>
            <a:ext cx="7800975" cy="1079500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sz="1500" smtClean="0"/>
          </a:p>
        </p:txBody>
      </p:sp>
      <p:sp>
        <p:nvSpPr>
          <p:cNvPr id="12293" name="Line 8"/>
          <p:cNvSpPr>
            <a:spLocks noChangeShapeType="1"/>
          </p:cNvSpPr>
          <p:nvPr/>
        </p:nvSpPr>
        <p:spPr bwMode="auto">
          <a:xfrm>
            <a:off x="2098675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2294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2338388" y="0"/>
            <a:ext cx="7567612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17761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24100" y="6362700"/>
            <a:ext cx="733266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defRPr sz="2000">
                <a:cs typeface="+mn-cs"/>
              </a:defRPr>
            </a:lvl1pPr>
          </a:lstStyle>
          <a:p>
            <a:pPr>
              <a:defRPr/>
            </a:pPr>
            <a:r>
              <a:rPr lang="ru-RU" smtClean="0"/>
              <a:t>Отраслевое совещание руководителей и специалистов ПАО «Газпром» по вопросам эксплуатации ГРС и систем газоснабжения                               г. Н.Новгород, 21-25 октября 2019 г. </a:t>
            </a:r>
            <a:endParaRPr lang="ru-RU"/>
          </a:p>
        </p:txBody>
      </p:sp>
      <p:sp>
        <p:nvSpPr>
          <p:cNvPr id="12296" name="Line 11"/>
          <p:cNvSpPr>
            <a:spLocks noChangeShapeType="1"/>
          </p:cNvSpPr>
          <p:nvPr/>
        </p:nvSpPr>
        <p:spPr bwMode="auto">
          <a:xfrm>
            <a:off x="0" y="6315075"/>
            <a:ext cx="9906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177612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22250" y="6362700"/>
            <a:ext cx="16113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2570B488-2F5D-4B92-83E0-49AC6F1C944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2298" name="Rectangle 13"/>
          <p:cNvSpPr>
            <a:spLocks noChangeArrowheads="1"/>
          </p:cNvSpPr>
          <p:nvPr/>
        </p:nvSpPr>
        <p:spPr bwMode="auto">
          <a:xfrm>
            <a:off x="0" y="1085850"/>
            <a:ext cx="9906000" cy="52244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sz="1500" smtClean="0"/>
          </a:p>
        </p:txBody>
      </p:sp>
      <p:sp>
        <p:nvSpPr>
          <p:cNvPr id="12299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079500"/>
            <a:ext cx="9906000" cy="152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16000" tIns="0" rIns="216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</p:txBody>
      </p:sp>
      <p:sp>
        <p:nvSpPr>
          <p:cNvPr id="12300" name="Line 15"/>
          <p:cNvSpPr>
            <a:spLocks noChangeShapeType="1"/>
          </p:cNvSpPr>
          <p:nvPr/>
        </p:nvSpPr>
        <p:spPr bwMode="auto">
          <a:xfrm>
            <a:off x="0" y="1079500"/>
            <a:ext cx="9906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pic>
        <p:nvPicPr>
          <p:cNvPr id="12301" name="Picture 16" descr="logo600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34925"/>
            <a:ext cx="1630362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2" name="Rectangle 17"/>
          <p:cNvSpPr>
            <a:spLocks noChangeArrowheads="1"/>
          </p:cNvSpPr>
          <p:nvPr/>
        </p:nvSpPr>
        <p:spPr bwMode="auto">
          <a:xfrm>
            <a:off x="0" y="5761038"/>
            <a:ext cx="9906000" cy="544512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sz="150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1" r:id="rId1"/>
    <p:sldLayoutId id="2147483942" r:id="rId2"/>
    <p:sldLayoutId id="2147483943" r:id="rId3"/>
    <p:sldLayoutId id="2147483944" r:id="rId4"/>
    <p:sldLayoutId id="2147483945" r:id="rId5"/>
    <p:sldLayoutId id="2147483946" r:id="rId6"/>
    <p:sldLayoutId id="2147483947" r:id="rId7"/>
    <p:sldLayoutId id="2147483948" r:id="rId8"/>
    <p:sldLayoutId id="2147483949" r:id="rId9"/>
    <p:sldLayoutId id="2147483950" r:id="rId10"/>
    <p:sldLayoutId id="2147483951" r:id="rId11"/>
  </p:sldLayoutIdLst>
  <p:transition spd="slow">
    <p:strips dir="rd"/>
  </p:transition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  <a:cs typeface="Arial" charset="0"/>
        </a:defRPr>
      </a:lvl5pPr>
      <a:lvl6pPr marL="457197" algn="l" rtl="0" fontAlgn="base">
        <a:spcBef>
          <a:spcPct val="0"/>
        </a:spcBef>
        <a:spcAft>
          <a:spcPct val="0"/>
        </a:spcAft>
        <a:defRPr sz="2602">
          <a:solidFill>
            <a:schemeClr val="bg1"/>
          </a:solidFill>
          <a:latin typeface="Arial Narrow" pitchFamily="34" charset="0"/>
          <a:cs typeface="Arial" charset="0"/>
        </a:defRPr>
      </a:lvl6pPr>
      <a:lvl7pPr marL="914395" algn="l" rtl="0" fontAlgn="base">
        <a:spcBef>
          <a:spcPct val="0"/>
        </a:spcBef>
        <a:spcAft>
          <a:spcPct val="0"/>
        </a:spcAft>
        <a:defRPr sz="2602">
          <a:solidFill>
            <a:schemeClr val="bg1"/>
          </a:solidFill>
          <a:latin typeface="Arial Narrow" pitchFamily="34" charset="0"/>
          <a:cs typeface="Arial" charset="0"/>
        </a:defRPr>
      </a:lvl7pPr>
      <a:lvl8pPr marL="1371590" algn="l" rtl="0" fontAlgn="base">
        <a:spcBef>
          <a:spcPct val="0"/>
        </a:spcBef>
        <a:spcAft>
          <a:spcPct val="0"/>
        </a:spcAft>
        <a:defRPr sz="2602">
          <a:solidFill>
            <a:schemeClr val="bg1"/>
          </a:solidFill>
          <a:latin typeface="Arial Narrow" pitchFamily="34" charset="0"/>
          <a:cs typeface="Arial" charset="0"/>
        </a:defRPr>
      </a:lvl8pPr>
      <a:lvl9pPr marL="1828790" algn="l" rtl="0" fontAlgn="base">
        <a:spcBef>
          <a:spcPct val="0"/>
        </a:spcBef>
        <a:spcAft>
          <a:spcPct val="0"/>
        </a:spcAft>
        <a:defRPr sz="2602">
          <a:solidFill>
            <a:schemeClr val="bg1"/>
          </a:solidFill>
          <a:latin typeface="Arial Narrow" pitchFamily="34" charset="0"/>
          <a:cs typeface="Arial" charset="0"/>
        </a:defRPr>
      </a:lvl9pPr>
    </p:titleStyle>
    <p:bodyStyle>
      <a:lvl1pPr marL="341313" indent="-341313" algn="l" rtl="0" eaLnBrk="0" fontAlgn="base" hangingPunct="0">
        <a:spcBef>
          <a:spcPct val="0"/>
        </a:spcBef>
        <a:spcAft>
          <a:spcPct val="0"/>
        </a:spcAft>
        <a:buChar char="•"/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  <a:cs typeface="+mn-cs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sz="2300">
          <a:solidFill>
            <a:schemeClr val="tx1"/>
          </a:solidFill>
          <a:latin typeface="Arial" charset="0"/>
          <a:cs typeface="+mn-cs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  <a:cs typeface="+mn-cs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5pPr>
      <a:lvl6pPr marL="2514584" indent="-22859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6pPr>
      <a:lvl7pPr marL="2971781" indent="-22859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7pPr>
      <a:lvl8pPr marL="3428977" indent="-22859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8pPr>
      <a:lvl9pPr marL="3886174" indent="-22859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9pPr>
    </p:bodyStyle>
    <p:otherStyle>
      <a:defPPr>
        <a:defRPr lang="ru-RU"/>
      </a:defPPr>
      <a:lvl1pPr marL="0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7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5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90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90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86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83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80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77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66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1085850"/>
            <a:ext cx="9906000" cy="52244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sz="1500" smtClean="0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0" y="0"/>
            <a:ext cx="9906000" cy="68580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sz="1500" smtClean="0"/>
          </a:p>
        </p:txBody>
      </p:sp>
      <p:grpSp>
        <p:nvGrpSpPr>
          <p:cNvPr id="13316" name="Group 4"/>
          <p:cNvGrpSpPr>
            <a:grpSpLocks/>
          </p:cNvGrpSpPr>
          <p:nvPr/>
        </p:nvGrpSpPr>
        <p:grpSpPr bwMode="auto">
          <a:xfrm>
            <a:off x="0" y="6318250"/>
            <a:ext cx="9906000" cy="539750"/>
            <a:chOff x="0" y="3974"/>
            <a:chExt cx="5760" cy="340"/>
          </a:xfrm>
        </p:grpSpPr>
        <p:sp>
          <p:nvSpPr>
            <p:cNvPr id="13327" name="Rectangle 5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sz="1500" smtClean="0"/>
            </a:p>
          </p:txBody>
        </p:sp>
        <p:sp>
          <p:nvSpPr>
            <p:cNvPr id="13328" name="Rectangle 6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sz="1500" smtClean="0"/>
            </a:p>
          </p:txBody>
        </p:sp>
        <p:sp>
          <p:nvSpPr>
            <p:cNvPr id="13329" name="Line 7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ru-RU"/>
            </a:p>
          </p:txBody>
        </p:sp>
      </p:grpSp>
      <p:sp>
        <p:nvSpPr>
          <p:cNvPr id="13317" name="Rectangle 8"/>
          <p:cNvSpPr>
            <a:spLocks noChangeArrowheads="1"/>
          </p:cNvSpPr>
          <p:nvPr/>
        </p:nvSpPr>
        <p:spPr bwMode="auto">
          <a:xfrm>
            <a:off x="0" y="0"/>
            <a:ext cx="2098675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sz="1500" smtClean="0"/>
          </a:p>
        </p:txBody>
      </p:sp>
      <p:sp>
        <p:nvSpPr>
          <p:cNvPr id="13318" name="Rectangle 9"/>
          <p:cNvSpPr>
            <a:spLocks noChangeArrowheads="1"/>
          </p:cNvSpPr>
          <p:nvPr/>
        </p:nvSpPr>
        <p:spPr bwMode="auto">
          <a:xfrm>
            <a:off x="2105025" y="0"/>
            <a:ext cx="7800975" cy="1079500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sz="1500" smtClean="0"/>
          </a:p>
        </p:txBody>
      </p:sp>
      <p:sp>
        <p:nvSpPr>
          <p:cNvPr id="13319" name="Line 10"/>
          <p:cNvSpPr>
            <a:spLocks noChangeShapeType="1"/>
          </p:cNvSpPr>
          <p:nvPr/>
        </p:nvSpPr>
        <p:spPr bwMode="auto">
          <a:xfrm>
            <a:off x="2098675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3320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338388" y="0"/>
            <a:ext cx="7567612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18682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17750" y="6381750"/>
            <a:ext cx="7334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defRPr sz="2000">
                <a:cs typeface="+mn-cs"/>
              </a:defRPr>
            </a:lvl1pPr>
          </a:lstStyle>
          <a:p>
            <a:pPr>
              <a:defRPr/>
            </a:pPr>
            <a:r>
              <a:rPr lang="ru-RU" smtClean="0"/>
              <a:t>Отраслевое совещание руководителей и специалистов ПАО «Газпром» по вопросам эксплуатации ГРС и систем газоснабжения                               г. Н.Новгород, 21-25 октября 2019 г. </a:t>
            </a:r>
            <a:endParaRPr lang="ru-RU"/>
          </a:p>
        </p:txBody>
      </p:sp>
      <p:sp>
        <p:nvSpPr>
          <p:cNvPr id="13322" name="Line 13"/>
          <p:cNvSpPr>
            <a:spLocks noChangeShapeType="1"/>
          </p:cNvSpPr>
          <p:nvPr/>
        </p:nvSpPr>
        <p:spPr bwMode="auto">
          <a:xfrm>
            <a:off x="0" y="6315075"/>
            <a:ext cx="9906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3323" name="Line 14"/>
          <p:cNvSpPr>
            <a:spLocks noChangeShapeType="1"/>
          </p:cNvSpPr>
          <p:nvPr/>
        </p:nvSpPr>
        <p:spPr bwMode="auto">
          <a:xfrm>
            <a:off x="0" y="1079500"/>
            <a:ext cx="9906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186831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22250" y="6362700"/>
            <a:ext cx="16113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F33317BC-BCB8-4FDC-8F96-3944410DCCB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pic>
        <p:nvPicPr>
          <p:cNvPr id="13325" name="Picture 16" descr="logo600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34925"/>
            <a:ext cx="1630362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6" name="Rectangle 17"/>
          <p:cNvSpPr>
            <a:spLocks noChangeArrowheads="1"/>
          </p:cNvSpPr>
          <p:nvPr/>
        </p:nvSpPr>
        <p:spPr bwMode="auto">
          <a:xfrm>
            <a:off x="0" y="5741988"/>
            <a:ext cx="9906000" cy="5445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sz="150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2" r:id="rId1"/>
    <p:sldLayoutId id="2147483953" r:id="rId2"/>
    <p:sldLayoutId id="2147483954" r:id="rId3"/>
    <p:sldLayoutId id="2147483955" r:id="rId4"/>
    <p:sldLayoutId id="2147483956" r:id="rId5"/>
    <p:sldLayoutId id="2147483957" r:id="rId6"/>
    <p:sldLayoutId id="2147483958" r:id="rId7"/>
    <p:sldLayoutId id="2147483959" r:id="rId8"/>
    <p:sldLayoutId id="2147483960" r:id="rId9"/>
    <p:sldLayoutId id="2147483961" r:id="rId10"/>
    <p:sldLayoutId id="2147483962" r:id="rId11"/>
  </p:sldLayoutIdLst>
  <p:transition spd="slow">
    <p:strips dir="rd"/>
  </p:transition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197" algn="l" rtl="0" fontAlgn="base">
        <a:spcBef>
          <a:spcPct val="0"/>
        </a:spcBef>
        <a:spcAft>
          <a:spcPct val="0"/>
        </a:spcAft>
        <a:defRPr sz="2602">
          <a:solidFill>
            <a:schemeClr val="bg1"/>
          </a:solidFill>
          <a:latin typeface="Arial Narrow" pitchFamily="34" charset="0"/>
        </a:defRPr>
      </a:lvl6pPr>
      <a:lvl7pPr marL="914395" algn="l" rtl="0" fontAlgn="base">
        <a:spcBef>
          <a:spcPct val="0"/>
        </a:spcBef>
        <a:spcAft>
          <a:spcPct val="0"/>
        </a:spcAft>
        <a:defRPr sz="2602">
          <a:solidFill>
            <a:schemeClr val="bg1"/>
          </a:solidFill>
          <a:latin typeface="Arial Narrow" pitchFamily="34" charset="0"/>
        </a:defRPr>
      </a:lvl7pPr>
      <a:lvl8pPr marL="1371590" algn="l" rtl="0" fontAlgn="base">
        <a:spcBef>
          <a:spcPct val="0"/>
        </a:spcBef>
        <a:spcAft>
          <a:spcPct val="0"/>
        </a:spcAft>
        <a:defRPr sz="2602">
          <a:solidFill>
            <a:schemeClr val="bg1"/>
          </a:solidFill>
          <a:latin typeface="Arial Narrow" pitchFamily="34" charset="0"/>
        </a:defRPr>
      </a:lvl8pPr>
      <a:lvl9pPr marL="1828790" algn="l" rtl="0" fontAlgn="base">
        <a:spcBef>
          <a:spcPct val="0"/>
        </a:spcBef>
        <a:spcAft>
          <a:spcPct val="0"/>
        </a:spcAft>
        <a:defRPr sz="2602">
          <a:solidFill>
            <a:schemeClr val="bg1"/>
          </a:solidFill>
          <a:latin typeface="Arial Narrow" pitchFamily="34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sz="2300">
          <a:solidFill>
            <a:schemeClr val="tx1"/>
          </a:solidFill>
          <a:latin typeface="Arial" charset="0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584" indent="-22859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781" indent="-22859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8977" indent="-22859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174" indent="-22859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7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5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90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90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86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83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80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77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66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1085850"/>
            <a:ext cx="9906000" cy="52244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sz="1500" smtClean="0"/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2097088" y="1077913"/>
            <a:ext cx="7808912" cy="5262562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sz="1500" smtClean="0"/>
          </a:p>
        </p:txBody>
      </p:sp>
      <p:grpSp>
        <p:nvGrpSpPr>
          <p:cNvPr id="14340" name="Group 4"/>
          <p:cNvGrpSpPr>
            <a:grpSpLocks/>
          </p:cNvGrpSpPr>
          <p:nvPr/>
        </p:nvGrpSpPr>
        <p:grpSpPr bwMode="auto">
          <a:xfrm>
            <a:off x="0" y="6318250"/>
            <a:ext cx="9906000" cy="539750"/>
            <a:chOff x="0" y="3974"/>
            <a:chExt cx="5760" cy="340"/>
          </a:xfrm>
        </p:grpSpPr>
        <p:sp>
          <p:nvSpPr>
            <p:cNvPr id="14351" name="Rectangle 5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sz="1500" smtClean="0"/>
            </a:p>
          </p:txBody>
        </p:sp>
        <p:sp>
          <p:nvSpPr>
            <p:cNvPr id="14352" name="Rectangle 6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sz="1500" smtClean="0"/>
            </a:p>
          </p:txBody>
        </p:sp>
        <p:sp>
          <p:nvSpPr>
            <p:cNvPr id="14353" name="Line 7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ru-RU"/>
            </a:p>
          </p:txBody>
        </p:sp>
      </p:grpSp>
      <p:sp>
        <p:nvSpPr>
          <p:cNvPr id="14341" name="Rectangle 8"/>
          <p:cNvSpPr>
            <a:spLocks noChangeArrowheads="1"/>
          </p:cNvSpPr>
          <p:nvPr/>
        </p:nvSpPr>
        <p:spPr bwMode="auto">
          <a:xfrm>
            <a:off x="0" y="0"/>
            <a:ext cx="2098675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sz="1500" smtClean="0"/>
          </a:p>
        </p:txBody>
      </p:sp>
      <p:sp>
        <p:nvSpPr>
          <p:cNvPr id="14342" name="Rectangle 9"/>
          <p:cNvSpPr>
            <a:spLocks noChangeArrowheads="1"/>
          </p:cNvSpPr>
          <p:nvPr/>
        </p:nvSpPr>
        <p:spPr bwMode="auto">
          <a:xfrm>
            <a:off x="2105025" y="0"/>
            <a:ext cx="7800975" cy="1079500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sz="1500" smtClean="0"/>
          </a:p>
        </p:txBody>
      </p:sp>
      <p:sp>
        <p:nvSpPr>
          <p:cNvPr id="14343" name="Line 10"/>
          <p:cNvSpPr>
            <a:spLocks noChangeShapeType="1"/>
          </p:cNvSpPr>
          <p:nvPr/>
        </p:nvSpPr>
        <p:spPr bwMode="auto">
          <a:xfrm>
            <a:off x="2098675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4344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338388" y="0"/>
            <a:ext cx="7567612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4345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082675"/>
            <a:ext cx="2098675" cy="522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16000" tIns="0" rIns="216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</a:t>
            </a:r>
          </a:p>
          <a:p>
            <a:pPr lvl="0"/>
            <a:r>
              <a:rPr lang="ru-RU" altLang="ru-RU" smtClean="0"/>
              <a:t>текста</a:t>
            </a:r>
          </a:p>
        </p:txBody>
      </p:sp>
      <p:sp>
        <p:nvSpPr>
          <p:cNvPr id="1258509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24100" y="6362700"/>
            <a:ext cx="733266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defRPr sz="2000">
                <a:cs typeface="+mn-cs"/>
              </a:defRPr>
            </a:lvl1pPr>
          </a:lstStyle>
          <a:p>
            <a:pPr>
              <a:defRPr/>
            </a:pPr>
            <a:r>
              <a:rPr lang="ru-RU" smtClean="0"/>
              <a:t>Отраслевое совещание руководителей и специалистов ПАО «Газпром» по вопросам эксплуатации ГРС и систем газоснабжения                               г. Н.Новгород, 21-25 октября 2019 г. </a:t>
            </a:r>
            <a:endParaRPr lang="ru-RU"/>
          </a:p>
        </p:txBody>
      </p:sp>
      <p:sp>
        <p:nvSpPr>
          <p:cNvPr id="14347" name="Line 14"/>
          <p:cNvSpPr>
            <a:spLocks noChangeShapeType="1"/>
          </p:cNvSpPr>
          <p:nvPr/>
        </p:nvSpPr>
        <p:spPr bwMode="auto">
          <a:xfrm>
            <a:off x="0" y="6315075"/>
            <a:ext cx="9906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4348" name="Line 15"/>
          <p:cNvSpPr>
            <a:spLocks noChangeShapeType="1"/>
          </p:cNvSpPr>
          <p:nvPr/>
        </p:nvSpPr>
        <p:spPr bwMode="auto">
          <a:xfrm>
            <a:off x="0" y="1079500"/>
            <a:ext cx="9906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258512" name="Rectangle 1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22250" y="6362700"/>
            <a:ext cx="16113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B67711D7-3D5E-462A-A799-1120728C4D2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pic>
        <p:nvPicPr>
          <p:cNvPr id="14350" name="Picture 17" descr="logo600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34925"/>
            <a:ext cx="1630362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63" r:id="rId1"/>
    <p:sldLayoutId id="2147483964" r:id="rId2"/>
    <p:sldLayoutId id="2147483965" r:id="rId3"/>
    <p:sldLayoutId id="2147483966" r:id="rId4"/>
    <p:sldLayoutId id="2147483967" r:id="rId5"/>
    <p:sldLayoutId id="2147483968" r:id="rId6"/>
    <p:sldLayoutId id="2147483969" r:id="rId7"/>
    <p:sldLayoutId id="2147483970" r:id="rId8"/>
    <p:sldLayoutId id="2147483971" r:id="rId9"/>
    <p:sldLayoutId id="2147483972" r:id="rId10"/>
    <p:sldLayoutId id="2147483973" r:id="rId11"/>
  </p:sldLayoutIdLst>
  <p:transition spd="slow">
    <p:strips dir="rd"/>
  </p:transition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  <a:cs typeface="Arial" charset="0"/>
        </a:defRPr>
      </a:lvl5pPr>
      <a:lvl6pPr marL="457197" algn="l" rtl="0" fontAlgn="base">
        <a:spcBef>
          <a:spcPct val="0"/>
        </a:spcBef>
        <a:spcAft>
          <a:spcPct val="0"/>
        </a:spcAft>
        <a:defRPr sz="2602">
          <a:solidFill>
            <a:schemeClr val="bg1"/>
          </a:solidFill>
          <a:latin typeface="Arial Narrow" pitchFamily="34" charset="0"/>
          <a:cs typeface="Arial" charset="0"/>
        </a:defRPr>
      </a:lvl6pPr>
      <a:lvl7pPr marL="914395" algn="l" rtl="0" fontAlgn="base">
        <a:spcBef>
          <a:spcPct val="0"/>
        </a:spcBef>
        <a:spcAft>
          <a:spcPct val="0"/>
        </a:spcAft>
        <a:defRPr sz="2602">
          <a:solidFill>
            <a:schemeClr val="bg1"/>
          </a:solidFill>
          <a:latin typeface="Arial Narrow" pitchFamily="34" charset="0"/>
          <a:cs typeface="Arial" charset="0"/>
        </a:defRPr>
      </a:lvl7pPr>
      <a:lvl8pPr marL="1371590" algn="l" rtl="0" fontAlgn="base">
        <a:spcBef>
          <a:spcPct val="0"/>
        </a:spcBef>
        <a:spcAft>
          <a:spcPct val="0"/>
        </a:spcAft>
        <a:defRPr sz="2602">
          <a:solidFill>
            <a:schemeClr val="bg1"/>
          </a:solidFill>
          <a:latin typeface="Arial Narrow" pitchFamily="34" charset="0"/>
          <a:cs typeface="Arial" charset="0"/>
        </a:defRPr>
      </a:lvl8pPr>
      <a:lvl9pPr marL="1828790" algn="l" rtl="0" fontAlgn="base">
        <a:spcBef>
          <a:spcPct val="0"/>
        </a:spcBef>
        <a:spcAft>
          <a:spcPct val="0"/>
        </a:spcAft>
        <a:defRPr sz="2602">
          <a:solidFill>
            <a:schemeClr val="bg1"/>
          </a:solidFill>
          <a:latin typeface="Arial Narrow" pitchFamily="34" charset="0"/>
          <a:cs typeface="Arial" charset="0"/>
        </a:defRPr>
      </a:lvl9pPr>
    </p:titleStyle>
    <p:bodyStyle>
      <a:lvl1pPr marL="341313" indent="-341313" algn="l" rtl="0" eaLnBrk="0" fontAlgn="base" hangingPunct="0">
        <a:spcBef>
          <a:spcPct val="0"/>
        </a:spcBef>
        <a:spcAft>
          <a:spcPct val="0"/>
        </a:spcAft>
        <a:buChar char="•"/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825500" indent="-28416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  <a:cs typeface="+mn-cs"/>
        </a:defRPr>
      </a:lvl2pPr>
      <a:lvl3pPr marL="1233488" indent="-227013" algn="l" rtl="0" eaLnBrk="0" fontAlgn="base" hangingPunct="0">
        <a:spcBef>
          <a:spcPct val="20000"/>
        </a:spcBef>
        <a:spcAft>
          <a:spcPct val="0"/>
        </a:spcAft>
        <a:buChar char="•"/>
        <a:defRPr sz="2300">
          <a:solidFill>
            <a:schemeClr val="tx1"/>
          </a:solidFill>
          <a:latin typeface="Arial" charset="0"/>
          <a:cs typeface="+mn-cs"/>
        </a:defRPr>
      </a:lvl3pPr>
      <a:lvl4pPr marL="1641475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  <a:cs typeface="+mn-cs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5pPr>
      <a:lvl6pPr marL="2514584" indent="-22859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6pPr>
      <a:lvl7pPr marL="2971781" indent="-22859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7pPr>
      <a:lvl8pPr marL="3428977" indent="-22859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8pPr>
      <a:lvl9pPr marL="3886174" indent="-22859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9pPr>
    </p:bodyStyle>
    <p:otherStyle>
      <a:defPPr>
        <a:defRPr lang="ru-RU"/>
      </a:defPPr>
      <a:lvl1pPr marL="0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7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5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90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90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86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83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80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77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ru-RU" smtClean="0"/>
              <a:t>Отраслевое совещание руководителей и специалистов ПАО «Газпром» по вопросам эксплуатации ГРС и систем газоснабжения                               г. Н.Новгород, 21-25 октября 2019 г. 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434EF5BA-AE73-44F8-8EEE-0A34936DD37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197" algn="ctr" rtl="0" fontAlgn="base">
        <a:spcBef>
          <a:spcPct val="0"/>
        </a:spcBef>
        <a:spcAft>
          <a:spcPct val="0"/>
        </a:spcAft>
        <a:defRPr sz="4401">
          <a:solidFill>
            <a:schemeClr val="tx1"/>
          </a:solidFill>
          <a:latin typeface="Calibri" pitchFamily="34" charset="0"/>
        </a:defRPr>
      </a:lvl6pPr>
      <a:lvl7pPr marL="914395" algn="ctr" rtl="0" fontAlgn="base">
        <a:spcBef>
          <a:spcPct val="0"/>
        </a:spcBef>
        <a:spcAft>
          <a:spcPct val="0"/>
        </a:spcAft>
        <a:defRPr sz="4401">
          <a:solidFill>
            <a:schemeClr val="tx1"/>
          </a:solidFill>
          <a:latin typeface="Calibri" pitchFamily="34" charset="0"/>
        </a:defRPr>
      </a:lvl7pPr>
      <a:lvl8pPr marL="1371590" algn="ctr" rtl="0" fontAlgn="base">
        <a:spcBef>
          <a:spcPct val="0"/>
        </a:spcBef>
        <a:spcAft>
          <a:spcPct val="0"/>
        </a:spcAft>
        <a:defRPr sz="4401">
          <a:solidFill>
            <a:schemeClr val="tx1"/>
          </a:solidFill>
          <a:latin typeface="Calibri" pitchFamily="34" charset="0"/>
        </a:defRPr>
      </a:lvl8pPr>
      <a:lvl9pPr marL="1828790" algn="ctr" rtl="0" fontAlgn="base">
        <a:spcBef>
          <a:spcPct val="0"/>
        </a:spcBef>
        <a:spcAft>
          <a:spcPct val="0"/>
        </a:spcAft>
        <a:defRPr sz="4401">
          <a:solidFill>
            <a:schemeClr val="tx1"/>
          </a:solidFill>
          <a:latin typeface="Calibri" pitchFamily="34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84" indent="-228598" algn="l" defTabSz="91439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81" indent="-228598" algn="l" defTabSz="91439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77" indent="-228598" algn="l" defTabSz="91439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74" indent="-228598" algn="l" defTabSz="91439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7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5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90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90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86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83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80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77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66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8"/>
          <p:cNvSpPr>
            <a:spLocks noChangeArrowheads="1"/>
          </p:cNvSpPr>
          <p:nvPr/>
        </p:nvSpPr>
        <p:spPr bwMode="auto">
          <a:xfrm>
            <a:off x="0" y="1085850"/>
            <a:ext cx="9906000" cy="52244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sz="1500" smtClean="0"/>
          </a:p>
        </p:txBody>
      </p:sp>
      <p:sp>
        <p:nvSpPr>
          <p:cNvPr id="3075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079500"/>
            <a:ext cx="9906000" cy="152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16000" tIns="0" rIns="216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</p:txBody>
      </p:sp>
      <p:sp>
        <p:nvSpPr>
          <p:cNvPr id="3076" name="Rectangle 20"/>
          <p:cNvSpPr>
            <a:spLocks noChangeArrowheads="1"/>
          </p:cNvSpPr>
          <p:nvPr/>
        </p:nvSpPr>
        <p:spPr bwMode="auto">
          <a:xfrm>
            <a:off x="2101850" y="2606675"/>
            <a:ext cx="7804150" cy="3713163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sz="1500" smtClean="0"/>
          </a:p>
        </p:txBody>
      </p:sp>
      <p:grpSp>
        <p:nvGrpSpPr>
          <p:cNvPr id="3077" name="Group 3"/>
          <p:cNvGrpSpPr>
            <a:grpSpLocks/>
          </p:cNvGrpSpPr>
          <p:nvPr/>
        </p:nvGrpSpPr>
        <p:grpSpPr bwMode="auto">
          <a:xfrm>
            <a:off x="0" y="6318250"/>
            <a:ext cx="9906000" cy="539750"/>
            <a:chOff x="0" y="3974"/>
            <a:chExt cx="5760" cy="340"/>
          </a:xfrm>
        </p:grpSpPr>
        <p:sp>
          <p:nvSpPr>
            <p:cNvPr id="3087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sz="1500" smtClean="0"/>
            </a:p>
          </p:txBody>
        </p:sp>
        <p:sp>
          <p:nvSpPr>
            <p:cNvPr id="3088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sz="1500" smtClean="0"/>
            </a:p>
          </p:txBody>
        </p:sp>
        <p:sp>
          <p:nvSpPr>
            <p:cNvPr id="3089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ru-RU"/>
            </a:p>
          </p:txBody>
        </p:sp>
      </p:grpSp>
      <p:sp>
        <p:nvSpPr>
          <p:cNvPr id="3078" name="Rectangle 7"/>
          <p:cNvSpPr>
            <a:spLocks noChangeArrowheads="1"/>
          </p:cNvSpPr>
          <p:nvPr/>
        </p:nvSpPr>
        <p:spPr bwMode="auto">
          <a:xfrm>
            <a:off x="0" y="0"/>
            <a:ext cx="2098675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sz="1500" smtClean="0"/>
          </a:p>
        </p:txBody>
      </p:sp>
      <p:sp>
        <p:nvSpPr>
          <p:cNvPr id="3079" name="Rectangle 8"/>
          <p:cNvSpPr>
            <a:spLocks noChangeArrowheads="1"/>
          </p:cNvSpPr>
          <p:nvPr/>
        </p:nvSpPr>
        <p:spPr bwMode="auto">
          <a:xfrm>
            <a:off x="2105025" y="0"/>
            <a:ext cx="7800975" cy="1079500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sz="1500" smtClean="0"/>
          </a:p>
        </p:txBody>
      </p:sp>
      <p:sp>
        <p:nvSpPr>
          <p:cNvPr id="3080" name="Line 9"/>
          <p:cNvSpPr>
            <a:spLocks noChangeShapeType="1"/>
          </p:cNvSpPr>
          <p:nvPr/>
        </p:nvSpPr>
        <p:spPr bwMode="auto">
          <a:xfrm>
            <a:off x="2098675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3081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338388" y="0"/>
            <a:ext cx="7567612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69326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20913" y="6381750"/>
            <a:ext cx="733266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defRPr>
                <a:cs typeface="+mn-cs"/>
              </a:defRPr>
            </a:lvl1pPr>
          </a:lstStyle>
          <a:p>
            <a:pPr>
              <a:defRPr/>
            </a:pPr>
            <a:r>
              <a:rPr lang="ru-RU" smtClean="0"/>
              <a:t>Отраслевое совещание руководителей и специалистов ПАО «Газпром» по вопросам эксплуатации ГРС и систем газоснабжения                               г. Н.Новгород, 21-25 октября 2019 г. </a:t>
            </a:r>
            <a:endParaRPr lang="ru-RU"/>
          </a:p>
        </p:txBody>
      </p:sp>
      <p:sp>
        <p:nvSpPr>
          <p:cNvPr id="3083" name="Line 21"/>
          <p:cNvSpPr>
            <a:spLocks noChangeShapeType="1"/>
          </p:cNvSpPr>
          <p:nvPr/>
        </p:nvSpPr>
        <p:spPr bwMode="auto">
          <a:xfrm>
            <a:off x="0" y="6315075"/>
            <a:ext cx="9906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3084" name="Line 22"/>
          <p:cNvSpPr>
            <a:spLocks noChangeShapeType="1"/>
          </p:cNvSpPr>
          <p:nvPr/>
        </p:nvSpPr>
        <p:spPr bwMode="auto">
          <a:xfrm>
            <a:off x="0" y="1079500"/>
            <a:ext cx="9906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69338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22250" y="6362700"/>
            <a:ext cx="16113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6692D8FC-7F21-4B87-9634-CFFDB04D642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pic>
        <p:nvPicPr>
          <p:cNvPr id="3086" name="Picture 49" descr="logo600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34925"/>
            <a:ext cx="1630362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</p:sldLayoutIdLst>
  <p:transition spd="slow">
    <p:strips dir="rd"/>
  </p:transition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197" algn="l" rtl="0" fontAlgn="base">
        <a:spcBef>
          <a:spcPct val="0"/>
        </a:spcBef>
        <a:spcAft>
          <a:spcPct val="0"/>
        </a:spcAft>
        <a:defRPr sz="2602">
          <a:solidFill>
            <a:schemeClr val="bg1"/>
          </a:solidFill>
          <a:latin typeface="Arial Narrow" pitchFamily="34" charset="0"/>
        </a:defRPr>
      </a:lvl6pPr>
      <a:lvl7pPr marL="914395" algn="l" rtl="0" fontAlgn="base">
        <a:spcBef>
          <a:spcPct val="0"/>
        </a:spcBef>
        <a:spcAft>
          <a:spcPct val="0"/>
        </a:spcAft>
        <a:defRPr sz="2602">
          <a:solidFill>
            <a:schemeClr val="bg1"/>
          </a:solidFill>
          <a:latin typeface="Arial Narrow" pitchFamily="34" charset="0"/>
        </a:defRPr>
      </a:lvl7pPr>
      <a:lvl8pPr marL="1371590" algn="l" rtl="0" fontAlgn="base">
        <a:spcBef>
          <a:spcPct val="0"/>
        </a:spcBef>
        <a:spcAft>
          <a:spcPct val="0"/>
        </a:spcAft>
        <a:defRPr sz="2602">
          <a:solidFill>
            <a:schemeClr val="bg1"/>
          </a:solidFill>
          <a:latin typeface="Arial Narrow" pitchFamily="34" charset="0"/>
        </a:defRPr>
      </a:lvl8pPr>
      <a:lvl9pPr marL="1828790" algn="l" rtl="0" fontAlgn="base">
        <a:spcBef>
          <a:spcPct val="0"/>
        </a:spcBef>
        <a:spcAft>
          <a:spcPct val="0"/>
        </a:spcAft>
        <a:defRPr sz="2602">
          <a:solidFill>
            <a:schemeClr val="bg1"/>
          </a:solidFill>
          <a:latin typeface="Arial Narrow" pitchFamily="34" charset="0"/>
        </a:defRPr>
      </a:lvl9pPr>
    </p:titleStyle>
    <p:bodyStyle>
      <a:lvl1pPr marL="341313" indent="-341313" algn="l" rtl="0" eaLnBrk="0" fontAlgn="base" hangingPunct="0">
        <a:spcBef>
          <a:spcPct val="0"/>
        </a:spcBef>
        <a:spcAft>
          <a:spcPct val="0"/>
        </a:spcAft>
        <a:buChar char="•"/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sz="2300">
          <a:solidFill>
            <a:schemeClr val="tx1"/>
          </a:solidFill>
          <a:latin typeface="Arial" charset="0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584" indent="-22859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781" indent="-22859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8977" indent="-22859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174" indent="-22859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7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5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90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90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86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83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80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77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66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8"/>
          <p:cNvSpPr>
            <a:spLocks noChangeArrowheads="1"/>
          </p:cNvSpPr>
          <p:nvPr/>
        </p:nvSpPr>
        <p:spPr bwMode="auto">
          <a:xfrm>
            <a:off x="0" y="1085850"/>
            <a:ext cx="9906000" cy="52244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sz="1500" smtClean="0"/>
          </a:p>
        </p:txBody>
      </p:sp>
      <p:sp>
        <p:nvSpPr>
          <p:cNvPr id="4099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079500"/>
            <a:ext cx="9906000" cy="152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16000" tIns="0" rIns="216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</p:txBody>
      </p:sp>
      <p:sp>
        <p:nvSpPr>
          <p:cNvPr id="4100" name="Rectangle 19"/>
          <p:cNvSpPr>
            <a:spLocks noChangeArrowheads="1"/>
          </p:cNvSpPr>
          <p:nvPr/>
        </p:nvSpPr>
        <p:spPr bwMode="auto">
          <a:xfrm>
            <a:off x="0" y="2605088"/>
            <a:ext cx="9906000" cy="3713162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sz="1500" smtClean="0"/>
          </a:p>
        </p:txBody>
      </p:sp>
      <p:grpSp>
        <p:nvGrpSpPr>
          <p:cNvPr id="4101" name="Group 3"/>
          <p:cNvGrpSpPr>
            <a:grpSpLocks/>
          </p:cNvGrpSpPr>
          <p:nvPr/>
        </p:nvGrpSpPr>
        <p:grpSpPr bwMode="auto">
          <a:xfrm>
            <a:off x="0" y="6318250"/>
            <a:ext cx="9906000" cy="539750"/>
            <a:chOff x="0" y="3974"/>
            <a:chExt cx="5760" cy="340"/>
          </a:xfrm>
        </p:grpSpPr>
        <p:sp>
          <p:nvSpPr>
            <p:cNvPr id="4111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sz="1500" smtClean="0"/>
            </a:p>
          </p:txBody>
        </p:sp>
        <p:sp>
          <p:nvSpPr>
            <p:cNvPr id="4112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sz="1500" smtClean="0"/>
            </a:p>
          </p:txBody>
        </p:sp>
        <p:sp>
          <p:nvSpPr>
            <p:cNvPr id="4113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ru-RU"/>
            </a:p>
          </p:txBody>
        </p:sp>
      </p:grpSp>
      <p:sp>
        <p:nvSpPr>
          <p:cNvPr id="4102" name="Rectangle 7"/>
          <p:cNvSpPr>
            <a:spLocks noChangeArrowheads="1"/>
          </p:cNvSpPr>
          <p:nvPr/>
        </p:nvSpPr>
        <p:spPr bwMode="auto">
          <a:xfrm>
            <a:off x="0" y="0"/>
            <a:ext cx="2098675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sz="1500" smtClean="0"/>
          </a:p>
        </p:txBody>
      </p:sp>
      <p:sp>
        <p:nvSpPr>
          <p:cNvPr id="4103" name="Rectangle 8"/>
          <p:cNvSpPr>
            <a:spLocks noChangeArrowheads="1"/>
          </p:cNvSpPr>
          <p:nvPr/>
        </p:nvSpPr>
        <p:spPr bwMode="auto">
          <a:xfrm>
            <a:off x="2105025" y="0"/>
            <a:ext cx="7800975" cy="1079500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sz="1500" smtClean="0"/>
          </a:p>
        </p:txBody>
      </p:sp>
      <p:sp>
        <p:nvSpPr>
          <p:cNvPr id="4104" name="Line 9"/>
          <p:cNvSpPr>
            <a:spLocks noChangeShapeType="1"/>
          </p:cNvSpPr>
          <p:nvPr/>
        </p:nvSpPr>
        <p:spPr bwMode="auto">
          <a:xfrm>
            <a:off x="2098675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4105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338388" y="0"/>
            <a:ext cx="7567612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7035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24100" y="6381750"/>
            <a:ext cx="733266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defRPr sz="2000">
                <a:cs typeface="+mn-cs"/>
              </a:defRPr>
            </a:lvl1pPr>
          </a:lstStyle>
          <a:p>
            <a:pPr>
              <a:defRPr/>
            </a:pPr>
            <a:r>
              <a:rPr lang="ru-RU" smtClean="0"/>
              <a:t>Отраслевое совещание руководителей и специалистов ПАО «Газпром» по вопросам эксплуатации ГРС и систем газоснабжения                               г. Н.Новгород, 21-25 октября 2019 г. </a:t>
            </a:r>
            <a:endParaRPr lang="ru-RU"/>
          </a:p>
        </p:txBody>
      </p:sp>
      <p:sp>
        <p:nvSpPr>
          <p:cNvPr id="4107" name="Line 20"/>
          <p:cNvSpPr>
            <a:spLocks noChangeShapeType="1"/>
          </p:cNvSpPr>
          <p:nvPr/>
        </p:nvSpPr>
        <p:spPr bwMode="auto">
          <a:xfrm>
            <a:off x="0" y="6315075"/>
            <a:ext cx="9906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4108" name="Line 21"/>
          <p:cNvSpPr>
            <a:spLocks noChangeShapeType="1"/>
          </p:cNvSpPr>
          <p:nvPr/>
        </p:nvSpPr>
        <p:spPr bwMode="auto">
          <a:xfrm>
            <a:off x="0" y="1079500"/>
            <a:ext cx="9906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70362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22250" y="6362700"/>
            <a:ext cx="16113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FB7D01B7-CA08-495E-BA88-4F596B70408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pic>
        <p:nvPicPr>
          <p:cNvPr id="4110" name="Picture 49" descr="logo600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34925"/>
            <a:ext cx="1630362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ransition spd="slow">
    <p:strips dir="rd"/>
  </p:transition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197" algn="l" rtl="0" fontAlgn="base">
        <a:spcBef>
          <a:spcPct val="0"/>
        </a:spcBef>
        <a:spcAft>
          <a:spcPct val="0"/>
        </a:spcAft>
        <a:defRPr sz="2602">
          <a:solidFill>
            <a:schemeClr val="bg1"/>
          </a:solidFill>
          <a:latin typeface="Arial Narrow" pitchFamily="34" charset="0"/>
        </a:defRPr>
      </a:lvl6pPr>
      <a:lvl7pPr marL="914395" algn="l" rtl="0" fontAlgn="base">
        <a:spcBef>
          <a:spcPct val="0"/>
        </a:spcBef>
        <a:spcAft>
          <a:spcPct val="0"/>
        </a:spcAft>
        <a:defRPr sz="2602">
          <a:solidFill>
            <a:schemeClr val="bg1"/>
          </a:solidFill>
          <a:latin typeface="Arial Narrow" pitchFamily="34" charset="0"/>
        </a:defRPr>
      </a:lvl7pPr>
      <a:lvl8pPr marL="1371590" algn="l" rtl="0" fontAlgn="base">
        <a:spcBef>
          <a:spcPct val="0"/>
        </a:spcBef>
        <a:spcAft>
          <a:spcPct val="0"/>
        </a:spcAft>
        <a:defRPr sz="2602">
          <a:solidFill>
            <a:schemeClr val="bg1"/>
          </a:solidFill>
          <a:latin typeface="Arial Narrow" pitchFamily="34" charset="0"/>
        </a:defRPr>
      </a:lvl8pPr>
      <a:lvl9pPr marL="1828790" algn="l" rtl="0" fontAlgn="base">
        <a:spcBef>
          <a:spcPct val="0"/>
        </a:spcBef>
        <a:spcAft>
          <a:spcPct val="0"/>
        </a:spcAft>
        <a:defRPr sz="2602">
          <a:solidFill>
            <a:schemeClr val="bg1"/>
          </a:solidFill>
          <a:latin typeface="Arial Narrow" pitchFamily="34" charset="0"/>
        </a:defRPr>
      </a:lvl9pPr>
    </p:titleStyle>
    <p:bodyStyle>
      <a:lvl1pPr marL="341313" indent="-341313" algn="l" rtl="0" eaLnBrk="0" fontAlgn="base" hangingPunct="0">
        <a:spcBef>
          <a:spcPct val="0"/>
        </a:spcBef>
        <a:spcAft>
          <a:spcPct val="0"/>
        </a:spcAft>
        <a:buChar char="•"/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sz="2300">
          <a:solidFill>
            <a:schemeClr val="tx1"/>
          </a:solidFill>
          <a:latin typeface="Arial" charset="0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584" indent="-22859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781" indent="-22859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8977" indent="-22859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174" indent="-22859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7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5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90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90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86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83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80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77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66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0"/>
          <p:cNvSpPr>
            <a:spLocks noChangeArrowheads="1"/>
          </p:cNvSpPr>
          <p:nvPr/>
        </p:nvSpPr>
        <p:spPr bwMode="auto">
          <a:xfrm>
            <a:off x="0" y="1085850"/>
            <a:ext cx="9906000" cy="52244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sz="1500" smtClean="0"/>
          </a:p>
        </p:txBody>
      </p:sp>
      <p:sp>
        <p:nvSpPr>
          <p:cNvPr id="5123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079500"/>
            <a:ext cx="99060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16000" tIns="0" rIns="216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</p:txBody>
      </p:sp>
      <p:sp>
        <p:nvSpPr>
          <p:cNvPr id="5124" name="Rectangle 23"/>
          <p:cNvSpPr>
            <a:spLocks noChangeArrowheads="1"/>
          </p:cNvSpPr>
          <p:nvPr/>
        </p:nvSpPr>
        <p:spPr bwMode="auto">
          <a:xfrm>
            <a:off x="0" y="2159000"/>
            <a:ext cx="9906000" cy="4160838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sz="1500" smtClean="0"/>
          </a:p>
        </p:txBody>
      </p:sp>
      <p:grpSp>
        <p:nvGrpSpPr>
          <p:cNvPr id="5125" name="Group 3"/>
          <p:cNvGrpSpPr>
            <a:grpSpLocks/>
          </p:cNvGrpSpPr>
          <p:nvPr/>
        </p:nvGrpSpPr>
        <p:grpSpPr bwMode="auto">
          <a:xfrm>
            <a:off x="0" y="6318250"/>
            <a:ext cx="9906000" cy="539750"/>
            <a:chOff x="0" y="3974"/>
            <a:chExt cx="5760" cy="340"/>
          </a:xfrm>
        </p:grpSpPr>
        <p:sp>
          <p:nvSpPr>
            <p:cNvPr id="5135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sz="1500" smtClean="0"/>
            </a:p>
          </p:txBody>
        </p:sp>
        <p:sp>
          <p:nvSpPr>
            <p:cNvPr id="5136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sz="1500" smtClean="0"/>
            </a:p>
          </p:txBody>
        </p:sp>
        <p:sp>
          <p:nvSpPr>
            <p:cNvPr id="5137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ru-RU"/>
            </a:p>
          </p:txBody>
        </p:sp>
      </p:grpSp>
      <p:sp>
        <p:nvSpPr>
          <p:cNvPr id="5126" name="Rectangle 7"/>
          <p:cNvSpPr>
            <a:spLocks noChangeArrowheads="1"/>
          </p:cNvSpPr>
          <p:nvPr/>
        </p:nvSpPr>
        <p:spPr bwMode="auto">
          <a:xfrm>
            <a:off x="0" y="0"/>
            <a:ext cx="2098675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sz="1500" smtClean="0"/>
          </a:p>
        </p:txBody>
      </p:sp>
      <p:sp>
        <p:nvSpPr>
          <p:cNvPr id="5127" name="Rectangle 8"/>
          <p:cNvSpPr>
            <a:spLocks noChangeArrowheads="1"/>
          </p:cNvSpPr>
          <p:nvPr/>
        </p:nvSpPr>
        <p:spPr bwMode="auto">
          <a:xfrm>
            <a:off x="2105025" y="0"/>
            <a:ext cx="7800975" cy="1079500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sz="1500" smtClean="0"/>
          </a:p>
        </p:txBody>
      </p:sp>
      <p:sp>
        <p:nvSpPr>
          <p:cNvPr id="5128" name="Line 9"/>
          <p:cNvSpPr>
            <a:spLocks noChangeShapeType="1"/>
          </p:cNvSpPr>
          <p:nvPr/>
        </p:nvSpPr>
        <p:spPr bwMode="auto">
          <a:xfrm>
            <a:off x="2098675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5129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338388" y="0"/>
            <a:ext cx="7567612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71374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27275" y="6343650"/>
            <a:ext cx="71659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defRPr>
                <a:cs typeface="+mn-cs"/>
              </a:defRPr>
            </a:lvl1pPr>
          </a:lstStyle>
          <a:p>
            <a:pPr>
              <a:defRPr/>
            </a:pPr>
            <a:r>
              <a:rPr lang="ru-RU" smtClean="0"/>
              <a:t>Отраслевое совещание руководителей и специалистов ПАО «Газпром» по вопросам эксплуатации ГРС и систем газоснабжения                               г. Н.Новгород, 21-25 октября 2019 г. </a:t>
            </a:r>
            <a:endParaRPr lang="ru-RU"/>
          </a:p>
        </p:txBody>
      </p:sp>
      <p:sp>
        <p:nvSpPr>
          <p:cNvPr id="5131" name="Line 24"/>
          <p:cNvSpPr>
            <a:spLocks noChangeShapeType="1"/>
          </p:cNvSpPr>
          <p:nvPr/>
        </p:nvSpPr>
        <p:spPr bwMode="auto">
          <a:xfrm>
            <a:off x="0" y="6315075"/>
            <a:ext cx="9906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5132" name="Line 25"/>
          <p:cNvSpPr>
            <a:spLocks noChangeShapeType="1"/>
          </p:cNvSpPr>
          <p:nvPr/>
        </p:nvSpPr>
        <p:spPr bwMode="auto">
          <a:xfrm>
            <a:off x="0" y="1079500"/>
            <a:ext cx="9906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71389" name="Rectangle 2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22250" y="6362700"/>
            <a:ext cx="16113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23FA96F9-326B-4A28-93D2-3FF121694B9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pic>
        <p:nvPicPr>
          <p:cNvPr id="5134" name="Picture 52" descr="logo600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34925"/>
            <a:ext cx="1630362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  <p:sldLayoutId id="2147483873" r:id="rId10"/>
    <p:sldLayoutId id="2147483874" r:id="rId11"/>
  </p:sldLayoutIdLst>
  <p:transition spd="slow">
    <p:strips dir="rd"/>
  </p:transition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197" algn="l" rtl="0" fontAlgn="base">
        <a:spcBef>
          <a:spcPct val="0"/>
        </a:spcBef>
        <a:spcAft>
          <a:spcPct val="0"/>
        </a:spcAft>
        <a:defRPr sz="2602">
          <a:solidFill>
            <a:schemeClr val="bg1"/>
          </a:solidFill>
          <a:latin typeface="Arial Narrow" pitchFamily="34" charset="0"/>
        </a:defRPr>
      </a:lvl6pPr>
      <a:lvl7pPr marL="914395" algn="l" rtl="0" fontAlgn="base">
        <a:spcBef>
          <a:spcPct val="0"/>
        </a:spcBef>
        <a:spcAft>
          <a:spcPct val="0"/>
        </a:spcAft>
        <a:defRPr sz="2602">
          <a:solidFill>
            <a:schemeClr val="bg1"/>
          </a:solidFill>
          <a:latin typeface="Arial Narrow" pitchFamily="34" charset="0"/>
        </a:defRPr>
      </a:lvl7pPr>
      <a:lvl8pPr marL="1371590" algn="l" rtl="0" fontAlgn="base">
        <a:spcBef>
          <a:spcPct val="0"/>
        </a:spcBef>
        <a:spcAft>
          <a:spcPct val="0"/>
        </a:spcAft>
        <a:defRPr sz="2602">
          <a:solidFill>
            <a:schemeClr val="bg1"/>
          </a:solidFill>
          <a:latin typeface="Arial Narrow" pitchFamily="34" charset="0"/>
        </a:defRPr>
      </a:lvl8pPr>
      <a:lvl9pPr marL="1828790" algn="l" rtl="0" fontAlgn="base">
        <a:spcBef>
          <a:spcPct val="0"/>
        </a:spcBef>
        <a:spcAft>
          <a:spcPct val="0"/>
        </a:spcAft>
        <a:defRPr sz="2602">
          <a:solidFill>
            <a:schemeClr val="bg1"/>
          </a:solidFill>
          <a:latin typeface="Arial Narrow" pitchFamily="34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sz="2300">
          <a:solidFill>
            <a:schemeClr val="tx1"/>
          </a:solidFill>
          <a:latin typeface="Arial" charset="0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584" indent="-22859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781" indent="-22859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8977" indent="-22859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174" indent="-22859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7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5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90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90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86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83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80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77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66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1085850"/>
            <a:ext cx="9906000" cy="52244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sz="150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079500"/>
            <a:ext cx="99060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16000" tIns="0" rIns="216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2159000"/>
            <a:ext cx="9906000" cy="4160838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sz="1500" smtClean="0"/>
          </a:p>
        </p:txBody>
      </p:sp>
      <p:grpSp>
        <p:nvGrpSpPr>
          <p:cNvPr id="6149" name="Group 5"/>
          <p:cNvGrpSpPr>
            <a:grpSpLocks/>
          </p:cNvGrpSpPr>
          <p:nvPr/>
        </p:nvGrpSpPr>
        <p:grpSpPr bwMode="auto">
          <a:xfrm>
            <a:off x="0" y="6318250"/>
            <a:ext cx="9906000" cy="539750"/>
            <a:chOff x="0" y="3974"/>
            <a:chExt cx="5760" cy="340"/>
          </a:xfrm>
        </p:grpSpPr>
        <p:sp>
          <p:nvSpPr>
            <p:cNvPr id="6162" name="Rectangle 6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sz="1500" smtClean="0"/>
            </a:p>
          </p:txBody>
        </p:sp>
        <p:sp>
          <p:nvSpPr>
            <p:cNvPr id="6163" name="Rectangle 7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sz="1500" smtClean="0"/>
            </a:p>
          </p:txBody>
        </p:sp>
        <p:sp>
          <p:nvSpPr>
            <p:cNvPr id="6164" name="Line 8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ru-RU"/>
            </a:p>
          </p:txBody>
        </p:sp>
      </p:grpSp>
      <p:sp>
        <p:nvSpPr>
          <p:cNvPr id="6150" name="Rectangle 9"/>
          <p:cNvSpPr>
            <a:spLocks noChangeArrowheads="1"/>
          </p:cNvSpPr>
          <p:nvPr/>
        </p:nvSpPr>
        <p:spPr bwMode="auto">
          <a:xfrm>
            <a:off x="0" y="0"/>
            <a:ext cx="2098675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sz="1500" smtClean="0"/>
          </a:p>
        </p:txBody>
      </p:sp>
      <p:sp>
        <p:nvSpPr>
          <p:cNvPr id="6151" name="Rectangle 10"/>
          <p:cNvSpPr>
            <a:spLocks noChangeArrowheads="1"/>
          </p:cNvSpPr>
          <p:nvPr/>
        </p:nvSpPr>
        <p:spPr bwMode="auto">
          <a:xfrm>
            <a:off x="2105025" y="0"/>
            <a:ext cx="7800975" cy="1079500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sz="1500" smtClean="0"/>
          </a:p>
        </p:txBody>
      </p:sp>
      <p:sp>
        <p:nvSpPr>
          <p:cNvPr id="6152" name="Line 11"/>
          <p:cNvSpPr>
            <a:spLocks noChangeShapeType="1"/>
          </p:cNvSpPr>
          <p:nvPr/>
        </p:nvSpPr>
        <p:spPr bwMode="auto">
          <a:xfrm>
            <a:off x="2098675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6153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2338388" y="0"/>
            <a:ext cx="7567612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204237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24100" y="6362700"/>
            <a:ext cx="733266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defRPr sz="2000">
                <a:cs typeface="+mn-cs"/>
              </a:defRPr>
            </a:lvl1pPr>
          </a:lstStyle>
          <a:p>
            <a:pPr>
              <a:defRPr/>
            </a:pPr>
            <a:r>
              <a:rPr lang="ru-RU" smtClean="0"/>
              <a:t>Отраслевое совещание руководителей и специалистов ПАО «Газпром» по вопросам эксплуатации ГРС и систем газоснабжения                               г. Н.Новгород, 21-25 октября 2019 г. </a:t>
            </a:r>
            <a:endParaRPr lang="ru-RU"/>
          </a:p>
        </p:txBody>
      </p:sp>
      <p:sp>
        <p:nvSpPr>
          <p:cNvPr id="6155" name="Line 15"/>
          <p:cNvSpPr>
            <a:spLocks noChangeShapeType="1"/>
          </p:cNvSpPr>
          <p:nvPr/>
        </p:nvSpPr>
        <p:spPr bwMode="auto">
          <a:xfrm>
            <a:off x="0" y="1079500"/>
            <a:ext cx="9906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204240" name="Rectangle 1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22250" y="6362700"/>
            <a:ext cx="16113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BF9FBE4A-4EDA-44A4-AF76-F4B67C9D4E5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pic>
        <p:nvPicPr>
          <p:cNvPr id="6157" name="Picture 17" descr="logo600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34925"/>
            <a:ext cx="1630362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8" name="Line 20"/>
          <p:cNvSpPr>
            <a:spLocks noChangeShapeType="1"/>
          </p:cNvSpPr>
          <p:nvPr/>
        </p:nvSpPr>
        <p:spPr bwMode="auto">
          <a:xfrm rot="-5400000">
            <a:off x="-1336675" y="3429000"/>
            <a:ext cx="6858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6159" name="Line 14"/>
          <p:cNvSpPr>
            <a:spLocks noChangeShapeType="1"/>
          </p:cNvSpPr>
          <p:nvPr/>
        </p:nvSpPr>
        <p:spPr bwMode="auto">
          <a:xfrm>
            <a:off x="0" y="6315075"/>
            <a:ext cx="9906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6160" name="Rectangle 18"/>
          <p:cNvSpPr>
            <a:spLocks noChangeArrowheads="1"/>
          </p:cNvSpPr>
          <p:nvPr/>
        </p:nvSpPr>
        <p:spPr bwMode="auto">
          <a:xfrm>
            <a:off x="0" y="5761038"/>
            <a:ext cx="9906000" cy="544512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sz="1500" smtClean="0"/>
          </a:p>
        </p:txBody>
      </p:sp>
      <p:sp>
        <p:nvSpPr>
          <p:cNvPr id="6161" name="Line 19"/>
          <p:cNvSpPr>
            <a:spLocks noChangeShapeType="1"/>
          </p:cNvSpPr>
          <p:nvPr/>
        </p:nvSpPr>
        <p:spPr bwMode="auto">
          <a:xfrm>
            <a:off x="0" y="5767388"/>
            <a:ext cx="9906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  <p:sldLayoutId id="2147483876" r:id="rId2"/>
    <p:sldLayoutId id="2147483877" r:id="rId3"/>
    <p:sldLayoutId id="2147483878" r:id="rId4"/>
    <p:sldLayoutId id="2147483879" r:id="rId5"/>
    <p:sldLayoutId id="2147483880" r:id="rId6"/>
    <p:sldLayoutId id="2147483881" r:id="rId7"/>
    <p:sldLayoutId id="2147483882" r:id="rId8"/>
    <p:sldLayoutId id="2147483883" r:id="rId9"/>
    <p:sldLayoutId id="2147483884" r:id="rId10"/>
    <p:sldLayoutId id="2147483885" r:id="rId11"/>
  </p:sldLayoutIdLst>
  <p:transition spd="slow">
    <p:strips dir="rd"/>
  </p:transition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197" algn="l" rtl="0" fontAlgn="base">
        <a:spcBef>
          <a:spcPct val="0"/>
        </a:spcBef>
        <a:spcAft>
          <a:spcPct val="0"/>
        </a:spcAft>
        <a:defRPr sz="2602">
          <a:solidFill>
            <a:schemeClr val="bg1"/>
          </a:solidFill>
          <a:latin typeface="Arial Narrow" pitchFamily="34" charset="0"/>
        </a:defRPr>
      </a:lvl6pPr>
      <a:lvl7pPr marL="914395" algn="l" rtl="0" fontAlgn="base">
        <a:spcBef>
          <a:spcPct val="0"/>
        </a:spcBef>
        <a:spcAft>
          <a:spcPct val="0"/>
        </a:spcAft>
        <a:defRPr sz="2602">
          <a:solidFill>
            <a:schemeClr val="bg1"/>
          </a:solidFill>
          <a:latin typeface="Arial Narrow" pitchFamily="34" charset="0"/>
        </a:defRPr>
      </a:lvl7pPr>
      <a:lvl8pPr marL="1371590" algn="l" rtl="0" fontAlgn="base">
        <a:spcBef>
          <a:spcPct val="0"/>
        </a:spcBef>
        <a:spcAft>
          <a:spcPct val="0"/>
        </a:spcAft>
        <a:defRPr sz="2602">
          <a:solidFill>
            <a:schemeClr val="bg1"/>
          </a:solidFill>
          <a:latin typeface="Arial Narrow" pitchFamily="34" charset="0"/>
        </a:defRPr>
      </a:lvl8pPr>
      <a:lvl9pPr marL="1828790" algn="l" rtl="0" fontAlgn="base">
        <a:spcBef>
          <a:spcPct val="0"/>
        </a:spcBef>
        <a:spcAft>
          <a:spcPct val="0"/>
        </a:spcAft>
        <a:defRPr sz="2602">
          <a:solidFill>
            <a:schemeClr val="bg1"/>
          </a:solidFill>
          <a:latin typeface="Arial Narrow" pitchFamily="34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sz="2300">
          <a:solidFill>
            <a:schemeClr val="tx1"/>
          </a:solidFill>
          <a:latin typeface="Arial" charset="0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584" indent="-22859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781" indent="-22859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8977" indent="-22859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174" indent="-22859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7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5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90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90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86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83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80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77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66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5"/>
          <p:cNvSpPr>
            <a:spLocks noChangeArrowheads="1"/>
          </p:cNvSpPr>
          <p:nvPr/>
        </p:nvSpPr>
        <p:spPr bwMode="auto">
          <a:xfrm>
            <a:off x="0" y="1085850"/>
            <a:ext cx="9906000" cy="52244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sz="1500" smtClean="0"/>
          </a:p>
        </p:txBody>
      </p:sp>
      <p:sp>
        <p:nvSpPr>
          <p:cNvPr id="7171" name="Rectangle 2"/>
          <p:cNvSpPr>
            <a:spLocks noChangeArrowheads="1"/>
          </p:cNvSpPr>
          <p:nvPr/>
        </p:nvSpPr>
        <p:spPr bwMode="auto">
          <a:xfrm>
            <a:off x="2097088" y="1077913"/>
            <a:ext cx="7808912" cy="5262562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sz="1500" smtClean="0"/>
          </a:p>
        </p:txBody>
      </p:sp>
      <p:grpSp>
        <p:nvGrpSpPr>
          <p:cNvPr id="7172" name="Group 3"/>
          <p:cNvGrpSpPr>
            <a:grpSpLocks/>
          </p:cNvGrpSpPr>
          <p:nvPr/>
        </p:nvGrpSpPr>
        <p:grpSpPr bwMode="auto">
          <a:xfrm>
            <a:off x="0" y="6318250"/>
            <a:ext cx="9906000" cy="539750"/>
            <a:chOff x="0" y="3974"/>
            <a:chExt cx="5760" cy="340"/>
          </a:xfrm>
        </p:grpSpPr>
        <p:sp>
          <p:nvSpPr>
            <p:cNvPr id="7183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sz="1500" smtClean="0"/>
            </a:p>
          </p:txBody>
        </p:sp>
        <p:sp>
          <p:nvSpPr>
            <p:cNvPr id="7184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sz="1500" smtClean="0"/>
            </a:p>
          </p:txBody>
        </p:sp>
        <p:sp>
          <p:nvSpPr>
            <p:cNvPr id="7185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ru-RU"/>
            </a:p>
          </p:txBody>
        </p:sp>
      </p:grpSp>
      <p:sp>
        <p:nvSpPr>
          <p:cNvPr id="7173" name="Rectangle 7"/>
          <p:cNvSpPr>
            <a:spLocks noChangeArrowheads="1"/>
          </p:cNvSpPr>
          <p:nvPr/>
        </p:nvSpPr>
        <p:spPr bwMode="auto">
          <a:xfrm>
            <a:off x="0" y="0"/>
            <a:ext cx="2098675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sz="1500" smtClean="0"/>
          </a:p>
        </p:txBody>
      </p:sp>
      <p:sp>
        <p:nvSpPr>
          <p:cNvPr id="7174" name="Rectangle 8"/>
          <p:cNvSpPr>
            <a:spLocks noChangeArrowheads="1"/>
          </p:cNvSpPr>
          <p:nvPr/>
        </p:nvSpPr>
        <p:spPr bwMode="auto">
          <a:xfrm>
            <a:off x="2105025" y="0"/>
            <a:ext cx="7800975" cy="1079500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sz="1500" smtClean="0"/>
          </a:p>
        </p:txBody>
      </p:sp>
      <p:sp>
        <p:nvSpPr>
          <p:cNvPr id="7175" name="Line 9"/>
          <p:cNvSpPr>
            <a:spLocks noChangeShapeType="1"/>
          </p:cNvSpPr>
          <p:nvPr/>
        </p:nvSpPr>
        <p:spPr bwMode="auto">
          <a:xfrm>
            <a:off x="2098675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7176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338388" y="0"/>
            <a:ext cx="7567612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7177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082675"/>
            <a:ext cx="2098675" cy="522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16000" tIns="0" rIns="216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</a:t>
            </a:r>
          </a:p>
          <a:p>
            <a:pPr lvl="0"/>
            <a:r>
              <a:rPr lang="ru-RU" altLang="ru-RU" smtClean="0"/>
              <a:t>текста</a:t>
            </a:r>
          </a:p>
        </p:txBody>
      </p:sp>
      <p:sp>
        <p:nvSpPr>
          <p:cNvPr id="272398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24100" y="6362700"/>
            <a:ext cx="733266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defRPr>
                <a:cs typeface="+mn-cs"/>
              </a:defRPr>
            </a:lvl1pPr>
          </a:lstStyle>
          <a:p>
            <a:pPr>
              <a:defRPr/>
            </a:pPr>
            <a:r>
              <a:rPr lang="ru-RU" smtClean="0"/>
              <a:t>Отраслевое совещание руководителей и специалистов ПАО «Газпром» по вопросам эксплуатации ГРС и систем газоснабжения                               г. Н.Новгород, 21-25 октября 2019 г. </a:t>
            </a:r>
            <a:endParaRPr lang="ru-RU"/>
          </a:p>
        </p:txBody>
      </p:sp>
      <p:sp>
        <p:nvSpPr>
          <p:cNvPr id="7179" name="Line 17"/>
          <p:cNvSpPr>
            <a:spLocks noChangeShapeType="1"/>
          </p:cNvSpPr>
          <p:nvPr/>
        </p:nvSpPr>
        <p:spPr bwMode="auto">
          <a:xfrm>
            <a:off x="0" y="6315075"/>
            <a:ext cx="9906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7180" name="Line 18"/>
          <p:cNvSpPr>
            <a:spLocks noChangeShapeType="1"/>
          </p:cNvSpPr>
          <p:nvPr/>
        </p:nvSpPr>
        <p:spPr bwMode="auto">
          <a:xfrm>
            <a:off x="0" y="1079500"/>
            <a:ext cx="9906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72407" name="Rectangle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22250" y="6362700"/>
            <a:ext cx="16113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FB6E18B8-03EA-43F4-96C4-68C439FFE30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pic>
        <p:nvPicPr>
          <p:cNvPr id="7182" name="Picture 46" descr="logo600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34925"/>
            <a:ext cx="1630362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86" r:id="rId1"/>
    <p:sldLayoutId id="2147483887" r:id="rId2"/>
    <p:sldLayoutId id="2147483888" r:id="rId3"/>
    <p:sldLayoutId id="2147483889" r:id="rId4"/>
    <p:sldLayoutId id="2147483890" r:id="rId5"/>
    <p:sldLayoutId id="2147483891" r:id="rId6"/>
    <p:sldLayoutId id="2147483892" r:id="rId7"/>
    <p:sldLayoutId id="2147483893" r:id="rId8"/>
    <p:sldLayoutId id="2147483894" r:id="rId9"/>
    <p:sldLayoutId id="2147483895" r:id="rId10"/>
    <p:sldLayoutId id="2147483896" r:id="rId11"/>
  </p:sldLayoutIdLst>
  <p:transition spd="slow">
    <p:strips dir="rd"/>
  </p:transition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197" algn="l" rtl="0" fontAlgn="base">
        <a:spcBef>
          <a:spcPct val="0"/>
        </a:spcBef>
        <a:spcAft>
          <a:spcPct val="0"/>
        </a:spcAft>
        <a:defRPr sz="2602">
          <a:solidFill>
            <a:schemeClr val="bg1"/>
          </a:solidFill>
          <a:latin typeface="Arial Narrow" pitchFamily="34" charset="0"/>
        </a:defRPr>
      </a:lvl6pPr>
      <a:lvl7pPr marL="914395" algn="l" rtl="0" fontAlgn="base">
        <a:spcBef>
          <a:spcPct val="0"/>
        </a:spcBef>
        <a:spcAft>
          <a:spcPct val="0"/>
        </a:spcAft>
        <a:defRPr sz="2602">
          <a:solidFill>
            <a:schemeClr val="bg1"/>
          </a:solidFill>
          <a:latin typeface="Arial Narrow" pitchFamily="34" charset="0"/>
        </a:defRPr>
      </a:lvl7pPr>
      <a:lvl8pPr marL="1371590" algn="l" rtl="0" fontAlgn="base">
        <a:spcBef>
          <a:spcPct val="0"/>
        </a:spcBef>
        <a:spcAft>
          <a:spcPct val="0"/>
        </a:spcAft>
        <a:defRPr sz="2602">
          <a:solidFill>
            <a:schemeClr val="bg1"/>
          </a:solidFill>
          <a:latin typeface="Arial Narrow" pitchFamily="34" charset="0"/>
        </a:defRPr>
      </a:lvl8pPr>
      <a:lvl9pPr marL="1828790" algn="l" rtl="0" fontAlgn="base">
        <a:spcBef>
          <a:spcPct val="0"/>
        </a:spcBef>
        <a:spcAft>
          <a:spcPct val="0"/>
        </a:spcAft>
        <a:defRPr sz="2602">
          <a:solidFill>
            <a:schemeClr val="bg1"/>
          </a:solidFill>
          <a:latin typeface="Arial Narrow" pitchFamily="34" charset="0"/>
        </a:defRPr>
      </a:lvl9pPr>
    </p:titleStyle>
    <p:bodyStyle>
      <a:lvl1pPr marL="341313" indent="-341313" algn="l" rtl="0" eaLnBrk="0" fontAlgn="base" hangingPunct="0">
        <a:spcBef>
          <a:spcPct val="0"/>
        </a:spcBef>
        <a:spcAft>
          <a:spcPct val="0"/>
        </a:spcAft>
        <a:buChar char="•"/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825500" indent="-28416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233488" indent="-227013" algn="l" rtl="0" eaLnBrk="0" fontAlgn="base" hangingPunct="0">
        <a:spcBef>
          <a:spcPct val="20000"/>
        </a:spcBef>
        <a:spcAft>
          <a:spcPct val="0"/>
        </a:spcAft>
        <a:buChar char="•"/>
        <a:defRPr sz="2300">
          <a:solidFill>
            <a:schemeClr val="tx1"/>
          </a:solidFill>
          <a:latin typeface="Arial" charset="0"/>
        </a:defRPr>
      </a:lvl3pPr>
      <a:lvl4pPr marL="1641475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584" indent="-22859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781" indent="-22859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8977" indent="-22859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174" indent="-22859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7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5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90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90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86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83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80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77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66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3"/>
          <p:cNvSpPr>
            <a:spLocks noChangeArrowheads="1"/>
          </p:cNvSpPr>
          <p:nvPr/>
        </p:nvSpPr>
        <p:spPr bwMode="auto">
          <a:xfrm>
            <a:off x="0" y="1085850"/>
            <a:ext cx="9906000" cy="52244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sz="1500" smtClean="0"/>
          </a:p>
        </p:txBody>
      </p:sp>
      <p:sp>
        <p:nvSpPr>
          <p:cNvPr id="8195" name="Rectangle 2"/>
          <p:cNvSpPr>
            <a:spLocks noChangeArrowheads="1"/>
          </p:cNvSpPr>
          <p:nvPr/>
        </p:nvSpPr>
        <p:spPr bwMode="auto">
          <a:xfrm>
            <a:off x="3313113" y="1087438"/>
            <a:ext cx="6592887" cy="525145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sz="1500" smtClean="0"/>
          </a:p>
        </p:txBody>
      </p:sp>
      <p:grpSp>
        <p:nvGrpSpPr>
          <p:cNvPr id="8196" name="Group 3"/>
          <p:cNvGrpSpPr>
            <a:grpSpLocks/>
          </p:cNvGrpSpPr>
          <p:nvPr/>
        </p:nvGrpSpPr>
        <p:grpSpPr bwMode="auto">
          <a:xfrm>
            <a:off x="0" y="6318250"/>
            <a:ext cx="9906000" cy="539750"/>
            <a:chOff x="0" y="3974"/>
            <a:chExt cx="5760" cy="340"/>
          </a:xfrm>
        </p:grpSpPr>
        <p:sp>
          <p:nvSpPr>
            <p:cNvPr id="8207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sz="1500" smtClean="0"/>
            </a:p>
          </p:txBody>
        </p:sp>
        <p:sp>
          <p:nvSpPr>
            <p:cNvPr id="8208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sz="1500" smtClean="0"/>
            </a:p>
          </p:txBody>
        </p:sp>
        <p:sp>
          <p:nvSpPr>
            <p:cNvPr id="8209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ru-RU"/>
            </a:p>
          </p:txBody>
        </p:sp>
      </p:grpSp>
      <p:sp>
        <p:nvSpPr>
          <p:cNvPr id="8197" name="Rectangle 7"/>
          <p:cNvSpPr>
            <a:spLocks noChangeArrowheads="1"/>
          </p:cNvSpPr>
          <p:nvPr/>
        </p:nvSpPr>
        <p:spPr bwMode="auto">
          <a:xfrm>
            <a:off x="0" y="0"/>
            <a:ext cx="2098675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sz="1500" smtClean="0"/>
          </a:p>
        </p:txBody>
      </p:sp>
      <p:sp>
        <p:nvSpPr>
          <p:cNvPr id="8198" name="Rectangle 8"/>
          <p:cNvSpPr>
            <a:spLocks noChangeArrowheads="1"/>
          </p:cNvSpPr>
          <p:nvPr/>
        </p:nvSpPr>
        <p:spPr bwMode="auto">
          <a:xfrm>
            <a:off x="2105025" y="0"/>
            <a:ext cx="7800975" cy="1079500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sz="1500" smtClean="0"/>
          </a:p>
        </p:txBody>
      </p:sp>
      <p:sp>
        <p:nvSpPr>
          <p:cNvPr id="8199" name="Line 9"/>
          <p:cNvSpPr>
            <a:spLocks noChangeShapeType="1"/>
          </p:cNvSpPr>
          <p:nvPr/>
        </p:nvSpPr>
        <p:spPr bwMode="auto">
          <a:xfrm>
            <a:off x="2098675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8200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338388" y="0"/>
            <a:ext cx="7567612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8201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100138"/>
            <a:ext cx="3314700" cy="522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16000" tIns="0" rIns="216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</a:t>
            </a:r>
          </a:p>
          <a:p>
            <a:pPr lvl="0"/>
            <a:r>
              <a:rPr lang="ru-RU" altLang="ru-RU" smtClean="0"/>
              <a:t>текста</a:t>
            </a:r>
          </a:p>
        </p:txBody>
      </p:sp>
      <p:sp>
        <p:nvSpPr>
          <p:cNvPr id="275468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22250" y="6362700"/>
            <a:ext cx="16113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EF488219-7BAC-4795-9B27-2B944CA9744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275469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24100" y="6362700"/>
            <a:ext cx="733266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defRPr>
                <a:cs typeface="+mn-cs"/>
              </a:defRPr>
            </a:lvl1pPr>
          </a:lstStyle>
          <a:p>
            <a:pPr>
              <a:defRPr/>
            </a:pPr>
            <a:r>
              <a:rPr lang="ru-RU" smtClean="0"/>
              <a:t>Отраслевое совещание руководителей и специалистов ПАО «Газпром» по вопросам эксплуатации ГРС и систем газоснабжения                               г. Н.Новгород, 21-25 октября 2019 г. </a:t>
            </a:r>
            <a:endParaRPr lang="ru-RU"/>
          </a:p>
        </p:txBody>
      </p:sp>
      <p:sp>
        <p:nvSpPr>
          <p:cNvPr id="8204" name="Line 16"/>
          <p:cNvSpPr>
            <a:spLocks noChangeShapeType="1"/>
          </p:cNvSpPr>
          <p:nvPr/>
        </p:nvSpPr>
        <p:spPr bwMode="auto">
          <a:xfrm>
            <a:off x="0" y="6315075"/>
            <a:ext cx="9906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8205" name="Line 17"/>
          <p:cNvSpPr>
            <a:spLocks noChangeShapeType="1"/>
          </p:cNvSpPr>
          <p:nvPr/>
        </p:nvSpPr>
        <p:spPr bwMode="auto">
          <a:xfrm>
            <a:off x="0" y="1079500"/>
            <a:ext cx="9906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pic>
        <p:nvPicPr>
          <p:cNvPr id="8206" name="Picture 44" descr="logo600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34925"/>
            <a:ext cx="1630362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97" r:id="rId1"/>
    <p:sldLayoutId id="2147483898" r:id="rId2"/>
    <p:sldLayoutId id="2147483899" r:id="rId3"/>
    <p:sldLayoutId id="2147483900" r:id="rId4"/>
    <p:sldLayoutId id="2147483901" r:id="rId5"/>
    <p:sldLayoutId id="2147483902" r:id="rId6"/>
    <p:sldLayoutId id="2147483903" r:id="rId7"/>
    <p:sldLayoutId id="2147483904" r:id="rId8"/>
    <p:sldLayoutId id="2147483905" r:id="rId9"/>
    <p:sldLayoutId id="2147483906" r:id="rId10"/>
    <p:sldLayoutId id="2147483907" r:id="rId11"/>
  </p:sldLayoutIdLst>
  <p:transition spd="slow">
    <p:strips dir="rd"/>
  </p:transition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197" algn="l" rtl="0" fontAlgn="base">
        <a:spcBef>
          <a:spcPct val="0"/>
        </a:spcBef>
        <a:spcAft>
          <a:spcPct val="0"/>
        </a:spcAft>
        <a:defRPr sz="2602">
          <a:solidFill>
            <a:schemeClr val="bg1"/>
          </a:solidFill>
          <a:latin typeface="Arial Narrow" pitchFamily="34" charset="0"/>
        </a:defRPr>
      </a:lvl6pPr>
      <a:lvl7pPr marL="914395" algn="l" rtl="0" fontAlgn="base">
        <a:spcBef>
          <a:spcPct val="0"/>
        </a:spcBef>
        <a:spcAft>
          <a:spcPct val="0"/>
        </a:spcAft>
        <a:defRPr sz="2602">
          <a:solidFill>
            <a:schemeClr val="bg1"/>
          </a:solidFill>
          <a:latin typeface="Arial Narrow" pitchFamily="34" charset="0"/>
        </a:defRPr>
      </a:lvl7pPr>
      <a:lvl8pPr marL="1371590" algn="l" rtl="0" fontAlgn="base">
        <a:spcBef>
          <a:spcPct val="0"/>
        </a:spcBef>
        <a:spcAft>
          <a:spcPct val="0"/>
        </a:spcAft>
        <a:defRPr sz="2602">
          <a:solidFill>
            <a:schemeClr val="bg1"/>
          </a:solidFill>
          <a:latin typeface="Arial Narrow" pitchFamily="34" charset="0"/>
        </a:defRPr>
      </a:lvl8pPr>
      <a:lvl9pPr marL="1828790" algn="l" rtl="0" fontAlgn="base">
        <a:spcBef>
          <a:spcPct val="0"/>
        </a:spcBef>
        <a:spcAft>
          <a:spcPct val="0"/>
        </a:spcAft>
        <a:defRPr sz="2602">
          <a:solidFill>
            <a:schemeClr val="bg1"/>
          </a:solidFill>
          <a:latin typeface="Arial Narrow" pitchFamily="34" charset="0"/>
        </a:defRPr>
      </a:lvl9pPr>
    </p:titleStyle>
    <p:bodyStyle>
      <a:lvl1pPr marL="341313" indent="-341313" algn="l" rtl="0" eaLnBrk="0" fontAlgn="base" hangingPunct="0">
        <a:spcBef>
          <a:spcPct val="0"/>
        </a:spcBef>
        <a:spcAft>
          <a:spcPct val="0"/>
        </a:spcAft>
        <a:buChar char="•"/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825500" indent="-28416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233488" indent="-227013" algn="l" rtl="0" eaLnBrk="0" fontAlgn="base" hangingPunct="0">
        <a:spcBef>
          <a:spcPct val="20000"/>
        </a:spcBef>
        <a:spcAft>
          <a:spcPct val="0"/>
        </a:spcAft>
        <a:buChar char="•"/>
        <a:defRPr sz="2300">
          <a:solidFill>
            <a:schemeClr val="tx1"/>
          </a:solidFill>
          <a:latin typeface="Arial" charset="0"/>
        </a:defRPr>
      </a:lvl3pPr>
      <a:lvl4pPr marL="1641475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584" indent="-22859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781" indent="-22859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8977" indent="-22859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174" indent="-22859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7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5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90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90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86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83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80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77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66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4"/>
          <p:cNvSpPr>
            <a:spLocks noChangeArrowheads="1"/>
          </p:cNvSpPr>
          <p:nvPr/>
        </p:nvSpPr>
        <p:spPr bwMode="auto">
          <a:xfrm>
            <a:off x="0" y="1085850"/>
            <a:ext cx="9906000" cy="52244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sz="1500" smtClean="0"/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0" y="0"/>
            <a:ext cx="9906000" cy="68580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sz="1500" smtClean="0"/>
          </a:p>
        </p:txBody>
      </p:sp>
      <p:grpSp>
        <p:nvGrpSpPr>
          <p:cNvPr id="9220" name="Group 4"/>
          <p:cNvGrpSpPr>
            <a:grpSpLocks/>
          </p:cNvGrpSpPr>
          <p:nvPr/>
        </p:nvGrpSpPr>
        <p:grpSpPr bwMode="auto">
          <a:xfrm>
            <a:off x="0" y="6318250"/>
            <a:ext cx="9906000" cy="539750"/>
            <a:chOff x="0" y="3974"/>
            <a:chExt cx="5760" cy="340"/>
          </a:xfrm>
        </p:grpSpPr>
        <p:sp>
          <p:nvSpPr>
            <p:cNvPr id="9230" name="Rectangle 5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sz="1500" smtClean="0"/>
            </a:p>
          </p:txBody>
        </p:sp>
        <p:sp>
          <p:nvSpPr>
            <p:cNvPr id="9231" name="Rectangle 6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sz="1500" smtClean="0"/>
            </a:p>
          </p:txBody>
        </p:sp>
        <p:sp>
          <p:nvSpPr>
            <p:cNvPr id="9232" name="Line 7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ru-RU"/>
            </a:p>
          </p:txBody>
        </p:sp>
      </p:grpSp>
      <p:sp>
        <p:nvSpPr>
          <p:cNvPr id="9221" name="Rectangle 8"/>
          <p:cNvSpPr>
            <a:spLocks noChangeArrowheads="1"/>
          </p:cNvSpPr>
          <p:nvPr/>
        </p:nvSpPr>
        <p:spPr bwMode="auto">
          <a:xfrm>
            <a:off x="0" y="0"/>
            <a:ext cx="2098675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sz="1500" smtClean="0"/>
          </a:p>
        </p:txBody>
      </p:sp>
      <p:sp>
        <p:nvSpPr>
          <p:cNvPr id="9222" name="Rectangle 9"/>
          <p:cNvSpPr>
            <a:spLocks noChangeArrowheads="1"/>
          </p:cNvSpPr>
          <p:nvPr/>
        </p:nvSpPr>
        <p:spPr bwMode="auto">
          <a:xfrm>
            <a:off x="2105025" y="0"/>
            <a:ext cx="7800975" cy="1079500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sz="1500" smtClean="0"/>
          </a:p>
        </p:txBody>
      </p:sp>
      <p:sp>
        <p:nvSpPr>
          <p:cNvPr id="9223" name="Line 10"/>
          <p:cNvSpPr>
            <a:spLocks noChangeShapeType="1"/>
          </p:cNvSpPr>
          <p:nvPr/>
        </p:nvSpPr>
        <p:spPr bwMode="auto">
          <a:xfrm>
            <a:off x="2098675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9224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338388" y="0"/>
            <a:ext cx="7567612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67629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24100" y="6362700"/>
            <a:ext cx="733266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defRPr sz="2000">
                <a:cs typeface="+mn-cs"/>
              </a:defRPr>
            </a:lvl1pPr>
          </a:lstStyle>
          <a:p>
            <a:pPr>
              <a:defRPr/>
            </a:pPr>
            <a:r>
              <a:rPr lang="ru-RU" smtClean="0"/>
              <a:t>Отраслевое совещание руководителей и специалистов ПАО «Газпром» по вопросам эксплуатации ГРС и систем газоснабжения                               г. Н.Новгород, 21-25 октября 2019 г. </a:t>
            </a:r>
            <a:endParaRPr lang="ru-RU"/>
          </a:p>
        </p:txBody>
      </p:sp>
      <p:sp>
        <p:nvSpPr>
          <p:cNvPr id="9226" name="Line 16"/>
          <p:cNvSpPr>
            <a:spLocks noChangeShapeType="1"/>
          </p:cNvSpPr>
          <p:nvPr/>
        </p:nvSpPr>
        <p:spPr bwMode="auto">
          <a:xfrm>
            <a:off x="0" y="6315075"/>
            <a:ext cx="9906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9227" name="Line 17"/>
          <p:cNvSpPr>
            <a:spLocks noChangeShapeType="1"/>
          </p:cNvSpPr>
          <p:nvPr/>
        </p:nvSpPr>
        <p:spPr bwMode="auto">
          <a:xfrm>
            <a:off x="0" y="1079500"/>
            <a:ext cx="9906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367637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22250" y="6362700"/>
            <a:ext cx="16113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30623865-2CEB-4784-BE1E-E7006CF5542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pic>
        <p:nvPicPr>
          <p:cNvPr id="9229" name="Picture 65" descr="logo600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34925"/>
            <a:ext cx="1630362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08" r:id="rId1"/>
    <p:sldLayoutId id="2147483909" r:id="rId2"/>
    <p:sldLayoutId id="2147483910" r:id="rId3"/>
    <p:sldLayoutId id="2147483911" r:id="rId4"/>
    <p:sldLayoutId id="2147483912" r:id="rId5"/>
    <p:sldLayoutId id="2147483913" r:id="rId6"/>
    <p:sldLayoutId id="2147483914" r:id="rId7"/>
    <p:sldLayoutId id="2147483915" r:id="rId8"/>
    <p:sldLayoutId id="2147483916" r:id="rId9"/>
    <p:sldLayoutId id="2147483917" r:id="rId10"/>
    <p:sldLayoutId id="2147483918" r:id="rId11"/>
  </p:sldLayoutIdLst>
  <p:transition spd="slow">
    <p:strips dir="rd"/>
  </p:transition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197" algn="l" rtl="0" fontAlgn="base">
        <a:spcBef>
          <a:spcPct val="0"/>
        </a:spcBef>
        <a:spcAft>
          <a:spcPct val="0"/>
        </a:spcAft>
        <a:defRPr sz="2602">
          <a:solidFill>
            <a:schemeClr val="bg1"/>
          </a:solidFill>
          <a:latin typeface="Arial Narrow" pitchFamily="34" charset="0"/>
        </a:defRPr>
      </a:lvl6pPr>
      <a:lvl7pPr marL="914395" algn="l" rtl="0" fontAlgn="base">
        <a:spcBef>
          <a:spcPct val="0"/>
        </a:spcBef>
        <a:spcAft>
          <a:spcPct val="0"/>
        </a:spcAft>
        <a:defRPr sz="2602">
          <a:solidFill>
            <a:schemeClr val="bg1"/>
          </a:solidFill>
          <a:latin typeface="Arial Narrow" pitchFamily="34" charset="0"/>
        </a:defRPr>
      </a:lvl7pPr>
      <a:lvl8pPr marL="1371590" algn="l" rtl="0" fontAlgn="base">
        <a:spcBef>
          <a:spcPct val="0"/>
        </a:spcBef>
        <a:spcAft>
          <a:spcPct val="0"/>
        </a:spcAft>
        <a:defRPr sz="2602">
          <a:solidFill>
            <a:schemeClr val="bg1"/>
          </a:solidFill>
          <a:latin typeface="Arial Narrow" pitchFamily="34" charset="0"/>
        </a:defRPr>
      </a:lvl8pPr>
      <a:lvl9pPr marL="1828790" algn="l" rtl="0" fontAlgn="base">
        <a:spcBef>
          <a:spcPct val="0"/>
        </a:spcBef>
        <a:spcAft>
          <a:spcPct val="0"/>
        </a:spcAft>
        <a:defRPr sz="2602">
          <a:solidFill>
            <a:schemeClr val="bg1"/>
          </a:solidFill>
          <a:latin typeface="Arial Narrow" pitchFamily="34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sz="2300">
          <a:solidFill>
            <a:schemeClr val="tx1"/>
          </a:solidFill>
          <a:latin typeface="Arial" charset="0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584" indent="-22859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781" indent="-22859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8977" indent="-22859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174" indent="-22859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7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5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90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90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86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83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80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77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Заголовок 1"/>
          <p:cNvSpPr>
            <a:spLocks noGrp="1"/>
          </p:cNvSpPr>
          <p:nvPr>
            <p:ph type="ctrTitle"/>
          </p:nvPr>
        </p:nvSpPr>
        <p:spPr>
          <a:xfrm>
            <a:off x="2079625" y="1492250"/>
            <a:ext cx="7569200" cy="1917700"/>
          </a:xfrm>
        </p:spPr>
        <p:txBody>
          <a:bodyPr lIns="90002" rIns="90002"/>
          <a:lstStyle/>
          <a:p>
            <a:pPr>
              <a:defRPr/>
            </a:pPr>
            <a:r>
              <a:rPr lang="ru-RU" altLang="ru-RU" sz="2800" dirty="0"/>
              <a:t>Опыт внедрения и эксплуатации </a:t>
            </a:r>
            <a:r>
              <a:rPr lang="ru-RU" altLang="ru-RU" sz="2800" dirty="0" smtClean="0"/>
              <a:t>системы </a:t>
            </a:r>
            <a:r>
              <a:rPr lang="ru-RU" altLang="ru-RU" sz="2800" dirty="0"/>
              <a:t>сбора данных средств измерений </a:t>
            </a:r>
            <a:r>
              <a:rPr lang="ru-RU" altLang="ru-RU" sz="2800" dirty="0" smtClean="0"/>
              <a:t>количества </a:t>
            </a:r>
            <a:r>
              <a:rPr lang="ru-RU" altLang="ru-RU" sz="2800" dirty="0"/>
              <a:t>и ФХП газа </a:t>
            </a:r>
            <a:br>
              <a:rPr lang="ru-RU" altLang="ru-RU" sz="2800" dirty="0"/>
            </a:br>
            <a:r>
              <a:rPr lang="ru-RU" altLang="ru-RU" sz="2800" dirty="0"/>
              <a:t>ГРС, ГИС ОАО «Газпром трансгаз Беларусь»</a:t>
            </a:r>
          </a:p>
        </p:txBody>
      </p:sp>
      <p:sp>
        <p:nvSpPr>
          <p:cNvPr id="2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2079625" y="3886200"/>
            <a:ext cx="7693025" cy="1752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ru-RU" altLang="ru-RU" sz="2200" b="0" dirty="0" smtClean="0">
                <a:solidFill>
                  <a:schemeClr val="bg1"/>
                </a:solidFill>
              </a:rPr>
              <a:t>Лебединский Игорь Брониславович</a:t>
            </a:r>
          </a:p>
          <a:p>
            <a:pPr algn="l" eaLnBrk="1" hangingPunct="1"/>
            <a:r>
              <a:rPr lang="ru-RU" altLang="ru-RU" sz="2200" b="0" dirty="0" smtClean="0">
                <a:solidFill>
                  <a:schemeClr val="bg1"/>
                </a:solidFill>
              </a:rPr>
              <a:t>Начальник производственного отдела </a:t>
            </a:r>
          </a:p>
          <a:p>
            <a:pPr algn="l" eaLnBrk="1" hangingPunct="1"/>
            <a:r>
              <a:rPr lang="ru-RU" altLang="ru-RU" sz="2200" b="0" dirty="0" smtClean="0">
                <a:solidFill>
                  <a:schemeClr val="bg1"/>
                </a:solidFill>
              </a:rPr>
              <a:t>метрологического обеспечения – главный метролог </a:t>
            </a:r>
          </a:p>
          <a:p>
            <a:pPr algn="l" eaLnBrk="1" hangingPunct="1"/>
            <a:r>
              <a:rPr lang="ru-RU" altLang="ru-RU" sz="2200" b="0" dirty="0" smtClean="0">
                <a:solidFill>
                  <a:schemeClr val="bg1"/>
                </a:solidFill>
              </a:rPr>
              <a:t>Тел. газ. (780) 37 980</a:t>
            </a:r>
            <a:r>
              <a:rPr lang="en-US" altLang="ru-RU" sz="2200" b="0" dirty="0" smtClean="0">
                <a:solidFill>
                  <a:schemeClr val="bg1"/>
                </a:solidFill>
              </a:rPr>
              <a:t>,</a:t>
            </a:r>
            <a:r>
              <a:rPr lang="ru-RU" altLang="ru-RU" sz="2200" b="0" dirty="0" smtClean="0">
                <a:solidFill>
                  <a:schemeClr val="bg1"/>
                </a:solidFill>
              </a:rPr>
              <a:t> е</a:t>
            </a:r>
            <a:r>
              <a:rPr lang="en-US" altLang="ru-RU" sz="2200" b="0" dirty="0" smtClean="0">
                <a:solidFill>
                  <a:schemeClr val="bg1"/>
                </a:solidFill>
              </a:rPr>
              <a:t>-mail: igor.lebedzinsky@btg.by</a:t>
            </a:r>
            <a:endParaRPr lang="ru-RU" altLang="ru-RU" sz="2200" b="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Номер слайда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fld id="{6B504C93-1BA0-45F0-B673-DF9CC00FB94F}" type="slidenum">
              <a:rPr lang="ru-RU" altLang="ru-RU" smtClean="0"/>
              <a:pPr/>
              <a:t>10</a:t>
            </a:fld>
            <a:endParaRPr lang="ru-RU" altLang="ru-RU" smtClean="0"/>
          </a:p>
        </p:txBody>
      </p:sp>
      <p:sp>
        <p:nvSpPr>
          <p:cNvPr id="11" name="TextBox 8"/>
          <p:cNvSpPr txBox="1">
            <a:spLocks noChangeArrowheads="1"/>
          </p:cNvSpPr>
          <p:nvPr/>
        </p:nvSpPr>
        <p:spPr bwMode="auto">
          <a:xfrm>
            <a:off x="2160588" y="223838"/>
            <a:ext cx="7715250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489" tIns="40244" rIns="80489" bIns="40244" anchor="ctr"/>
          <a:lstStyle>
            <a:defPPr>
              <a:defRPr lang="ru-RU"/>
            </a:defPPr>
            <a:lvl1pPr algn="ctr" eaLnBrk="1" hangingPunct="1">
              <a:defRPr sz="2031" b="1" kern="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600"/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600"/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600"/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600"/>
            </a:lvl9pPr>
          </a:lstStyle>
          <a:p>
            <a:pPr algn="l">
              <a:defRPr/>
            </a:pPr>
            <a:r>
              <a:rPr lang="ru-RU" dirty="0"/>
              <a:t>Реализация предоставления </a:t>
            </a:r>
            <a:r>
              <a:rPr lang="ru-RU" dirty="0" smtClean="0"/>
              <a:t>вмешательств </a:t>
            </a:r>
          </a:p>
          <a:p>
            <a:pPr algn="l">
              <a:defRPr/>
            </a:pPr>
            <a:r>
              <a:rPr lang="ru-RU" dirty="0" smtClean="0"/>
              <a:t>средств </a:t>
            </a:r>
            <a:r>
              <a:rPr lang="ru-RU" dirty="0"/>
              <a:t>измерений количества и качества </a:t>
            </a:r>
            <a:r>
              <a:rPr lang="ru-RU" dirty="0" smtClean="0"/>
              <a:t>газа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Отраслевое совещание руководителей и специалистов ПАО «Газпром» по вопросам эксплуатации ГРС и систем газоснабжения                               г. Н.Новгород, 21-25 октября 2019 г. </a:t>
            </a:r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92" y="1120966"/>
            <a:ext cx="9025784" cy="5077004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 bwMode="auto">
          <a:xfrm>
            <a:off x="1640793" y="2760293"/>
            <a:ext cx="4614728" cy="435834"/>
          </a:xfrm>
          <a:prstGeom prst="roundRect">
            <a:avLst/>
          </a:prstGeom>
          <a:noFill/>
          <a:ln w="508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5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  <p:sp>
        <p:nvSpPr>
          <p:cNvPr id="7" name="Стрелка углом вверх 6"/>
          <p:cNvSpPr/>
          <p:nvPr/>
        </p:nvSpPr>
        <p:spPr bwMode="auto">
          <a:xfrm rot="10800000" flipH="1">
            <a:off x="6255521" y="2922661"/>
            <a:ext cx="752030" cy="2350093"/>
          </a:xfrm>
          <a:prstGeom prst="bentUpArrow">
            <a:avLst>
              <a:gd name="adj1" fmla="val 9524"/>
              <a:gd name="adj2" fmla="val 25000"/>
              <a:gd name="adj3" fmla="val 25000"/>
            </a:avLst>
          </a:prstGeom>
          <a:solidFill>
            <a:srgbClr val="00B0F0"/>
          </a:solidFill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5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38" y="5272755"/>
            <a:ext cx="9835914" cy="998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8741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Номер слайда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fld id="{6B504C93-1BA0-45F0-B673-DF9CC00FB94F}" type="slidenum">
              <a:rPr lang="ru-RU" altLang="ru-RU" smtClean="0"/>
              <a:pPr/>
              <a:t>11</a:t>
            </a:fld>
            <a:endParaRPr lang="ru-RU" altLang="ru-RU" smtClean="0"/>
          </a:p>
        </p:txBody>
      </p:sp>
      <p:sp>
        <p:nvSpPr>
          <p:cNvPr id="11" name="TextBox 8"/>
          <p:cNvSpPr txBox="1">
            <a:spLocks noChangeArrowheads="1"/>
          </p:cNvSpPr>
          <p:nvPr/>
        </p:nvSpPr>
        <p:spPr bwMode="auto">
          <a:xfrm>
            <a:off x="2160588" y="223838"/>
            <a:ext cx="7715250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489" tIns="40244" rIns="80489" bIns="40244" anchor="ctr"/>
          <a:lstStyle>
            <a:defPPr>
              <a:defRPr lang="ru-RU"/>
            </a:defPPr>
            <a:lvl1pPr algn="ctr" eaLnBrk="1" hangingPunct="1">
              <a:defRPr sz="2031" b="1" kern="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600"/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600"/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600"/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600"/>
            </a:lvl9pPr>
          </a:lstStyle>
          <a:p>
            <a:pPr algn="l">
              <a:defRPr/>
            </a:pPr>
            <a:r>
              <a:rPr lang="ru-RU" dirty="0"/>
              <a:t>Реализация предоставления </a:t>
            </a:r>
            <a:r>
              <a:rPr lang="ru-RU" dirty="0" smtClean="0"/>
              <a:t>параметров конфигурации средств </a:t>
            </a:r>
            <a:r>
              <a:rPr lang="ru-RU" dirty="0"/>
              <a:t>измерений количества и качества </a:t>
            </a:r>
            <a:r>
              <a:rPr lang="ru-RU" dirty="0" smtClean="0"/>
              <a:t>газа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Отраслевое совещание руководителей и специалистов ПАО «Газпром» по вопросам эксплуатации ГРС и систем газоснабжения                               г. Н.Новгород, 21-25 октября 2019 г. </a:t>
            </a:r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96" y="1118831"/>
            <a:ext cx="9059966" cy="509623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8773" y="1453057"/>
            <a:ext cx="4219069" cy="4762005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 bwMode="auto">
          <a:xfrm>
            <a:off x="1640793" y="1375872"/>
            <a:ext cx="2418459" cy="2726109"/>
          </a:xfrm>
          <a:prstGeom prst="roundRect">
            <a:avLst>
              <a:gd name="adj" fmla="val 5713"/>
            </a:avLst>
          </a:prstGeom>
          <a:noFill/>
          <a:ln w="508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5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  <p:sp>
        <p:nvSpPr>
          <p:cNvPr id="5" name="Стрелка вправо 4"/>
          <p:cNvSpPr/>
          <p:nvPr/>
        </p:nvSpPr>
        <p:spPr bwMode="auto">
          <a:xfrm>
            <a:off x="4059251" y="2427006"/>
            <a:ext cx="1489522" cy="324740"/>
          </a:xfrm>
          <a:prstGeom prst="rightArrow">
            <a:avLst>
              <a:gd name="adj1" fmla="val 28490"/>
              <a:gd name="adj2" fmla="val 82264"/>
            </a:avLst>
          </a:prstGeom>
          <a:solidFill>
            <a:srgbClr val="00B0F0"/>
          </a:solidFill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5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8531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Номер слайда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fld id="{6B504C93-1BA0-45F0-B673-DF9CC00FB94F}" type="slidenum">
              <a:rPr lang="ru-RU" altLang="ru-RU" smtClean="0"/>
              <a:pPr/>
              <a:t>12</a:t>
            </a:fld>
            <a:endParaRPr lang="ru-RU" altLang="ru-RU" smtClean="0"/>
          </a:p>
        </p:txBody>
      </p:sp>
      <p:sp>
        <p:nvSpPr>
          <p:cNvPr id="11" name="TextBox 8"/>
          <p:cNvSpPr txBox="1">
            <a:spLocks noChangeArrowheads="1"/>
          </p:cNvSpPr>
          <p:nvPr/>
        </p:nvSpPr>
        <p:spPr bwMode="auto">
          <a:xfrm>
            <a:off x="2160588" y="223838"/>
            <a:ext cx="7715250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489" tIns="40244" rIns="80489" bIns="40244" anchor="ctr"/>
          <a:lstStyle>
            <a:defPPr>
              <a:defRPr lang="ru-RU"/>
            </a:defPPr>
            <a:lvl1pPr algn="ctr" eaLnBrk="1" hangingPunct="1">
              <a:defRPr sz="2031" b="1" kern="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600"/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600"/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600"/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600"/>
            </a:lvl9pPr>
          </a:lstStyle>
          <a:p>
            <a:pPr algn="l">
              <a:defRPr/>
            </a:pPr>
            <a:r>
              <a:rPr lang="ru-RU" dirty="0"/>
              <a:t>Реализация </a:t>
            </a:r>
            <a:r>
              <a:rPr lang="ru-RU" dirty="0" smtClean="0"/>
              <a:t>сохранения мгновенной информации </a:t>
            </a:r>
          </a:p>
          <a:p>
            <a:pPr algn="l">
              <a:defRPr/>
            </a:pPr>
            <a:r>
              <a:rPr lang="ru-RU" dirty="0" smtClean="0"/>
              <a:t>средств </a:t>
            </a:r>
            <a:r>
              <a:rPr lang="ru-RU" dirty="0"/>
              <a:t>измерений количества и качества </a:t>
            </a:r>
            <a:r>
              <a:rPr lang="ru-RU" dirty="0" smtClean="0"/>
              <a:t>газа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Отраслевое совещание руководителей и специалистов ПАО «Газпром» по вопросам эксплуатации ГРС и систем газоснабжения                               г. Н.Новгород, 21-25 октября 2019 г. </a:t>
            </a:r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90" y="1123103"/>
            <a:ext cx="8991600" cy="505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2675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Номер слайда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fld id="{6B504C93-1BA0-45F0-B673-DF9CC00FB94F}" type="slidenum">
              <a:rPr lang="ru-RU" altLang="ru-RU" smtClean="0"/>
              <a:pPr/>
              <a:t>13</a:t>
            </a:fld>
            <a:endParaRPr lang="ru-RU" altLang="ru-RU" smtClean="0"/>
          </a:p>
        </p:txBody>
      </p:sp>
      <p:sp>
        <p:nvSpPr>
          <p:cNvPr id="11" name="TextBox 8"/>
          <p:cNvSpPr txBox="1">
            <a:spLocks noChangeArrowheads="1"/>
          </p:cNvSpPr>
          <p:nvPr/>
        </p:nvSpPr>
        <p:spPr bwMode="auto">
          <a:xfrm>
            <a:off x="2160588" y="223838"/>
            <a:ext cx="7715250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489" tIns="40244" rIns="80489" bIns="40244" anchor="ctr"/>
          <a:lstStyle>
            <a:defPPr>
              <a:defRPr lang="ru-RU"/>
            </a:defPPr>
            <a:lvl1pPr algn="ctr" eaLnBrk="1" hangingPunct="1">
              <a:defRPr sz="2031" b="1" kern="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600"/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600"/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600"/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600"/>
            </a:lvl9pPr>
          </a:lstStyle>
          <a:p>
            <a:pPr algn="l">
              <a:defRPr/>
            </a:pPr>
            <a:r>
              <a:rPr lang="ru-RU" dirty="0"/>
              <a:t>Реализация </a:t>
            </a:r>
            <a:r>
              <a:rPr lang="ru-RU" dirty="0" smtClean="0"/>
              <a:t>ввода ФХП в средства </a:t>
            </a:r>
            <a:r>
              <a:rPr lang="ru-RU" dirty="0"/>
              <a:t>измерений </a:t>
            </a:r>
            <a:endParaRPr lang="ru-RU" dirty="0" smtClean="0"/>
          </a:p>
          <a:p>
            <a:pPr algn="l">
              <a:defRPr/>
            </a:pPr>
            <a:r>
              <a:rPr lang="ru-RU" dirty="0" smtClean="0"/>
              <a:t>количества газа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Отраслевое совещание руководителей и специалистов ПАО «Газпром» по вопросам эксплуатации ГРС и систем газоснабжения                               г. Н.Новгород, 21-25 октября 2019 г. </a:t>
            </a:r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26" t="5992" r="36361" b="2477"/>
          <a:stretch/>
        </p:blipFill>
        <p:spPr>
          <a:xfrm>
            <a:off x="222250" y="1285353"/>
            <a:ext cx="2627772" cy="489970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26" t="5992" r="36361" b="69719"/>
          <a:stretch/>
        </p:blipFill>
        <p:spPr>
          <a:xfrm>
            <a:off x="3499890" y="3245916"/>
            <a:ext cx="5940148" cy="2939138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 bwMode="auto">
          <a:xfrm>
            <a:off x="222250" y="1285353"/>
            <a:ext cx="2627772" cy="1330847"/>
          </a:xfrm>
          <a:prstGeom prst="roundRect">
            <a:avLst>
              <a:gd name="adj" fmla="val 5713"/>
            </a:avLst>
          </a:prstGeom>
          <a:noFill/>
          <a:ln w="508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5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  <p:sp>
        <p:nvSpPr>
          <p:cNvPr id="10" name="Стрелка углом вверх 9"/>
          <p:cNvSpPr/>
          <p:nvPr/>
        </p:nvSpPr>
        <p:spPr bwMode="auto">
          <a:xfrm rot="10800000" flipH="1">
            <a:off x="2850022" y="1823886"/>
            <a:ext cx="3741278" cy="1422029"/>
          </a:xfrm>
          <a:prstGeom prst="bentUpArrow">
            <a:avLst>
              <a:gd name="adj1" fmla="val 9524"/>
              <a:gd name="adj2" fmla="val 25000"/>
              <a:gd name="adj3" fmla="val 30102"/>
            </a:avLst>
          </a:prstGeom>
          <a:solidFill>
            <a:srgbClr val="00B0F0"/>
          </a:solidFill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5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93073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Номер слайда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fld id="{6B504C93-1BA0-45F0-B673-DF9CC00FB94F}" type="slidenum">
              <a:rPr lang="ru-RU" altLang="ru-RU" smtClean="0"/>
              <a:pPr/>
              <a:t>14</a:t>
            </a:fld>
            <a:endParaRPr lang="ru-RU" altLang="ru-RU" smtClean="0"/>
          </a:p>
        </p:txBody>
      </p:sp>
      <p:sp>
        <p:nvSpPr>
          <p:cNvPr id="11" name="TextBox 8"/>
          <p:cNvSpPr txBox="1">
            <a:spLocks noChangeArrowheads="1"/>
          </p:cNvSpPr>
          <p:nvPr/>
        </p:nvSpPr>
        <p:spPr bwMode="auto">
          <a:xfrm>
            <a:off x="2160588" y="223838"/>
            <a:ext cx="7715250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489" tIns="40244" rIns="80489" bIns="40244" anchor="ctr"/>
          <a:lstStyle>
            <a:defPPr>
              <a:defRPr lang="ru-RU"/>
            </a:defPPr>
            <a:lvl1pPr algn="ctr" eaLnBrk="1" hangingPunct="1">
              <a:defRPr sz="2031" b="1" kern="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600"/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600"/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600"/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600"/>
            </a:lvl9pPr>
          </a:lstStyle>
          <a:p>
            <a:pPr algn="l">
              <a:defRPr/>
            </a:pPr>
            <a:r>
              <a:rPr lang="ru-RU" dirty="0"/>
              <a:t>Реализация предоставления информации средств измерений количества и качества газа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Отраслевое совещание руководителей и специалистов ПАО «Газпром» по вопросам эксплуатации ГРС и систем газоснабжения                               г. Н.Новгород, 21-25 октября 2019 г. </a:t>
            </a:r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12035" t="1237" r="8726"/>
          <a:stretch/>
        </p:blipFill>
        <p:spPr>
          <a:xfrm>
            <a:off x="356747" y="1290415"/>
            <a:ext cx="2700472" cy="477666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rcRect l="12648" t="1035" r="7830" b="-1"/>
          <a:stretch/>
        </p:blipFill>
        <p:spPr>
          <a:xfrm>
            <a:off x="3560986" y="1281869"/>
            <a:ext cx="2777385" cy="490528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/>
          <a:srcRect l="12688" t="959" r="8146"/>
          <a:stretch/>
        </p:blipFill>
        <p:spPr>
          <a:xfrm>
            <a:off x="6826063" y="1273323"/>
            <a:ext cx="2760291" cy="4900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9596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Номер слайда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fld id="{6B504C93-1BA0-45F0-B673-DF9CC00FB94F}" type="slidenum">
              <a:rPr lang="ru-RU" altLang="ru-RU" smtClean="0"/>
              <a:pPr/>
              <a:t>15</a:t>
            </a:fld>
            <a:endParaRPr lang="ru-RU" altLang="ru-RU" smtClean="0"/>
          </a:p>
        </p:txBody>
      </p:sp>
      <p:sp>
        <p:nvSpPr>
          <p:cNvPr id="11" name="TextBox 8"/>
          <p:cNvSpPr txBox="1">
            <a:spLocks noChangeArrowheads="1"/>
          </p:cNvSpPr>
          <p:nvPr/>
        </p:nvSpPr>
        <p:spPr bwMode="auto">
          <a:xfrm>
            <a:off x="2160588" y="223838"/>
            <a:ext cx="7715250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489" tIns="40244" rIns="80489" bIns="40244" anchor="ctr"/>
          <a:lstStyle>
            <a:defPPr>
              <a:defRPr lang="ru-RU"/>
            </a:defPPr>
            <a:lvl1pPr algn="ctr" eaLnBrk="1" hangingPunct="1">
              <a:defRPr sz="2031" b="1" kern="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600"/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600"/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600"/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600"/>
            </a:lvl9pPr>
          </a:lstStyle>
          <a:p>
            <a:pPr algn="l">
              <a:defRPr/>
            </a:pPr>
            <a:r>
              <a:rPr lang="ru-RU" dirty="0" smtClean="0"/>
              <a:t>Реализация </a:t>
            </a:r>
            <a:r>
              <a:rPr lang="ru-RU" dirty="0"/>
              <a:t>предоставления информации средств измерений количества и качества </a:t>
            </a:r>
            <a:r>
              <a:rPr lang="ru-RU" dirty="0" smtClean="0"/>
              <a:t>газа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Отраслевое совещание руководителей и специалистов ПАО «Газпром» по вопросам эксплуатации ГРС и систем газоснабжения                               г. Н.Новгород, 21-25 октября 2019 г. </a:t>
            </a:r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t="766"/>
          <a:stretch/>
        </p:blipFill>
        <p:spPr>
          <a:xfrm>
            <a:off x="1093921" y="1204957"/>
            <a:ext cx="3494298" cy="492103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1168" y="1166985"/>
            <a:ext cx="3494299" cy="4959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8178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Номер слайда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fld id="{6B504C93-1BA0-45F0-B673-DF9CC00FB94F}" type="slidenum">
              <a:rPr lang="ru-RU" altLang="ru-RU" smtClean="0"/>
              <a:pPr/>
              <a:t>16</a:t>
            </a:fld>
            <a:endParaRPr lang="ru-RU" altLang="ru-RU" smtClean="0"/>
          </a:p>
        </p:txBody>
      </p:sp>
      <p:sp>
        <p:nvSpPr>
          <p:cNvPr id="11" name="TextBox 8"/>
          <p:cNvSpPr txBox="1">
            <a:spLocks noChangeArrowheads="1"/>
          </p:cNvSpPr>
          <p:nvPr/>
        </p:nvSpPr>
        <p:spPr bwMode="auto">
          <a:xfrm>
            <a:off x="2170113" y="223838"/>
            <a:ext cx="7715250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489" tIns="40244" rIns="80489" bIns="40244" anchor="ctr"/>
          <a:lstStyle>
            <a:defPPr>
              <a:defRPr lang="ru-RU"/>
            </a:defPPr>
            <a:lvl1pPr algn="ctr" eaLnBrk="1" hangingPunct="1">
              <a:defRPr sz="2031" b="1" kern="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600"/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600"/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600"/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600"/>
            </a:lvl9pPr>
          </a:lstStyle>
          <a:p>
            <a:pPr algn="l">
              <a:defRPr/>
            </a:pPr>
            <a:r>
              <a:rPr lang="ru-RU" dirty="0"/>
              <a:t>Реализация предоставления информации средств измерений количества и качества </a:t>
            </a:r>
            <a:r>
              <a:rPr lang="ru-RU" dirty="0" smtClean="0"/>
              <a:t>газа ГИС Тетеревка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Отраслевое совещание руководителей и специалистов ПАО «Газпром» по вопросам эксплуатации ГРС и систем газоснабжения                               г. Н.Новгород, 21-25 октября 2019 г. </a:t>
            </a:r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30" y="1138059"/>
            <a:ext cx="9025783" cy="5077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7827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Номер слайда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fld id="{6B504C93-1BA0-45F0-B673-DF9CC00FB94F}" type="slidenum">
              <a:rPr lang="ru-RU" altLang="ru-RU" smtClean="0"/>
              <a:pPr/>
              <a:t>17</a:t>
            </a:fld>
            <a:endParaRPr lang="ru-RU" altLang="ru-RU" smtClean="0"/>
          </a:p>
        </p:txBody>
      </p:sp>
      <p:sp>
        <p:nvSpPr>
          <p:cNvPr id="11" name="TextBox 8"/>
          <p:cNvSpPr txBox="1">
            <a:spLocks noChangeArrowheads="1"/>
          </p:cNvSpPr>
          <p:nvPr/>
        </p:nvSpPr>
        <p:spPr bwMode="auto">
          <a:xfrm>
            <a:off x="2170113" y="223838"/>
            <a:ext cx="7715250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489" tIns="40244" rIns="80489" bIns="40244" anchor="ctr"/>
          <a:lstStyle>
            <a:defPPr>
              <a:defRPr lang="ru-RU"/>
            </a:defPPr>
            <a:lvl1pPr algn="ctr" eaLnBrk="1" hangingPunct="1">
              <a:defRPr sz="2031" b="1" kern="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600"/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600"/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600"/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600"/>
            </a:lvl9pPr>
          </a:lstStyle>
          <a:p>
            <a:pPr algn="l">
              <a:defRPr/>
            </a:pPr>
            <a:r>
              <a:rPr lang="ru-RU" dirty="0"/>
              <a:t>Реализация </a:t>
            </a:r>
            <a:r>
              <a:rPr lang="ru-RU" dirty="0" smtClean="0"/>
              <a:t>ввода ФХП в средства </a:t>
            </a:r>
            <a:r>
              <a:rPr lang="ru-RU" dirty="0"/>
              <a:t>измерений </a:t>
            </a:r>
            <a:endParaRPr lang="ru-RU" dirty="0" smtClean="0"/>
          </a:p>
          <a:p>
            <a:pPr algn="l">
              <a:defRPr/>
            </a:pPr>
            <a:r>
              <a:rPr lang="ru-RU" dirty="0" smtClean="0"/>
              <a:t>количества газа ГИС Тетеревка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Отраслевое совещание руководителей и специалистов ПАО «Газпром» по вопросам эксплуатации ГРС и систем газоснабжения                               г. Н.Новгород, 21-25 октября 2019 г. </a:t>
            </a:r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" t="169" r="11729" b="-169"/>
          <a:stretch/>
        </p:blipFill>
        <p:spPr>
          <a:xfrm>
            <a:off x="0" y="1122407"/>
            <a:ext cx="7924800" cy="504816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9386" y="2667980"/>
            <a:ext cx="2676614" cy="1665449"/>
          </a:xfrm>
          <a:prstGeom prst="rect">
            <a:avLst/>
          </a:prstGeom>
        </p:spPr>
      </p:pic>
      <p:sp>
        <p:nvSpPr>
          <p:cNvPr id="12" name="Стрелка углом вверх 11"/>
          <p:cNvSpPr/>
          <p:nvPr/>
        </p:nvSpPr>
        <p:spPr bwMode="auto">
          <a:xfrm rot="10800000" flipH="1" flipV="1">
            <a:off x="7727950" y="4333429"/>
            <a:ext cx="1124068" cy="1311721"/>
          </a:xfrm>
          <a:prstGeom prst="bentUpArrow">
            <a:avLst>
              <a:gd name="adj1" fmla="val 5570"/>
              <a:gd name="adj2" fmla="val 25000"/>
              <a:gd name="adj3" fmla="val 24718"/>
            </a:avLst>
          </a:prstGeom>
          <a:solidFill>
            <a:srgbClr val="00B0F0"/>
          </a:solidFill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5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01899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Номер слайда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fld id="{6B504C93-1BA0-45F0-B673-DF9CC00FB94F}" type="slidenum">
              <a:rPr lang="ru-RU" altLang="ru-RU" smtClean="0"/>
              <a:pPr/>
              <a:t>18</a:t>
            </a:fld>
            <a:endParaRPr lang="ru-RU" altLang="ru-RU" smtClean="0"/>
          </a:p>
        </p:txBody>
      </p:sp>
      <p:sp>
        <p:nvSpPr>
          <p:cNvPr id="11" name="TextBox 8"/>
          <p:cNvSpPr txBox="1">
            <a:spLocks noChangeArrowheads="1"/>
          </p:cNvSpPr>
          <p:nvPr/>
        </p:nvSpPr>
        <p:spPr bwMode="auto">
          <a:xfrm>
            <a:off x="2170113" y="223838"/>
            <a:ext cx="7715250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489" tIns="40244" rIns="80489" bIns="40244" anchor="ctr"/>
          <a:lstStyle>
            <a:defPPr>
              <a:defRPr lang="ru-RU"/>
            </a:defPPr>
            <a:lvl1pPr algn="ctr" eaLnBrk="1" hangingPunct="1">
              <a:defRPr sz="2031" b="1" kern="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600"/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600"/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600"/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600"/>
            </a:lvl9pPr>
          </a:lstStyle>
          <a:p>
            <a:pPr algn="l">
              <a:defRPr/>
            </a:pPr>
            <a:r>
              <a:rPr lang="ru-RU" dirty="0" smtClean="0"/>
              <a:t>Формирование суточных отчетов средств </a:t>
            </a:r>
            <a:r>
              <a:rPr lang="ru-RU" dirty="0"/>
              <a:t>измерений количества и качества </a:t>
            </a:r>
            <a:r>
              <a:rPr lang="ru-RU" dirty="0" smtClean="0"/>
              <a:t>газа ГИС Тетеревка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Отраслевое совещание руководителей и специалистов ПАО «Газпром» по вопросам эксплуатации ГРС и систем газоснабжения                               г. Н.Новгород, 21-25 октября 2019 г. </a:t>
            </a:r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094" y="1194334"/>
            <a:ext cx="3897437" cy="259145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094" y="3666146"/>
            <a:ext cx="3897437" cy="259145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14486" y="1057613"/>
            <a:ext cx="4712014" cy="313307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/>
          <a:srcRect b="29959"/>
          <a:stretch/>
        </p:blipFill>
        <p:spPr>
          <a:xfrm>
            <a:off x="4769168" y="3666146"/>
            <a:ext cx="2173159" cy="236070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/>
          <a:srcRect b="19915"/>
          <a:stretch/>
        </p:blipFill>
        <p:spPr>
          <a:xfrm>
            <a:off x="7597008" y="3427844"/>
            <a:ext cx="2173362" cy="2699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7803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Номер слайда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fld id="{6B504C93-1BA0-45F0-B673-DF9CC00FB94F}" type="slidenum">
              <a:rPr lang="ru-RU" altLang="ru-RU" smtClean="0"/>
              <a:pPr/>
              <a:t>19</a:t>
            </a:fld>
            <a:endParaRPr lang="ru-RU" altLang="ru-RU" smtClean="0"/>
          </a:p>
        </p:txBody>
      </p:sp>
      <p:sp>
        <p:nvSpPr>
          <p:cNvPr id="11" name="TextBox 8"/>
          <p:cNvSpPr txBox="1">
            <a:spLocks noChangeArrowheads="1"/>
          </p:cNvSpPr>
          <p:nvPr/>
        </p:nvSpPr>
        <p:spPr bwMode="auto">
          <a:xfrm>
            <a:off x="2170113" y="223838"/>
            <a:ext cx="7715250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489" tIns="40244" rIns="80489" bIns="40244" anchor="ctr"/>
          <a:lstStyle>
            <a:defPPr>
              <a:defRPr lang="ru-RU"/>
            </a:defPPr>
            <a:lvl1pPr algn="ctr" eaLnBrk="1" hangingPunct="1">
              <a:defRPr sz="2031" b="1" kern="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600"/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600"/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600"/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600"/>
            </a:lvl9pPr>
          </a:lstStyle>
          <a:p>
            <a:pPr algn="l">
              <a:defRPr/>
            </a:pPr>
            <a:r>
              <a:rPr lang="ru-RU" dirty="0"/>
              <a:t>Реализация предоставления информации средств измерений количества и качества </a:t>
            </a:r>
            <a:r>
              <a:rPr lang="ru-RU" dirty="0" smtClean="0"/>
              <a:t>газа ГИС Тетеревка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Отраслевое совещание руководителей и специалистов ПАО «Газпром» по вопросам эксплуатации ГРС и систем газоснабжения                               г. Н.Новгород, 21-25 октября 2019 г. </a:t>
            </a:r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8971" y="1114597"/>
            <a:ext cx="2867066" cy="426862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80" y="1114597"/>
            <a:ext cx="5034897" cy="290087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/>
          <a:srcRect b="10961"/>
          <a:stretch/>
        </p:blipFill>
        <p:spPr>
          <a:xfrm>
            <a:off x="1833563" y="3287028"/>
            <a:ext cx="5034011" cy="2964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7857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Номер слайда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fld id="{6B504C93-1BA0-45F0-B673-DF9CC00FB94F}" type="slidenum">
              <a:rPr lang="ru-RU" altLang="ru-RU" smtClean="0"/>
              <a:pPr/>
              <a:t>2</a:t>
            </a:fld>
            <a:endParaRPr lang="ru-RU" altLang="ru-RU" smtClean="0"/>
          </a:p>
        </p:txBody>
      </p:sp>
      <p:sp>
        <p:nvSpPr>
          <p:cNvPr id="11" name="TextBox 8"/>
          <p:cNvSpPr txBox="1">
            <a:spLocks noChangeArrowheads="1"/>
          </p:cNvSpPr>
          <p:nvPr/>
        </p:nvSpPr>
        <p:spPr bwMode="auto">
          <a:xfrm>
            <a:off x="2160588" y="223838"/>
            <a:ext cx="7715250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489" tIns="40244" rIns="80489" bIns="40244" anchor="ctr"/>
          <a:lstStyle>
            <a:defPPr>
              <a:defRPr lang="ru-RU"/>
            </a:defPPr>
            <a:lvl1pPr algn="ctr" eaLnBrk="1" hangingPunct="1">
              <a:defRPr sz="2031" b="1" kern="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600"/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600"/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600"/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600"/>
            </a:lvl9pPr>
          </a:lstStyle>
          <a:p>
            <a:pPr algn="l">
              <a:defRPr/>
            </a:pPr>
            <a:r>
              <a:rPr lang="ru-RU" dirty="0"/>
              <a:t>Реализация предоставления информации средств измерений количества и качества газа посредством СЛТМ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Отраслевое совещание руководителей и специалистов ПАО «Газпром» по вопросам эксплуатации ГРС и систем газоснабжения                               г. Н.Новгород, 21-25 октября 2019 г. </a:t>
            </a:r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3070" y="1089025"/>
            <a:ext cx="7304344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5692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Номер слайда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fld id="{6B504C93-1BA0-45F0-B673-DF9CC00FB94F}" type="slidenum">
              <a:rPr lang="ru-RU" altLang="ru-RU" smtClean="0"/>
              <a:pPr/>
              <a:t>20</a:t>
            </a:fld>
            <a:endParaRPr lang="ru-RU" altLang="ru-RU" smtClean="0"/>
          </a:p>
        </p:txBody>
      </p:sp>
      <p:sp>
        <p:nvSpPr>
          <p:cNvPr id="11" name="TextBox 8"/>
          <p:cNvSpPr txBox="1">
            <a:spLocks noChangeArrowheads="1"/>
          </p:cNvSpPr>
          <p:nvPr/>
        </p:nvSpPr>
        <p:spPr bwMode="auto">
          <a:xfrm>
            <a:off x="2170113" y="223838"/>
            <a:ext cx="7715250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489" tIns="40244" rIns="80489" bIns="40244" anchor="ctr"/>
          <a:lstStyle>
            <a:defPPr>
              <a:defRPr lang="ru-RU"/>
            </a:defPPr>
            <a:lvl1pPr algn="ctr" eaLnBrk="1" hangingPunct="1">
              <a:defRPr sz="2031" b="1" kern="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600"/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600"/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600"/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600"/>
            </a:lvl9pPr>
          </a:lstStyle>
          <a:p>
            <a:pPr algn="l">
              <a:defRPr/>
            </a:pPr>
            <a:r>
              <a:rPr lang="ru-RU" dirty="0"/>
              <a:t>Опыт эксплуатации системы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Отраслевое совещание руководителей и специалистов ПАО «Газпром» по вопросам эксплуатации ГРС и систем газоснабжения                               г. Н.Новгород, 21-25 октября 2019 г. </a:t>
            </a:r>
            <a:endParaRPr lang="ru-RU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26571" y="1147762"/>
            <a:ext cx="8922625" cy="4985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настоящее время система внедрена в 7 из 8 УМГ, а также на приграничной ГИС Тетеревка. </a:t>
            </a:r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</a:rPr>
              <a:t>Внедрение в Слонимском УМГ запланировано на 2020 год</a:t>
            </a:r>
            <a:endParaRPr lang="en-US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Решены задачи по информационному взаимодействию со всеми используемыми на этих объектах средствами измерений количества и качества газа. </a:t>
            </a:r>
            <a:endParaRPr lang="en-US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Сформирован весь необходимый набор форм отчетной документации в соответствии с требованиями технических условий на поставку газа (включая суточные, месячные отчеты по количеству газа, суточные и месячные паспорта ФХП газа). </a:t>
            </a:r>
            <a:endParaRPr lang="en-US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/>
            <a:endParaRPr lang="ru-RU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30540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Номер слайда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fld id="{6B504C93-1BA0-45F0-B673-DF9CC00FB94F}" type="slidenum">
              <a:rPr lang="ru-RU" altLang="ru-RU" smtClean="0"/>
              <a:pPr/>
              <a:t>21</a:t>
            </a:fld>
            <a:endParaRPr lang="ru-RU" altLang="ru-RU" smtClean="0"/>
          </a:p>
        </p:txBody>
      </p:sp>
      <p:sp>
        <p:nvSpPr>
          <p:cNvPr id="11" name="TextBox 8"/>
          <p:cNvSpPr txBox="1">
            <a:spLocks noChangeArrowheads="1"/>
          </p:cNvSpPr>
          <p:nvPr/>
        </p:nvSpPr>
        <p:spPr bwMode="auto">
          <a:xfrm>
            <a:off x="2170113" y="223838"/>
            <a:ext cx="7715250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489" tIns="40244" rIns="80489" bIns="40244" anchor="ctr"/>
          <a:lstStyle>
            <a:defPPr>
              <a:defRPr lang="ru-RU"/>
            </a:defPPr>
            <a:lvl1pPr algn="ctr" eaLnBrk="1" hangingPunct="1">
              <a:defRPr sz="2031" b="1" kern="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600"/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600"/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600"/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600"/>
            </a:lvl9pPr>
          </a:lstStyle>
          <a:p>
            <a:pPr algn="l">
              <a:defRPr/>
            </a:pPr>
            <a:r>
              <a:rPr lang="ru-RU" dirty="0"/>
              <a:t>Опыт эксплуатации системы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Отраслевое совещание руководителей и специалистов ПАО «Газпром» по вопросам эксплуатации ГРС и систем газоснабжения                               г. Н.Новгород, 21-25 октября 2019 г. </a:t>
            </a:r>
            <a:endParaRPr lang="ru-RU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26571" y="1147762"/>
            <a:ext cx="8922625" cy="3647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Обеспечен действенный дистанционный контроль за работой средств измерений количества и качества газа на узлах измерений.</a:t>
            </a:r>
          </a:p>
          <a:p>
            <a:pPr marL="342900" indent="-342900" algn="just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Повышена оперативность формирования отчетных документов на поставку газа Газоснабжающим организациям. Процесс формирования отчетных документов на поставку газа Газоснабжающим организациям занимает не более одного дня.</a:t>
            </a:r>
            <a:endParaRPr lang="en-US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/>
            <a:endParaRPr lang="ru-RU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0316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Box 1"/>
          <p:cNvSpPr txBox="1">
            <a:spLocks noChangeArrowheads="1"/>
          </p:cNvSpPr>
          <p:nvPr/>
        </p:nvSpPr>
        <p:spPr bwMode="auto">
          <a:xfrm>
            <a:off x="2079625" y="1497013"/>
            <a:ext cx="782637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har char="•"/>
              <a:defRPr sz="2600" b="1">
                <a:solidFill>
                  <a:srgbClr val="003366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ru-RU" altLang="ru-RU" sz="4400" b="0">
                <a:solidFill>
                  <a:schemeClr val="accent2"/>
                </a:solidFill>
              </a:rPr>
              <a:t>Спасибо за внимание </a:t>
            </a:r>
          </a:p>
        </p:txBody>
      </p:sp>
      <p:sp>
        <p:nvSpPr>
          <p:cNvPr id="56323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217738" y="2851150"/>
            <a:ext cx="7688262" cy="1752600"/>
          </a:xfrm>
        </p:spPr>
        <p:txBody>
          <a:bodyPr lIns="72001" rIns="72001" anchor="t"/>
          <a:lstStyle/>
          <a:p>
            <a:pPr algn="l" eaLnBrk="1" hangingPunct="1"/>
            <a:r>
              <a:rPr lang="ru-RU" altLang="ru-RU" sz="2200" b="0" smtClean="0">
                <a:solidFill>
                  <a:schemeClr val="bg1"/>
                </a:solidFill>
              </a:rPr>
              <a:t>Лебединский Игорь Брониславович</a:t>
            </a:r>
          </a:p>
          <a:p>
            <a:pPr algn="l" eaLnBrk="1" hangingPunct="1"/>
            <a:r>
              <a:rPr lang="ru-RU" altLang="ru-RU" sz="2200" b="0" smtClean="0">
                <a:solidFill>
                  <a:schemeClr val="bg1"/>
                </a:solidFill>
              </a:rPr>
              <a:t>Начальник производственного отдела метрологического обеспечения – главный метролог </a:t>
            </a:r>
          </a:p>
          <a:p>
            <a:pPr algn="l" eaLnBrk="1" hangingPunct="1"/>
            <a:r>
              <a:rPr lang="ru-RU" altLang="ru-RU" sz="2200" b="0" smtClean="0">
                <a:solidFill>
                  <a:schemeClr val="bg1"/>
                </a:solidFill>
              </a:rPr>
              <a:t>Тел. газ. (780) 37 980</a:t>
            </a:r>
            <a:r>
              <a:rPr lang="en-US" altLang="ru-RU" sz="2200" b="0" smtClean="0">
                <a:solidFill>
                  <a:schemeClr val="bg1"/>
                </a:solidFill>
              </a:rPr>
              <a:t>,</a:t>
            </a:r>
            <a:r>
              <a:rPr lang="ru-RU" altLang="ru-RU" sz="2200" b="0" smtClean="0">
                <a:solidFill>
                  <a:schemeClr val="bg1"/>
                </a:solidFill>
              </a:rPr>
              <a:t> </a:t>
            </a:r>
            <a:r>
              <a:rPr lang="en-US" altLang="ru-RU" sz="2200" b="0" smtClean="0">
                <a:solidFill>
                  <a:schemeClr val="bg1"/>
                </a:solidFill>
              </a:rPr>
              <a:t>e-mail:  igor.lebedzinsky@btg.by</a:t>
            </a:r>
            <a:endParaRPr lang="ru-RU" altLang="ru-RU" sz="2200" b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Номер слайда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fld id="{6B504C93-1BA0-45F0-B673-DF9CC00FB94F}" type="slidenum">
              <a:rPr lang="ru-RU" altLang="ru-RU" smtClean="0"/>
              <a:pPr/>
              <a:t>3</a:t>
            </a:fld>
            <a:endParaRPr lang="ru-RU" altLang="ru-RU" smtClean="0"/>
          </a:p>
        </p:txBody>
      </p:sp>
      <p:sp>
        <p:nvSpPr>
          <p:cNvPr id="11" name="TextBox 8"/>
          <p:cNvSpPr txBox="1">
            <a:spLocks noChangeArrowheads="1"/>
          </p:cNvSpPr>
          <p:nvPr/>
        </p:nvSpPr>
        <p:spPr bwMode="auto">
          <a:xfrm>
            <a:off x="2160588" y="223838"/>
            <a:ext cx="7715250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489" tIns="40244" rIns="80489" bIns="40244" anchor="ctr"/>
          <a:lstStyle>
            <a:defPPr>
              <a:defRPr lang="ru-RU"/>
            </a:defPPr>
            <a:lvl1pPr algn="ctr" eaLnBrk="1" hangingPunct="1">
              <a:defRPr sz="2031" b="1" kern="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600"/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600"/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600"/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600"/>
            </a:lvl9pPr>
          </a:lstStyle>
          <a:p>
            <a:pPr algn="l">
              <a:defRPr/>
            </a:pPr>
            <a:r>
              <a:rPr lang="ru-RU" dirty="0"/>
              <a:t>Реализация предоставления информации средств измерений количества и качества газа посредством СЛТМ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Отраслевое совещание руководителей и специалистов ПАО «Газпром» по вопросам эксплуатации ГРС и систем газоснабжения                               г. Н.Новгород, 21-25 октября 2019 г. </a:t>
            </a:r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7625" y="1118588"/>
            <a:ext cx="7674974" cy="5154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8087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Рисунок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7273" y="1084396"/>
            <a:ext cx="1105785" cy="1316890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10926" r="5926" b="24815"/>
          <a:stretch/>
        </p:blipFill>
        <p:spPr>
          <a:xfrm>
            <a:off x="5725774" y="1137710"/>
            <a:ext cx="1677625" cy="1210262"/>
          </a:xfrm>
          <a:prstGeom prst="rect">
            <a:avLst/>
          </a:prstGeom>
        </p:spPr>
      </p:pic>
      <p:sp>
        <p:nvSpPr>
          <p:cNvPr id="19458" name="Номер слайда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fld id="{6B504C93-1BA0-45F0-B673-DF9CC00FB94F}" type="slidenum">
              <a:rPr lang="ru-RU" altLang="ru-RU" smtClean="0"/>
              <a:pPr/>
              <a:t>4</a:t>
            </a:fld>
            <a:endParaRPr lang="ru-RU" altLang="ru-RU" smtClean="0"/>
          </a:p>
        </p:txBody>
      </p:sp>
      <p:sp>
        <p:nvSpPr>
          <p:cNvPr id="11" name="TextBox 8"/>
          <p:cNvSpPr txBox="1">
            <a:spLocks noChangeArrowheads="1"/>
          </p:cNvSpPr>
          <p:nvPr/>
        </p:nvSpPr>
        <p:spPr bwMode="auto">
          <a:xfrm>
            <a:off x="2160588" y="223838"/>
            <a:ext cx="7715250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489" tIns="40244" rIns="80489" bIns="40244" anchor="ctr"/>
          <a:lstStyle>
            <a:defPPr>
              <a:defRPr lang="ru-RU"/>
            </a:defPPr>
            <a:lvl1pPr algn="ctr" eaLnBrk="1" hangingPunct="1">
              <a:defRPr sz="2031" b="1" kern="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600"/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600"/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600"/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600"/>
            </a:lvl9pPr>
          </a:lstStyle>
          <a:p>
            <a:pPr algn="l">
              <a:defRPr/>
            </a:pPr>
            <a:r>
              <a:rPr lang="ru-RU" dirty="0" smtClean="0"/>
              <a:t>Газотранспортная система </a:t>
            </a:r>
          </a:p>
          <a:p>
            <a:pPr algn="l">
              <a:defRPr/>
            </a:pPr>
            <a:r>
              <a:rPr lang="ru-RU" dirty="0" smtClean="0"/>
              <a:t>ОАО «Газпром трансгаз Беларусь»</a:t>
            </a:r>
          </a:p>
          <a:p>
            <a:pPr algn="l">
              <a:defRPr/>
            </a:pPr>
            <a:r>
              <a:rPr lang="ru-RU" dirty="0" smtClean="0"/>
              <a:t>Предпосылки к созданию системы сбора данных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Отраслевое совещание руководителей и специалистов ПАО «Газпром» по вопросам эксплуатации ГРС и систем газоснабжения                               г. Н.Новгород, 21-25 октября 2019 г. </a:t>
            </a:r>
            <a:endParaRPr lang="ru-RU"/>
          </a:p>
        </p:txBody>
      </p:sp>
      <p:graphicFrame>
        <p:nvGraphicFramePr>
          <p:cNvPr id="30" name="Таблица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0340739"/>
              </p:ext>
            </p:extLst>
          </p:nvPr>
        </p:nvGraphicFramePr>
        <p:xfrm>
          <a:off x="5041900" y="2412998"/>
          <a:ext cx="4833938" cy="379558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96406"/>
                <a:gridCol w="1337532"/>
              </a:tblGrid>
              <a:tr h="6783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</a:rPr>
                        <a:t>Тип автоматического вычислителя/</a:t>
                      </a:r>
                      <a:br>
                        <a:rPr lang="ru-RU" sz="1800" b="1" u="none" strike="noStrike" dirty="0">
                          <a:effectLst/>
                        </a:rPr>
                      </a:br>
                      <a:r>
                        <a:rPr lang="ru-RU" sz="1800" b="1" u="none" strike="noStrike" dirty="0">
                          <a:effectLst/>
                        </a:rPr>
                        <a:t>электронного корректора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9" marR="10569" marT="105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effectLst/>
                        </a:rPr>
                        <a:t>Количество,</a:t>
                      </a:r>
                    </a:p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шт.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9" marR="10569" marT="105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36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effectLst/>
                        </a:rPr>
                        <a:t>КМИМ Суперфлоу-</a:t>
                      </a:r>
                      <a:r>
                        <a:rPr lang="en-US" sz="1800" u="none" strike="noStrike" dirty="0" smtClean="0">
                          <a:effectLst/>
                        </a:rPr>
                        <a:t>IIE(ET</a:t>
                      </a:r>
                      <a:r>
                        <a:rPr lang="en-US" sz="1800" u="none" strike="noStrike" dirty="0">
                          <a:effectLst/>
                        </a:rPr>
                        <a:t>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9" marR="10569" marT="105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232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9" marR="10569" marT="105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36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ERZ </a:t>
                      </a:r>
                      <a:r>
                        <a:rPr lang="ru-RU" sz="1800" u="none" strike="noStrike" dirty="0" smtClean="0">
                          <a:effectLst/>
                        </a:rPr>
                        <a:t>2000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9" marR="10569" marT="105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45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9" marR="10569" marT="105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36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EC-605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9" marR="10569" marT="105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36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9" marR="10569" marT="105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36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</a:rPr>
                        <a:t>ИРГА-2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9" marR="10569" marT="105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</a:rPr>
                        <a:t>18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9" marR="10569" marT="105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36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</a:rPr>
                        <a:t>Вымпел-500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9" marR="10569" marT="105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</a:rPr>
                        <a:t>8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9" marR="10569" marT="105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36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Turbo Flow UFG-F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9" marR="10569" marT="105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</a:rPr>
                        <a:t>4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9" marR="10569" marT="105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36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</a:rPr>
                        <a:t>УВП-280А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9" marR="10569" marT="105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</a:rPr>
                        <a:t>2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9" marR="10569" marT="105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36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Flow-X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9" marR="10569" marT="105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</a:rPr>
                        <a:t>1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9" marR="10569" marT="105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36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</a:rPr>
                        <a:t>ВСЕГО: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9" marR="10569" marT="105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</a:rPr>
                        <a:t>346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9" marR="10569" marT="105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4" name="Рисунок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7675" y="1471412"/>
            <a:ext cx="2414225" cy="2322777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10" r="10588"/>
          <a:stretch/>
        </p:blipFill>
        <p:spPr>
          <a:xfrm>
            <a:off x="2576206" y="4041048"/>
            <a:ext cx="2419962" cy="1615420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0" t="7483" r="12011" b="34093"/>
          <a:stretch/>
        </p:blipFill>
        <p:spPr>
          <a:xfrm>
            <a:off x="313751" y="4408128"/>
            <a:ext cx="1934149" cy="1800451"/>
          </a:xfrm>
          <a:prstGeom prst="rect">
            <a:avLst/>
          </a:prstGeom>
        </p:spPr>
      </p:pic>
      <p:pic>
        <p:nvPicPr>
          <p:cNvPr id="32" name="Picture 9" descr="SF2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13" y="1181098"/>
            <a:ext cx="2265362" cy="322703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Номер слайда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fld id="{6B504C93-1BA0-45F0-B673-DF9CC00FB94F}" type="slidenum">
              <a:rPr lang="ru-RU" altLang="ru-RU" smtClean="0"/>
              <a:pPr/>
              <a:t>5</a:t>
            </a:fld>
            <a:endParaRPr lang="ru-RU" altLang="ru-RU" smtClean="0"/>
          </a:p>
        </p:txBody>
      </p:sp>
      <p:sp>
        <p:nvSpPr>
          <p:cNvPr id="11" name="TextBox 8"/>
          <p:cNvSpPr txBox="1">
            <a:spLocks noChangeArrowheads="1"/>
          </p:cNvSpPr>
          <p:nvPr/>
        </p:nvSpPr>
        <p:spPr bwMode="auto">
          <a:xfrm>
            <a:off x="2160588" y="223838"/>
            <a:ext cx="7715250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489" tIns="40244" rIns="80489" bIns="40244" anchor="ctr"/>
          <a:lstStyle>
            <a:defPPr>
              <a:defRPr lang="ru-RU"/>
            </a:defPPr>
            <a:lvl1pPr algn="ctr" eaLnBrk="1" hangingPunct="1">
              <a:defRPr sz="2031" b="1" kern="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600"/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600"/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600"/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600"/>
            </a:lvl9pPr>
          </a:lstStyle>
          <a:p>
            <a:pPr algn="l">
              <a:defRPr/>
            </a:pPr>
            <a:r>
              <a:rPr lang="ru-RU" dirty="0" smtClean="0"/>
              <a:t>Газотранспортная система </a:t>
            </a:r>
          </a:p>
          <a:p>
            <a:pPr algn="l">
              <a:defRPr/>
            </a:pPr>
            <a:r>
              <a:rPr lang="ru-RU" dirty="0" smtClean="0"/>
              <a:t>ОАО «Газпром трансгаз Беларусь»</a:t>
            </a:r>
          </a:p>
          <a:p>
            <a:pPr algn="l">
              <a:defRPr/>
            </a:pPr>
            <a:r>
              <a:rPr lang="ru-RU" dirty="0" smtClean="0"/>
              <a:t>Предпосылки к созданию системы сбора данных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Отраслевое совещание руководителей и специалистов ПАО «Газпром» по вопросам эксплуатации ГРС и систем газоснабжения                               г. Н.Новгород, 21-25 октября 2019 г. </a:t>
            </a:r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7368247" y="1637900"/>
            <a:ext cx="293193" cy="354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7373839" y="1876463"/>
            <a:ext cx="278557" cy="215"/>
          </a:xfrm>
          <a:prstGeom prst="line">
            <a:avLst/>
          </a:prstGeom>
          <a:ln w="28575">
            <a:solidFill>
              <a:srgbClr val="0000F5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43"/>
          <p:cNvSpPr txBox="1"/>
          <p:nvPr/>
        </p:nvSpPr>
        <p:spPr>
          <a:xfrm>
            <a:off x="7629163" y="1526688"/>
            <a:ext cx="1929690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ru-RU" sz="675" dirty="0"/>
              <a:t>Магистральный газопровод (отвод)</a:t>
            </a:r>
          </a:p>
        </p:txBody>
      </p:sp>
      <p:sp>
        <p:nvSpPr>
          <p:cNvPr id="9" name="TextBox 44"/>
          <p:cNvSpPr txBox="1"/>
          <p:nvPr/>
        </p:nvSpPr>
        <p:spPr>
          <a:xfrm>
            <a:off x="7630764" y="1728022"/>
            <a:ext cx="155263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ru-RU" sz="675" dirty="0"/>
              <a:t>Магистральный газопровод</a:t>
            </a:r>
          </a:p>
          <a:p>
            <a:r>
              <a:rPr lang="ru-RU" sz="675" dirty="0"/>
              <a:t>«Ямал-Европа»</a:t>
            </a:r>
          </a:p>
        </p:txBody>
      </p:sp>
      <p:grpSp>
        <p:nvGrpSpPr>
          <p:cNvPr id="10" name="Группа 9"/>
          <p:cNvGrpSpPr/>
          <p:nvPr/>
        </p:nvGrpSpPr>
        <p:grpSpPr>
          <a:xfrm>
            <a:off x="7422028" y="2108782"/>
            <a:ext cx="214237" cy="219569"/>
            <a:chOff x="5873957" y="2523142"/>
            <a:chExt cx="274237" cy="274237"/>
          </a:xfrm>
        </p:grpSpPr>
        <p:sp>
          <p:nvSpPr>
            <p:cNvPr id="27" name="Равнобедренный треугольник 8"/>
            <p:cNvSpPr/>
            <p:nvPr/>
          </p:nvSpPr>
          <p:spPr>
            <a:xfrm rot="15868784">
              <a:off x="5906063" y="2544027"/>
              <a:ext cx="172096" cy="236132"/>
            </a:xfrm>
            <a:custGeom>
              <a:avLst/>
              <a:gdLst>
                <a:gd name="connsiteX0" fmla="*/ 0 w 367469"/>
                <a:gd name="connsiteY0" fmla="*/ 504202 h 504202"/>
                <a:gd name="connsiteX1" fmla="*/ 183735 w 367469"/>
                <a:gd name="connsiteY1" fmla="*/ 0 h 504202"/>
                <a:gd name="connsiteX2" fmla="*/ 367469 w 367469"/>
                <a:gd name="connsiteY2" fmla="*/ 504202 h 504202"/>
                <a:gd name="connsiteX3" fmla="*/ 0 w 367469"/>
                <a:gd name="connsiteY3" fmla="*/ 504202 h 504202"/>
                <a:gd name="connsiteX0" fmla="*/ 0 w 367469"/>
                <a:gd name="connsiteY0" fmla="*/ 504202 h 504202"/>
                <a:gd name="connsiteX1" fmla="*/ 183735 w 367469"/>
                <a:gd name="connsiteY1" fmla="*/ 0 h 504202"/>
                <a:gd name="connsiteX2" fmla="*/ 367469 w 367469"/>
                <a:gd name="connsiteY2" fmla="*/ 504202 h 504202"/>
                <a:gd name="connsiteX3" fmla="*/ 179462 w 367469"/>
                <a:gd name="connsiteY3" fmla="*/ 393107 h 504202"/>
                <a:gd name="connsiteX4" fmla="*/ 0 w 367469"/>
                <a:gd name="connsiteY4" fmla="*/ 504202 h 504202"/>
                <a:gd name="connsiteX0" fmla="*/ 0 w 367469"/>
                <a:gd name="connsiteY0" fmla="*/ 504202 h 504202"/>
                <a:gd name="connsiteX1" fmla="*/ 183735 w 367469"/>
                <a:gd name="connsiteY1" fmla="*/ 0 h 504202"/>
                <a:gd name="connsiteX2" fmla="*/ 367469 w 367469"/>
                <a:gd name="connsiteY2" fmla="*/ 504202 h 504202"/>
                <a:gd name="connsiteX3" fmla="*/ 179462 w 367469"/>
                <a:gd name="connsiteY3" fmla="*/ 393107 h 504202"/>
                <a:gd name="connsiteX4" fmla="*/ 0 w 367469"/>
                <a:gd name="connsiteY4" fmla="*/ 504202 h 504202"/>
                <a:gd name="connsiteX0" fmla="*/ 0 w 367469"/>
                <a:gd name="connsiteY0" fmla="*/ 504202 h 504202"/>
                <a:gd name="connsiteX1" fmla="*/ 183735 w 367469"/>
                <a:gd name="connsiteY1" fmla="*/ 0 h 504202"/>
                <a:gd name="connsiteX2" fmla="*/ 367469 w 367469"/>
                <a:gd name="connsiteY2" fmla="*/ 504202 h 504202"/>
                <a:gd name="connsiteX3" fmla="*/ 179462 w 367469"/>
                <a:gd name="connsiteY3" fmla="*/ 393107 h 504202"/>
                <a:gd name="connsiteX4" fmla="*/ 0 w 367469"/>
                <a:gd name="connsiteY4" fmla="*/ 504202 h 504202"/>
                <a:gd name="connsiteX0" fmla="*/ 0 w 367469"/>
                <a:gd name="connsiteY0" fmla="*/ 504202 h 504202"/>
                <a:gd name="connsiteX1" fmla="*/ 183735 w 367469"/>
                <a:gd name="connsiteY1" fmla="*/ 0 h 504202"/>
                <a:gd name="connsiteX2" fmla="*/ 367469 w 367469"/>
                <a:gd name="connsiteY2" fmla="*/ 504202 h 504202"/>
                <a:gd name="connsiteX3" fmla="*/ 188987 w 367469"/>
                <a:gd name="connsiteY3" fmla="*/ 393107 h 504202"/>
                <a:gd name="connsiteX4" fmla="*/ 0 w 367469"/>
                <a:gd name="connsiteY4" fmla="*/ 504202 h 504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7469" h="504202">
                  <a:moveTo>
                    <a:pt x="0" y="504202"/>
                  </a:moveTo>
                  <a:lnTo>
                    <a:pt x="183735" y="0"/>
                  </a:lnTo>
                  <a:lnTo>
                    <a:pt x="367469" y="504202"/>
                  </a:lnTo>
                  <a:cubicBezTo>
                    <a:pt x="311476" y="470864"/>
                    <a:pt x="252124" y="435969"/>
                    <a:pt x="188987" y="393107"/>
                  </a:cubicBezTo>
                  <a:lnTo>
                    <a:pt x="0" y="504202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sz="750"/>
            </a:p>
          </p:txBody>
        </p:sp>
        <p:sp>
          <p:nvSpPr>
            <p:cNvPr id="28" name="Овал 27"/>
            <p:cNvSpPr/>
            <p:nvPr/>
          </p:nvSpPr>
          <p:spPr>
            <a:xfrm rot="15868784">
              <a:off x="5873957" y="2523142"/>
              <a:ext cx="274237" cy="274237"/>
            </a:xfrm>
            <a:prstGeom prst="ellipse">
              <a:avLst/>
            </a:prstGeom>
            <a:noFill/>
            <a:ln w="1270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sz="750"/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7422028" y="2464972"/>
            <a:ext cx="214237" cy="219569"/>
            <a:chOff x="6523438" y="2919813"/>
            <a:chExt cx="274237" cy="274237"/>
          </a:xfrm>
          <a:noFill/>
        </p:grpSpPr>
        <p:sp>
          <p:nvSpPr>
            <p:cNvPr id="25" name="Равнобедренный треугольник 8"/>
            <p:cNvSpPr/>
            <p:nvPr/>
          </p:nvSpPr>
          <p:spPr>
            <a:xfrm rot="15868784">
              <a:off x="6555544" y="2940698"/>
              <a:ext cx="172096" cy="236132"/>
            </a:xfrm>
            <a:custGeom>
              <a:avLst/>
              <a:gdLst>
                <a:gd name="connsiteX0" fmla="*/ 0 w 367469"/>
                <a:gd name="connsiteY0" fmla="*/ 504202 h 504202"/>
                <a:gd name="connsiteX1" fmla="*/ 183735 w 367469"/>
                <a:gd name="connsiteY1" fmla="*/ 0 h 504202"/>
                <a:gd name="connsiteX2" fmla="*/ 367469 w 367469"/>
                <a:gd name="connsiteY2" fmla="*/ 504202 h 504202"/>
                <a:gd name="connsiteX3" fmla="*/ 0 w 367469"/>
                <a:gd name="connsiteY3" fmla="*/ 504202 h 504202"/>
                <a:gd name="connsiteX0" fmla="*/ 0 w 367469"/>
                <a:gd name="connsiteY0" fmla="*/ 504202 h 504202"/>
                <a:gd name="connsiteX1" fmla="*/ 183735 w 367469"/>
                <a:gd name="connsiteY1" fmla="*/ 0 h 504202"/>
                <a:gd name="connsiteX2" fmla="*/ 367469 w 367469"/>
                <a:gd name="connsiteY2" fmla="*/ 504202 h 504202"/>
                <a:gd name="connsiteX3" fmla="*/ 179462 w 367469"/>
                <a:gd name="connsiteY3" fmla="*/ 393107 h 504202"/>
                <a:gd name="connsiteX4" fmla="*/ 0 w 367469"/>
                <a:gd name="connsiteY4" fmla="*/ 504202 h 504202"/>
                <a:gd name="connsiteX0" fmla="*/ 0 w 367469"/>
                <a:gd name="connsiteY0" fmla="*/ 504202 h 504202"/>
                <a:gd name="connsiteX1" fmla="*/ 183735 w 367469"/>
                <a:gd name="connsiteY1" fmla="*/ 0 h 504202"/>
                <a:gd name="connsiteX2" fmla="*/ 367469 w 367469"/>
                <a:gd name="connsiteY2" fmla="*/ 504202 h 504202"/>
                <a:gd name="connsiteX3" fmla="*/ 179462 w 367469"/>
                <a:gd name="connsiteY3" fmla="*/ 393107 h 504202"/>
                <a:gd name="connsiteX4" fmla="*/ 0 w 367469"/>
                <a:gd name="connsiteY4" fmla="*/ 504202 h 504202"/>
                <a:gd name="connsiteX0" fmla="*/ 0 w 367469"/>
                <a:gd name="connsiteY0" fmla="*/ 504202 h 504202"/>
                <a:gd name="connsiteX1" fmla="*/ 183735 w 367469"/>
                <a:gd name="connsiteY1" fmla="*/ 0 h 504202"/>
                <a:gd name="connsiteX2" fmla="*/ 367469 w 367469"/>
                <a:gd name="connsiteY2" fmla="*/ 504202 h 504202"/>
                <a:gd name="connsiteX3" fmla="*/ 179462 w 367469"/>
                <a:gd name="connsiteY3" fmla="*/ 393107 h 504202"/>
                <a:gd name="connsiteX4" fmla="*/ 0 w 367469"/>
                <a:gd name="connsiteY4" fmla="*/ 504202 h 504202"/>
                <a:gd name="connsiteX0" fmla="*/ 0 w 367469"/>
                <a:gd name="connsiteY0" fmla="*/ 504202 h 504202"/>
                <a:gd name="connsiteX1" fmla="*/ 183735 w 367469"/>
                <a:gd name="connsiteY1" fmla="*/ 0 h 504202"/>
                <a:gd name="connsiteX2" fmla="*/ 367469 w 367469"/>
                <a:gd name="connsiteY2" fmla="*/ 504202 h 504202"/>
                <a:gd name="connsiteX3" fmla="*/ 188987 w 367469"/>
                <a:gd name="connsiteY3" fmla="*/ 393107 h 504202"/>
                <a:gd name="connsiteX4" fmla="*/ 0 w 367469"/>
                <a:gd name="connsiteY4" fmla="*/ 504202 h 504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7469" h="504202">
                  <a:moveTo>
                    <a:pt x="0" y="504202"/>
                  </a:moveTo>
                  <a:lnTo>
                    <a:pt x="183735" y="0"/>
                  </a:lnTo>
                  <a:lnTo>
                    <a:pt x="367469" y="504202"/>
                  </a:lnTo>
                  <a:cubicBezTo>
                    <a:pt x="311476" y="470864"/>
                    <a:pt x="252124" y="435969"/>
                    <a:pt x="188987" y="393107"/>
                  </a:cubicBezTo>
                  <a:lnTo>
                    <a:pt x="0" y="504202"/>
                  </a:lnTo>
                  <a:close/>
                </a:path>
              </a:pathLst>
            </a:custGeom>
            <a:grpFill/>
            <a:ln>
              <a:solidFill>
                <a:srgbClr val="0000F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sz="750"/>
            </a:p>
          </p:txBody>
        </p:sp>
        <p:sp>
          <p:nvSpPr>
            <p:cNvPr id="26" name="Овал 25"/>
            <p:cNvSpPr/>
            <p:nvPr/>
          </p:nvSpPr>
          <p:spPr>
            <a:xfrm rot="15868784">
              <a:off x="6523438" y="2919813"/>
              <a:ext cx="274237" cy="274237"/>
            </a:xfrm>
            <a:prstGeom prst="ellipse">
              <a:avLst/>
            </a:prstGeom>
            <a:grpFill/>
            <a:ln w="12700">
              <a:solidFill>
                <a:srgbClr val="0000F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sz="750"/>
            </a:p>
          </p:txBody>
        </p:sp>
      </p:grpSp>
      <p:sp>
        <p:nvSpPr>
          <p:cNvPr id="13" name="TextBox 49"/>
          <p:cNvSpPr txBox="1"/>
          <p:nvPr/>
        </p:nvSpPr>
        <p:spPr>
          <a:xfrm>
            <a:off x="7630766" y="2046200"/>
            <a:ext cx="192586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ru-RU" sz="675" dirty="0"/>
              <a:t>Компрессорная станция ГТС</a:t>
            </a:r>
          </a:p>
          <a:p>
            <a:r>
              <a:rPr lang="ru-RU" sz="675" dirty="0"/>
              <a:t>ОАО «Газпром трансгаз Беларусь»</a:t>
            </a:r>
          </a:p>
        </p:txBody>
      </p:sp>
      <p:sp>
        <p:nvSpPr>
          <p:cNvPr id="15" name="TextBox 50"/>
          <p:cNvSpPr txBox="1"/>
          <p:nvPr/>
        </p:nvSpPr>
        <p:spPr>
          <a:xfrm>
            <a:off x="7630766" y="2435937"/>
            <a:ext cx="138228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ru-RU" sz="675" dirty="0"/>
              <a:t>Компрессорная станция</a:t>
            </a:r>
          </a:p>
          <a:p>
            <a:r>
              <a:rPr lang="ru-RU" sz="675" dirty="0"/>
              <a:t>МГ «Ямал-Европа»</a:t>
            </a:r>
          </a:p>
        </p:txBody>
      </p:sp>
      <p:grpSp>
        <p:nvGrpSpPr>
          <p:cNvPr id="16" name="Группа 15"/>
          <p:cNvGrpSpPr/>
          <p:nvPr/>
        </p:nvGrpSpPr>
        <p:grpSpPr>
          <a:xfrm>
            <a:off x="7413816" y="2820672"/>
            <a:ext cx="224534" cy="230123"/>
            <a:chOff x="6456281" y="3455498"/>
            <a:chExt cx="366589" cy="366589"/>
          </a:xfrm>
        </p:grpSpPr>
        <p:sp>
          <p:nvSpPr>
            <p:cNvPr id="23" name="Прямоугольник 22"/>
            <p:cNvSpPr/>
            <p:nvPr/>
          </p:nvSpPr>
          <p:spPr>
            <a:xfrm>
              <a:off x="6510883" y="3510540"/>
              <a:ext cx="256506" cy="256506"/>
            </a:xfrm>
            <a:prstGeom prst="rect">
              <a:avLst/>
            </a:prstGeom>
            <a:noFill/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sz="750"/>
            </a:p>
          </p:txBody>
        </p:sp>
        <p:sp>
          <p:nvSpPr>
            <p:cNvPr id="24" name="Овал 23"/>
            <p:cNvSpPr/>
            <p:nvPr/>
          </p:nvSpPr>
          <p:spPr>
            <a:xfrm>
              <a:off x="6456281" y="3455498"/>
              <a:ext cx="366589" cy="366589"/>
            </a:xfrm>
            <a:prstGeom prst="ellipse">
              <a:avLst/>
            </a:prstGeom>
            <a:noFill/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sz="750"/>
            </a:p>
          </p:txBody>
        </p:sp>
      </p:grpSp>
      <p:sp>
        <p:nvSpPr>
          <p:cNvPr id="17" name="TextBox 52"/>
          <p:cNvSpPr txBox="1"/>
          <p:nvPr/>
        </p:nvSpPr>
        <p:spPr>
          <a:xfrm>
            <a:off x="7630767" y="2825199"/>
            <a:ext cx="1592828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ru-RU" sz="675" dirty="0" err="1"/>
              <a:t>Газоизмерительная</a:t>
            </a:r>
            <a:r>
              <a:rPr lang="ru-RU" sz="675" dirty="0"/>
              <a:t> станция</a:t>
            </a:r>
          </a:p>
        </p:txBody>
      </p:sp>
      <p:sp>
        <p:nvSpPr>
          <p:cNvPr id="18" name="Овал 17"/>
          <p:cNvSpPr/>
          <p:nvPr/>
        </p:nvSpPr>
        <p:spPr>
          <a:xfrm>
            <a:off x="7413813" y="3171087"/>
            <a:ext cx="257977" cy="15252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750"/>
          </a:p>
        </p:txBody>
      </p:sp>
      <p:sp>
        <p:nvSpPr>
          <p:cNvPr id="19" name="TextBox 54"/>
          <p:cNvSpPr txBox="1"/>
          <p:nvPr/>
        </p:nvSpPr>
        <p:spPr>
          <a:xfrm>
            <a:off x="7636513" y="3142203"/>
            <a:ext cx="1562203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ru-RU" sz="675" dirty="0"/>
              <a:t>Подземное хранилище газа</a:t>
            </a:r>
          </a:p>
        </p:txBody>
      </p:sp>
      <p:sp>
        <p:nvSpPr>
          <p:cNvPr id="20" name="Равнобедренный треугольник 19"/>
          <p:cNvSpPr/>
          <p:nvPr/>
        </p:nvSpPr>
        <p:spPr>
          <a:xfrm>
            <a:off x="7450489" y="3491021"/>
            <a:ext cx="170399" cy="183030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750"/>
          </a:p>
        </p:txBody>
      </p:sp>
      <p:sp>
        <p:nvSpPr>
          <p:cNvPr id="21" name="TextBox 56"/>
          <p:cNvSpPr txBox="1"/>
          <p:nvPr/>
        </p:nvSpPr>
        <p:spPr>
          <a:xfrm>
            <a:off x="7636512" y="3474858"/>
            <a:ext cx="1818679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ru-RU" sz="675" dirty="0"/>
              <a:t>Газораспределительная станция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65"/>
          <a:stretch/>
        </p:blipFill>
        <p:spPr>
          <a:xfrm>
            <a:off x="301925" y="1116942"/>
            <a:ext cx="6955224" cy="5123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0236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Номер слайда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fld id="{6B504C93-1BA0-45F0-B673-DF9CC00FB94F}" type="slidenum">
              <a:rPr lang="ru-RU" altLang="ru-RU" smtClean="0"/>
              <a:pPr/>
              <a:t>6</a:t>
            </a:fld>
            <a:endParaRPr lang="ru-RU" altLang="ru-RU" smtClean="0"/>
          </a:p>
        </p:txBody>
      </p:sp>
      <p:sp>
        <p:nvSpPr>
          <p:cNvPr id="11" name="TextBox 8"/>
          <p:cNvSpPr txBox="1">
            <a:spLocks noChangeArrowheads="1"/>
          </p:cNvSpPr>
          <p:nvPr/>
        </p:nvSpPr>
        <p:spPr bwMode="auto">
          <a:xfrm>
            <a:off x="2160588" y="223838"/>
            <a:ext cx="7715250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489" tIns="40244" rIns="80489" bIns="40244" anchor="ctr"/>
          <a:lstStyle>
            <a:defPPr>
              <a:defRPr lang="ru-RU"/>
            </a:defPPr>
            <a:lvl1pPr algn="ctr" eaLnBrk="1" hangingPunct="1">
              <a:defRPr sz="2031" b="1" kern="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600"/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600"/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600"/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600"/>
            </a:lvl9pPr>
          </a:lstStyle>
          <a:p>
            <a:pPr algn="l">
              <a:defRPr/>
            </a:pPr>
            <a:r>
              <a:rPr lang="ru-RU" dirty="0"/>
              <a:t>Основные цели внедрения системы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Отраслевое совещание руководителей и специалистов ПАО «Газпром» по вопросам эксплуатации ГРС и систем газоснабжения                               г. Н.Новгород, 21-25 октября 2019 г. </a:t>
            </a:r>
            <a:endParaRPr lang="ru-RU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26571" y="1090096"/>
            <a:ext cx="8922625" cy="521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18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Обеспечение </a:t>
            </a:r>
            <a:r>
              <a:rPr lang="ru-RU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информационного взаимодействия </a:t>
            </a: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 соответствии </a:t>
            </a:r>
            <a:r>
              <a:rPr lang="ru-RU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 СТО Газпром 5.37-2011 Единые технические требования на оборудование узлов измерения расхода и количества природного газа, применяемых в ОАО «Газпром».</a:t>
            </a:r>
          </a:p>
          <a:p>
            <a:pPr marL="342900" indent="-342900" algn="just">
              <a:spcBef>
                <a:spcPts val="18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Оптимизация процесса формирования отчетных документов по поставке газа за месяц;</a:t>
            </a:r>
          </a:p>
          <a:p>
            <a:pPr marL="342900" indent="-342900" algn="just">
              <a:spcBef>
                <a:spcPts val="18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Унификация отчетных форм со средств измерений количества и качества газа;</a:t>
            </a:r>
          </a:p>
          <a:p>
            <a:pPr marL="342900" indent="-342900" algn="just">
              <a:spcBef>
                <a:spcPts val="18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Обеспечение оперативного контроля за работой средств измерений количества и качества газа на удаленных узлах измерений.</a:t>
            </a:r>
          </a:p>
        </p:txBody>
      </p:sp>
    </p:spTree>
    <p:extLst>
      <p:ext uri="{BB962C8B-B14F-4D97-AF65-F5344CB8AC3E}">
        <p14:creationId xmlns:p14="http://schemas.microsoft.com/office/powerpoint/2010/main" val="18612971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Номер слайда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fld id="{6B504C93-1BA0-45F0-B673-DF9CC00FB94F}" type="slidenum">
              <a:rPr lang="ru-RU" altLang="ru-RU" smtClean="0"/>
              <a:pPr/>
              <a:t>7</a:t>
            </a:fld>
            <a:endParaRPr lang="ru-RU" altLang="ru-RU" smtClean="0"/>
          </a:p>
        </p:txBody>
      </p:sp>
      <p:sp>
        <p:nvSpPr>
          <p:cNvPr id="11" name="TextBox 8"/>
          <p:cNvSpPr txBox="1">
            <a:spLocks noChangeArrowheads="1"/>
          </p:cNvSpPr>
          <p:nvPr/>
        </p:nvSpPr>
        <p:spPr bwMode="auto">
          <a:xfrm>
            <a:off x="2160588" y="223838"/>
            <a:ext cx="7715250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489" tIns="40244" rIns="80489" bIns="40244" anchor="ctr"/>
          <a:lstStyle>
            <a:defPPr>
              <a:defRPr lang="ru-RU"/>
            </a:defPPr>
            <a:lvl1pPr algn="ctr" eaLnBrk="1" hangingPunct="1">
              <a:defRPr sz="2031" b="1" kern="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600"/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600"/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600"/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600"/>
            </a:lvl9pPr>
          </a:lstStyle>
          <a:p>
            <a:pPr algn="l">
              <a:defRPr/>
            </a:pPr>
            <a:r>
              <a:rPr lang="ru-RU" dirty="0"/>
              <a:t>Реализация </a:t>
            </a:r>
            <a:r>
              <a:rPr lang="ru-RU" dirty="0" smtClean="0"/>
              <a:t>сбора оперативной и архивной </a:t>
            </a:r>
            <a:r>
              <a:rPr lang="ru-RU" dirty="0"/>
              <a:t>информации средств измерений количества и качества </a:t>
            </a:r>
            <a:r>
              <a:rPr lang="ru-RU" dirty="0" smtClean="0"/>
              <a:t>газа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Отраслевое совещание руководителей и специалистов ПАО «Газпром» по вопросам эксплуатации ГРС и систем газоснабжения                               г. Н.Новгород, 21-25 октября 2019 г. </a:t>
            </a:r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5111" y="1127125"/>
            <a:ext cx="7109289" cy="5154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4073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Номер слайда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fld id="{6B504C93-1BA0-45F0-B673-DF9CC00FB94F}" type="slidenum">
              <a:rPr lang="ru-RU" altLang="ru-RU" smtClean="0"/>
              <a:pPr/>
              <a:t>8</a:t>
            </a:fld>
            <a:endParaRPr lang="ru-RU" altLang="ru-RU" smtClean="0"/>
          </a:p>
        </p:txBody>
      </p:sp>
      <p:sp>
        <p:nvSpPr>
          <p:cNvPr id="11" name="TextBox 8"/>
          <p:cNvSpPr txBox="1">
            <a:spLocks noChangeArrowheads="1"/>
          </p:cNvSpPr>
          <p:nvPr/>
        </p:nvSpPr>
        <p:spPr bwMode="auto">
          <a:xfrm>
            <a:off x="2160588" y="223838"/>
            <a:ext cx="7715250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489" tIns="40244" rIns="80489" bIns="40244" anchor="ctr"/>
          <a:lstStyle>
            <a:defPPr>
              <a:defRPr lang="ru-RU"/>
            </a:defPPr>
            <a:lvl1pPr algn="ctr" eaLnBrk="1" hangingPunct="1">
              <a:defRPr sz="2031" b="1" kern="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600"/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600"/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600"/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600"/>
            </a:lvl9pPr>
          </a:lstStyle>
          <a:p>
            <a:pPr algn="l">
              <a:defRPr/>
            </a:pPr>
            <a:r>
              <a:rPr lang="ru-RU" dirty="0"/>
              <a:t>Реализация предоставления </a:t>
            </a:r>
            <a:r>
              <a:rPr lang="ru-RU" dirty="0" smtClean="0"/>
              <a:t>оперативной информации </a:t>
            </a:r>
            <a:r>
              <a:rPr lang="ru-RU" dirty="0"/>
              <a:t>средств измерений количества и качества </a:t>
            </a:r>
            <a:r>
              <a:rPr lang="ru-RU" dirty="0" smtClean="0"/>
              <a:t>газа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Отраслевое совещание руководителей и специалистов ПАО «Газпром» по вопросам эксплуатации ГРС и систем газоснабжения                               г. Н.Новгород, 21-25 октября 2019 г. </a:t>
            </a:r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94" y="1123638"/>
            <a:ext cx="9051421" cy="5091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4442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Номер слайда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fld id="{6B504C93-1BA0-45F0-B673-DF9CC00FB94F}" type="slidenum">
              <a:rPr lang="ru-RU" altLang="ru-RU" smtClean="0"/>
              <a:pPr/>
              <a:t>9</a:t>
            </a:fld>
            <a:endParaRPr lang="ru-RU" altLang="ru-RU" smtClean="0"/>
          </a:p>
        </p:txBody>
      </p:sp>
      <p:sp>
        <p:nvSpPr>
          <p:cNvPr id="11" name="TextBox 8"/>
          <p:cNvSpPr txBox="1">
            <a:spLocks noChangeArrowheads="1"/>
          </p:cNvSpPr>
          <p:nvPr/>
        </p:nvSpPr>
        <p:spPr bwMode="auto">
          <a:xfrm>
            <a:off x="2160588" y="223838"/>
            <a:ext cx="7715250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489" tIns="40244" rIns="80489" bIns="40244" anchor="ctr"/>
          <a:lstStyle>
            <a:defPPr>
              <a:defRPr lang="ru-RU"/>
            </a:defPPr>
            <a:lvl1pPr algn="ctr" eaLnBrk="1" hangingPunct="1">
              <a:defRPr sz="2031" b="1" kern="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600"/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600"/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600"/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600"/>
            </a:lvl9pPr>
          </a:lstStyle>
          <a:p>
            <a:pPr algn="l">
              <a:defRPr/>
            </a:pPr>
            <a:r>
              <a:rPr lang="ru-RU" dirty="0"/>
              <a:t>Реализация предоставления </a:t>
            </a:r>
            <a:r>
              <a:rPr lang="ru-RU" dirty="0" smtClean="0"/>
              <a:t>аварий средств </a:t>
            </a:r>
            <a:r>
              <a:rPr lang="ru-RU" dirty="0"/>
              <a:t>измерений количества и качества </a:t>
            </a:r>
            <a:r>
              <a:rPr lang="ru-RU" dirty="0" smtClean="0"/>
              <a:t>газа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Отраслевое совещание руководителей и специалистов ПАО «Газпром» по вопросам эксплуатации ГРС и систем газоснабжения                               г. Н.Новгород, 21-25 октября 2019 г. </a:t>
            </a:r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90" y="1123638"/>
            <a:ext cx="9051421" cy="5091424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 bwMode="auto">
          <a:xfrm>
            <a:off x="1640793" y="4580546"/>
            <a:ext cx="4614728" cy="333286"/>
          </a:xfrm>
          <a:prstGeom prst="roundRect">
            <a:avLst/>
          </a:prstGeom>
          <a:noFill/>
          <a:ln w="508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5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  <p:sp>
        <p:nvSpPr>
          <p:cNvPr id="6" name="Стрелка углом вверх 5"/>
          <p:cNvSpPr/>
          <p:nvPr/>
        </p:nvSpPr>
        <p:spPr bwMode="auto">
          <a:xfrm rot="10800000" flipH="1">
            <a:off x="6255521" y="4709501"/>
            <a:ext cx="423969" cy="640165"/>
          </a:xfrm>
          <a:prstGeom prst="bentUpArrow">
            <a:avLst>
              <a:gd name="adj1" fmla="val 9524"/>
              <a:gd name="adj2" fmla="val 25000"/>
              <a:gd name="adj3" fmla="val 25000"/>
            </a:avLst>
          </a:prstGeom>
          <a:solidFill>
            <a:srgbClr val="00B0F0"/>
          </a:solidFill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5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68" y="5357745"/>
            <a:ext cx="9742252" cy="86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7581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tg_2010">
  <a:themeElements>
    <a:clrScheme name="3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FF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5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FF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5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3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2_Специальное оформление">
  <a:themeElements>
    <a:clrScheme name="2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Специальное оформление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FF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5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FF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5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2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0_Специальное оформление">
  <a:themeElements>
    <a:clrScheme name="10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0_Специальное оформление">
      <a:majorFont>
        <a:latin typeface="Arial Narrow"/>
        <a:ea typeface=""/>
        <a:cs typeface="Arial"/>
      </a:majorFont>
      <a:minorFont>
        <a:latin typeface="Arial Narrow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FF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5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FF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5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10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1_Специальное оформление">
  <a:themeElements>
    <a:clrScheme name="11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1_Специальное оформление">
      <a:majorFont>
        <a:latin typeface="Arial Narrow"/>
        <a:ea typeface=""/>
        <a:cs typeface="Arial"/>
      </a:majorFont>
      <a:minorFont>
        <a:latin typeface="Arial Narrow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FF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5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FF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5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11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2_Специальное оформление">
  <a:themeElements>
    <a:clrScheme name="12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2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FF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5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FF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5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12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4_Специальное оформление">
  <a:themeElements>
    <a:clrScheme name="14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4_Специальное оформление">
      <a:majorFont>
        <a:latin typeface="Arial Narrow"/>
        <a:ea typeface=""/>
        <a:cs typeface="Arial"/>
      </a:majorFont>
      <a:minorFont>
        <a:latin typeface="Arial Narrow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FF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5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FF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5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14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4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4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4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4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4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4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Специальное оформление">
  <a:themeElements>
    <a:clrScheme name="4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FF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5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FF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5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4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5_Специальное оформление">
  <a:themeElements>
    <a:clrScheme name="5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5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FF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5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FF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5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5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6_Специальное оформление">
  <a:themeElements>
    <a:clrScheme name="6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6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FF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5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FF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5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6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3_Специальное оформление">
  <a:themeElements>
    <a:clrScheme name="13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3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FF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5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FF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5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13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7_Специальное оформление">
  <a:themeElements>
    <a:clrScheme name="7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FF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5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FF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5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7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8_Специальное оформление">
  <a:themeElements>
    <a:clrScheme name="8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8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FF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5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FF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5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8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9_Специальное оформление">
  <a:themeElements>
    <a:clrScheme name="9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9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FF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5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FF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5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9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btg_2010</Template>
  <TotalTime>13992</TotalTime>
  <Words>1024</Words>
  <Application>Microsoft Office PowerPoint</Application>
  <PresentationFormat>Лист A4 (210x297 мм)</PresentationFormat>
  <Paragraphs>117</Paragraphs>
  <Slides>22</Slides>
  <Notes>22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14</vt:i4>
      </vt:variant>
      <vt:variant>
        <vt:lpstr>Заголовки слайдов</vt:lpstr>
      </vt:variant>
      <vt:variant>
        <vt:i4>22</vt:i4>
      </vt:variant>
    </vt:vector>
  </HeadingPairs>
  <TitlesOfParts>
    <vt:vector size="39" baseType="lpstr">
      <vt:lpstr>Arial</vt:lpstr>
      <vt:lpstr>Arial Narrow</vt:lpstr>
      <vt:lpstr>Calibri</vt:lpstr>
      <vt:lpstr>btg_2010</vt:lpstr>
      <vt:lpstr>Специальное оформление</vt:lpstr>
      <vt:lpstr>4_Специальное оформление</vt:lpstr>
      <vt:lpstr>5_Специальное оформление</vt:lpstr>
      <vt:lpstr>6_Специальное оформление</vt:lpstr>
      <vt:lpstr>13_Специальное оформление</vt:lpstr>
      <vt:lpstr>7_Специальное оформление</vt:lpstr>
      <vt:lpstr>8_Специальное оформление</vt:lpstr>
      <vt:lpstr>9_Специальное оформление</vt:lpstr>
      <vt:lpstr>2_Специальное оформление</vt:lpstr>
      <vt:lpstr>10_Специальное оформление</vt:lpstr>
      <vt:lpstr>11_Специальное оформление</vt:lpstr>
      <vt:lpstr>12_Специальное оформление</vt:lpstr>
      <vt:lpstr>14_Специальное оформление</vt:lpstr>
      <vt:lpstr>Опыт внедрения и эксплуатации системы сбора данных средств измерений количества и ФХП газа  ГРС, ГИС ОАО «Газпром трансгаз Беларусь»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ame</dc:creator>
  <cp:lastModifiedBy>Жук Дмитрий Николаевич</cp:lastModifiedBy>
  <cp:revision>908</cp:revision>
  <cp:lastPrinted>2019-10-18T12:41:48Z</cp:lastPrinted>
  <dcterms:created xsi:type="dcterms:W3CDTF">2012-08-15T06:02:23Z</dcterms:created>
  <dcterms:modified xsi:type="dcterms:W3CDTF">2019-10-18T13:06:54Z</dcterms:modified>
</cp:coreProperties>
</file>