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  <p:sldMasterId id="2147483780" r:id="rId9"/>
    <p:sldMasterId id="2147483784" r:id="rId10"/>
    <p:sldMasterId id="2147483790" r:id="rId11"/>
  </p:sldMasterIdLst>
  <p:notesMasterIdLst>
    <p:notesMasterId r:id="rId24"/>
  </p:notesMasterIdLst>
  <p:handoutMasterIdLst>
    <p:handoutMasterId r:id="rId25"/>
  </p:handoutMasterIdLst>
  <p:sldIdLst>
    <p:sldId id="316" r:id="rId12"/>
    <p:sldId id="319" r:id="rId13"/>
    <p:sldId id="364" r:id="rId14"/>
    <p:sldId id="344" r:id="rId15"/>
    <p:sldId id="343" r:id="rId16"/>
    <p:sldId id="355" r:id="rId17"/>
    <p:sldId id="356" r:id="rId18"/>
    <p:sldId id="366" r:id="rId19"/>
    <p:sldId id="365" r:id="rId20"/>
    <p:sldId id="363" r:id="rId21"/>
    <p:sldId id="367" r:id="rId22"/>
    <p:sldId id="352" r:id="rId2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429">
          <p15:clr>
            <a:srgbClr val="A4A3A4"/>
          </p15:clr>
        </p15:guide>
        <p15:guide id="16" pos="2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79C2"/>
    <a:srgbClr val="0066CC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184" y="-164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429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724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8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20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917514"/>
            <a:ext cx="6653212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268538" y="1216660"/>
            <a:ext cx="6653211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1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917514"/>
            <a:ext cx="6653212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44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0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93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4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8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6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5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9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emf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794" r:id="rId6"/>
    <p:sldLayoutId id="2147483795" r:id="rId7"/>
    <p:sldLayoutId id="2147483801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0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3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2038350" y="2781300"/>
            <a:ext cx="710565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2038350" y="1"/>
            <a:ext cx="710565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2038350" y="2781300"/>
            <a:ext cx="710565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800" y="136800"/>
            <a:ext cx="1623600" cy="8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64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КОМПЛЕКСНЫЕ </a:t>
            </a:r>
            <a:r>
              <a:rPr lang="ru-RU" dirty="0"/>
              <a:t>ТЕХНИЧЕСКИЕ ХАРАКТЕРИСТИКИ И НАДЕЖНОСТЬ ОБОРУДОВАНИЯ ПОДВОДНЫХ КОМПЛЕКСОВ ДОБЫЧИ, ПОДГОТОВКИ К ТРАНСПОРТУ И КОМПРИМИРОВАНИЯ ГАЗА ДЛЯ РОССИЙСКОГО АРКТИЧЕСКОГО </a:t>
            </a:r>
            <a:r>
              <a:rPr lang="ru-RU" dirty="0" smtClean="0"/>
              <a:t>ШЕЛЬФА</a:t>
            </a:r>
          </a:p>
          <a:p>
            <a:pPr indent="15875"/>
            <a:endParaRPr lang="ru-RU" dirty="0"/>
          </a:p>
          <a:p>
            <a:pPr lvl="0"/>
            <a:r>
              <a:rPr lang="ru-RU" sz="1800" b="0" dirty="0">
                <a:solidFill>
                  <a:srgbClr val="FFFFFF"/>
                </a:solidFill>
              </a:rPr>
              <a:t>Чернов Александр Николаевич </a:t>
            </a:r>
          </a:p>
          <a:p>
            <a:pPr lvl="0"/>
            <a:r>
              <a:rPr lang="ru-RU" sz="1800" b="0" dirty="0">
                <a:solidFill>
                  <a:srgbClr val="FFFFFF"/>
                </a:solidFill>
              </a:rPr>
              <a:t>Начальник Управления внедрения новой техники и технологий </a:t>
            </a:r>
          </a:p>
          <a:p>
            <a:pPr lvl="0"/>
            <a:r>
              <a:rPr lang="ru-RU" sz="1800" b="0" dirty="0">
                <a:solidFill>
                  <a:srgbClr val="FFFFFF"/>
                </a:solidFill>
              </a:rPr>
              <a:t>Тел.</a:t>
            </a:r>
            <a:r>
              <a:rPr lang="en-US" sz="1800" b="0" dirty="0">
                <a:solidFill>
                  <a:srgbClr val="FFFFFF"/>
                </a:solidFill>
              </a:rPr>
              <a:t>:</a:t>
            </a:r>
            <a:r>
              <a:rPr lang="ru-RU" sz="1800" b="0" dirty="0">
                <a:solidFill>
                  <a:srgbClr val="FFFFFF"/>
                </a:solidFill>
              </a:rPr>
              <a:t> </a:t>
            </a:r>
            <a:r>
              <a:rPr lang="en-US" sz="1800" b="0" dirty="0">
                <a:solidFill>
                  <a:srgbClr val="FFFFFF"/>
                </a:solidFill>
              </a:rPr>
              <a:t>+7</a:t>
            </a:r>
            <a:r>
              <a:rPr lang="ru-RU" sz="1800" b="0" dirty="0">
                <a:solidFill>
                  <a:srgbClr val="FFFFFF"/>
                </a:solidFill>
              </a:rPr>
              <a:t> </a:t>
            </a:r>
            <a:r>
              <a:rPr lang="en-US" sz="1800" b="0" dirty="0">
                <a:solidFill>
                  <a:srgbClr val="FFFFFF"/>
                </a:solidFill>
              </a:rPr>
              <a:t>(812)</a:t>
            </a:r>
            <a:r>
              <a:rPr lang="ru-RU" sz="1800" b="0" dirty="0">
                <a:solidFill>
                  <a:srgbClr val="FFFFFF"/>
                </a:solidFill>
              </a:rPr>
              <a:t> </a:t>
            </a:r>
            <a:r>
              <a:rPr lang="en-US" sz="1800" b="0" dirty="0">
                <a:solidFill>
                  <a:srgbClr val="FFFFFF"/>
                </a:solidFill>
              </a:rPr>
              <a:t>578</a:t>
            </a:r>
            <a:r>
              <a:rPr lang="ru-RU" sz="1800" b="0" dirty="0">
                <a:solidFill>
                  <a:srgbClr val="FFFFFF"/>
                </a:solidFill>
              </a:rPr>
              <a:t>-</a:t>
            </a:r>
            <a:r>
              <a:rPr lang="en-US" sz="1800" b="0" dirty="0">
                <a:solidFill>
                  <a:srgbClr val="FFFFFF"/>
                </a:solidFill>
              </a:rPr>
              <a:t>79</a:t>
            </a:r>
            <a:r>
              <a:rPr lang="ru-RU" sz="1800" b="0" dirty="0">
                <a:solidFill>
                  <a:srgbClr val="FFFFFF"/>
                </a:solidFill>
              </a:rPr>
              <a:t>-</a:t>
            </a:r>
            <a:r>
              <a:rPr lang="en-US" sz="1800" b="0" dirty="0">
                <a:solidFill>
                  <a:srgbClr val="FFFFFF"/>
                </a:solidFill>
              </a:rPr>
              <a:t>97</a:t>
            </a:r>
            <a:r>
              <a:rPr lang="ru-RU" sz="1800" b="0" dirty="0">
                <a:solidFill>
                  <a:srgbClr val="FFFFFF"/>
                </a:solidFill>
              </a:rPr>
              <a:t>. </a:t>
            </a:r>
            <a:r>
              <a:rPr lang="en-US" sz="1800" b="0" dirty="0">
                <a:solidFill>
                  <a:srgbClr val="FFFFFF"/>
                </a:solidFill>
              </a:rPr>
              <a:t>E-mail: achernov@gazpromproject.ru</a:t>
            </a:r>
          </a:p>
          <a:p>
            <a:pPr indent="15875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Петербургский международный газовый форум - 2017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88370" y="1151040"/>
            <a:ext cx="9055630" cy="1101093"/>
          </a:xfrm>
        </p:spPr>
        <p:txBody>
          <a:bodyPr/>
          <a:lstStyle/>
          <a:p>
            <a:r>
              <a:rPr lang="ru-RU" sz="2000" dirty="0">
                <a:solidFill>
                  <a:srgbClr val="003366"/>
                </a:solidFill>
              </a:rPr>
              <a:t>График зависимости </a:t>
            </a:r>
            <a:r>
              <a:rPr lang="ru-RU" sz="2000" dirty="0" smtClean="0">
                <a:solidFill>
                  <a:srgbClr val="003366"/>
                </a:solidFill>
              </a:rPr>
              <a:t>целевой функции от </a:t>
            </a:r>
            <a:r>
              <a:rPr lang="ru-RU" sz="2000" dirty="0">
                <a:solidFill>
                  <a:srgbClr val="003366"/>
                </a:solidFill>
              </a:rPr>
              <a:t>показателя надежности </a:t>
            </a:r>
            <a:r>
              <a:rPr lang="ru-RU" sz="2000" dirty="0" smtClean="0">
                <a:solidFill>
                  <a:srgbClr val="003366"/>
                </a:solidFill>
              </a:rPr>
              <a:t>системы.</a:t>
            </a:r>
            <a:endParaRPr lang="ru-RU" sz="2000" dirty="0">
              <a:solidFill>
                <a:srgbClr val="003366"/>
              </a:solidFill>
            </a:endParaRPr>
          </a:p>
          <a:p>
            <a:endParaRPr lang="ru-RU" sz="2000" dirty="0">
              <a:solidFill>
                <a:srgbClr val="003366"/>
              </a:solidFill>
            </a:endParaRPr>
          </a:p>
          <a:p>
            <a:r>
              <a:rPr lang="ru-RU" sz="2000" dirty="0">
                <a:solidFill>
                  <a:srgbClr val="003366"/>
                </a:solidFill>
              </a:rPr>
              <a:t>Оптимальный уровень надежности:</a:t>
            </a:r>
            <a:r>
              <a:rPr lang="ru-RU" sz="2000" b="1" dirty="0">
                <a:solidFill>
                  <a:srgbClr val="003366"/>
                </a:solidFill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sym typeface="Symbol" panose="05050102010706020507" pitchFamily="18" charset="2"/>
              </a:rPr>
              <a:t> </a:t>
            </a:r>
            <a:r>
              <a:rPr lang="ru-RU" sz="2000" b="1" dirty="0" smtClean="0">
                <a:solidFill>
                  <a:srgbClr val="003366"/>
                </a:solidFill>
              </a:rPr>
              <a:t>0,894. </a:t>
            </a:r>
            <a:endParaRPr lang="ru-RU" sz="2000" b="1" dirty="0">
              <a:solidFill>
                <a:srgbClr val="003366"/>
              </a:solidFill>
            </a:endParaRPr>
          </a:p>
          <a:p>
            <a:endParaRPr lang="ru-RU" sz="2000" dirty="0">
              <a:solidFill>
                <a:srgbClr val="003366"/>
              </a:solidFill>
            </a:endParaRPr>
          </a:p>
          <a:p>
            <a:pPr hangingPunct="0"/>
            <a:endParaRPr lang="ru-RU" sz="2000" dirty="0">
              <a:solidFill>
                <a:srgbClr val="003366"/>
              </a:solidFill>
            </a:endParaRPr>
          </a:p>
          <a:p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9575" y="0"/>
            <a:ext cx="6653212" cy="1009650"/>
          </a:xfrm>
        </p:spPr>
        <p:txBody>
          <a:bodyPr/>
          <a:lstStyle/>
          <a:p>
            <a:r>
              <a:rPr lang="ru-RU" sz="2400" dirty="0" smtClean="0"/>
              <a:t>Пример результата </a:t>
            </a:r>
            <a:r>
              <a:rPr lang="ru-RU" sz="2400" smtClean="0"/>
              <a:t>технико-экономического расчета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9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4682067" y="2810933"/>
            <a:ext cx="889000" cy="24553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47" y="2147040"/>
            <a:ext cx="6840000" cy="4254234"/>
          </a:xfrm>
          <a:prstGeom prst="rect">
            <a:avLst/>
          </a:prstGeom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49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88370" y="1151040"/>
            <a:ext cx="8895610" cy="510498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3366"/>
                </a:solidFill>
              </a:rPr>
              <a:t>В </a:t>
            </a:r>
            <a:r>
              <a:rPr lang="ru-RU" sz="2000" dirty="0">
                <a:solidFill>
                  <a:srgbClr val="003366"/>
                </a:solidFill>
              </a:rPr>
              <a:t>ООО «Газпром проектирование» в 2017 году выполнена НИР, в которой разработана новая методика оценки показателей надежности ПДК с учетом длительного периода недоступности для выполнения работ по техническому обслуживанию и ремонту.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</a:rPr>
              <a:t>Для каждого проекта подводного обустройства месторождений условия и состав оборудования уникальны и поэтому необходимо выполнять тщательный анализ рассматриваемых схем обустройства месторождений, подбирать оборудование и выполнять ТЭА с учетом оценки надёжности системы и вероятности возникновения отказов.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</a:rPr>
              <a:t>Результаты экономических расчетов подтвердили предположение, что не во всех случаях резервирование оборудования и дальнейшее повышение его степени надежности приводит к увеличению прибыли от освоения месторождения.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</a:rPr>
              <a:t>Для обеспечения бесперебойного режима работы подводных месторождений необходимо развитие технологий подледного технического обслуживания и ремонта, значительно повышающих надежность подводных добычных систем.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9575" y="0"/>
            <a:ext cx="6653212" cy="1009650"/>
          </a:xfrm>
        </p:spPr>
        <p:txBody>
          <a:bodyPr/>
          <a:lstStyle/>
          <a:p>
            <a:r>
              <a:rPr lang="ru-RU" sz="2400" dirty="0" smtClean="0"/>
              <a:t>Заключение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10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4682067" y="2810933"/>
            <a:ext cx="889000" cy="24553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09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40467" y="1913467"/>
            <a:ext cx="6745814" cy="44911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/>
          </a:p>
          <a:p>
            <a:pPr algn="ctr"/>
            <a:endParaRPr lang="ru-RU" sz="1800" b="1" dirty="0" smtClean="0"/>
          </a:p>
          <a:p>
            <a:pPr indent="271463"/>
            <a:r>
              <a:rPr lang="ru-RU" sz="1800" dirty="0" smtClean="0">
                <a:solidFill>
                  <a:schemeClr val="bg1"/>
                </a:solidFill>
              </a:rPr>
              <a:t>Чернов </a:t>
            </a:r>
            <a:r>
              <a:rPr lang="ru-RU" sz="1800" dirty="0">
                <a:solidFill>
                  <a:schemeClr val="bg1"/>
                </a:solidFill>
              </a:rPr>
              <a:t>Александр Николаевич </a:t>
            </a:r>
          </a:p>
          <a:p>
            <a:pPr indent="271463"/>
            <a:r>
              <a:rPr lang="ru-RU" sz="1800" dirty="0">
                <a:solidFill>
                  <a:schemeClr val="bg1"/>
                </a:solidFill>
              </a:rPr>
              <a:t>Начальник Управления внедрения новой техники и технологий </a:t>
            </a:r>
          </a:p>
          <a:p>
            <a:pPr indent="271463"/>
            <a:r>
              <a:rPr lang="ru-RU" sz="1800" dirty="0">
                <a:solidFill>
                  <a:schemeClr val="bg1"/>
                </a:solidFill>
              </a:rPr>
              <a:t>Тел.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+</a:t>
            </a:r>
            <a:r>
              <a:rPr lang="en-US" sz="1800" dirty="0" smtClean="0">
                <a:solidFill>
                  <a:schemeClr val="bg1"/>
                </a:solidFill>
              </a:rPr>
              <a:t>7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(812)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578</a:t>
            </a:r>
            <a:r>
              <a:rPr lang="ru-RU" sz="1800" dirty="0" smtClean="0">
                <a:solidFill>
                  <a:schemeClr val="bg1"/>
                </a:solidFill>
              </a:rPr>
              <a:t>-</a:t>
            </a:r>
            <a:r>
              <a:rPr lang="en-US" sz="1800" dirty="0" smtClean="0">
                <a:solidFill>
                  <a:schemeClr val="bg1"/>
                </a:solidFill>
              </a:rPr>
              <a:t>79</a:t>
            </a:r>
            <a:r>
              <a:rPr lang="ru-RU" sz="1800" dirty="0" smtClean="0">
                <a:solidFill>
                  <a:schemeClr val="bg1"/>
                </a:solidFill>
              </a:rPr>
              <a:t>-</a:t>
            </a:r>
            <a:r>
              <a:rPr lang="en-US" sz="1800" dirty="0" smtClean="0">
                <a:solidFill>
                  <a:schemeClr val="bg1"/>
                </a:solidFill>
              </a:rPr>
              <a:t>97 </a:t>
            </a:r>
            <a:r>
              <a:rPr lang="en-US" sz="1800" dirty="0">
                <a:solidFill>
                  <a:schemeClr val="bg1"/>
                </a:solidFill>
              </a:rPr>
              <a:t>* </a:t>
            </a:r>
            <a:r>
              <a:rPr lang="en-US" sz="1800" dirty="0" smtClean="0">
                <a:solidFill>
                  <a:schemeClr val="bg1"/>
                </a:solidFill>
              </a:rPr>
              <a:t>36</a:t>
            </a:r>
            <a:r>
              <a:rPr lang="ru-RU" sz="1800" dirty="0" smtClean="0">
                <a:solidFill>
                  <a:schemeClr val="bg1"/>
                </a:solidFill>
              </a:rPr>
              <a:t>516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  <a:p>
            <a:pPr indent="271463"/>
            <a:r>
              <a:rPr lang="en-US" sz="1800" dirty="0">
                <a:solidFill>
                  <a:schemeClr val="bg1"/>
                </a:solidFill>
              </a:rPr>
              <a:t>E-mail: achernov@gazpromproject.ru</a:t>
            </a:r>
          </a:p>
          <a:p>
            <a:pPr algn="ctr"/>
            <a:endParaRPr lang="ru-RU" sz="2800" b="1" dirty="0"/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99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Технические решения по обустройству шельфовых месторождений производительностью </a:t>
            </a:r>
            <a:r>
              <a:rPr lang="ru-RU" dirty="0" smtClean="0"/>
              <a:t>10 млрд.нм</a:t>
            </a:r>
            <a:r>
              <a:rPr lang="ru-RU" baseline="30000" dirty="0" smtClean="0"/>
              <a:t>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70" y="1277137"/>
            <a:ext cx="9015530" cy="5077366"/>
          </a:xfrm>
          <a:prstGeom prst="rect">
            <a:avLst/>
          </a:prstGeom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оборудования фонтанной арматуры и устья скважин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Рисунок 7" descr="Схемы систем подводной добычи Model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5" y="1102379"/>
            <a:ext cx="8364368" cy="52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36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компримирования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l="30226" t="30239" r="29765" b="29007"/>
          <a:stretch/>
        </p:blipFill>
        <p:spPr bwMode="auto">
          <a:xfrm>
            <a:off x="-31617" y="1135275"/>
            <a:ext cx="4496291" cy="2667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/>
          <a:srcRect l="35291" t="29752" r="35371" b="33936"/>
          <a:stretch/>
        </p:blipFill>
        <p:spPr bwMode="auto">
          <a:xfrm>
            <a:off x="3881375" y="2699205"/>
            <a:ext cx="5191125" cy="37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/>
          <a:srcRect l="39282" t="31271" r="41303" b="44138"/>
          <a:stretch/>
        </p:blipFill>
        <p:spPr bwMode="auto">
          <a:xfrm>
            <a:off x="6548375" y="1229800"/>
            <a:ext cx="269669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низ 15"/>
          <p:cNvSpPr/>
          <p:nvPr/>
        </p:nvSpPr>
        <p:spPr>
          <a:xfrm rot="13339121">
            <a:off x="6505595" y="2405184"/>
            <a:ext cx="275666" cy="114049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314887" y="3209412"/>
            <a:ext cx="1143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11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подводного теплообменника (ПТО)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l="22697" t="30099" r="35039" b="35089"/>
          <a:stretch/>
        </p:blipFill>
        <p:spPr bwMode="auto">
          <a:xfrm>
            <a:off x="94525" y="1112125"/>
            <a:ext cx="49246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/>
          <a:srcRect l="35349" t="23575" r="28040" b="32193"/>
          <a:stretch/>
        </p:blipFill>
        <p:spPr bwMode="auto">
          <a:xfrm>
            <a:off x="3852333" y="2712000"/>
            <a:ext cx="5283200" cy="37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11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4211" y="0"/>
            <a:ext cx="6653212" cy="1009650"/>
          </a:xfrm>
        </p:spPr>
        <p:txBody>
          <a:bodyPr/>
          <a:lstStyle/>
          <a:p>
            <a:r>
              <a:rPr lang="ru-RU" dirty="0" smtClean="0"/>
              <a:t>Надежность подводного оборудования - определение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5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12" y="1352508"/>
            <a:ext cx="5442082" cy="1118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4" y="2712772"/>
            <a:ext cx="7318913" cy="3423531"/>
          </a:xfrm>
          <a:prstGeom prst="rect">
            <a:avLst/>
          </a:prstGeom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70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4211" y="0"/>
            <a:ext cx="6653212" cy="1009650"/>
          </a:xfrm>
        </p:spPr>
        <p:txBody>
          <a:bodyPr/>
          <a:lstStyle/>
          <a:p>
            <a:r>
              <a:rPr lang="ru-RU" dirty="0" smtClean="0"/>
              <a:t>Время ремонта морского оборудования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6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3" b="39682"/>
          <a:stretch>
            <a:fillRect/>
          </a:stretch>
        </p:blipFill>
        <p:spPr bwMode="auto">
          <a:xfrm>
            <a:off x="1023762" y="1624761"/>
            <a:ext cx="7145395" cy="33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6842" y="5001137"/>
            <a:ext cx="82940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366"/>
                </a:solidFill>
              </a:rPr>
              <a:t>Время ремонта морского газопровода до 100 дней с учетом существующей системы технического обслуживания и ремонта (СТОиР)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366"/>
                </a:solidFill>
              </a:rPr>
              <a:t>Время ремонта морского газопровода при отсутствии СТОиР До 1 года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8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1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4211" y="0"/>
            <a:ext cx="6653212" cy="1009650"/>
          </a:xfrm>
        </p:spPr>
        <p:txBody>
          <a:bodyPr/>
          <a:lstStyle/>
          <a:p>
            <a:r>
              <a:rPr lang="ru-RU" dirty="0" smtClean="0"/>
              <a:t>Перечень оборудования и </a:t>
            </a:r>
            <a:r>
              <a:rPr lang="ru-RU" dirty="0"/>
              <a:t>в</a:t>
            </a:r>
            <a:r>
              <a:rPr lang="ru-RU" dirty="0" smtClean="0"/>
              <a:t>арианты резервирования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7</a:t>
            </a:fld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71603"/>
              </p:ext>
            </p:extLst>
          </p:nvPr>
        </p:nvGraphicFramePr>
        <p:xfrm>
          <a:off x="396240" y="1449229"/>
          <a:ext cx="8458200" cy="43554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04454"/>
                <a:gridCol w="2742102"/>
                <a:gridCol w="1035284"/>
                <a:gridCol w="600700"/>
                <a:gridCol w="678180"/>
                <a:gridCol w="716280"/>
                <a:gridCol w="693420"/>
                <a:gridCol w="678180"/>
                <a:gridCol w="609600"/>
              </a:tblGrid>
              <a:tr h="192405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Название оборудования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Количество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Вариант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  <a:r>
                        <a:rPr lang="en-US" sz="1200" b="1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Подводные промысловые центры (ППЦ)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Центральный манифольд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55753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Подводные сепараторы перед модулем подводного теплообменника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Подводные теплообменники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Подводные сепараторы после модуля подводного теплообменника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Подводные насосы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Блок распределения ингибитора гидратообразования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Подводные компрессоры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Блок электроснабжения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Высоковольтные кабели с берега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Газопровод на береговые объекты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Конденсатопровод на берег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13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Трубопровод МЭГ с берега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Магистральный шлангокабель СУ с берега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44450" marR="44450" marT="889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4211" y="0"/>
            <a:ext cx="6653212" cy="1009650"/>
          </a:xfrm>
        </p:spPr>
        <p:txBody>
          <a:bodyPr/>
          <a:lstStyle/>
          <a:p>
            <a:r>
              <a:rPr lang="ru-RU" dirty="0" smtClean="0"/>
              <a:t>Анализ </a:t>
            </a:r>
            <a:r>
              <a:rPr lang="ru-RU" dirty="0"/>
              <a:t>надежности применения подводного оборудования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8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041" t="1225" r="1501" b="1405"/>
          <a:stretch>
            <a:fillRect/>
          </a:stretch>
        </p:blipFill>
        <p:spPr bwMode="auto">
          <a:xfrm>
            <a:off x="1006372" y="1321284"/>
            <a:ext cx="7442381" cy="4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8"/>
          <p:cNvSpPr txBox="1">
            <a:spLocks/>
          </p:cNvSpPr>
          <p:nvPr/>
        </p:nvSpPr>
        <p:spPr>
          <a:xfrm>
            <a:off x="2268538" y="6410220"/>
            <a:ext cx="6653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235075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43063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 smtClean="0"/>
              <a:t>КОМПЛЕКСНЫЕ ТЕХНИЧЕСКИЕ ХАРАКТЕРИСТИКИ И НАДЕЖНОСТЬ ОБОРУДОВАНИЯ ПДК ДЛЯ РОССИЙСКОГО АРКТИЧЕСКОГО ШЕЛЬФА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1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611</Words>
  <Application>Microsoft Office PowerPoint</Application>
  <PresentationFormat>Экран (4:3)</PresentationFormat>
  <Paragraphs>196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Courier New</vt:lpstr>
      <vt:lpstr>Symbol</vt:lpstr>
      <vt:lpstr>Times New Roman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9_Специальное оформление</vt:lpstr>
      <vt:lpstr>12_Специальное оформление</vt:lpstr>
      <vt:lpstr>13_Специальное оформление</vt:lpstr>
      <vt:lpstr>Презентация PowerPoint</vt:lpstr>
      <vt:lpstr>Технические решения по обустройству шельфовых месторождений производительностью 10 млрд.нм3</vt:lpstr>
      <vt:lpstr>Структурная схема оборудования фонтанной арматуры и устья скважин</vt:lpstr>
      <vt:lpstr>Модуль компримирования</vt:lpstr>
      <vt:lpstr>Модуль подводного теплообменника (ПТО)</vt:lpstr>
      <vt:lpstr>Надежность подводного оборудования - определение</vt:lpstr>
      <vt:lpstr>Время ремонта морского оборудования</vt:lpstr>
      <vt:lpstr>Перечень оборудования и варианты резервирования </vt:lpstr>
      <vt:lpstr>Анализ надежности применения подводного оборудования</vt:lpstr>
      <vt:lpstr>Пример результата технико-экономического расчета</vt:lpstr>
      <vt:lpstr>Заключение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Александр Николаевич Чернов</cp:lastModifiedBy>
  <cp:revision>153</cp:revision>
  <dcterms:created xsi:type="dcterms:W3CDTF">2009-07-15T11:37:47Z</dcterms:created>
  <dcterms:modified xsi:type="dcterms:W3CDTF">2017-10-02T14:01:47Z</dcterms:modified>
</cp:coreProperties>
</file>