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5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7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8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9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20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21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3.xml" ContentType="application/vnd.openxmlformats-officedocument.theme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24.xml" ContentType="application/vnd.openxmlformats-officedocument.theme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25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6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theme/theme27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28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29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30.xml" ContentType="application/vnd.openxmlformats-officedocument.theme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31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32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86" r:id="rId6"/>
    <p:sldMasterId id="2147483698" r:id="rId7"/>
    <p:sldMasterId id="2147483710" r:id="rId8"/>
    <p:sldMasterId id="2147483722" r:id="rId9"/>
    <p:sldMasterId id="2147483736" r:id="rId10"/>
    <p:sldMasterId id="2147483748" r:id="rId11"/>
    <p:sldMasterId id="2147483762" r:id="rId12"/>
    <p:sldMasterId id="2147483774" r:id="rId13"/>
    <p:sldMasterId id="2147483786" r:id="rId14"/>
    <p:sldMasterId id="2147483798" r:id="rId15"/>
    <p:sldMasterId id="2147483810" r:id="rId16"/>
    <p:sldMasterId id="2147483822" r:id="rId17"/>
    <p:sldMasterId id="2147483836" r:id="rId18"/>
    <p:sldMasterId id="2147483848" r:id="rId19"/>
    <p:sldMasterId id="2147483860" r:id="rId20"/>
    <p:sldMasterId id="2147483872" r:id="rId21"/>
    <p:sldMasterId id="2147483884" r:id="rId22"/>
    <p:sldMasterId id="2147483896" r:id="rId23"/>
    <p:sldMasterId id="2147483908" r:id="rId24"/>
    <p:sldMasterId id="2147483920" r:id="rId25"/>
    <p:sldMasterId id="2147483932" r:id="rId26"/>
    <p:sldMasterId id="2147483944" r:id="rId27"/>
    <p:sldMasterId id="2147483956" r:id="rId28"/>
    <p:sldMasterId id="2147483969" r:id="rId29"/>
    <p:sldMasterId id="2147483981" r:id="rId30"/>
    <p:sldMasterId id="2147483994" r:id="rId31"/>
    <p:sldMasterId id="2147484007" r:id="rId32"/>
    <p:sldMasterId id="2147484019" r:id="rId33"/>
    <p:sldMasterId id="2147484031" r:id="rId34"/>
    <p:sldMasterId id="2147484043" r:id="rId35"/>
    <p:sldMasterId id="2147484055" r:id="rId36"/>
  </p:sldMasterIdLst>
  <p:notesMasterIdLst>
    <p:notesMasterId r:id="rId52"/>
  </p:notesMasterIdLst>
  <p:handoutMasterIdLst>
    <p:handoutMasterId r:id="rId53"/>
  </p:handoutMasterIdLst>
  <p:sldIdLst>
    <p:sldId id="760" r:id="rId37"/>
    <p:sldId id="759" r:id="rId38"/>
    <p:sldId id="769" r:id="rId39"/>
    <p:sldId id="773" r:id="rId40"/>
    <p:sldId id="772" r:id="rId41"/>
    <p:sldId id="774" r:id="rId42"/>
    <p:sldId id="775" r:id="rId43"/>
    <p:sldId id="770" r:id="rId44"/>
    <p:sldId id="764" r:id="rId45"/>
    <p:sldId id="771" r:id="rId46"/>
    <p:sldId id="763" r:id="rId47"/>
    <p:sldId id="766" r:id="rId48"/>
    <p:sldId id="777" r:id="rId49"/>
    <p:sldId id="767" r:id="rId50"/>
    <p:sldId id="776" r:id="rId51"/>
  </p:sldIdLst>
  <p:sldSz cx="9144000" cy="5143500" type="screen16x9"/>
  <p:notesSz cx="6797675" cy="9928225"/>
  <p:defaultTextStyle>
    <a:defPPr>
      <a:defRPr lang="ru-RU"/>
    </a:defPPr>
    <a:lvl1pPr marL="0" algn="l" defTabSz="9135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58" algn="l" defTabSz="9135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68" algn="l" defTabSz="9135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42" algn="l" defTabSz="9135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134" algn="l" defTabSz="9135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91" algn="l" defTabSz="9135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49" algn="l" defTabSz="9135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440" algn="l" defTabSz="9135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219" algn="l" defTabSz="9135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Фадеева Анна Андреевна" initials="ФА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7DEE8"/>
    <a:srgbClr val="00CCFF"/>
    <a:srgbClr val="FF9933"/>
    <a:srgbClr val="3399FF"/>
    <a:srgbClr val="63BE7B"/>
    <a:srgbClr val="FFFF66"/>
    <a:srgbClr val="FEE081"/>
    <a:srgbClr val="C5DB81"/>
    <a:srgbClr val="F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88074" autoAdjust="0"/>
  </p:normalViewPr>
  <p:slideViewPr>
    <p:cSldViewPr>
      <p:cViewPr>
        <p:scale>
          <a:sx n="150" d="100"/>
          <a:sy n="150" d="100"/>
        </p:scale>
        <p:origin x="-7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86" y="79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3.xml"/><Relationship Id="rId21" Type="http://schemas.openxmlformats.org/officeDocument/2006/relationships/slideMaster" Target="slideMasters/slideMaster18.xml"/><Relationship Id="rId34" Type="http://schemas.openxmlformats.org/officeDocument/2006/relationships/slideMaster" Target="slideMasters/slideMaster31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slide" Target="slides/slide14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Master" Target="slideMasters/slideMaster30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Master" Target="slideMasters/slideMaster26.xml"/><Relationship Id="rId41" Type="http://schemas.openxmlformats.org/officeDocument/2006/relationships/slide" Target="slides/slide5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Master" Target="slideMasters/slideMaster29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Master" Target="slideMasters/slideMaster33.xml"/><Relationship Id="rId49" Type="http://schemas.openxmlformats.org/officeDocument/2006/relationships/slide" Target="slides/slide13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Master" Target="slideMasters/slideMaster28.xml"/><Relationship Id="rId44" Type="http://schemas.openxmlformats.org/officeDocument/2006/relationships/slide" Target="slides/slide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Master" Target="slideMasters/slideMaster32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1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Выполнение Решений </a:t>
            </a:r>
            <a:r>
              <a:rPr lang="ru-RU" sz="1800" dirty="0" smtClean="0"/>
              <a:t>2017 </a:t>
            </a:r>
            <a:r>
              <a:rPr lang="ru-RU" sz="1800" dirty="0"/>
              <a:t>года</a:t>
            </a:r>
          </a:p>
        </c:rich>
      </c:tx>
      <c:layout>
        <c:manualLayout>
          <c:xMode val="edge"/>
          <c:yMode val="edge"/>
          <c:x val="0.33509722222222221"/>
          <c:y val="2.67104468067233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89118547681541"/>
          <c:y val="0.10444494771236244"/>
          <c:w val="0.27303543307086614"/>
          <c:h val="0.806317385923527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 Решений 2017 года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CCFF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выполнено</c:v>
                </c:pt>
                <c:pt idx="1">
                  <c:v>выполняется  на постоянной основе</c:v>
                </c:pt>
                <c:pt idx="2">
                  <c:v>в работе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341185476815401"/>
          <c:y val="0.19499459409659087"/>
          <c:w val="0.40406189851268592"/>
          <c:h val="0.63624231453957691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919075387287593"/>
          <c:y val="0.1563850786605106"/>
          <c:w val="0.54087181370091675"/>
          <c:h val="0.515714985156688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CCFF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99CC0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B7DEE8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Lbls>
            <c:dLbl>
              <c:idx val="3"/>
              <c:layout>
                <c:manualLayout>
                  <c:x val="3.94689898051910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Гаражи </c:v>
                </c:pt>
                <c:pt idx="1">
                  <c:v>Склады</c:v>
                </c:pt>
                <c:pt idx="2">
                  <c:v>Нежилые строения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  <c:holeSize val="50"/>
      </c:doughnutChart>
      <c:spPr>
        <a:effectLst/>
      </c:spPr>
    </c:plotArea>
    <c:legend>
      <c:legendPos val="b"/>
      <c:layout>
        <c:manualLayout>
          <c:xMode val="edge"/>
          <c:yMode val="edge"/>
          <c:x val="8.8492272158263816E-2"/>
          <c:y val="0.70514545101049375"/>
          <c:w val="0.77959956689776222"/>
          <c:h val="0.2948545489895061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rgbClr val="1B62B8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Динамика</a:t>
            </a:r>
            <a:r>
              <a:rPr lang="ru-RU" sz="1200" baseline="0" dirty="0" smtClean="0"/>
              <a:t> устранения нарушений ОЗ и МР 2013-2018 гг.</a:t>
            </a:r>
            <a:endParaRPr lang="ru-RU" sz="1200" dirty="0"/>
          </a:p>
        </c:rich>
      </c:tx>
      <c:layout>
        <c:manualLayout>
          <c:xMode val="edge"/>
          <c:yMode val="edge"/>
          <c:x val="0.10589336332958381"/>
          <c:y val="2.11701879745997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89032289109027"/>
          <c:y val="4.031137179150799E-2"/>
          <c:w val="0.83220667416572924"/>
          <c:h val="0.6199071112161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нарушений на начало года, шт.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</c:spPr>
          <c:invertIfNegative val="0"/>
          <c:dLbls>
            <c:dLbl>
              <c:idx val="4"/>
              <c:layout>
                <c:manualLayout>
                  <c:x val="-7.619047619047619E-3"/>
                  <c:y val="-1.64254634777556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79646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</c:v>
                </c:pt>
                <c:pt idx="1">
                  <c:v>9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нарушений на конец года, шт.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140307461567304E-2"/>
                  <c:y val="-9.26971678038925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44161979752530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458342707161604E-2"/>
                  <c:y val="-6.09908499175008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964679415073115E-2"/>
                  <c:y val="4.10636586943890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247769028871392E-2"/>
                  <c:y val="2.53883344935703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9BBB59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51776"/>
        <c:axId val="21893504"/>
      </c:barChart>
      <c:catAx>
        <c:axId val="10825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893504"/>
        <c:crosses val="autoZero"/>
        <c:auto val="1"/>
        <c:lblAlgn val="ctr"/>
        <c:lblOffset val="100"/>
        <c:noMultiLvlLbl val="0"/>
      </c:catAx>
      <c:valAx>
        <c:axId val="21893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251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0774002075678586"/>
          <c:w val="0.99967664041994753"/>
          <c:h val="0.19226005000712956"/>
        </c:manualLayout>
      </c:layout>
      <c:overlay val="0"/>
      <c:spPr>
        <a:noFill/>
      </c:spPr>
      <c:txPr>
        <a:bodyPr/>
        <a:lstStyle/>
        <a:p>
          <a:pPr>
            <a:lnSpc>
              <a:spcPct val="80000"/>
            </a:lnSpc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00">
          <a:solidFill>
            <a:srgbClr val="1B62B8"/>
          </a:solidFill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>
                <a:solidFill>
                  <a:srgbClr val="1B62B8"/>
                </a:solidFill>
              </a:defRPr>
            </a:pPr>
            <a:r>
              <a:rPr lang="ru-RU" sz="1200" b="1" dirty="0" smtClean="0">
                <a:solidFill>
                  <a:srgbClr val="1B62B8"/>
                </a:solidFill>
              </a:rPr>
              <a:t>Способ устранения нарушения</a:t>
            </a:r>
            <a:endParaRPr lang="ru-RU" sz="1200" b="1" dirty="0">
              <a:solidFill>
                <a:srgbClr val="1B62B8"/>
              </a:solidFill>
            </a:endParaRPr>
          </a:p>
        </c:rich>
      </c:tx>
      <c:layout>
        <c:manualLayout>
          <c:xMode val="edge"/>
          <c:yMode val="edge"/>
          <c:x val="0.21238845144356955"/>
          <c:y val="2.71051924463173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283171125348467"/>
          <c:y val="0.13542677455368787"/>
          <c:w val="0.55421985295316345"/>
          <c:h val="0.540713346409378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9900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00CCFF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B7DEE8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>
                <a:noFill/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 algn="ctr">
                    <a:defRPr lang="ru-RU" sz="1600" b="1" i="0" u="none" strike="noStrike" kern="1200" baseline="0">
                      <a:solidFill>
                        <a:srgbClr val="1B62B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 algn="ctr">
                    <a:defRPr lang="ru-RU" sz="1600" b="1" i="0" u="none" strike="noStrike" kern="1200" baseline="0">
                      <a:solidFill>
                        <a:srgbClr val="1B62B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 algn="ctr">
                    <a:defRPr lang="ru-RU" sz="1600" b="1" i="0" u="none" strike="noStrike" kern="1200" baseline="0">
                      <a:solidFill>
                        <a:srgbClr val="1B62B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 algn="ctr">
                    <a:defRPr lang="ru-RU" sz="1600" b="1" i="0" u="none" strike="noStrike" kern="1200" baseline="0">
                      <a:solidFill>
                        <a:srgbClr val="1B62B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1B62B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Снос построек</c:v>
                </c:pt>
                <c:pt idx="1">
                  <c:v>Вырубка</c:v>
                </c:pt>
                <c:pt idx="2">
                  <c:v>Решение суда</c:v>
                </c:pt>
                <c:pt idx="3">
                  <c:v>Обоснование безопасности ОПО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21106307363753443"/>
          <c:y val="0.70104546862862482"/>
          <c:w val="0.7505368350695294"/>
          <c:h val="0.29895453137137518"/>
        </c:manualLayout>
      </c:layout>
      <c:overlay val="0"/>
      <c:txPr>
        <a:bodyPr/>
        <a:lstStyle/>
        <a:p>
          <a:pPr>
            <a:defRPr sz="1200" b="0">
              <a:solidFill>
                <a:srgbClr val="1B62B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Структура </a:t>
            </a:r>
            <a:r>
              <a:rPr lang="ru-RU" sz="1400" dirty="0"/>
              <a:t>одоризационных установок по уровню автоматизации</a:t>
            </a:r>
          </a:p>
        </c:rich>
      </c:tx>
      <c:layout>
        <c:manualLayout>
          <c:xMode val="edge"/>
          <c:yMode val="edge"/>
          <c:x val="0.13197522176587206"/>
          <c:y val="4.5476730416448684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8225501690621483E-2"/>
          <c:y val="0.20045584500314959"/>
          <c:w val="0.44082323147731356"/>
          <c:h val="0.723797973026927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Структурирование одоризационных установок по уровню автоматизации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9933"/>
              </a:solidFill>
            </c:spPr>
          </c:dPt>
          <c:dPt>
            <c:idx val="2"/>
            <c:bubble3D val="0"/>
            <c:spPr>
              <a:solidFill>
                <a:srgbClr val="FF9933"/>
              </a:solidFill>
            </c:spPr>
          </c:dPt>
          <c:dPt>
            <c:idx val="3"/>
            <c:bubble3D val="0"/>
            <c:spPr>
              <a:solidFill>
                <a:srgbClr val="003366"/>
              </a:solidFill>
            </c:spPr>
          </c:dPt>
          <c:dLbls>
            <c:dLbl>
              <c:idx val="0"/>
              <c:layout>
                <c:manualLayout>
                  <c:x val="0"/>
                  <c:y val="-7.1527912943466334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166</a:t>
                    </a:r>
                    <a:endParaRPr lang="ru-RU" sz="1400" dirty="0" smtClean="0"/>
                  </a:p>
                  <a:p>
                    <a:r>
                      <a:rPr lang="ru-RU" sz="1400" dirty="0" smtClean="0"/>
                      <a:t>(38%)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05889394549187E-2"/>
                  <c:y val="4.668353534459877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272</a:t>
                    </a:r>
                    <a:endParaRPr lang="ru-RU" sz="1400" b="1" dirty="0" smtClean="0"/>
                  </a:p>
                  <a:p>
                    <a:r>
                      <a:rPr lang="ru-RU" sz="1400" b="1" dirty="0" smtClean="0"/>
                      <a:t>(62%)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469978463151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Автоматические одоризаторы газа</c:v>
                </c:pt>
                <c:pt idx="1">
                  <c:v>Одоризаторы капельлного типа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166</c:v>
                </c:pt>
                <c:pt idx="1">
                  <c:v>272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lang="ru-RU" sz="1400" b="0" i="0" u="none" strike="noStrike" kern="1200" baseline="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400" b="0" i="0" u="none" strike="noStrike" kern="1200" baseline="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652957554925542"/>
          <c:y val="0.31093810757138096"/>
          <c:w val="0.39415252581294641"/>
          <c:h val="0.44022756152094211"/>
        </c:manualLayout>
      </c:layout>
      <c:overlay val="0"/>
      <c:txPr>
        <a:bodyPr/>
        <a:lstStyle/>
        <a:p>
          <a:pPr>
            <a:defRPr sz="1400" b="1">
              <a:solidFill>
                <a:srgbClr val="003366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1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0349476759516441E-2"/>
          <c:y val="9.1994986668147982E-2"/>
          <c:w val="0.41866538492025618"/>
          <c:h val="0.898529069686701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эксплуатируемых автоматических одоризаторов газа по типам 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CCFF"/>
              </a:solidFill>
            </c:spPr>
          </c:dPt>
          <c:dPt>
            <c:idx val="2"/>
            <c:bubble3D val="0"/>
            <c:spPr>
              <a:solidFill>
                <a:srgbClr val="3399FF"/>
              </a:solidFill>
            </c:spPr>
          </c:dPt>
          <c:dPt>
            <c:idx val="3"/>
            <c:bubble3D val="0"/>
            <c:spPr>
              <a:solidFill>
                <a:srgbClr val="B7DEE8"/>
              </a:solidFill>
            </c:spPr>
          </c:dPt>
          <c:dPt>
            <c:idx val="4"/>
            <c:bubble3D val="0"/>
            <c:spPr>
              <a:solidFill>
                <a:srgbClr val="FF9933"/>
              </a:solidFill>
            </c:spPr>
          </c:dPt>
          <c:dPt>
            <c:idx val="5"/>
            <c:bubble3D val="0"/>
            <c:spPr>
              <a:solidFill>
                <a:srgbClr val="C0504D">
                  <a:lumMod val="40000"/>
                  <a:lumOff val="60000"/>
                </a:srgbClr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АСОГ (НПО Саров-Волгогаз, г.Саров)</c:v>
                </c:pt>
                <c:pt idx="1">
                  <c:v>ОДДК (Газпроммаш, г.Саратов)</c:v>
                </c:pt>
                <c:pt idx="2">
                  <c:v>Урожай (Уромгаз, г.Екатеринбург)</c:v>
                </c:pt>
                <c:pt idx="3">
                  <c:v>Снежеть (БЗМиТО, г.Брянск)</c:v>
                </c:pt>
                <c:pt idx="4">
                  <c:v>БОЭ (Саратовгазавтоматика, г.Саратов)</c:v>
                </c:pt>
                <c:pt idx="5">
                  <c:v>ОД (НПП Авиагаз-Союз+, г.Казань)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110</c:v>
                </c:pt>
                <c:pt idx="1">
                  <c:v>16</c:v>
                </c:pt>
                <c:pt idx="2">
                  <c:v>8</c:v>
                </c:pt>
                <c:pt idx="3">
                  <c:v>2</c:v>
                </c:pt>
                <c:pt idx="4">
                  <c:v>14</c:v>
                </c:pt>
                <c:pt idx="5">
                  <c:v>8</c:v>
                </c:pt>
                <c:pt idx="6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lang="ru-RU" sz="1200" b="0" i="0" u="none" strike="noStrike" kern="1200" baseline="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200" b="0" i="0" u="none" strike="noStrike" kern="1200" baseline="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lang="ru-RU" sz="1200" b="0" i="0" u="none" strike="noStrike" kern="1200" baseline="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lang="ru-RU" sz="1200" b="0" i="0" u="none" strike="noStrike" kern="1200" baseline="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lang="ru-RU" sz="1200" b="0" i="0" u="none" strike="noStrike" kern="1200" baseline="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lang="ru-RU" sz="1200" b="0" i="0" u="none" strike="noStrike" kern="1200" baseline="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lang="ru-RU" sz="1200" b="0" i="0" u="none" strike="noStrike" kern="1200" baseline="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5985591272261378"/>
          <c:y val="0.18892237120484334"/>
          <c:w val="0.53792031674144736"/>
          <c:h val="0.81107762879515666"/>
        </c:manualLayout>
      </c:layout>
      <c:overlay val="0"/>
      <c:txPr>
        <a:bodyPr/>
        <a:lstStyle/>
        <a:p>
          <a:pPr>
            <a:defRPr sz="1200" b="1">
              <a:solidFill>
                <a:srgbClr val="003366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Структура</a:t>
            </a:r>
            <a:r>
              <a:rPr lang="ru-RU" sz="1600" baseline="0" dirty="0" smtClean="0"/>
              <a:t> отказов и неисправностей оборудования ГРС в период с 2013-2017 гг.</a:t>
            </a:r>
            <a:endParaRPr lang="ru-RU" sz="160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31894604452545011"/>
          <c:y val="8.8006391883230436E-2"/>
          <c:w val="0.62989601840985532"/>
          <c:h val="0.783431881944294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Узел переключения</c:v>
                </c:pt>
              </c:strCache>
            </c:strRef>
          </c:tx>
          <c:spPr>
            <a:solidFill>
              <a:srgbClr val="0066CC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</c:v>
                </c:pt>
                <c:pt idx="1">
                  <c:v>9</c:v>
                </c:pt>
                <c:pt idx="2">
                  <c:v>9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Узел очистки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Узел редуцирования</c:v>
                </c:pt>
              </c:strCache>
            </c:strRef>
          </c:tx>
          <c:spPr>
            <a:solidFill>
              <a:srgbClr val="00CCFF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32</c:v>
                </c:pt>
                <c:pt idx="1">
                  <c:v>40</c:v>
                </c:pt>
                <c:pt idx="2">
                  <c:v>28</c:v>
                </c:pt>
                <c:pt idx="3">
                  <c:v>21</c:v>
                </c:pt>
                <c:pt idx="4">
                  <c:v>17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Узел подогрева газа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5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31</c:v>
                </c:pt>
                <c:pt idx="1">
                  <c:v>35</c:v>
                </c:pt>
                <c:pt idx="2">
                  <c:v>37</c:v>
                </c:pt>
                <c:pt idx="3">
                  <c:v>50</c:v>
                </c:pt>
                <c:pt idx="4">
                  <c:v>41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Узел учета газа</c:v>
                </c:pt>
              </c:strCache>
            </c:strRef>
          </c:tx>
          <c:spPr>
            <a:solidFill>
              <a:srgbClr val="FEDD81"/>
            </a:solidFill>
          </c:spPr>
          <c:invertIfNegative val="0"/>
          <c:dLbls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206AB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Узел одоризации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206AB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16</c:v>
                </c:pt>
                <c:pt idx="3">
                  <c:v>26</c:v>
                </c:pt>
                <c:pt idx="4">
                  <c:v>12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СГ (в т.ч. котлы) </c:v>
                </c:pt>
              </c:strCache>
            </c:strRef>
          </c:tx>
          <c:spPr>
            <a:solidFill>
              <a:srgbClr val="B7DEE8"/>
            </a:solidFill>
          </c:spPr>
          <c:invertIfNegative val="0"/>
          <c:dLbls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206AB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365120"/>
        <c:axId val="23366656"/>
      </c:barChart>
      <c:catAx>
        <c:axId val="23365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66CC"/>
                </a:solidFill>
              </a:defRPr>
            </a:pPr>
            <a:endParaRPr lang="ru-RU"/>
          </a:p>
        </c:txPr>
        <c:crossAx val="23366656"/>
        <c:crosses val="autoZero"/>
        <c:auto val="1"/>
        <c:lblAlgn val="ctr"/>
        <c:lblOffset val="100"/>
        <c:noMultiLvlLbl val="0"/>
      </c:catAx>
      <c:valAx>
        <c:axId val="23366656"/>
        <c:scaling>
          <c:orientation val="minMax"/>
          <c:max val="11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66CC"/>
                </a:solidFill>
              </a:defRPr>
            </a:pPr>
            <a:endParaRPr lang="ru-RU"/>
          </a:p>
        </c:txPr>
        <c:crossAx val="2336512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1101859561476548E-2"/>
          <c:y val="0.13379589186252375"/>
          <c:w val="0.25221348788520503"/>
          <c:h val="0.77932441749747705"/>
        </c:manualLayout>
      </c:layout>
      <c:overlay val="0"/>
      <c:txPr>
        <a:bodyPr/>
        <a:lstStyle/>
        <a:p>
          <a:pPr>
            <a:defRPr sz="1400" b="0">
              <a:solidFill>
                <a:srgbClr val="0066CC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1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2974132967642658E-2"/>
          <c:y val="0.21839595840545231"/>
          <c:w val="0.41866538492025618"/>
          <c:h val="0.898529069686701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 отказов автоматических систем одоризации газа по типам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9933"/>
              </a:solidFill>
            </c:spPr>
          </c:dPt>
          <c:dPt>
            <c:idx val="2"/>
            <c:bubble3D val="0"/>
            <c:spPr>
              <a:solidFill>
                <a:srgbClr val="FF9933"/>
              </a:solidFill>
            </c:spPr>
          </c:dPt>
          <c:dPt>
            <c:idx val="3"/>
            <c:bubble3D val="0"/>
            <c:spPr>
              <a:solidFill>
                <a:srgbClr val="00336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18</a:t>
                    </a:r>
                    <a:endParaRPr lang="ru-RU" sz="1600" b="1" smtClean="0"/>
                  </a:p>
                  <a:p>
                    <a:r>
                      <a:rPr lang="ru-RU" sz="1600" b="1" smtClean="0"/>
                      <a:t>(26%)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50</a:t>
                    </a:r>
                    <a:endParaRPr lang="ru-RU" sz="1600" smtClean="0"/>
                  </a:p>
                  <a:p>
                    <a:r>
                      <a:rPr lang="ru-RU" sz="1600" smtClean="0"/>
                      <a:t>(74%)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АСОГ (НПО Саров-Волгогаз, г.Саров)</c:v>
                </c:pt>
                <c:pt idx="1">
                  <c:v>Остальные типы автоматических одоризационных установок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lang="ru-RU" sz="1400" b="0" i="0" u="none" strike="noStrike" kern="1200" baseline="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400" b="0" i="0" u="none" strike="noStrike" kern="1200" baseline="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9586220824130001"/>
          <c:y val="0.31093810757138096"/>
          <c:w val="0.48516453463418718"/>
          <c:h val="0.52972261246274754"/>
        </c:manualLayout>
      </c:layout>
      <c:overlay val="0"/>
      <c:txPr>
        <a:bodyPr/>
        <a:lstStyle/>
        <a:p>
          <a:pPr>
            <a:defRPr sz="1400" b="1">
              <a:solidFill>
                <a:srgbClr val="003366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1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1605118042544594E-2"/>
          <c:y val="0.2235342844654982"/>
          <c:w val="0.41866538492025618"/>
          <c:h val="0.898529069686701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отказов системы АСОГ за период с 2013 по 2017 гг. 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CCFF"/>
              </a:solidFill>
            </c:spPr>
          </c:dPt>
          <c:dPt>
            <c:idx val="2"/>
            <c:bubble3D val="0"/>
            <c:spPr>
              <a:solidFill>
                <a:srgbClr val="3399FF"/>
              </a:solidFill>
            </c:spPr>
          </c:dPt>
          <c:dPt>
            <c:idx val="3"/>
            <c:bubble3D val="0"/>
            <c:spPr>
              <a:solidFill>
                <a:srgbClr val="FF9933"/>
              </a:solidFill>
            </c:spPr>
          </c:dPt>
          <c:dPt>
            <c:idx val="4"/>
            <c:bubble3D val="0"/>
            <c:spPr>
              <a:solidFill>
                <a:srgbClr val="FF9933"/>
              </a:solidFill>
            </c:spPr>
          </c:dPt>
          <c:dPt>
            <c:idx val="5"/>
            <c:bubble3D val="0"/>
            <c:spPr>
              <a:solidFill>
                <a:srgbClr val="C0504D">
                  <a:lumMod val="40000"/>
                  <a:lumOff val="60000"/>
                </a:srgbClr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Засорение фильтрующего элемента</c:v>
                </c:pt>
                <c:pt idx="1">
                  <c:v>Обмерзание капельницы</c:v>
                </c:pt>
                <c:pt idx="2">
                  <c:v>Неисправность дозатора</c:v>
                </c:pt>
                <c:pt idx="3">
                  <c:v>Неисправность системы автоматики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6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lang="ru-RU" sz="1400" b="0" i="0" u="none" strike="noStrike" kern="1200" baseline="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400" b="0" i="0" u="none" strike="noStrike" kern="1200" baseline="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lang="ru-RU" sz="1400" b="0" i="0" u="none" strike="noStrike" kern="1200" baseline="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lang="ru-RU" sz="1400" b="0" i="0" u="none" strike="noStrike" kern="1200" baseline="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5985591272261378"/>
          <c:y val="0.19519575949894455"/>
          <c:w val="0.51959947716393795"/>
          <c:h val="0.70807277668100677"/>
        </c:manualLayout>
      </c:layout>
      <c:overlay val="0"/>
      <c:txPr>
        <a:bodyPr/>
        <a:lstStyle/>
        <a:p>
          <a:pPr>
            <a:defRPr sz="1400" b="1">
              <a:solidFill>
                <a:srgbClr val="003366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0.43902</cdr:x>
      <cdr:y>0.34884</cdr:y>
    </cdr:from>
    <cdr:to>
      <cdr:x>0.55586</cdr:x>
      <cdr:y>0.46346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1080120"/>
          <a:ext cx="344950" cy="354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rgbClr val="1B62B8"/>
              </a:solidFill>
            </a:rPr>
            <a:t>56</a:t>
          </a:r>
          <a:endParaRPr lang="ru-RU" sz="2400" b="1" dirty="0">
            <a:solidFill>
              <a:srgbClr val="1B62B8"/>
            </a:solidFill>
          </a:endParaRPr>
        </a:p>
      </cdr:txBody>
    </cdr:sp>
  </cdr:relSizeAnchor>
  <cdr:relSizeAnchor xmlns:cdr="http://schemas.openxmlformats.org/drawingml/2006/chartDrawing">
    <cdr:from>
      <cdr:x>0.02238</cdr:x>
      <cdr:y>0.02326</cdr:y>
    </cdr:from>
    <cdr:to>
      <cdr:x>0.91931</cdr:x>
      <cdr:y>0.1126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72008" y="72008"/>
          <a:ext cx="2886066" cy="2766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270" tIns="45635" rIns="91270" bIns="45635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600" kern="120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lvl1pPr>
          <a:lvl2pPr marL="456531" algn="l" rtl="0" fontAlgn="base">
            <a:spcBef>
              <a:spcPct val="0"/>
            </a:spcBef>
            <a:spcAft>
              <a:spcPct val="0"/>
            </a:spcAft>
            <a:defRPr sz="2600" kern="120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lvl2pPr>
          <a:lvl3pPr marL="913063" algn="l" rtl="0" fontAlgn="base">
            <a:spcBef>
              <a:spcPct val="0"/>
            </a:spcBef>
            <a:spcAft>
              <a:spcPct val="0"/>
            </a:spcAft>
            <a:defRPr sz="2600" kern="120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lvl3pPr>
          <a:lvl4pPr marL="1369597" algn="l" rtl="0" fontAlgn="base">
            <a:spcBef>
              <a:spcPct val="0"/>
            </a:spcBef>
            <a:spcAft>
              <a:spcPct val="0"/>
            </a:spcAft>
            <a:defRPr sz="2600" kern="120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lvl4pPr>
          <a:lvl5pPr marL="1826127" algn="l" rtl="0" fontAlgn="base">
            <a:spcBef>
              <a:spcPct val="0"/>
            </a:spcBef>
            <a:spcAft>
              <a:spcPct val="0"/>
            </a:spcAft>
            <a:defRPr sz="2600" kern="120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lvl5pPr>
          <a:lvl6pPr marL="2282666" algn="l" defTabSz="913063" rtl="0" eaLnBrk="1" latinLnBrk="0" hangingPunct="1">
            <a:defRPr sz="2600" kern="120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lvl6pPr>
          <a:lvl7pPr marL="2739200" algn="l" defTabSz="913063" rtl="0" eaLnBrk="1" latinLnBrk="0" hangingPunct="1">
            <a:defRPr sz="2600" kern="120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lvl7pPr>
          <a:lvl8pPr marL="3195733" algn="l" defTabSz="913063" rtl="0" eaLnBrk="1" latinLnBrk="0" hangingPunct="1">
            <a:defRPr sz="2600" kern="120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lvl8pPr>
          <a:lvl9pPr marL="3652269" algn="l" defTabSz="913063" rtl="0" eaLnBrk="1" latinLnBrk="0" hangingPunct="1">
            <a:defRPr sz="2600" kern="120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</a:pPr>
          <a:r>
            <a:rPr lang="ru-RU" sz="1200" b="1" dirty="0">
              <a:solidFill>
                <a:srgbClr val="1B62B8"/>
              </a:solidFill>
              <a:latin typeface="Arial Narrow"/>
            </a:rPr>
            <a:t>Структура нарушающих построек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0.44843</cdr:x>
      <cdr:y>0.34884</cdr:y>
    </cdr:from>
    <cdr:to>
      <cdr:x>0.57005</cdr:x>
      <cdr:y>0.47349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5370" y="1080120"/>
          <a:ext cx="373014" cy="385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rgbClr val="1B62B8"/>
              </a:solidFill>
            </a:rPr>
            <a:t>12</a:t>
          </a:r>
          <a:endParaRPr lang="ru-RU" b="1" dirty="0">
            <a:solidFill>
              <a:srgbClr val="1B62B8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BACB-3EAD-4D07-91FC-E273EEBD9E36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24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24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72237-F6E2-4AAB-BB07-AB947C8A7B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2673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B98A4-B9A3-4DD9-9D70-DE5D632157C7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58478" y="4715908"/>
            <a:ext cx="648072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7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7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914BD-5325-4DF3-BAAE-5D14BC626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989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35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58" algn="l" defTabSz="9135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68" algn="l" defTabSz="9135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42" algn="l" defTabSz="9135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134" algn="l" defTabSz="9135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91" algn="l" defTabSz="9135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49" algn="l" defTabSz="9135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440" algn="l" defTabSz="9135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219" algn="l" defTabSz="9135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6" y="4583724"/>
            <a:ext cx="5438775" cy="4900245"/>
          </a:xfrm>
        </p:spPr>
        <p:txBody>
          <a:bodyPr>
            <a:normAutofit/>
          </a:bodyPr>
          <a:lstStyle/>
          <a:p>
            <a:r>
              <a:rPr lang="ru-RU" dirty="0" smtClean="0"/>
              <a:t>Уважаемый  Олег Николаевич!</a:t>
            </a:r>
          </a:p>
          <a:p>
            <a:r>
              <a:rPr lang="ru-RU" dirty="0" smtClean="0"/>
              <a:t>Уважаемые участники совещания!</a:t>
            </a:r>
          </a:p>
          <a:p>
            <a:r>
              <a:rPr lang="ru-RU" dirty="0" smtClean="0"/>
              <a:t>Представляю Вашему вниманию доклад на тему: «Опыт взаимодействия ООО «Газпром трансгаз Нижний Новгород» с заводами-изготовителями по модернизации технологического оборудования на примере доработки автоматизированной системы одоризации газа (АСОГ)».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1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6" y="4583724"/>
            <a:ext cx="5438775" cy="4900245"/>
          </a:xfrm>
        </p:spPr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 причиной применения Обществом Автоматических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одоризаторов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газа АСОГ производства ООО «НПО Саров-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Волгогаз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г.Саров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является: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наиболее конкурентная цена системы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сравнению с аналогами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схожих технических характеристиках.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6" y="4583724"/>
            <a:ext cx="5438775" cy="4900245"/>
          </a:xfrm>
        </p:spPr>
        <p:txBody>
          <a:bodyPr>
            <a:normAutofit/>
          </a:bodyPr>
          <a:lstStyle/>
          <a:p>
            <a:pPr marL="0" marR="0" indent="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На данном слайде представлена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структура отказов и неисправностей технологического оборудования ГРС Общества произошедших в период с 2013 - 2017 годы и зарегистрированных в ССД «ИНФОТЕХ».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В соответствии с указанными данными за 5 лет на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одоризационных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установках было зафиксировано 94 отказа и неисправности, в том числе 68 неисправностей по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автоматическим системам </a:t>
            </a:r>
            <a:r>
              <a:rPr lang="ru-RU" sz="1400" kern="1200" baseline="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одоризации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газа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lang="ru-RU" sz="1400" kern="12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6" y="4583724"/>
            <a:ext cx="5438775" cy="4900245"/>
          </a:xfrm>
        </p:spPr>
        <p:txBody>
          <a:bodyPr>
            <a:norm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Из 68 отказов автоматических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одоризаторов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газа ГРС -  18 (26%) зафиксировано по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одоризатору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АСОГ производства ООО «НПО Саров-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Волгогаз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» (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г.Саров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). 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Основные неисправности выявленные при эксплуатации данного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одоризатора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55% отказов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из-за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засорения фильтрующего элемента;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33% отказов из-за обмерзания капельниц;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Также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было зафиксировано по одному случаю неисправности дозатора и системы автоматики.</a:t>
            </a:r>
            <a:endParaRPr lang="ru-RU" sz="1400" kern="1200" dirty="0" smtClean="0">
              <a:solidFill>
                <a:schemeClr val="tx1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kern="12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12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6" y="4583724"/>
            <a:ext cx="5438775" cy="4900245"/>
          </a:xfrm>
        </p:spPr>
        <p:txBody>
          <a:bodyPr>
            <a:norm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Для повышения надёжности, безопасности и эффективности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одоризатора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газа «АСОГ», Обществом в период с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2016 по 2017 годы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была организована работа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с заводом-изготовителем ООО «НПО Саров-</a:t>
            </a:r>
            <a:r>
              <a:rPr lang="ru-RU" sz="1400" kern="1200" baseline="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Волгогаз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(</a:t>
            </a:r>
            <a:r>
              <a:rPr lang="ru-RU" sz="1400" kern="1200" baseline="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г.Саров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) с выполнением следующих основных этапов: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На 1-м этапе: 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на основании анализа отказов, неисправностей и замечаний выявленных в ходе эксплуатации, с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овместно с филиалами Общества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, были сформулированы предложения по доработке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одоризатора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газа.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На 2-м этапе: </a:t>
            </a:r>
            <a:r>
              <a:rPr lang="ru-RU" sz="1400" b="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было организовано взаимодействие с заводом-изготовителем </a:t>
            </a:r>
            <a:r>
              <a:rPr lang="ru-RU" sz="1400" b="0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одоризатора</a:t>
            </a:r>
            <a:r>
              <a:rPr lang="ru-RU" sz="1400" b="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газа АСОГ. Проведен</a:t>
            </a:r>
            <a:r>
              <a:rPr lang="ru-RU" sz="1400" b="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ряд совещаний </a:t>
            </a:r>
            <a:r>
              <a:rPr lang="ru-RU" sz="1400" b="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по теме: «Эксплуатация и развитие автоматических систем одоризации газа производства ООО «НПО САРОВ-ВОЛГОГАЗ»;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На 3-м этапе: </a:t>
            </a:r>
            <a:r>
              <a:rPr lang="ru-RU" sz="1400" b="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было разработано и согласовано техническое задание на доработку и модернизацию системы АСОГ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с целью устранения ряда недостатков выявленных при эксплуатации.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6" y="4583724"/>
            <a:ext cx="5438775" cy="4900245"/>
          </a:xfrm>
        </p:spPr>
        <p:txBody>
          <a:bodyPr>
            <a:normAutofit lnSpcReduction="10000"/>
          </a:bodyPr>
          <a:lstStyle/>
          <a:p>
            <a:pPr marL="0" marR="0" lvl="0" indent="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Итогом проведенной работы стало внесение заводом-изготовителем следующих основных изменений в конструкцию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одоризатора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газа АСОГ: </a:t>
            </a:r>
          </a:p>
          <a:p>
            <a:pPr marL="342900" marR="0" lvl="0" indent="-34290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Вся трубопроводная обвязка, арматура и емкости стали выполнятся из нержавеющей стали;</a:t>
            </a:r>
          </a:p>
          <a:p>
            <a:pPr marL="342900" marR="0" lvl="0" indent="-34290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Была смонтирована система организованного слива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одоранта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из поддона;</a:t>
            </a:r>
          </a:p>
          <a:p>
            <a:pPr marL="342900" marR="0" lvl="0" indent="-34290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установлен отстойник перед фильтром тонкой очистки;</a:t>
            </a:r>
          </a:p>
          <a:p>
            <a:pPr marL="342900" marR="0" lvl="0" indent="-34290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Дополнительно фильтр был оснащен магнитной ловушкой;</a:t>
            </a:r>
          </a:p>
          <a:p>
            <a:pPr marL="342900" marR="0" lvl="0" indent="-34290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Новый блок электронного управления обеспечивает возможность коррекции расхода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одоранта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в зависимости от степени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одоризации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газа, учет количества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израсходанного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одоранта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за заданные промежутки времени, архивирование данных в энергонезависимой памяти;</a:t>
            </a:r>
          </a:p>
          <a:p>
            <a:pPr marL="342900" marR="0" lvl="0" indent="-34290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Предусмотрен местный подогрев трубопроводов технологической обвязки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одоризатора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для обеспечения бесперебойной работы при низких температурах окружающей среды; </a:t>
            </a:r>
          </a:p>
          <a:p>
            <a:pPr marL="342900" marR="0" lvl="0" indent="-34290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Установлено внутреннее освещение шкафа БРХО. </a:t>
            </a:r>
          </a:p>
          <a:p>
            <a:pPr marL="342900" marR="0" lvl="0" indent="-34290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Следует отметить, что модернизированные системы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одоризации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газа АСОГ поставлялись уже в 2018 году на объекты Программы капитального ремонта ГРС.</a:t>
            </a:r>
          </a:p>
          <a:p>
            <a:pPr marL="0" marR="0" lvl="0" indent="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СПРАВОЧНО:</a:t>
            </a:r>
          </a:p>
          <a:p>
            <a:pPr marL="0" marR="0" lvl="0" indent="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Планируемое количество АСОГ к монтажу на ГРС Общества в период с 2018-2020 </a:t>
            </a:r>
            <a:r>
              <a:rPr kumimoji="0" lang="ru-RU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гг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– 24 шт. (2018г-6 шт., 2019г-10 </a:t>
            </a:r>
            <a:r>
              <a:rPr kumimoji="0" lang="ru-RU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шт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2020г-8шт.)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14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509" y="4715418"/>
            <a:ext cx="5976664" cy="4467469"/>
          </a:xfrm>
        </p:spPr>
        <p:txBody>
          <a:bodyPr>
            <a:no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Доклад окончен, Спасибо за внимание!</a:t>
            </a:r>
            <a:endParaRPr lang="ru-R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CEEE43-DB50-4E82-9FE2-A7EDF697C9B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7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6" y="4583724"/>
            <a:ext cx="5438775" cy="490024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Разветвленная сеть магистральных газопроводов Общества «Газпром </a:t>
            </a:r>
            <a:r>
              <a:rPr lang="ru-RU" sz="1400" dirty="0" err="1" smtClean="0">
                <a:latin typeface="Arial Narrow" panose="020B0606020202030204" pitchFamily="34" charset="0"/>
              </a:rPr>
              <a:t>трансгаз</a:t>
            </a:r>
            <a:r>
              <a:rPr lang="ru-RU" sz="1400" dirty="0" smtClean="0">
                <a:latin typeface="Arial Narrow" panose="020B0606020202030204" pitchFamily="34" charset="0"/>
              </a:rPr>
              <a:t> Нижний Новгород» обеспечивает газом потребителей в 15 субъектах РФ (21%)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«Структуре объектов управления ГРС» состоит из 332 газораспределительной станции, как арендованных у ПАО «Газпром» так и находящихся в собственности Общества.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Также в границах деятельности Общества расположены 44 ГРС на балансе сторонних организаций.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6" y="4583724"/>
            <a:ext cx="5438775" cy="490024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Коротко представлю результаты выполнения Обществом в 2018 году решений отраслевого совещания 2017 года, проведенного в октябре 2017 года в Казань.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Всего для исполнения выдано в работу 16 Решений, из них Обществом: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выполнено в полном объеме 7 Решений (43%);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8 Решений выполняется на постоянной основе (50%);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В работе до конца года остается 1 решение (7%) 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6" y="4583724"/>
            <a:ext cx="5438775" cy="4900245"/>
          </a:xfrm>
        </p:spPr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Хотелось бы отметить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работу проведённую Обществом при выполнении следующих Решений.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П.2.1 Решений по определению ТВПС перегруженных ГРС остается в работе при этом были проведены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следующие мероприятия: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Совместно с АО «Газпром газораспределение Владимир» проведены рабочие совещания с целью определения наиболее оптимального варианта газоснабжения перспективных потребителей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г.Коврова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и Ковровского района Владимирской области и подтверждения целесообразности разработки ТВПС ГРС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Ковров с загрузкой более 99%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Направлено обращение в АО «Газпром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промгаз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» о предоставлении коммерческого предложения;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«Газпром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промгаз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» в мае 2018 года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представил коммерческое предложение» на сумму 958 тыс. руб.;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Направлено письмо в ПАО «Газпром» о выделении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доп.лимита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для проведения ТВПС в объеме 958 тыс. руб.;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«Газпром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промгаз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» в октябре 2018 года представил новое коммерческое предложение» в котором увеличил сумму до 1680 тыс. руб.;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С целью безусловного и своевременного выполнения решения Обществом был повторно проведен поиск контрагента для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выполнения данной работы в пределах выделенного лимита;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По результатам проведенной работы 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аправлено обращение в ООО «СТД Системы технической диагностики» о направлении коммерческого предложения;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Работу по разработке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ТВПС, экспертизу с регистрацией в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Ростехнадзоре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планируется завершить до конца года.</a:t>
            </a:r>
            <a:endParaRPr lang="ru-RU" sz="1200" kern="1200" dirty="0" smtClean="0">
              <a:solidFill>
                <a:schemeClr val="tx1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6" y="4583724"/>
            <a:ext cx="5438775" cy="4900245"/>
          </a:xfrm>
        </p:spPr>
        <p:txBody>
          <a:bodyPr>
            <a:norm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В соответствии с решением 2.2, а также руководствуясь письмом ПАО «Газпром» за подписью В.А. Маркелова (№ 03-516 от 15.03.2016 года) Обществом совместно с администрациями регионов в границах деятельности Общества, региональными подразделениями Межрегионгаз и Газораспределительных организации, в 2018 году было организовано проведение 3-х Координационно-методических совета с целью:</a:t>
            </a:r>
          </a:p>
          <a:p>
            <a:pPr marL="171450" marR="0" indent="-17145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обоснования строительства газопровода «Шахунья-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Шаранга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- Йошкар-Ола»;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подтверждения целесообразности разработки ТВПС ГРС Ковров;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и определения оптимального варианта обеспечения перспективного газоснабжения потребителей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Камешковского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района Владимирской области;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6" y="4583724"/>
            <a:ext cx="5438775" cy="4900245"/>
          </a:xfrm>
        </p:spPr>
        <p:txBody>
          <a:bodyPr>
            <a:normAutofit lnSpcReduction="10000"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По п.2.7 Решений.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На данном слайде представлены результаты работы Общества за период 2013-2018 годы по устранению нарушений ОЗ и МР от ГРС.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За 5 лет устранено 12 нарушений.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В 2018 году устранено 2 нарушения МР от ГРС Павлово и Дзержиск-1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с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43 нарушающими постройками.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В настоящее время в Обществе остается 3 нарушения с 56 нарушающими постройками. 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Структура объектов нарушающих построек представлена на слайде (СПРАВОЧНО: 50 гаражей; 4 склада; 1 нежилое строение и 1 прочее);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СПРАВОЧНО: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При организации работы по устранению нарушений ОЗ и МР Общество разрабатывало план мероприятий по каждому нарушению с включением всех известных и разрешенных законодательством РФ вариантов решений вопроса.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Стоит отметить, что сначала устранялись так называемые «легкие» нарушения, соответственно сейчас остались более сложные.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По результатам 5-ти летней работы можно увидеть способы которые оказались наиболее эффективными и позволили устранить нарушения ОЗ и МР, и так из 12 нарушений: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5 нарушений было ликвидировано путем достижения соглашений с собственниками о сносе нарушающих построек;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2 нарушения - это вырубка леса в результате проведенной работы с лесниками;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2 нарушения по решению суда вынесенного по результатам проведенной Обществом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претензионно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-исковой работы;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3 нарушения по результатам разработки обоснования безопасности. </a:t>
            </a:r>
            <a:endParaRPr lang="ru-RU" sz="1200" i="1" kern="12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6" y="4583724"/>
            <a:ext cx="5438775" cy="4900245"/>
          </a:xfrm>
        </p:spPr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п.2.11 Решений в 2017 году Обществом совместно с ООО «НПП «Авиагаз-Союз+» была разработана концепция АГРС нового поколения,  соответствующая требованиям п.10.5 СТО Газпром 2-2.3-1081-2016. В период с 16 по 18 октября 2018 года на ГРС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Н.Александровка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Починковского ЛПУМГ были проведены приемочные испытания данной АГРС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предварительным расчетам, применение АГРС-НП по сравнению с традиционной схемой компоновки ГРС позволит: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 30% сократит стоимость технологического оборудования всей ГРС;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31% сократит количество ТПА;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30% сократит количество СДТ;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36% сократит количество сварных соединений;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90%!!!! сократит ежегодные эксплуатационные затраты.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Протокол и Акт приемочных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испытаний АГРС-НП подписаны и направлены для утверждения в ПАО «Газпром».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6" y="4583724"/>
            <a:ext cx="5438775" cy="490024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По основной теме доклада.</a:t>
            </a:r>
          </a:p>
          <a:p>
            <a:pPr marL="0" marR="0" indent="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 Narrow" panose="020B0606020202030204" pitchFamily="34" charset="0"/>
              </a:rPr>
              <a:t>Целью взаимодействия</a:t>
            </a:r>
            <a:r>
              <a:rPr lang="ru-RU" baseline="0" dirty="0" smtClean="0">
                <a:latin typeface="Arial Narrow" panose="020B0606020202030204" pitchFamily="34" charset="0"/>
              </a:rPr>
              <a:t> газотранспортных обществ с заводами-изготовителями является постоянная работа по повышению надёжности, безопасности и эффективности технологического оборудования ГРС и СГ.</a:t>
            </a:r>
          </a:p>
          <a:p>
            <a:pPr marL="0" marR="0" indent="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 Narrow" panose="020B0606020202030204" pitchFamily="34" charset="0"/>
              </a:rPr>
              <a:t>Данная цель достигается посредством выполнения следующих основных боков задач:</a:t>
            </a:r>
          </a:p>
          <a:p>
            <a:pPr marL="228600" marR="0" indent="-22860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>
                <a:latin typeface="Arial Narrow" panose="020B0606020202030204" pitchFamily="34" charset="0"/>
              </a:rPr>
              <a:t>Проведение анализа эксплуатируемого технологического оборудования ГРС на предмет возможности повышения надежности, безопасности, ремонтопригодности и снижения эксплуатационных затрат.</a:t>
            </a:r>
          </a:p>
          <a:p>
            <a:pPr marL="228600" marR="0" indent="-22860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>
                <a:latin typeface="Arial Narrow" panose="020B0606020202030204" pitchFamily="34" charset="0"/>
              </a:rPr>
              <a:t>Подготовка предложений по доработке и модернизации оборудования;</a:t>
            </a:r>
          </a:p>
          <a:p>
            <a:pPr marL="228600" marR="0" indent="-22860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>
                <a:latin typeface="Arial Narrow" panose="020B0606020202030204" pitchFamily="34" charset="0"/>
              </a:rPr>
              <a:t>Организация взаимодействия с заводами-изготовителями;</a:t>
            </a:r>
          </a:p>
          <a:p>
            <a:pPr marL="228600" marR="0" indent="-22860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>
                <a:latin typeface="Arial Narrow" panose="020B0606020202030204" pitchFamily="34" charset="0"/>
              </a:rPr>
              <a:t>Разработка технических заданий на внесение</a:t>
            </a:r>
            <a:r>
              <a:rPr lang="ru-RU" baseline="0" dirty="0" smtClean="0">
                <a:latin typeface="Arial Narrow" panose="020B0606020202030204" pitchFamily="34" charset="0"/>
              </a:rPr>
              <a:t> изменений</a:t>
            </a:r>
            <a:r>
              <a:rPr lang="ru-RU" dirty="0" smtClean="0">
                <a:latin typeface="Arial Narrow" panose="020B0606020202030204" pitchFamily="34" charset="0"/>
              </a:rPr>
              <a:t>;</a:t>
            </a:r>
          </a:p>
          <a:p>
            <a:pPr marL="228600" marR="0" indent="-22860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>
                <a:latin typeface="Arial Narrow" panose="020B0606020202030204" pitchFamily="34" charset="0"/>
              </a:rPr>
              <a:t>Применение на ГРС технологического оборудования отвечающего современным требованиям по надежности, безопасности и эффективности.</a:t>
            </a:r>
          </a:p>
          <a:p>
            <a:pPr marL="0" marR="0" indent="0" algn="l" defTabSz="91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6" y="4583724"/>
            <a:ext cx="5438775" cy="4900245"/>
          </a:xfrm>
        </p:spPr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предлагаю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рассмотреть опыт взаимодействия Общества с ООО «НПО Саров-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Волгогаз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(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г.Саров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по модернизации автоматизированной системы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одоризации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газа (АСОГ).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 для модернизации мы выбрали именно эту систему автоматической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одоризации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газа???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видно что из 166 автоматических систем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одорзации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эксплуатируемых Обществом, 110 или 66% это системы АСОГ производства ООО «НПО Саров-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Волгогаз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(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г.Саров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1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758" indent="0" algn="ctr">
              <a:buNone/>
              <a:defRPr/>
            </a:lvl2pPr>
            <a:lvl3pPr marL="913568" indent="0" algn="ctr">
              <a:buNone/>
              <a:defRPr/>
            </a:lvl3pPr>
            <a:lvl4pPr marL="1370342" indent="0" algn="ctr">
              <a:buNone/>
              <a:defRPr/>
            </a:lvl4pPr>
            <a:lvl5pPr marL="1827134" indent="0" algn="ctr">
              <a:buNone/>
              <a:defRPr/>
            </a:lvl5pPr>
            <a:lvl6pPr marL="2283891" indent="0" algn="ctr">
              <a:buNone/>
              <a:defRPr/>
            </a:lvl6pPr>
            <a:lvl7pPr marL="2740649" indent="0" algn="ctr">
              <a:buNone/>
              <a:defRPr/>
            </a:lvl7pPr>
            <a:lvl8pPr marL="3197440" indent="0" algn="ctr">
              <a:buNone/>
              <a:defRPr/>
            </a:lvl8pPr>
            <a:lvl9pPr marL="365421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DA8A2-17A4-4018-B29E-C245045E4136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7FC0A-FF04-42CA-94EA-FC1C25B03563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998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068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777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04797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346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08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8" indent="0">
              <a:buNone/>
              <a:defRPr sz="2800"/>
            </a:lvl2pPr>
            <a:lvl3pPr marL="913568" indent="0">
              <a:buNone/>
              <a:defRPr sz="2400"/>
            </a:lvl3pPr>
            <a:lvl4pPr marL="1370342" indent="0">
              <a:buNone/>
              <a:defRPr sz="2000"/>
            </a:lvl4pPr>
            <a:lvl5pPr marL="1827134" indent="0">
              <a:buNone/>
              <a:defRPr sz="2000"/>
            </a:lvl5pPr>
            <a:lvl6pPr marL="2283891" indent="0">
              <a:buNone/>
              <a:defRPr sz="2000"/>
            </a:lvl6pPr>
            <a:lvl7pPr marL="2740649" indent="0">
              <a:buNone/>
              <a:defRPr sz="2000"/>
            </a:lvl7pPr>
            <a:lvl8pPr marL="3197440" indent="0">
              <a:buNone/>
              <a:defRPr sz="2000"/>
            </a:lvl8pPr>
            <a:lvl9pPr marL="365421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79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559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075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688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9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6FDA-5E82-4C4C-9DA8-ADA3BF52B80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860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68D2-214B-4505-9B43-9D0759094AC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77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2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B187-6F80-4786-BF3C-EE16CB71695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706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C30B-57E2-4F5F-8FF2-56FE911BFE8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3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CC808-296B-4978-8B88-413D77EDA092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983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8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8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9DA2-168D-484B-BBBD-7500C12175E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823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D13F-4520-46AB-8621-89E5687B42A3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853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CA7A-57E1-47EF-8B8C-BFD7E89BF57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315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6BC8-2B1F-4F4B-832F-45767B3FD86C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175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8" indent="0">
              <a:buNone/>
              <a:defRPr sz="2800"/>
            </a:lvl2pPr>
            <a:lvl3pPr marL="913568" indent="0">
              <a:buNone/>
              <a:defRPr sz="2400"/>
            </a:lvl3pPr>
            <a:lvl4pPr marL="1370342" indent="0">
              <a:buNone/>
              <a:defRPr sz="2000"/>
            </a:lvl4pPr>
            <a:lvl5pPr marL="1827134" indent="0">
              <a:buNone/>
              <a:defRPr sz="2000"/>
            </a:lvl5pPr>
            <a:lvl6pPr marL="2283891" indent="0">
              <a:buNone/>
              <a:defRPr sz="2000"/>
            </a:lvl6pPr>
            <a:lvl7pPr marL="2740649" indent="0">
              <a:buNone/>
              <a:defRPr sz="2000"/>
            </a:lvl7pPr>
            <a:lvl8pPr marL="3197440" indent="0">
              <a:buNone/>
              <a:defRPr sz="2000"/>
            </a:lvl8pPr>
            <a:lvl9pPr marL="365421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7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83C5-C0AB-4E6F-9BE9-CA8AD0A7F4F3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87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503D-E99E-46C0-A17F-E2039F93495C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054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8113-EB9D-48EC-AC50-F629DE62441B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319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14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758" indent="0" algn="ctr">
              <a:buNone/>
              <a:defRPr/>
            </a:lvl2pPr>
            <a:lvl3pPr marL="913568" indent="0" algn="ctr">
              <a:buNone/>
              <a:defRPr/>
            </a:lvl3pPr>
            <a:lvl4pPr marL="1370342" indent="0" algn="ctr">
              <a:buNone/>
              <a:defRPr/>
            </a:lvl4pPr>
            <a:lvl5pPr marL="1827134" indent="0" algn="ctr">
              <a:buNone/>
              <a:defRPr/>
            </a:lvl5pPr>
            <a:lvl6pPr marL="2283891" indent="0" algn="ctr">
              <a:buNone/>
              <a:defRPr/>
            </a:lvl6pPr>
            <a:lvl7pPr marL="2740649" indent="0" algn="ctr">
              <a:buNone/>
              <a:defRPr/>
            </a:lvl7pPr>
            <a:lvl8pPr marL="3197440" indent="0" algn="ctr">
              <a:buNone/>
              <a:defRPr/>
            </a:lvl8pPr>
            <a:lvl9pPr marL="365421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19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80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58" indent="0">
              <a:buNone/>
              <a:defRPr sz="1800"/>
            </a:lvl2pPr>
            <a:lvl3pPr marL="913568" indent="0">
              <a:buNone/>
              <a:defRPr sz="1600"/>
            </a:lvl3pPr>
            <a:lvl4pPr marL="1370342" indent="0">
              <a:buNone/>
              <a:defRPr sz="1400"/>
            </a:lvl4pPr>
            <a:lvl5pPr marL="1827134" indent="0">
              <a:buNone/>
              <a:defRPr sz="1400"/>
            </a:lvl5pPr>
            <a:lvl6pPr marL="2283891" indent="0">
              <a:buNone/>
              <a:defRPr sz="1400"/>
            </a:lvl6pPr>
            <a:lvl7pPr marL="2740649" indent="0">
              <a:buNone/>
              <a:defRPr sz="1400"/>
            </a:lvl7pPr>
            <a:lvl8pPr marL="3197440" indent="0">
              <a:buNone/>
              <a:defRPr sz="1400"/>
            </a:lvl8pPr>
            <a:lvl9pPr marL="365421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9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1"/>
            <a:ext cx="6985000" cy="7572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809626"/>
            <a:ext cx="9144000" cy="11465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90" y="4772026"/>
            <a:ext cx="1487487" cy="357188"/>
          </a:xfrm>
        </p:spPr>
        <p:txBody>
          <a:bodyPr/>
          <a:lstStyle>
            <a:lvl1pPr>
              <a:defRPr/>
            </a:lvl1pPr>
          </a:lstStyle>
          <a:p>
            <a:fld id="{4AE519F1-B9BD-4793-AB75-757011E8F82A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4772026"/>
            <a:ext cx="6769100" cy="3571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987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467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8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8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287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426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693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1349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8" indent="0">
              <a:buNone/>
              <a:defRPr sz="2800"/>
            </a:lvl2pPr>
            <a:lvl3pPr marL="913568" indent="0">
              <a:buNone/>
              <a:defRPr sz="2400"/>
            </a:lvl3pPr>
            <a:lvl4pPr marL="1370342" indent="0">
              <a:buNone/>
              <a:defRPr sz="2000"/>
            </a:lvl4pPr>
            <a:lvl5pPr marL="1827134" indent="0">
              <a:buNone/>
              <a:defRPr sz="2000"/>
            </a:lvl5pPr>
            <a:lvl6pPr marL="2283891" indent="0">
              <a:buNone/>
              <a:defRPr sz="2000"/>
            </a:lvl6pPr>
            <a:lvl7pPr marL="2740649" indent="0">
              <a:buNone/>
              <a:defRPr sz="2000"/>
            </a:lvl7pPr>
            <a:lvl8pPr marL="3197440" indent="0">
              <a:buNone/>
              <a:defRPr sz="2000"/>
            </a:lvl8pPr>
            <a:lvl9pPr marL="365421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8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61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313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876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14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758" indent="0" algn="ctr">
              <a:buNone/>
              <a:defRPr/>
            </a:lvl2pPr>
            <a:lvl3pPr marL="913568" indent="0" algn="ctr">
              <a:buNone/>
              <a:defRPr/>
            </a:lvl3pPr>
            <a:lvl4pPr marL="1370342" indent="0" algn="ctr">
              <a:buNone/>
              <a:defRPr/>
            </a:lvl4pPr>
            <a:lvl5pPr marL="1827134" indent="0" algn="ctr">
              <a:buNone/>
              <a:defRPr/>
            </a:lvl5pPr>
            <a:lvl6pPr marL="2283891" indent="0" algn="ctr">
              <a:buNone/>
              <a:defRPr/>
            </a:lvl6pPr>
            <a:lvl7pPr marL="2740649" indent="0" algn="ctr">
              <a:buNone/>
              <a:defRPr/>
            </a:lvl7pPr>
            <a:lvl8pPr marL="3197440" indent="0" algn="ctr">
              <a:buNone/>
              <a:defRPr/>
            </a:lvl8pPr>
            <a:lvl9pPr marL="365421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62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71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6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58" indent="0">
              <a:buNone/>
              <a:defRPr sz="1800"/>
            </a:lvl2pPr>
            <a:lvl3pPr marL="913568" indent="0">
              <a:buNone/>
              <a:defRPr sz="1600"/>
            </a:lvl3pPr>
            <a:lvl4pPr marL="1370342" indent="0">
              <a:buNone/>
              <a:defRPr sz="1400"/>
            </a:lvl4pPr>
            <a:lvl5pPr marL="1827134" indent="0">
              <a:buNone/>
              <a:defRPr sz="1400"/>
            </a:lvl5pPr>
            <a:lvl6pPr marL="2283891" indent="0">
              <a:buNone/>
              <a:defRPr sz="1400"/>
            </a:lvl6pPr>
            <a:lvl7pPr marL="2740649" indent="0">
              <a:buNone/>
              <a:defRPr sz="1400"/>
            </a:lvl7pPr>
            <a:lvl8pPr marL="3197440" indent="0">
              <a:buNone/>
              <a:defRPr sz="1400"/>
            </a:lvl8pPr>
            <a:lvl9pPr marL="365421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498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84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8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8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625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996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94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991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8" indent="0">
              <a:buNone/>
              <a:defRPr sz="2800"/>
            </a:lvl2pPr>
            <a:lvl3pPr marL="913568" indent="0">
              <a:buNone/>
              <a:defRPr sz="2400"/>
            </a:lvl3pPr>
            <a:lvl4pPr marL="1370342" indent="0">
              <a:buNone/>
              <a:defRPr sz="2000"/>
            </a:lvl4pPr>
            <a:lvl5pPr marL="1827134" indent="0">
              <a:buNone/>
              <a:defRPr sz="2000"/>
            </a:lvl5pPr>
            <a:lvl6pPr marL="2283891" indent="0">
              <a:buNone/>
              <a:defRPr sz="2000"/>
            </a:lvl6pPr>
            <a:lvl7pPr marL="2740649" indent="0">
              <a:buNone/>
              <a:defRPr sz="2000"/>
            </a:lvl7pPr>
            <a:lvl8pPr marL="3197440" indent="0">
              <a:buNone/>
              <a:defRPr sz="2000"/>
            </a:lvl8pPr>
            <a:lvl9pPr marL="365421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8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461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104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725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05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758" indent="0" algn="ctr">
              <a:buNone/>
              <a:defRPr/>
            </a:lvl2pPr>
            <a:lvl3pPr marL="913568" indent="0" algn="ctr">
              <a:buNone/>
              <a:defRPr/>
            </a:lvl3pPr>
            <a:lvl4pPr marL="1370342" indent="0" algn="ctr">
              <a:buNone/>
              <a:defRPr/>
            </a:lvl4pPr>
            <a:lvl5pPr marL="1827134" indent="0" algn="ctr">
              <a:buNone/>
              <a:defRPr/>
            </a:lvl5pPr>
            <a:lvl6pPr marL="2283891" indent="0" algn="ctr">
              <a:buNone/>
              <a:defRPr/>
            </a:lvl6pPr>
            <a:lvl7pPr marL="2740649" indent="0" algn="ctr">
              <a:buNone/>
              <a:defRPr/>
            </a:lvl7pPr>
            <a:lvl8pPr marL="3197440" indent="0" algn="ctr">
              <a:buNone/>
              <a:defRPr/>
            </a:lvl8pPr>
            <a:lvl9pPr marL="365421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71813"/>
      </p:ext>
    </p:extLst>
  </p:cSld>
  <p:clrMapOvr>
    <a:masterClrMapping/>
  </p:clrMapOvr>
  <p:transition spd="med" advClick="0" advTm="1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118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758" indent="0" algn="ctr">
              <a:buNone/>
              <a:defRPr/>
            </a:lvl2pPr>
            <a:lvl3pPr marL="913568" indent="0" algn="ctr">
              <a:buNone/>
              <a:defRPr/>
            </a:lvl3pPr>
            <a:lvl4pPr marL="1370342" indent="0" algn="ctr">
              <a:buNone/>
              <a:defRPr/>
            </a:lvl4pPr>
            <a:lvl5pPr marL="1827134" indent="0" algn="ctr">
              <a:buNone/>
              <a:defRPr/>
            </a:lvl5pPr>
            <a:lvl6pPr marL="2283891" indent="0" algn="ctr">
              <a:buNone/>
              <a:defRPr/>
            </a:lvl6pPr>
            <a:lvl7pPr marL="2740649" indent="0" algn="ctr">
              <a:buNone/>
              <a:defRPr/>
            </a:lvl7pPr>
            <a:lvl8pPr marL="3197440" indent="0" algn="ctr">
              <a:buNone/>
              <a:defRPr/>
            </a:lvl8pPr>
            <a:lvl9pPr marL="365421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869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2198"/>
      </p:ext>
    </p:extLst>
  </p:cSld>
  <p:clrMapOvr>
    <a:masterClrMapping/>
  </p:clrMapOvr>
  <p:transition spd="med" advClick="0" advTm="1000"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5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58" indent="0">
              <a:buNone/>
              <a:defRPr sz="1800"/>
            </a:lvl2pPr>
            <a:lvl3pPr marL="913568" indent="0">
              <a:buNone/>
              <a:defRPr sz="1600"/>
            </a:lvl3pPr>
            <a:lvl4pPr marL="1370342" indent="0">
              <a:buNone/>
              <a:defRPr sz="1400"/>
            </a:lvl4pPr>
            <a:lvl5pPr marL="1827134" indent="0">
              <a:buNone/>
              <a:defRPr sz="1400"/>
            </a:lvl5pPr>
            <a:lvl6pPr marL="2283891" indent="0">
              <a:buNone/>
              <a:defRPr sz="1400"/>
            </a:lvl6pPr>
            <a:lvl7pPr marL="2740649" indent="0">
              <a:buNone/>
              <a:defRPr sz="1400"/>
            </a:lvl7pPr>
            <a:lvl8pPr marL="3197440" indent="0">
              <a:buNone/>
              <a:defRPr sz="1400"/>
            </a:lvl8pPr>
            <a:lvl9pPr marL="365421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31067"/>
      </p:ext>
    </p:extLst>
  </p:cSld>
  <p:clrMapOvr>
    <a:masterClrMapping/>
  </p:clrMapOvr>
  <p:transition spd="med" advClick="0" advTm="1000"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4708"/>
      </p:ext>
    </p:extLst>
  </p:cSld>
  <p:clrMapOvr>
    <a:masterClrMapping/>
  </p:clrMapOvr>
  <p:transition spd="med" advClick="0" advTm="1000"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45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4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08619"/>
      </p:ext>
    </p:extLst>
  </p:cSld>
  <p:clrMapOvr>
    <a:masterClrMapping/>
  </p:clrMapOvr>
  <p:transition spd="med" advClick="0" advTm="1000"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14631"/>
      </p:ext>
    </p:extLst>
  </p:cSld>
  <p:clrMapOvr>
    <a:masterClrMapping/>
  </p:clrMapOvr>
  <p:transition spd="med" advClick="0" advTm="1000"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97270"/>
      </p:ext>
    </p:extLst>
  </p:cSld>
  <p:clrMapOvr>
    <a:masterClrMapping/>
  </p:clrMapOvr>
  <p:transition spd="med" advClick="0" advTm="1000"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55453"/>
      </p:ext>
    </p:extLst>
  </p:cSld>
  <p:clrMapOvr>
    <a:masterClrMapping/>
  </p:clrMapOvr>
  <p:transition spd="med" advClick="0" advTm="1000"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532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8" indent="0">
              <a:buNone/>
              <a:defRPr sz="2800"/>
            </a:lvl2pPr>
            <a:lvl3pPr marL="913568" indent="0">
              <a:buNone/>
              <a:defRPr sz="2400"/>
            </a:lvl3pPr>
            <a:lvl4pPr marL="1370342" indent="0">
              <a:buNone/>
              <a:defRPr sz="2000"/>
            </a:lvl4pPr>
            <a:lvl5pPr marL="1827134" indent="0">
              <a:buNone/>
              <a:defRPr sz="2000"/>
            </a:lvl5pPr>
            <a:lvl6pPr marL="2283891" indent="0">
              <a:buNone/>
              <a:defRPr sz="2000"/>
            </a:lvl6pPr>
            <a:lvl7pPr marL="2740649" indent="0">
              <a:buNone/>
              <a:defRPr sz="2000"/>
            </a:lvl7pPr>
            <a:lvl8pPr marL="3197440" indent="0">
              <a:buNone/>
              <a:defRPr sz="2000"/>
            </a:lvl8pPr>
            <a:lvl9pPr marL="365421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7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16520"/>
      </p:ext>
    </p:extLst>
  </p:cSld>
  <p:clrMapOvr>
    <a:masterClrMapping/>
  </p:clrMapOvr>
  <p:transition spd="med" advClick="0" advTm="1000"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72041"/>
      </p:ext>
    </p:extLst>
  </p:cSld>
  <p:clrMapOvr>
    <a:masterClrMapping/>
  </p:clrMapOvr>
  <p:transition spd="med" advClick="0" advTm="1000">
    <p:wip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41412"/>
      </p:ext>
    </p:extLst>
  </p:cSld>
  <p:clrMapOvr>
    <a:masterClrMapping/>
  </p:clrMapOvr>
  <p:transition spd="med" advClick="0" advTm="1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2219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8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758" indent="0" algn="ctr">
              <a:buNone/>
              <a:defRPr/>
            </a:lvl2pPr>
            <a:lvl3pPr marL="913568" indent="0" algn="ctr">
              <a:buNone/>
              <a:defRPr/>
            </a:lvl3pPr>
            <a:lvl4pPr marL="1370342" indent="0" algn="ctr">
              <a:buNone/>
              <a:defRPr/>
            </a:lvl4pPr>
            <a:lvl5pPr marL="1827134" indent="0" algn="ctr">
              <a:buNone/>
              <a:defRPr/>
            </a:lvl5pPr>
            <a:lvl6pPr marL="2283891" indent="0" algn="ctr">
              <a:buNone/>
              <a:defRPr/>
            </a:lvl6pPr>
            <a:lvl7pPr marL="2740649" indent="0" algn="ctr">
              <a:buNone/>
              <a:defRPr/>
            </a:lvl7pPr>
            <a:lvl8pPr marL="3197440" indent="0" algn="ctr">
              <a:buNone/>
              <a:defRPr/>
            </a:lvl8pPr>
            <a:lvl9pPr marL="365421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DA8A2-17A4-4018-B29E-C245045E4136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240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39B94-5434-4E21-9154-B846E71BF37A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942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58" indent="0">
              <a:buNone/>
              <a:defRPr sz="1800"/>
            </a:lvl2pPr>
            <a:lvl3pPr marL="913568" indent="0">
              <a:buNone/>
              <a:defRPr sz="1600"/>
            </a:lvl3pPr>
            <a:lvl4pPr marL="1370342" indent="0">
              <a:buNone/>
              <a:defRPr sz="1400"/>
            </a:lvl4pPr>
            <a:lvl5pPr marL="1827134" indent="0">
              <a:buNone/>
              <a:defRPr sz="1400"/>
            </a:lvl5pPr>
            <a:lvl6pPr marL="2283891" indent="0">
              <a:buNone/>
              <a:defRPr sz="1400"/>
            </a:lvl6pPr>
            <a:lvl7pPr marL="2740649" indent="0">
              <a:buNone/>
              <a:defRPr sz="1400"/>
            </a:lvl7pPr>
            <a:lvl8pPr marL="3197440" indent="0">
              <a:buNone/>
              <a:defRPr sz="1400"/>
            </a:lvl8pPr>
            <a:lvl9pPr marL="365421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C40F0-DA56-4EDC-968E-089CBF5094D3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041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9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9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3EB6D-31E3-414F-9B4F-526F7528F6F8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174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8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8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C03DC-0012-441B-A2C8-64F72C12C24D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616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4644-ADD1-49C8-903C-61A8944951C3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6551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54811-2A0A-4A20-9CC7-BD817DACBC9C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53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04797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C9C9F-80AB-44A5-B7C0-99E7F6B026D7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303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8" indent="0">
              <a:buNone/>
              <a:defRPr sz="2800"/>
            </a:lvl2pPr>
            <a:lvl3pPr marL="913568" indent="0">
              <a:buNone/>
              <a:defRPr sz="2400"/>
            </a:lvl3pPr>
            <a:lvl4pPr marL="1370342" indent="0">
              <a:buNone/>
              <a:defRPr sz="2000"/>
            </a:lvl4pPr>
            <a:lvl5pPr marL="1827134" indent="0">
              <a:buNone/>
              <a:defRPr sz="2000"/>
            </a:lvl5pPr>
            <a:lvl6pPr marL="2283891" indent="0">
              <a:buNone/>
              <a:defRPr sz="2000"/>
            </a:lvl6pPr>
            <a:lvl7pPr marL="2740649" indent="0">
              <a:buNone/>
              <a:defRPr sz="2000"/>
            </a:lvl7pPr>
            <a:lvl8pPr marL="3197440" indent="0">
              <a:buNone/>
              <a:defRPr sz="2000"/>
            </a:lvl8pPr>
            <a:lvl9pPr marL="365421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7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CC47E-CDC0-43D8-9376-53FE0A43802E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446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7FC0A-FF04-42CA-94EA-FC1C25B03563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53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58" indent="0">
              <a:buNone/>
              <a:defRPr sz="1800"/>
            </a:lvl2pPr>
            <a:lvl3pPr marL="913568" indent="0">
              <a:buNone/>
              <a:defRPr sz="1600"/>
            </a:lvl3pPr>
            <a:lvl4pPr marL="1370342" indent="0">
              <a:buNone/>
              <a:defRPr sz="1400"/>
            </a:lvl4pPr>
            <a:lvl5pPr marL="1827134" indent="0">
              <a:buNone/>
              <a:defRPr sz="1400"/>
            </a:lvl5pPr>
            <a:lvl6pPr marL="2283891" indent="0">
              <a:buNone/>
              <a:defRPr sz="1400"/>
            </a:lvl6pPr>
            <a:lvl7pPr marL="2740649" indent="0">
              <a:buNone/>
              <a:defRPr sz="1400"/>
            </a:lvl7pPr>
            <a:lvl8pPr marL="3197440" indent="0">
              <a:buNone/>
              <a:defRPr sz="1400"/>
            </a:lvl8pPr>
            <a:lvl9pPr marL="365421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4213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CC808-296B-4978-8B88-413D77EDA092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7335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1"/>
            <a:ext cx="6985000" cy="7572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809626"/>
            <a:ext cx="9144000" cy="11465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90" y="4772026"/>
            <a:ext cx="1487487" cy="357188"/>
          </a:xfrm>
        </p:spPr>
        <p:txBody>
          <a:bodyPr/>
          <a:lstStyle>
            <a:lvl1pPr>
              <a:defRPr/>
            </a:lvl1pPr>
          </a:lstStyle>
          <a:p>
            <a:fld id="{4AE519F1-B9BD-4793-AB75-757011E8F82A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4772026"/>
            <a:ext cx="6769100" cy="3571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7092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69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9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551" indent="0" algn="ctr">
              <a:buNone/>
              <a:defRPr/>
            </a:lvl2pPr>
            <a:lvl3pPr marL="685137" indent="0" algn="ctr">
              <a:buNone/>
              <a:defRPr/>
            </a:lvl3pPr>
            <a:lvl4pPr marL="1027706" indent="0" algn="ctr">
              <a:buNone/>
              <a:defRPr/>
            </a:lvl4pPr>
            <a:lvl5pPr marL="1370274" indent="0" algn="ctr">
              <a:buNone/>
              <a:defRPr/>
            </a:lvl5pPr>
            <a:lvl6pPr marL="1712861" indent="0" algn="ctr">
              <a:buNone/>
              <a:defRPr/>
            </a:lvl6pPr>
            <a:lvl7pPr marL="2055410" indent="0" algn="ctr">
              <a:buNone/>
              <a:defRPr/>
            </a:lvl7pPr>
            <a:lvl8pPr marL="2397960" indent="0" algn="ctr">
              <a:buNone/>
              <a:defRPr/>
            </a:lvl8pPr>
            <a:lvl9pPr marL="274051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7266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882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551" indent="0">
              <a:buNone/>
              <a:defRPr sz="1400"/>
            </a:lvl2pPr>
            <a:lvl3pPr marL="685137" indent="0">
              <a:buNone/>
              <a:defRPr sz="1200"/>
            </a:lvl3pPr>
            <a:lvl4pPr marL="1027706" indent="0">
              <a:buNone/>
              <a:defRPr sz="1100"/>
            </a:lvl4pPr>
            <a:lvl5pPr marL="1370274" indent="0">
              <a:buNone/>
              <a:defRPr sz="1100"/>
            </a:lvl5pPr>
            <a:lvl6pPr marL="1712861" indent="0">
              <a:buNone/>
              <a:defRPr sz="1100"/>
            </a:lvl6pPr>
            <a:lvl7pPr marL="2055410" indent="0">
              <a:buNone/>
              <a:defRPr sz="1100"/>
            </a:lvl7pPr>
            <a:lvl8pPr marL="2397960" indent="0">
              <a:buNone/>
              <a:defRPr sz="1100"/>
            </a:lvl8pPr>
            <a:lvl9pPr marL="274051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7764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345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51" indent="0">
              <a:buNone/>
              <a:defRPr sz="1500" b="1"/>
            </a:lvl2pPr>
            <a:lvl3pPr marL="685137" indent="0">
              <a:buNone/>
              <a:defRPr sz="1400" b="1"/>
            </a:lvl3pPr>
            <a:lvl4pPr marL="1027706" indent="0">
              <a:buNone/>
              <a:defRPr sz="1200" b="1"/>
            </a:lvl4pPr>
            <a:lvl5pPr marL="1370274" indent="0">
              <a:buNone/>
              <a:defRPr sz="1200" b="1"/>
            </a:lvl5pPr>
            <a:lvl6pPr marL="1712861" indent="0">
              <a:buNone/>
              <a:defRPr sz="1200" b="1"/>
            </a:lvl6pPr>
            <a:lvl7pPr marL="2055410" indent="0">
              <a:buNone/>
              <a:defRPr sz="1200" b="1"/>
            </a:lvl7pPr>
            <a:lvl8pPr marL="2397960" indent="0">
              <a:buNone/>
              <a:defRPr sz="1200" b="1"/>
            </a:lvl8pPr>
            <a:lvl9pPr marL="274051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2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51" indent="0">
              <a:buNone/>
              <a:defRPr sz="1500" b="1"/>
            </a:lvl2pPr>
            <a:lvl3pPr marL="685137" indent="0">
              <a:buNone/>
              <a:defRPr sz="1400" b="1"/>
            </a:lvl3pPr>
            <a:lvl4pPr marL="1027706" indent="0">
              <a:buNone/>
              <a:defRPr sz="1200" b="1"/>
            </a:lvl4pPr>
            <a:lvl5pPr marL="1370274" indent="0">
              <a:buNone/>
              <a:defRPr sz="1200" b="1"/>
            </a:lvl5pPr>
            <a:lvl6pPr marL="1712861" indent="0">
              <a:buNone/>
              <a:defRPr sz="1200" b="1"/>
            </a:lvl6pPr>
            <a:lvl7pPr marL="2055410" indent="0">
              <a:buNone/>
              <a:defRPr sz="1200" b="1"/>
            </a:lvl7pPr>
            <a:lvl8pPr marL="2397960" indent="0">
              <a:buNone/>
              <a:defRPr sz="1200" b="1"/>
            </a:lvl8pPr>
            <a:lvl9pPr marL="274051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3121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513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41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3676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551" indent="0">
              <a:buNone/>
              <a:defRPr sz="900"/>
            </a:lvl2pPr>
            <a:lvl3pPr marL="685137" indent="0">
              <a:buNone/>
              <a:defRPr sz="800"/>
            </a:lvl3pPr>
            <a:lvl4pPr marL="1027706" indent="0">
              <a:buNone/>
              <a:defRPr sz="700"/>
            </a:lvl4pPr>
            <a:lvl5pPr marL="1370274" indent="0">
              <a:buNone/>
              <a:defRPr sz="700"/>
            </a:lvl5pPr>
            <a:lvl6pPr marL="1712861" indent="0">
              <a:buNone/>
              <a:defRPr sz="700"/>
            </a:lvl6pPr>
            <a:lvl7pPr marL="2055410" indent="0">
              <a:buNone/>
              <a:defRPr sz="700"/>
            </a:lvl7pPr>
            <a:lvl8pPr marL="2397960" indent="0">
              <a:buNone/>
              <a:defRPr sz="700"/>
            </a:lvl8pPr>
            <a:lvl9pPr marL="2740511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398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78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551" indent="0">
              <a:buNone/>
              <a:defRPr sz="2100"/>
            </a:lvl2pPr>
            <a:lvl3pPr marL="685137" indent="0">
              <a:buNone/>
              <a:defRPr sz="1800"/>
            </a:lvl3pPr>
            <a:lvl4pPr marL="1027706" indent="0">
              <a:buNone/>
              <a:defRPr sz="1500"/>
            </a:lvl4pPr>
            <a:lvl5pPr marL="1370274" indent="0">
              <a:buNone/>
              <a:defRPr sz="1500"/>
            </a:lvl5pPr>
            <a:lvl6pPr marL="1712861" indent="0">
              <a:buNone/>
              <a:defRPr sz="1500"/>
            </a:lvl6pPr>
            <a:lvl7pPr marL="2055410" indent="0">
              <a:buNone/>
              <a:defRPr sz="1500"/>
            </a:lvl7pPr>
            <a:lvl8pPr marL="2397960" indent="0">
              <a:buNone/>
              <a:defRPr sz="1500"/>
            </a:lvl8pPr>
            <a:lvl9pPr marL="2740511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7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551" indent="0">
              <a:buNone/>
              <a:defRPr sz="900"/>
            </a:lvl2pPr>
            <a:lvl3pPr marL="685137" indent="0">
              <a:buNone/>
              <a:defRPr sz="800"/>
            </a:lvl3pPr>
            <a:lvl4pPr marL="1027706" indent="0">
              <a:buNone/>
              <a:defRPr sz="700"/>
            </a:lvl4pPr>
            <a:lvl5pPr marL="1370274" indent="0">
              <a:buNone/>
              <a:defRPr sz="700"/>
            </a:lvl5pPr>
            <a:lvl6pPr marL="1712861" indent="0">
              <a:buNone/>
              <a:defRPr sz="700"/>
            </a:lvl6pPr>
            <a:lvl7pPr marL="2055410" indent="0">
              <a:buNone/>
              <a:defRPr sz="700"/>
            </a:lvl7pPr>
            <a:lvl8pPr marL="2397960" indent="0">
              <a:buNone/>
              <a:defRPr sz="700"/>
            </a:lvl8pPr>
            <a:lvl9pPr marL="2740511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4878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1966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38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8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DEAD-5CDC-48AF-9088-5EACCC30D8FA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892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91CA-B260-48EC-9C45-8BA9FD187EB2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1556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20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2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A3E0-2E46-4110-9C1B-7CBF84267368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6400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FE69-CBE5-477C-89AB-B4DE7D22E538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6612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BCD9-3263-48B0-A8AF-1C0AFD64AAF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0620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8BF-823E-4EE8-BFB1-369D0F10FF3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52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0447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5C08-4637-4FEE-9C7A-E06C6B78E7CC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0453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677E-C907-4E48-935A-506E5583CB48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575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8" indent="0">
              <a:buNone/>
              <a:defRPr sz="2800"/>
            </a:lvl2pPr>
            <a:lvl3pPr marL="913568" indent="0">
              <a:buNone/>
              <a:defRPr sz="2400"/>
            </a:lvl3pPr>
            <a:lvl4pPr marL="1370342" indent="0">
              <a:buNone/>
              <a:defRPr sz="2000"/>
            </a:lvl4pPr>
            <a:lvl5pPr marL="1827134" indent="0">
              <a:buNone/>
              <a:defRPr sz="2000"/>
            </a:lvl5pPr>
            <a:lvl6pPr marL="2283891" indent="0">
              <a:buNone/>
              <a:defRPr sz="2000"/>
            </a:lvl6pPr>
            <a:lvl7pPr marL="2740649" indent="0">
              <a:buNone/>
              <a:defRPr sz="2000"/>
            </a:lvl7pPr>
            <a:lvl8pPr marL="3197440" indent="0">
              <a:buNone/>
              <a:defRPr sz="2000"/>
            </a:lvl8pPr>
            <a:lvl9pPr marL="365421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D4D9-631D-4179-9EBA-63F8B8D73373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8281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7B3-BAC5-4928-ACD1-D0349178276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9897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0E40-292C-4C9A-AE5C-6895AFBA3C4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3242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4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542" indent="0" algn="ctr">
              <a:buNone/>
              <a:defRPr/>
            </a:lvl2pPr>
            <a:lvl3pPr marL="685120" indent="0" algn="ctr">
              <a:buNone/>
              <a:defRPr/>
            </a:lvl3pPr>
            <a:lvl4pPr marL="1027680" indent="0" algn="ctr">
              <a:buNone/>
              <a:defRPr/>
            </a:lvl4pPr>
            <a:lvl5pPr marL="1370240" indent="0" algn="ctr">
              <a:buNone/>
              <a:defRPr/>
            </a:lvl5pPr>
            <a:lvl6pPr marL="1712819" indent="0" algn="ctr">
              <a:buNone/>
              <a:defRPr/>
            </a:lvl6pPr>
            <a:lvl7pPr marL="2055359" indent="0" algn="ctr">
              <a:buNone/>
              <a:defRPr/>
            </a:lvl7pPr>
            <a:lvl8pPr marL="2397900" indent="0" algn="ctr">
              <a:buNone/>
              <a:defRPr/>
            </a:lvl8pPr>
            <a:lvl9pPr marL="274044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2053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0290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5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542" indent="0">
              <a:buNone/>
              <a:defRPr sz="1400"/>
            </a:lvl2pPr>
            <a:lvl3pPr marL="685120" indent="0">
              <a:buNone/>
              <a:defRPr sz="1200"/>
            </a:lvl3pPr>
            <a:lvl4pPr marL="1027680" indent="0">
              <a:buNone/>
              <a:defRPr sz="1100"/>
            </a:lvl4pPr>
            <a:lvl5pPr marL="1370240" indent="0">
              <a:buNone/>
              <a:defRPr sz="1100"/>
            </a:lvl5pPr>
            <a:lvl6pPr marL="1712819" indent="0">
              <a:buNone/>
              <a:defRPr sz="1100"/>
            </a:lvl6pPr>
            <a:lvl7pPr marL="2055359" indent="0">
              <a:buNone/>
              <a:defRPr sz="1100"/>
            </a:lvl7pPr>
            <a:lvl8pPr marL="2397900" indent="0">
              <a:buNone/>
              <a:defRPr sz="1100"/>
            </a:lvl8pPr>
            <a:lvl9pPr marL="274044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7182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3603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42" indent="0">
              <a:buNone/>
              <a:defRPr sz="1500" b="1"/>
            </a:lvl2pPr>
            <a:lvl3pPr marL="685120" indent="0">
              <a:buNone/>
              <a:defRPr sz="1400" b="1"/>
            </a:lvl3pPr>
            <a:lvl4pPr marL="1027680" indent="0">
              <a:buNone/>
              <a:defRPr sz="1200" b="1"/>
            </a:lvl4pPr>
            <a:lvl5pPr marL="1370240" indent="0">
              <a:buNone/>
              <a:defRPr sz="1200" b="1"/>
            </a:lvl5pPr>
            <a:lvl6pPr marL="1712819" indent="0">
              <a:buNone/>
              <a:defRPr sz="1200" b="1"/>
            </a:lvl6pPr>
            <a:lvl7pPr marL="2055359" indent="0">
              <a:buNone/>
              <a:defRPr sz="1200" b="1"/>
            </a:lvl7pPr>
            <a:lvl8pPr marL="2397900" indent="0">
              <a:buNone/>
              <a:defRPr sz="1200" b="1"/>
            </a:lvl8pPr>
            <a:lvl9pPr marL="274044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42" indent="0">
              <a:buNone/>
              <a:defRPr sz="1500" b="1"/>
            </a:lvl2pPr>
            <a:lvl3pPr marL="685120" indent="0">
              <a:buNone/>
              <a:defRPr sz="1400" b="1"/>
            </a:lvl3pPr>
            <a:lvl4pPr marL="1027680" indent="0">
              <a:buNone/>
              <a:defRPr sz="1200" b="1"/>
            </a:lvl4pPr>
            <a:lvl5pPr marL="1370240" indent="0">
              <a:buNone/>
              <a:defRPr sz="1200" b="1"/>
            </a:lvl5pPr>
            <a:lvl6pPr marL="1712819" indent="0">
              <a:buNone/>
              <a:defRPr sz="1200" b="1"/>
            </a:lvl6pPr>
            <a:lvl7pPr marL="2055359" indent="0">
              <a:buNone/>
              <a:defRPr sz="1200" b="1"/>
            </a:lvl7pPr>
            <a:lvl8pPr marL="2397900" indent="0">
              <a:buNone/>
              <a:defRPr sz="1200" b="1"/>
            </a:lvl8pPr>
            <a:lvl9pPr marL="274044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95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3348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4424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0679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542" indent="0">
              <a:buNone/>
              <a:defRPr sz="900"/>
            </a:lvl2pPr>
            <a:lvl3pPr marL="685120" indent="0">
              <a:buNone/>
              <a:defRPr sz="800"/>
            </a:lvl3pPr>
            <a:lvl4pPr marL="1027680" indent="0">
              <a:buNone/>
              <a:defRPr sz="700"/>
            </a:lvl4pPr>
            <a:lvl5pPr marL="1370240" indent="0">
              <a:buNone/>
              <a:defRPr sz="700"/>
            </a:lvl5pPr>
            <a:lvl6pPr marL="1712819" indent="0">
              <a:buNone/>
              <a:defRPr sz="700"/>
            </a:lvl6pPr>
            <a:lvl7pPr marL="2055359" indent="0">
              <a:buNone/>
              <a:defRPr sz="700"/>
            </a:lvl7pPr>
            <a:lvl8pPr marL="2397900" indent="0">
              <a:buNone/>
              <a:defRPr sz="700"/>
            </a:lvl8pPr>
            <a:lvl9pPr marL="274044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8140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532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542" indent="0">
              <a:buNone/>
              <a:defRPr sz="2100"/>
            </a:lvl2pPr>
            <a:lvl3pPr marL="685120" indent="0">
              <a:buNone/>
              <a:defRPr sz="1800"/>
            </a:lvl3pPr>
            <a:lvl4pPr marL="1027680" indent="0">
              <a:buNone/>
              <a:defRPr sz="1500"/>
            </a:lvl4pPr>
            <a:lvl5pPr marL="1370240" indent="0">
              <a:buNone/>
              <a:defRPr sz="1500"/>
            </a:lvl5pPr>
            <a:lvl6pPr marL="1712819" indent="0">
              <a:buNone/>
              <a:defRPr sz="1500"/>
            </a:lvl6pPr>
            <a:lvl7pPr marL="2055359" indent="0">
              <a:buNone/>
              <a:defRPr sz="1500"/>
            </a:lvl7pPr>
            <a:lvl8pPr marL="2397900" indent="0">
              <a:buNone/>
              <a:defRPr sz="1500"/>
            </a:lvl8pPr>
            <a:lvl9pPr marL="2740442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28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542" indent="0">
              <a:buNone/>
              <a:defRPr sz="900"/>
            </a:lvl2pPr>
            <a:lvl3pPr marL="685120" indent="0">
              <a:buNone/>
              <a:defRPr sz="800"/>
            </a:lvl3pPr>
            <a:lvl4pPr marL="1027680" indent="0">
              <a:buNone/>
              <a:defRPr sz="700"/>
            </a:lvl4pPr>
            <a:lvl5pPr marL="1370240" indent="0">
              <a:buNone/>
              <a:defRPr sz="700"/>
            </a:lvl5pPr>
            <a:lvl6pPr marL="1712819" indent="0">
              <a:buNone/>
              <a:defRPr sz="700"/>
            </a:lvl6pPr>
            <a:lvl7pPr marL="2055359" indent="0">
              <a:buNone/>
              <a:defRPr sz="700"/>
            </a:lvl7pPr>
            <a:lvl8pPr marL="2397900" indent="0">
              <a:buNone/>
              <a:defRPr sz="700"/>
            </a:lvl8pPr>
            <a:lvl9pPr marL="274044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767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1293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114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6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551" indent="0" algn="ctr">
              <a:buNone/>
              <a:defRPr/>
            </a:lvl2pPr>
            <a:lvl3pPr marL="685137" indent="0" algn="ctr">
              <a:buNone/>
              <a:defRPr/>
            </a:lvl3pPr>
            <a:lvl4pPr marL="1027706" indent="0" algn="ctr">
              <a:buNone/>
              <a:defRPr/>
            </a:lvl4pPr>
            <a:lvl5pPr marL="1370274" indent="0" algn="ctr">
              <a:buNone/>
              <a:defRPr/>
            </a:lvl5pPr>
            <a:lvl6pPr marL="1712861" indent="0" algn="ctr">
              <a:buNone/>
              <a:defRPr/>
            </a:lvl6pPr>
            <a:lvl7pPr marL="2055410" indent="0" algn="ctr">
              <a:buNone/>
              <a:defRPr/>
            </a:lvl7pPr>
            <a:lvl8pPr marL="2397960" indent="0" algn="ctr">
              <a:buNone/>
              <a:defRPr/>
            </a:lvl8pPr>
            <a:lvl9pPr marL="274051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6023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2028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551" indent="0">
              <a:buNone/>
              <a:defRPr sz="1400"/>
            </a:lvl2pPr>
            <a:lvl3pPr marL="685137" indent="0">
              <a:buNone/>
              <a:defRPr sz="1200"/>
            </a:lvl3pPr>
            <a:lvl4pPr marL="1027706" indent="0">
              <a:buNone/>
              <a:defRPr sz="1100"/>
            </a:lvl4pPr>
            <a:lvl5pPr marL="1370274" indent="0">
              <a:buNone/>
              <a:defRPr sz="1100"/>
            </a:lvl5pPr>
            <a:lvl6pPr marL="1712861" indent="0">
              <a:buNone/>
              <a:defRPr sz="1100"/>
            </a:lvl6pPr>
            <a:lvl7pPr marL="2055410" indent="0">
              <a:buNone/>
              <a:defRPr sz="1100"/>
            </a:lvl7pPr>
            <a:lvl8pPr marL="2397960" indent="0">
              <a:buNone/>
              <a:defRPr sz="1100"/>
            </a:lvl8pPr>
            <a:lvl9pPr marL="274051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989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8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39B94-5434-4E21-9154-B846E71BF37A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6764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51" indent="0">
              <a:buNone/>
              <a:defRPr sz="1500" b="1"/>
            </a:lvl2pPr>
            <a:lvl3pPr marL="685137" indent="0">
              <a:buNone/>
              <a:defRPr sz="1400" b="1"/>
            </a:lvl3pPr>
            <a:lvl4pPr marL="1027706" indent="0">
              <a:buNone/>
              <a:defRPr sz="1200" b="1"/>
            </a:lvl4pPr>
            <a:lvl5pPr marL="1370274" indent="0">
              <a:buNone/>
              <a:defRPr sz="1200" b="1"/>
            </a:lvl5pPr>
            <a:lvl6pPr marL="1712861" indent="0">
              <a:buNone/>
              <a:defRPr sz="1200" b="1"/>
            </a:lvl6pPr>
            <a:lvl7pPr marL="2055410" indent="0">
              <a:buNone/>
              <a:defRPr sz="1200" b="1"/>
            </a:lvl7pPr>
            <a:lvl8pPr marL="2397960" indent="0">
              <a:buNone/>
              <a:defRPr sz="1200" b="1"/>
            </a:lvl8pPr>
            <a:lvl9pPr marL="274051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47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51" indent="0">
              <a:buNone/>
              <a:defRPr sz="1500" b="1"/>
            </a:lvl2pPr>
            <a:lvl3pPr marL="685137" indent="0">
              <a:buNone/>
              <a:defRPr sz="1400" b="1"/>
            </a:lvl3pPr>
            <a:lvl4pPr marL="1027706" indent="0">
              <a:buNone/>
              <a:defRPr sz="1200" b="1"/>
            </a:lvl4pPr>
            <a:lvl5pPr marL="1370274" indent="0">
              <a:buNone/>
              <a:defRPr sz="1200" b="1"/>
            </a:lvl5pPr>
            <a:lvl6pPr marL="1712861" indent="0">
              <a:buNone/>
              <a:defRPr sz="1200" b="1"/>
            </a:lvl6pPr>
            <a:lvl7pPr marL="2055410" indent="0">
              <a:buNone/>
              <a:defRPr sz="1200" b="1"/>
            </a:lvl7pPr>
            <a:lvl8pPr marL="2397960" indent="0">
              <a:buNone/>
              <a:defRPr sz="1200" b="1"/>
            </a:lvl8pPr>
            <a:lvl9pPr marL="274051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4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9281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4883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6290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551" indent="0">
              <a:buNone/>
              <a:defRPr sz="900"/>
            </a:lvl2pPr>
            <a:lvl3pPr marL="685137" indent="0">
              <a:buNone/>
              <a:defRPr sz="800"/>
            </a:lvl3pPr>
            <a:lvl4pPr marL="1027706" indent="0">
              <a:buNone/>
              <a:defRPr sz="700"/>
            </a:lvl4pPr>
            <a:lvl5pPr marL="1370274" indent="0">
              <a:buNone/>
              <a:defRPr sz="700"/>
            </a:lvl5pPr>
            <a:lvl6pPr marL="1712861" indent="0">
              <a:buNone/>
              <a:defRPr sz="700"/>
            </a:lvl6pPr>
            <a:lvl7pPr marL="2055410" indent="0">
              <a:buNone/>
              <a:defRPr sz="700"/>
            </a:lvl7pPr>
            <a:lvl8pPr marL="2397960" indent="0">
              <a:buNone/>
              <a:defRPr sz="700"/>
            </a:lvl8pPr>
            <a:lvl9pPr marL="2740511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554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553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551" indent="0">
              <a:buNone/>
              <a:defRPr sz="2100"/>
            </a:lvl2pPr>
            <a:lvl3pPr marL="685137" indent="0">
              <a:buNone/>
              <a:defRPr sz="1800"/>
            </a:lvl3pPr>
            <a:lvl4pPr marL="1027706" indent="0">
              <a:buNone/>
              <a:defRPr sz="1500"/>
            </a:lvl4pPr>
            <a:lvl5pPr marL="1370274" indent="0">
              <a:buNone/>
              <a:defRPr sz="1500"/>
            </a:lvl5pPr>
            <a:lvl6pPr marL="1712861" indent="0">
              <a:buNone/>
              <a:defRPr sz="1500"/>
            </a:lvl6pPr>
            <a:lvl7pPr marL="2055410" indent="0">
              <a:buNone/>
              <a:defRPr sz="1500"/>
            </a:lvl7pPr>
            <a:lvl8pPr marL="2397960" indent="0">
              <a:buNone/>
              <a:defRPr sz="1500"/>
            </a:lvl8pPr>
            <a:lvl9pPr marL="2740511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48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551" indent="0">
              <a:buNone/>
              <a:defRPr sz="900"/>
            </a:lvl2pPr>
            <a:lvl3pPr marL="685137" indent="0">
              <a:buNone/>
              <a:defRPr sz="800"/>
            </a:lvl3pPr>
            <a:lvl4pPr marL="1027706" indent="0">
              <a:buNone/>
              <a:defRPr sz="700"/>
            </a:lvl4pPr>
            <a:lvl5pPr marL="1370274" indent="0">
              <a:buNone/>
              <a:defRPr sz="700"/>
            </a:lvl5pPr>
            <a:lvl6pPr marL="1712861" indent="0">
              <a:buNone/>
              <a:defRPr sz="700"/>
            </a:lvl6pPr>
            <a:lvl7pPr marL="2055410" indent="0">
              <a:buNone/>
              <a:defRPr sz="700"/>
            </a:lvl7pPr>
            <a:lvl8pPr marL="2397960" indent="0">
              <a:buNone/>
              <a:defRPr sz="700"/>
            </a:lvl8pPr>
            <a:lvl9pPr marL="2740511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4745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5077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8420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6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569" indent="0" algn="ctr">
              <a:buNone/>
              <a:defRPr/>
            </a:lvl2pPr>
            <a:lvl3pPr marL="685171" indent="0" algn="ctr">
              <a:buNone/>
              <a:defRPr/>
            </a:lvl3pPr>
            <a:lvl4pPr marL="1027757" indent="0" algn="ctr">
              <a:buNone/>
              <a:defRPr/>
            </a:lvl4pPr>
            <a:lvl5pPr marL="1370342" indent="0" algn="ctr">
              <a:buNone/>
              <a:defRPr/>
            </a:lvl5pPr>
            <a:lvl6pPr marL="1712945" indent="0" algn="ctr">
              <a:buNone/>
              <a:defRPr/>
            </a:lvl6pPr>
            <a:lvl7pPr marL="2055512" indent="0" algn="ctr">
              <a:buNone/>
              <a:defRPr/>
            </a:lvl7pPr>
            <a:lvl8pPr marL="2398080" indent="0" algn="ctr">
              <a:buNone/>
              <a:defRPr/>
            </a:lvl8pPr>
            <a:lvl9pPr marL="274064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9560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1576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569" indent="0">
              <a:buNone/>
              <a:defRPr sz="1400"/>
            </a:lvl2pPr>
            <a:lvl3pPr marL="685171" indent="0">
              <a:buNone/>
              <a:defRPr sz="1200"/>
            </a:lvl3pPr>
            <a:lvl4pPr marL="1027757" indent="0">
              <a:buNone/>
              <a:defRPr sz="1100"/>
            </a:lvl4pPr>
            <a:lvl5pPr marL="1370342" indent="0">
              <a:buNone/>
              <a:defRPr sz="1100"/>
            </a:lvl5pPr>
            <a:lvl6pPr marL="1712945" indent="0">
              <a:buNone/>
              <a:defRPr sz="1100"/>
            </a:lvl6pPr>
            <a:lvl7pPr marL="2055512" indent="0">
              <a:buNone/>
              <a:defRPr sz="1100"/>
            </a:lvl7pPr>
            <a:lvl8pPr marL="2398080" indent="0">
              <a:buNone/>
              <a:defRPr sz="1100"/>
            </a:lvl8pPr>
            <a:lvl9pPr marL="274064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45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04797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5956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9679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69" indent="0">
              <a:buNone/>
              <a:defRPr sz="1500" b="1"/>
            </a:lvl2pPr>
            <a:lvl3pPr marL="685171" indent="0">
              <a:buNone/>
              <a:defRPr sz="1400" b="1"/>
            </a:lvl3pPr>
            <a:lvl4pPr marL="1027757" indent="0">
              <a:buNone/>
              <a:defRPr sz="1200" b="1"/>
            </a:lvl4pPr>
            <a:lvl5pPr marL="1370342" indent="0">
              <a:buNone/>
              <a:defRPr sz="1200" b="1"/>
            </a:lvl5pPr>
            <a:lvl6pPr marL="1712945" indent="0">
              <a:buNone/>
              <a:defRPr sz="1200" b="1"/>
            </a:lvl6pPr>
            <a:lvl7pPr marL="2055512" indent="0">
              <a:buNone/>
              <a:defRPr sz="1200" b="1"/>
            </a:lvl7pPr>
            <a:lvl8pPr marL="2398080" indent="0">
              <a:buNone/>
              <a:defRPr sz="1200" b="1"/>
            </a:lvl8pPr>
            <a:lvl9pPr marL="2740649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45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69" indent="0">
              <a:buNone/>
              <a:defRPr sz="1500" b="1"/>
            </a:lvl2pPr>
            <a:lvl3pPr marL="685171" indent="0">
              <a:buNone/>
              <a:defRPr sz="1400" b="1"/>
            </a:lvl3pPr>
            <a:lvl4pPr marL="1027757" indent="0">
              <a:buNone/>
              <a:defRPr sz="1200" b="1"/>
            </a:lvl4pPr>
            <a:lvl5pPr marL="1370342" indent="0">
              <a:buNone/>
              <a:defRPr sz="1200" b="1"/>
            </a:lvl5pPr>
            <a:lvl6pPr marL="1712945" indent="0">
              <a:buNone/>
              <a:defRPr sz="1200" b="1"/>
            </a:lvl6pPr>
            <a:lvl7pPr marL="2055512" indent="0">
              <a:buNone/>
              <a:defRPr sz="1200" b="1"/>
            </a:lvl7pPr>
            <a:lvl8pPr marL="2398080" indent="0">
              <a:buNone/>
              <a:defRPr sz="1200" b="1"/>
            </a:lvl8pPr>
            <a:lvl9pPr marL="2740649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4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5772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1942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0177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569" indent="0">
              <a:buNone/>
              <a:defRPr sz="900"/>
            </a:lvl2pPr>
            <a:lvl3pPr marL="685171" indent="0">
              <a:buNone/>
              <a:defRPr sz="800"/>
            </a:lvl3pPr>
            <a:lvl4pPr marL="1027757" indent="0">
              <a:buNone/>
              <a:defRPr sz="700"/>
            </a:lvl4pPr>
            <a:lvl5pPr marL="1370342" indent="0">
              <a:buNone/>
              <a:defRPr sz="700"/>
            </a:lvl5pPr>
            <a:lvl6pPr marL="1712945" indent="0">
              <a:buNone/>
              <a:defRPr sz="700"/>
            </a:lvl6pPr>
            <a:lvl7pPr marL="2055512" indent="0">
              <a:buNone/>
              <a:defRPr sz="700"/>
            </a:lvl7pPr>
            <a:lvl8pPr marL="2398080" indent="0">
              <a:buNone/>
              <a:defRPr sz="700"/>
            </a:lvl8pPr>
            <a:lvl9pPr marL="2740649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9570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553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569" indent="0">
              <a:buNone/>
              <a:defRPr sz="2100"/>
            </a:lvl2pPr>
            <a:lvl3pPr marL="685171" indent="0">
              <a:buNone/>
              <a:defRPr sz="1800"/>
            </a:lvl3pPr>
            <a:lvl4pPr marL="1027757" indent="0">
              <a:buNone/>
              <a:defRPr sz="1500"/>
            </a:lvl4pPr>
            <a:lvl5pPr marL="1370342" indent="0">
              <a:buNone/>
              <a:defRPr sz="1500"/>
            </a:lvl5pPr>
            <a:lvl6pPr marL="1712945" indent="0">
              <a:buNone/>
              <a:defRPr sz="1500"/>
            </a:lvl6pPr>
            <a:lvl7pPr marL="2055512" indent="0">
              <a:buNone/>
              <a:defRPr sz="1500"/>
            </a:lvl7pPr>
            <a:lvl8pPr marL="2398080" indent="0">
              <a:buNone/>
              <a:defRPr sz="1500"/>
            </a:lvl8pPr>
            <a:lvl9pPr marL="2740649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4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569" indent="0">
              <a:buNone/>
              <a:defRPr sz="900"/>
            </a:lvl2pPr>
            <a:lvl3pPr marL="685171" indent="0">
              <a:buNone/>
              <a:defRPr sz="800"/>
            </a:lvl3pPr>
            <a:lvl4pPr marL="1027757" indent="0">
              <a:buNone/>
              <a:defRPr sz="700"/>
            </a:lvl4pPr>
            <a:lvl5pPr marL="1370342" indent="0">
              <a:buNone/>
              <a:defRPr sz="700"/>
            </a:lvl5pPr>
            <a:lvl6pPr marL="1712945" indent="0">
              <a:buNone/>
              <a:defRPr sz="700"/>
            </a:lvl6pPr>
            <a:lvl7pPr marL="2055512" indent="0">
              <a:buNone/>
              <a:defRPr sz="700"/>
            </a:lvl7pPr>
            <a:lvl8pPr marL="2398080" indent="0">
              <a:buNone/>
              <a:defRPr sz="700"/>
            </a:lvl8pPr>
            <a:lvl9pPr marL="2740649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4851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3359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6525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5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596" indent="0" algn="ctr">
              <a:buNone/>
              <a:defRPr/>
            </a:lvl2pPr>
            <a:lvl3pPr marL="685222" indent="0" algn="ctr">
              <a:buNone/>
              <a:defRPr/>
            </a:lvl3pPr>
            <a:lvl4pPr marL="1027833" indent="0" algn="ctr">
              <a:buNone/>
              <a:defRPr/>
            </a:lvl4pPr>
            <a:lvl5pPr marL="1370444" indent="0" algn="ctr">
              <a:buNone/>
              <a:defRPr/>
            </a:lvl5pPr>
            <a:lvl6pPr marL="1713071" indent="0" algn="ctr">
              <a:buNone/>
              <a:defRPr/>
            </a:lvl6pPr>
            <a:lvl7pPr marL="2055665" indent="0" algn="ctr">
              <a:buNone/>
              <a:defRPr/>
            </a:lvl7pPr>
            <a:lvl8pPr marL="2398260" indent="0" algn="ctr">
              <a:buNone/>
              <a:defRPr/>
            </a:lvl8pPr>
            <a:lvl9pPr marL="274085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2652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46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08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8" indent="0">
              <a:buNone/>
              <a:defRPr sz="2800"/>
            </a:lvl2pPr>
            <a:lvl3pPr marL="913568" indent="0">
              <a:buNone/>
              <a:defRPr sz="2400"/>
            </a:lvl3pPr>
            <a:lvl4pPr marL="1370342" indent="0">
              <a:buNone/>
              <a:defRPr sz="2000"/>
            </a:lvl4pPr>
            <a:lvl5pPr marL="1827134" indent="0">
              <a:buNone/>
              <a:defRPr sz="2000"/>
            </a:lvl5pPr>
            <a:lvl6pPr marL="2283891" indent="0">
              <a:buNone/>
              <a:defRPr sz="2000"/>
            </a:lvl6pPr>
            <a:lvl7pPr marL="2740649" indent="0">
              <a:buNone/>
              <a:defRPr sz="2000"/>
            </a:lvl7pPr>
            <a:lvl8pPr marL="3197440" indent="0">
              <a:buNone/>
              <a:defRPr sz="2000"/>
            </a:lvl8pPr>
            <a:lvl9pPr marL="365421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886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9287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6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596" indent="0">
              <a:buNone/>
              <a:defRPr sz="1400"/>
            </a:lvl2pPr>
            <a:lvl3pPr marL="685222" indent="0">
              <a:buNone/>
              <a:defRPr sz="1200"/>
            </a:lvl3pPr>
            <a:lvl4pPr marL="1027833" indent="0">
              <a:buNone/>
              <a:defRPr sz="1100"/>
            </a:lvl4pPr>
            <a:lvl5pPr marL="1370444" indent="0">
              <a:buNone/>
              <a:defRPr sz="1100"/>
            </a:lvl5pPr>
            <a:lvl6pPr marL="1713071" indent="0">
              <a:buNone/>
              <a:defRPr sz="1100"/>
            </a:lvl6pPr>
            <a:lvl7pPr marL="2055665" indent="0">
              <a:buNone/>
              <a:defRPr sz="1100"/>
            </a:lvl7pPr>
            <a:lvl8pPr marL="2398260" indent="0">
              <a:buNone/>
              <a:defRPr sz="1100"/>
            </a:lvl8pPr>
            <a:lvl9pPr marL="274085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639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0195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96" indent="0">
              <a:buNone/>
              <a:defRPr sz="1500" b="1"/>
            </a:lvl2pPr>
            <a:lvl3pPr marL="685222" indent="0">
              <a:buNone/>
              <a:defRPr sz="1400" b="1"/>
            </a:lvl3pPr>
            <a:lvl4pPr marL="1027833" indent="0">
              <a:buNone/>
              <a:defRPr sz="1200" b="1"/>
            </a:lvl4pPr>
            <a:lvl5pPr marL="1370444" indent="0">
              <a:buNone/>
              <a:defRPr sz="1200" b="1"/>
            </a:lvl5pPr>
            <a:lvl6pPr marL="1713071" indent="0">
              <a:buNone/>
              <a:defRPr sz="1200" b="1"/>
            </a:lvl6pPr>
            <a:lvl7pPr marL="2055665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5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96" indent="0">
              <a:buNone/>
              <a:defRPr sz="1500" b="1"/>
            </a:lvl2pPr>
            <a:lvl3pPr marL="685222" indent="0">
              <a:buNone/>
              <a:defRPr sz="1400" b="1"/>
            </a:lvl3pPr>
            <a:lvl4pPr marL="1027833" indent="0">
              <a:buNone/>
              <a:defRPr sz="1200" b="1"/>
            </a:lvl4pPr>
            <a:lvl5pPr marL="1370444" indent="0">
              <a:buNone/>
              <a:defRPr sz="1200" b="1"/>
            </a:lvl5pPr>
            <a:lvl6pPr marL="1713071" indent="0">
              <a:buNone/>
              <a:defRPr sz="1200" b="1"/>
            </a:lvl6pPr>
            <a:lvl7pPr marL="2055665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5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9338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44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6172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596" indent="0">
              <a:buNone/>
              <a:defRPr sz="900"/>
            </a:lvl2pPr>
            <a:lvl3pPr marL="685222" indent="0">
              <a:buNone/>
              <a:defRPr sz="800"/>
            </a:lvl3pPr>
            <a:lvl4pPr marL="1027833" indent="0">
              <a:buNone/>
              <a:defRPr sz="700"/>
            </a:lvl4pPr>
            <a:lvl5pPr marL="1370444" indent="0">
              <a:buNone/>
              <a:defRPr sz="700"/>
            </a:lvl5pPr>
            <a:lvl6pPr marL="1713071" indent="0">
              <a:buNone/>
              <a:defRPr sz="700"/>
            </a:lvl6pPr>
            <a:lvl7pPr marL="2055665" indent="0">
              <a:buNone/>
              <a:defRPr sz="700"/>
            </a:lvl7pPr>
            <a:lvl8pPr marL="2398260" indent="0">
              <a:buNone/>
              <a:defRPr sz="700"/>
            </a:lvl8pPr>
            <a:lvl9pPr marL="2740856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5301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541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596" indent="0">
              <a:buNone/>
              <a:defRPr sz="2100"/>
            </a:lvl2pPr>
            <a:lvl3pPr marL="685222" indent="0">
              <a:buNone/>
              <a:defRPr sz="1800"/>
            </a:lvl3pPr>
            <a:lvl4pPr marL="1027833" indent="0">
              <a:buNone/>
              <a:defRPr sz="1500"/>
            </a:lvl4pPr>
            <a:lvl5pPr marL="1370444" indent="0">
              <a:buNone/>
              <a:defRPr sz="1500"/>
            </a:lvl5pPr>
            <a:lvl6pPr marL="1713071" indent="0">
              <a:buNone/>
              <a:defRPr sz="1500"/>
            </a:lvl6pPr>
            <a:lvl7pPr marL="2055665" indent="0">
              <a:buNone/>
              <a:defRPr sz="1500"/>
            </a:lvl7pPr>
            <a:lvl8pPr marL="2398260" indent="0">
              <a:buNone/>
              <a:defRPr sz="1500"/>
            </a:lvl8pPr>
            <a:lvl9pPr marL="2740856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3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596" indent="0">
              <a:buNone/>
              <a:defRPr sz="900"/>
            </a:lvl2pPr>
            <a:lvl3pPr marL="685222" indent="0">
              <a:buNone/>
              <a:defRPr sz="800"/>
            </a:lvl3pPr>
            <a:lvl4pPr marL="1027833" indent="0">
              <a:buNone/>
              <a:defRPr sz="700"/>
            </a:lvl4pPr>
            <a:lvl5pPr marL="1370444" indent="0">
              <a:buNone/>
              <a:defRPr sz="700"/>
            </a:lvl5pPr>
            <a:lvl6pPr marL="1713071" indent="0">
              <a:buNone/>
              <a:defRPr sz="700"/>
            </a:lvl6pPr>
            <a:lvl7pPr marL="2055665" indent="0">
              <a:buNone/>
              <a:defRPr sz="700"/>
            </a:lvl7pPr>
            <a:lvl8pPr marL="2398260" indent="0">
              <a:buNone/>
              <a:defRPr sz="700"/>
            </a:lvl8pPr>
            <a:lvl9pPr marL="2740856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8803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0557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8513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4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632" indent="0" algn="ctr">
              <a:buNone/>
              <a:defRPr/>
            </a:lvl2pPr>
            <a:lvl3pPr marL="685290" indent="0" algn="ctr">
              <a:buNone/>
              <a:defRPr/>
            </a:lvl3pPr>
            <a:lvl4pPr marL="1027935" indent="0" algn="ctr">
              <a:buNone/>
              <a:defRPr/>
            </a:lvl4pPr>
            <a:lvl5pPr marL="1370580" indent="0" algn="ctr">
              <a:buNone/>
              <a:defRPr/>
            </a:lvl5pPr>
            <a:lvl6pPr marL="1713239" indent="0" algn="ctr">
              <a:buNone/>
              <a:defRPr/>
            </a:lvl6pPr>
            <a:lvl7pPr marL="2055869" indent="0" algn="ctr">
              <a:buNone/>
              <a:defRPr/>
            </a:lvl7pPr>
            <a:lvl8pPr marL="2398500" indent="0" algn="ctr">
              <a:buNone/>
              <a:defRPr/>
            </a:lvl8pPr>
            <a:lvl9pPr marL="274113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51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6616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6200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6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632" indent="0">
              <a:buNone/>
              <a:defRPr sz="1400"/>
            </a:lvl2pPr>
            <a:lvl3pPr marL="685290" indent="0">
              <a:buNone/>
              <a:defRPr sz="1200"/>
            </a:lvl3pPr>
            <a:lvl4pPr marL="1027935" indent="0">
              <a:buNone/>
              <a:defRPr sz="1100"/>
            </a:lvl4pPr>
            <a:lvl5pPr marL="1370580" indent="0">
              <a:buNone/>
              <a:defRPr sz="1100"/>
            </a:lvl5pPr>
            <a:lvl6pPr marL="1713239" indent="0">
              <a:buNone/>
              <a:defRPr sz="1100"/>
            </a:lvl6pPr>
            <a:lvl7pPr marL="2055869" indent="0">
              <a:buNone/>
              <a:defRPr sz="1100"/>
            </a:lvl7pPr>
            <a:lvl8pPr marL="2398500" indent="0">
              <a:buNone/>
              <a:defRPr sz="1100"/>
            </a:lvl8pPr>
            <a:lvl9pPr marL="274113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3218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9056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32" indent="0">
              <a:buNone/>
              <a:defRPr sz="1500" b="1"/>
            </a:lvl2pPr>
            <a:lvl3pPr marL="685290" indent="0">
              <a:buNone/>
              <a:defRPr sz="1400" b="1"/>
            </a:lvl3pPr>
            <a:lvl4pPr marL="1027935" indent="0">
              <a:buNone/>
              <a:defRPr sz="1200" b="1"/>
            </a:lvl4pPr>
            <a:lvl5pPr marL="1370580" indent="0">
              <a:buNone/>
              <a:defRPr sz="1200" b="1"/>
            </a:lvl5pPr>
            <a:lvl6pPr marL="1713239" indent="0">
              <a:buNone/>
              <a:defRPr sz="1200" b="1"/>
            </a:lvl6pPr>
            <a:lvl7pPr marL="2055869" indent="0">
              <a:buNone/>
              <a:defRPr sz="1200" b="1"/>
            </a:lvl7pPr>
            <a:lvl8pPr marL="2398500" indent="0">
              <a:buNone/>
              <a:defRPr sz="1200" b="1"/>
            </a:lvl8pPr>
            <a:lvl9pPr marL="27411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32" indent="0">
              <a:buNone/>
              <a:defRPr sz="1500" b="1"/>
            </a:lvl2pPr>
            <a:lvl3pPr marL="685290" indent="0">
              <a:buNone/>
              <a:defRPr sz="1400" b="1"/>
            </a:lvl3pPr>
            <a:lvl4pPr marL="1027935" indent="0">
              <a:buNone/>
              <a:defRPr sz="1200" b="1"/>
            </a:lvl4pPr>
            <a:lvl5pPr marL="1370580" indent="0">
              <a:buNone/>
              <a:defRPr sz="1200" b="1"/>
            </a:lvl5pPr>
            <a:lvl6pPr marL="1713239" indent="0">
              <a:buNone/>
              <a:defRPr sz="1200" b="1"/>
            </a:lvl6pPr>
            <a:lvl7pPr marL="2055869" indent="0">
              <a:buNone/>
              <a:defRPr sz="1200" b="1"/>
            </a:lvl7pPr>
            <a:lvl8pPr marL="2398500" indent="0">
              <a:buNone/>
              <a:defRPr sz="1200" b="1"/>
            </a:lvl8pPr>
            <a:lvl9pPr marL="27411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3265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5812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8933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632" indent="0">
              <a:buNone/>
              <a:defRPr sz="900"/>
            </a:lvl2pPr>
            <a:lvl3pPr marL="685290" indent="0">
              <a:buNone/>
              <a:defRPr sz="800"/>
            </a:lvl3pPr>
            <a:lvl4pPr marL="1027935" indent="0">
              <a:buNone/>
              <a:defRPr sz="700"/>
            </a:lvl4pPr>
            <a:lvl5pPr marL="1370580" indent="0">
              <a:buNone/>
              <a:defRPr sz="700"/>
            </a:lvl5pPr>
            <a:lvl6pPr marL="1713239" indent="0">
              <a:buNone/>
              <a:defRPr sz="700"/>
            </a:lvl6pPr>
            <a:lvl7pPr marL="2055869" indent="0">
              <a:buNone/>
              <a:defRPr sz="700"/>
            </a:lvl7pPr>
            <a:lvl8pPr marL="2398500" indent="0">
              <a:buNone/>
              <a:defRPr sz="700"/>
            </a:lvl8pPr>
            <a:lvl9pPr marL="274113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6756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541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632" indent="0">
              <a:buNone/>
              <a:defRPr sz="2100"/>
            </a:lvl2pPr>
            <a:lvl3pPr marL="685290" indent="0">
              <a:buNone/>
              <a:defRPr sz="1800"/>
            </a:lvl3pPr>
            <a:lvl4pPr marL="1027935" indent="0">
              <a:buNone/>
              <a:defRPr sz="1500"/>
            </a:lvl4pPr>
            <a:lvl5pPr marL="1370580" indent="0">
              <a:buNone/>
              <a:defRPr sz="1500"/>
            </a:lvl5pPr>
            <a:lvl6pPr marL="1713239" indent="0">
              <a:buNone/>
              <a:defRPr sz="1500"/>
            </a:lvl6pPr>
            <a:lvl7pPr marL="2055869" indent="0">
              <a:buNone/>
              <a:defRPr sz="1500"/>
            </a:lvl7pPr>
            <a:lvl8pPr marL="2398500" indent="0">
              <a:buNone/>
              <a:defRPr sz="1500"/>
            </a:lvl8pPr>
            <a:lvl9pPr marL="2741132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2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632" indent="0">
              <a:buNone/>
              <a:defRPr sz="900"/>
            </a:lvl2pPr>
            <a:lvl3pPr marL="685290" indent="0">
              <a:buNone/>
              <a:defRPr sz="800"/>
            </a:lvl3pPr>
            <a:lvl4pPr marL="1027935" indent="0">
              <a:buNone/>
              <a:defRPr sz="700"/>
            </a:lvl4pPr>
            <a:lvl5pPr marL="1370580" indent="0">
              <a:buNone/>
              <a:defRPr sz="700"/>
            </a:lvl5pPr>
            <a:lvl6pPr marL="1713239" indent="0">
              <a:buNone/>
              <a:defRPr sz="700"/>
            </a:lvl6pPr>
            <a:lvl7pPr marL="2055869" indent="0">
              <a:buNone/>
              <a:defRPr sz="700"/>
            </a:lvl7pPr>
            <a:lvl8pPr marL="2398500" indent="0">
              <a:buNone/>
              <a:defRPr sz="700"/>
            </a:lvl8pPr>
            <a:lvl9pPr marL="274113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3470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7657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14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3301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4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974" indent="0" algn="ctr">
              <a:buNone/>
              <a:defRPr/>
            </a:lvl2pPr>
            <a:lvl3pPr marL="913971" indent="0" algn="ctr">
              <a:buNone/>
              <a:defRPr/>
            </a:lvl3pPr>
            <a:lvl4pPr marL="1370954" indent="0" algn="ctr">
              <a:buNone/>
              <a:defRPr/>
            </a:lvl4pPr>
            <a:lvl5pPr marL="1827944" indent="0" algn="ctr">
              <a:buNone/>
              <a:defRPr/>
            </a:lvl5pPr>
            <a:lvl6pPr marL="2284917" indent="0" algn="ctr">
              <a:buNone/>
              <a:defRPr/>
            </a:lvl6pPr>
            <a:lvl7pPr marL="2741891" indent="0" algn="ctr">
              <a:buNone/>
              <a:defRPr/>
            </a:lvl7pPr>
            <a:lvl8pPr marL="3198880" indent="0" algn="ctr">
              <a:buNone/>
              <a:defRPr/>
            </a:lvl8pPr>
            <a:lvl9pPr marL="365586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5022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5471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6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74" indent="0">
              <a:buNone/>
              <a:defRPr sz="1900"/>
            </a:lvl2pPr>
            <a:lvl3pPr marL="913971" indent="0">
              <a:buNone/>
              <a:defRPr sz="1600"/>
            </a:lvl3pPr>
            <a:lvl4pPr marL="1370954" indent="0">
              <a:buNone/>
              <a:defRPr sz="1500"/>
            </a:lvl4pPr>
            <a:lvl5pPr marL="1827944" indent="0">
              <a:buNone/>
              <a:defRPr sz="1500"/>
            </a:lvl5pPr>
            <a:lvl6pPr marL="2284917" indent="0">
              <a:buNone/>
              <a:defRPr sz="1500"/>
            </a:lvl6pPr>
            <a:lvl7pPr marL="2741891" indent="0">
              <a:buNone/>
              <a:defRPr sz="1500"/>
            </a:lvl7pPr>
            <a:lvl8pPr marL="3198880" indent="0">
              <a:buNone/>
              <a:defRPr sz="1500"/>
            </a:lvl8pPr>
            <a:lvl9pPr marL="3655862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2568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9836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71" indent="0">
              <a:buNone/>
              <a:defRPr sz="1900" b="1"/>
            </a:lvl3pPr>
            <a:lvl4pPr marL="1370954" indent="0">
              <a:buNone/>
              <a:defRPr sz="1600" b="1"/>
            </a:lvl4pPr>
            <a:lvl5pPr marL="1827944" indent="0">
              <a:buNone/>
              <a:defRPr sz="1600" b="1"/>
            </a:lvl5pPr>
            <a:lvl6pPr marL="2284917" indent="0">
              <a:buNone/>
              <a:defRPr sz="1600" b="1"/>
            </a:lvl6pPr>
            <a:lvl7pPr marL="2741891" indent="0">
              <a:buNone/>
              <a:defRPr sz="1600" b="1"/>
            </a:lvl7pPr>
            <a:lvl8pPr marL="3198880" indent="0">
              <a:buNone/>
              <a:defRPr sz="1600" b="1"/>
            </a:lvl8pPr>
            <a:lvl9pPr marL="36558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4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71" indent="0">
              <a:buNone/>
              <a:defRPr sz="1900" b="1"/>
            </a:lvl3pPr>
            <a:lvl4pPr marL="1370954" indent="0">
              <a:buNone/>
              <a:defRPr sz="1600" b="1"/>
            </a:lvl4pPr>
            <a:lvl5pPr marL="1827944" indent="0">
              <a:buNone/>
              <a:defRPr sz="1600" b="1"/>
            </a:lvl5pPr>
            <a:lvl6pPr marL="2284917" indent="0">
              <a:buNone/>
              <a:defRPr sz="1600" b="1"/>
            </a:lvl6pPr>
            <a:lvl7pPr marL="2741891" indent="0">
              <a:buNone/>
              <a:defRPr sz="1600" b="1"/>
            </a:lvl7pPr>
            <a:lvl8pPr marL="3198880" indent="0">
              <a:buNone/>
              <a:defRPr sz="1600" b="1"/>
            </a:lvl8pPr>
            <a:lvl9pPr marL="36558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0215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2875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227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04797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974" indent="0">
              <a:buNone/>
              <a:defRPr sz="1200"/>
            </a:lvl2pPr>
            <a:lvl3pPr marL="913971" indent="0">
              <a:buNone/>
              <a:defRPr sz="1100"/>
            </a:lvl3pPr>
            <a:lvl4pPr marL="1370954" indent="0">
              <a:buNone/>
              <a:defRPr sz="900"/>
            </a:lvl4pPr>
            <a:lvl5pPr marL="1827944" indent="0">
              <a:buNone/>
              <a:defRPr sz="900"/>
            </a:lvl5pPr>
            <a:lvl6pPr marL="2284917" indent="0">
              <a:buNone/>
              <a:defRPr sz="900"/>
            </a:lvl6pPr>
            <a:lvl7pPr marL="2741891" indent="0">
              <a:buNone/>
              <a:defRPr sz="900"/>
            </a:lvl7pPr>
            <a:lvl8pPr marL="3198880" indent="0">
              <a:buNone/>
              <a:defRPr sz="900"/>
            </a:lvl8pPr>
            <a:lvl9pPr marL="36558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7330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54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74" indent="0">
              <a:buNone/>
              <a:defRPr sz="2800"/>
            </a:lvl2pPr>
            <a:lvl3pPr marL="913971" indent="0">
              <a:buNone/>
              <a:defRPr sz="2400"/>
            </a:lvl3pPr>
            <a:lvl4pPr marL="1370954" indent="0">
              <a:buNone/>
              <a:defRPr sz="2000"/>
            </a:lvl4pPr>
            <a:lvl5pPr marL="1827944" indent="0">
              <a:buNone/>
              <a:defRPr sz="2000"/>
            </a:lvl5pPr>
            <a:lvl6pPr marL="2284917" indent="0">
              <a:buNone/>
              <a:defRPr sz="2000"/>
            </a:lvl6pPr>
            <a:lvl7pPr marL="2741891" indent="0">
              <a:buNone/>
              <a:defRPr sz="2000"/>
            </a:lvl7pPr>
            <a:lvl8pPr marL="3198880" indent="0">
              <a:buNone/>
              <a:defRPr sz="2000"/>
            </a:lvl8pPr>
            <a:lvl9pPr marL="365586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23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974" indent="0">
              <a:buNone/>
              <a:defRPr sz="1200"/>
            </a:lvl2pPr>
            <a:lvl3pPr marL="913971" indent="0">
              <a:buNone/>
              <a:defRPr sz="1100"/>
            </a:lvl3pPr>
            <a:lvl4pPr marL="1370954" indent="0">
              <a:buNone/>
              <a:defRPr sz="900"/>
            </a:lvl4pPr>
            <a:lvl5pPr marL="1827944" indent="0">
              <a:buNone/>
              <a:defRPr sz="900"/>
            </a:lvl5pPr>
            <a:lvl6pPr marL="2284917" indent="0">
              <a:buNone/>
              <a:defRPr sz="900"/>
            </a:lvl6pPr>
            <a:lvl7pPr marL="2741891" indent="0">
              <a:buNone/>
              <a:defRPr sz="900"/>
            </a:lvl7pPr>
            <a:lvl8pPr marL="3198880" indent="0">
              <a:buNone/>
              <a:defRPr sz="900"/>
            </a:lvl8pPr>
            <a:lvl9pPr marL="36558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1695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06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10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758" indent="0" algn="ctr">
              <a:buNone/>
              <a:defRPr/>
            </a:lvl2pPr>
            <a:lvl3pPr marL="913568" indent="0" algn="ctr">
              <a:buNone/>
              <a:defRPr/>
            </a:lvl3pPr>
            <a:lvl4pPr marL="1370342" indent="0" algn="ctr">
              <a:buNone/>
              <a:defRPr/>
            </a:lvl4pPr>
            <a:lvl5pPr marL="1827134" indent="0" algn="ctr">
              <a:buNone/>
              <a:defRPr/>
            </a:lvl5pPr>
            <a:lvl6pPr marL="2283891" indent="0" algn="ctr">
              <a:buNone/>
              <a:defRPr/>
            </a:lvl6pPr>
            <a:lvl7pPr marL="2740649" indent="0" algn="ctr">
              <a:buNone/>
              <a:defRPr/>
            </a:lvl7pPr>
            <a:lvl8pPr marL="3197440" indent="0" algn="ctr">
              <a:buNone/>
              <a:defRPr/>
            </a:lvl8pPr>
            <a:lvl9pPr marL="365421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2120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483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0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785" indent="0" algn="ctr">
              <a:buNone/>
              <a:defRPr/>
            </a:lvl2pPr>
            <a:lvl3pPr marL="685579" indent="0" algn="ctr">
              <a:buNone/>
              <a:defRPr/>
            </a:lvl3pPr>
            <a:lvl4pPr marL="1028369" indent="0" algn="ctr">
              <a:buNone/>
              <a:defRPr/>
            </a:lvl4pPr>
            <a:lvl5pPr marL="1371158" indent="0" algn="ctr">
              <a:buNone/>
              <a:defRPr/>
            </a:lvl5pPr>
            <a:lvl6pPr marL="1713953" indent="0" algn="ctr">
              <a:buNone/>
              <a:defRPr/>
            </a:lvl6pPr>
            <a:lvl7pPr marL="2056736" indent="0" algn="ctr">
              <a:buNone/>
              <a:defRPr/>
            </a:lvl7pPr>
            <a:lvl8pPr marL="2399520" indent="0" algn="ctr">
              <a:buNone/>
              <a:defRPr/>
            </a:lvl8pPr>
            <a:lvl9pPr marL="274230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3941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061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44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785" indent="0">
              <a:buNone/>
              <a:defRPr sz="1400"/>
            </a:lvl2pPr>
            <a:lvl3pPr marL="685579" indent="0">
              <a:buNone/>
              <a:defRPr sz="1200"/>
            </a:lvl3pPr>
            <a:lvl4pPr marL="1028369" indent="0">
              <a:buNone/>
              <a:defRPr sz="1100"/>
            </a:lvl4pPr>
            <a:lvl5pPr marL="1371158" indent="0">
              <a:buNone/>
              <a:defRPr sz="1100"/>
            </a:lvl5pPr>
            <a:lvl6pPr marL="1713953" indent="0">
              <a:buNone/>
              <a:defRPr sz="1100"/>
            </a:lvl6pPr>
            <a:lvl7pPr marL="2056736" indent="0">
              <a:buNone/>
              <a:defRPr sz="1100"/>
            </a:lvl7pPr>
            <a:lvl8pPr marL="2399520" indent="0">
              <a:buNone/>
              <a:defRPr sz="1100"/>
            </a:lvl8pPr>
            <a:lvl9pPr marL="274230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3905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7204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5" indent="0">
              <a:buNone/>
              <a:defRPr sz="1500" b="1"/>
            </a:lvl2pPr>
            <a:lvl3pPr marL="685579" indent="0">
              <a:buNone/>
              <a:defRPr sz="1400" b="1"/>
            </a:lvl3pPr>
            <a:lvl4pPr marL="1028369" indent="0">
              <a:buNone/>
              <a:defRPr sz="1200" b="1"/>
            </a:lvl4pPr>
            <a:lvl5pPr marL="1371158" indent="0">
              <a:buNone/>
              <a:defRPr sz="1200" b="1"/>
            </a:lvl5pPr>
            <a:lvl6pPr marL="1713953" indent="0">
              <a:buNone/>
              <a:defRPr sz="1200" b="1"/>
            </a:lvl6pPr>
            <a:lvl7pPr marL="2056736" indent="0">
              <a:buNone/>
              <a:defRPr sz="1200" b="1"/>
            </a:lvl7pPr>
            <a:lvl8pPr marL="2399520" indent="0">
              <a:buNone/>
              <a:defRPr sz="1200" b="1"/>
            </a:lvl8pPr>
            <a:lvl9pPr marL="274230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2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5" indent="0">
              <a:buNone/>
              <a:defRPr sz="1500" b="1"/>
            </a:lvl2pPr>
            <a:lvl3pPr marL="685579" indent="0">
              <a:buNone/>
              <a:defRPr sz="1400" b="1"/>
            </a:lvl3pPr>
            <a:lvl4pPr marL="1028369" indent="0">
              <a:buNone/>
              <a:defRPr sz="1200" b="1"/>
            </a:lvl4pPr>
            <a:lvl5pPr marL="1371158" indent="0">
              <a:buNone/>
              <a:defRPr sz="1200" b="1"/>
            </a:lvl5pPr>
            <a:lvl6pPr marL="1713953" indent="0">
              <a:buNone/>
              <a:defRPr sz="1200" b="1"/>
            </a:lvl6pPr>
            <a:lvl7pPr marL="2056736" indent="0">
              <a:buNone/>
              <a:defRPr sz="1200" b="1"/>
            </a:lvl7pPr>
            <a:lvl8pPr marL="2399520" indent="0">
              <a:buNone/>
              <a:defRPr sz="1200" b="1"/>
            </a:lvl8pPr>
            <a:lvl9pPr marL="274230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3935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6024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1073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785" indent="0">
              <a:buNone/>
              <a:defRPr sz="900"/>
            </a:lvl2pPr>
            <a:lvl3pPr marL="685579" indent="0">
              <a:buNone/>
              <a:defRPr sz="800"/>
            </a:lvl3pPr>
            <a:lvl4pPr marL="1028369" indent="0">
              <a:buNone/>
              <a:defRPr sz="700"/>
            </a:lvl4pPr>
            <a:lvl5pPr marL="1371158" indent="0">
              <a:buNone/>
              <a:defRPr sz="700"/>
            </a:lvl5pPr>
            <a:lvl6pPr marL="1713953" indent="0">
              <a:buNone/>
              <a:defRPr sz="700"/>
            </a:lvl6pPr>
            <a:lvl7pPr marL="2056736" indent="0">
              <a:buNone/>
              <a:defRPr sz="700"/>
            </a:lvl7pPr>
            <a:lvl8pPr marL="2399520" indent="0">
              <a:buNone/>
              <a:defRPr sz="700"/>
            </a:lvl8pPr>
            <a:lvl9pPr marL="2742305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2834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52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89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785" indent="0">
              <a:buNone/>
              <a:defRPr sz="900"/>
            </a:lvl2pPr>
            <a:lvl3pPr marL="685579" indent="0">
              <a:buNone/>
              <a:defRPr sz="800"/>
            </a:lvl3pPr>
            <a:lvl4pPr marL="1028369" indent="0">
              <a:buNone/>
              <a:defRPr sz="700"/>
            </a:lvl4pPr>
            <a:lvl5pPr marL="1371158" indent="0">
              <a:buNone/>
              <a:defRPr sz="700"/>
            </a:lvl5pPr>
            <a:lvl6pPr marL="1713953" indent="0">
              <a:buNone/>
              <a:defRPr sz="700"/>
            </a:lvl6pPr>
            <a:lvl7pPr marL="2056736" indent="0">
              <a:buNone/>
              <a:defRPr sz="700"/>
            </a:lvl7pPr>
            <a:lvl8pPr marL="2399520" indent="0">
              <a:buNone/>
              <a:defRPr sz="700"/>
            </a:lvl8pPr>
            <a:lvl9pPr marL="2742305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12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1174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9591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9954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1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66" indent="0" algn="ctr">
              <a:buNone/>
              <a:defRPr/>
            </a:lvl2pPr>
            <a:lvl3pPr marL="914331" indent="0" algn="ctr">
              <a:buNone/>
              <a:defRPr/>
            </a:lvl3pPr>
            <a:lvl4pPr marL="1371498" indent="0" algn="ctr">
              <a:buNone/>
              <a:defRPr/>
            </a:lvl4pPr>
            <a:lvl5pPr marL="1828664" indent="0" algn="ctr">
              <a:buNone/>
              <a:defRPr/>
            </a:lvl5pPr>
            <a:lvl6pPr marL="2285829" indent="0" algn="ctr">
              <a:buNone/>
              <a:defRPr/>
            </a:lvl6pPr>
            <a:lvl7pPr marL="2742994" indent="0" algn="ctr">
              <a:buNone/>
              <a:defRPr/>
            </a:lvl7pPr>
            <a:lvl8pPr marL="3200160" indent="0" algn="ctr">
              <a:buNone/>
              <a:defRPr/>
            </a:lvl8pPr>
            <a:lvl9pPr marL="365732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5752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8945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6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6" indent="0">
              <a:buNone/>
              <a:defRPr sz="1900"/>
            </a:lvl2pPr>
            <a:lvl3pPr marL="914331" indent="0">
              <a:buNone/>
              <a:defRPr sz="1600"/>
            </a:lvl3pPr>
            <a:lvl4pPr marL="1371498" indent="0">
              <a:buNone/>
              <a:defRPr sz="1500"/>
            </a:lvl4pPr>
            <a:lvl5pPr marL="1828664" indent="0">
              <a:buNone/>
              <a:defRPr sz="1500"/>
            </a:lvl5pPr>
            <a:lvl6pPr marL="2285829" indent="0">
              <a:buNone/>
              <a:defRPr sz="1500"/>
            </a:lvl6pPr>
            <a:lvl7pPr marL="2742994" indent="0">
              <a:buNone/>
              <a:defRPr sz="1500"/>
            </a:lvl7pPr>
            <a:lvl8pPr marL="3200160" indent="0">
              <a:buNone/>
              <a:defRPr sz="1500"/>
            </a:lvl8pPr>
            <a:lvl9pPr marL="3657326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697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2815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1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2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1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4920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5546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2066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04797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7166" indent="0">
              <a:buNone/>
              <a:defRPr sz="1200"/>
            </a:lvl2pPr>
            <a:lvl3pPr marL="914331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34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53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58" indent="0">
              <a:buNone/>
              <a:defRPr sz="1800"/>
            </a:lvl2pPr>
            <a:lvl3pPr marL="913568" indent="0">
              <a:buNone/>
              <a:defRPr sz="1600"/>
            </a:lvl3pPr>
            <a:lvl4pPr marL="1370342" indent="0">
              <a:buNone/>
              <a:defRPr sz="1400"/>
            </a:lvl4pPr>
            <a:lvl5pPr marL="1827134" indent="0">
              <a:buNone/>
              <a:defRPr sz="1400"/>
            </a:lvl5pPr>
            <a:lvl6pPr marL="2283891" indent="0">
              <a:buNone/>
              <a:defRPr sz="1400"/>
            </a:lvl6pPr>
            <a:lvl7pPr marL="2740649" indent="0">
              <a:buNone/>
              <a:defRPr sz="1400"/>
            </a:lvl7pPr>
            <a:lvl8pPr marL="3197440" indent="0">
              <a:buNone/>
              <a:defRPr sz="1400"/>
            </a:lvl8pPr>
            <a:lvl9pPr marL="365421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12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535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1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98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7166" indent="0">
              <a:buNone/>
              <a:defRPr sz="1200"/>
            </a:lvl2pPr>
            <a:lvl3pPr marL="914331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3327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4711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8905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6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C6AB-2E28-4F3D-BED7-12743A5C549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5985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3FC2-4BA0-45AE-9B29-2D89936E4BAA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3684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BA31-A17A-4F49-91F7-F799157DACE8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6236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6860-4322-4DE7-BA78-4DAF8AFE453C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1830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7D13-49BC-4764-86E6-09340ADA49D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8324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7C33-A9C9-4769-A882-1EDBE29E8437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9698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F97E-9047-448D-99AE-DB18F95304E7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6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6757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9BE-0807-4A6C-B2C8-78A3B6E7BE5A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6338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6B18-12EF-493D-8F63-160296AAB7AB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1718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8AE1-8D8C-48BD-9DBA-3706A345D64A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7953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6FBD-B6E2-4913-AF46-5456A5906A2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3962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6C2E-3F8B-40DA-9C2E-F6A6E2FA61CA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1212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53D8-ADF8-43A5-962A-15E6C7CB184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2788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74FB-8BE9-4C1D-BB33-6343A4F2E98B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2278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BC25-6DA5-46FE-8CCC-330CBE074B62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2456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8CA4-5C35-45B6-9789-52264AF81512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6870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D19F-8E9E-42D4-B824-E79888B75D28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43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887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C570-C6B0-4E3D-A2F6-8423AD345B1B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2073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4561-0118-4E2F-AB7B-58D87C345317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0637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5837-AEDE-42E1-A797-3D980219E9C7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8846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2358-0718-4584-AC4A-91DC239A8F8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6145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2283-F462-43DD-85B8-4A69D26664B3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7054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7F8F-6E7C-431E-81BE-C19FC382E4B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6019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26B9-A511-4FD4-8365-2D9D41ED559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7758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0A09-43A0-430A-9BCC-31F21484437A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1725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E701-CF91-4628-81DE-E805596ABFB3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8463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DF5C-A0F1-4E00-81AE-7FF2B954D5E2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6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58" indent="0">
              <a:buNone/>
              <a:defRPr sz="1800"/>
            </a:lvl2pPr>
            <a:lvl3pPr marL="913568" indent="0">
              <a:buNone/>
              <a:defRPr sz="1600"/>
            </a:lvl3pPr>
            <a:lvl4pPr marL="1370342" indent="0">
              <a:buNone/>
              <a:defRPr sz="1400"/>
            </a:lvl4pPr>
            <a:lvl5pPr marL="1827134" indent="0">
              <a:buNone/>
              <a:defRPr sz="1400"/>
            </a:lvl5pPr>
            <a:lvl6pPr marL="2283891" indent="0">
              <a:buNone/>
              <a:defRPr sz="1400"/>
            </a:lvl6pPr>
            <a:lvl7pPr marL="2740649" indent="0">
              <a:buNone/>
              <a:defRPr sz="1400"/>
            </a:lvl7pPr>
            <a:lvl8pPr marL="3197440" indent="0">
              <a:buNone/>
              <a:defRPr sz="1400"/>
            </a:lvl8pPr>
            <a:lvl9pPr marL="365421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C40F0-DA56-4EDC-968E-089CBF5094D3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67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9341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2E14-573A-4744-AE3D-CAAE2FD2960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7797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1C58-FE99-4F63-BEE9-9114D662E8F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8957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F13-A13B-4F95-B8E9-4F306AE52D0B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9134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34F0-9481-41B9-B4B2-9F03C990055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3522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2EA9-71E5-42E0-936F-E327D08BD64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309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F44A-AF64-4333-BAC0-6A43970D4D0B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978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5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8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D1F1-A2EF-4374-B47F-D91D56513DF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1641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13E0-9B6D-42E3-B0F9-C0C0DA6EDC27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121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49B9-F508-451F-AD5E-DA8ED9B54DFA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12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624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F996-E9A5-4C86-BE78-BC6FDBCCB77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9431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7" indent="0">
              <a:buNone/>
              <a:defRPr sz="2000" b="1"/>
            </a:lvl2pPr>
            <a:lvl3pPr marL="913531" indent="0">
              <a:buNone/>
              <a:defRPr sz="1800" b="1"/>
            </a:lvl3pPr>
            <a:lvl4pPr marL="1370302" indent="0">
              <a:buNone/>
              <a:defRPr sz="1600" b="1"/>
            </a:lvl4pPr>
            <a:lvl5pPr marL="1827062" indent="0">
              <a:buNone/>
              <a:defRPr sz="1600" b="1"/>
            </a:lvl5pPr>
            <a:lvl6pPr marL="2283831" indent="0">
              <a:buNone/>
              <a:defRPr sz="1600" b="1"/>
            </a:lvl6pPr>
            <a:lvl7pPr marL="2740593" indent="0">
              <a:buNone/>
              <a:defRPr sz="1600" b="1"/>
            </a:lvl7pPr>
            <a:lvl8pPr marL="3197360" indent="0">
              <a:buNone/>
              <a:defRPr sz="1600" b="1"/>
            </a:lvl8pPr>
            <a:lvl9pPr marL="36541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7" indent="0">
              <a:buNone/>
              <a:defRPr sz="2000" b="1"/>
            </a:lvl2pPr>
            <a:lvl3pPr marL="913531" indent="0">
              <a:buNone/>
              <a:defRPr sz="1800" b="1"/>
            </a:lvl3pPr>
            <a:lvl4pPr marL="1370302" indent="0">
              <a:buNone/>
              <a:defRPr sz="1600" b="1"/>
            </a:lvl4pPr>
            <a:lvl5pPr marL="1827062" indent="0">
              <a:buNone/>
              <a:defRPr sz="1600" b="1"/>
            </a:lvl5pPr>
            <a:lvl6pPr marL="2283831" indent="0">
              <a:buNone/>
              <a:defRPr sz="1600" b="1"/>
            </a:lvl6pPr>
            <a:lvl7pPr marL="2740593" indent="0">
              <a:buNone/>
              <a:defRPr sz="1600" b="1"/>
            </a:lvl7pPr>
            <a:lvl8pPr marL="3197360" indent="0">
              <a:buNone/>
              <a:defRPr sz="1600" b="1"/>
            </a:lvl8pPr>
            <a:lvl9pPr marL="36541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AB83-BC28-44C6-B6DC-B8AE9008B7AB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2911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A870-3019-4DC5-8630-DA53869C242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0683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FE07-44D1-4C91-8292-34822F4E4B8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4113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67" indent="0">
              <a:buNone/>
              <a:defRPr sz="1200"/>
            </a:lvl2pPr>
            <a:lvl3pPr marL="913531" indent="0">
              <a:buNone/>
              <a:defRPr sz="1000"/>
            </a:lvl3pPr>
            <a:lvl4pPr marL="1370302" indent="0">
              <a:buNone/>
              <a:defRPr sz="900"/>
            </a:lvl4pPr>
            <a:lvl5pPr marL="1827062" indent="0">
              <a:buNone/>
              <a:defRPr sz="900"/>
            </a:lvl5pPr>
            <a:lvl6pPr marL="2283831" indent="0">
              <a:buNone/>
              <a:defRPr sz="900"/>
            </a:lvl6pPr>
            <a:lvl7pPr marL="2740593" indent="0">
              <a:buNone/>
              <a:defRPr sz="900"/>
            </a:lvl7pPr>
            <a:lvl8pPr marL="3197360" indent="0">
              <a:buNone/>
              <a:defRPr sz="900"/>
            </a:lvl8pPr>
            <a:lvl9pPr marL="365412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E2A8-C1D1-4FE3-A1D9-29D07FF3B8A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7402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67" indent="0">
              <a:buNone/>
              <a:defRPr sz="2800"/>
            </a:lvl2pPr>
            <a:lvl3pPr marL="913531" indent="0">
              <a:buNone/>
              <a:defRPr sz="2400"/>
            </a:lvl3pPr>
            <a:lvl4pPr marL="1370302" indent="0">
              <a:buNone/>
              <a:defRPr sz="2000"/>
            </a:lvl4pPr>
            <a:lvl5pPr marL="1827062" indent="0">
              <a:buNone/>
              <a:defRPr sz="2000"/>
            </a:lvl5pPr>
            <a:lvl6pPr marL="2283831" indent="0">
              <a:buNone/>
              <a:defRPr sz="2000"/>
            </a:lvl6pPr>
            <a:lvl7pPr marL="2740593" indent="0">
              <a:buNone/>
              <a:defRPr sz="2000"/>
            </a:lvl7pPr>
            <a:lvl8pPr marL="3197360" indent="0">
              <a:buNone/>
              <a:defRPr sz="2000"/>
            </a:lvl8pPr>
            <a:lvl9pPr marL="3654124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6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67" indent="0">
              <a:buNone/>
              <a:defRPr sz="1200"/>
            </a:lvl2pPr>
            <a:lvl3pPr marL="913531" indent="0">
              <a:buNone/>
              <a:defRPr sz="1000"/>
            </a:lvl3pPr>
            <a:lvl4pPr marL="1370302" indent="0">
              <a:buNone/>
              <a:defRPr sz="900"/>
            </a:lvl4pPr>
            <a:lvl5pPr marL="1827062" indent="0">
              <a:buNone/>
              <a:defRPr sz="900"/>
            </a:lvl5pPr>
            <a:lvl6pPr marL="2283831" indent="0">
              <a:buNone/>
              <a:defRPr sz="900"/>
            </a:lvl6pPr>
            <a:lvl7pPr marL="2740593" indent="0">
              <a:buNone/>
              <a:defRPr sz="900"/>
            </a:lvl7pPr>
            <a:lvl8pPr marL="3197360" indent="0">
              <a:buNone/>
              <a:defRPr sz="900"/>
            </a:lvl8pPr>
            <a:lvl9pPr marL="365412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67E7-EF6A-400A-A260-9E3B2650C3C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8871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BC2D-B92F-4D0C-8D5F-6668968A5F6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4887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748-3E6B-4303-89A9-C3C0B223F4A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0200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32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810A-109B-4187-AC40-99209394518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85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04797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1946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261-1509-49E5-B278-FE2C5A28784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6518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12B9-8B9D-4878-9AF0-9D9FCCE17903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9873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E142-F48E-4A21-AB5C-FBCE1C74347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5578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0D11-59F9-41F6-9598-8502CD649987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9288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58D4-7C8C-4B66-83BB-F04A42A7FEA2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153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5B22-0E41-4759-9DCF-589F3090FF0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5469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88AA-A565-4CB7-8282-39671A073CFA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6176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6DD2-6565-47A6-9F21-2BE02B5BCEB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90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B82D-0A8C-4F2F-991B-B462F6130D0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9837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43562-CCFB-4699-A568-E2D5E4D9CDD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50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08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8" indent="0">
              <a:buNone/>
              <a:defRPr sz="2800"/>
            </a:lvl2pPr>
            <a:lvl3pPr marL="913568" indent="0">
              <a:buNone/>
              <a:defRPr sz="2400"/>
            </a:lvl3pPr>
            <a:lvl4pPr marL="1370342" indent="0">
              <a:buNone/>
              <a:defRPr sz="2000"/>
            </a:lvl4pPr>
            <a:lvl5pPr marL="1827134" indent="0">
              <a:buNone/>
              <a:defRPr sz="2000"/>
            </a:lvl5pPr>
            <a:lvl6pPr marL="2283891" indent="0">
              <a:buNone/>
              <a:defRPr sz="2000"/>
            </a:lvl6pPr>
            <a:lvl7pPr marL="2740649" indent="0">
              <a:buNone/>
              <a:defRPr sz="2000"/>
            </a:lvl7pPr>
            <a:lvl8pPr marL="3197440" indent="0">
              <a:buNone/>
              <a:defRPr sz="2000"/>
            </a:lvl8pPr>
            <a:lvl9pPr marL="365421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87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2858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8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6BA1-FCF8-4F01-8185-DFB75695AEA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4374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F79C-C5F7-411A-8287-997A5742A82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5882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20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2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70EE-0FA8-46E5-BE77-D47E5B4BB97C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9464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D983-5DEC-4F01-8C11-2F877ED77C6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8468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1CA9-24D2-48E8-BAAF-D5CDA266F8C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3744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B0E-9079-4D4A-9F6D-CC86339910C7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8398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2629-D2B5-487E-BDE2-5AB96D723EB3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7873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B6CE-6202-4F70-B87E-E6702CE6B95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7794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8" indent="0">
              <a:buNone/>
              <a:defRPr sz="2800"/>
            </a:lvl2pPr>
            <a:lvl3pPr marL="913568" indent="0">
              <a:buNone/>
              <a:defRPr sz="2400"/>
            </a:lvl3pPr>
            <a:lvl4pPr marL="1370342" indent="0">
              <a:buNone/>
              <a:defRPr sz="2000"/>
            </a:lvl4pPr>
            <a:lvl5pPr marL="1827134" indent="0">
              <a:buNone/>
              <a:defRPr sz="2000"/>
            </a:lvl5pPr>
            <a:lvl6pPr marL="2283891" indent="0">
              <a:buNone/>
              <a:defRPr sz="2000"/>
            </a:lvl6pPr>
            <a:lvl7pPr marL="2740649" indent="0">
              <a:buNone/>
              <a:defRPr sz="2000"/>
            </a:lvl7pPr>
            <a:lvl8pPr marL="3197440" indent="0">
              <a:buNone/>
              <a:defRPr sz="2000"/>
            </a:lvl8pPr>
            <a:lvl9pPr marL="365421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48B6-FCE6-4567-8DE2-5D3C3AFF1D3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5150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2924-9C53-466C-8F9A-C3E112D8759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06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948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92E4-A6D9-4EF5-B09C-74199CBA19A8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7516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E856-9799-4E6A-AAEA-CE5EB589373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7194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0170-443A-42E8-8D8A-883878A0FD8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4247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3F9A-81C7-4313-86F8-9C7EA76AA0F2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6409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E703-C5EF-4A12-9957-CF7CE8A9468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0538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80A69-30FF-4F71-8BC0-0232513B26B7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1160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EEFF-EBC3-44DC-81D9-7DF693AF1DB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3998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7ADD-2DF4-4947-9C22-2C003C4B9CD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4754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C0AA-4E08-423C-AA05-2167A65F88D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312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BF3A-8D22-449F-9DCE-0F07FF10CB73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59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8618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061E-B5B5-4F44-8731-B1E79608FAB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1573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03A6-CF3B-4514-B77A-61DAE426AA5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95855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2570-8287-4B1C-9220-B4C01C6CCD87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8796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2FC0-8050-4409-BFF6-EB83992BC2D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2887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59A8-577C-4117-B5FE-AD05944B4448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7422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D745-B1AD-46F7-BF25-5B800909BB1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1370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8FB6-0AE2-4FAD-9F5C-A720B93FB5D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8281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A7DD-2637-4166-A51B-79A56CAC701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2742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3BDA-DB92-4515-BB9B-C4A60BE0590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4206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AF04-2A09-410E-8CD1-9175B5387CF7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6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8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758" indent="0" algn="ctr">
              <a:buNone/>
              <a:defRPr/>
            </a:lvl2pPr>
            <a:lvl3pPr marL="913568" indent="0" algn="ctr">
              <a:buNone/>
              <a:defRPr/>
            </a:lvl3pPr>
            <a:lvl4pPr marL="1370342" indent="0" algn="ctr">
              <a:buNone/>
              <a:defRPr/>
            </a:lvl4pPr>
            <a:lvl5pPr marL="1827134" indent="0" algn="ctr">
              <a:buNone/>
              <a:defRPr/>
            </a:lvl5pPr>
            <a:lvl6pPr marL="2283891" indent="0" algn="ctr">
              <a:buNone/>
              <a:defRPr/>
            </a:lvl6pPr>
            <a:lvl7pPr marL="2740649" indent="0" algn="ctr">
              <a:buNone/>
              <a:defRPr/>
            </a:lvl7pPr>
            <a:lvl8pPr marL="3197440" indent="0" algn="ctr">
              <a:buNone/>
              <a:defRPr/>
            </a:lvl8pPr>
            <a:lvl9pPr marL="365421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64890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FC38-1666-4CCC-B688-FABE938FA52B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3419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C3D0-ED1F-4607-BB1D-E4171AC6F4BA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9963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391B-12B5-40CB-BE66-8C8BB957810B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4445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3D18-BC36-4AB1-8A4B-74839932EF07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89948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8DBF-CCEA-4A37-9CDC-F114CAD81E0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3888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43ED-4FBD-41F6-9352-B849E91C33B7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77396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417F-4B06-4FD8-AB1F-D318EF79541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0282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0C4D-AD8D-4522-A066-D16FB4467328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43218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AB76-BC24-4C56-9BD7-80D74E51B6CC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51470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9734-F558-4030-B884-5B19D916259A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75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87067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2DCD-49F1-45DD-9EDB-1BC1D23BED6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8096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397-E58A-421F-B12C-5B688615096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9456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67FD-4842-43F5-9E07-6A3351D0196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3896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F294-56EC-449F-AB4D-A7F2C675EB5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21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58" indent="0">
              <a:buNone/>
              <a:defRPr sz="1800"/>
            </a:lvl2pPr>
            <a:lvl3pPr marL="913568" indent="0">
              <a:buNone/>
              <a:defRPr sz="1600"/>
            </a:lvl3pPr>
            <a:lvl4pPr marL="1370342" indent="0">
              <a:buNone/>
              <a:defRPr sz="1400"/>
            </a:lvl4pPr>
            <a:lvl5pPr marL="1827134" indent="0">
              <a:buNone/>
              <a:defRPr sz="1400"/>
            </a:lvl5pPr>
            <a:lvl6pPr marL="2283891" indent="0">
              <a:buNone/>
              <a:defRPr sz="1400"/>
            </a:lvl6pPr>
            <a:lvl7pPr marL="2740649" indent="0">
              <a:buNone/>
              <a:defRPr sz="1400"/>
            </a:lvl7pPr>
            <a:lvl8pPr marL="3197440" indent="0">
              <a:buNone/>
              <a:defRPr sz="1400"/>
            </a:lvl8pPr>
            <a:lvl9pPr marL="365421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77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4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9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9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3EB6D-31E3-414F-9B4F-526F7528F6F8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46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8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8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165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45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44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37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8" indent="0">
              <a:buNone/>
              <a:defRPr sz="2800"/>
            </a:lvl2pPr>
            <a:lvl3pPr marL="913568" indent="0">
              <a:buNone/>
              <a:defRPr sz="2400"/>
            </a:lvl3pPr>
            <a:lvl4pPr marL="1370342" indent="0">
              <a:buNone/>
              <a:defRPr sz="2000"/>
            </a:lvl4pPr>
            <a:lvl5pPr marL="1827134" indent="0">
              <a:buNone/>
              <a:defRPr sz="2000"/>
            </a:lvl5pPr>
            <a:lvl6pPr marL="2283891" indent="0">
              <a:buNone/>
              <a:defRPr sz="2000"/>
            </a:lvl6pPr>
            <a:lvl7pPr marL="2740649" indent="0">
              <a:buNone/>
              <a:defRPr sz="2000"/>
            </a:lvl7pPr>
            <a:lvl8pPr marL="3197440" indent="0">
              <a:buNone/>
              <a:defRPr sz="2000"/>
            </a:lvl8pPr>
            <a:lvl9pPr marL="365421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56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896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688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2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5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758" indent="0" algn="ctr">
              <a:buNone/>
              <a:defRPr/>
            </a:lvl2pPr>
            <a:lvl3pPr marL="913568" indent="0" algn="ctr">
              <a:buNone/>
              <a:defRPr/>
            </a:lvl3pPr>
            <a:lvl4pPr marL="1370342" indent="0" algn="ctr">
              <a:buNone/>
              <a:defRPr/>
            </a:lvl4pPr>
            <a:lvl5pPr marL="1827134" indent="0" algn="ctr">
              <a:buNone/>
              <a:defRPr/>
            </a:lvl5pPr>
            <a:lvl6pPr marL="2283891" indent="0" algn="ctr">
              <a:buNone/>
              <a:defRPr/>
            </a:lvl6pPr>
            <a:lvl7pPr marL="2740649" indent="0" algn="ctr">
              <a:buNone/>
              <a:defRPr/>
            </a:lvl7pPr>
            <a:lvl8pPr marL="3197440" indent="0" algn="ctr">
              <a:buNone/>
              <a:defRPr/>
            </a:lvl8pPr>
            <a:lvl9pPr marL="365421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CC13C-3B93-4497-AC21-B15B2A4C4F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586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252D5-4EE4-4085-A9A9-A7514AAD583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360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58" indent="0">
              <a:buNone/>
              <a:defRPr sz="1800"/>
            </a:lvl2pPr>
            <a:lvl3pPr marL="913568" indent="0">
              <a:buNone/>
              <a:defRPr sz="1600"/>
            </a:lvl3pPr>
            <a:lvl4pPr marL="1370342" indent="0">
              <a:buNone/>
              <a:defRPr sz="1400"/>
            </a:lvl4pPr>
            <a:lvl5pPr marL="1827134" indent="0">
              <a:buNone/>
              <a:defRPr sz="1400"/>
            </a:lvl5pPr>
            <a:lvl6pPr marL="2283891" indent="0">
              <a:buNone/>
              <a:defRPr sz="1400"/>
            </a:lvl6pPr>
            <a:lvl7pPr marL="2740649" indent="0">
              <a:buNone/>
              <a:defRPr sz="1400"/>
            </a:lvl7pPr>
            <a:lvl8pPr marL="3197440" indent="0">
              <a:buNone/>
              <a:defRPr sz="1400"/>
            </a:lvl8pPr>
            <a:lvl9pPr marL="365421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E5C74-51E1-45CC-B629-BBB762950F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7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8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8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C03DC-0012-441B-A2C8-64F72C12C24D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058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ACE0A-AE0A-4EA6-A510-54CFCFED6F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134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8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8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90529-AC9B-4A00-BC9F-01AD365DA1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93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27C25-4F95-42C5-A207-B4C39087FD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444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D2DBE-DEC2-4392-8CE2-244CF4DEBD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26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41E1B-CFA8-42E4-A1F3-516A1C29E29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175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8" indent="0">
              <a:buNone/>
              <a:defRPr sz="2800"/>
            </a:lvl2pPr>
            <a:lvl3pPr marL="913568" indent="0">
              <a:buNone/>
              <a:defRPr sz="2400"/>
            </a:lvl3pPr>
            <a:lvl4pPr marL="1370342" indent="0">
              <a:buNone/>
              <a:defRPr sz="2000"/>
            </a:lvl4pPr>
            <a:lvl5pPr marL="1827134" indent="0">
              <a:buNone/>
              <a:defRPr sz="2000"/>
            </a:lvl5pPr>
            <a:lvl6pPr marL="2283891" indent="0">
              <a:buNone/>
              <a:defRPr sz="2000"/>
            </a:lvl6pPr>
            <a:lvl7pPr marL="2740649" indent="0">
              <a:buNone/>
              <a:defRPr sz="2000"/>
            </a:lvl7pPr>
            <a:lvl8pPr marL="3197440" indent="0">
              <a:buNone/>
              <a:defRPr sz="2000"/>
            </a:lvl8pPr>
            <a:lvl9pPr marL="365421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724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3CD4A-8F5F-4A53-8C84-5DA59A1E00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365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25054-BC65-4567-8BF4-6A3A9C0704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103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EFC3A-323C-489F-A9B3-7F18C4649B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988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1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758" indent="0" algn="ctr">
              <a:buNone/>
              <a:defRPr/>
            </a:lvl2pPr>
            <a:lvl3pPr marL="913568" indent="0" algn="ctr">
              <a:buNone/>
              <a:defRPr/>
            </a:lvl3pPr>
            <a:lvl4pPr marL="1370342" indent="0" algn="ctr">
              <a:buNone/>
              <a:defRPr/>
            </a:lvl4pPr>
            <a:lvl5pPr marL="1827134" indent="0" algn="ctr">
              <a:buNone/>
              <a:defRPr/>
            </a:lvl5pPr>
            <a:lvl6pPr marL="2283891" indent="0" algn="ctr">
              <a:buNone/>
              <a:defRPr/>
            </a:lvl6pPr>
            <a:lvl7pPr marL="2740649" indent="0" algn="ctr">
              <a:buNone/>
              <a:defRPr/>
            </a:lvl7pPr>
            <a:lvl8pPr marL="3197440" indent="0" algn="ctr">
              <a:buNone/>
              <a:defRPr/>
            </a:lvl8pPr>
            <a:lvl9pPr marL="365421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DA8A2-17A4-4018-B29E-C245045E4136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906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39B94-5434-4E21-9154-B846E71BF37A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0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4644-ADD1-49C8-903C-61A8944951C3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992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58" indent="0">
              <a:buNone/>
              <a:defRPr sz="1800"/>
            </a:lvl2pPr>
            <a:lvl3pPr marL="913568" indent="0">
              <a:buNone/>
              <a:defRPr sz="1600"/>
            </a:lvl3pPr>
            <a:lvl4pPr marL="1370342" indent="0">
              <a:buNone/>
              <a:defRPr sz="1400"/>
            </a:lvl4pPr>
            <a:lvl5pPr marL="1827134" indent="0">
              <a:buNone/>
              <a:defRPr sz="1400"/>
            </a:lvl5pPr>
            <a:lvl6pPr marL="2283891" indent="0">
              <a:buNone/>
              <a:defRPr sz="1400"/>
            </a:lvl6pPr>
            <a:lvl7pPr marL="2740649" indent="0">
              <a:buNone/>
              <a:defRPr sz="1400"/>
            </a:lvl7pPr>
            <a:lvl8pPr marL="3197440" indent="0">
              <a:buNone/>
              <a:defRPr sz="1400"/>
            </a:lvl8pPr>
            <a:lvl9pPr marL="365421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C40F0-DA56-4EDC-968E-089CBF5094D3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152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9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9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3EB6D-31E3-414F-9B4F-526F7528F6F8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307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8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8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C03DC-0012-441B-A2C8-64F72C12C24D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907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4644-ADD1-49C8-903C-61A8944951C3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667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54811-2A0A-4A20-9CC7-BD817DACBC9C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626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04797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C9C9F-80AB-44A5-B7C0-99E7F6B026D7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85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8" indent="0">
              <a:buNone/>
              <a:defRPr sz="2800"/>
            </a:lvl2pPr>
            <a:lvl3pPr marL="913568" indent="0">
              <a:buNone/>
              <a:defRPr sz="2400"/>
            </a:lvl3pPr>
            <a:lvl4pPr marL="1370342" indent="0">
              <a:buNone/>
              <a:defRPr sz="2000"/>
            </a:lvl4pPr>
            <a:lvl5pPr marL="1827134" indent="0">
              <a:buNone/>
              <a:defRPr sz="2000"/>
            </a:lvl5pPr>
            <a:lvl6pPr marL="2283891" indent="0">
              <a:buNone/>
              <a:defRPr sz="2000"/>
            </a:lvl6pPr>
            <a:lvl7pPr marL="2740649" indent="0">
              <a:buNone/>
              <a:defRPr sz="2000"/>
            </a:lvl7pPr>
            <a:lvl8pPr marL="3197440" indent="0">
              <a:buNone/>
              <a:defRPr sz="2000"/>
            </a:lvl8pPr>
            <a:lvl9pPr marL="365421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CC47E-CDC0-43D8-9376-53FE0A43802E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356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7FC0A-FF04-42CA-94EA-FC1C25B03563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421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CC808-296B-4978-8B88-413D77EDA092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063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1"/>
            <a:ext cx="6985000" cy="7572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809626"/>
            <a:ext cx="9144000" cy="11465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90" y="4772026"/>
            <a:ext cx="1487487" cy="357188"/>
          </a:xfrm>
        </p:spPr>
        <p:txBody>
          <a:bodyPr/>
          <a:lstStyle>
            <a:lvl1pPr>
              <a:defRPr/>
            </a:lvl1pPr>
          </a:lstStyle>
          <a:p>
            <a:fld id="{4AE519F1-B9BD-4793-AB75-757011E8F82A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4772026"/>
            <a:ext cx="6769100" cy="3571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54811-2A0A-4A20-9CC7-BD817DACBC9C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862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5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99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758" indent="0" algn="ctr">
              <a:buNone/>
              <a:defRPr/>
            </a:lvl2pPr>
            <a:lvl3pPr marL="913568" indent="0" algn="ctr">
              <a:buNone/>
              <a:defRPr/>
            </a:lvl3pPr>
            <a:lvl4pPr marL="1370342" indent="0" algn="ctr">
              <a:buNone/>
              <a:defRPr/>
            </a:lvl4pPr>
            <a:lvl5pPr marL="1827134" indent="0" algn="ctr">
              <a:buNone/>
              <a:defRPr/>
            </a:lvl5pPr>
            <a:lvl6pPr marL="2283891" indent="0" algn="ctr">
              <a:buNone/>
              <a:defRPr/>
            </a:lvl6pPr>
            <a:lvl7pPr marL="2740649" indent="0" algn="ctr">
              <a:buNone/>
              <a:defRPr/>
            </a:lvl7pPr>
            <a:lvl8pPr marL="3197440" indent="0" algn="ctr">
              <a:buNone/>
              <a:defRPr/>
            </a:lvl8pPr>
            <a:lvl9pPr marL="365421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456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817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53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58" indent="0">
              <a:buNone/>
              <a:defRPr sz="1800"/>
            </a:lvl2pPr>
            <a:lvl3pPr marL="913568" indent="0">
              <a:buNone/>
              <a:defRPr sz="1600"/>
            </a:lvl3pPr>
            <a:lvl4pPr marL="1370342" indent="0">
              <a:buNone/>
              <a:defRPr sz="1400"/>
            </a:lvl4pPr>
            <a:lvl5pPr marL="1827134" indent="0">
              <a:buNone/>
              <a:defRPr sz="1400"/>
            </a:lvl5pPr>
            <a:lvl6pPr marL="2283891" indent="0">
              <a:buNone/>
              <a:defRPr sz="1400"/>
            </a:lvl6pPr>
            <a:lvl7pPr marL="2740649" indent="0">
              <a:buNone/>
              <a:defRPr sz="1400"/>
            </a:lvl7pPr>
            <a:lvl8pPr marL="3197440" indent="0">
              <a:buNone/>
              <a:defRPr sz="1400"/>
            </a:lvl8pPr>
            <a:lvl9pPr marL="365421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044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45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967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319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655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04797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04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08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8" indent="0">
              <a:buNone/>
              <a:defRPr sz="2800"/>
            </a:lvl2pPr>
            <a:lvl3pPr marL="913568" indent="0">
              <a:buNone/>
              <a:defRPr sz="2400"/>
            </a:lvl3pPr>
            <a:lvl4pPr marL="1370342" indent="0">
              <a:buNone/>
              <a:defRPr sz="2000"/>
            </a:lvl4pPr>
            <a:lvl5pPr marL="1827134" indent="0">
              <a:buNone/>
              <a:defRPr sz="2000"/>
            </a:lvl5pPr>
            <a:lvl6pPr marL="2283891" indent="0">
              <a:buNone/>
              <a:defRPr sz="2000"/>
            </a:lvl6pPr>
            <a:lvl7pPr marL="2740649" indent="0">
              <a:buNone/>
              <a:defRPr sz="2000"/>
            </a:lvl7pPr>
            <a:lvl8pPr marL="3197440" indent="0">
              <a:buNone/>
              <a:defRPr sz="2000"/>
            </a:lvl8pPr>
            <a:lvl9pPr marL="365421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768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6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04797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C9C9F-80AB-44A5-B7C0-99E7F6B026D7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4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950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710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1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758" indent="0" algn="ctr">
              <a:buNone/>
              <a:defRPr/>
            </a:lvl2pPr>
            <a:lvl3pPr marL="913568" indent="0" algn="ctr">
              <a:buNone/>
              <a:defRPr/>
            </a:lvl3pPr>
            <a:lvl4pPr marL="1370342" indent="0" algn="ctr">
              <a:buNone/>
              <a:defRPr/>
            </a:lvl4pPr>
            <a:lvl5pPr marL="1827134" indent="0" algn="ctr">
              <a:buNone/>
              <a:defRPr/>
            </a:lvl5pPr>
            <a:lvl6pPr marL="2283891" indent="0" algn="ctr">
              <a:buNone/>
              <a:defRPr/>
            </a:lvl6pPr>
            <a:lvl7pPr marL="2740649" indent="0" algn="ctr">
              <a:buNone/>
              <a:defRPr/>
            </a:lvl7pPr>
            <a:lvl8pPr marL="3197440" indent="0" algn="ctr">
              <a:buNone/>
              <a:defRPr/>
            </a:lvl8pPr>
            <a:lvl9pPr marL="365421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DA8A2-17A4-4018-B29E-C245045E4136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978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39B94-5434-4E21-9154-B846E71BF37A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491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58" indent="0">
              <a:buNone/>
              <a:defRPr sz="1800"/>
            </a:lvl2pPr>
            <a:lvl3pPr marL="913568" indent="0">
              <a:buNone/>
              <a:defRPr sz="1600"/>
            </a:lvl3pPr>
            <a:lvl4pPr marL="1370342" indent="0">
              <a:buNone/>
              <a:defRPr sz="1400"/>
            </a:lvl4pPr>
            <a:lvl5pPr marL="1827134" indent="0">
              <a:buNone/>
              <a:defRPr sz="1400"/>
            </a:lvl5pPr>
            <a:lvl6pPr marL="2283891" indent="0">
              <a:buNone/>
              <a:defRPr sz="1400"/>
            </a:lvl6pPr>
            <a:lvl7pPr marL="2740649" indent="0">
              <a:buNone/>
              <a:defRPr sz="1400"/>
            </a:lvl7pPr>
            <a:lvl8pPr marL="3197440" indent="0">
              <a:buNone/>
              <a:defRPr sz="1400"/>
            </a:lvl8pPr>
            <a:lvl9pPr marL="365421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C40F0-DA56-4EDC-968E-089CBF5094D3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213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9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9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3EB6D-31E3-414F-9B4F-526F7528F6F8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65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8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8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C03DC-0012-441B-A2C8-64F72C12C24D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277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4644-ADD1-49C8-903C-61A8944951C3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69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54811-2A0A-4A20-9CC7-BD817DACBC9C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662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04797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C9C9F-80AB-44A5-B7C0-99E7F6B026D7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1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8" indent="0">
              <a:buNone/>
              <a:defRPr sz="2800"/>
            </a:lvl2pPr>
            <a:lvl3pPr marL="913568" indent="0">
              <a:buNone/>
              <a:defRPr sz="2400"/>
            </a:lvl3pPr>
            <a:lvl4pPr marL="1370342" indent="0">
              <a:buNone/>
              <a:defRPr sz="2000"/>
            </a:lvl4pPr>
            <a:lvl5pPr marL="1827134" indent="0">
              <a:buNone/>
              <a:defRPr sz="2000"/>
            </a:lvl5pPr>
            <a:lvl6pPr marL="2283891" indent="0">
              <a:buNone/>
              <a:defRPr sz="2000"/>
            </a:lvl6pPr>
            <a:lvl7pPr marL="2740649" indent="0">
              <a:buNone/>
              <a:defRPr sz="2000"/>
            </a:lvl7pPr>
            <a:lvl8pPr marL="3197440" indent="0">
              <a:buNone/>
              <a:defRPr sz="2000"/>
            </a:lvl8pPr>
            <a:lvl9pPr marL="365421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CC47E-CDC0-43D8-9376-53FE0A43802E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14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8" indent="0">
              <a:buNone/>
              <a:defRPr sz="2800"/>
            </a:lvl2pPr>
            <a:lvl3pPr marL="913568" indent="0">
              <a:buNone/>
              <a:defRPr sz="2400"/>
            </a:lvl3pPr>
            <a:lvl4pPr marL="1370342" indent="0">
              <a:buNone/>
              <a:defRPr sz="2000"/>
            </a:lvl4pPr>
            <a:lvl5pPr marL="1827134" indent="0">
              <a:buNone/>
              <a:defRPr sz="2000"/>
            </a:lvl5pPr>
            <a:lvl6pPr marL="2283891" indent="0">
              <a:buNone/>
              <a:defRPr sz="2000"/>
            </a:lvl6pPr>
            <a:lvl7pPr marL="2740649" indent="0">
              <a:buNone/>
              <a:defRPr sz="2000"/>
            </a:lvl7pPr>
            <a:lvl8pPr marL="3197440" indent="0">
              <a:buNone/>
              <a:defRPr sz="2000"/>
            </a:lvl8pPr>
            <a:lvl9pPr marL="365421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CC47E-CDC0-43D8-9376-53FE0A43802E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36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7FC0A-FF04-42CA-94EA-FC1C25B03563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5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CC808-296B-4978-8B88-413D77EDA092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480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1"/>
            <a:ext cx="6985000" cy="7572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809626"/>
            <a:ext cx="9144000" cy="11465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90" y="4772026"/>
            <a:ext cx="1487487" cy="357188"/>
          </a:xfrm>
        </p:spPr>
        <p:txBody>
          <a:bodyPr/>
          <a:lstStyle>
            <a:lvl1pPr>
              <a:defRPr/>
            </a:lvl1pPr>
          </a:lstStyle>
          <a:p>
            <a:fld id="{4AE519F1-B9BD-4793-AB75-757011E8F82A}" type="slidenum">
              <a:rPr lang="en-US">
                <a:solidFill>
                  <a:prstClr val="white"/>
                </a:solidFill>
              </a:rPr>
              <a:pPr/>
              <a:t>‹#›</a:t>
            </a:fld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4772026"/>
            <a:ext cx="6769100" cy="3571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588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1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1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758" indent="0" algn="ctr">
              <a:buNone/>
              <a:defRPr/>
            </a:lvl2pPr>
            <a:lvl3pPr marL="913568" indent="0" algn="ctr">
              <a:buNone/>
              <a:defRPr/>
            </a:lvl3pPr>
            <a:lvl4pPr marL="1370342" indent="0" algn="ctr">
              <a:buNone/>
              <a:defRPr/>
            </a:lvl4pPr>
            <a:lvl5pPr marL="1827134" indent="0" algn="ctr">
              <a:buNone/>
              <a:defRPr/>
            </a:lvl5pPr>
            <a:lvl6pPr marL="2283891" indent="0" algn="ctr">
              <a:buNone/>
              <a:defRPr/>
            </a:lvl6pPr>
            <a:lvl7pPr marL="2740649" indent="0" algn="ctr">
              <a:buNone/>
              <a:defRPr/>
            </a:lvl7pPr>
            <a:lvl8pPr marL="3197440" indent="0" algn="ctr">
              <a:buNone/>
              <a:defRPr/>
            </a:lvl8pPr>
            <a:lvl9pPr marL="365421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086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278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53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58" indent="0">
              <a:buNone/>
              <a:defRPr sz="1800"/>
            </a:lvl2pPr>
            <a:lvl3pPr marL="913568" indent="0">
              <a:buNone/>
              <a:defRPr sz="1600"/>
            </a:lvl3pPr>
            <a:lvl4pPr marL="1370342" indent="0">
              <a:buNone/>
              <a:defRPr sz="1400"/>
            </a:lvl4pPr>
            <a:lvl5pPr marL="1827134" indent="0">
              <a:buNone/>
              <a:defRPr sz="1400"/>
            </a:lvl5pPr>
            <a:lvl6pPr marL="2283891" indent="0">
              <a:buNone/>
              <a:defRPr sz="1400"/>
            </a:lvl6pPr>
            <a:lvl7pPr marL="2740649" indent="0">
              <a:buNone/>
              <a:defRPr sz="1400"/>
            </a:lvl7pPr>
            <a:lvl8pPr marL="3197440" indent="0">
              <a:buNone/>
              <a:defRPr sz="1400"/>
            </a:lvl8pPr>
            <a:lvl9pPr marL="365421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660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713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2.w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image" Target="../media/image2.w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image" Target="../media/image2.w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image" Target="../media/image2.w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image" Target="../media/image2.wmf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image" Target="../media/image2.wmf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wmf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image" Target="../media/image2.wmf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2.wmf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Relationship Id="rId14" Type="http://schemas.openxmlformats.org/officeDocument/2006/relationships/image" Target="../media/image2.wmf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Relationship Id="rId14" Type="http://schemas.openxmlformats.org/officeDocument/2006/relationships/image" Target="../media/image2.wmf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8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Relationship Id="rId14" Type="http://schemas.openxmlformats.org/officeDocument/2006/relationships/image" Target="../media/image2.wmf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2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99.xml"/><Relationship Id="rId10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Relationship Id="rId14" Type="http://schemas.openxmlformats.org/officeDocument/2006/relationships/image" Target="../media/image4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3.xml"/><Relationship Id="rId12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Relationship Id="rId14" Type="http://schemas.openxmlformats.org/officeDocument/2006/relationships/image" Target="../media/image1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20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0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wmf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42.xml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7.xml"/><Relationship Id="rId11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56.xml"/><Relationship Id="rId10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6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11" Type="http://schemas.openxmlformats.org/officeDocument/2006/relationships/slideLayout" Target="../slideLayouts/slideLayout373.xml"/><Relationship Id="rId5" Type="http://schemas.openxmlformats.org/officeDocument/2006/relationships/slideLayout" Target="../slideLayouts/slideLayout367.xml"/><Relationship Id="rId10" Type="http://schemas.openxmlformats.org/officeDocument/2006/relationships/slideLayout" Target="../slideLayouts/slideLayout372.xml"/><Relationship Id="rId4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7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2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5780" tIns="0" rIns="21578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776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290DC9-90D7-468C-967F-01A0B1ADFDE1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dirty="0">
                <a:solidFill>
                  <a:prstClr val="white"/>
                </a:solidFill>
                <a:cs typeface="Arial" charset="0"/>
              </a:rPr>
              <a:t>&lt;#&gt;</a:t>
            </a:r>
            <a:endParaRPr lang="ru-RU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white"/>
                </a:solidFill>
                <a:cs typeface="Arial" charset="0"/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156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75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56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0342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7134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569" indent="-342569"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283" indent="-285491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946" indent="-228378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8720" indent="-22837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512" indent="-2283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2269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9062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5837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2611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4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91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366" tIns="45683" rIns="91366" bIns="4568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66" tIns="45683" rIns="91366" bIns="4568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66" tIns="45683" rIns="91366" bIns="4568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99E2-9BC7-422C-A323-04402DF3789F}" type="datetime1">
              <a:rPr lang="ru-RU" smtClean="0">
                <a:solidFill>
                  <a:srgbClr val="1A62BA">
                    <a:tint val="75000"/>
                  </a:srgbClr>
                </a:solidFill>
                <a:cs typeface="Arial" charset="0"/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66" tIns="45683" rIns="91366" bIns="4568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  <a:cs typeface="Arial" charset="0"/>
              </a:rPr>
              <a:t>Совещание  по рассмотрению результатов ПХД за 2016 год </a:t>
            </a:r>
            <a:endParaRPr lang="ru-RU">
              <a:solidFill>
                <a:srgbClr val="1A62BA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66" tIns="45683" rIns="91366" bIns="4568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  <a:cs typeface="Arial" charset="0"/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9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dt="0"/>
  <p:txStyles>
    <p:titleStyle>
      <a:lvl1pPr algn="ctr" defTabSz="4567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9" indent="-342569" algn="l" defTabSz="45675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83" indent="-285491" algn="l" defTabSz="45675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46" indent="-228378" algn="l" defTabSz="45675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378" algn="l" defTabSz="45675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12" indent="-228378" algn="l" defTabSz="45675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69" indent="-228378" algn="l" defTabSz="4567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378" algn="l" defTabSz="4567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37" indent="-228378" algn="l" defTabSz="4567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11" indent="-228378" algn="l" defTabSz="4567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8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4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91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9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9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780" tIns="0" rIns="21578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9013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6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43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75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56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0342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7134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569" indent="-342569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283" indent="-28549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946" indent="-2283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8720" indent="-22837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512" indent="-22837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2269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9062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5837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2611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4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91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780" tIns="0" rIns="21578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9008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6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48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75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56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0342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7134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569" indent="-342569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283" indent="-28549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946" indent="-2283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8720" indent="-22837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512" indent="-22837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2269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9062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5837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2611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4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91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780" tIns="0" rIns="21578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922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6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107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107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86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 spd="med" advClick="0" advTm="1000">
    <p:wip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75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56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0342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7134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569" indent="-342569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283" indent="-28549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946" indent="-2283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8720" indent="-22837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512" indent="-22837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2269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9062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5837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2611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4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91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5780" tIns="0" rIns="21578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753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290DC9-90D7-468C-967F-01A0B1ADFDE1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dirty="0">
                <a:solidFill>
                  <a:prstClr val="white"/>
                </a:solidFill>
                <a:cs typeface="Arial" charset="0"/>
              </a:rPr>
              <a:t>&lt;#&gt;</a:t>
            </a:r>
            <a:endParaRPr lang="ru-RU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white"/>
                </a:solidFill>
                <a:cs typeface="Arial" charset="0"/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892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75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56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0342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7134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569" indent="-342569"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283" indent="-285491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946" indent="-228378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8720" indent="-22837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512" indent="-2283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2269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9062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5837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2611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4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91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1844" tIns="0" rIns="16184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761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53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500" b="1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53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5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78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5pPr>
      <a:lvl6pPr marL="342551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6pPr>
      <a:lvl7pPr marL="685137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7pPr>
      <a:lvl8pPr marL="1027706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8pPr>
      <a:lvl9pPr marL="1370274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9pPr>
    </p:titleStyle>
    <p:bodyStyle>
      <a:lvl1pPr marL="256940" indent="-25694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366"/>
          </a:solidFill>
          <a:latin typeface="+mn-lt"/>
          <a:ea typeface="+mn-ea"/>
          <a:cs typeface="+mn-cs"/>
        </a:defRPr>
      </a:lvl1pPr>
      <a:lvl2pPr marL="556667" indent="-214118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2pPr>
      <a:lvl3pPr marL="856430" indent="-171294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charset="0"/>
        </a:defRPr>
      </a:lvl3pPr>
      <a:lvl4pPr marL="1198980" indent="-171294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1531" indent="-17129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4117" indent="-17129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6686" indent="-17129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69254" indent="-17129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1841" indent="-17129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51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37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06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274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861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10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960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511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366" tIns="45683" rIns="91366" bIns="4568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366" tIns="45683" rIns="91366" bIns="4568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85"/>
            <a:ext cx="2133600" cy="273844"/>
          </a:xfrm>
          <a:prstGeom prst="rect">
            <a:avLst/>
          </a:prstGeom>
        </p:spPr>
        <p:txBody>
          <a:bodyPr vert="horz" lIns="91366" tIns="45683" rIns="91366" bIns="4568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B891E-5BC7-428F-89C0-D4533F64F122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85"/>
            <a:ext cx="2895600" cy="273844"/>
          </a:xfrm>
          <a:prstGeom prst="rect">
            <a:avLst/>
          </a:prstGeom>
        </p:spPr>
        <p:txBody>
          <a:bodyPr vert="horz" lIns="91366" tIns="45683" rIns="91366" bIns="4568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85"/>
            <a:ext cx="2133600" cy="273844"/>
          </a:xfrm>
          <a:prstGeom prst="rect">
            <a:avLst/>
          </a:prstGeom>
        </p:spPr>
        <p:txBody>
          <a:bodyPr vert="horz" lIns="91366" tIns="45683" rIns="91366" bIns="4568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8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sldNum="0" hdr="0" dt="0"/>
  <p:txStyles>
    <p:titleStyle>
      <a:lvl1pPr algn="ctr" defTabSz="4567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9" indent="-342569" algn="l" defTabSz="45675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83" indent="-285491" algn="l" defTabSz="45675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46" indent="-228378" algn="l" defTabSz="45675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378" algn="l" defTabSz="45675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12" indent="-228378" algn="l" defTabSz="45675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69" indent="-228378" algn="l" defTabSz="4567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378" algn="l" defTabSz="4567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37" indent="-228378" algn="l" defTabSz="4567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11" indent="-228378" algn="l" defTabSz="4567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8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4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91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9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9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1840" tIns="0" rIns="1618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812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defTabSz="91359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defTabSz="91359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defTabSz="913590" fontAlgn="base">
                <a:spcBef>
                  <a:spcPct val="0"/>
                </a:spcBef>
                <a:spcAft>
                  <a:spcPct val="0"/>
                </a:spcAft>
              </a:pPr>
              <a:endParaRPr lang="ru-RU" sz="13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defTabSz="91359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defTabSz="91359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3590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107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500" b="1">
                <a:cs typeface="+mn-cs"/>
              </a:defRPr>
            </a:lvl1pPr>
          </a:lstStyle>
          <a:p>
            <a:pPr defTabSz="9135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107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500">
                <a:cs typeface="+mn-cs"/>
              </a:defRPr>
            </a:lvl1pPr>
          </a:lstStyle>
          <a:p>
            <a:pPr defTabSz="9135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3590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3590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17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5pPr>
      <a:lvl6pPr marL="342542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6pPr>
      <a:lvl7pPr marL="68512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7pPr>
      <a:lvl8pPr marL="102768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8pPr>
      <a:lvl9pPr marL="137024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9pPr>
    </p:titleStyle>
    <p:bodyStyle>
      <a:lvl1pPr marL="256934" indent="-256934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366"/>
          </a:solidFill>
          <a:latin typeface="+mn-lt"/>
          <a:ea typeface="+mn-ea"/>
          <a:cs typeface="+mn-cs"/>
        </a:defRPr>
      </a:lvl1pPr>
      <a:lvl2pPr marL="556653" indent="-2141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2pPr>
      <a:lvl3pPr marL="856409" indent="-17129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charset="0"/>
        </a:defRPr>
      </a:lvl3pPr>
      <a:lvl4pPr marL="1198950" indent="-17129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1492" indent="-17129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4070" indent="-17129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6630" indent="-17129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69190" indent="-17129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1769" indent="-17129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685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42" algn="l" defTabSz="685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20" algn="l" defTabSz="685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680" algn="l" defTabSz="685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240" algn="l" defTabSz="685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819" algn="l" defTabSz="685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359" algn="l" defTabSz="685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900" algn="l" defTabSz="685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442" algn="l" defTabSz="685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1844" tIns="0" rIns="16184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832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defTabSz="913635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defTabSz="913635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defTabSz="913635" fontAlgn="base">
                <a:spcBef>
                  <a:spcPct val="0"/>
                </a:spcBef>
                <a:spcAft>
                  <a:spcPct val="0"/>
                </a:spcAft>
              </a:pPr>
              <a:endParaRPr lang="ru-RU" sz="13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defTabSz="913635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defTabSz="913635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3635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128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500" b="1">
                <a:cs typeface="+mn-cs"/>
              </a:defRPr>
            </a:lvl1pPr>
          </a:lstStyle>
          <a:p>
            <a:pPr defTabSz="91363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128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500">
                <a:cs typeface="+mn-cs"/>
              </a:defRPr>
            </a:lvl1pPr>
          </a:lstStyle>
          <a:p>
            <a:pPr defTabSz="91363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3635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3635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33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5pPr>
      <a:lvl6pPr marL="342551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6pPr>
      <a:lvl7pPr marL="685137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7pPr>
      <a:lvl8pPr marL="1027706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8pPr>
      <a:lvl9pPr marL="1370274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9pPr>
    </p:titleStyle>
    <p:bodyStyle>
      <a:lvl1pPr marL="256940" indent="-25694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366"/>
          </a:solidFill>
          <a:latin typeface="+mn-lt"/>
          <a:ea typeface="+mn-ea"/>
          <a:cs typeface="+mn-cs"/>
        </a:defRPr>
      </a:lvl1pPr>
      <a:lvl2pPr marL="556667" indent="-214118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2pPr>
      <a:lvl3pPr marL="856430" indent="-171294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charset="0"/>
        </a:defRPr>
      </a:lvl3pPr>
      <a:lvl4pPr marL="1198980" indent="-171294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1531" indent="-17129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4117" indent="-17129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6686" indent="-17129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69254" indent="-17129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1841" indent="-17129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51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37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06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274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861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10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960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511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1852" tIns="0" rIns="16185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830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defTabSz="913703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30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defTabSz="913703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30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defTabSz="913703" fontAlgn="base">
                <a:spcBef>
                  <a:spcPct val="0"/>
                </a:spcBef>
                <a:spcAft>
                  <a:spcPct val="0"/>
                </a:spcAft>
              </a:pPr>
              <a:endParaRPr lang="ru-RU" sz="13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defTabSz="913703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30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defTabSz="913703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30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3703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128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500" b="1">
                <a:cs typeface="+mn-cs"/>
              </a:defRPr>
            </a:lvl1pPr>
          </a:lstStyle>
          <a:p>
            <a:pPr defTabSz="9137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128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500">
                <a:cs typeface="+mn-cs"/>
              </a:defRPr>
            </a:lvl1pPr>
          </a:lstStyle>
          <a:p>
            <a:pPr defTabSz="9137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3703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3703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55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5pPr>
      <a:lvl6pPr marL="342569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6pPr>
      <a:lvl7pPr marL="685171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7pPr>
      <a:lvl8pPr marL="1027757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8pPr>
      <a:lvl9pPr marL="1370342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9pPr>
    </p:titleStyle>
    <p:bodyStyle>
      <a:lvl1pPr marL="256952" indent="-256952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366"/>
          </a:solidFill>
          <a:latin typeface="+mn-lt"/>
          <a:ea typeface="+mn-ea"/>
          <a:cs typeface="+mn-cs"/>
        </a:defRPr>
      </a:lvl1pPr>
      <a:lvl2pPr marL="556695" indent="-214128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2pPr>
      <a:lvl3pPr marL="856472" indent="-171302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charset="0"/>
        </a:defRPr>
      </a:lvl3pPr>
      <a:lvl4pPr marL="1199040" indent="-171302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1609" indent="-171302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4211" indent="-171302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6797" indent="-171302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69382" indent="-171302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1985" indent="-171302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69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71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57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45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512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49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780" tIns="0" rIns="21578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42049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6" y="1"/>
            <a:ext cx="1936751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1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1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5" y="4772383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4" y="4772383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2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6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75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56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0342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7134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569" indent="-342569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283" indent="-28549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946" indent="-2283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8720" indent="-22837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512" indent="-22837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2269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9062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5837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2611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4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91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1864" tIns="0" rIns="16186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817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defTabSz="913793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defTabSz="913793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defTabSz="913793" fontAlgn="base">
                <a:spcBef>
                  <a:spcPct val="0"/>
                </a:spcBef>
                <a:spcAft>
                  <a:spcPct val="0"/>
                </a:spcAft>
              </a:pPr>
              <a:endParaRPr lang="ru-RU" sz="13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defTabSz="913793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defTabSz="913793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3793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11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500" b="1">
                <a:cs typeface="+mn-cs"/>
              </a:defRPr>
            </a:lvl1pPr>
          </a:lstStyle>
          <a:p>
            <a:pPr defTabSz="9137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11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500">
                <a:cs typeface="+mn-cs"/>
              </a:defRPr>
            </a:lvl1pPr>
          </a:lstStyle>
          <a:p>
            <a:pPr defTabSz="9137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3793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3793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77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5pPr>
      <a:lvl6pPr marL="342596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6pPr>
      <a:lvl7pPr marL="685222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7pPr>
      <a:lvl8pPr marL="1027833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8pPr>
      <a:lvl9pPr marL="1370444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9pPr>
    </p:titleStyle>
    <p:bodyStyle>
      <a:lvl1pPr marL="256970" indent="-25697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366"/>
          </a:solidFill>
          <a:latin typeface="+mn-lt"/>
          <a:ea typeface="+mn-ea"/>
          <a:cs typeface="+mn-cs"/>
        </a:defRPr>
      </a:lvl1pPr>
      <a:lvl2pPr marL="556737" indent="-21414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2pPr>
      <a:lvl3pPr marL="856535" indent="-171314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charset="0"/>
        </a:defRPr>
      </a:lvl3pPr>
      <a:lvl4pPr marL="1199130" indent="-171314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1726" indent="-1713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4352" indent="-1713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6963" indent="-1713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69574" indent="-1713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2201" indent="-1713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96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22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33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444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071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665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260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856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1880" tIns="0" rIns="16188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811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defTabSz="913905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defTabSz="913905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defTabSz="913905" fontAlgn="base">
                <a:spcBef>
                  <a:spcPct val="0"/>
                </a:spcBef>
                <a:spcAft>
                  <a:spcPct val="0"/>
                </a:spcAft>
              </a:pPr>
              <a:endParaRPr lang="ru-RU" sz="13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defTabSz="913905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defTabSz="913905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3905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11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500" b="1">
                <a:cs typeface="+mn-cs"/>
              </a:defRPr>
            </a:lvl1pPr>
          </a:lstStyle>
          <a:p>
            <a:pPr defTabSz="9139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11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500">
                <a:cs typeface="+mn-cs"/>
              </a:defRPr>
            </a:lvl1pPr>
          </a:lstStyle>
          <a:p>
            <a:pPr defTabSz="9139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3905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3905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74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5pPr>
      <a:lvl6pPr marL="342632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6pPr>
      <a:lvl7pPr marL="68529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7pPr>
      <a:lvl8pPr marL="1027935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8pPr>
      <a:lvl9pPr marL="137058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9pPr>
    </p:titleStyle>
    <p:bodyStyle>
      <a:lvl1pPr marL="256994" indent="-256994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366"/>
          </a:solidFill>
          <a:latin typeface="+mn-lt"/>
          <a:ea typeface="+mn-ea"/>
          <a:cs typeface="+mn-cs"/>
        </a:defRPr>
      </a:lvl1pPr>
      <a:lvl2pPr marL="556793" indent="-21416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2pPr>
      <a:lvl3pPr marL="856619" indent="-17133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charset="0"/>
        </a:defRPr>
      </a:lvl3pPr>
      <a:lvl4pPr marL="1199250" indent="-17133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1882" indent="-17133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4540" indent="-17133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7185" indent="-17133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69830" indent="-17133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2489" indent="-17133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32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90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35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80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39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69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500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32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888" tIns="0" rIns="21588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807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defTabSz="914018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defTabSz="914018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defTabSz="914018" fontAlgn="base">
                <a:spcBef>
                  <a:spcPct val="0"/>
                </a:spcBef>
                <a:spcAft>
                  <a:spcPct val="0"/>
                </a:spcAft>
              </a:pPr>
              <a:endParaRPr lang="ru-RU" sz="17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6" y="2"/>
            <a:ext cx="1936751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defTabSz="914018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1" y="2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defTabSz="914018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1" y="2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4018"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2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119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 defTabSz="9140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4" y="4772119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 defTabSz="9140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4018"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4018"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02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456974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6pPr>
      <a:lvl7pPr marL="913971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7pPr>
      <a:lvl8pPr marL="1370954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8pPr>
      <a:lvl9pPr marL="1827944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9pPr>
    </p:titleStyle>
    <p:bodyStyle>
      <a:lvl1pPr marL="342731" indent="-342731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42607" indent="-285618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2458" indent="-22848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9440" indent="-2284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6430" indent="-2284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3403" indent="-2284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0394" indent="-2284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7376" indent="-2284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4357" indent="-2284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9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4" algn="l" defTabSz="9139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1" algn="l" defTabSz="9139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4" algn="l" defTabSz="9139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9139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7" algn="l" defTabSz="9139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1" algn="l" defTabSz="9139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0" algn="l" defTabSz="9139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2" algn="l" defTabSz="9139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1948" tIns="0" rIns="16194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773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defTabSz="914198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defTabSz="914198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defTabSz="914198" fontAlgn="base">
                <a:spcBef>
                  <a:spcPct val="0"/>
                </a:spcBef>
                <a:spcAft>
                  <a:spcPct val="0"/>
                </a:spcAft>
              </a:pPr>
              <a:endParaRPr lang="ru-RU" sz="13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defTabSz="914198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defTabSz="914198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4198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9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500" b="1">
                <a:cs typeface="+mn-cs"/>
              </a:defRPr>
            </a:lvl1pPr>
          </a:lstStyle>
          <a:p>
            <a:pPr defTabSz="9141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9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500">
                <a:cs typeface="+mn-cs"/>
              </a:defRPr>
            </a:lvl1pPr>
          </a:lstStyle>
          <a:p>
            <a:pPr defTabSz="9141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4198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4198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19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5pPr>
      <a:lvl6pPr marL="342785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6pPr>
      <a:lvl7pPr marL="685579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7pPr>
      <a:lvl8pPr marL="1028369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8pPr>
      <a:lvl9pPr marL="1371158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9pPr>
    </p:titleStyle>
    <p:bodyStyle>
      <a:lvl1pPr marL="257096" indent="-257096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366"/>
          </a:solidFill>
          <a:latin typeface="+mn-lt"/>
          <a:ea typeface="+mn-ea"/>
          <a:cs typeface="+mn-cs"/>
        </a:defRPr>
      </a:lvl1pPr>
      <a:lvl2pPr marL="557031" indent="-214248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2pPr>
      <a:lvl3pPr marL="856976" indent="-171398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charset="0"/>
        </a:defRPr>
      </a:lvl3pPr>
      <a:lvl4pPr marL="1199760" indent="-171398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2545" indent="-17139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339" indent="-17139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129" indent="-17139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0918" indent="-17139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3713" indent="-17139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7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6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58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53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36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2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0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984" tIns="0" rIns="2159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782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defTabSz="914378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defTabSz="914378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ru-RU" sz="17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6" y="2"/>
            <a:ext cx="1936751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1" y="2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1" y="2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2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110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4" y="4772110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4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457166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6pPr>
      <a:lvl7pPr marL="914331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7pPr>
      <a:lvl8pPr marL="1371498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8pPr>
      <a:lvl9pPr marL="1828664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9pPr>
    </p:titleStyle>
    <p:bodyStyle>
      <a:lvl1pPr marL="342874" indent="-342874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46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11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5909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9143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10" tIns="45705" rIns="91410" bIns="4570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3"/>
            <a:fld id="{83A420C0-500D-4ACE-B5B6-4CD77E803B33}" type="datetime1">
              <a:rPr lang="ru-RU" smtClean="0">
                <a:solidFill>
                  <a:srgbClr val="1A62BA">
                    <a:tint val="75000"/>
                  </a:srgbClr>
                </a:solidFill>
                <a:cs typeface="Arial" charset="0"/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3"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  <a:cs typeface="Arial" charset="0"/>
              </a:rPr>
              <a:t>Совещание  по рассмотрению результатов ПХД за 2016 год </a:t>
            </a:r>
            <a:endParaRPr lang="ru-RU">
              <a:solidFill>
                <a:srgbClr val="1A62BA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3"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  <a:cs typeface="Arial" charset="0"/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4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 dt="0"/>
  <p:txStyles>
    <p:titleStyle>
      <a:lvl1pPr algn="ctr" defTabSz="45702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7" indent="-342767" algn="l" defTabSz="45702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9" indent="-285645" algn="l" defTabSz="45702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3" indent="-228510" algn="l" defTabSz="45702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10" algn="l" defTabSz="45702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4" indent="-228510" algn="l" defTabSz="45702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5" indent="-228510" algn="l" defTabSz="45702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10" algn="l" defTabSz="45702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8" indent="-228510" algn="l" defTabSz="45702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5" indent="-228510" algn="l" defTabSz="45702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2" algn="l" defTabSz="457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3" algn="l" defTabSz="457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457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457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457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7" algn="l" defTabSz="457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457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457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9FCC55C-8701-485B-9BF3-75C1C78481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8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4FF752A-E35D-4753-AAFB-4E9F87FD0034}" type="datetime1">
              <a:rPr lang="ru-RU" smtClean="0">
                <a:solidFill>
                  <a:srgbClr val="1A62BA">
                    <a:tint val="75000"/>
                  </a:srgbClr>
                </a:solidFill>
                <a:cs typeface="Arial" charset="0"/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  <a:cs typeface="Arial" charset="0"/>
              </a:rPr>
              <a:t>Совещание  по рассмотрению результатов ПХД за 2016 год </a:t>
            </a:r>
            <a:endParaRPr lang="ru-RU">
              <a:solidFill>
                <a:srgbClr val="1A62BA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  <a:cs typeface="Arial" charset="0"/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2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352" tIns="45676" rIns="91352" bIns="4567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2" tIns="45676" rIns="91352" bIns="456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52" tIns="45676" rIns="91352" bIns="4567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FE7E5C6-F1A5-44CF-8E2B-9B94D6DE1577}" type="datetime1">
              <a:rPr lang="ru-RU" smtClean="0">
                <a:solidFill>
                  <a:srgbClr val="1A62BA">
                    <a:tint val="75000"/>
                  </a:srgbClr>
                </a:solidFill>
                <a:cs typeface="Arial" charset="0"/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52" tIns="45676" rIns="91352" bIns="4567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  <a:cs typeface="Arial" charset="0"/>
              </a:rPr>
              <a:t>Совещание  по рассмотрению результатов ПХД за 2016 год </a:t>
            </a:r>
            <a:endParaRPr lang="ru-RU" dirty="0">
              <a:solidFill>
                <a:srgbClr val="1A62BA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52" tIns="45676" rIns="91352" bIns="4567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  <a:cs typeface="Arial" charset="0"/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4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</p:sldLayoutIdLst>
  <p:hf sldNum="0" hdr="0" dt="0"/>
  <p:txStyles>
    <p:titleStyle>
      <a:lvl1pPr algn="ctr" defTabSz="45676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1" indent="-342571" algn="l" defTabSz="45676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46" indent="-285479" algn="l" defTabSz="45676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15" indent="-228381" algn="l" defTabSz="45676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80" indent="-228381" algn="l" defTabSz="45676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44" indent="-228381" algn="l" defTabSz="45676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13" indent="-228381" algn="l" defTabSz="4567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74" indent="-228381" algn="l" defTabSz="4567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44" indent="-228381" algn="l" defTabSz="4567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06" indent="-228381" algn="l" defTabSz="4567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7" algn="l" defTabSz="456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31" algn="l" defTabSz="456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02" algn="l" defTabSz="456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62" algn="l" defTabSz="456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31" algn="l" defTabSz="456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93" algn="l" defTabSz="456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60" algn="l" defTabSz="456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24" algn="l" defTabSz="456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3C99806-B430-4B97-9B85-0AAF4C418A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780" tIns="0" rIns="21578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41889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6" y="1"/>
            <a:ext cx="1936751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1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1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5" y="4772383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4" y="4772383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2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40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75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56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0342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7134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569" indent="-342569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283" indent="-28549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946" indent="-2283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8720" indent="-22837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512" indent="-22837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2269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9062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5837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2611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4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91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366" tIns="45683" rIns="91366" bIns="4568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366" tIns="45683" rIns="91366" bIns="4568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85"/>
            <a:ext cx="2133600" cy="273844"/>
          </a:xfrm>
          <a:prstGeom prst="rect">
            <a:avLst/>
          </a:prstGeom>
        </p:spPr>
        <p:txBody>
          <a:bodyPr vert="horz" lIns="91366" tIns="45683" rIns="91366" bIns="4568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EBD40-D726-4DB9-AFDF-F1AAF106FA7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85"/>
            <a:ext cx="2895600" cy="273844"/>
          </a:xfrm>
          <a:prstGeom prst="rect">
            <a:avLst/>
          </a:prstGeom>
        </p:spPr>
        <p:txBody>
          <a:bodyPr vert="horz" lIns="91366" tIns="45683" rIns="91366" bIns="4568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85"/>
            <a:ext cx="2133600" cy="273844"/>
          </a:xfrm>
          <a:prstGeom prst="rect">
            <a:avLst/>
          </a:prstGeom>
        </p:spPr>
        <p:txBody>
          <a:bodyPr vert="horz" lIns="91366" tIns="45683" rIns="91366" bIns="4568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5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hf sldNum="0" hdr="0" dt="0"/>
  <p:txStyles>
    <p:titleStyle>
      <a:lvl1pPr algn="ctr" defTabSz="4567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9" indent="-342569" algn="l" defTabSz="45675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83" indent="-285491" algn="l" defTabSz="45675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46" indent="-228378" algn="l" defTabSz="45675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378" algn="l" defTabSz="45675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12" indent="-228378" algn="l" defTabSz="45675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69" indent="-228378" algn="l" defTabSz="4567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378" algn="l" defTabSz="4567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37" indent="-228378" algn="l" defTabSz="4567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11" indent="-228378" algn="l" defTabSz="4567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8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4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91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9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9" algn="l" defTabSz="456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1B336A4-991B-4783-A630-75110C30ABD3}" type="datetime1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23.10.2018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Совещание  по рассмотрению результатов ПХД за 2016 год </a:t>
            </a:r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9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dt="0"/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56507D9-2C6A-4E78-AF56-97E5036045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1B1182-CEBB-426D-87CB-8071EE8F231D}" type="datetime1">
              <a:rPr lang="ru-RU" smtClean="0">
                <a:solidFill>
                  <a:srgbClr val="1A62BA">
                    <a:tint val="75000"/>
                  </a:srgbClr>
                </a:solidFill>
                <a:cs typeface="Arial" charset="0"/>
              </a:rPr>
              <a:t>23.10.2018</a:t>
            </a:fld>
            <a:endParaRPr lang="ru-RU">
              <a:solidFill>
                <a:srgbClr val="1A62BA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  <a:cs typeface="Arial" charset="0"/>
              </a:rPr>
              <a:t>Совещание  по рассмотрению результатов ПХД за 2016 год </a:t>
            </a:r>
            <a:endParaRPr lang="ru-RU">
              <a:solidFill>
                <a:srgbClr val="1A62BA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  <a:cs typeface="Arial" charset="0"/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5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780" tIns="0" rIns="21578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9749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6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66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75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56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0342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7134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569" indent="-342569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283" indent="-28549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946" indent="-2283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8720" indent="-22837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512" indent="-22837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2269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9062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5837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2611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4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91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780" tIns="0" rIns="21578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1939931" y="1955008"/>
            <a:ext cx="7204075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0" y="4740429"/>
            <a:ext cx="9144000" cy="404813"/>
            <a:chOff x="0" y="3974"/>
            <a:chExt cx="5760" cy="340"/>
          </a:xfrm>
        </p:grpSpPr>
        <p:sp>
          <p:nvSpPr>
            <p:cNvPr id="2062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3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4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5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C702AA-F29E-46FC-B601-28307787419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59" name="Line 21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60" name="Line 22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061" name="Picture 23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2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07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758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568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0342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7134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569" indent="-342569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283" indent="-28549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946" indent="-2283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8720" indent="-22837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512" indent="-22837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2269" indent="-2283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9062" indent="-2283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5837" indent="-2283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2611" indent="-2283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4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91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5780" tIns="0" rIns="21578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776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290DC9-90D7-468C-967F-01A0B1ADFDE1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dirty="0">
                <a:solidFill>
                  <a:prstClr val="white"/>
                </a:solidFill>
                <a:cs typeface="Arial" charset="0"/>
              </a:rPr>
              <a:t>&lt;#&gt;</a:t>
            </a:r>
            <a:endParaRPr lang="ru-RU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white"/>
                </a:solidFill>
                <a:cs typeface="Arial" charset="0"/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441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75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56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0342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7134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569" indent="-342569"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283" indent="-285491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946" indent="-228378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8720" indent="-22837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512" indent="-2283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2269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9062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5837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2611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4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91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780" tIns="0" rIns="21578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40865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6" y="1"/>
            <a:ext cx="1936751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1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1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5" y="4772383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4" y="4772383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2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47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75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56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0342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7134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569" indent="-342569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283" indent="-28549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946" indent="-2283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8720" indent="-22837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512" indent="-22837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2269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9062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5837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2611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4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91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5780" tIns="0" rIns="21578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776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290DC9-90D7-468C-967F-01A0B1ADFDE1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dirty="0">
                <a:solidFill>
                  <a:prstClr val="white"/>
                </a:solidFill>
                <a:cs typeface="Arial" charset="0"/>
              </a:rPr>
              <a:t>&lt;#&gt;</a:t>
            </a:r>
            <a:endParaRPr lang="ru-RU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white"/>
                </a:solidFill>
                <a:cs typeface="Arial" charset="0"/>
              </a:rPr>
              <a:t>Совещание  по рассмотрению результатов ПХД за 2016 год </a:t>
            </a:r>
            <a:endParaRPr lang="ru-RU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38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75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56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0342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7134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569" indent="-342569"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283" indent="-285491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946" indent="-228378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8720" indent="-22837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512" indent="-2283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2269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9062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5837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2611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4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91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780" tIns="0" rIns="21578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41084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6" y="1"/>
            <a:ext cx="1936751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1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1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5" y="4772383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4" y="4772383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2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9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75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56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0342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7134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569" indent="-342569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283" indent="-28549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946" indent="-2283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8720" indent="-22837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512" indent="-22837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2269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9062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5837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2611" indent="-2283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4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91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2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одержимое 2"/>
          <p:cNvSpPr txBox="1">
            <a:spLocks/>
          </p:cNvSpPr>
          <p:nvPr/>
        </p:nvSpPr>
        <p:spPr>
          <a:xfrm>
            <a:off x="3419872" y="1530410"/>
            <a:ext cx="5632689" cy="32735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ОПЫТ ВЗАИМОДЕЙСТВИЯ ООО «ГАЗПРОМ ТРАНСГАЗ НИЖНИЙ НОВГОРОД» С ЗАВОДАМИ-ИЗГОТОВИТЕЛЯМИ ПО МОДЕРНИЗАЦИИ ТЕХНОЛОГИЧЕСКОГО ОБОРУДОВАНИЯ НА ПРИМЕРЕ ДОРАБОТКИ АВТОМАТИЗИРОВАННОЙ СИСТЕМЫ ОДОРИЗАЦИИ ГАЗА (АСОГ)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rgbClr val="1A62BA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rgbClr val="1A62BA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Докладчик: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Начальник ПОЭГРС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Наволоцкий Степан Алексеевич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1A62BA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9" name="Изображение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98" y="1530410"/>
            <a:ext cx="3076264" cy="230719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907704" y="0"/>
            <a:ext cx="7236296" cy="7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en-US" sz="1800" b="1" kern="0" dirty="0" smtClean="0">
                <a:solidFill>
                  <a:srgbClr val="0070C0"/>
                </a:solidFill>
              </a:rPr>
              <a:t>X</a:t>
            </a:r>
            <a:r>
              <a:rPr lang="ru-RU" sz="1800" kern="0" dirty="0" smtClean="0">
                <a:solidFill>
                  <a:srgbClr val="0070C0"/>
                </a:solidFill>
              </a:rPr>
              <a:t> </a:t>
            </a:r>
            <a:r>
              <a:rPr lang="ru-RU" sz="1800" b="1" kern="0" dirty="0" smtClean="0">
                <a:solidFill>
                  <a:srgbClr val="0070C0"/>
                </a:solidFill>
              </a:rPr>
              <a:t>МЕЖДУНАРОДНАЯ НАУЧНО-ПРАКТИЧЕСКАЯ КОНФЕРЕНЦИЯ </a:t>
            </a:r>
            <a:r>
              <a:rPr lang="ru-RU" sz="1800" kern="0" dirty="0" smtClean="0">
                <a:solidFill>
                  <a:srgbClr val="0070C0"/>
                </a:solidFill>
              </a:rPr>
              <a:t>«ГАЗОРАСПРЕДЕЛИТЕЛЬНЫЕ СТАНЦИИ И СИСТЕМЫ ГАЗОСНАБЖЕНИЯ»</a:t>
            </a:r>
            <a:endParaRPr lang="ru-RU" sz="1800" kern="0" dirty="0">
              <a:solidFill>
                <a:srgbClr val="0070C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907704" y="4869656"/>
            <a:ext cx="5768280" cy="273844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22-26 октября 2018 года, </a:t>
            </a:r>
            <a:r>
              <a:rPr lang="ru-RU" sz="1400" dirty="0" err="1" smtClean="0">
                <a:solidFill>
                  <a:schemeClr val="tx1"/>
                </a:solidFill>
              </a:rPr>
              <a:t>г.Горно-Алтайск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rgbClr val="FFFFFF"/>
                </a:solidFill>
              </a:rPr>
              <a:t>ПХД за 2016 год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1907704" y="0"/>
            <a:ext cx="7236296" cy="7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1800" kern="0" dirty="0" smtClean="0">
                <a:solidFill>
                  <a:srgbClr val="0070C0"/>
                </a:solidFill>
              </a:rPr>
              <a:t>Сравнительный анализ основных характеристик автоматических одоризаторов газа применяемых ПАО «Газпром»</a:t>
            </a:r>
            <a:endParaRPr lang="ru-RU" sz="1800" kern="0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-7620" y="809654"/>
            <a:ext cx="9144000" cy="825992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16000" defTabSz="914400"/>
            <a:r>
              <a:rPr lang="ru-RU" sz="1600" b="1" kern="0" dirty="0" smtClean="0">
                <a:solidFill>
                  <a:srgbClr val="1A62BA"/>
                </a:solidFill>
              </a:rPr>
              <a:t>Автоматический </a:t>
            </a:r>
            <a:r>
              <a:rPr lang="ru-RU" sz="1600" b="1" kern="0" dirty="0" err="1" smtClean="0">
                <a:solidFill>
                  <a:srgbClr val="1A62BA"/>
                </a:solidFill>
              </a:rPr>
              <a:t>одоризатор</a:t>
            </a:r>
            <a:r>
              <a:rPr lang="ru-RU" sz="1600" b="1" kern="0" dirty="0" smtClean="0">
                <a:solidFill>
                  <a:srgbClr val="1A62BA"/>
                </a:solidFill>
              </a:rPr>
              <a:t> газа «АСОГ» </a:t>
            </a:r>
            <a:r>
              <a:rPr lang="ru-RU" sz="1600" kern="0" dirty="0">
                <a:solidFill>
                  <a:srgbClr val="1A62BA"/>
                </a:solidFill>
              </a:rPr>
              <a:t>производства </a:t>
            </a:r>
            <a:r>
              <a:rPr lang="ru-RU" sz="1600" b="1" kern="0" dirty="0">
                <a:solidFill>
                  <a:srgbClr val="1A62BA"/>
                </a:solidFill>
              </a:rPr>
              <a:t>ООО «НПО Саров-</a:t>
            </a:r>
            <a:r>
              <a:rPr lang="ru-RU" sz="1600" b="1" kern="0" dirty="0" err="1">
                <a:solidFill>
                  <a:srgbClr val="1A62BA"/>
                </a:solidFill>
              </a:rPr>
              <a:t>Волгогаз</a:t>
            </a:r>
            <a:r>
              <a:rPr lang="ru-RU" sz="1600" b="1" kern="0" dirty="0">
                <a:solidFill>
                  <a:srgbClr val="1A62BA"/>
                </a:solidFill>
              </a:rPr>
              <a:t>» (</a:t>
            </a:r>
            <a:r>
              <a:rPr lang="ru-RU" sz="1600" b="1" kern="0" dirty="0" err="1">
                <a:solidFill>
                  <a:srgbClr val="1A62BA"/>
                </a:solidFill>
              </a:rPr>
              <a:t>г.Саров</a:t>
            </a:r>
            <a:r>
              <a:rPr lang="ru-RU" sz="1600" b="1" kern="0" dirty="0">
                <a:solidFill>
                  <a:srgbClr val="1A62BA"/>
                </a:solidFill>
              </a:rPr>
              <a:t>)</a:t>
            </a:r>
            <a:r>
              <a:rPr lang="ru-RU" sz="1600" kern="0" dirty="0" smtClean="0">
                <a:solidFill>
                  <a:srgbClr val="1A62BA"/>
                </a:solidFill>
              </a:rPr>
              <a:t> обладает </a:t>
            </a:r>
            <a:r>
              <a:rPr lang="ru-RU" sz="1600" b="1" kern="0" dirty="0" smtClean="0">
                <a:solidFill>
                  <a:srgbClr val="1A62BA"/>
                </a:solidFill>
              </a:rPr>
              <a:t>наиболее конкурентной ценой  по сравнению с аналогами </a:t>
            </a:r>
            <a:r>
              <a:rPr lang="ru-RU" sz="1600" kern="0" dirty="0" smtClean="0">
                <a:solidFill>
                  <a:srgbClr val="1A62BA"/>
                </a:solidFill>
              </a:rPr>
              <a:t>при схожих технических характеристиках </a:t>
            </a:r>
            <a:endParaRPr lang="ru-RU" sz="1600" kern="0" dirty="0">
              <a:solidFill>
                <a:srgbClr val="1A62BA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861492"/>
              </p:ext>
            </p:extLst>
          </p:nvPr>
        </p:nvGraphicFramePr>
        <p:xfrm>
          <a:off x="7510" y="1605972"/>
          <a:ext cx="9136490" cy="3240362"/>
        </p:xfrm>
        <a:graphic>
          <a:graphicData uri="http://schemas.openxmlformats.org/drawingml/2006/table">
            <a:tbl>
              <a:tblPr/>
              <a:tblGrid>
                <a:gridCol w="403156"/>
                <a:gridCol w="1929086"/>
                <a:gridCol w="936104"/>
                <a:gridCol w="1224136"/>
                <a:gridCol w="1152128"/>
                <a:gridCol w="1224136"/>
                <a:gridCol w="1224136"/>
                <a:gridCol w="1043608"/>
              </a:tblGrid>
              <a:tr h="2885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Наименование характеристики 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Ед.изм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Тип</a:t>
                      </a:r>
                      <a:r>
                        <a:rPr lang="ru-RU" sz="1400" b="1" baseline="0" dirty="0" smtClean="0"/>
                        <a:t> автоматического </a:t>
                      </a:r>
                      <a:r>
                        <a:rPr lang="ru-RU" sz="1400" b="1" baseline="0" dirty="0" err="1" smtClean="0"/>
                        <a:t>одоризатора</a:t>
                      </a:r>
                      <a:r>
                        <a:rPr lang="ru-RU" sz="1400" b="1" baseline="0" dirty="0" smtClean="0"/>
                        <a:t> газа</a:t>
                      </a:r>
                      <a:endParaRPr lang="ru-RU" sz="1400" b="1" dirty="0"/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273" marR="9273" marT="9273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273" marR="9273" marT="9273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273" marR="9273" marT="9273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273" marR="9273" marT="9273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9358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rgbClr val="206AB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АСОГ</a:t>
                      </a:r>
                    </a:p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ООО «НПО Саров-</a:t>
                      </a:r>
                      <a:r>
                        <a:rPr lang="ru-RU" sz="14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Волгогаз</a:t>
                      </a:r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»</a:t>
                      </a: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ОДДК</a:t>
                      </a:r>
                    </a:p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ООО Завод «</a:t>
                      </a:r>
                      <a:r>
                        <a:rPr lang="ru-RU" sz="14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Газпроммаш</a:t>
                      </a:r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»</a:t>
                      </a:r>
                      <a:endParaRPr lang="ru-RU" sz="1400" b="0" i="0" u="none" strike="noStrike" dirty="0" smtClean="0">
                        <a:solidFill>
                          <a:srgbClr val="206AB7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БОЭ</a:t>
                      </a:r>
                    </a:p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ПАО «Газпром автоматизация»</a:t>
                      </a: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БО</a:t>
                      </a:r>
                    </a:p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ООО «НПП «Авиагаз-Союз+»</a:t>
                      </a: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ОДА</a:t>
                      </a:r>
                    </a:p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ООО ПП "АБИКА"</a:t>
                      </a: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1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Производительность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i="0" u="none" strike="noStrike" kern="1200" dirty="0">
                        <a:solidFill>
                          <a:srgbClr val="206AB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тыс.м3/час</a:t>
                      </a:r>
                      <a:endParaRPr lang="ru-RU" sz="1400" b="0" i="0" u="none" strike="noStrike" kern="1200" dirty="0" smtClean="0">
                        <a:solidFill>
                          <a:srgbClr val="206AB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</a:rPr>
                        <a:t>0,2 - 250</a:t>
                      </a:r>
                      <a:endParaRPr lang="ru-RU" sz="1400" b="0" i="0" u="none" strike="noStrike" dirty="0">
                        <a:solidFill>
                          <a:srgbClr val="206AB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</a:rPr>
                        <a:t>0,2 - 500</a:t>
                      </a:r>
                      <a:endParaRPr lang="ru-RU" sz="1400" b="0" i="0" u="none" strike="noStrike" dirty="0">
                        <a:solidFill>
                          <a:srgbClr val="206AB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206AB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</a:rPr>
                        <a:t>1 - 570</a:t>
                      </a:r>
                      <a:endParaRPr lang="ru-RU" sz="1400" b="0" i="0" u="none" strike="noStrike" dirty="0">
                        <a:solidFill>
                          <a:srgbClr val="206AB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ru-RU" sz="1400" b="1" i="0" u="none" strike="noStrike" baseline="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</a:rPr>
                        <a:t> - 1000</a:t>
                      </a:r>
                      <a:endParaRPr lang="ru-RU" sz="1400" b="1" i="0" u="none" strike="noStrike" dirty="0">
                        <a:solidFill>
                          <a:srgbClr val="206AB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5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Температура </a:t>
                      </a:r>
                      <a:r>
                        <a:rPr lang="ru-RU" sz="1400" b="0" i="0" u="none" strike="noStrike" kern="1200" dirty="0" err="1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окр</a:t>
                      </a:r>
                      <a:r>
                        <a:rPr lang="ru-RU" sz="14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среды </a:t>
                      </a:r>
                      <a:endParaRPr lang="ru-RU" sz="1400" b="0" i="0" u="none" strike="noStrike" kern="1200" dirty="0">
                        <a:solidFill>
                          <a:srgbClr val="206AB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ru-RU" sz="14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</a:rPr>
                        <a:t>от -40 до +50</a:t>
                      </a:r>
                      <a:endParaRPr lang="ru-RU" sz="1400" b="0" i="0" u="none" strike="noStrike" dirty="0">
                        <a:solidFill>
                          <a:srgbClr val="206AB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</a:rPr>
                        <a:t>от -40 до +50</a:t>
                      </a:r>
                      <a:endParaRPr lang="ru-RU" sz="1400" b="0" i="0" u="none" strike="noStrike" dirty="0">
                        <a:solidFill>
                          <a:srgbClr val="206AB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</a:rPr>
                        <a:t>от -55 до +50</a:t>
                      </a:r>
                      <a:endParaRPr lang="ru-RU" sz="1400" b="1" i="0" u="none" strike="noStrike" dirty="0">
                        <a:solidFill>
                          <a:srgbClr val="206AB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</a:rPr>
                        <a:t>от -40 до +50</a:t>
                      </a:r>
                      <a:endParaRPr lang="ru-RU" sz="1400" b="0" i="0" u="none" strike="noStrike" dirty="0">
                        <a:solidFill>
                          <a:srgbClr val="206AB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</a:rPr>
                        <a:t>от -40 до +50</a:t>
                      </a:r>
                      <a:endParaRPr lang="ru-RU" sz="1400" b="0" i="0" u="none" strike="noStrike" dirty="0">
                        <a:solidFill>
                          <a:srgbClr val="206AB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Точность </a:t>
                      </a:r>
                      <a:r>
                        <a:rPr lang="ru-RU" sz="1400" b="0" i="0" u="none" strike="noStrike" kern="1200" dirty="0" err="1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одорирования</a:t>
                      </a:r>
                      <a:endParaRPr lang="ru-RU" sz="1400" b="0" i="0" u="none" strike="noStrike" kern="1200" dirty="0">
                        <a:solidFill>
                          <a:srgbClr val="206AB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± 5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±2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±1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±5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±3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службы (не менее)</a:t>
                      </a:r>
                      <a:endParaRPr lang="ru-RU" sz="1400" b="0" i="0" u="none" strike="noStrike" kern="1200" dirty="0">
                        <a:solidFill>
                          <a:srgbClr val="206AB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</a:t>
                      </a: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35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Ориентировочная стоимость</a:t>
                      </a:r>
                      <a:endParaRPr lang="ru-RU" sz="1400" b="1" i="0" u="none" strike="noStrike" kern="1200" dirty="0">
                        <a:solidFill>
                          <a:srgbClr val="206AB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  <a:endParaRPr lang="ru-RU" sz="1400" b="1" i="0" u="none" strike="noStrike" kern="1200" dirty="0" smtClean="0">
                        <a:solidFill>
                          <a:srgbClr val="206AB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2,2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5,4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4,3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3,6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4,7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691680" y="4869656"/>
            <a:ext cx="7452320" cy="273844"/>
          </a:xfrm>
        </p:spPr>
        <p:txBody>
          <a:bodyPr/>
          <a:lstStyle/>
          <a:p>
            <a:pPr algn="l">
              <a:defRPr/>
            </a:pPr>
            <a:r>
              <a:rPr lang="ru-RU" sz="1000" dirty="0">
                <a:solidFill>
                  <a:schemeClr val="tx1"/>
                </a:solidFill>
              </a:rPr>
              <a:t>ОПЫТ ВЗАИМОДЕЙСТВИЯ ООО «</a:t>
            </a:r>
            <a:r>
              <a:rPr lang="ru-RU" sz="1000" dirty="0" smtClean="0">
                <a:solidFill>
                  <a:schemeClr val="tx1"/>
                </a:solidFill>
              </a:rPr>
              <a:t>ГТНН» </a:t>
            </a:r>
            <a:r>
              <a:rPr lang="ru-RU" sz="1000" dirty="0">
                <a:solidFill>
                  <a:schemeClr val="tx1"/>
                </a:solidFill>
              </a:rPr>
              <a:t>С ЗАВОДАМИ-ИЗГОТОВИТЕЛЯМИ ПО МОДЕРНИЗАЦИИ ТЕХНОЛОГИЧЕСКОГО ОБОРУДОВАНИЯ НА ПРИМЕРЕ ДОРАБОТКИ АВТОМАТИЗИРОВАННОЙ СИСТЕМЫ ОДОРИЗАЦИИ ГАЗА (АСОГ)</a:t>
            </a: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 bwMode="auto">
          <a:xfrm>
            <a:off x="0" y="4857768"/>
            <a:ext cx="1908176" cy="28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1907704" y="0"/>
            <a:ext cx="7236296" cy="7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1800" kern="0" dirty="0" smtClean="0">
                <a:solidFill>
                  <a:srgbClr val="0070C0"/>
                </a:solidFill>
              </a:rPr>
              <a:t>Отказы </a:t>
            </a:r>
            <a:r>
              <a:rPr lang="ru-RU" sz="1800" kern="0" dirty="0">
                <a:solidFill>
                  <a:srgbClr val="0070C0"/>
                </a:solidFill>
              </a:rPr>
              <a:t>и </a:t>
            </a:r>
            <a:r>
              <a:rPr lang="ru-RU" sz="1800" kern="0" dirty="0" smtClean="0">
                <a:solidFill>
                  <a:srgbClr val="0070C0"/>
                </a:solidFill>
              </a:rPr>
              <a:t>неисправности оборудования выявленные на ГРС ООО «Газпром трансгаз Нижний Новгород» за период </a:t>
            </a:r>
            <a:r>
              <a:rPr lang="ru-RU" sz="1800" kern="0" dirty="0">
                <a:solidFill>
                  <a:srgbClr val="0070C0"/>
                </a:solidFill>
              </a:rPr>
              <a:t>с за период с 2013 по </a:t>
            </a:r>
            <a:r>
              <a:rPr lang="ru-RU" sz="1800" kern="0" dirty="0" smtClean="0">
                <a:solidFill>
                  <a:srgbClr val="0070C0"/>
                </a:solidFill>
              </a:rPr>
              <a:t>2017 гг. </a:t>
            </a:r>
            <a:endParaRPr lang="ru-RU" sz="1800" kern="0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-7620" y="809653"/>
            <a:ext cx="9144000" cy="825993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16000" defTabSz="914400"/>
            <a:r>
              <a:rPr lang="ru-RU" sz="1600" kern="0" dirty="0" smtClean="0">
                <a:solidFill>
                  <a:srgbClr val="1A62BA"/>
                </a:solidFill>
              </a:rPr>
              <a:t>В соответствии с данными зарегистрированными в ССД «ИНФОТЕХ» в период </a:t>
            </a:r>
            <a:r>
              <a:rPr lang="ru-RU" sz="1600" b="1" kern="0" dirty="0" smtClean="0">
                <a:solidFill>
                  <a:srgbClr val="1A62BA"/>
                </a:solidFill>
              </a:rPr>
              <a:t>с 2013 - 2017 годы </a:t>
            </a:r>
            <a:r>
              <a:rPr lang="ru-RU" sz="1600" kern="0" dirty="0" smtClean="0">
                <a:solidFill>
                  <a:srgbClr val="1A62BA"/>
                </a:solidFill>
              </a:rPr>
              <a:t>зафиксировано 94 отказа и неисправности </a:t>
            </a:r>
            <a:r>
              <a:rPr lang="ru-RU" sz="1600" kern="0" dirty="0" err="1" smtClean="0">
                <a:solidFill>
                  <a:srgbClr val="1A62BA"/>
                </a:solidFill>
              </a:rPr>
              <a:t>одоризационных</a:t>
            </a:r>
            <a:r>
              <a:rPr lang="ru-RU" sz="1600" kern="0" dirty="0" smtClean="0">
                <a:solidFill>
                  <a:srgbClr val="1A62BA"/>
                </a:solidFill>
              </a:rPr>
              <a:t> установок установленных на ГРС, в том числе </a:t>
            </a:r>
            <a:r>
              <a:rPr lang="ru-RU" sz="1600" b="1" kern="0" dirty="0" smtClean="0">
                <a:solidFill>
                  <a:srgbClr val="1A62BA"/>
                </a:solidFill>
              </a:rPr>
              <a:t>68 отказов по автоматическим системам </a:t>
            </a:r>
            <a:r>
              <a:rPr lang="ru-RU" sz="1600" b="1" kern="0" dirty="0" err="1" smtClean="0">
                <a:solidFill>
                  <a:srgbClr val="1A62BA"/>
                </a:solidFill>
              </a:rPr>
              <a:t>одоризации</a:t>
            </a:r>
            <a:r>
              <a:rPr lang="ru-RU" sz="1600" b="1" kern="0" dirty="0" smtClean="0">
                <a:solidFill>
                  <a:srgbClr val="1A62BA"/>
                </a:solidFill>
              </a:rPr>
              <a:t> газа</a:t>
            </a:r>
            <a:endParaRPr lang="ru-RU" sz="1400" kern="0" dirty="0" smtClean="0">
              <a:solidFill>
                <a:srgbClr val="1A62BA"/>
              </a:solidFill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095514952"/>
              </p:ext>
            </p:extLst>
          </p:nvPr>
        </p:nvGraphicFramePr>
        <p:xfrm>
          <a:off x="-7620" y="1635646"/>
          <a:ext cx="9151620" cy="322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948341" y="2021010"/>
            <a:ext cx="393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66CC"/>
                </a:solidFill>
              </a:defRPr>
            </a:lvl1pPr>
          </a:lstStyle>
          <a:p>
            <a:r>
              <a:rPr lang="ru-RU" dirty="0" smtClean="0"/>
              <a:t>78</a:t>
            </a:r>
            <a:endParaRPr lang="ru-RU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8063350" y="2537856"/>
            <a:ext cx="43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66CC"/>
                </a:solidFill>
              </a:defRPr>
            </a:lvl1pPr>
          </a:lstStyle>
          <a:p>
            <a:r>
              <a:rPr lang="ru-RU" dirty="0" smtClean="0"/>
              <a:t>100</a:t>
            </a:r>
            <a:endParaRPr lang="ru-RU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7699925" y="3016698"/>
            <a:ext cx="43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66CC"/>
                </a:solidFill>
              </a:defRPr>
            </a:lvl1pPr>
          </a:lstStyle>
          <a:p>
            <a:r>
              <a:rPr lang="ru-RU" dirty="0" smtClean="0"/>
              <a:t>93</a:t>
            </a:r>
            <a:endParaRPr lang="ru-RU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8388424" y="3537904"/>
            <a:ext cx="43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66CC"/>
                </a:solidFill>
              </a:defRPr>
            </a:lvl1pPr>
          </a:lstStyle>
          <a:p>
            <a:r>
              <a:rPr lang="ru-RU" dirty="0" smtClean="0"/>
              <a:t>108</a:t>
            </a:r>
            <a:endParaRPr lang="ru-RU" b="0" dirty="0"/>
          </a:p>
        </p:txBody>
      </p:sp>
      <p:sp>
        <p:nvSpPr>
          <p:cNvPr id="18" name="TextBox 17"/>
          <p:cNvSpPr txBox="1"/>
          <p:nvPr/>
        </p:nvSpPr>
        <p:spPr>
          <a:xfrm>
            <a:off x="8273528" y="4044064"/>
            <a:ext cx="43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66CC"/>
                </a:solidFill>
              </a:defRPr>
            </a:lvl1pPr>
          </a:lstStyle>
          <a:p>
            <a:r>
              <a:rPr lang="ru-RU" dirty="0" smtClean="0"/>
              <a:t>105</a:t>
            </a:r>
            <a:endParaRPr lang="ru-RU" b="0" dirty="0"/>
          </a:p>
        </p:txBody>
      </p:sp>
      <p:sp>
        <p:nvSpPr>
          <p:cNvPr id="11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691680" y="4869656"/>
            <a:ext cx="7452320" cy="273844"/>
          </a:xfrm>
        </p:spPr>
        <p:txBody>
          <a:bodyPr/>
          <a:lstStyle/>
          <a:p>
            <a:pPr algn="l">
              <a:defRPr/>
            </a:pPr>
            <a:r>
              <a:rPr lang="ru-RU" sz="1000" dirty="0">
                <a:solidFill>
                  <a:schemeClr val="tx1"/>
                </a:solidFill>
              </a:rPr>
              <a:t>ОПЫТ ВЗАИМОДЕЙСТВИЯ ООО «</a:t>
            </a:r>
            <a:r>
              <a:rPr lang="ru-RU" sz="1000" dirty="0" smtClean="0">
                <a:solidFill>
                  <a:schemeClr val="tx1"/>
                </a:solidFill>
              </a:rPr>
              <a:t>ГТНН» </a:t>
            </a:r>
            <a:r>
              <a:rPr lang="ru-RU" sz="1000" dirty="0">
                <a:solidFill>
                  <a:schemeClr val="tx1"/>
                </a:solidFill>
              </a:rPr>
              <a:t>С ЗАВОДАМИ-ИЗГОТОВИТЕЛЯМИ ПО МОДЕРНИЗАЦИИ ТЕХНОЛОГИЧЕСКОГО ОБОРУДОВАНИЯ НА ПРИМЕРЕ ДОРАБОТКИ АВТОМАТИЗИРОВАННОЙ СИСТЕМЫ ОДОРИЗАЦИИ ГАЗА (АСОГ)</a:t>
            </a:r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 bwMode="auto">
          <a:xfrm>
            <a:off x="0" y="4857768"/>
            <a:ext cx="1908176" cy="28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1907704" y="0"/>
            <a:ext cx="7236296" cy="7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1800" kern="0" dirty="0" smtClean="0">
                <a:solidFill>
                  <a:srgbClr val="0070C0"/>
                </a:solidFill>
              </a:rPr>
              <a:t>Структура отказов </a:t>
            </a:r>
            <a:r>
              <a:rPr lang="ru-RU" sz="1800" kern="0" dirty="0">
                <a:solidFill>
                  <a:srgbClr val="0070C0"/>
                </a:solidFill>
              </a:rPr>
              <a:t>автоматических одоризаторов газа </a:t>
            </a:r>
            <a:r>
              <a:rPr lang="ru-RU" sz="1800" kern="0" dirty="0" smtClean="0">
                <a:solidFill>
                  <a:srgbClr val="0070C0"/>
                </a:solidFill>
              </a:rPr>
              <a:t>выявленных </a:t>
            </a:r>
            <a:br>
              <a:rPr lang="ru-RU" sz="1800" kern="0" dirty="0" smtClean="0">
                <a:solidFill>
                  <a:srgbClr val="0070C0"/>
                </a:solidFill>
              </a:rPr>
            </a:br>
            <a:r>
              <a:rPr lang="ru-RU" sz="1800" kern="0" dirty="0" smtClean="0">
                <a:solidFill>
                  <a:srgbClr val="0070C0"/>
                </a:solidFill>
              </a:rPr>
              <a:t>за </a:t>
            </a:r>
            <a:r>
              <a:rPr lang="ru-RU" sz="1800" kern="0" dirty="0">
                <a:solidFill>
                  <a:srgbClr val="0070C0"/>
                </a:solidFill>
              </a:rPr>
              <a:t>период с </a:t>
            </a:r>
            <a:r>
              <a:rPr lang="ru-RU" sz="1800" kern="0" dirty="0" smtClean="0">
                <a:solidFill>
                  <a:srgbClr val="0070C0"/>
                </a:solidFill>
              </a:rPr>
              <a:t>2013 по </a:t>
            </a:r>
            <a:r>
              <a:rPr lang="ru-RU" sz="1800" kern="0" dirty="0">
                <a:solidFill>
                  <a:srgbClr val="0070C0"/>
                </a:solidFill>
              </a:rPr>
              <a:t>2017 </a:t>
            </a:r>
            <a:r>
              <a:rPr lang="ru-RU" sz="1800" kern="0" dirty="0" smtClean="0">
                <a:solidFill>
                  <a:srgbClr val="0070C0"/>
                </a:solidFill>
              </a:rPr>
              <a:t>годы </a:t>
            </a:r>
            <a:endParaRPr lang="ru-RU" sz="1800" kern="0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-7620" y="809652"/>
            <a:ext cx="9144000" cy="1258041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16000" defTabSz="914400"/>
            <a:r>
              <a:rPr lang="ru-RU" sz="1600" kern="0" dirty="0" smtClean="0">
                <a:solidFill>
                  <a:srgbClr val="1A62BA"/>
                </a:solidFill>
              </a:rPr>
              <a:t>Из 68 отказов автоматических одоризаторов газа ГРС -  </a:t>
            </a:r>
            <a:r>
              <a:rPr lang="ru-RU" sz="1600" b="1" kern="0" dirty="0" smtClean="0">
                <a:solidFill>
                  <a:srgbClr val="1A62BA"/>
                </a:solidFill>
              </a:rPr>
              <a:t>18 (26%) зафиксировано </a:t>
            </a:r>
            <a:r>
              <a:rPr lang="ru-RU" sz="1600" kern="0" dirty="0" smtClean="0">
                <a:solidFill>
                  <a:srgbClr val="1A62BA"/>
                </a:solidFill>
              </a:rPr>
              <a:t>по </a:t>
            </a:r>
            <a:r>
              <a:rPr lang="ru-RU" sz="1600" kern="0" dirty="0" err="1" smtClean="0">
                <a:solidFill>
                  <a:srgbClr val="1A62BA"/>
                </a:solidFill>
              </a:rPr>
              <a:t>одоризатору</a:t>
            </a:r>
            <a:r>
              <a:rPr lang="ru-RU" sz="1600" kern="0" dirty="0" smtClean="0">
                <a:solidFill>
                  <a:srgbClr val="1A62BA"/>
                </a:solidFill>
              </a:rPr>
              <a:t> «</a:t>
            </a:r>
            <a:r>
              <a:rPr lang="ru-RU" sz="1600" b="1" kern="0" dirty="0" smtClean="0">
                <a:solidFill>
                  <a:srgbClr val="1A62BA"/>
                </a:solidFill>
              </a:rPr>
              <a:t>АСОГ»</a:t>
            </a:r>
            <a:r>
              <a:rPr lang="ru-RU" sz="1600" kern="0" dirty="0" smtClean="0">
                <a:solidFill>
                  <a:srgbClr val="1A62BA"/>
                </a:solidFill>
              </a:rPr>
              <a:t> производства </a:t>
            </a:r>
            <a:r>
              <a:rPr lang="ru-RU" sz="1600" b="1" kern="0" dirty="0" smtClean="0">
                <a:solidFill>
                  <a:srgbClr val="1A62BA"/>
                </a:solidFill>
              </a:rPr>
              <a:t>ООО «НПО Саров-</a:t>
            </a:r>
            <a:r>
              <a:rPr lang="ru-RU" sz="1600" b="1" kern="0" dirty="0" err="1" smtClean="0">
                <a:solidFill>
                  <a:srgbClr val="1A62BA"/>
                </a:solidFill>
              </a:rPr>
              <a:t>Волгогаз</a:t>
            </a:r>
            <a:r>
              <a:rPr lang="ru-RU" sz="1600" b="1" kern="0" dirty="0" smtClean="0">
                <a:solidFill>
                  <a:srgbClr val="1A62BA"/>
                </a:solidFill>
              </a:rPr>
              <a:t>»</a:t>
            </a:r>
            <a:r>
              <a:rPr lang="ru-RU" sz="1600" kern="0" dirty="0" smtClean="0">
                <a:solidFill>
                  <a:srgbClr val="1A62BA"/>
                </a:solidFill>
              </a:rPr>
              <a:t> (</a:t>
            </a:r>
            <a:r>
              <a:rPr lang="ru-RU" sz="1600" kern="0" dirty="0" err="1" smtClean="0">
                <a:solidFill>
                  <a:srgbClr val="1A62BA"/>
                </a:solidFill>
              </a:rPr>
              <a:t>г.Саров</a:t>
            </a:r>
            <a:r>
              <a:rPr lang="ru-RU" sz="1600" kern="0" dirty="0" smtClean="0">
                <a:solidFill>
                  <a:srgbClr val="1A62BA"/>
                </a:solidFill>
              </a:rPr>
              <a:t>). </a:t>
            </a:r>
          </a:p>
          <a:p>
            <a:pPr marL="216000" defTabSz="914400"/>
            <a:r>
              <a:rPr lang="ru-RU" sz="1600" b="1" kern="0" dirty="0" smtClean="0">
                <a:solidFill>
                  <a:srgbClr val="1A62BA"/>
                </a:solidFill>
              </a:rPr>
              <a:t>Основные неисправности </a:t>
            </a:r>
            <a:r>
              <a:rPr lang="ru-RU" sz="1600" kern="0" dirty="0" smtClean="0">
                <a:solidFill>
                  <a:srgbClr val="1A62BA"/>
                </a:solidFill>
              </a:rPr>
              <a:t>выявленные при эксплуатации одоризаторов газа типа «</a:t>
            </a:r>
            <a:r>
              <a:rPr lang="ru-RU" sz="1600" b="1" kern="0" dirty="0" smtClean="0">
                <a:solidFill>
                  <a:srgbClr val="1A62BA"/>
                </a:solidFill>
              </a:rPr>
              <a:t>АСОГ»</a:t>
            </a:r>
            <a:r>
              <a:rPr lang="ru-RU" sz="1600" kern="0" dirty="0" smtClean="0">
                <a:solidFill>
                  <a:srgbClr val="1A62BA"/>
                </a:solidFill>
              </a:rPr>
              <a:t>:</a:t>
            </a:r>
          </a:p>
          <a:p>
            <a:pPr marL="501750" indent="-285750" defTabSz="914400">
              <a:buFont typeface="Arial" panose="020B0604020202020204" pitchFamily="34" charset="0"/>
              <a:buChar char="•"/>
            </a:pPr>
            <a:r>
              <a:rPr lang="ru-RU" sz="1600" kern="0" dirty="0" smtClean="0">
                <a:solidFill>
                  <a:srgbClr val="1A62BA"/>
                </a:solidFill>
              </a:rPr>
              <a:t>засорение фильтрующего элемента (55%);</a:t>
            </a:r>
          </a:p>
          <a:p>
            <a:pPr marL="501750" indent="-285750" defTabSz="914400">
              <a:buFont typeface="Arial" panose="020B0604020202020204" pitchFamily="34" charset="0"/>
              <a:buChar char="•"/>
            </a:pPr>
            <a:r>
              <a:rPr lang="ru-RU" sz="1600" kern="0" dirty="0" smtClean="0">
                <a:solidFill>
                  <a:srgbClr val="1A62BA"/>
                </a:solidFill>
              </a:rPr>
              <a:t>обмерзание капельниц (33%).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285227329"/>
              </p:ext>
            </p:extLst>
          </p:nvPr>
        </p:nvGraphicFramePr>
        <p:xfrm>
          <a:off x="58712" y="2067693"/>
          <a:ext cx="4585296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86947" y="3291830"/>
            <a:ext cx="64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66CC"/>
                </a:solidFill>
              </a:defRPr>
            </a:lvl1pPr>
          </a:lstStyle>
          <a:p>
            <a:r>
              <a:rPr lang="ru-RU" sz="2400" kern="0" dirty="0" smtClean="0">
                <a:solidFill>
                  <a:srgbClr val="1A62BA"/>
                </a:solidFill>
              </a:rPr>
              <a:t>68</a:t>
            </a:r>
            <a:endParaRPr lang="ru-RU" sz="2400" b="0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993919317"/>
              </p:ext>
            </p:extLst>
          </p:nvPr>
        </p:nvGraphicFramePr>
        <p:xfrm>
          <a:off x="4716016" y="2067693"/>
          <a:ext cx="4513288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472568" y="3291830"/>
            <a:ext cx="6442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66CC"/>
                </a:solidFill>
              </a:defRPr>
            </a:lvl1pPr>
          </a:lstStyle>
          <a:p>
            <a:r>
              <a:rPr lang="ru-RU" sz="2400" kern="0" dirty="0" smtClean="0">
                <a:solidFill>
                  <a:srgbClr val="1A62BA"/>
                </a:solidFill>
              </a:rPr>
              <a:t>18</a:t>
            </a:r>
            <a:endParaRPr lang="ru-RU" sz="2400" b="0" dirty="0"/>
          </a:p>
        </p:txBody>
      </p:sp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691680" y="4869656"/>
            <a:ext cx="7452320" cy="273844"/>
          </a:xfrm>
        </p:spPr>
        <p:txBody>
          <a:bodyPr/>
          <a:lstStyle/>
          <a:p>
            <a:pPr algn="l">
              <a:defRPr/>
            </a:pPr>
            <a:r>
              <a:rPr lang="ru-RU" sz="1000" dirty="0">
                <a:solidFill>
                  <a:schemeClr val="tx1"/>
                </a:solidFill>
              </a:rPr>
              <a:t>ОПЫТ ВЗАИМОДЕЙСТВИЯ ООО «</a:t>
            </a:r>
            <a:r>
              <a:rPr lang="ru-RU" sz="1000" dirty="0" smtClean="0">
                <a:solidFill>
                  <a:schemeClr val="tx1"/>
                </a:solidFill>
              </a:rPr>
              <a:t>ГТНН» </a:t>
            </a:r>
            <a:r>
              <a:rPr lang="ru-RU" sz="1000" dirty="0">
                <a:solidFill>
                  <a:schemeClr val="tx1"/>
                </a:solidFill>
              </a:rPr>
              <a:t>С ЗАВОДАМИ-ИЗГОТОВИТЕЛЯМИ ПО МОДЕРНИЗАЦИИ ТЕХНОЛОГИЧЕСКОГО ОБОРУДОВАНИЯ НА ПРИМЕРЕ ДОРАБОТКИ АВТОМАТИЗИРОВАННОЙ СИСТЕМЫ ОДОРИЗАЦИИ ГАЗА (АСОГ)</a:t>
            </a: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 bwMode="auto">
          <a:xfrm>
            <a:off x="0" y="4857768"/>
            <a:ext cx="1908176" cy="28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1" y="2852888"/>
            <a:ext cx="1394284" cy="20048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0" y="2745100"/>
            <a:ext cx="1273921" cy="194389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6" y="2587060"/>
            <a:ext cx="1267661" cy="193085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t="11906" r="41429" b="6190"/>
          <a:stretch/>
        </p:blipFill>
        <p:spPr bwMode="auto">
          <a:xfrm>
            <a:off x="4949732" y="2922430"/>
            <a:ext cx="1232928" cy="1923051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7" t="13547" r="41474" b="6054"/>
          <a:stretch/>
        </p:blipFill>
        <p:spPr bwMode="auto">
          <a:xfrm>
            <a:off x="4344012" y="2771202"/>
            <a:ext cx="1241178" cy="194414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17" y="2602411"/>
            <a:ext cx="1281339" cy="193018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t="11965" r="41678" b="50494"/>
          <a:stretch/>
        </p:blipFill>
        <p:spPr bwMode="auto">
          <a:xfrm>
            <a:off x="6815736" y="3019537"/>
            <a:ext cx="2342212" cy="180492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1907704" y="0"/>
            <a:ext cx="7236296" cy="7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1800" kern="0" dirty="0" smtClean="0">
                <a:solidFill>
                  <a:srgbClr val="0070C0"/>
                </a:solidFill>
              </a:rPr>
              <a:t>Основные этапы работы по </a:t>
            </a:r>
            <a:r>
              <a:rPr lang="ru-RU" sz="1800" kern="0" dirty="0">
                <a:solidFill>
                  <a:srgbClr val="0070C0"/>
                </a:solidFill>
              </a:rPr>
              <a:t>внесению усовершенствований в конструкцию системы АСОГ производства </a:t>
            </a:r>
            <a:r>
              <a:rPr lang="ru-RU" sz="1800" kern="0" dirty="0" smtClean="0">
                <a:solidFill>
                  <a:srgbClr val="0070C0"/>
                </a:solidFill>
              </a:rPr>
              <a:t>ООО «НПО </a:t>
            </a:r>
            <a:r>
              <a:rPr lang="ru-RU" sz="1800" kern="0" dirty="0">
                <a:solidFill>
                  <a:srgbClr val="0070C0"/>
                </a:solidFill>
              </a:rPr>
              <a:t>Саров-</a:t>
            </a:r>
            <a:r>
              <a:rPr lang="ru-RU" sz="1800" kern="0" dirty="0" err="1">
                <a:solidFill>
                  <a:srgbClr val="0070C0"/>
                </a:solidFill>
              </a:rPr>
              <a:t>Волгогаз</a:t>
            </a:r>
            <a:r>
              <a:rPr lang="ru-RU" sz="1800" kern="0" dirty="0">
                <a:solidFill>
                  <a:srgbClr val="0070C0"/>
                </a:solidFill>
              </a:rPr>
              <a:t> (</a:t>
            </a:r>
            <a:r>
              <a:rPr lang="ru-RU" sz="1800" kern="0" dirty="0" err="1">
                <a:solidFill>
                  <a:srgbClr val="0070C0"/>
                </a:solidFill>
              </a:rPr>
              <a:t>г.Саров</a:t>
            </a:r>
            <a:r>
              <a:rPr lang="ru-RU" sz="1800" kern="0" dirty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-7620" y="809653"/>
            <a:ext cx="9144000" cy="753985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16000" defTabSz="914400"/>
            <a:r>
              <a:rPr lang="ru-RU" sz="1600" kern="0" dirty="0" smtClean="0">
                <a:solidFill>
                  <a:srgbClr val="1A62BA"/>
                </a:solidFill>
              </a:rPr>
              <a:t>В период 2016 - 2017 годы </a:t>
            </a:r>
            <a:r>
              <a:rPr lang="ru-RU" sz="1600" b="1" kern="0" dirty="0" smtClean="0">
                <a:solidFill>
                  <a:srgbClr val="1A62BA"/>
                </a:solidFill>
              </a:rPr>
              <a:t>Обществом было организовано взаимодействие </a:t>
            </a:r>
            <a:r>
              <a:rPr lang="ru-RU" sz="1600" kern="0" dirty="0" smtClean="0">
                <a:solidFill>
                  <a:srgbClr val="1A62BA"/>
                </a:solidFill>
              </a:rPr>
              <a:t>с заводом-изготовителем </a:t>
            </a:r>
            <a:r>
              <a:rPr lang="ru-RU" sz="1600" b="1" kern="0" dirty="0" smtClean="0">
                <a:solidFill>
                  <a:srgbClr val="1A62BA"/>
                </a:solidFill>
              </a:rPr>
              <a:t>по </a:t>
            </a:r>
            <a:r>
              <a:rPr lang="ru-RU" sz="1600" b="1" kern="0" dirty="0">
                <a:solidFill>
                  <a:srgbClr val="1A62BA"/>
                </a:solidFill>
              </a:rPr>
              <a:t>внесению усовершенствований в </a:t>
            </a:r>
            <a:r>
              <a:rPr lang="ru-RU" sz="1600" b="1" kern="0" dirty="0" smtClean="0">
                <a:solidFill>
                  <a:srgbClr val="1A62BA"/>
                </a:solidFill>
              </a:rPr>
              <a:t>конструкцию системы </a:t>
            </a:r>
            <a:r>
              <a:rPr lang="ru-RU" sz="1600" kern="0" dirty="0" err="1" smtClean="0">
                <a:solidFill>
                  <a:srgbClr val="1A62BA"/>
                </a:solidFill>
              </a:rPr>
              <a:t>одоризации</a:t>
            </a:r>
            <a:r>
              <a:rPr lang="ru-RU" sz="1600" kern="0" dirty="0" smtClean="0">
                <a:solidFill>
                  <a:srgbClr val="1A62BA"/>
                </a:solidFill>
              </a:rPr>
              <a:t> </a:t>
            </a:r>
            <a:r>
              <a:rPr lang="ru-RU" sz="1600" kern="0" dirty="0">
                <a:solidFill>
                  <a:srgbClr val="1A62BA"/>
                </a:solidFill>
              </a:rPr>
              <a:t>газа «</a:t>
            </a:r>
            <a:r>
              <a:rPr lang="ru-RU" sz="1600" kern="0" dirty="0" smtClean="0">
                <a:solidFill>
                  <a:srgbClr val="1A62BA"/>
                </a:solidFill>
              </a:rPr>
              <a:t>АСОГ»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82382" y="1569387"/>
            <a:ext cx="2724554" cy="867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7512" algn="ctr" defTabSz="914400">
              <a:lnSpc>
                <a:spcPct val="120000"/>
              </a:lnSpc>
              <a:defRPr/>
            </a:pPr>
            <a:r>
              <a:rPr lang="ru-RU" sz="1400" b="1" u="sng" dirty="0" smtClean="0">
                <a:solidFill>
                  <a:srgbClr val="1A62BA"/>
                </a:solidFill>
              </a:rPr>
              <a:t>2-й ЭТАП:</a:t>
            </a:r>
            <a:r>
              <a:rPr lang="ru-RU" sz="1400" b="1" dirty="0" smtClean="0">
                <a:solidFill>
                  <a:srgbClr val="1A62BA"/>
                </a:solidFill>
              </a:rPr>
              <a:t> </a:t>
            </a:r>
          </a:p>
          <a:p>
            <a:pPr marL="17512" algn="ctr" defTabSz="914400">
              <a:lnSpc>
                <a:spcPct val="120000"/>
              </a:lnSpc>
              <a:defRPr/>
            </a:pPr>
            <a:r>
              <a:rPr lang="ru-RU" sz="1400" dirty="0" smtClean="0">
                <a:solidFill>
                  <a:srgbClr val="1A62BA"/>
                </a:solidFill>
              </a:rPr>
              <a:t>Организация взаимодействия с заводом-изготовителем</a:t>
            </a:r>
            <a:endParaRPr lang="ru-RU" sz="1400" dirty="0">
              <a:solidFill>
                <a:srgbClr val="1A62BA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68934" y="1556233"/>
            <a:ext cx="2779046" cy="867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7512" algn="ctr" defTabSz="914400">
              <a:lnSpc>
                <a:spcPct val="120000"/>
              </a:lnSpc>
              <a:defRPr/>
            </a:pPr>
            <a:r>
              <a:rPr lang="ru-RU" sz="1400" b="1" u="sng" dirty="0" smtClean="0">
                <a:solidFill>
                  <a:srgbClr val="1A62BA"/>
                </a:solidFill>
              </a:rPr>
              <a:t>3-й ЭТАП:</a:t>
            </a:r>
            <a:r>
              <a:rPr lang="ru-RU" sz="1400" b="1" dirty="0" smtClean="0">
                <a:solidFill>
                  <a:srgbClr val="1A62BA"/>
                </a:solidFill>
              </a:rPr>
              <a:t> </a:t>
            </a:r>
          </a:p>
          <a:p>
            <a:pPr marL="17512" algn="ctr" defTabSz="914400">
              <a:lnSpc>
                <a:spcPct val="120000"/>
              </a:lnSpc>
              <a:defRPr/>
            </a:pPr>
            <a:r>
              <a:rPr lang="ru-RU" sz="1400" dirty="0" smtClean="0">
                <a:solidFill>
                  <a:srgbClr val="1A62BA"/>
                </a:solidFill>
              </a:rPr>
              <a:t>Разработка Технического задания на модернизацию «АСОГ»</a:t>
            </a:r>
            <a:endParaRPr lang="ru-RU" sz="1400" dirty="0">
              <a:solidFill>
                <a:srgbClr val="1A62BA"/>
              </a:solidFill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11966" r="42767" b="12661"/>
          <a:stretch/>
        </p:blipFill>
        <p:spPr bwMode="auto">
          <a:xfrm>
            <a:off x="6379567" y="2426612"/>
            <a:ext cx="1515328" cy="2095511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15280" y="1563638"/>
            <a:ext cx="2643064" cy="867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7512" algn="ctr" defTabSz="914400">
              <a:lnSpc>
                <a:spcPct val="120000"/>
              </a:lnSpc>
              <a:defRPr/>
            </a:pPr>
            <a:r>
              <a:rPr lang="ru-RU" sz="1400" b="1" u="sng" dirty="0" smtClean="0">
                <a:solidFill>
                  <a:srgbClr val="1A62BA"/>
                </a:solidFill>
              </a:rPr>
              <a:t>1-й ЭТАП:</a:t>
            </a:r>
            <a:r>
              <a:rPr lang="ru-RU" sz="1400" b="1" dirty="0" smtClean="0">
                <a:solidFill>
                  <a:srgbClr val="1A62BA"/>
                </a:solidFill>
              </a:rPr>
              <a:t> </a:t>
            </a:r>
          </a:p>
          <a:p>
            <a:pPr marL="17512" algn="ctr" defTabSz="914400">
              <a:lnSpc>
                <a:spcPct val="120000"/>
              </a:lnSpc>
              <a:defRPr/>
            </a:pPr>
            <a:r>
              <a:rPr lang="ru-RU" sz="1400" dirty="0" smtClean="0">
                <a:solidFill>
                  <a:srgbClr val="1A62BA"/>
                </a:solidFill>
              </a:rPr>
              <a:t>Сбор и </a:t>
            </a:r>
            <a:r>
              <a:rPr lang="ru-RU" sz="1400" dirty="0">
                <a:solidFill>
                  <a:srgbClr val="1A62BA"/>
                </a:solidFill>
              </a:rPr>
              <a:t>анализ </a:t>
            </a:r>
            <a:r>
              <a:rPr lang="ru-RU" sz="1400" dirty="0" smtClean="0">
                <a:solidFill>
                  <a:srgbClr val="1A62BA"/>
                </a:solidFill>
              </a:rPr>
              <a:t>замечаний и предложений от ЛПУМГ  </a:t>
            </a:r>
            <a:endParaRPr lang="ru-RU" sz="1400" dirty="0">
              <a:solidFill>
                <a:srgbClr val="1A62BA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652925" y="1790697"/>
            <a:ext cx="504056" cy="41439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5923870" y="1765296"/>
            <a:ext cx="432048" cy="41439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691680" y="4869656"/>
            <a:ext cx="7452320" cy="273844"/>
          </a:xfrm>
        </p:spPr>
        <p:txBody>
          <a:bodyPr/>
          <a:lstStyle/>
          <a:p>
            <a:pPr algn="l">
              <a:defRPr/>
            </a:pPr>
            <a:r>
              <a:rPr lang="ru-RU" sz="1000" dirty="0">
                <a:solidFill>
                  <a:srgbClr val="206AB7"/>
                </a:solidFill>
              </a:rPr>
              <a:t>ОПЫТ ВЗАИМОДЕЙСТВИЯ ООО «</a:t>
            </a:r>
            <a:r>
              <a:rPr lang="ru-RU" sz="1000" dirty="0" smtClean="0">
                <a:solidFill>
                  <a:srgbClr val="206AB7"/>
                </a:solidFill>
              </a:rPr>
              <a:t>ГТНН» </a:t>
            </a:r>
            <a:r>
              <a:rPr lang="ru-RU" sz="1000" dirty="0">
                <a:solidFill>
                  <a:srgbClr val="206AB7"/>
                </a:solidFill>
              </a:rPr>
              <a:t>С ЗАВОДАМИ-ИЗГОТОВИТЕЛЯМИ ПО МОДЕРНИЗАЦИИ ТЕХНОЛОГИЧЕСКОГО ОБОРУДОВАНИЯ НА ПРИМЕРЕ ДОРАБОТКИ АВТОМАТИЗИРОВАННОЙ СИСТЕМЫ ОДОРИЗАЦИИ ГАЗА (АСОГ)</a:t>
            </a:r>
          </a:p>
        </p:txBody>
      </p:sp>
      <p:sp>
        <p:nvSpPr>
          <p:cNvPr id="20" name="Номер слайда 4"/>
          <p:cNvSpPr txBox="1">
            <a:spLocks/>
          </p:cNvSpPr>
          <p:nvPr/>
        </p:nvSpPr>
        <p:spPr bwMode="auto">
          <a:xfrm>
            <a:off x="0" y="4857768"/>
            <a:ext cx="1908176" cy="28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1600">
                <a:solidFill>
                  <a:srgbClr val="206AB7"/>
                </a:solidFill>
              </a:rPr>
              <a:pPr>
                <a:defRPr/>
              </a:pPr>
              <a:t>13</a:t>
            </a:fld>
            <a:endParaRPr lang="ru-RU" sz="1600" dirty="0">
              <a:solidFill>
                <a:srgbClr val="206AB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2" y="2454251"/>
            <a:ext cx="1245601" cy="19263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1" y="2440506"/>
            <a:ext cx="1271002" cy="193389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88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1907704" y="0"/>
            <a:ext cx="7236296" cy="7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1800" kern="0" dirty="0" smtClean="0">
                <a:solidFill>
                  <a:srgbClr val="0070C0"/>
                </a:solidFill>
              </a:rPr>
              <a:t>Результаты работы по модернизации </a:t>
            </a:r>
            <a:r>
              <a:rPr lang="ru-RU" sz="1800" kern="0" dirty="0">
                <a:solidFill>
                  <a:srgbClr val="0070C0"/>
                </a:solidFill>
              </a:rPr>
              <a:t>автоматических </a:t>
            </a:r>
            <a:r>
              <a:rPr lang="ru-RU" sz="1800" kern="0" dirty="0" smtClean="0">
                <a:solidFill>
                  <a:srgbClr val="0070C0"/>
                </a:solidFill>
              </a:rPr>
              <a:t>одоризаторов газа типа «АСОГ» </a:t>
            </a:r>
            <a:r>
              <a:rPr lang="ru-RU" sz="1800" kern="0" dirty="0">
                <a:solidFill>
                  <a:srgbClr val="0070C0"/>
                </a:solidFill>
              </a:rPr>
              <a:t>производства ООО «НПО Саров-</a:t>
            </a:r>
            <a:r>
              <a:rPr lang="ru-RU" sz="1800" kern="0" dirty="0" err="1">
                <a:solidFill>
                  <a:srgbClr val="0070C0"/>
                </a:solidFill>
              </a:rPr>
              <a:t>Волгогаз</a:t>
            </a:r>
            <a:r>
              <a:rPr lang="ru-RU" sz="1800" kern="0" dirty="0">
                <a:solidFill>
                  <a:srgbClr val="0070C0"/>
                </a:solidFill>
              </a:rPr>
              <a:t>» (</a:t>
            </a:r>
            <a:r>
              <a:rPr lang="ru-RU" sz="1800" kern="0" dirty="0" err="1">
                <a:solidFill>
                  <a:srgbClr val="0070C0"/>
                </a:solidFill>
              </a:rPr>
              <a:t>г.Саров</a:t>
            </a:r>
            <a:r>
              <a:rPr lang="ru-RU" sz="1800" kern="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-7620" y="809653"/>
            <a:ext cx="9144000" cy="753985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16000" defTabSz="914400"/>
            <a:r>
              <a:rPr lang="ru-RU" sz="1600" b="1" kern="0" dirty="0" smtClean="0">
                <a:solidFill>
                  <a:srgbClr val="1A62BA"/>
                </a:solidFill>
              </a:rPr>
              <a:t>В результате проведенной работы по модернизации </a:t>
            </a:r>
            <a:r>
              <a:rPr lang="ru-RU" sz="1600" b="1" kern="0" dirty="0" err="1" smtClean="0">
                <a:solidFill>
                  <a:srgbClr val="1A62BA"/>
                </a:solidFill>
              </a:rPr>
              <a:t>одоризатора</a:t>
            </a:r>
            <a:r>
              <a:rPr lang="ru-RU" sz="1600" b="1" kern="0" dirty="0" smtClean="0">
                <a:solidFill>
                  <a:srgbClr val="1A62BA"/>
                </a:solidFill>
              </a:rPr>
              <a:t> газа «АСОГ»</a:t>
            </a:r>
            <a:r>
              <a:rPr lang="ru-RU" sz="1600" kern="0" dirty="0" smtClean="0">
                <a:solidFill>
                  <a:srgbClr val="1A62BA"/>
                </a:solidFill>
              </a:rPr>
              <a:t> в конструкцию изделия были внесены </a:t>
            </a:r>
            <a:r>
              <a:rPr lang="ru-RU" sz="1600" b="1" kern="0" dirty="0" smtClean="0">
                <a:solidFill>
                  <a:srgbClr val="1A62BA"/>
                </a:solidFill>
              </a:rPr>
              <a:t>7 основных изменений</a:t>
            </a:r>
            <a:endParaRPr lang="ru-RU" sz="1600" kern="0" dirty="0" smtClean="0">
              <a:solidFill>
                <a:srgbClr val="1A62BA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514577"/>
              </p:ext>
            </p:extLst>
          </p:nvPr>
        </p:nvGraphicFramePr>
        <p:xfrm>
          <a:off x="4158657" y="1560941"/>
          <a:ext cx="4985343" cy="3288840"/>
        </p:xfrm>
        <a:graphic>
          <a:graphicData uri="http://schemas.openxmlformats.org/drawingml/2006/table">
            <a:tbl>
              <a:tblPr/>
              <a:tblGrid>
                <a:gridCol w="356796"/>
                <a:gridCol w="3080883"/>
                <a:gridCol w="757865"/>
                <a:gridCol w="789799"/>
              </a:tblGrid>
              <a:tr h="468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Наименование </a:t>
                      </a:r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изменения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До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После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Сталь применяемая при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изготовлении трубопроводов, </a:t>
                      </a:r>
                      <a:r>
                        <a:rPr lang="ru-RU" sz="14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арматуры и ёмкостей</a:t>
                      </a:r>
                      <a:endParaRPr lang="ru-RU" sz="1400" b="1" i="0" u="none" strike="noStrike" kern="1200" dirty="0">
                        <a:solidFill>
                          <a:srgbClr val="206AB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</a:rPr>
                        <a:t>09Г2С</a:t>
                      </a:r>
                      <a:endParaRPr lang="ru-RU" sz="1400" b="0" i="0" u="none" strike="noStrike" dirty="0">
                        <a:solidFill>
                          <a:srgbClr val="206AB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12Х18Н10 (нерж.)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системы организованного слива </a:t>
                      </a:r>
                      <a:r>
                        <a:rPr lang="ru-RU" sz="14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поддона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сбора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одоранта</a:t>
                      </a:r>
                      <a:endParaRPr lang="ru-RU" sz="1400" b="0" i="0" u="none" strike="noStrike" dirty="0">
                        <a:solidFill>
                          <a:srgbClr val="206AB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да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отстойника перед фильтром тонкой очистки</a:t>
                      </a: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да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9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в фильтре магнитной ловушки</a:t>
                      </a: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да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коррекции расхода </a:t>
                      </a:r>
                      <a:r>
                        <a:rPr lang="ru-RU" sz="1400" b="0" i="0" u="none" strike="noStrike" kern="1200" dirty="0" err="1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одоранта</a:t>
                      </a:r>
                      <a:r>
                        <a:rPr lang="ru-RU" sz="14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зависимости от степени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одоризации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газа</a:t>
                      </a:r>
                      <a:endParaRPr lang="ru-RU" sz="1400" b="0" i="0" u="none" strike="noStrike" kern="1200" dirty="0">
                        <a:solidFill>
                          <a:srgbClr val="206AB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да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Подогрев трубопроводов технологической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обвязки</a:t>
                      </a:r>
                      <a:endParaRPr lang="ru-RU" sz="1400" b="0" i="0" u="none" strike="noStrike" kern="1200" dirty="0">
                        <a:solidFill>
                          <a:srgbClr val="206AB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да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Внутреннее освещение шкафа БРХО</a:t>
                      </a:r>
                      <a:endParaRPr lang="ru-RU" sz="1400" b="0" i="0" u="none" strike="noStrike" kern="1200" dirty="0">
                        <a:solidFill>
                          <a:srgbClr val="206AB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да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D:\Презентации\Мои презентац\2018\импортзамещ\АСОГ ПЕМБ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" y="1563638"/>
            <a:ext cx="2554770" cy="20162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55776" y="1563638"/>
            <a:ext cx="160288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66CC"/>
                </a:solidFill>
              </a:defRPr>
            </a:lvl1pPr>
          </a:lstStyle>
          <a:p>
            <a:r>
              <a:rPr lang="ru-RU" sz="1600" kern="0" dirty="0">
                <a:solidFill>
                  <a:srgbClr val="1A62BA"/>
                </a:solidFill>
              </a:rPr>
              <a:t>д</a:t>
            </a:r>
            <a:r>
              <a:rPr lang="ru-RU" sz="1600" kern="0" dirty="0" smtClean="0">
                <a:solidFill>
                  <a:srgbClr val="1A62BA"/>
                </a:solidFill>
              </a:rPr>
              <a:t>о модернизации</a:t>
            </a:r>
            <a:endParaRPr lang="ru-RU" sz="16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1006" y="4265007"/>
            <a:ext cx="147465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66CC"/>
                </a:solidFill>
              </a:defRPr>
            </a:lvl1pPr>
          </a:lstStyle>
          <a:p>
            <a:r>
              <a:rPr lang="ru-RU" sz="1600" kern="0" dirty="0">
                <a:solidFill>
                  <a:srgbClr val="1A62BA"/>
                </a:solidFill>
              </a:rPr>
              <a:t>п</a:t>
            </a:r>
            <a:r>
              <a:rPr lang="ru-RU" sz="1600" kern="0" dirty="0" smtClean="0">
                <a:solidFill>
                  <a:srgbClr val="1A62BA"/>
                </a:solidFill>
              </a:rPr>
              <a:t>осле модернизации</a:t>
            </a:r>
            <a:endParaRPr lang="ru-RU" sz="1600" b="0" dirty="0"/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691680" y="4869656"/>
            <a:ext cx="7452320" cy="273844"/>
          </a:xfrm>
        </p:spPr>
        <p:txBody>
          <a:bodyPr/>
          <a:lstStyle/>
          <a:p>
            <a:pPr algn="l">
              <a:defRPr/>
            </a:pPr>
            <a:r>
              <a:rPr lang="ru-RU" sz="1000" dirty="0">
                <a:solidFill>
                  <a:schemeClr val="tx1"/>
                </a:solidFill>
              </a:rPr>
              <a:t>ОПЫТ ВЗАИМОДЕЙСТВИЯ ООО «</a:t>
            </a:r>
            <a:r>
              <a:rPr lang="ru-RU" sz="1000" dirty="0" smtClean="0">
                <a:solidFill>
                  <a:schemeClr val="tx1"/>
                </a:solidFill>
              </a:rPr>
              <a:t>ГТНН» </a:t>
            </a:r>
            <a:r>
              <a:rPr lang="ru-RU" sz="1000" dirty="0">
                <a:solidFill>
                  <a:schemeClr val="tx1"/>
                </a:solidFill>
              </a:rPr>
              <a:t>С ЗАВОДАМИ-ИЗГОТОВИТЕЛЯМИ ПО МОДЕРНИЗАЦИИ ТЕХНОЛОГИЧЕСКОГО ОБОРУДОВАНИЯ НА ПРИМЕРЕ ДОРАБОТКИ АВТОМАТИЗИРОВАННОЙ СИСТЕМЫ ОДОРИЗАЦИИ ГАЗА (АСОГ)</a:t>
            </a:r>
          </a:p>
        </p:txBody>
      </p:sp>
      <p:sp>
        <p:nvSpPr>
          <p:cNvPr id="15" name="Номер слайда 4"/>
          <p:cNvSpPr txBox="1">
            <a:spLocks/>
          </p:cNvSpPr>
          <p:nvPr/>
        </p:nvSpPr>
        <p:spPr bwMode="auto">
          <a:xfrm>
            <a:off x="0" y="4857768"/>
            <a:ext cx="1908176" cy="28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01" y="2831181"/>
            <a:ext cx="2683001" cy="201225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08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817961"/>
            <a:ext cx="9144000" cy="94297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/>
            <a:r>
              <a:rPr lang="ru-RU" sz="3200" b="1" dirty="0">
                <a:solidFill>
                  <a:srgbClr val="003366"/>
                </a:solidFill>
              </a:rPr>
              <a:t>  </a:t>
            </a:r>
            <a:r>
              <a:rPr lang="ru-RU" sz="3200" b="1" dirty="0" smtClean="0">
                <a:solidFill>
                  <a:srgbClr val="003366"/>
                </a:solidFill>
              </a:rPr>
              <a:t>  </a:t>
            </a:r>
            <a:r>
              <a:rPr lang="ru-RU" sz="3200" b="1" dirty="0" smtClean="0">
                <a:solidFill>
                  <a:schemeClr val="tx1"/>
                </a:solidFill>
              </a:rPr>
              <a:t>СПАСИБО </a:t>
            </a:r>
            <a:r>
              <a:rPr lang="ru-RU" sz="3200" b="1" dirty="0">
                <a:solidFill>
                  <a:schemeClr val="tx1"/>
                </a:solidFill>
              </a:rPr>
              <a:t>ЗА ВНИМАНИЕ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1761" y="2049394"/>
            <a:ext cx="6492240" cy="2284875"/>
          </a:xfrm>
          <a:prstGeom prst="rect">
            <a:avLst/>
          </a:prstGeom>
          <a:noFill/>
        </p:spPr>
        <p:txBody>
          <a:bodyPr wrap="square" lIns="103011" tIns="51508" rIns="103011" bIns="51508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  <a:cs typeface="Arial" charset="0"/>
              </a:rPr>
              <a:t>Степан Алексеевич </a:t>
            </a:r>
            <a:r>
              <a:rPr lang="ru-RU" sz="2000" dirty="0">
                <a:solidFill>
                  <a:schemeClr val="tx1"/>
                </a:solidFill>
                <a:cs typeface="Arial" charset="0"/>
              </a:rPr>
              <a:t>Наволоцкий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tx1"/>
                </a:solidFill>
                <a:cs typeface="Arial" charset="0"/>
              </a:rPr>
              <a:t>Начальник производственного отдела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tx1"/>
                </a:solidFill>
                <a:cs typeface="Arial" charset="0"/>
              </a:rPr>
              <a:t>по эксплуатации газораспределительных </a:t>
            </a:r>
            <a:r>
              <a:rPr lang="ru-RU" sz="2000" dirty="0" smtClean="0">
                <a:solidFill>
                  <a:schemeClr val="tx1"/>
                </a:solidFill>
                <a:cs typeface="Arial" charset="0"/>
              </a:rPr>
              <a:t>станций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  <a:cs typeface="Arial" charset="0"/>
              </a:rPr>
              <a:t>ООО «Газпром </a:t>
            </a:r>
            <a:r>
              <a:rPr lang="ru-RU" sz="2000" dirty="0" err="1" smtClean="0">
                <a:solidFill>
                  <a:schemeClr val="tx1"/>
                </a:solidFill>
                <a:cs typeface="Arial" charset="0"/>
              </a:rPr>
              <a:t>трансгаз</a:t>
            </a:r>
            <a:r>
              <a:rPr lang="ru-RU" sz="2000" dirty="0" smtClean="0">
                <a:solidFill>
                  <a:schemeClr val="tx1"/>
                </a:solidFill>
                <a:cs typeface="Arial" charset="0"/>
              </a:rPr>
              <a:t> Нижний Новгород»</a:t>
            </a:r>
            <a:endParaRPr lang="ru-RU" sz="2000" dirty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tx1"/>
                </a:solidFill>
                <a:cs typeface="Arial" charset="0"/>
              </a:rPr>
              <a:t>т</a:t>
            </a:r>
            <a:r>
              <a:rPr lang="ru-RU" sz="2000" dirty="0" smtClean="0">
                <a:solidFill>
                  <a:schemeClr val="tx1"/>
                </a:solidFill>
                <a:cs typeface="Arial" charset="0"/>
              </a:rPr>
              <a:t>ел</a:t>
            </a:r>
            <a:r>
              <a:rPr lang="ru-RU" sz="2000" dirty="0">
                <a:solidFill>
                  <a:schemeClr val="tx1"/>
                </a:solidFill>
                <a:cs typeface="Arial" charset="0"/>
              </a:rPr>
              <a:t>. газ.: (730) 2-32-02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E-mail</a:t>
            </a:r>
            <a:r>
              <a:rPr lang="ru-RU" sz="2000" dirty="0">
                <a:solidFill>
                  <a:schemeClr val="tx1"/>
                </a:solidFill>
                <a:cs typeface="Arial" charset="0"/>
              </a:rPr>
              <a:t>:  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S.Navolotsky@VTG.GAZPROM.RU</a:t>
            </a:r>
            <a:endParaRPr lang="ru-RU" sz="200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 bright="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41336"/>
            <a:ext cx="4233771" cy="4016432"/>
          </a:xfrm>
          <a:prstGeom prst="rect">
            <a:avLst/>
          </a:prstGeom>
          <a:ln>
            <a:noFill/>
          </a:ln>
          <a:effectLst>
            <a:outerShdw blurRad="177800" dist="38100" dir="2700000" algn="tl" rotWithShape="0">
              <a:srgbClr val="66CCFF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308304" y="4046759"/>
            <a:ext cx="1835697" cy="68325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cs typeface="Arial" charset="0"/>
              </a:rPr>
              <a:t>Дата основания </a:t>
            </a:r>
            <a:r>
              <a:rPr lang="ru-RU" sz="1600" dirty="0" smtClean="0">
                <a:solidFill>
                  <a:srgbClr val="0070C0"/>
                </a:solidFill>
                <a:cs typeface="Arial" charset="0"/>
              </a:rPr>
              <a:t>предприятия </a:t>
            </a:r>
            <a:endParaRPr lang="ru-RU" sz="1600" dirty="0">
              <a:solidFill>
                <a:srgbClr val="0070C0"/>
              </a:solidFill>
              <a:cs typeface="Arial" charset="0"/>
            </a:endParaRP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cs typeface="Arial" charset="0"/>
              </a:rPr>
              <a:t>14</a:t>
            </a:r>
            <a:r>
              <a:rPr lang="ru-RU" sz="1600" dirty="0">
                <a:solidFill>
                  <a:srgbClr val="0070C0"/>
                </a:solidFill>
                <a:cs typeface="Arial" charset="0"/>
              </a:rPr>
              <a:t> ноября </a:t>
            </a:r>
            <a:r>
              <a:rPr lang="ru-RU" sz="1600" b="1" dirty="0" smtClean="0">
                <a:solidFill>
                  <a:srgbClr val="0070C0"/>
                </a:solidFill>
                <a:cs typeface="Arial" charset="0"/>
              </a:rPr>
              <a:t>1960</a:t>
            </a:r>
            <a:r>
              <a:rPr lang="ru-RU" sz="1600" dirty="0">
                <a:solidFill>
                  <a:srgbClr val="0070C0"/>
                </a:solidFill>
                <a:cs typeface="Arial" charset="0"/>
              </a:rPr>
              <a:t> года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076083"/>
              </p:ext>
            </p:extLst>
          </p:nvPr>
        </p:nvGraphicFramePr>
        <p:xfrm>
          <a:off x="0" y="785801"/>
          <a:ext cx="5006248" cy="4071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586"/>
                <a:gridCol w="3774662"/>
                <a:gridCol w="720000"/>
              </a:tblGrid>
              <a:tr h="3565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Регионы 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присутствия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16</a:t>
                      </a:r>
                      <a:endParaRPr lang="ru-RU" sz="150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5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Филиалы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ед.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</a:rPr>
                        <a:t>25</a:t>
                      </a:r>
                      <a:endParaRPr lang="ru-RU" sz="1500" b="1" dirty="0">
                        <a:ln>
                          <a:noFill/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5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Магистральные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газопроводы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км.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8 162</a:t>
                      </a:r>
                      <a:endParaRPr lang="ru-RU" sz="15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5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Газопроводы отводы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км.</a:t>
                      </a:r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5 404</a:t>
                      </a:r>
                      <a:endParaRPr lang="ru-RU" sz="15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5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ГРС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, шт.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376</a:t>
                      </a:r>
                      <a:endParaRPr lang="ru-RU" sz="15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5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Компрессорные цеха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шт.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54</a:t>
                      </a:r>
                      <a:endParaRPr lang="ru-RU" sz="15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АГНКС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шт.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ru-RU" sz="15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642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Tx/>
                        <a:buNone/>
                      </a:pPr>
                      <a:endParaRPr lang="ru-RU" sz="140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Магистральный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транспорт газа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0" kern="1200" spc="-7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млрд. м</a:t>
                      </a:r>
                      <a:r>
                        <a:rPr lang="ru-RU" sz="1400" b="0" kern="1200" spc="-70" baseline="300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0" kern="1200" spc="-7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/год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197,9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55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Tx/>
                        <a:buNone/>
                      </a:pPr>
                      <a:endParaRPr lang="ru-RU" sz="140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Подача </a:t>
                      </a:r>
                      <a:r>
                        <a:rPr lang="ru-RU" sz="14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газа </a:t>
                      </a:r>
                      <a:r>
                        <a:rPr lang="ru-RU" sz="1400" b="0" kern="1200" spc="-70" baseline="0" dirty="0" smtClean="0">
                          <a:solidFill>
                            <a:srgbClr val="1A62BA"/>
                          </a:solidFill>
                          <a:latin typeface="+mn-lt"/>
                          <a:ea typeface="+mn-ea"/>
                          <a:cs typeface="+mn-cs"/>
                        </a:rPr>
                        <a:t>потребителям РФ</a:t>
                      </a:r>
                      <a:r>
                        <a:rPr lang="ru-RU" sz="1400" b="0" spc="-7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ru-RU" sz="1400" b="0" spc="-7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0" kern="1200" spc="-7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млрд. м</a:t>
                      </a:r>
                      <a:r>
                        <a:rPr lang="ru-RU" sz="1400" b="0" kern="1200" spc="-70" baseline="300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0" kern="1200" spc="-7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/год</a:t>
                      </a:r>
                      <a:endParaRPr lang="ru-RU" sz="1400" b="0" kern="1200" spc="-70" dirty="0" smtClean="0">
                        <a:solidFill>
                          <a:srgbClr val="1A62B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28,5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Персонал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чел.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10 962</a:t>
                      </a:r>
                      <a:endParaRPr lang="ru-RU" sz="15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Налоговые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отчисления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млн. руб.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1 773</a:t>
                      </a:r>
                      <a:endParaRPr lang="ru-RU" sz="15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" name="Picture 7" descr="D:\РАБОТА\2018\БК 2018\Значки для презентации\ГРС-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8" y="2261995"/>
            <a:ext cx="270001" cy="270000"/>
          </a:xfrm>
          <a:prstGeom prst="rect">
            <a:avLst/>
          </a:prstGeom>
          <a:noFill/>
        </p:spPr>
      </p:pic>
      <p:pic>
        <p:nvPicPr>
          <p:cNvPr id="19" name="Picture 8" descr="D:\РАБОТА\2018\БК 2018\Значки для презентации\Налоги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9" y="4532230"/>
            <a:ext cx="270001" cy="270000"/>
          </a:xfrm>
          <a:prstGeom prst="rect">
            <a:avLst/>
          </a:prstGeom>
          <a:noFill/>
        </p:spPr>
      </p:pic>
      <p:pic>
        <p:nvPicPr>
          <p:cNvPr id="20" name="Picture 9" descr="D:\РАБОТА\2018\БК 2018\Значки для презентации\КС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619214"/>
            <a:ext cx="270000" cy="270000"/>
          </a:xfrm>
          <a:prstGeom prst="rect">
            <a:avLst/>
          </a:prstGeom>
          <a:noFill/>
        </p:spPr>
      </p:pic>
      <p:pic>
        <p:nvPicPr>
          <p:cNvPr id="21" name="Picture 10" descr="D:\РАБОТА\2018\БК 2018\Значки для презентации\МГ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539814"/>
            <a:ext cx="270000" cy="270000"/>
          </a:xfrm>
          <a:prstGeom prst="rect">
            <a:avLst/>
          </a:prstGeom>
          <a:noFill/>
        </p:spPr>
      </p:pic>
      <p:pic>
        <p:nvPicPr>
          <p:cNvPr id="22" name="Picture 11" descr="D:\РАБОТА\2018\БК 2018\Значки для презентации\Персонал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7" y="4190942"/>
            <a:ext cx="270001" cy="270000"/>
          </a:xfrm>
          <a:prstGeom prst="rect">
            <a:avLst/>
          </a:prstGeom>
          <a:noFill/>
        </p:spPr>
      </p:pic>
      <p:pic>
        <p:nvPicPr>
          <p:cNvPr id="23" name="Picture 12" descr="D:\РАБОТА\2018\БК 2018\Значки для презентации\ФИЛИАЛ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7" y="1182624"/>
            <a:ext cx="270001" cy="270000"/>
          </a:xfrm>
          <a:prstGeom prst="rect">
            <a:avLst/>
          </a:prstGeom>
          <a:noFill/>
        </p:spPr>
      </p:pic>
      <p:pic>
        <p:nvPicPr>
          <p:cNvPr id="24" name="Picture 14" descr="D:\РАБОТА\2018\БК 2018\Значки для презентации\КАРТА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5655" y="833385"/>
            <a:ext cx="270000" cy="270000"/>
          </a:xfrm>
          <a:prstGeom prst="rect">
            <a:avLst/>
          </a:prstGeom>
          <a:noFill/>
        </p:spPr>
      </p:pic>
      <p:pic>
        <p:nvPicPr>
          <p:cNvPr id="25" name="Picture 1" descr="D:\РАБОТА\2018\БК 2018\Значки для презентации\Домовл-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3833752"/>
            <a:ext cx="270000" cy="270000"/>
          </a:xfrm>
          <a:prstGeom prst="rect">
            <a:avLst/>
          </a:prstGeom>
          <a:noFill/>
        </p:spPr>
      </p:pic>
      <p:pic>
        <p:nvPicPr>
          <p:cNvPr id="26" name="Picture 2" descr="D:\РАБОТА\2018\БК 2018\Значки для презентации\Фабрика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44" y="3397202"/>
            <a:ext cx="270000" cy="270000"/>
          </a:xfrm>
          <a:prstGeom prst="rect">
            <a:avLst/>
          </a:prstGeom>
          <a:noFill/>
        </p:spPr>
      </p:pic>
      <p:pic>
        <p:nvPicPr>
          <p:cNvPr id="27" name="Picture 3" descr="D:\РАБОТА\2018\БК 2018\Значки для презентации\ГПО-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44" y="1888903"/>
            <a:ext cx="270000" cy="270000"/>
          </a:xfrm>
          <a:prstGeom prst="rect">
            <a:avLst/>
          </a:prstGeom>
          <a:noFill/>
        </p:spPr>
      </p:pic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1907704" y="0"/>
            <a:ext cx="7236296" cy="7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1800" kern="0" dirty="0" smtClean="0">
                <a:solidFill>
                  <a:srgbClr val="0070C0"/>
                </a:solidFill>
              </a:rPr>
              <a:t>Общие характеристики ГТС ООО «Газпром трансгаз Нижний Новгород»</a:t>
            </a:r>
            <a:endParaRPr lang="ru-RU" sz="1800" kern="0" dirty="0">
              <a:solidFill>
                <a:srgbClr val="0070C0"/>
              </a:solidFill>
            </a:endParaRPr>
          </a:p>
        </p:txBody>
      </p:sp>
      <p:pic>
        <p:nvPicPr>
          <p:cNvPr id="29" name="Picture 6" descr="D:\РАБОТА\2018\БК 2018\Значки для презентации\ГРС-1.t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8" y="2976404"/>
            <a:ext cx="270001" cy="27000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691680" y="4869656"/>
            <a:ext cx="7452320" cy="273844"/>
          </a:xfrm>
        </p:spPr>
        <p:txBody>
          <a:bodyPr/>
          <a:lstStyle/>
          <a:p>
            <a:pPr algn="l">
              <a:defRPr/>
            </a:pPr>
            <a:r>
              <a:rPr lang="ru-RU" sz="1000" dirty="0">
                <a:solidFill>
                  <a:schemeClr val="tx1"/>
                </a:solidFill>
              </a:rPr>
              <a:t>ОПЫТ ВЗАИМОДЕЙСТВИЯ ООО «</a:t>
            </a:r>
            <a:r>
              <a:rPr lang="ru-RU" sz="1000" dirty="0" smtClean="0">
                <a:solidFill>
                  <a:schemeClr val="tx1"/>
                </a:solidFill>
              </a:rPr>
              <a:t>ГТНН» </a:t>
            </a:r>
            <a:r>
              <a:rPr lang="ru-RU" sz="1000" dirty="0">
                <a:solidFill>
                  <a:schemeClr val="tx1"/>
                </a:solidFill>
              </a:rPr>
              <a:t>С ЗАВОДАМИ-ИЗГОТОВИТЕЛЯМИ ПО МОДЕРНИЗАЦИИ ТЕХНОЛОГИЧЕСКОГО ОБОРУДОВАНИЯ НА ПРИМЕРЕ ДОРАБОТКИ АВТОМАТИЗИРОВАННОЙ СИСТЕМЫ ОДОРИЗАЦИИ ГАЗА (АСОГ)</a:t>
            </a:r>
          </a:p>
        </p:txBody>
      </p:sp>
      <p:sp>
        <p:nvSpPr>
          <p:cNvPr id="30" name="Номер слайда 4"/>
          <p:cNvSpPr txBox="1">
            <a:spLocks/>
          </p:cNvSpPr>
          <p:nvPr/>
        </p:nvSpPr>
        <p:spPr bwMode="auto">
          <a:xfrm>
            <a:off x="0" y="4857768"/>
            <a:ext cx="1908176" cy="28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8"/>
          <p:cNvSpPr>
            <a:spLocks noGrp="1"/>
          </p:cNvSpPr>
          <p:nvPr>
            <p:ph idx="4294967295"/>
          </p:nvPr>
        </p:nvSpPr>
        <p:spPr>
          <a:xfrm>
            <a:off x="0" y="812801"/>
            <a:ext cx="9144000" cy="1182885"/>
          </a:xfr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60000" indent="-17780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kern="0" dirty="0" smtClean="0">
                <a:solidFill>
                  <a:srgbClr val="206AB7"/>
                </a:solidFill>
                <a:cs typeface="Arial" charset="0"/>
              </a:rPr>
              <a:t>Всего для исполнения выдано в работу </a:t>
            </a:r>
            <a:r>
              <a:rPr lang="ru-RU" sz="1800" b="1" kern="0" dirty="0" smtClean="0">
                <a:solidFill>
                  <a:srgbClr val="206AB7"/>
                </a:solidFill>
                <a:cs typeface="Arial" charset="0"/>
              </a:rPr>
              <a:t>16</a:t>
            </a:r>
            <a:r>
              <a:rPr lang="ru-RU" sz="1800" kern="0" dirty="0" smtClean="0">
                <a:solidFill>
                  <a:srgbClr val="206AB7"/>
                </a:solidFill>
                <a:cs typeface="Arial" charset="0"/>
              </a:rPr>
              <a:t> Решений, </a:t>
            </a:r>
            <a:r>
              <a:rPr lang="ru-RU" sz="1800" kern="0" dirty="0">
                <a:solidFill>
                  <a:srgbClr val="206AB7"/>
                </a:solidFill>
                <a:cs typeface="Arial" charset="0"/>
              </a:rPr>
              <a:t>из </a:t>
            </a:r>
            <a:r>
              <a:rPr lang="ru-RU" sz="1800" kern="0" dirty="0" smtClean="0">
                <a:solidFill>
                  <a:srgbClr val="206AB7"/>
                </a:solidFill>
                <a:cs typeface="Arial" charset="0"/>
              </a:rPr>
              <a:t>них Обществом </a:t>
            </a:r>
            <a:r>
              <a:rPr lang="ru-RU" sz="1800" kern="0" dirty="0">
                <a:solidFill>
                  <a:srgbClr val="206AB7"/>
                </a:solidFill>
                <a:cs typeface="Arial" charset="0"/>
              </a:rPr>
              <a:t>:</a:t>
            </a:r>
          </a:p>
          <a:p>
            <a:pPr marL="360000" indent="3600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kern="0" dirty="0">
                <a:solidFill>
                  <a:srgbClr val="206AB7"/>
                </a:solidFill>
                <a:cs typeface="Arial" charset="0"/>
              </a:rPr>
              <a:t>выполнено </a:t>
            </a:r>
            <a:r>
              <a:rPr lang="ru-RU" sz="1800" b="1" kern="0" dirty="0" smtClean="0">
                <a:solidFill>
                  <a:srgbClr val="206AB7"/>
                </a:solidFill>
                <a:cs typeface="Arial" charset="0"/>
              </a:rPr>
              <a:t>в полном объеме 7 </a:t>
            </a:r>
            <a:r>
              <a:rPr lang="ru-RU" sz="1800" kern="0" dirty="0" smtClean="0">
                <a:solidFill>
                  <a:srgbClr val="206AB7"/>
                </a:solidFill>
                <a:cs typeface="Arial" charset="0"/>
              </a:rPr>
              <a:t>Решений (43%);</a:t>
            </a:r>
            <a:endParaRPr lang="ru-RU" sz="1800" kern="0" dirty="0">
              <a:solidFill>
                <a:srgbClr val="206AB7"/>
              </a:solidFill>
              <a:cs typeface="Arial" charset="0"/>
            </a:endParaRPr>
          </a:p>
          <a:p>
            <a:pPr marL="360000" indent="3600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kern="0" dirty="0">
                <a:solidFill>
                  <a:srgbClr val="206AB7"/>
                </a:solidFill>
                <a:cs typeface="Arial" charset="0"/>
              </a:rPr>
              <a:t>в</a:t>
            </a:r>
            <a:r>
              <a:rPr lang="ru-RU" sz="1800" b="1" kern="0" dirty="0" smtClean="0">
                <a:solidFill>
                  <a:srgbClr val="206AB7"/>
                </a:solidFill>
                <a:cs typeface="Arial" charset="0"/>
              </a:rPr>
              <a:t>ыполняется на постоянной основе 8 </a:t>
            </a:r>
            <a:r>
              <a:rPr lang="ru-RU" sz="1800" kern="0" dirty="0" smtClean="0">
                <a:solidFill>
                  <a:srgbClr val="206AB7"/>
                </a:solidFill>
                <a:cs typeface="Arial" charset="0"/>
              </a:rPr>
              <a:t>Решений (50%);</a:t>
            </a:r>
          </a:p>
          <a:p>
            <a:pPr marL="360000" indent="3600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kern="0" dirty="0" smtClean="0">
                <a:solidFill>
                  <a:srgbClr val="206AB7"/>
                </a:solidFill>
                <a:cs typeface="Arial" charset="0"/>
              </a:rPr>
              <a:t>в работе до конца года 1 </a:t>
            </a:r>
            <a:r>
              <a:rPr lang="ru-RU" sz="1800" kern="0" dirty="0" smtClean="0">
                <a:solidFill>
                  <a:srgbClr val="206AB7"/>
                </a:solidFill>
                <a:cs typeface="Arial" charset="0"/>
              </a:rPr>
              <a:t>Решение (7%).</a:t>
            </a:r>
            <a:endParaRPr lang="ru-RU" sz="1800" kern="0" dirty="0">
              <a:solidFill>
                <a:srgbClr val="206AB7"/>
              </a:solidFill>
              <a:cs typeface="Arial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19993386"/>
              </p:ext>
            </p:extLst>
          </p:nvPr>
        </p:nvGraphicFramePr>
        <p:xfrm>
          <a:off x="0" y="1995686"/>
          <a:ext cx="91440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07704" y="0"/>
            <a:ext cx="7236296" cy="7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1800" kern="0" dirty="0">
                <a:solidFill>
                  <a:srgbClr val="0070C0"/>
                </a:solidFill>
              </a:rPr>
              <a:t>Отчет о выполнении Решений </a:t>
            </a:r>
            <a:r>
              <a:rPr lang="en-US" sz="1800" b="1" kern="0" dirty="0" smtClean="0">
                <a:solidFill>
                  <a:srgbClr val="0070C0"/>
                </a:solidFill>
              </a:rPr>
              <a:t>IX </a:t>
            </a:r>
            <a:r>
              <a:rPr lang="ru-RU" sz="1800" kern="0" dirty="0" smtClean="0">
                <a:solidFill>
                  <a:srgbClr val="0070C0"/>
                </a:solidFill>
              </a:rPr>
              <a:t>международной научно-практической конференции по эксплуатации ГРС и СГ проведенной в 2017 году в </a:t>
            </a:r>
            <a:r>
              <a:rPr lang="ru-RU" sz="1800" kern="0" dirty="0" err="1" smtClean="0">
                <a:solidFill>
                  <a:srgbClr val="0070C0"/>
                </a:solidFill>
              </a:rPr>
              <a:t>г.Казань</a:t>
            </a:r>
            <a:endParaRPr lang="ru-RU" sz="1800" kern="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3092936"/>
            <a:ext cx="64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66CC"/>
                </a:solidFill>
              </a:defRPr>
            </a:lvl1pPr>
          </a:lstStyle>
          <a:p>
            <a:r>
              <a:rPr lang="ru-RU" sz="3200" kern="0" dirty="0" smtClean="0">
                <a:solidFill>
                  <a:srgbClr val="1A62BA"/>
                </a:solidFill>
              </a:rPr>
              <a:t>16</a:t>
            </a:r>
            <a:endParaRPr lang="ru-RU" sz="3200" b="0" dirty="0"/>
          </a:p>
        </p:txBody>
      </p:sp>
      <p:sp>
        <p:nvSpPr>
          <p:cNvPr id="8" name="Нижний колонтитул 1"/>
          <p:cNvSpPr txBox="1">
            <a:spLocks/>
          </p:cNvSpPr>
          <p:nvPr/>
        </p:nvSpPr>
        <p:spPr>
          <a:xfrm>
            <a:off x="1691680" y="4869656"/>
            <a:ext cx="745232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ru-RU"/>
            </a:defPPr>
            <a:lvl1pPr marL="0" algn="ctr" defTabSz="91356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758" algn="l" defTabSz="91356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568" algn="l" defTabSz="91356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342" algn="l" defTabSz="91356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134" algn="l" defTabSz="91356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891" algn="l" defTabSz="91356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649" algn="l" defTabSz="91356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440" algn="l" defTabSz="91356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219" algn="l" defTabSz="91356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000" smtClean="0">
                <a:solidFill>
                  <a:schemeClr val="tx1"/>
                </a:solidFill>
              </a:rPr>
              <a:t>ОПЫТ ВЗАИМОДЕЙСТВИЯ ООО «ГТНН» С ЗАВОДАМИ-ИЗГОТОВИТЕЛЯМИ ПО МОДЕРНИЗАЦИИ ТЕХНОЛОГИЧЕСКОГО ОБОРУДОВАНИЯ НА ПРИМЕРЕ ДОРАБОТКИ АВТОМАТИЗИРОВАННОЙ СИСТЕМЫ ОДОРИЗАЦИИ ГАЗА (АСОГ)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 bwMode="auto">
          <a:xfrm>
            <a:off x="0" y="4857768"/>
            <a:ext cx="1908176" cy="28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907704" y="0"/>
            <a:ext cx="7236296" cy="7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1800" kern="0" dirty="0">
                <a:solidFill>
                  <a:srgbClr val="0070C0"/>
                </a:solidFill>
              </a:rPr>
              <a:t>Отчет о выполнении Решений отраслевого совещания по </a:t>
            </a:r>
            <a:r>
              <a:rPr lang="ru-RU" sz="1800" kern="0" dirty="0" smtClean="0">
                <a:solidFill>
                  <a:srgbClr val="0070C0"/>
                </a:solidFill>
              </a:rPr>
              <a:t>вопросам</a:t>
            </a:r>
          </a:p>
          <a:p>
            <a:r>
              <a:rPr lang="ru-RU" sz="1800" kern="0" dirty="0" smtClean="0">
                <a:solidFill>
                  <a:srgbClr val="0070C0"/>
                </a:solidFill>
              </a:rPr>
              <a:t>эксплуатации </a:t>
            </a:r>
            <a:r>
              <a:rPr lang="ru-RU" sz="1800" kern="0" dirty="0">
                <a:solidFill>
                  <a:srgbClr val="0070C0"/>
                </a:solidFill>
              </a:rPr>
              <a:t>ГРС и СГ </a:t>
            </a:r>
            <a:r>
              <a:rPr lang="ru-RU" sz="1800" kern="0" dirty="0" smtClean="0">
                <a:solidFill>
                  <a:srgbClr val="0070C0"/>
                </a:solidFill>
              </a:rPr>
              <a:t>2017 </a:t>
            </a:r>
            <a:r>
              <a:rPr lang="ru-RU" sz="1800" kern="0" dirty="0">
                <a:solidFill>
                  <a:srgbClr val="0070C0"/>
                </a:solidFill>
              </a:rPr>
              <a:t>года (</a:t>
            </a:r>
            <a:r>
              <a:rPr lang="ru-RU" sz="1800" b="1" kern="0" dirty="0" smtClean="0">
                <a:solidFill>
                  <a:srgbClr val="0070C0"/>
                </a:solidFill>
              </a:rPr>
              <a:t>п.2.1</a:t>
            </a:r>
            <a:r>
              <a:rPr lang="ru-RU" sz="1800" kern="0" dirty="0" smtClean="0">
                <a:solidFill>
                  <a:srgbClr val="0070C0"/>
                </a:solidFill>
              </a:rPr>
              <a:t>) </a:t>
            </a:r>
            <a:endParaRPr lang="ru-RU" sz="1800" kern="0" dirty="0">
              <a:solidFill>
                <a:srgbClr val="0070C0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2355261"/>
            <a:ext cx="1769868" cy="2488703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39" y="1906570"/>
            <a:ext cx="1727831" cy="2414119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50" y="2436297"/>
            <a:ext cx="1736839" cy="2409719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06570"/>
            <a:ext cx="1749034" cy="2421739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436297"/>
            <a:ext cx="1687121" cy="2409719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86" y="1906570"/>
            <a:ext cx="1631066" cy="2440789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Объект 2"/>
          <p:cNvSpPr txBox="1">
            <a:spLocks/>
          </p:cNvSpPr>
          <p:nvPr/>
        </p:nvSpPr>
        <p:spPr bwMode="auto">
          <a:xfrm>
            <a:off x="0" y="809628"/>
            <a:ext cx="9144000" cy="970034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15976" defTabSz="914400" eaLnBrk="1" latinLnBrk="0" hangingPunct="1">
              <a:defRPr sz="1800" b="1" kern="0">
                <a:solidFill>
                  <a:srgbClr val="206AB7"/>
                </a:solidFill>
                <a:latin typeface="+mn-lt"/>
                <a:cs typeface="Arial" charset="0"/>
              </a:defRPr>
            </a:lvl1pPr>
            <a:lvl2pPr marL="4572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16000"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  <a:cs typeface="Arial" charset="0"/>
              </a:rPr>
              <a:t>Выполнение </a:t>
            </a:r>
            <a:r>
              <a:rPr kumimoji="0" lang="ru-RU" i="0" u="none" strike="noStrike" kern="0" cap="none" spc="0" normalizeH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  <a:cs typeface="Arial" charset="0"/>
              </a:rPr>
              <a:t>расчета 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  <a:cs typeface="Arial" charset="0"/>
              </a:rPr>
              <a:t>технически-возможной пропускной способности ГРС Ковров </a:t>
            </a:r>
            <a:r>
              <a:rPr lang="ru-RU" b="0" dirty="0">
                <a:solidFill>
                  <a:srgbClr val="1A62BA"/>
                </a:solidFill>
              </a:rPr>
              <a:t>(ТВПС)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  <a:cs typeface="Arial" charset="0"/>
              </a:rPr>
              <a:t>Владимирской </a:t>
            </a:r>
            <a:r>
              <a:rPr lang="ru-RU" b="0" dirty="0" smtClean="0">
                <a:solidFill>
                  <a:srgbClr val="1A62BA"/>
                </a:solidFill>
              </a:rPr>
              <a:t>области, экспертизы </a:t>
            </a:r>
            <a:r>
              <a:rPr lang="ru-RU" b="0" dirty="0">
                <a:solidFill>
                  <a:srgbClr val="1A62BA"/>
                </a:solidFill>
              </a:rPr>
              <a:t>с </a:t>
            </a:r>
            <a:r>
              <a:rPr lang="ru-RU" b="0" dirty="0" smtClean="0">
                <a:solidFill>
                  <a:srgbClr val="1A62BA"/>
                </a:solidFill>
              </a:rPr>
              <a:t>регистрацией результатов </a:t>
            </a:r>
            <a:r>
              <a:rPr lang="ru-RU" b="0" dirty="0">
                <a:solidFill>
                  <a:srgbClr val="1A62BA"/>
                </a:solidFill>
              </a:rPr>
              <a:t>в </a:t>
            </a:r>
            <a:r>
              <a:rPr lang="ru-RU" b="0" dirty="0" err="1" smtClean="0">
                <a:solidFill>
                  <a:srgbClr val="1A62BA"/>
                </a:solidFill>
              </a:rPr>
              <a:t>Ростехнадзоре</a:t>
            </a:r>
            <a:r>
              <a:rPr lang="ru-RU" b="0" dirty="0" smtClean="0">
                <a:solidFill>
                  <a:srgbClr val="1A62BA"/>
                </a:solidFill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  <a:cs typeface="Arial" charset="0"/>
              </a:rPr>
              <a:t>планируется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  <a:cs typeface="Arial" charset="0"/>
              </a:rPr>
              <a:t> завершить </a:t>
            </a:r>
            <a:r>
              <a:rPr kumimoji="0" lang="ru-RU" i="0" u="none" strike="noStrike" kern="0" cap="none" spc="0" normalizeH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  <a:cs typeface="Arial" charset="0"/>
              </a:rPr>
              <a:t>до конца 2018 года</a:t>
            </a: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srgbClr val="1A62BA"/>
              </a:solidFill>
              <a:effectLst/>
              <a:uLnTx/>
              <a:uFillTx/>
              <a:latin typeface="Arial Narrow"/>
              <a:cs typeface="Arial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7" y="2436297"/>
            <a:ext cx="1729813" cy="2407667"/>
          </a:xfrm>
          <a:prstGeom prst="rect">
            <a:avLst/>
          </a:prstGeom>
          <a:noFill/>
          <a:ln w="9525">
            <a:solidFill>
              <a:srgbClr val="1A62B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4712"/>
            <a:ext cx="1619672" cy="2402487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691680" y="4869656"/>
            <a:ext cx="7452320" cy="273844"/>
          </a:xfrm>
        </p:spPr>
        <p:txBody>
          <a:bodyPr/>
          <a:lstStyle/>
          <a:p>
            <a:pPr algn="l">
              <a:defRPr/>
            </a:pPr>
            <a:r>
              <a:rPr lang="ru-RU" sz="1000" dirty="0">
                <a:solidFill>
                  <a:schemeClr val="tx1"/>
                </a:solidFill>
              </a:rPr>
              <a:t>ОПЫТ ВЗАИМОДЕЙСТВИЯ ООО «</a:t>
            </a:r>
            <a:r>
              <a:rPr lang="ru-RU" sz="1000" dirty="0" smtClean="0">
                <a:solidFill>
                  <a:schemeClr val="tx1"/>
                </a:solidFill>
              </a:rPr>
              <a:t>ГТНН» </a:t>
            </a:r>
            <a:r>
              <a:rPr lang="ru-RU" sz="1000" dirty="0">
                <a:solidFill>
                  <a:schemeClr val="tx1"/>
                </a:solidFill>
              </a:rPr>
              <a:t>С ЗАВОДАМИ-ИЗГОТОВИТЕЛЯМИ ПО МОДЕРНИЗАЦИИ ТЕХНОЛОГИЧЕСКОГО ОБОРУДОВАНИЯ НА ПРИМЕРЕ ДОРАБОТКИ АВТОМАТИЗИРОВАННОЙ СИСТЕМЫ ОДОРИЗАЦИИ ГАЗА (АСОГ)</a:t>
            </a:r>
          </a:p>
        </p:txBody>
      </p:sp>
      <p:sp>
        <p:nvSpPr>
          <p:cNvPr id="24" name="Номер слайда 4"/>
          <p:cNvSpPr txBox="1">
            <a:spLocks/>
          </p:cNvSpPr>
          <p:nvPr/>
        </p:nvSpPr>
        <p:spPr bwMode="auto">
          <a:xfrm>
            <a:off x="0" y="4857768"/>
            <a:ext cx="1908176" cy="28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11" y="2201942"/>
            <a:ext cx="1864367" cy="26341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90" y="1959872"/>
            <a:ext cx="1758593" cy="26388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52" y="2195592"/>
            <a:ext cx="1843183" cy="26425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01" y="2194776"/>
            <a:ext cx="1855955" cy="26425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36" y="1940413"/>
            <a:ext cx="1830583" cy="26244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9" y="2211712"/>
            <a:ext cx="1915102" cy="26244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" y="1940689"/>
            <a:ext cx="1904419" cy="2624124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0" y="809629"/>
            <a:ext cx="9144002" cy="1114049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15976" defTabSz="914400" eaLnBrk="1" latinLnBrk="0" hangingPunct="1">
              <a:defRPr sz="1800" b="1" kern="0">
                <a:solidFill>
                  <a:srgbClr val="206AB7"/>
                </a:solidFill>
                <a:latin typeface="+mn-lt"/>
                <a:cs typeface="Arial" charset="0"/>
              </a:defRPr>
            </a:lvl1pPr>
            <a:lvl2pPr marL="4572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16000" marR="0" lvl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  <a:cs typeface="Arial" charset="0"/>
              </a:rPr>
              <a:t>В 2018 году Обществом организовано проведение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  <a:cs typeface="Arial" charset="0"/>
              </a:rPr>
              <a:t>3-х </a:t>
            </a:r>
            <a:r>
              <a:rPr lang="ru-RU" sz="1600" dirty="0" smtClean="0">
                <a:solidFill>
                  <a:srgbClr val="1A62BA"/>
                </a:solidFill>
                <a:latin typeface="Arial Narrow"/>
              </a:rPr>
              <a:t>К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  <a:cs typeface="Arial" charset="0"/>
              </a:rPr>
              <a:t>оординационно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  <a:cs typeface="Arial" charset="0"/>
              </a:rPr>
              <a:t>-методических совета:</a:t>
            </a:r>
          </a:p>
          <a:p>
            <a:pPr marL="541338" indent="-269875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41338" algn="l"/>
              </a:tabLst>
              <a:defRPr/>
            </a:pPr>
            <a:r>
              <a:rPr lang="ru-RU" sz="1600" b="0" dirty="0">
                <a:solidFill>
                  <a:srgbClr val="1A62BA"/>
                </a:solidFill>
              </a:rPr>
              <a:t>По обоснованию строительства газопровода </a:t>
            </a:r>
            <a:r>
              <a:rPr lang="ru-RU" sz="1600" dirty="0">
                <a:solidFill>
                  <a:srgbClr val="1A62BA"/>
                </a:solidFill>
              </a:rPr>
              <a:t>«Шахунья-</a:t>
            </a:r>
            <a:r>
              <a:rPr lang="ru-RU" sz="1600" dirty="0" err="1">
                <a:solidFill>
                  <a:srgbClr val="1A62BA"/>
                </a:solidFill>
              </a:rPr>
              <a:t>Шаранга</a:t>
            </a:r>
            <a:r>
              <a:rPr lang="ru-RU" sz="1600" dirty="0">
                <a:solidFill>
                  <a:srgbClr val="1A62BA"/>
                </a:solidFill>
              </a:rPr>
              <a:t> - Йошкар-Ола»</a:t>
            </a:r>
            <a:r>
              <a:rPr lang="ru-RU" sz="1600" b="0" dirty="0">
                <a:solidFill>
                  <a:srgbClr val="1A62BA"/>
                </a:solidFill>
              </a:rPr>
              <a:t>;</a:t>
            </a:r>
          </a:p>
          <a:p>
            <a:pPr marL="541338" marR="0" lvl="0" indent="-269875" algn="just" defTabSz="9144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41338" algn="l"/>
              </a:tabLst>
              <a:defRPr/>
            </a:pPr>
            <a:r>
              <a:rPr lang="ru-RU" sz="1600" b="0" dirty="0" smtClean="0">
                <a:solidFill>
                  <a:srgbClr val="1A62BA"/>
                </a:solidFill>
                <a:latin typeface="Arial Narrow"/>
              </a:rPr>
              <a:t>По обоснованию целесообразности проведения </a:t>
            </a:r>
            <a:r>
              <a:rPr lang="ru-RU" sz="1600" dirty="0" smtClean="0">
                <a:solidFill>
                  <a:srgbClr val="1A62BA"/>
                </a:solidFill>
                <a:latin typeface="Arial Narrow"/>
              </a:rPr>
              <a:t>ТВПС ГРС Ковров; </a:t>
            </a:r>
          </a:p>
          <a:p>
            <a:pPr marL="541338" marR="0" lvl="0" indent="-269875" algn="just" defTabSz="9144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41338" algn="l"/>
              </a:tabLst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</a:rPr>
              <a:t>По строительству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</a:rPr>
              <a:t>ГРС </a:t>
            </a:r>
            <a:r>
              <a:rPr kumimoji="0" lang="ru-RU" sz="1600" i="0" u="none" strike="noStrike" kern="0" cap="none" spc="0" normalizeH="0" baseline="0" noProof="0" dirty="0" err="1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</a:rPr>
              <a:t>Второво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</a:rPr>
              <a:t>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</a:rPr>
              <a:t>Камешковского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</a:rPr>
              <a:t> района 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1A62BA"/>
                </a:solidFill>
                <a:effectLst/>
                <a:uLnTx/>
                <a:uFillTx/>
                <a:latin typeface="Arial Narrow"/>
              </a:rPr>
              <a:t>Владимирской области;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05" y="1940689"/>
            <a:ext cx="1863950" cy="26244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907704" y="0"/>
            <a:ext cx="7236296" cy="7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1800" kern="0" dirty="0">
                <a:solidFill>
                  <a:srgbClr val="0070C0"/>
                </a:solidFill>
              </a:rPr>
              <a:t>Отчет о выполнении Решений отраслевого совещания по вопросам </a:t>
            </a:r>
            <a:endParaRPr lang="ru-RU" sz="1800" kern="0" dirty="0" smtClean="0">
              <a:solidFill>
                <a:srgbClr val="0070C0"/>
              </a:solidFill>
            </a:endParaRPr>
          </a:p>
          <a:p>
            <a:r>
              <a:rPr lang="ru-RU" sz="1800" kern="0" dirty="0" smtClean="0">
                <a:solidFill>
                  <a:srgbClr val="0070C0"/>
                </a:solidFill>
              </a:rPr>
              <a:t>эксплуатации </a:t>
            </a:r>
            <a:r>
              <a:rPr lang="ru-RU" sz="1800" kern="0" dirty="0">
                <a:solidFill>
                  <a:srgbClr val="0070C0"/>
                </a:solidFill>
              </a:rPr>
              <a:t>ГРС и СГ </a:t>
            </a:r>
            <a:r>
              <a:rPr lang="ru-RU" sz="1800" kern="0" dirty="0" smtClean="0">
                <a:solidFill>
                  <a:srgbClr val="0070C0"/>
                </a:solidFill>
              </a:rPr>
              <a:t>2017 </a:t>
            </a:r>
            <a:r>
              <a:rPr lang="ru-RU" sz="1800" kern="0" dirty="0">
                <a:solidFill>
                  <a:srgbClr val="0070C0"/>
                </a:solidFill>
              </a:rPr>
              <a:t>года (</a:t>
            </a:r>
            <a:r>
              <a:rPr lang="ru-RU" sz="1800" b="1" kern="0" dirty="0">
                <a:solidFill>
                  <a:srgbClr val="0070C0"/>
                </a:solidFill>
              </a:rPr>
              <a:t>п.2.2</a:t>
            </a:r>
            <a:r>
              <a:rPr lang="ru-RU" sz="1800" kern="0" dirty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14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691680" y="4869656"/>
            <a:ext cx="7452320" cy="273844"/>
          </a:xfrm>
        </p:spPr>
        <p:txBody>
          <a:bodyPr/>
          <a:lstStyle/>
          <a:p>
            <a:pPr algn="l">
              <a:defRPr/>
            </a:pPr>
            <a:r>
              <a:rPr lang="ru-RU" sz="1000" dirty="0">
                <a:solidFill>
                  <a:schemeClr val="tx1"/>
                </a:solidFill>
              </a:rPr>
              <a:t>ОПЫТ ВЗАИМОДЕЙСТВИЯ ООО «</a:t>
            </a:r>
            <a:r>
              <a:rPr lang="ru-RU" sz="1000" dirty="0" smtClean="0">
                <a:solidFill>
                  <a:schemeClr val="tx1"/>
                </a:solidFill>
              </a:rPr>
              <a:t>ГТНН» </a:t>
            </a:r>
            <a:r>
              <a:rPr lang="ru-RU" sz="1000" dirty="0">
                <a:solidFill>
                  <a:schemeClr val="tx1"/>
                </a:solidFill>
              </a:rPr>
              <a:t>С ЗАВОДАМИ-ИЗГОТОВИТЕЛЯМИ ПО МОДЕРНИЗАЦИИ ТЕХНОЛОГИЧЕСКОГО ОБОРУДОВАНИЯ НА ПРИМЕРЕ ДОРАБОТКИ АВТОМАТИЗИРОВАННОЙ СИСТЕМЫ ОДОРИЗАЦИИ ГАЗА (АСОГ)</a:t>
            </a:r>
          </a:p>
        </p:txBody>
      </p:sp>
      <p:sp>
        <p:nvSpPr>
          <p:cNvPr id="15" name="Номер слайда 4"/>
          <p:cNvSpPr txBox="1">
            <a:spLocks/>
          </p:cNvSpPr>
          <p:nvPr/>
        </p:nvSpPr>
        <p:spPr bwMode="auto">
          <a:xfrm>
            <a:off x="0" y="4857768"/>
            <a:ext cx="1908176" cy="28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 bwMode="auto">
          <a:xfrm>
            <a:off x="3448" y="805530"/>
            <a:ext cx="9144002" cy="902124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15976" defTabSz="914400" eaLnBrk="1" latinLnBrk="0" hangingPunct="1">
              <a:defRPr sz="1800" b="1" kern="0">
                <a:solidFill>
                  <a:srgbClr val="206AB7"/>
                </a:solidFill>
                <a:latin typeface="+mn-lt"/>
                <a:cs typeface="Arial" charset="0"/>
              </a:defRPr>
            </a:lvl1pPr>
            <a:lvl2pPr marL="4572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16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0" dirty="0" smtClean="0">
                <a:solidFill>
                  <a:srgbClr val="1A62BA"/>
                </a:solidFill>
              </a:rPr>
              <a:t>В </a:t>
            </a:r>
            <a:r>
              <a:rPr lang="ru-RU" sz="1600" b="0" dirty="0">
                <a:solidFill>
                  <a:srgbClr val="1A62BA"/>
                </a:solidFill>
              </a:rPr>
              <a:t>период </a:t>
            </a:r>
            <a:r>
              <a:rPr lang="ru-RU" sz="1600" dirty="0">
                <a:solidFill>
                  <a:srgbClr val="1A62BA"/>
                </a:solidFill>
              </a:rPr>
              <a:t>с 2013-2018 года </a:t>
            </a:r>
            <a:r>
              <a:rPr lang="ru-RU" sz="1600" b="0" dirty="0">
                <a:solidFill>
                  <a:srgbClr val="1A62BA"/>
                </a:solidFill>
              </a:rPr>
              <a:t>устранено </a:t>
            </a:r>
            <a:r>
              <a:rPr lang="ru-RU" sz="1600" dirty="0">
                <a:solidFill>
                  <a:srgbClr val="1A62BA"/>
                </a:solidFill>
              </a:rPr>
              <a:t>12 нарушений ОЗ и МР</a:t>
            </a:r>
            <a:r>
              <a:rPr lang="ru-RU" sz="1600" b="0" dirty="0">
                <a:solidFill>
                  <a:srgbClr val="1A62BA"/>
                </a:solidFill>
              </a:rPr>
              <a:t> от </a:t>
            </a:r>
            <a:r>
              <a:rPr lang="ru-RU" sz="1600" b="0" dirty="0" smtClean="0">
                <a:solidFill>
                  <a:srgbClr val="1A62BA"/>
                </a:solidFill>
              </a:rPr>
              <a:t>ГРС;</a:t>
            </a:r>
            <a:endParaRPr lang="ru-RU" sz="1600" b="0" dirty="0">
              <a:solidFill>
                <a:srgbClr val="1A62BA"/>
              </a:solidFill>
            </a:endParaRPr>
          </a:p>
          <a:p>
            <a:pPr marL="216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0" dirty="0">
                <a:solidFill>
                  <a:srgbClr val="1A62BA"/>
                </a:solidFill>
              </a:rPr>
              <a:t>В </a:t>
            </a:r>
            <a:r>
              <a:rPr lang="ru-RU" sz="1600" dirty="0">
                <a:solidFill>
                  <a:srgbClr val="1A62BA"/>
                </a:solidFill>
              </a:rPr>
              <a:t>2018 году</a:t>
            </a:r>
            <a:r>
              <a:rPr lang="ru-RU" sz="1600" b="0" dirty="0">
                <a:solidFill>
                  <a:srgbClr val="1A62BA"/>
                </a:solidFill>
              </a:rPr>
              <a:t> устранено </a:t>
            </a:r>
            <a:r>
              <a:rPr lang="ru-RU" sz="1600" dirty="0">
                <a:solidFill>
                  <a:srgbClr val="1A62BA"/>
                </a:solidFill>
              </a:rPr>
              <a:t>2 нарушения МР </a:t>
            </a:r>
            <a:r>
              <a:rPr lang="ru-RU" sz="1600" b="0" dirty="0" smtClean="0">
                <a:solidFill>
                  <a:srgbClr val="1A62BA"/>
                </a:solidFill>
              </a:rPr>
              <a:t>(43 нарушающие постройки) от ГРС Павлово и Дзержиск-1; </a:t>
            </a:r>
            <a:endParaRPr lang="ru-RU" sz="1600" b="0" dirty="0">
              <a:solidFill>
                <a:srgbClr val="1A62BA"/>
              </a:solidFill>
            </a:endParaRPr>
          </a:p>
          <a:p>
            <a:pPr marL="216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1A62BA"/>
                </a:solidFill>
              </a:rPr>
              <a:t>На </a:t>
            </a:r>
            <a:r>
              <a:rPr lang="ru-RU" sz="1600" dirty="0" smtClean="0">
                <a:solidFill>
                  <a:srgbClr val="1A62BA"/>
                </a:solidFill>
              </a:rPr>
              <a:t>20.10.2018 </a:t>
            </a:r>
            <a:r>
              <a:rPr lang="ru-RU" sz="1600" b="0" dirty="0">
                <a:solidFill>
                  <a:srgbClr val="1A62BA"/>
                </a:solidFill>
              </a:rPr>
              <a:t>года к устранению остаются </a:t>
            </a:r>
            <a:r>
              <a:rPr lang="ru-RU" sz="1600" dirty="0">
                <a:solidFill>
                  <a:srgbClr val="1A62BA"/>
                </a:solidFill>
              </a:rPr>
              <a:t>3 </a:t>
            </a:r>
            <a:r>
              <a:rPr lang="ru-RU" sz="1600" dirty="0" smtClean="0">
                <a:solidFill>
                  <a:srgbClr val="1A62BA"/>
                </a:solidFill>
              </a:rPr>
              <a:t>нарушения ОЗ и МР</a:t>
            </a:r>
            <a:r>
              <a:rPr lang="ru-RU" sz="1600" b="0" dirty="0" smtClean="0">
                <a:solidFill>
                  <a:srgbClr val="1A62BA"/>
                </a:solidFill>
              </a:rPr>
              <a:t> (56 нарушающих построек).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907704" y="0"/>
            <a:ext cx="7236296" cy="7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just"/>
            <a:r>
              <a:rPr lang="ru-RU" sz="1800" kern="0" dirty="0">
                <a:solidFill>
                  <a:srgbClr val="0070C0"/>
                </a:solidFill>
              </a:rPr>
              <a:t>Отчет о выполнении Решений отраслевого совещания по вопросам </a:t>
            </a:r>
            <a:endParaRPr lang="ru-RU" sz="1800" kern="0" dirty="0" smtClean="0">
              <a:solidFill>
                <a:srgbClr val="0070C0"/>
              </a:solidFill>
            </a:endParaRPr>
          </a:p>
          <a:p>
            <a:pPr algn="just"/>
            <a:r>
              <a:rPr lang="ru-RU" sz="1800" kern="0" dirty="0" smtClean="0">
                <a:solidFill>
                  <a:srgbClr val="0070C0"/>
                </a:solidFill>
              </a:rPr>
              <a:t>эксплуатации </a:t>
            </a:r>
            <a:r>
              <a:rPr lang="ru-RU" sz="1800" kern="0" dirty="0">
                <a:solidFill>
                  <a:srgbClr val="0070C0"/>
                </a:solidFill>
              </a:rPr>
              <a:t>ГРС и СГ </a:t>
            </a:r>
            <a:r>
              <a:rPr lang="ru-RU" sz="1800" kern="0" dirty="0" smtClean="0">
                <a:solidFill>
                  <a:srgbClr val="0070C0"/>
                </a:solidFill>
              </a:rPr>
              <a:t>2017 </a:t>
            </a:r>
            <a:r>
              <a:rPr lang="ru-RU" sz="1800" kern="0" dirty="0">
                <a:solidFill>
                  <a:srgbClr val="0070C0"/>
                </a:solidFill>
              </a:rPr>
              <a:t>года (</a:t>
            </a:r>
            <a:r>
              <a:rPr lang="ru-RU" sz="1800" b="1" kern="0" dirty="0" smtClean="0">
                <a:solidFill>
                  <a:srgbClr val="0070C0"/>
                </a:solidFill>
              </a:rPr>
              <a:t>п.2.7</a:t>
            </a:r>
            <a:r>
              <a:rPr lang="ru-RU" sz="1800" kern="0" dirty="0" smtClean="0">
                <a:solidFill>
                  <a:srgbClr val="0070C0"/>
                </a:solidFill>
              </a:rPr>
              <a:t>) </a:t>
            </a:r>
            <a:endParaRPr lang="ru-RU" sz="1800" kern="0" dirty="0">
              <a:solidFill>
                <a:srgbClr val="0070C0"/>
              </a:solidFill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089762182"/>
              </p:ext>
            </p:extLst>
          </p:nvPr>
        </p:nvGraphicFramePr>
        <p:xfrm>
          <a:off x="3203848" y="1707654"/>
          <a:ext cx="295232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7"/>
          <p:cNvGraphicFramePr/>
          <p:nvPr>
            <p:extLst>
              <p:ext uri="{D42A27DB-BD31-4B8C-83A1-F6EECF244321}">
                <p14:modId xmlns:p14="http://schemas.microsoft.com/office/powerpoint/2010/main" val="3794338799"/>
              </p:ext>
            </p:extLst>
          </p:nvPr>
        </p:nvGraphicFramePr>
        <p:xfrm>
          <a:off x="4351" y="1675405"/>
          <a:ext cx="3333750" cy="3092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734016"/>
              </p:ext>
            </p:extLst>
          </p:nvPr>
        </p:nvGraphicFramePr>
        <p:xfrm>
          <a:off x="6076950" y="1707654"/>
          <a:ext cx="306705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691680" y="4869656"/>
            <a:ext cx="7452320" cy="273844"/>
          </a:xfrm>
        </p:spPr>
        <p:txBody>
          <a:bodyPr/>
          <a:lstStyle/>
          <a:p>
            <a:pPr algn="l">
              <a:defRPr/>
            </a:pPr>
            <a:r>
              <a:rPr lang="ru-RU" sz="1000" dirty="0">
                <a:solidFill>
                  <a:schemeClr val="tx1"/>
                </a:solidFill>
              </a:rPr>
              <a:t>ОПЫТ ВЗАИМОДЕЙСТВИЯ ООО «</a:t>
            </a:r>
            <a:r>
              <a:rPr lang="ru-RU" sz="1000" dirty="0" smtClean="0">
                <a:solidFill>
                  <a:schemeClr val="tx1"/>
                </a:solidFill>
              </a:rPr>
              <a:t>ГТНН» </a:t>
            </a:r>
            <a:r>
              <a:rPr lang="ru-RU" sz="1000" dirty="0">
                <a:solidFill>
                  <a:schemeClr val="tx1"/>
                </a:solidFill>
              </a:rPr>
              <a:t>С ЗАВОДАМИ-ИЗГОТОВИТЕЛЯМИ ПО МОДЕРНИЗАЦИИ ТЕХНОЛОГИЧЕСКОГО ОБОРУДОВАНИЯ НА ПРИМЕРЕ ДОРАБОТКИ АВТОМАТИЗИРОВАННОЙ СИСТЕМЫ ОДОРИЗАЦИИ ГАЗА (АСОГ)</a:t>
            </a: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 bwMode="auto">
          <a:xfrm>
            <a:off x="0" y="4857768"/>
            <a:ext cx="1908176" cy="28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907704" y="0"/>
            <a:ext cx="7236296" cy="7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just"/>
            <a:r>
              <a:rPr lang="ru-RU" sz="1800" kern="0" dirty="0">
                <a:solidFill>
                  <a:srgbClr val="0070C0"/>
                </a:solidFill>
              </a:rPr>
              <a:t>Отчет о выполнении Решений отраслевого совещания по вопросам </a:t>
            </a:r>
            <a:endParaRPr lang="ru-RU" sz="1800" kern="0" dirty="0" smtClean="0">
              <a:solidFill>
                <a:srgbClr val="0070C0"/>
              </a:solidFill>
            </a:endParaRPr>
          </a:p>
          <a:p>
            <a:pPr algn="just"/>
            <a:r>
              <a:rPr lang="ru-RU" sz="1800" kern="0" dirty="0" smtClean="0">
                <a:solidFill>
                  <a:srgbClr val="0070C0"/>
                </a:solidFill>
              </a:rPr>
              <a:t>эксплуатации </a:t>
            </a:r>
            <a:r>
              <a:rPr lang="ru-RU" sz="1800" kern="0" dirty="0">
                <a:solidFill>
                  <a:srgbClr val="0070C0"/>
                </a:solidFill>
              </a:rPr>
              <a:t>ГРС и СГ </a:t>
            </a:r>
            <a:r>
              <a:rPr lang="ru-RU" sz="1800" kern="0" dirty="0" smtClean="0">
                <a:solidFill>
                  <a:srgbClr val="0070C0"/>
                </a:solidFill>
              </a:rPr>
              <a:t>2017 </a:t>
            </a:r>
            <a:r>
              <a:rPr lang="ru-RU" sz="1800" kern="0" dirty="0">
                <a:solidFill>
                  <a:srgbClr val="0070C0"/>
                </a:solidFill>
              </a:rPr>
              <a:t>года (</a:t>
            </a:r>
            <a:r>
              <a:rPr lang="ru-RU" sz="1800" b="1" kern="0" dirty="0" smtClean="0">
                <a:solidFill>
                  <a:srgbClr val="0070C0"/>
                </a:solidFill>
              </a:rPr>
              <a:t>п.2.11</a:t>
            </a:r>
            <a:r>
              <a:rPr lang="ru-RU" sz="1800" kern="0" dirty="0" smtClean="0">
                <a:solidFill>
                  <a:srgbClr val="0070C0"/>
                </a:solidFill>
              </a:rPr>
              <a:t>) </a:t>
            </a:r>
            <a:endParaRPr lang="ru-RU" sz="1800" kern="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-7620" y="809654"/>
            <a:ext cx="9144000" cy="1178572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16000" defTabSz="914400"/>
            <a:r>
              <a:rPr lang="ru-RU" sz="1600" kern="0" dirty="0" smtClean="0">
                <a:solidFill>
                  <a:srgbClr val="1A62BA"/>
                </a:solidFill>
              </a:rPr>
              <a:t>По поручению ПАО «Газпром» в 2017 году ООО «ГТНН» совместно с ООО </a:t>
            </a:r>
            <a:r>
              <a:rPr lang="ru-RU" sz="1600" kern="0" dirty="0">
                <a:solidFill>
                  <a:srgbClr val="1A62BA"/>
                </a:solidFill>
              </a:rPr>
              <a:t>«НПП «Авиагаз-Союз+» </a:t>
            </a:r>
            <a:r>
              <a:rPr lang="ru-RU" sz="1600" kern="0" dirty="0" smtClean="0">
                <a:solidFill>
                  <a:srgbClr val="1A62BA"/>
                </a:solidFill>
              </a:rPr>
              <a:t>была разработана концепция </a:t>
            </a:r>
            <a:r>
              <a:rPr lang="ru-RU" sz="1600" b="1" kern="0" dirty="0">
                <a:solidFill>
                  <a:srgbClr val="1A62BA"/>
                </a:solidFill>
              </a:rPr>
              <a:t>АГРС нового поколения  (далее АГРС-НП) </a:t>
            </a:r>
            <a:r>
              <a:rPr lang="ru-RU" sz="1600" b="1" kern="0" dirty="0" smtClean="0">
                <a:solidFill>
                  <a:srgbClr val="1A62BA"/>
                </a:solidFill>
              </a:rPr>
              <a:t>соответствующая </a:t>
            </a:r>
            <a:r>
              <a:rPr lang="ru-RU" sz="1600" b="1" kern="0" dirty="0">
                <a:solidFill>
                  <a:srgbClr val="1A62BA"/>
                </a:solidFill>
              </a:rPr>
              <a:t>требованиям </a:t>
            </a:r>
            <a:r>
              <a:rPr lang="ru-RU" sz="1600" b="1" kern="0" dirty="0" smtClean="0">
                <a:solidFill>
                  <a:srgbClr val="1A62BA"/>
                </a:solidFill>
              </a:rPr>
              <a:t>СТО </a:t>
            </a:r>
            <a:r>
              <a:rPr lang="ru-RU" sz="1600" b="1" kern="0" dirty="0">
                <a:solidFill>
                  <a:srgbClr val="1A62BA"/>
                </a:solidFill>
              </a:rPr>
              <a:t>Газпром </a:t>
            </a:r>
            <a:r>
              <a:rPr lang="ru-RU" sz="1600" b="1" kern="0" dirty="0" smtClean="0">
                <a:solidFill>
                  <a:srgbClr val="1A62BA"/>
                </a:solidFill>
              </a:rPr>
              <a:t>2-2.3-1081-2016. </a:t>
            </a:r>
            <a:r>
              <a:rPr lang="ru-RU" sz="1600" kern="0" dirty="0" smtClean="0">
                <a:solidFill>
                  <a:srgbClr val="1A62BA"/>
                </a:solidFill>
              </a:rPr>
              <a:t>В период с 16 по 18 октября 2018 года на </a:t>
            </a:r>
            <a:r>
              <a:rPr lang="ru-RU" sz="1600" b="1" kern="0" dirty="0">
                <a:solidFill>
                  <a:srgbClr val="1A62BA"/>
                </a:solidFill>
              </a:rPr>
              <a:t>ГРС «</a:t>
            </a:r>
            <a:r>
              <a:rPr lang="ru-RU" sz="1600" b="1" kern="0" dirty="0" err="1">
                <a:solidFill>
                  <a:srgbClr val="1A62BA"/>
                </a:solidFill>
              </a:rPr>
              <a:t>Н.Александровка</a:t>
            </a:r>
            <a:r>
              <a:rPr lang="ru-RU" sz="1600" b="1" kern="0" dirty="0">
                <a:solidFill>
                  <a:srgbClr val="1A62BA"/>
                </a:solidFill>
              </a:rPr>
              <a:t>» </a:t>
            </a:r>
            <a:r>
              <a:rPr lang="ru-RU" sz="1600" kern="0" dirty="0">
                <a:solidFill>
                  <a:srgbClr val="1A62BA"/>
                </a:solidFill>
              </a:rPr>
              <a:t>Починковского ЛПУМГ </a:t>
            </a:r>
            <a:r>
              <a:rPr lang="ru-RU" sz="1600" kern="0" dirty="0" smtClean="0">
                <a:solidFill>
                  <a:srgbClr val="1A62BA"/>
                </a:solidFill>
              </a:rPr>
              <a:t>были проведены приемочные испытания АГРС–НП.</a:t>
            </a:r>
            <a:endParaRPr lang="ru-RU" sz="1600" kern="0" dirty="0">
              <a:solidFill>
                <a:srgbClr val="1A62BA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2139702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По </a:t>
            </a:r>
            <a:r>
              <a:rPr lang="ru-RU" sz="1600" b="1" dirty="0"/>
              <a:t>предварительным </a:t>
            </a:r>
            <a:r>
              <a:rPr lang="ru-RU" sz="1600" b="1" dirty="0" smtClean="0"/>
              <a:t>расчетам </a:t>
            </a:r>
            <a:r>
              <a:rPr lang="ru-RU" sz="1600" dirty="0" smtClean="0"/>
              <a:t>применение </a:t>
            </a:r>
            <a:r>
              <a:rPr lang="ru-RU" sz="1600" b="1" dirty="0"/>
              <a:t>АГРС НП </a:t>
            </a:r>
            <a:r>
              <a:rPr lang="ru-RU" sz="1600" dirty="0"/>
              <a:t>по сравнению с традиционной </a:t>
            </a:r>
            <a:r>
              <a:rPr lang="ru-RU" sz="1600" dirty="0" smtClean="0"/>
              <a:t>схемой компоновки </a:t>
            </a:r>
            <a:r>
              <a:rPr lang="ru-RU" sz="1600" dirty="0"/>
              <a:t>ГРС </a:t>
            </a:r>
            <a:r>
              <a:rPr lang="ru-RU" sz="1600" dirty="0" smtClean="0"/>
              <a:t>позволит : </a:t>
            </a:r>
          </a:p>
          <a:p>
            <a:pPr marL="558876" indent="-342900" algn="just">
              <a:buAutoNum type="arabicPeriod"/>
            </a:pPr>
            <a:r>
              <a:rPr lang="ru-RU" sz="1600" b="1" dirty="0" smtClean="0"/>
              <a:t>на  </a:t>
            </a:r>
            <a:r>
              <a:rPr lang="ru-RU" sz="1600" b="1" dirty="0"/>
              <a:t>30% сократит стоимость технологического оборудования всей </a:t>
            </a:r>
            <a:r>
              <a:rPr lang="ru-RU" sz="1600" b="1" dirty="0" smtClean="0"/>
              <a:t>ГРС</a:t>
            </a:r>
            <a:r>
              <a:rPr lang="ru-RU" sz="1600" dirty="0" smtClean="0"/>
              <a:t>;</a:t>
            </a:r>
          </a:p>
          <a:p>
            <a:pPr marL="558876" indent="-342900" algn="just">
              <a:buAutoNum type="arabicPeriod"/>
            </a:pPr>
            <a:r>
              <a:rPr lang="ru-RU" sz="1600" dirty="0" smtClean="0"/>
              <a:t>на </a:t>
            </a:r>
            <a:r>
              <a:rPr lang="ru-RU" sz="1600" b="1" dirty="0"/>
              <a:t>31%</a:t>
            </a:r>
            <a:r>
              <a:rPr lang="ru-RU" sz="1600" dirty="0"/>
              <a:t> сократит количество </a:t>
            </a:r>
            <a:r>
              <a:rPr lang="ru-RU" sz="1600" b="1" dirty="0" smtClean="0"/>
              <a:t>ТПА</a:t>
            </a:r>
            <a:r>
              <a:rPr lang="ru-RU" sz="1600" dirty="0" smtClean="0"/>
              <a:t>;</a:t>
            </a:r>
          </a:p>
          <a:p>
            <a:pPr marL="558876" indent="-342900" algn="just">
              <a:buAutoNum type="arabicPeriod"/>
            </a:pPr>
            <a:r>
              <a:rPr lang="ru-RU" sz="1600" dirty="0" smtClean="0"/>
              <a:t>на </a:t>
            </a:r>
            <a:r>
              <a:rPr lang="ru-RU" sz="1600" b="1" dirty="0"/>
              <a:t>30%</a:t>
            </a:r>
            <a:r>
              <a:rPr lang="ru-RU" sz="1600" dirty="0"/>
              <a:t> сократит количество </a:t>
            </a:r>
            <a:r>
              <a:rPr lang="ru-RU" sz="1600" b="1" dirty="0" smtClean="0"/>
              <a:t>СДТ</a:t>
            </a:r>
            <a:r>
              <a:rPr lang="ru-RU" sz="1600" dirty="0" smtClean="0"/>
              <a:t>;</a:t>
            </a:r>
          </a:p>
          <a:p>
            <a:pPr marL="558876" indent="-342900" algn="just">
              <a:buAutoNum type="arabicPeriod"/>
            </a:pPr>
            <a:r>
              <a:rPr lang="ru-RU" sz="1600" dirty="0" smtClean="0"/>
              <a:t>на </a:t>
            </a:r>
            <a:r>
              <a:rPr lang="ru-RU" sz="1600" b="1" dirty="0"/>
              <a:t>36%</a:t>
            </a:r>
            <a:r>
              <a:rPr lang="ru-RU" sz="1600" dirty="0"/>
              <a:t> сократит количество сварных </a:t>
            </a:r>
            <a:r>
              <a:rPr lang="ru-RU" sz="1600" dirty="0" smtClean="0"/>
              <a:t>соединений;</a:t>
            </a:r>
          </a:p>
          <a:p>
            <a:pPr marL="558876" indent="-342900" algn="just">
              <a:buAutoNum type="arabicPeriod"/>
            </a:pPr>
            <a:r>
              <a:rPr lang="ru-RU" sz="1600" b="1" dirty="0" smtClean="0"/>
              <a:t>на </a:t>
            </a:r>
            <a:r>
              <a:rPr lang="ru-RU" sz="1600" b="1" dirty="0"/>
              <a:t>90%!!!! сократит ежегодные эксплуатационные </a:t>
            </a:r>
            <a:r>
              <a:rPr lang="ru-RU" sz="1600" b="1" dirty="0" smtClean="0"/>
              <a:t>затраты.</a:t>
            </a:r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4" t="4695" b="7758"/>
          <a:stretch/>
        </p:blipFill>
        <p:spPr>
          <a:xfrm>
            <a:off x="96888" y="1988226"/>
            <a:ext cx="3611016" cy="282969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691680" y="4869656"/>
            <a:ext cx="7452320" cy="273844"/>
          </a:xfrm>
        </p:spPr>
        <p:txBody>
          <a:bodyPr/>
          <a:lstStyle/>
          <a:p>
            <a:pPr algn="l">
              <a:defRPr/>
            </a:pPr>
            <a:r>
              <a:rPr lang="ru-RU" sz="1000" dirty="0">
                <a:solidFill>
                  <a:schemeClr val="tx1"/>
                </a:solidFill>
              </a:rPr>
              <a:t>ОПЫТ ВЗАИМОДЕЙСТВИЯ ООО «</a:t>
            </a:r>
            <a:r>
              <a:rPr lang="ru-RU" sz="1000" dirty="0" smtClean="0">
                <a:solidFill>
                  <a:schemeClr val="tx1"/>
                </a:solidFill>
              </a:rPr>
              <a:t>ГТНН» </a:t>
            </a:r>
            <a:r>
              <a:rPr lang="ru-RU" sz="1000" dirty="0">
                <a:solidFill>
                  <a:schemeClr val="tx1"/>
                </a:solidFill>
              </a:rPr>
              <a:t>С ЗАВОДАМИ-ИЗГОТОВИТЕЛЯМИ ПО МОДЕРНИЗАЦИИ ТЕХНОЛОГИЧЕСКОГО ОБОРУДОВАНИЯ НА ПРИМЕРЕ ДОРАБОТКИ АВТОМАТИЗИРОВАННОЙ СИСТЕМЫ ОДОРИЗАЦИИ ГАЗА (АСОГ)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 bwMode="auto">
          <a:xfrm>
            <a:off x="0" y="4857768"/>
            <a:ext cx="1908176" cy="28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8"/>
          <p:cNvSpPr>
            <a:spLocks noGrp="1"/>
          </p:cNvSpPr>
          <p:nvPr>
            <p:ph idx="4294967295"/>
          </p:nvPr>
        </p:nvSpPr>
        <p:spPr>
          <a:xfrm>
            <a:off x="0" y="812801"/>
            <a:ext cx="9144000" cy="678829"/>
          </a:xfr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7800" indent="3175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kern="0" dirty="0">
                <a:solidFill>
                  <a:srgbClr val="206AB7"/>
                </a:solidFill>
                <a:cs typeface="Arial" charset="0"/>
              </a:rPr>
              <a:t>Цель</a:t>
            </a:r>
            <a:r>
              <a:rPr lang="ru-RU" sz="1800" kern="0" dirty="0">
                <a:solidFill>
                  <a:srgbClr val="206AB7"/>
                </a:solidFill>
                <a:cs typeface="Arial" charset="0"/>
              </a:rPr>
              <a:t> </a:t>
            </a:r>
            <a:r>
              <a:rPr lang="ru-RU" sz="1800" kern="0" dirty="0" smtClean="0">
                <a:solidFill>
                  <a:srgbClr val="206AB7"/>
                </a:solidFill>
                <a:cs typeface="Arial" charset="0"/>
              </a:rPr>
              <a:t>– управление </a:t>
            </a:r>
            <a:r>
              <a:rPr lang="ru-RU" sz="1800" kern="0" dirty="0">
                <a:solidFill>
                  <a:srgbClr val="206AB7"/>
                </a:solidFill>
                <a:cs typeface="Arial" charset="0"/>
              </a:rPr>
              <a:t>ресурсами для </a:t>
            </a:r>
            <a:r>
              <a:rPr lang="ru-RU" sz="1800" b="1" kern="0" dirty="0" smtClean="0">
                <a:solidFill>
                  <a:srgbClr val="206AB7"/>
                </a:solidFill>
                <a:cs typeface="Arial" charset="0"/>
              </a:rPr>
              <a:t>повышения надёжности, безопасности и эффективности технологического оборудования ГРС и СГ</a:t>
            </a:r>
            <a:endParaRPr lang="ru-RU" sz="1800" b="1" kern="0" dirty="0">
              <a:solidFill>
                <a:srgbClr val="206AB7"/>
              </a:solidFill>
              <a:cs typeface="Arial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07704" y="0"/>
            <a:ext cx="7236296" cy="7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1800" kern="0" dirty="0" smtClean="0">
                <a:solidFill>
                  <a:srgbClr val="0070C0"/>
                </a:solidFill>
              </a:rPr>
              <a:t>Цель и основные </a:t>
            </a:r>
            <a:r>
              <a:rPr lang="ru-RU" sz="1800" kern="0" dirty="0">
                <a:solidFill>
                  <a:srgbClr val="0070C0"/>
                </a:solidFill>
              </a:rPr>
              <a:t>задачи </a:t>
            </a:r>
            <a:r>
              <a:rPr lang="ru-RU" sz="1800" kern="0" dirty="0" smtClean="0">
                <a:solidFill>
                  <a:srgbClr val="0070C0"/>
                </a:solidFill>
              </a:rPr>
              <a:t>работы по взаимодействию с </a:t>
            </a:r>
            <a:r>
              <a:rPr lang="ru-RU" sz="1800" kern="0" dirty="0">
                <a:solidFill>
                  <a:srgbClr val="0070C0"/>
                </a:solidFill>
              </a:rPr>
              <a:t>заводами-изготовителями  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-5114" y="4292397"/>
            <a:ext cx="9149114" cy="540558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72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Ожидаемый результат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– повышение надежности и безопасности применяемого технологического оборудования ГРС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 снижение эксплуатационных затрат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3" y="1491630"/>
            <a:ext cx="914107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indent="68263" defTabSz="914400">
              <a:defRPr/>
            </a:pPr>
            <a:r>
              <a:rPr lang="ru-RU" sz="1600" b="1" dirty="0" smtClean="0">
                <a:solidFill>
                  <a:srgbClr val="1A62BA"/>
                </a:solidFill>
              </a:rPr>
              <a:t>ОСНОВНЫЕ ЗАДАЧИ:</a:t>
            </a:r>
          </a:p>
          <a:p>
            <a:pPr marL="360363" indent="-274638" defTabSz="914400">
              <a:buAutoNum type="arabicPeriod"/>
              <a:defRPr/>
            </a:pPr>
            <a:r>
              <a:rPr lang="ru-RU" sz="1600" dirty="0" smtClean="0">
                <a:solidFill>
                  <a:srgbClr val="1A62BA"/>
                </a:solidFill>
              </a:rPr>
              <a:t>Анализ эксплуатируемого технологического оборудования ГРС на предмет: </a:t>
            </a:r>
          </a:p>
          <a:p>
            <a:pPr marL="647700" indent="-285750" defTabSz="914400"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ru-RU" sz="1600" dirty="0" smtClean="0">
                <a:solidFill>
                  <a:srgbClr val="1A62BA"/>
                </a:solidFill>
              </a:rPr>
              <a:t>надежности,</a:t>
            </a:r>
          </a:p>
          <a:p>
            <a:pPr marL="647700" indent="-285750" defTabSz="914400"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ru-RU" sz="1600" dirty="0" smtClean="0">
                <a:solidFill>
                  <a:srgbClr val="1A62BA"/>
                </a:solidFill>
              </a:rPr>
              <a:t>безопасности;</a:t>
            </a:r>
          </a:p>
          <a:p>
            <a:pPr marL="647700" indent="-285750" defTabSz="914400"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ru-RU" sz="1600" dirty="0" smtClean="0">
                <a:solidFill>
                  <a:srgbClr val="1A62BA"/>
                </a:solidFill>
              </a:rPr>
              <a:t>ремонтопригодности;</a:t>
            </a:r>
          </a:p>
          <a:p>
            <a:pPr marL="647700" indent="-285750" defTabSz="914400"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ru-RU" sz="1600" dirty="0" smtClean="0">
                <a:solidFill>
                  <a:srgbClr val="1A62BA"/>
                </a:solidFill>
              </a:rPr>
              <a:t>снижения эксплуатационных затрат.</a:t>
            </a:r>
          </a:p>
          <a:p>
            <a:pPr marL="360363" indent="-274638" defTabSz="914400">
              <a:buFont typeface="+mj-lt"/>
              <a:buAutoNum type="arabicPeriod" startAt="2"/>
              <a:defRPr/>
            </a:pPr>
            <a:r>
              <a:rPr lang="ru-RU" sz="1600" dirty="0" smtClean="0">
                <a:solidFill>
                  <a:srgbClr val="1A62BA"/>
                </a:solidFill>
              </a:rPr>
              <a:t>Подготовка предложений по модернизации эксплуатируемого технологического оборудования ГРС;</a:t>
            </a:r>
          </a:p>
          <a:p>
            <a:pPr marL="360363" indent="-274638" defTabSz="914400">
              <a:buFont typeface="+mj-lt"/>
              <a:buAutoNum type="arabicPeriod" startAt="2"/>
              <a:defRPr/>
            </a:pPr>
            <a:r>
              <a:rPr lang="ru-RU" sz="1600" dirty="0" smtClean="0">
                <a:solidFill>
                  <a:srgbClr val="1A62BA"/>
                </a:solidFill>
              </a:rPr>
              <a:t>Организация взаимодействия с заводами-изготовителями «по доработке» технологического </a:t>
            </a:r>
            <a:r>
              <a:rPr lang="ru-RU" sz="1600" dirty="0">
                <a:solidFill>
                  <a:srgbClr val="1A62BA"/>
                </a:solidFill>
              </a:rPr>
              <a:t>оборудования ГРС;</a:t>
            </a:r>
            <a:endParaRPr lang="ru-RU" sz="1600" dirty="0" smtClean="0">
              <a:solidFill>
                <a:srgbClr val="1A62BA"/>
              </a:solidFill>
            </a:endParaRPr>
          </a:p>
          <a:p>
            <a:pPr marL="360363" indent="-274638" defTabSz="914400">
              <a:buFont typeface="+mj-lt"/>
              <a:buAutoNum type="arabicPeriod" startAt="2"/>
              <a:defRPr/>
            </a:pPr>
            <a:r>
              <a:rPr lang="ru-RU" sz="1600" dirty="0" smtClean="0">
                <a:solidFill>
                  <a:srgbClr val="1A62BA"/>
                </a:solidFill>
              </a:rPr>
              <a:t>Разработка технических заданий </a:t>
            </a:r>
            <a:r>
              <a:rPr lang="ru-RU" sz="1600" dirty="0">
                <a:solidFill>
                  <a:srgbClr val="1A62BA"/>
                </a:solidFill>
              </a:rPr>
              <a:t>на </a:t>
            </a:r>
            <a:r>
              <a:rPr lang="ru-RU" sz="1600" dirty="0" smtClean="0">
                <a:solidFill>
                  <a:srgbClr val="1A62BA"/>
                </a:solidFill>
              </a:rPr>
              <a:t>модернизацию оборудования;</a:t>
            </a:r>
          </a:p>
          <a:p>
            <a:pPr marL="360363" indent="-274638" defTabSz="914400">
              <a:buFont typeface="+mj-lt"/>
              <a:buAutoNum type="arabicPeriod" startAt="2"/>
              <a:defRPr/>
            </a:pPr>
            <a:r>
              <a:rPr lang="ru-RU" sz="1600" dirty="0" smtClean="0">
                <a:solidFill>
                  <a:srgbClr val="1A62BA"/>
                </a:solidFill>
              </a:rPr>
              <a:t>Применение на ГРС модернизированного технологического оборудования.</a:t>
            </a:r>
            <a:endParaRPr lang="ru-RU" sz="1600" dirty="0">
              <a:solidFill>
                <a:srgbClr val="1A62BA"/>
              </a:solidFill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691680" y="4869656"/>
            <a:ext cx="7452320" cy="273844"/>
          </a:xfrm>
        </p:spPr>
        <p:txBody>
          <a:bodyPr/>
          <a:lstStyle/>
          <a:p>
            <a:pPr algn="l">
              <a:defRPr/>
            </a:pPr>
            <a:r>
              <a:rPr lang="ru-RU" sz="1000" dirty="0">
                <a:solidFill>
                  <a:schemeClr val="tx1"/>
                </a:solidFill>
              </a:rPr>
              <a:t>ОПЫТ ВЗАИМОДЕЙСТВИЯ ООО «</a:t>
            </a:r>
            <a:r>
              <a:rPr lang="ru-RU" sz="1000" dirty="0" smtClean="0">
                <a:solidFill>
                  <a:schemeClr val="tx1"/>
                </a:solidFill>
              </a:rPr>
              <a:t>ГТНН» </a:t>
            </a:r>
            <a:r>
              <a:rPr lang="ru-RU" sz="1000" dirty="0">
                <a:solidFill>
                  <a:schemeClr val="tx1"/>
                </a:solidFill>
              </a:rPr>
              <a:t>С ЗАВОДАМИ-ИЗГОТОВИТЕЛЯМИ ПО МОДЕРНИЗАЦИИ ТЕХНОЛОГИЧЕСКОГО ОБОРУДОВАНИЯ НА ПРИМЕРЕ ДОРАБОТКИ АВТОМАТИЗИРОВАННОЙ СИСТЕМЫ ОДОРИЗАЦИИ ГАЗА (АСОГ)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 bwMode="auto">
          <a:xfrm>
            <a:off x="0" y="4857768"/>
            <a:ext cx="1908176" cy="28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1907704" y="0"/>
            <a:ext cx="7236296" cy="7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1800" kern="0" dirty="0" smtClean="0">
                <a:solidFill>
                  <a:srgbClr val="0070C0"/>
                </a:solidFill>
              </a:rPr>
              <a:t>Характеристики одоризационных установок ГРС эксплуатируемых </a:t>
            </a:r>
            <a:br>
              <a:rPr lang="ru-RU" sz="1800" kern="0" dirty="0" smtClean="0">
                <a:solidFill>
                  <a:srgbClr val="0070C0"/>
                </a:solidFill>
              </a:rPr>
            </a:br>
            <a:r>
              <a:rPr lang="ru-RU" sz="1800" kern="0" dirty="0" smtClean="0">
                <a:solidFill>
                  <a:srgbClr val="0070C0"/>
                </a:solidFill>
              </a:rPr>
              <a:t>ООО «Газпром трансгаз Нижний Новгород»</a:t>
            </a:r>
            <a:endParaRPr lang="ru-RU" sz="1800" kern="0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-7620" y="809654"/>
            <a:ext cx="9144000" cy="970008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16000" defTabSz="914400"/>
            <a:r>
              <a:rPr lang="ru-RU" sz="1600" kern="0" dirty="0" smtClean="0">
                <a:solidFill>
                  <a:srgbClr val="1A62BA"/>
                </a:solidFill>
              </a:rPr>
              <a:t>Из </a:t>
            </a:r>
            <a:r>
              <a:rPr lang="ru-RU" sz="1600" b="1" kern="0" dirty="0">
                <a:solidFill>
                  <a:srgbClr val="1A62BA"/>
                </a:solidFill>
              </a:rPr>
              <a:t>438 </a:t>
            </a:r>
            <a:r>
              <a:rPr lang="ru-RU" sz="1600" kern="0" dirty="0" err="1">
                <a:solidFill>
                  <a:srgbClr val="1A62BA"/>
                </a:solidFill>
              </a:rPr>
              <a:t>одоризационных</a:t>
            </a:r>
            <a:r>
              <a:rPr lang="ru-RU" sz="1600" kern="0" dirty="0">
                <a:solidFill>
                  <a:srgbClr val="1A62BA"/>
                </a:solidFill>
              </a:rPr>
              <a:t> </a:t>
            </a:r>
            <a:r>
              <a:rPr lang="ru-RU" sz="1600" kern="0" dirty="0" smtClean="0">
                <a:solidFill>
                  <a:srgbClr val="1A62BA"/>
                </a:solidFill>
              </a:rPr>
              <a:t>установок эксплуатируемых Обществом</a:t>
            </a:r>
            <a:r>
              <a:rPr lang="ru-RU" sz="1600" kern="0" dirty="0">
                <a:solidFill>
                  <a:srgbClr val="1A62BA"/>
                </a:solidFill>
              </a:rPr>
              <a:t> </a:t>
            </a:r>
            <a:r>
              <a:rPr lang="ru-RU" sz="1600" kern="0" dirty="0" smtClean="0">
                <a:solidFill>
                  <a:srgbClr val="1A62BA"/>
                </a:solidFill>
              </a:rPr>
              <a:t>- </a:t>
            </a:r>
            <a:r>
              <a:rPr lang="ru-RU" sz="1600" b="1" kern="0" dirty="0" smtClean="0">
                <a:solidFill>
                  <a:srgbClr val="1A62BA"/>
                </a:solidFill>
              </a:rPr>
              <a:t>166 (</a:t>
            </a:r>
            <a:r>
              <a:rPr lang="ru-RU" sz="1600" b="1" kern="0" dirty="0">
                <a:solidFill>
                  <a:srgbClr val="1A62BA"/>
                </a:solidFill>
              </a:rPr>
              <a:t>38</a:t>
            </a:r>
            <a:r>
              <a:rPr lang="ru-RU" sz="1600" b="1" kern="0" dirty="0" smtClean="0">
                <a:solidFill>
                  <a:srgbClr val="1A62BA"/>
                </a:solidFill>
              </a:rPr>
              <a:t>%) </a:t>
            </a:r>
            <a:r>
              <a:rPr lang="ru-RU" sz="1600" kern="0" dirty="0" smtClean="0">
                <a:solidFill>
                  <a:srgbClr val="1A62BA"/>
                </a:solidFill>
              </a:rPr>
              <a:t>автоматические.</a:t>
            </a:r>
          </a:p>
          <a:p>
            <a:pPr marL="216000" defTabSz="914400"/>
            <a:r>
              <a:rPr lang="ru-RU" sz="1600" b="1" kern="0" dirty="0">
                <a:solidFill>
                  <a:srgbClr val="1A62BA"/>
                </a:solidFill>
              </a:rPr>
              <a:t>66%</a:t>
            </a:r>
            <a:r>
              <a:rPr lang="ru-RU" sz="1600" kern="0" dirty="0">
                <a:solidFill>
                  <a:srgbClr val="1A62BA"/>
                </a:solidFill>
              </a:rPr>
              <a:t> </a:t>
            </a:r>
            <a:r>
              <a:rPr lang="ru-RU" sz="1600" kern="0" dirty="0" smtClean="0">
                <a:solidFill>
                  <a:srgbClr val="1A62BA"/>
                </a:solidFill>
              </a:rPr>
              <a:t>автоматических систем </a:t>
            </a:r>
            <a:r>
              <a:rPr lang="ru-RU" sz="1600" kern="0" dirty="0" err="1" smtClean="0">
                <a:solidFill>
                  <a:srgbClr val="1A62BA"/>
                </a:solidFill>
              </a:rPr>
              <a:t>одоризации</a:t>
            </a:r>
            <a:r>
              <a:rPr lang="ru-RU" sz="1600" kern="0" dirty="0" smtClean="0">
                <a:solidFill>
                  <a:srgbClr val="1A62BA"/>
                </a:solidFill>
              </a:rPr>
              <a:t> газа ГРС – это </a:t>
            </a:r>
            <a:r>
              <a:rPr lang="ru-RU" sz="1600" kern="0" dirty="0" err="1" smtClean="0">
                <a:solidFill>
                  <a:srgbClr val="1A62BA"/>
                </a:solidFill>
              </a:rPr>
              <a:t>одоризаторы</a:t>
            </a:r>
            <a:r>
              <a:rPr lang="ru-RU" sz="1600" kern="0" dirty="0" smtClean="0">
                <a:solidFill>
                  <a:srgbClr val="1A62BA"/>
                </a:solidFill>
              </a:rPr>
              <a:t> «</a:t>
            </a:r>
            <a:r>
              <a:rPr lang="ru-RU" sz="1600" b="1" kern="0" dirty="0" smtClean="0">
                <a:solidFill>
                  <a:srgbClr val="1A62BA"/>
                </a:solidFill>
              </a:rPr>
              <a:t>АСОГ»</a:t>
            </a:r>
            <a:r>
              <a:rPr lang="ru-RU" sz="1600" kern="0" dirty="0" smtClean="0">
                <a:solidFill>
                  <a:srgbClr val="1A62BA"/>
                </a:solidFill>
              </a:rPr>
              <a:t> производства ООО «НПО Саров-</a:t>
            </a:r>
            <a:r>
              <a:rPr lang="ru-RU" sz="1600" kern="0" dirty="0" err="1" smtClean="0">
                <a:solidFill>
                  <a:srgbClr val="1A62BA"/>
                </a:solidFill>
              </a:rPr>
              <a:t>Волгогаз</a:t>
            </a:r>
            <a:r>
              <a:rPr lang="ru-RU" sz="1600" kern="0" dirty="0" smtClean="0">
                <a:solidFill>
                  <a:srgbClr val="1A62BA"/>
                </a:solidFill>
              </a:rPr>
              <a:t>» (</a:t>
            </a:r>
            <a:r>
              <a:rPr lang="ru-RU" sz="1600" kern="0" dirty="0" err="1" smtClean="0">
                <a:solidFill>
                  <a:srgbClr val="1A62BA"/>
                </a:solidFill>
              </a:rPr>
              <a:t>г.Саров</a:t>
            </a:r>
            <a:r>
              <a:rPr lang="ru-RU" sz="1600" kern="0" dirty="0" smtClean="0">
                <a:solidFill>
                  <a:srgbClr val="1A62BA"/>
                </a:solidFill>
              </a:rPr>
              <a:t>). </a:t>
            </a:r>
            <a:endParaRPr lang="ru-RU" sz="1400" kern="0" dirty="0" smtClean="0">
              <a:solidFill>
                <a:srgbClr val="1A62BA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249679571"/>
              </p:ext>
            </p:extLst>
          </p:nvPr>
        </p:nvGraphicFramePr>
        <p:xfrm>
          <a:off x="58712" y="1779662"/>
          <a:ext cx="4585296" cy="293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91288" y="3147814"/>
            <a:ext cx="644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66CC"/>
                </a:solidFill>
              </a:defRPr>
            </a:lvl1pPr>
          </a:lstStyle>
          <a:p>
            <a:r>
              <a:rPr lang="ru-RU" sz="2600" kern="0" dirty="0" smtClean="0">
                <a:solidFill>
                  <a:srgbClr val="1A62BA"/>
                </a:solidFill>
              </a:rPr>
              <a:t>438</a:t>
            </a:r>
            <a:endParaRPr lang="ru-RU" sz="2600" b="0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084973994"/>
              </p:ext>
            </p:extLst>
          </p:nvPr>
        </p:nvGraphicFramePr>
        <p:xfrm>
          <a:off x="4283968" y="1779662"/>
          <a:ext cx="485241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66831" y="3147814"/>
            <a:ext cx="644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66CC"/>
                </a:solidFill>
              </a:defRPr>
            </a:lvl1pPr>
          </a:lstStyle>
          <a:p>
            <a:r>
              <a:rPr lang="ru-RU" sz="2600" kern="0" dirty="0" smtClean="0">
                <a:solidFill>
                  <a:srgbClr val="1A62BA"/>
                </a:solidFill>
              </a:rPr>
              <a:t>166</a:t>
            </a:r>
            <a:endParaRPr lang="ru-RU" sz="2600" b="0" dirty="0"/>
          </a:p>
        </p:txBody>
      </p:sp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691680" y="4869656"/>
            <a:ext cx="7452320" cy="273844"/>
          </a:xfrm>
        </p:spPr>
        <p:txBody>
          <a:bodyPr/>
          <a:lstStyle/>
          <a:p>
            <a:pPr algn="l">
              <a:defRPr/>
            </a:pPr>
            <a:r>
              <a:rPr lang="ru-RU" sz="1000" dirty="0">
                <a:solidFill>
                  <a:schemeClr val="tx1"/>
                </a:solidFill>
              </a:rPr>
              <a:t>ОПЫТ ВЗАИМОДЕЙСТВИЯ ООО «</a:t>
            </a:r>
            <a:r>
              <a:rPr lang="ru-RU" sz="1000" dirty="0" smtClean="0">
                <a:solidFill>
                  <a:schemeClr val="tx1"/>
                </a:solidFill>
              </a:rPr>
              <a:t>ГТНН» </a:t>
            </a:r>
            <a:r>
              <a:rPr lang="ru-RU" sz="1000" dirty="0">
                <a:solidFill>
                  <a:schemeClr val="tx1"/>
                </a:solidFill>
              </a:rPr>
              <a:t>С ЗАВОДАМИ-ИЗГОТОВИТЕЛЯМИ ПО МОДЕРНИЗАЦИИ ТЕХНОЛОГИЧЕСКОГО ОБОРУДОВАНИЯ НА ПРИМЕРЕ ДОРАБОТКИ АВТОМАТИЗИРОВАННОЙ СИСТЕМЫ ОДОРИЗАЦИИ ГАЗА (АСОГ)</a:t>
            </a: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 bwMode="auto">
          <a:xfrm>
            <a:off x="0" y="4857768"/>
            <a:ext cx="1908176" cy="28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160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Презентация ГТНН ПЭ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Презентация ГТНН ПЭ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Презентация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6_Презентация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Презентация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Презентация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5_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5_Презентация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0_Презентация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4_Презентация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7_Презентация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8_Презентация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7_Тема БК 16х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тнн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7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4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Тема БК 16х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тнн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6_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5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1_Тема БК 16х9">
  <a:themeElements>
    <a:clrScheme name="Другая 3">
      <a:dk1>
        <a:srgbClr val="206AB7"/>
      </a:dk1>
      <a:lt1>
        <a:sysClr val="window" lastClr="FFFFFF"/>
      </a:lt1>
      <a:dk2>
        <a:srgbClr val="206AB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тнн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_Тема БК 16х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тнн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11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1_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7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Презентация ГТНН ПЭ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Презентация ГТНН ПЭ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7_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F87C3FDB740F244985EA1060C3AD4E3" ma:contentTypeVersion="0" ma:contentTypeDescription="Создание документа." ma:contentTypeScope="" ma:versionID="08897305ad59d8eb659efc22f44eb0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a62113b34404868f36711f6203294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E38B7B-C760-48E6-B37A-80EE30F61F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C8BDD7-D225-44FC-A35C-96C6E3E7DE0C}">
  <ds:schemaRefs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47631C9-3652-4AE9-919B-A487AF9DD0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31647</TotalTime>
  <Words>2927</Words>
  <Application>Microsoft Office PowerPoint</Application>
  <PresentationFormat>Экран (16:9)</PresentationFormat>
  <Paragraphs>358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33</vt:i4>
      </vt:variant>
      <vt:variant>
        <vt:lpstr>Заголовки слайдов</vt:lpstr>
      </vt:variant>
      <vt:variant>
        <vt:i4>15</vt:i4>
      </vt:variant>
    </vt:vector>
  </HeadingPairs>
  <TitlesOfParts>
    <vt:vector size="48" baseType="lpstr">
      <vt:lpstr>1_Презентация ГТНН ПЭО</vt:lpstr>
      <vt:lpstr>55_Шаблон презентации ГТНН</vt:lpstr>
      <vt:lpstr>56_Шаблон презентации ГТНН</vt:lpstr>
      <vt:lpstr>61_Шаблон презентации ГТНН</vt:lpstr>
      <vt:lpstr>67_Специальное оформление</vt:lpstr>
      <vt:lpstr>2_Презентация ГТНН ПЭО</vt:lpstr>
      <vt:lpstr>10_Шаблон презентации ГТНН</vt:lpstr>
      <vt:lpstr>3_Презентация ГТНН ПЭО</vt:lpstr>
      <vt:lpstr>37_Шаблон презентации ГТНН</vt:lpstr>
      <vt:lpstr>1_Тема по умолчанию</vt:lpstr>
      <vt:lpstr>Шаблон презентации ГТНН</vt:lpstr>
      <vt:lpstr>3_Шаблон презентации ГТНН</vt:lpstr>
      <vt:lpstr>1_Шаблон презентации ГТНН</vt:lpstr>
      <vt:lpstr>4_Презентация ГТНН ПЭО</vt:lpstr>
      <vt:lpstr>2_Презентация ГТНН</vt:lpstr>
      <vt:lpstr>2_Тема по умолчанию</vt:lpstr>
      <vt:lpstr>6_Презентация ГТНН</vt:lpstr>
      <vt:lpstr>12_Презентация ГТНН</vt:lpstr>
      <vt:lpstr>Презентация ГТНН</vt:lpstr>
      <vt:lpstr>5_Презентация ГТНН</vt:lpstr>
      <vt:lpstr>10_Презентация ГТНН</vt:lpstr>
      <vt:lpstr>4_Презентация ГТНН</vt:lpstr>
      <vt:lpstr>7_Презентация ГТНН</vt:lpstr>
      <vt:lpstr>8_Презентация ГТНН</vt:lpstr>
      <vt:lpstr>3_Тема по умолчанию</vt:lpstr>
      <vt:lpstr>7_Тема БК 16х9</vt:lpstr>
      <vt:lpstr>7_Тема по умолчанию</vt:lpstr>
      <vt:lpstr>4_Тема по умолчанию</vt:lpstr>
      <vt:lpstr>Тема БК 16х9</vt:lpstr>
      <vt:lpstr>5_Тема по умолчанию</vt:lpstr>
      <vt:lpstr>1_Тема БК 16х9</vt:lpstr>
      <vt:lpstr>2_Тема БК 16х9</vt:lpstr>
      <vt:lpstr>11_Тема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СПАСИБО ЗА ВНИМАНИЕ</vt:lpstr>
    </vt:vector>
  </TitlesOfParts>
  <Company>ООО "Газпром трансгаз Нижний Новгород"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КР на I квартал 2017 года по плану капитального ремонта версии 1.04.</dc:title>
  <dc:creator>Жуковцева Светлана Геннадьевна</dc:creator>
  <cp:lastModifiedBy>User</cp:lastModifiedBy>
  <cp:revision>2052</cp:revision>
  <cp:lastPrinted>2018-10-20T21:21:22Z</cp:lastPrinted>
  <dcterms:created xsi:type="dcterms:W3CDTF">2016-05-07T14:28:00Z</dcterms:created>
  <dcterms:modified xsi:type="dcterms:W3CDTF">2018-10-23T01:10:36Z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0x0101005F87C3FDB740F244985EA1060C3AD4E3</vt:lpwstr>
  </property>
</Properties>
</file>