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2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40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45.xml" ContentType="application/vnd.openxmlformats-officedocument.theme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39.xml" ContentType="application/vnd.openxmlformats-officedocument.theme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8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theme/theme42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31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47.xml" ContentType="application/vnd.openxmlformats-officedocument.them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44.xml" ContentType="application/vnd.openxmlformats-officedocument.theme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49.xml" ContentType="application/vnd.openxmlformats-officedocument.them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3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111.xml" ContentType="application/vnd.openxmlformats-officedocument.presentationml.slideLayout+xml"/>
  <Override PartName="/ppt/theme/theme27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41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30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46.xml" ContentType="application/vnd.openxmlformats-officedocument.theme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927" r:id="rId7"/>
    <p:sldMasterId id="2147484101" r:id="rId8"/>
    <p:sldMasterId id="2147484116" r:id="rId9"/>
    <p:sldMasterId id="2147484131" r:id="rId10"/>
    <p:sldMasterId id="2147484146" r:id="rId11"/>
    <p:sldMasterId id="2147484161" r:id="rId12"/>
    <p:sldMasterId id="2147484176" r:id="rId13"/>
    <p:sldMasterId id="2147484324" r:id="rId14"/>
    <p:sldMasterId id="2147484339" r:id="rId15"/>
    <p:sldMasterId id="2147484342" r:id="rId16"/>
    <p:sldMasterId id="2147484345" r:id="rId17"/>
    <p:sldMasterId id="2147484690" r:id="rId18"/>
    <p:sldMasterId id="2147484693" r:id="rId19"/>
    <p:sldMasterId id="2147484875" r:id="rId20"/>
    <p:sldMasterId id="2147485320" r:id="rId21"/>
    <p:sldMasterId id="2147485323" r:id="rId22"/>
    <p:sldMasterId id="2147485557" r:id="rId23"/>
    <p:sldMasterId id="2147485560" r:id="rId24"/>
    <p:sldMasterId id="2147485563" r:id="rId25"/>
    <p:sldMasterId id="2147485566" r:id="rId26"/>
    <p:sldMasterId id="2147485569" r:id="rId27"/>
    <p:sldMasterId id="2147485823" r:id="rId28"/>
    <p:sldMasterId id="2147485826" r:id="rId29"/>
    <p:sldMasterId id="2147485829" r:id="rId30"/>
    <p:sldMasterId id="2147486093" r:id="rId31"/>
    <p:sldMasterId id="2147486096" r:id="rId32"/>
    <p:sldMasterId id="2147486367" r:id="rId33"/>
    <p:sldMasterId id="2147486637" r:id="rId34"/>
    <p:sldMasterId id="2147488266" r:id="rId35"/>
    <p:sldMasterId id="2147501518" r:id="rId36"/>
    <p:sldMasterId id="2147501521" r:id="rId37"/>
    <p:sldMasterId id="2147501524" r:id="rId38"/>
    <p:sldMasterId id="2147501537" r:id="rId39"/>
    <p:sldMasterId id="2147501550" r:id="rId40"/>
    <p:sldMasterId id="2147501563" r:id="rId41"/>
    <p:sldMasterId id="2147501576" r:id="rId42"/>
    <p:sldMasterId id="2147503470" r:id="rId43"/>
    <p:sldMasterId id="2147503482" r:id="rId44"/>
    <p:sldMasterId id="2147503494" r:id="rId45"/>
    <p:sldMasterId id="2147503506" r:id="rId46"/>
    <p:sldMasterId id="2147506735" r:id="rId47"/>
  </p:sldMasterIdLst>
  <p:notesMasterIdLst>
    <p:notesMasterId r:id="rId67"/>
  </p:notesMasterIdLst>
  <p:handoutMasterIdLst>
    <p:handoutMasterId r:id="rId68"/>
  </p:handoutMasterIdLst>
  <p:sldIdLst>
    <p:sldId id="489" r:id="rId48"/>
    <p:sldId id="429" r:id="rId49"/>
    <p:sldId id="480" r:id="rId50"/>
    <p:sldId id="481" r:id="rId51"/>
    <p:sldId id="488" r:id="rId52"/>
    <p:sldId id="482" r:id="rId53"/>
    <p:sldId id="437" r:id="rId54"/>
    <p:sldId id="433" r:id="rId55"/>
    <p:sldId id="490" r:id="rId56"/>
    <p:sldId id="392" r:id="rId57"/>
    <p:sldId id="461" r:id="rId58"/>
    <p:sldId id="435" r:id="rId59"/>
    <p:sldId id="476" r:id="rId60"/>
    <p:sldId id="463" r:id="rId61"/>
    <p:sldId id="477" r:id="rId62"/>
    <p:sldId id="416" r:id="rId63"/>
    <p:sldId id="478" r:id="rId64"/>
    <p:sldId id="479" r:id="rId65"/>
    <p:sldId id="486" r:id="rId6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FF6600"/>
    <a:srgbClr val="33CCFF"/>
    <a:srgbClr val="66CCFF"/>
    <a:srgbClr val="00CCFF"/>
    <a:srgbClr val="008000"/>
    <a:srgbClr val="FF9966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73406" autoAdjust="0"/>
  </p:normalViewPr>
  <p:slideViewPr>
    <p:cSldViewPr snapToGrid="0">
      <p:cViewPr>
        <p:scale>
          <a:sx n="77" d="100"/>
          <a:sy n="77" d="100"/>
        </p:scale>
        <p:origin x="-954" y="-150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9"/>
        <p:guide pos="5423"/>
        <p:guide pos="3763"/>
        <p:guide pos="5627"/>
        <p:guide pos="1363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42" y="-102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slide" Target="slides/slide16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66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61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64" Type="http://schemas.openxmlformats.org/officeDocument/2006/relationships/slide" Target="slides/slide17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2.xml"/><Relationship Id="rId67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slide" Target="slides/slide15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TC\VOL1\Y\ALLUSERS\27\DOCS\&#1044;&#1086;&#1082;&#1083;&#1072;&#1076;&#1099;%20&#1080;%20&#1055;&#1088;&#1077;&#1079;&#1077;&#1085;&#1090;&#1072;&#1094;&#1080;&#1080;\2016\2016.07_&#1055;&#1088;&#1077;&#1079;&#1077;&#1085;&#1090;&#1072;&#1094;&#1080;&#1103;%20&#1076;&#1083;&#1103;%20&#1041;&#1052;&#1056;_&#1050;&#1056;&#1053;\&#1057;&#1083;&#1072;&#1081;&#1076;%20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ITC\VOL1\Y\ALLUSERS\27\DOCS\&#1044;&#1086;&#1082;&#1083;&#1072;&#1076;&#1099;%20&#1080;%20&#1055;&#1088;&#1077;&#1079;&#1077;&#1085;&#1090;&#1072;&#1094;&#1080;&#1080;\2016\2016.07_&#1055;&#1088;&#1077;&#1079;&#1077;&#1085;&#1090;&#1072;&#1094;&#1080;&#1103;%20&#1076;&#1083;&#1103;%20&#1041;&#1052;&#1056;_&#1050;&#1056;&#1053;\&#1057;&#1083;&#1072;&#1081;&#1076;%204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ITC\VOL1\Y\ALLUSERS\27\DOCS\&#1044;&#1086;&#1082;&#1083;&#1072;&#1076;&#1099;%20&#1080;%20&#1055;&#1088;&#1077;&#1079;&#1077;&#1085;&#1090;&#1072;&#1094;&#1080;&#1080;\2016\2016.07_&#1055;&#1088;&#1077;&#1079;&#1077;&#1085;&#1090;&#1072;&#1094;&#1080;&#1103;%20&#1076;&#1083;&#1103;%20&#1041;&#1052;&#1056;_&#1050;&#1056;&#1053;\&#1057;&#1083;&#1072;&#1081;&#1076;%204.xlsx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ITC\VOL1\Y\ALLUSERS\27\DOCS\&#1044;&#1086;&#1082;&#1083;&#1072;&#1076;&#1099;%20&#1080;%20&#1055;&#1088;&#1077;&#1079;&#1077;&#1085;&#1090;&#1072;&#1094;&#1080;&#1080;\2016\2016.07_&#1055;&#1088;&#1077;&#1079;&#1077;&#1085;&#1090;&#1072;&#1094;&#1080;&#1103;%20&#1076;&#1083;&#1103;%20&#1041;&#1052;&#1056;_&#1050;&#1056;&#1053;\&#1057;&#1083;&#1072;&#1081;&#1076;%204.xlsx" TargetMode="External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ITC\VOL1\Y\ALLUSERS\27\DOCS\&#1044;&#1086;&#1082;&#1083;&#1072;&#1076;&#1099;%20&#1080;%20&#1055;&#1088;&#1077;&#1079;&#1077;&#1085;&#1090;&#1072;&#1094;&#1080;&#1080;\2016\2016.07_&#1055;&#1088;&#1077;&#1079;&#1077;&#1085;&#1090;&#1072;&#1094;&#1080;&#1103;%20&#1076;&#1083;&#1103;%20&#1041;&#1052;&#1056;_&#1050;&#1056;&#1053;\&#1057;&#1083;&#1072;&#1081;&#1076;%204.xlsx" TargetMode="External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7333647587093532E-2"/>
          <c:y val="0"/>
          <c:w val="0.78238762890881453"/>
          <c:h val="1"/>
        </c:manualLayout>
      </c:layout>
      <c:pie3DChart>
        <c:varyColors val="1"/>
        <c:ser>
          <c:idx val="0"/>
          <c:order val="0"/>
          <c:explosion val="38"/>
          <c:dPt>
            <c:idx val="0"/>
            <c:explosion val="32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3.8666823793546745E-2"/>
                  <c:y val="-0.3256962130549046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67</a:t>
                    </a:r>
                    <a:r>
                      <a:rPr lang="ru-RU" sz="24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5.6862976166980508E-2"/>
                  <c:y val="-7.0567726539988523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2</a:t>
                    </a:r>
                    <a:r>
                      <a:rPr lang="ru-RU" sz="2400" b="1" dirty="0" smtClean="0"/>
                      <a:t>5%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2.5019709513471405E-2"/>
                  <c:y val="-2.4427215979117855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8</a:t>
                    </a:r>
                    <a:r>
                      <a:rPr lang="ru-RU" sz="2400" b="1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'слайд 2'!$A$3:$A$5</c:f>
              <c:strCache>
                <c:ptCount val="3"/>
                <c:pt idx="0">
                  <c:v>коррозионное растрескивание под напряжением</c:v>
                </c:pt>
                <c:pt idx="1">
                  <c:v>другие повреждения</c:v>
                </c:pt>
                <c:pt idx="2">
                  <c:v>коррозионные повреждения</c:v>
                </c:pt>
              </c:strCache>
            </c:strRef>
          </c:cat>
          <c:val>
            <c:numRef>
              <c:f>'слайд 2'!$B$3:$B$5</c:f>
              <c:numCache>
                <c:formatCode>General</c:formatCode>
                <c:ptCount val="3"/>
                <c:pt idx="0">
                  <c:v>67.3</c:v>
                </c:pt>
                <c:pt idx="1">
                  <c:v>24.5</c:v>
                </c:pt>
                <c:pt idx="2">
                  <c:v>8.2000000000000011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1.0209008599831152E-2"/>
          <c:y val="0.70483182299906832"/>
          <c:w val="0.90368146130864002"/>
          <c:h val="0.23573284100488542"/>
        </c:manualLayout>
      </c:layout>
      <c:txPr>
        <a:bodyPr/>
        <a:lstStyle/>
        <a:p>
          <a:pPr>
            <a:defRPr sz="2000">
              <a:latin typeface="Arial Narrow" pitchFamily="34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888640654690716E-2"/>
          <c:y val="3.1835181892586009E-2"/>
          <c:w val="0.84812294657182041"/>
          <c:h val="0.60357697681462452"/>
        </c:manualLayout>
      </c:layout>
      <c:scatterChart>
        <c:scatterStyle val="lineMarker"/>
        <c:ser>
          <c:idx val="0"/>
          <c:order val="0"/>
          <c:tx>
            <c:strRef>
              <c:f>'Лист1 (2)'!$B$3</c:f>
              <c:strCache>
                <c:ptCount val="1"/>
                <c:pt idx="0">
                  <c:v>Доля аварий КРН от общего числа,%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circle"/>
            <c:size val="6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'Лист1 (2)'!$A$4:$A$16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'Лист1 (2)'!$B$4:$B$16</c:f>
              <c:numCache>
                <c:formatCode>General</c:formatCode>
                <c:ptCount val="13"/>
                <c:pt idx="0">
                  <c:v>25</c:v>
                </c:pt>
                <c:pt idx="1">
                  <c:v>12.5</c:v>
                </c:pt>
                <c:pt idx="2">
                  <c:v>12.5</c:v>
                </c:pt>
                <c:pt idx="3">
                  <c:v>0</c:v>
                </c:pt>
                <c:pt idx="4">
                  <c:v>12.5</c:v>
                </c:pt>
                <c:pt idx="5">
                  <c:v>25</c:v>
                </c:pt>
                <c:pt idx="6">
                  <c:v>12.5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yVal>
        </c:ser>
        <c:dLbls/>
        <c:axId val="61618816"/>
        <c:axId val="61641088"/>
      </c:scatterChart>
      <c:valAx>
        <c:axId val="61618816"/>
        <c:scaling>
          <c:orientation val="minMax"/>
          <c:max val="2015"/>
          <c:min val="2003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1641088"/>
        <c:crosses val="autoZero"/>
        <c:crossBetween val="midCat"/>
        <c:majorUnit val="1"/>
      </c:valAx>
      <c:valAx>
        <c:axId val="61641088"/>
        <c:scaling>
          <c:orientation val="minMax"/>
          <c:max val="3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/>
                  <a:t>Доля,</a:t>
                </a:r>
                <a:r>
                  <a:rPr lang="ru-RU" sz="1600" baseline="0" dirty="0"/>
                  <a:t> %</a:t>
                </a:r>
                <a:endParaRPr lang="ru-RU" sz="1600" dirty="0"/>
              </a:p>
            </c:rich>
          </c:tx>
          <c:layout>
            <c:manualLayout>
              <c:xMode val="edge"/>
              <c:yMode val="edge"/>
              <c:x val="1.6396298048080783E-2"/>
              <c:y val="0.2397059091571887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1618816"/>
        <c:crosses val="autoZero"/>
        <c:crossBetween val="midCat"/>
      </c:valAx>
      <c:spPr>
        <a:ln>
          <a:solidFill>
            <a:srgbClr val="003366"/>
          </a:solidFill>
        </a:ln>
      </c:spPr>
    </c:plotArea>
    <c:legend>
      <c:legendPos val="r"/>
      <c:layout>
        <c:manualLayout>
          <c:xMode val="edge"/>
          <c:yMode val="edge"/>
          <c:x val="0.54978577842485465"/>
          <c:y val="0.10820073272091002"/>
          <c:w val="0.37872056488488148"/>
          <c:h val="0.2315152012248468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44171041119859"/>
          <c:y val="4.9664056313850263E-2"/>
          <c:w val="0.834958298859519"/>
          <c:h val="0.58925755189692119"/>
        </c:manualLayout>
      </c:layout>
      <c:scatterChart>
        <c:scatterStyle val="lineMarker"/>
        <c:ser>
          <c:idx val="2"/>
          <c:order val="0"/>
          <c:tx>
            <c:strRef>
              <c:f>'Лист1 (2)'!$F$3</c:f>
              <c:strCache>
                <c:ptCount val="1"/>
                <c:pt idx="0">
                  <c:v>Объем ВТД,км</c:v>
                </c:pt>
              </c:strCache>
            </c:strRef>
          </c:tx>
          <c:spPr>
            <a:ln w="41275">
              <a:solidFill>
                <a:srgbClr val="92D050"/>
              </a:solidFill>
            </a:ln>
          </c:spPr>
          <c:marker>
            <c:symbol val="triangle"/>
            <c:size val="6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'Лист1 (2)'!$A$4:$A$16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'Лист1 (2)'!$F$4:$F$16</c:f>
              <c:numCache>
                <c:formatCode>General</c:formatCode>
                <c:ptCount val="13"/>
                <c:pt idx="0">
                  <c:v>1516.8</c:v>
                </c:pt>
                <c:pt idx="1">
                  <c:v>831.5</c:v>
                </c:pt>
                <c:pt idx="2">
                  <c:v>418.4</c:v>
                </c:pt>
                <c:pt idx="3">
                  <c:v>1580.1</c:v>
                </c:pt>
                <c:pt idx="4">
                  <c:v>1254.7</c:v>
                </c:pt>
                <c:pt idx="5">
                  <c:v>1458.6</c:v>
                </c:pt>
                <c:pt idx="6">
                  <c:v>1076.4000000000001</c:v>
                </c:pt>
                <c:pt idx="7">
                  <c:v>2052.1</c:v>
                </c:pt>
                <c:pt idx="8">
                  <c:v>2638.8</c:v>
                </c:pt>
                <c:pt idx="9">
                  <c:v>2602.5</c:v>
                </c:pt>
                <c:pt idx="10">
                  <c:v>3466.6</c:v>
                </c:pt>
                <c:pt idx="11">
                  <c:v>3105.9</c:v>
                </c:pt>
                <c:pt idx="12">
                  <c:v>1855</c:v>
                </c:pt>
              </c:numCache>
            </c:numRef>
          </c:yVal>
        </c:ser>
        <c:dLbls/>
        <c:axId val="61661568"/>
        <c:axId val="61663104"/>
      </c:scatterChart>
      <c:valAx>
        <c:axId val="61661568"/>
        <c:scaling>
          <c:orientation val="minMax"/>
          <c:max val="2015"/>
          <c:min val="2003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1663104"/>
        <c:crosses val="autoZero"/>
        <c:crossBetween val="midCat"/>
        <c:majorUnit val="1"/>
      </c:valAx>
      <c:valAx>
        <c:axId val="616631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/>
                  <a:t>Объем,</a:t>
                </a:r>
                <a:r>
                  <a:rPr lang="ru-RU" sz="1600" baseline="0" dirty="0"/>
                  <a:t> км</a:t>
                </a:r>
                <a:endParaRPr lang="ru-RU" sz="16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1661568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2270844269466363"/>
          <c:y val="0.42977236936292079"/>
          <c:w val="0.26975775448216366"/>
          <c:h val="0.1136474909786103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64424759405074"/>
          <c:y val="6.2899168853893309E-2"/>
          <c:w val="0.84226027996500441"/>
          <c:h val="0.57908248171106236"/>
        </c:manualLayout>
      </c:layout>
      <c:scatterChart>
        <c:scatterStyle val="lineMarker"/>
        <c:ser>
          <c:idx val="1"/>
          <c:order val="0"/>
          <c:tx>
            <c:strRef>
              <c:f>'Лист1 (2)'!$D$3</c:f>
              <c:strCache>
                <c:ptCount val="1"/>
                <c:pt idx="0">
                  <c:v>Объемы капитального ремонта,км</c:v>
                </c:pt>
              </c:strCache>
            </c:strRef>
          </c:tx>
          <c:spPr>
            <a:ln>
              <a:solidFill>
                <a:srgbClr val="2D2D8A">
                  <a:lumMod val="75000"/>
                </a:srgbClr>
              </a:solidFill>
            </a:ln>
          </c:spPr>
          <c:marker>
            <c:symbol val="square"/>
            <c:size val="4"/>
            <c:spPr>
              <a:solidFill>
                <a:srgbClr val="2D2D8A">
                  <a:lumMod val="75000"/>
                </a:srgbClr>
              </a:solidFill>
              <a:ln>
                <a:solidFill>
                  <a:srgbClr val="2D2D8A">
                    <a:lumMod val="75000"/>
                  </a:srgbClr>
                </a:solidFill>
              </a:ln>
            </c:spPr>
          </c:marker>
          <c:xVal>
            <c:numRef>
              <c:f>'Лист1 (2)'!$A$4:$A$16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'Лист1 (2)'!$D$4:$D$16</c:f>
              <c:numCache>
                <c:formatCode>General</c:formatCode>
                <c:ptCount val="13"/>
                <c:pt idx="0">
                  <c:v>45.8</c:v>
                </c:pt>
                <c:pt idx="1">
                  <c:v>131.1</c:v>
                </c:pt>
                <c:pt idx="2">
                  <c:v>336.4</c:v>
                </c:pt>
                <c:pt idx="3">
                  <c:v>326.10000000000002</c:v>
                </c:pt>
                <c:pt idx="4">
                  <c:v>226.27199999999999</c:v>
                </c:pt>
                <c:pt idx="5">
                  <c:v>276.46799999999979</c:v>
                </c:pt>
                <c:pt idx="6">
                  <c:v>174.24899999999997</c:v>
                </c:pt>
                <c:pt idx="7">
                  <c:v>219.42600000000004</c:v>
                </c:pt>
                <c:pt idx="8">
                  <c:v>203.99</c:v>
                </c:pt>
                <c:pt idx="9">
                  <c:v>180.53</c:v>
                </c:pt>
                <c:pt idx="10">
                  <c:v>107.11999999999999</c:v>
                </c:pt>
                <c:pt idx="11">
                  <c:v>88</c:v>
                </c:pt>
                <c:pt idx="12">
                  <c:v>113.03</c:v>
                </c:pt>
              </c:numCache>
            </c:numRef>
          </c:yVal>
        </c:ser>
        <c:dLbls/>
        <c:axId val="62101376"/>
        <c:axId val="62102912"/>
      </c:scatterChart>
      <c:valAx>
        <c:axId val="62101376"/>
        <c:scaling>
          <c:orientation val="minMax"/>
          <c:max val="2015"/>
          <c:min val="2003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2102912"/>
        <c:crosses val="autoZero"/>
        <c:crossBetween val="midCat"/>
        <c:majorUnit val="1"/>
      </c:valAx>
      <c:valAx>
        <c:axId val="621029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/>
                  <a:t>Объем,</a:t>
                </a:r>
                <a:r>
                  <a:rPr lang="ru-RU" sz="1600" baseline="0" dirty="0"/>
                  <a:t> км</a:t>
                </a:r>
                <a:endParaRPr lang="ru-RU" sz="1600" dirty="0"/>
              </a:p>
            </c:rich>
          </c:tx>
          <c:layout>
            <c:manualLayout>
              <c:xMode val="edge"/>
              <c:yMode val="edge"/>
              <c:x val="2.7041666666666686E-2"/>
              <c:y val="0.1405233556331774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210137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5955347769028874"/>
          <c:y val="0.14281565868096274"/>
          <c:w val="0.36907699037620323"/>
          <c:h val="0.1147295954741545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469448222287322"/>
          <c:y val="4.5973166397678546E-2"/>
          <c:w val="0.82936106884390759"/>
          <c:h val="0.64325394108345169"/>
        </c:manualLayout>
      </c:layout>
      <c:scatterChart>
        <c:scatterStyle val="lineMarker"/>
        <c:ser>
          <c:idx val="0"/>
          <c:order val="0"/>
          <c:tx>
            <c:strRef>
              <c:f>'слайд 6'!$C$3</c:f>
              <c:strCache>
                <c:ptCount val="1"/>
                <c:pt idx="0">
                  <c:v>Долевое распределение объемов финансирования КР ЛЧМГ относительно 2010 г.,%</c:v>
                </c:pt>
              </c:strCache>
            </c:strRef>
          </c:tx>
          <c:spPr>
            <a:ln w="41275">
              <a:solidFill>
                <a:srgbClr val="92D050"/>
              </a:solidFill>
            </a:ln>
          </c:spPr>
          <c:marker>
            <c:symbol val="diamond"/>
            <c:size val="6"/>
            <c:spPr>
              <a:solidFill>
                <a:srgbClr val="92D050"/>
              </a:solidFill>
              <a:ln>
                <a:solidFill>
                  <a:srgbClr val="278045"/>
                </a:solidFill>
              </a:ln>
            </c:spPr>
          </c:marker>
          <c:xVal>
            <c:numRef>
              <c:f>'слайд 6'!$B$4:$B$9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xVal>
          <c:yVal>
            <c:numRef>
              <c:f>'слайд 6'!$C$4:$C$9</c:f>
              <c:numCache>
                <c:formatCode>0</c:formatCode>
                <c:ptCount val="6"/>
                <c:pt idx="0">
                  <c:v>100</c:v>
                </c:pt>
                <c:pt idx="1">
                  <c:v>123.63854786076595</c:v>
                </c:pt>
                <c:pt idx="2">
                  <c:v>120.75940190380624</c:v>
                </c:pt>
                <c:pt idx="3">
                  <c:v>94.5523984196752</c:v>
                </c:pt>
                <c:pt idx="4">
                  <c:v>101.0422024918127</c:v>
                </c:pt>
                <c:pt idx="5">
                  <c:v>130.75669327342882</c:v>
                </c:pt>
              </c:numCache>
            </c:numRef>
          </c:yVal>
        </c:ser>
        <c:ser>
          <c:idx val="1"/>
          <c:order val="1"/>
          <c:tx>
            <c:strRef>
              <c:f>'слайд 6'!$D$3</c:f>
              <c:strCache>
                <c:ptCount val="1"/>
                <c:pt idx="0">
                  <c:v>Долевое распределение объемов работ в рамках КР ЛЧМГ относительно 2010 г.,%</c:v>
                </c:pt>
              </c:strCache>
            </c:strRef>
          </c:tx>
          <c:spPr>
            <a:ln w="41275"/>
          </c:spPr>
          <c:marker>
            <c:symbol val="square"/>
            <c:size val="6"/>
          </c:marker>
          <c:xVal>
            <c:numRef>
              <c:f>'слайд 6'!$B$4:$B$9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xVal>
          <c:yVal>
            <c:numRef>
              <c:f>'слайд 6'!$D$4:$D$9</c:f>
              <c:numCache>
                <c:formatCode>0</c:formatCode>
                <c:ptCount val="6"/>
                <c:pt idx="0">
                  <c:v>100</c:v>
                </c:pt>
                <c:pt idx="1">
                  <c:v>92.965282145233473</c:v>
                </c:pt>
                <c:pt idx="2">
                  <c:v>82.273750603848214</c:v>
                </c:pt>
                <c:pt idx="3">
                  <c:v>48.818280422557024</c:v>
                </c:pt>
                <c:pt idx="4">
                  <c:v>40.104636642877331</c:v>
                </c:pt>
                <c:pt idx="5">
                  <c:v>51.511671360732045</c:v>
                </c:pt>
              </c:numCache>
            </c:numRef>
          </c:yVal>
        </c:ser>
        <c:ser>
          <c:idx val="2"/>
          <c:order val="2"/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'слайд 6'!$B$4:$B$9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xVal>
          <c:yVal>
            <c:numRef>
              <c:f>'слайд 6'!$E$4:$E$9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yVal>
        </c:ser>
        <c:dLbls/>
        <c:axId val="60983168"/>
        <c:axId val="61001728"/>
      </c:scatterChart>
      <c:valAx>
        <c:axId val="60983168"/>
        <c:scaling>
          <c:orientation val="minMax"/>
          <c:max val="2015"/>
          <c:min val="2010"/>
        </c:scaling>
        <c:axPos val="b"/>
        <c:title>
          <c:tx>
            <c:rich>
              <a:bodyPr/>
              <a:lstStyle/>
              <a:p>
                <a:pPr>
                  <a:defRPr sz="1600">
                    <a:latin typeface="Arial Narrow" pitchFamily="34" charset="0"/>
                  </a:defRPr>
                </a:pPr>
                <a:r>
                  <a:rPr lang="ru-RU" sz="1600" dirty="0">
                    <a:latin typeface="Arial Narrow" pitchFamily="34" charset="0"/>
                  </a:rPr>
                  <a:t>Год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61001728"/>
        <c:crosses val="autoZero"/>
        <c:crossBetween val="midCat"/>
        <c:majorUnit val="1"/>
      </c:valAx>
      <c:valAx>
        <c:axId val="610017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Arial Narrow" pitchFamily="34" charset="0"/>
                  </a:defRPr>
                </a:pPr>
                <a:r>
                  <a:rPr lang="ru-RU" sz="1600" dirty="0">
                    <a:latin typeface="Arial Narrow" pitchFamily="34" charset="0"/>
                  </a:rPr>
                  <a:t>Долевое распределение, %</a:t>
                </a:r>
              </a:p>
            </c:rich>
          </c:tx>
          <c:layout>
            <c:manualLayout>
              <c:xMode val="edge"/>
              <c:yMode val="edge"/>
              <c:x val="1.9083096845133821E-2"/>
              <c:y val="0.12406374369440612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60983168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5.5555555555555558E-3"/>
          <c:y val="0.8250621933127924"/>
          <c:w val="0.98210721976927151"/>
          <c:h val="0.17493780668720774"/>
        </c:manualLayout>
      </c:layout>
      <c:txPr>
        <a:bodyPr/>
        <a:lstStyle/>
        <a:p>
          <a:pPr>
            <a:defRPr sz="1600">
              <a:latin typeface="Arial Narrow" pitchFamily="34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421802647085009"/>
          <c:y val="5.9262079196622235E-2"/>
          <c:w val="0.76168250849071495"/>
          <c:h val="0.741399092147298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C000"/>
            </a:solidFill>
            <a:ln w="3175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92D050"/>
              </a:solidFill>
              <a:ln w="3175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52-4659-B161-3A0AA1421945}"/>
              </c:ext>
            </c:extLst>
          </c:dPt>
          <c:dPt>
            <c:idx val="1"/>
            <c:spPr>
              <a:solidFill>
                <a:srgbClr val="92D050"/>
              </a:solidFill>
              <a:ln w="3175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52-4659-B161-3A0AA1421945}"/>
              </c:ext>
            </c:extLst>
          </c:dPt>
          <c:dPt>
            <c:idx val="2"/>
            <c:spPr>
              <a:solidFill>
                <a:srgbClr val="00B0F0"/>
              </a:solidFill>
              <a:ln w="31750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52-4659-B161-3A0AA1421945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7752-4659-B161-3A0AA1421945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9-7752-4659-B161-3A0AA1421945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B-7752-4659-B161-3A0AA1421945}"/>
              </c:ext>
            </c:extLst>
          </c:dPt>
          <c:dPt>
            <c:idx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D-7752-4659-B161-3A0AA1421945}"/>
              </c:ext>
            </c:extLst>
          </c:dPt>
          <c:dLbls>
            <c:dLbl>
              <c:idx val="0"/>
              <c:layout>
                <c:manualLayout>
                  <c:x val="-2.0884087396382889E-3"/>
                  <c:y val="-4.323633458861132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752-4659-B161-3A0AA142194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752-4659-B161-3A0AA142194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PowerPoint]общий график'!$K$4:$K$11</c:f>
              <c:strCache>
                <c:ptCount val="8"/>
                <c:pt idx="0">
                  <c:v>&lt;5</c:v>
                </c:pt>
                <c:pt idx="1">
                  <c:v>5&lt;N≤10</c:v>
                </c:pt>
                <c:pt idx="2">
                  <c:v>10&lt;N≤15</c:v>
                </c:pt>
                <c:pt idx="3">
                  <c:v>15&lt;N≤20</c:v>
                </c:pt>
                <c:pt idx="4">
                  <c:v>20&lt;N≤25</c:v>
                </c:pt>
                <c:pt idx="5">
                  <c:v>25&lt;N≤30</c:v>
                </c:pt>
                <c:pt idx="6">
                  <c:v>30&lt;N≤35</c:v>
                </c:pt>
                <c:pt idx="7">
                  <c:v>35&lt;N≤40</c:v>
                </c:pt>
              </c:strCache>
            </c:strRef>
          </c:cat>
          <c:val>
            <c:numRef>
              <c:f>'[Диаграмма в Microsoft PowerPoint]общий график'!$I$5:$I$13</c:f>
              <c:numCache>
                <c:formatCode>General</c:formatCode>
                <c:ptCount val="9"/>
                <c:pt idx="0">
                  <c:v>0.65088073924343148</c:v>
                </c:pt>
                <c:pt idx="1">
                  <c:v>0.264799306959284</c:v>
                </c:pt>
                <c:pt idx="2">
                  <c:v>5.7753393011839529E-2</c:v>
                </c:pt>
                <c:pt idx="3">
                  <c:v>1.472711521801911E-2</c:v>
                </c:pt>
                <c:pt idx="4">
                  <c:v>8.3742419867167198E-3</c:v>
                </c:pt>
                <c:pt idx="5">
                  <c:v>2.5989026855327713E-3</c:v>
                </c:pt>
                <c:pt idx="6">
                  <c:v>5.7753393011839558E-4</c:v>
                </c:pt>
                <c:pt idx="7">
                  <c:v>2.8876696505919725E-4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752-4659-B161-3A0AA1421945}"/>
            </c:ext>
          </c:extLst>
        </c:ser>
        <c:dLbls/>
        <c:axId val="62265600"/>
        <c:axId val="62267776"/>
      </c:barChart>
      <c:catAx>
        <c:axId val="62265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1" i="1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r>
                  <a:rPr lang="ru-RU" sz="1800" b="1" i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 Глубина повреждений </a:t>
                </a:r>
                <a:r>
                  <a:rPr lang="en-US" sz="1800" b="1" i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, </a:t>
                </a:r>
                <a:r>
                  <a:rPr lang="ru-RU" sz="1800" b="1" i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%</a:t>
                </a:r>
                <a:r>
                  <a:rPr lang="en-US" sz="1800" b="1" i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800" b="1" i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от толщины стенки трубы</a:t>
                </a:r>
                <a:endParaRPr lang="ru-RU" sz="1800" b="1" i="1" dirty="0">
                  <a:solidFill>
                    <a:srgbClr val="003366"/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22065070663710892"/>
              <c:y val="0.92372415541826902"/>
            </c:manualLayout>
          </c:layout>
        </c:title>
        <c:numFmt formatCode="General" sourceLinked="0"/>
        <c:majorTickMark val="in"/>
        <c:tickLblPos val="nextTo"/>
        <c:spPr>
          <a:ln>
            <a:solidFill>
              <a:schemeClr val="tx1"/>
            </a:solidFill>
          </a:ln>
        </c:spPr>
        <c:crossAx val="62267776"/>
        <c:crosses val="autoZero"/>
        <c:auto val="1"/>
        <c:lblAlgn val="ctr"/>
        <c:lblOffset val="100"/>
      </c:catAx>
      <c:valAx>
        <c:axId val="622677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 algn="l">
                  <a:defRPr sz="1800" b="1" i="1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r>
                  <a:rPr lang="ru-RU" sz="1800" b="1" i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Доля</a:t>
                </a:r>
                <a:r>
                  <a:rPr lang="ru-RU" sz="1800" b="1" i="1" baseline="0" dirty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sz="1800" b="1" i="1" baseline="0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повреждений</a:t>
                </a:r>
                <a:r>
                  <a:rPr lang="ru-RU" sz="1800" b="1" i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 от общего </a:t>
                </a:r>
                <a:r>
                  <a:rPr lang="ru-RU" sz="1800" b="1" i="1" baseline="0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 числа</a:t>
                </a:r>
                <a:endParaRPr lang="ru-RU" sz="1800" b="1" i="1" dirty="0">
                  <a:solidFill>
                    <a:srgbClr val="003366"/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7.7439943494132149E-2"/>
              <c:y val="8.9650631110336235E-2"/>
            </c:manualLayout>
          </c:layout>
        </c:title>
        <c:numFmt formatCode="General" sourceLinked="1"/>
        <c:majorTickMark val="cross"/>
        <c:minorTickMark val="in"/>
        <c:tickLblPos val="nextTo"/>
        <c:spPr>
          <a:ln>
            <a:solidFill>
              <a:schemeClr val="tx1"/>
            </a:solidFill>
          </a:ln>
        </c:spPr>
        <c:crossAx val="62265600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0.40853</cdr:x>
      <cdr:y>0.80997</cdr:y>
    </cdr:from>
    <cdr:to>
      <cdr:x>0.90053</cdr:x>
      <cdr:y>0.87194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3336288" y="3999287"/>
          <a:ext cx="4017951" cy="30601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0000">
            <a:alpha val="17000"/>
          </a:srgb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0.32188</cdr:x>
      <cdr:y>0.80828</cdr:y>
    </cdr:from>
    <cdr:to>
      <cdr:x>0.40283</cdr:x>
      <cdr:y>0.87387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>
          <a:off x="2628655" y="3990957"/>
          <a:ext cx="661084" cy="32385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>
            <a:alpha val="21000"/>
          </a:srgbClr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0.17073</cdr:x>
      <cdr:y>0.81086</cdr:y>
    </cdr:from>
    <cdr:to>
      <cdr:x>0.31769</cdr:x>
      <cdr:y>0.87644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1615645" y="4003696"/>
          <a:ext cx="1390706" cy="32380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50">
            <a:alpha val="21000"/>
          </a:srgbClr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9" tIns="45290" rIns="90579" bIns="45290" numCol="1" anchor="t" anchorCtr="0" compatLnSpc="1">
            <a:prstTxWarp prst="textNoShape">
              <a:avLst/>
            </a:prstTxWarp>
          </a:bodyPr>
          <a:lstStyle>
            <a:lvl1pPr defTabSz="903609"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9" tIns="45290" rIns="90579" bIns="45290" numCol="1" anchor="t" anchorCtr="0" compatLnSpc="1">
            <a:prstTxWarp prst="textNoShape">
              <a:avLst/>
            </a:prstTxWarp>
          </a:bodyPr>
          <a:lstStyle>
            <a:lvl1pPr algn="r" defTabSz="903609"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4813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9" tIns="45290" rIns="90579" bIns="45290" numCol="1" anchor="b" anchorCtr="0" compatLnSpc="1">
            <a:prstTxWarp prst="textNoShape">
              <a:avLst/>
            </a:prstTxWarp>
          </a:bodyPr>
          <a:lstStyle>
            <a:lvl1pPr defTabSz="903609"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9" tIns="45290" rIns="90579" bIns="45290" numCol="1" anchor="b" anchorCtr="0" compatLnSpc="1">
            <a:prstTxWarp prst="textNoShape">
              <a:avLst/>
            </a:prstTxWarp>
          </a:bodyPr>
          <a:lstStyle>
            <a:lvl1pPr algn="r" defTabSz="903601" eaLnBrk="1" hangingPunct="1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F60FCA-0ED6-4676-B5F2-D333D6372C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5478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defTabSz="955681" eaLnBrk="1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algn="r" defTabSz="955681" eaLnBrk="1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3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630"/>
            <a:ext cx="5435600" cy="446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4813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defTabSz="955681" eaLnBrk="1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1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algn="r" defTabSz="954152" eaLnBrk="1" hangingPunct="1">
              <a:defRPr sz="1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3298BF-EFB5-4F82-B02C-059ABBA3DA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4030015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5200" y="400050"/>
            <a:ext cx="4860925" cy="3644900"/>
          </a:xfrm>
          <a:ln/>
        </p:spPr>
      </p:sp>
      <p:sp>
        <p:nvSpPr>
          <p:cNvPr id="254979" name="Заметки 2"/>
          <p:cNvSpPr>
            <a:spLocks noGrp="1"/>
          </p:cNvSpPr>
          <p:nvPr>
            <p:ph type="body" idx="1"/>
          </p:nvPr>
        </p:nvSpPr>
        <p:spPr>
          <a:xfrm>
            <a:off x="434976" y="4288524"/>
            <a:ext cx="5961063" cy="4467939"/>
          </a:xfrm>
          <a:noFill/>
          <a:ln/>
        </p:spPr>
        <p:txBody>
          <a:bodyPr/>
          <a:lstStyle/>
          <a:p>
            <a:pPr indent="454025" algn="just" defTabSz="909638"/>
            <a:r>
              <a:rPr lang="ru-RU" sz="1400" dirty="0" smtClean="0">
                <a:latin typeface="Arial" pitchFamily="34" charset="0"/>
                <a:cs typeface="Arial" pitchFamily="34" charset="0"/>
              </a:rPr>
              <a:t>Добрый день, уважаемые коллеги!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4025" defTabSz="909638"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4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1CE499FF-1165-403F-AEBC-9CE47FAB156B}" type="slidenum">
              <a:rPr lang="ru-RU" smtClean="0">
                <a:solidFill>
                  <a:srgbClr val="FFFFFF"/>
                </a:solidFill>
              </a:rPr>
              <a:pPr defTabSz="954088"/>
              <a:t>1</a:t>
            </a:fld>
            <a:endParaRPr lang="ru-RU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Для решения третьей задачи в период с</a:t>
            </a:r>
            <a:r>
              <a:rPr lang="ru-RU" altLang="ru-RU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2009 по 2011 годы на базе ЦАГИ (г. Жуковский) были проведены стендовые ресурсные испытания труб большого диаметра с повреждениями типа КРН. По результатам испытаний установлено, что трубы с такими повреждениями имеют значительный прочностной ресурс, так как ни одна труба не разрушалась в месте нахождения трещин. Анализ результатов обследований зон КРН до и после ресурсных испытаний показал отсутствие признаков их развития.</a:t>
            </a: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изготовления испытательных стендов было выбрано пять труб, выведенных из эксплуатации, на трех из которых были обнаружены стресс-коррозионные повреждения с максимальной глубиной до 1,4 мм (или 8,5% от толщины стенки трубы). Для контроля напряженно-деформированного состояния областей со стресс-коррозионными повреждениями, а также зон продольных сварных швов, на наружную поверхность испытательных стендов устанавливали 64  резистивных тензометрических датчика. Нагружение труб осуществляли в режиме от «0» до рабочего давления 7,4 МПа, общее количество циклов составляло от 5000 до 12000. А причинами разрушений труб во время испытаний явились дефекты продольных и кольцевых сварных швов. </a:t>
            </a:r>
          </a:p>
        </p:txBody>
      </p:sp>
      <p:sp>
        <p:nvSpPr>
          <p:cNvPr id="264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8F3579A4-E2FA-45BC-87DC-05B7F8187237}" type="slidenum">
              <a:rPr lang="ru-RU" altLang="ru-RU" smtClean="0">
                <a:solidFill>
                  <a:srgbClr val="000000"/>
                </a:solidFill>
              </a:rPr>
              <a:pPr defTabSz="954088"/>
              <a:t>10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2015 году на временной испытательной площадке нашего Общества были проведены полигонные испытания трубной плети диаметром 1420 мм с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повреждениями типа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КРН. На ее поверхности были выявлены 16 областей  с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повреждениями типа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КРН глубиной до 14% на основном металле катушек и в районе продольных сварных швов. В процессе испытаний реализовано 556 циклов подъема давления до рабочего давления (7,4 МПа) и сброса до нуля. В ходе испытаний периодически проводили обследование труб неразрушающими методами контроля. Результаты анализа данных неразрушающего контроля позволили оценить остаточный ресурс испытанных труб и показали отсутствие критического развития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Неразрушающие методы контроля включали в себя измерение локальной кривизны наружной поверхности труб, электротензометрию, магнито-вихретоковую дефектоскопию, магнито-анизотропную дефектоскопию, макро- и микросъемку повреждений.</a:t>
            </a:r>
          </a:p>
        </p:txBody>
      </p:sp>
      <p:sp>
        <p:nvSpPr>
          <p:cNvPr id="265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8AB5BADF-13D9-4530-9BDF-49D7EA8C4ECA}" type="slidenum">
              <a:rPr lang="ru-RU" altLang="ru-RU" smtClean="0"/>
              <a:pPr defTabSz="954088"/>
              <a:t>11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учетом полученных результатов стендовых и полигонных испытаний под научным руководством Газпром ВНИИГАЗ на</a:t>
            </a:r>
            <a:r>
              <a:rPr lang="ru-RU" altLang="ru-RU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действующих участках магистральных газопроводов</a:t>
            </a:r>
            <a:r>
              <a:rPr lang="ru-RU" altLang="ru-RU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организованы исследования по обоснованию возможности длительной безопасной эксплуатации труб с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повреждениями типа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КРН глубиной менее 10%. В настоящее время, реализуется две программы, со следующими задачами: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во-первых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</a:t>
            </a:r>
            <a:r>
              <a:rPr lang="ru-RU" altLang="ru-RU" baseline="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установить отсутствие признаков развития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повреждениями типа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КРН в течение 3-х лет после трассовой переизоляции участков газопроводов,</a:t>
            </a:r>
            <a:r>
              <a:rPr lang="ru-RU" altLang="ru-RU" baseline="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а также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осуществить опытно-промышленные испытания экспериментальных защитных покрытий, содержащих ингибирующую КРН композицию;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во-вторых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выполнить опытно-промышленные испытания временного порядка работ при трассовой переизоляции протяженных участков газопроводов с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повреждениями типа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КРН глубиной до 10</a:t>
            </a:r>
            <a:r>
              <a:rPr lang="en-US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%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ru-RU" altLang="ru-RU" i="1" dirty="0" smtClean="0">
              <a:solidFill>
                <a:srgbClr val="0033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i="1" dirty="0" smtClean="0">
              <a:solidFill>
                <a:srgbClr val="003366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В работе принимают участие: Департамент 308, Департамент 123, ООО «Газпром ВНИИГАЗ», ООО «Газпром Центрремонт», </a:t>
            </a:r>
            <a:b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ООО «Газпром трансгаз Ухта», ООО «Газпром трансгаз Чайковский»</a:t>
            </a:r>
          </a:p>
          <a:p>
            <a:endParaRPr lang="ru-RU" altLang="ru-RU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0382F9DB-4B2C-4E6D-8C0F-6D90EDC4678A}" type="slidenum">
              <a:rPr lang="ru-RU" altLang="ru-RU" smtClean="0"/>
              <a:pPr defTabSz="954088"/>
              <a:t>12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В 2015-2016 годах в процессе испытаний были выполнены очистка и приборные обследования поверхности металла труб на предмет выявления зон КРН и оценкой их глубины. Всего в составе двух экспериментальных участков было идентифицировано и оставлено для дальнейших исследований 96 зон с повреждениями типа КРН  максимальной глубиной не более 10% от толщины стенки трубы. Решение об оставлении повреждений типа КРН принимали по результатам расчета на прочность, выполненного «Газпром ВНИИГАЗ». </a:t>
            </a: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Оценка глубины стресс-коррозионных повреждений выполнена по методике ООО «Газпром ВНИИГАЗ» с применением вихретоковых дефектоскопов: ВИД-345, МВД-2МК и ВК-1</a:t>
            </a: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7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86B6E6B7-68EF-4BC4-B14D-8728629427B2}" type="slidenum">
              <a:rPr lang="ru-RU" altLang="ru-RU" smtClean="0">
                <a:solidFill>
                  <a:srgbClr val="FFFFFF"/>
                </a:solidFill>
              </a:rPr>
              <a:pPr defTabSz="954088"/>
              <a:t>13</a:t>
            </a:fld>
            <a:endParaRPr lang="ru-RU" altLang="ru-RU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тестовых участках было нанесено покрытие на базе битумно-полимерной композиции холодного нанесения «Деком-РАМ» и термостойкой экспериментальной битумно-полимерной грунтовки «Деком-ИНГ» производства «Делан», содержащей ингибирующую КРН композицию КР-60. Выбор покрытия обусловлен необходимостью гарантированного исключения коррозионных процессов, в случае оставления влаги под изоляцией.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Выбор указанной ингибирующей КРН композиции, а также предварительные лабораторные и стендовые испытания комбинированного инновационного покрытия выполнены ООО «Газпром ВНИИГАЗ» совместно с Институтом физической химии и электрохимии РАН в рамках договора с ПАО «Газпром».</a:t>
            </a:r>
          </a:p>
        </p:txBody>
      </p:sp>
      <p:sp>
        <p:nvSpPr>
          <p:cNvPr id="268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98B8252A-44D4-46CC-804E-52D84A5A9ED6}" type="slidenum">
              <a:rPr lang="ru-RU" altLang="ru-RU" smtClean="0"/>
              <a:pPr defTabSz="954088"/>
              <a:t>14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После проведения изолировочных работ  проводился контроль качества нанесения изоляционного покрытия. По результатам выполненного контроля установлено, что все показатели экспериментального покрытия с ингибитором КРН соответствуют требованиям отраслевых документов.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контроля качества нанесения изоляционного покрытия применялись адгезиметр «АМЦ 2-20», магнитный толщиномер «МТ-2007» и электроискровой дефектоскоп «Elcometer D236».</a:t>
            </a:r>
          </a:p>
        </p:txBody>
      </p:sp>
      <p:sp>
        <p:nvSpPr>
          <p:cNvPr id="269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CFBC8644-DB1D-47DA-954F-93F8067F5A83}" type="slidenum">
              <a:rPr lang="ru-RU" altLang="ru-RU" smtClean="0"/>
              <a:pPr defTabSz="954088"/>
              <a:t>15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Исходя из результатов стендовых, полигонных и лабораторных испытаний, а также расчетов на прочность , в зависимости от размеров повреждениями типа КРН предлагаются следующие решения:</a:t>
            </a:r>
          </a:p>
          <a:p>
            <a:pPr>
              <a:buFontTx/>
              <a:buChar char="-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для повреждений глубиной менее 10%  допустить ремонт труб в трассовых условиях путём механической обработки поверхности трубопровода и последующим нанесением изоляции, содержащей в своем составе ингибирующую КРН композицию;</a:t>
            </a:r>
          </a:p>
          <a:p>
            <a:pPr>
              <a:buFontTx/>
              <a:buChar char="-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для повреждений глубиной от 10 до 15% от толщины стенки трубы выполнять ремонт труб в базовых или заводских условиях с последующим нанесением изоляционного</a:t>
            </a:r>
            <a:r>
              <a:rPr lang="en-US" alt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покрытия, при этом допускается ремонт труб в трассовых условиях по результатам ресурсных испытаний; </a:t>
            </a:r>
          </a:p>
          <a:p>
            <a:pPr>
              <a:buFontTx/>
              <a:buChar char="-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для дефектов глубиной более 15% от толщины стенки трубы выполнять ремонт путем замены дефектной трубы на новую трубу с заводским покрытием.</a:t>
            </a: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Первое</a:t>
            </a:r>
            <a:r>
              <a:rPr lang="ru-RU" altLang="ru-RU" i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предложение противоречит требованиям документа ООО «Газпром газнадзор» «Временная инструкция по оценке дефектов труб и соединительных деталей при ремонте и диагностировании магистральных газопроводов (2013 г)».</a:t>
            </a:r>
          </a:p>
        </p:txBody>
      </p:sp>
      <p:sp>
        <p:nvSpPr>
          <p:cNvPr id="270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CACD7E09-CA63-45C8-82DF-7896075CA265}" type="slidenum">
              <a:rPr lang="ru-RU" altLang="ru-RU" smtClean="0"/>
              <a:pPr defTabSz="954088"/>
              <a:t>16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 Narrow" pitchFamily="34" charset="0"/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Результаты выполненных работ позволяют сделать следующие выводы:</a:t>
            </a:r>
          </a:p>
          <a:p>
            <a:pPr>
              <a:buFont typeface="Arial Narrow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Доля труб с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повреждениями типа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КРН глубиной менее 10% толщины стенки трубы при капитальном ремонте газопроводов нашего Общества достигает 90% от всех труб с такими повреждениями;</a:t>
            </a:r>
          </a:p>
          <a:p>
            <a:pPr>
              <a:buFont typeface="Arial Narrow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Трубы с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повреждениями типа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КРН глубиной менее 10% по  фактическому коэффициенту запаса, сопоставимы с бездефектными трубами;</a:t>
            </a:r>
          </a:p>
          <a:p>
            <a:pPr>
              <a:buFont typeface="Arial Narrow" pitchFamily="34" charset="0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Из расчета «Газпром центрремонт» следует, что в случае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оставления труб с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повреждениями типа 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КРН глубиной менее 10%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физический объем капитального ремонта может быть увеличен в 1,6 раза за счет уменьшения удельной стоимости МТР.</a:t>
            </a:r>
          </a:p>
          <a:p>
            <a:endParaRPr kumimoji="0" lang="ru-RU" alt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поручению ПАО «Газпром» в 2015 году ООО «Газпром центрремонт» выполнил предварительный экономический анализ затрат при проведении капитального ремонта МГ «Пунга-Ухта-Грязовец» протяженностью 27 км диаметром 1420 мм.</a:t>
            </a:r>
          </a:p>
          <a:p>
            <a:endParaRPr kumimoji="0" lang="en-US" altLang="ru-RU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3FD4EDEB-89F4-461A-81C1-715F6216FABC}" type="slidenum">
              <a:rPr lang="ru-RU" altLang="ru-RU" smtClean="0"/>
              <a:pPr defTabSz="954088"/>
              <a:t>17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 typeface="+mj-lt"/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заключении своего доклада хотелось бы внести 2 предложения по организации перспективных работ:</a:t>
            </a:r>
            <a:endParaRPr kumimoji="0" lang="ru-RU" altLang="ru-RU" dirty="0" smtClean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indent="0" algn="just"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Во-первых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п</a:t>
            </a:r>
            <a:r>
              <a:rPr lang="ru-RU" altLang="ru-RU" sz="1200" b="0" dirty="0" smtClean="0">
                <a:solidFill>
                  <a:schemeClr val="tx1"/>
                </a:solidFill>
                <a:ea typeface="MS PGothic" pitchFamily="34" charset="-128"/>
              </a:rPr>
              <a:t>од научным руководством «Газпром ВНИИГАЗ» продолжить реализацию комплекса широкомасштабных экспериментов, направленных на исследование возможности длительной безопасной эксплуатации МГ со стресс-коррозионными повреждениями труб глубиной менее 10% от толщины стенки, по итогам которых разработать:</a:t>
            </a:r>
          </a:p>
          <a:p>
            <a:pPr marL="355600" indent="0" algn="just">
              <a:buFontTx/>
              <a:buNone/>
            </a:pPr>
            <a:r>
              <a:rPr lang="ru-RU" sz="1200" b="0" dirty="0" smtClean="0">
                <a:solidFill>
                  <a:schemeClr val="tx1"/>
                </a:solidFill>
                <a:ea typeface="MS PGothic" pitchFamily="34" charset="-128"/>
              </a:rPr>
              <a:t>методику оценки условных размеров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повреждениями типа </a:t>
            </a:r>
            <a:r>
              <a:rPr lang="ru-RU" sz="1200" b="0" dirty="0" smtClean="0">
                <a:solidFill>
                  <a:schemeClr val="tx1"/>
                </a:solidFill>
                <a:ea typeface="MS PGothic" pitchFamily="34" charset="-128"/>
              </a:rPr>
              <a:t>КРН с применением комплекса средств неразрушающего контроля труб;</a:t>
            </a:r>
          </a:p>
          <a:p>
            <a:pPr marL="355600" indent="0" algn="just">
              <a:buFontTx/>
              <a:buNone/>
            </a:pPr>
            <a:r>
              <a:rPr lang="ru-RU" sz="1200" b="0" dirty="0" smtClean="0">
                <a:solidFill>
                  <a:schemeClr val="tx1"/>
                </a:solidFill>
                <a:ea typeface="MS PGothic" pitchFamily="34" charset="-128"/>
              </a:rPr>
              <a:t>технологические решения по ингибированию коррозионных и стресс-коррозионных процессов под покрытиями МГ после их переизоляции;</a:t>
            </a:r>
          </a:p>
          <a:p>
            <a:pPr marL="355600" indent="0" algn="just">
              <a:buFontTx/>
              <a:buNone/>
            </a:pPr>
            <a:r>
              <a:rPr lang="ru-RU" sz="1200" b="0" dirty="0" smtClean="0">
                <a:solidFill>
                  <a:schemeClr val="tx1"/>
                </a:solidFill>
                <a:ea typeface="MS PGothic" pitchFamily="34" charset="-128"/>
              </a:rPr>
              <a:t>порядок ремонта МГ и отбраковки труб с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повреждениями типа </a:t>
            </a:r>
            <a:r>
              <a:rPr lang="ru-RU" sz="1200" b="0" dirty="0" smtClean="0">
                <a:solidFill>
                  <a:schemeClr val="tx1"/>
                </a:solidFill>
                <a:ea typeface="MS PGothic" pitchFamily="34" charset="-128"/>
              </a:rPr>
              <a:t>КРН глубиной до 10% от толщины стенки в процессе переизоляции.</a:t>
            </a:r>
          </a:p>
          <a:p>
            <a:pPr marL="0" indent="0" algn="just">
              <a:buFontTx/>
              <a:buNone/>
            </a:pPr>
            <a:r>
              <a:rPr lang="ru-RU" altLang="ru-RU" sz="1200" b="1" dirty="0" smtClean="0">
                <a:solidFill>
                  <a:schemeClr val="tx1"/>
                </a:solidFill>
                <a:ea typeface="MS PGothic" pitchFamily="34" charset="-128"/>
              </a:rPr>
              <a:t>Во-вторых</a:t>
            </a:r>
            <a:r>
              <a:rPr lang="ru-RU" altLang="ru-RU" sz="1200" b="0" dirty="0" smtClean="0">
                <a:solidFill>
                  <a:schemeClr val="tx1"/>
                </a:solidFill>
                <a:ea typeface="MS PGothic" pitchFamily="34" charset="-128"/>
              </a:rPr>
              <a:t>, для технического обеспечения указанных экспериментов прошу поддержать создание испытательного комплекса для проведения стендовых и натурных испытаний труб на базе трансгаз Ухта.</a:t>
            </a:r>
            <a:endParaRPr lang="ru-RU" altLang="ru-RU" sz="1200" b="0" dirty="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72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36A51A43-369E-41B5-9F8C-AFAD64A3513B}" type="slidenum">
              <a:rPr lang="ru-RU" altLang="ru-RU" smtClean="0"/>
              <a:pPr defTabSz="954088"/>
              <a:t>18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273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99DA8B63-3FFD-4C10-8716-19D9FE17AAEB}" type="slidenum">
              <a:rPr lang="ru-RU" smtClean="0">
                <a:solidFill>
                  <a:srgbClr val="FFFFFF"/>
                </a:solidFill>
              </a:rPr>
              <a:pPr defTabSz="954088"/>
              <a:t>19</a:t>
            </a:fld>
            <a:endParaRPr lang="ru-RU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Повреждения типа коррозионного-растрескивания под напряжением представляют наибольшую опасность с точки зрения эксплуатационной надежности трубопроводов. По статистике в</a:t>
            </a:r>
            <a:r>
              <a:rPr lang="ru-RU" altLang="ru-RU" baseline="0" dirty="0" smtClean="0">
                <a:latin typeface="Arial" pitchFamily="34" charset="0"/>
                <a:cs typeface="Arial" pitchFamily="34" charset="0"/>
              </a:rPr>
              <a:t> трансгаз Ухта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на их долю приходится  67 % всех аварий. </a:t>
            </a:r>
          </a:p>
          <a:p>
            <a:endParaRPr lang="en-US" alt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данным ООО «Газпром ВНИИГАЗ»</a:t>
            </a:r>
          </a:p>
        </p:txBody>
      </p:sp>
      <p:sp>
        <p:nvSpPr>
          <p:cNvPr id="2560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209527B2-6B83-45F7-9964-AA04619E21A4}" type="slidenum">
              <a:rPr lang="ru-RU" altLang="ru-RU" smtClean="0"/>
              <a:pPr defTabSz="954088"/>
              <a:t>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Исследования природы КРН установили, что очагами зарождения трещин служат, как правило, несовершенства поверхности труб металлургического и технологического происхождения. Кроме того, в</a:t>
            </a:r>
            <a:r>
              <a:rPr lang="ru-RU" altLang="ru-RU" baseline="0" dirty="0" smtClean="0">
                <a:latin typeface="Arial" pitchFamily="34" charset="0"/>
                <a:cs typeface="Arial" pitchFamily="34" charset="0"/>
              </a:rPr>
              <a:t> процессе диагностирования газопроводов трансгаз Ухта установлено, что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стресс-коррозия протекает на фоне неудовлетворительного состояния антикоррозионного покрытия труб, при условии доступа грунтового электролита к поверхности металла трубы.</a:t>
            </a:r>
          </a:p>
        </p:txBody>
      </p:sp>
      <p:sp>
        <p:nvSpPr>
          <p:cNvPr id="257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8B348D77-7A4E-443C-9E18-CA064D06798A}" type="slidenum">
              <a:rPr lang="ru-RU" altLang="ru-RU" smtClean="0"/>
              <a:pPr defTabSz="954088"/>
              <a:t>3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С 2003 года для обеспечения требуемого уровня надежности магистральных</a:t>
            </a:r>
            <a:r>
              <a:rPr lang="ru-RU" altLang="ru-RU" baseline="0" dirty="0" smtClean="0">
                <a:latin typeface="Arial" pitchFamily="34" charset="0"/>
                <a:cs typeface="Arial" pitchFamily="34" charset="0"/>
              </a:rPr>
              <a:t> газопроводов нашего Общества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реализуется комплекс мероприятий по внутритрубному диагностированию с последующим выборочным ремонтом труб и переизоляцией наиболее поврежденных КРН участков магистральных газопроводов. Указанные ремонтно-восстановительные мероприятия позволили с 2010 года по настоящее время избежать аварий в нашем Обществе по причине КРН.</a:t>
            </a: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начале 21 века при проведении внутритрубной дефектоскопии (ВТД) стали использоваться снаряды-дефектоскопы с поперечной системой намагничивания, которые выявляли продольные относительно оси трубы повреждения</a:t>
            </a:r>
            <a:r>
              <a:rPr lang="ru-RU" i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типа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КРН глубиной более 10% толщины стенки трубы. </a:t>
            </a:r>
            <a:endParaRPr lang="ru-RU" altLang="ru-RU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8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152F8C93-48DA-4973-94B3-9CA3930BFAF6}" type="slidenum">
              <a:rPr lang="ru-RU" altLang="ru-RU" smtClean="0"/>
              <a:pPr defTabSz="954088"/>
              <a:t>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Кроме того, анализ результатов повторных внутритрубных обследований участков трубопроводов показал, что  в течении 3-10 лет эксплуатации после капитального</a:t>
            </a:r>
            <a:r>
              <a:rPr lang="ru-RU" altLang="ru-RU" baseline="0" dirty="0" smtClean="0">
                <a:latin typeface="Arial" pitchFamily="34" charset="0"/>
                <a:cs typeface="Arial" pitchFamily="34" charset="0"/>
              </a:rPr>
              <a:t> ремонта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практически полностью отсутствовал процесс развития КРН на переизолированных трубах.</a:t>
            </a: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9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58D74B32-1DED-4C1E-B54F-1AD73FDF5A04}" type="slidenum">
              <a:rPr lang="ru-RU" altLang="ru-RU" smtClean="0">
                <a:solidFill>
                  <a:srgbClr val="000000"/>
                </a:solidFill>
              </a:rPr>
              <a:pPr defTabSz="954088"/>
              <a:t>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В настоящее время требования нормативных документов предписывают вырезку всех труб с повреждениями типа КРН в процессе капитального ремонта. К тому же в результате развития  диагностических средств автоматизированного и ручного контроля за последние 3 года число обнаруженных</a:t>
            </a:r>
            <a:r>
              <a:rPr lang="ru-RU" altLang="ru-RU" baseline="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вырезанных труб с неглубокими стресс-коррозионными повреждениями увеличилось практически в два раза. Таким образом, увеличилась удельная стоимость капитального ремонта. Например, в 2015 году в процессе капитального ремонта магистральных газопроводов </a:t>
            </a:r>
            <a:r>
              <a:rPr lang="ru-RU" altLang="ru-RU" strike="noStrike" baseline="0" dirty="0" smtClean="0">
                <a:latin typeface="Arial" pitchFamily="34" charset="0"/>
                <a:cs typeface="Arial" pitchFamily="34" charset="0"/>
              </a:rPr>
              <a:t>нашего Общества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средняя доля вырезанных труб большого диаметра с мелкими  повреждениями типа КРН глубиной до 10% от толщины стенки, составила 76% при ранее запланированном объеме замены 10%.</a:t>
            </a: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Эксплуатацию труб с повреждениями типа КРН запрещает «Инструкция по оценке дефектов труб и соединительных деталей при ремонте и диагностировании магистральных газопроводов (2013 г)», утвержденная В.А. Маркеловым.</a:t>
            </a:r>
          </a:p>
          <a:p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2014 году КР выполнялся путем сплошной замены труб.</a:t>
            </a:r>
          </a:p>
        </p:txBody>
      </p:sp>
      <p:sp>
        <p:nvSpPr>
          <p:cNvPr id="260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9147FC4C-7DF9-4D30-9671-0D05CFA37B42}" type="slidenum">
              <a:rPr lang="ru-RU" altLang="ru-RU" smtClean="0"/>
              <a:pPr defTabSz="954088"/>
              <a:t>6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Анализ результатов контроля труб, эксплуатируемых более 30 лет, показал, что 90% выявляемых повреждений типа КРН находятся на ранней стадии развития и имеют глубину не более 10%. Такие повреждения в среднесрочной перспективе не могут обнаруживаться средствами ВТД, что, с одной стороны, приводит к значительной ошибке при заказе МТР для капитального ремонта газопровода. А с другой стороны, по результатам Российских и зарубежных исследований трещины КРН глубиной до 10% не представляют опасности для трубопровода. </a:t>
            </a: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данным ООО «Газпром ВНИИГАЗ». В соответствии с СТО Газпром 2-2.3-173-2007 года и Р Газпром  9.4-030-2014, указанные повреждения относятся к допустимым для временной эксплуатации.</a:t>
            </a: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1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A70B60A9-2D17-4311-AA5A-9AADC3F16D75}" type="slidenum">
              <a:rPr lang="ru-RU" altLang="ru-RU" smtClean="0"/>
              <a:pPr defTabSz="954088"/>
              <a:t>7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В сложившейся ситуации «Газпром трансгаз Ухта» определило приоритетные задачи,</a:t>
            </a:r>
            <a:r>
              <a:rPr lang="ru-RU" altLang="ru-RU" baseline="0" dirty="0" smtClean="0">
                <a:latin typeface="Arial" pitchFamily="34" charset="0"/>
                <a:cs typeface="Arial" pitchFamily="34" charset="0"/>
              </a:rPr>
              <a:t> решаемые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совместными с «Газпром ВНИИГАЗ» исследованиями по совершенствованию технологии ремонта протяженных участков магистральных газопроводов, подверженных КРН, и дифференциации требований к вырезке труб с</a:t>
            </a:r>
            <a:r>
              <a:rPr lang="ru-RU" altLang="ru-RU" baseline="0" dirty="0" smtClean="0">
                <a:latin typeface="Arial" pitchFamily="34" charset="0"/>
                <a:cs typeface="Arial" pitchFamily="34" charset="0"/>
              </a:rPr>
              <a:t> повреждениями типа КРН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в зависимости от их реальной опасности. </a:t>
            </a:r>
          </a:p>
          <a:p>
            <a:endParaRPr lang="en-US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2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FCDB0827-90FC-44C8-91B6-E6CD1E17D388}" type="slidenum">
              <a:rPr lang="ru-RU" altLang="ru-RU" smtClean="0"/>
              <a:pPr defTabSz="954088"/>
              <a:t>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ru-RU" altLang="ru-RU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Для решения первых двух задач выполнена классификация повреждений типа КРН по степени опасности и </a:t>
            </a:r>
            <a:r>
              <a:rPr kumimoji="0"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разработана</a:t>
            </a:r>
            <a:r>
              <a:rPr kumimoji="0" lang="en-US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«Методика оценки прочности трубопроводов со стресс-коррозионными дефектами» (</a:t>
            </a:r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 Газпром  9.4-030-2014 </a:t>
            </a:r>
            <a:r>
              <a:rPr kumimoji="0"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Следует отметить, что анализ инцидентов на объектах ПАО «Газпром» подтверждает выбранные критерии принятия решения о возможности эксплуатации труб с повреждениями типа КРН. Стресс-коррозионные повреждения глубиной до 10% в соответствии с методикой относят к допустимым повреждениям вне зависимости от их длины. Обращаю особое внимание на то, что такие повреждения никогда не являлись причинами аварий.</a:t>
            </a:r>
          </a:p>
          <a:p>
            <a:endParaRPr kumimoji="0" lang="ru-RU" alt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Документ </a:t>
            </a:r>
            <a:r>
              <a:rPr kumimoji="0"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ООО «Газпром ВНИИГАЗ» </a:t>
            </a:r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 Газпром  9.4-030-2014  введен в действие с 26.09.2016 года и </a:t>
            </a:r>
            <a:r>
              <a:rPr kumimoji="0"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содержит порядок принятия решения о возможности эксплуатации трубопроводов с </a:t>
            </a:r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повреждениями типа</a:t>
            </a:r>
            <a:r>
              <a:rPr kumimoji="0"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КРН при учете их размеров и режимов работы газопровода. </a:t>
            </a:r>
          </a:p>
          <a:p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Область применения Р Газпром  9.4-030-2014 </a:t>
            </a:r>
            <a:r>
              <a:rPr kumimoji="0" lang="ru-RU" alt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«Методика оценки прочности трубопроводов со стресс-коррозионными дефектами» - 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технологические трубопроводы компрессорных станций ПАО «Газпром», следует распространить на ЛЧ МГ. </a:t>
            </a:r>
            <a:endParaRPr kumimoji="0" lang="ru-RU" altLang="ru-RU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500"/>
            <a:fld id="{E740852C-FE47-4F54-9B3C-116F89E2DC7C}" type="slidenum">
              <a:rPr lang="ru-RU" altLang="ru-RU" smtClean="0"/>
              <a:pPr defTabSz="952500"/>
              <a:t>9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DCE47-2FB6-4A7E-945E-40B1DEE6A20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4277-4F0D-491C-B268-FABA443F39D2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F9D2-447F-4DF3-A87F-286568060DE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91158-16FB-47BC-AC66-7BAEF557A0B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A678E-C784-4DEE-B62A-D6D50E424587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2"/>
            <a:ext cx="4495800" cy="68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919290"/>
            <a:ext cx="4495800" cy="68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15C4-1325-419F-AB0A-07AB9B63512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" name="Picture 11" descr="ОАО «Газпром»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5900" y="138113"/>
            <a:ext cx="1352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3" name="Picture 11" descr="ОАО «Газпром»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5900" y="138113"/>
            <a:ext cx="1352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 lIns="91440" tIns="45720" rIns="91440" bIns="45720" anchor="t"/>
          <a:lstStyle>
            <a:lvl1pPr>
              <a:defRPr/>
            </a:lvl1pPr>
          </a:lstStyle>
          <a:p>
            <a:pPr>
              <a:defRPr/>
            </a:pPr>
            <a:fld id="{D1A061A8-6CDB-4DB1-8E13-FD74A8035FB7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 lIns="72000" rIns="72000"/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Демонстрационное обследование по оценке коррозионного состояния 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ru-RU" altLang="ru-RU" dirty="0"/>
              <a:t>участка трубопровода «Центр-Восток»</a:t>
            </a:r>
            <a:r>
              <a:rPr lang="en-US" altLang="ru-RU" dirty="0"/>
              <a:t> (</a:t>
            </a:r>
            <a:r>
              <a:rPr lang="ru-RU" altLang="ru-RU" dirty="0"/>
              <a:t>«ГДФ СУЭЗ»</a:t>
            </a:r>
            <a:r>
              <a:rPr lang="en-US" altLang="ru-RU" dirty="0"/>
              <a:t>)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8623-A6D2-4BE7-B059-524F4BA9D2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ОБОСНОВАНИЕ УЧЕТА ВИБРОГЕОДИНАМИКИ ПРИ ФОРМИРОВАНИИ ПРЕДСТАВЛЕНИЙ </a:t>
            </a:r>
            <a:br>
              <a:rPr lang="ru-RU" altLang="ru-RU" dirty="0"/>
            </a:br>
            <a:r>
              <a:rPr lang="ru-RU" altLang="ru-RU" dirty="0"/>
              <a:t>ОБ ОСОБЕННОСТЯХ РАЗРАБОТКИ МЕСТОРОЖДЕНИЙ УГЛЕВОДОРОДОВ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3991"/>
            <a:ext cx="8368812" cy="5280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2FAB-CB2A-46E7-A4FB-BFF3A93378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C3EA-5042-4241-A95D-7655C09BF83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ОБОСНОВАНИЕ УЧЕТА ВИБРОГЕОДИНАМИКИ ПРИ ФОРМИРОВАНИИ ПРЕДСТАВЛЕНИЙ </a:t>
            </a:r>
            <a:br>
              <a:rPr lang="ru-RU" altLang="ru-RU" dirty="0"/>
            </a:br>
            <a:r>
              <a:rPr lang="ru-RU" altLang="ru-RU" dirty="0"/>
              <a:t>ОБ ОСОБЕННОСТЯХ РАЗРАБОТКИ МЕСТОРОЖДЕНИЙ УГЛЕВОДОРОДОВ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3991"/>
            <a:ext cx="8368812" cy="5280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6C28-1EF5-4765-8155-1DA82AA1DDD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B077-5455-44B7-85ED-13E10ACDEC3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277A-E8FC-43F0-9D3A-4262D42AB9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ОБОСНОВАНИЕ УЧЕТА ВИБРОГЕОДИНАМИКИ ПРИ ФОРМИРОВАНИИ ПРЕДСТАВЛЕНИЙ </a:t>
            </a:r>
            <a:br>
              <a:rPr lang="ru-RU" altLang="ru-RU" dirty="0"/>
            </a:br>
            <a:r>
              <a:rPr lang="ru-RU" altLang="ru-RU" dirty="0"/>
              <a:t>ОБ ОСОБЕННОСТЯХ РАЗРАБОТКИ МЕСТОРОЖДЕНИЙ УГЛЕВОДОРОДОВ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3991"/>
            <a:ext cx="8368812" cy="5280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3EA7-13C0-42B9-9FEA-5517CA1187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181225" y="6346825"/>
            <a:ext cx="6534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500" dirty="0" smtClean="0">
                <a:solidFill>
                  <a:srgbClr val="FFFFFF"/>
                </a:solidFill>
              </a:rPr>
              <a:t>Научно-практическая конференция молодых специалистов и новаторов производства ООО «Газпром трансгаз Югорск». Югорск 08.12.14 – 12.12.14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E12B0-CD42-4E37-8EFC-76B404320B1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>
                <a:solidFill>
                  <a:srgbClr val="FFFFFF"/>
                </a:solidFill>
              </a:rPr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4EC0-49D5-4B6D-97EB-C1C960AC606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>
                <a:solidFill>
                  <a:srgbClr val="FFFFFF"/>
                </a:solidFill>
              </a:rPr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FACE-6EB4-4931-ABB4-0E4BF5B3FC6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7CC68-4302-4069-9BE3-0712E0375011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37DA-7B44-44E9-8333-5AAC06E7C2A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DAFD-3445-4E15-9318-20A551DF01A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E6128-D427-4AAD-923F-3871F7061612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FA46-5035-49D3-A433-ED598F359E2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5C1B-E3AC-4E3D-BEF4-0E16B8E60AC0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DEA6-7851-4C4F-90E6-B5A71624EE9B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2086-EDD4-4C62-8F0E-5D4C32AB7E74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C7658-3DAA-49A4-9676-4A388E35970F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903D3-19C3-46FD-A37E-1C84BB8F263A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3B0DD-5938-4311-BD0B-3F0E0F19791B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2"/>
            <a:ext cx="4495800" cy="68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919290"/>
            <a:ext cx="4495800" cy="68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A5A6-3823-4B6E-9954-9361F056BD2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" name="Picture 11" descr="ОАО «Газпром»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5900" y="138113"/>
            <a:ext cx="1352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3" name="Picture 11" descr="ОАО «Газпром»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5900" y="138113"/>
            <a:ext cx="1352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 lIns="91440" tIns="45720" rIns="91440" bIns="45720" anchor="t"/>
          <a:lstStyle>
            <a:lvl1pPr>
              <a:defRPr/>
            </a:lvl1pPr>
          </a:lstStyle>
          <a:p>
            <a:pPr>
              <a:defRPr/>
            </a:pPr>
            <a:fld id="{2DBD1DCA-B2FD-4EEA-B071-3DF27672CC7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>
                <a:solidFill>
                  <a:srgbClr val="FFFFFF"/>
                </a:solidFill>
              </a:rPr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592C-8B33-47E5-A55C-1F0A03E18B6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9450-98AC-4FE3-B63E-4E395380BB9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>
                <a:solidFill>
                  <a:srgbClr val="FFFFFF"/>
                </a:solidFill>
              </a:rPr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630D-5678-4782-8DF0-FB4CF6CD8E9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540A2-86DF-400D-BB28-4B8AA7615F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ОБОСНОВАНИЕ УЧЕТА ВИБРОГЕОДИНАМИКИ ПРИ ФОРМИРОВАНИИ ПРЕДСТАВЛЕНИЙ </a:t>
            </a:r>
            <a:br>
              <a:rPr lang="ru-RU" altLang="ru-RU" dirty="0"/>
            </a:br>
            <a:r>
              <a:rPr lang="ru-RU" altLang="ru-RU" dirty="0"/>
              <a:t>ОБ ОСОБЕННОСТЯХ РАЗРАБОТКИ МЕСТОРОЖДЕНИЙ УГЛЕВОДОРОДОВ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3991"/>
            <a:ext cx="8368812" cy="5280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8FCF-D849-4F2C-AAAA-B6A230BC0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2F49-9665-4DE3-B058-31EB2FCAC00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ОБОСНОВАНИЕ УЧЕТА ВИБРОГЕОДИНАМИКИ ПРИ ФОРМИРОВАНИИ ПРЕДСТАВЛЕНИЙ </a:t>
            </a:r>
            <a:br>
              <a:rPr lang="ru-RU" altLang="ru-RU" dirty="0"/>
            </a:br>
            <a:r>
              <a:rPr lang="ru-RU" altLang="ru-RU" dirty="0"/>
              <a:t>ОБ ОСОБЕННОСТЯХ РАЗРАБОТКИ МЕСТОРОЖДЕНИЙ УГЛЕВОДОРОДОВ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0E7C-8D08-419D-B2FB-B0A4800F86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ОБОСНОВАНИЕ УЧЕТА ВИБРОГЕОДИНАМИКИ ПРИ ФОРМИРОВАНИИ ПРЕДСТАВЛЕНИЙ </a:t>
            </a:r>
            <a:br>
              <a:rPr lang="ru-RU" altLang="ru-RU" dirty="0"/>
            </a:br>
            <a:r>
              <a:rPr lang="ru-RU" altLang="ru-RU" dirty="0"/>
              <a:t>ОБ ОСОБЕННОСТЯХ РАЗРАБОТКИ МЕСТОРОЖДЕНИЙ УГЛЕВОДОРОДОВ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3991"/>
            <a:ext cx="8368812" cy="5280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1AD9-3243-46B6-B7D7-AE35D03EC3E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014F-B94E-475A-B678-E158AF2BC9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709B-5BE5-4AE3-8089-B9AC84014A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A3AC1-3D28-477D-A6D8-66D9ECF5ED99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>
                <a:solidFill>
                  <a:srgbClr val="FFFFFF"/>
                </a:solidFill>
              </a:rPr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181225" y="6346825"/>
            <a:ext cx="6534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500" dirty="0" smtClean="0">
                <a:solidFill>
                  <a:srgbClr val="FFFFFF"/>
                </a:solidFill>
              </a:rPr>
              <a:t>Научно-практическая конференция молодых специалистов и новаторов производства ООО «Газпром трансгаз Югорск». Югорск 08.12.14 – 12.12.14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683B-C449-449E-A0B8-362BB9ADEB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181225" y="6346825"/>
            <a:ext cx="6534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500" dirty="0" smtClean="0">
                <a:solidFill>
                  <a:srgbClr val="FFFFFF"/>
                </a:solidFill>
              </a:rPr>
              <a:t>Научно-практическая конференция молодых специалистов и новаторов производства ООО «Газпром трансгаз Югорск». Югорск 08.12.14 – 12.12.14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0DE3-09F3-40BD-924A-234ED43555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1EBC-37EA-4CDB-B628-8CB2BE5E1B9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4016"/>
            <a:ext cx="8368812" cy="52800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43B3-317D-4811-886E-5FA6E81926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725EF-A8F2-4AC1-A865-5AC493CDEA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>
                <a:solidFill>
                  <a:srgbClr val="FFFFFF"/>
                </a:solidFill>
              </a:rPr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974A-1900-4634-9C4C-B4D8C42A191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>
                <a:solidFill>
                  <a:srgbClr val="FFFFFF"/>
                </a:solidFill>
              </a:rPr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A728-7D52-4F5C-B561-721C16E94916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377C4-047D-4D80-A761-D53E41B8567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D07D-B08E-4461-AB7A-76A24B2DD3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>
                <a:solidFill>
                  <a:srgbClr val="FFFFFF"/>
                </a:solidFill>
              </a:rPr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DF05-0253-49AB-BD56-0DACC3F5E18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8D6B-B6F8-4C66-9ABC-17E7E57313DA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2238F-03C1-42FF-8AD7-CF24A237E4DF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2C97-A5AF-46A0-AC92-E62FCBC0E1F2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BAB9-97C6-4D1E-B379-D28C740C486C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DCE9E-51B2-4E16-ABF3-80CB51B3E85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75BA-D5B5-4EF4-9991-9CB6A252DF6C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5D35-C942-4C3A-801A-84644350050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8AC64-03E6-4C84-B60D-8CE735927593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8334-263D-4C26-BAB0-B989D20B812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CA57-E825-4F10-AA75-622358B4C700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747A-D310-496F-8457-3F195C076F6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2"/>
            <a:ext cx="4495800" cy="68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919290"/>
            <a:ext cx="4495800" cy="68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0842-6D77-406A-964D-ED4E1886B6B7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 lIns="91440" tIns="45720" rIns="91440" bIns="45720" anchor="t"/>
          <a:lstStyle>
            <a:lvl1pPr>
              <a:defRPr/>
            </a:lvl1pPr>
          </a:lstStyle>
          <a:p>
            <a:pPr>
              <a:defRPr/>
            </a:pPr>
            <a:fld id="{0395668C-30AE-4289-A886-2C6521727959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 lIns="72000" rIns="72000"/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Демонстрационное обследование по оценке коррозионного состояния 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ru-RU" altLang="ru-RU" dirty="0"/>
              <a:t>участка трубопровода «Центр-Восток»</a:t>
            </a:r>
            <a:r>
              <a:rPr lang="en-US" altLang="ru-RU" dirty="0"/>
              <a:t> (</a:t>
            </a:r>
            <a:r>
              <a:rPr lang="ru-RU" altLang="ru-RU" dirty="0"/>
              <a:t>«ГДФ СУЭЗ»</a:t>
            </a:r>
            <a:r>
              <a:rPr lang="en-US" altLang="ru-RU" dirty="0"/>
              <a:t>)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3F8EF-D32C-416B-B096-ACFE7B5367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2F0C7-4DBF-4A52-A5DA-FFFAAD2CC56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0478-57FE-458E-B5EF-BA8A227824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A62A-8822-47BC-941F-8046E3AA1027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2" y="2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4016"/>
            <a:ext cx="8368812" cy="5280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DD09832D-D85D-4EE9-8CC5-5A6D6EB7C9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098A-1225-479F-A08E-4EF8813BB94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2" y="2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4016"/>
            <a:ext cx="8368812" cy="5280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86A73996-F0A1-4080-BA67-4612F40A80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2"/>
            <a:ext cx="4495800" cy="68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919290"/>
            <a:ext cx="4495800" cy="68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F1375-497E-484C-8B9D-2901364B701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2" y="2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4016"/>
            <a:ext cx="8368812" cy="5280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CEA9FA79-E37B-4487-B230-DA29F2518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2" y="2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4016"/>
            <a:ext cx="8368812" cy="5280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139C201C-FC13-4141-BF9A-857DA2FC4D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 lIns="91440" tIns="45720" rIns="91440" bIns="45720" anchor="t"/>
          <a:lstStyle>
            <a:lvl1pPr>
              <a:defRPr/>
            </a:lvl1pPr>
          </a:lstStyle>
          <a:p>
            <a:pPr>
              <a:defRPr/>
            </a:pPr>
            <a:fld id="{925E3527-09E7-49C6-8348-2E0A8DC07256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9E2B0-3A13-4309-B27A-52E64399DCDB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2" y="2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4016"/>
            <a:ext cx="8368812" cy="5280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1C5DDD88-7B90-4387-AAE6-807924ACBD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038350" y="6346825"/>
            <a:ext cx="6896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ru-RU" altLang="ru-RU" sz="1500" dirty="0" smtClean="0">
                <a:solidFill>
                  <a:srgbClr val="FFFFFF"/>
                </a:solidFill>
              </a:rPr>
              <a:t>Научно-практическая конференция молодых специалистов и новаторов производства       ООО «Газпром трансгаз Югорск». Югорск 08.12.14 – 12.12.14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584A-992F-481A-80A9-65ED39F22B26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3" y="2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3" y="2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4CE47E-9E5A-4A87-B8F2-F12C3AF9DC68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A11200-288C-42A4-B199-AEDE11E9215B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18C74B-52ED-4FA4-B8CF-0DE25643F0B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500FB6-DD20-4B57-AD61-6934F631F2D8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83CCBD-59C2-408B-AF1B-2AB8F943718B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5762625"/>
            <a:ext cx="9144000" cy="54451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D295BE-D673-4FD2-A1C8-4E0022A96E90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947223-CA41-4278-AAC1-93CBB5BFAFC2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419F7-FC8D-4B05-93D5-727D4D2616F0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C2EFA0-F2D7-4B2C-8C2B-C45A38159548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F3032B-BD28-4FA9-A47C-65FBD35C7E38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3487E-2B58-40B3-A724-1064F9A6C075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F5EE56-64F7-493F-A80D-A6CF8D4D2EA1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AC3BD8-F684-4F72-8D1E-A0E9BFF7A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5762625"/>
            <a:ext cx="9144000" cy="54451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29CBCE-BB53-41AD-A823-67C6DB3447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9DD5E6-4B0B-493B-AFF4-C2E4A406E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9501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4764793-63D3-4D71-9802-3228C9938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62CF5B-CEBC-4FE9-8CBD-A7F869E2F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BB822E-5BFE-43E3-A84D-44044D507B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0852-1FDA-455F-A9CF-E7C415AA984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C1AB70-4AAF-4998-8D82-C42D588F0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B08632-36BC-4940-9ABF-4C62ED1FDB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F9FF7E-D178-405F-9D9D-A938539898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686C72-756E-448D-99E4-8D44EF9CE0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F3B13A-CEB6-47F5-8EE5-38117E582B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257BF-BD8B-4AE2-B70A-C1FCC96EB861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E820-1948-4001-A407-723A547A5788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E0BBF-9365-40E5-90B9-8530D3B997BA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B79C9-FCAC-4996-BA65-0A4894401A57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640E-E830-4DF6-8D24-988F68AECAEB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458FB-BC00-4EC5-9F2F-EDEC5FC36FD0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68A5-9582-4202-9D6B-115938A1B97A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6F201-D3B4-4379-AE89-11133296A9A9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90D47-DEE8-4A5F-9A10-439D2435E0E9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87BE-17B0-48FC-B298-866EFFF80AC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C991-1294-4358-8497-815D7388BE56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9D9E1-102B-49D2-AAD0-6631C5E974EC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495800" cy="68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919288"/>
            <a:ext cx="4495800" cy="68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C795-AFBB-44C2-A0D0-C05AE514336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 lIns="91440" tIns="45720" rIns="91440" bIns="45720" anchor="t"/>
          <a:lstStyle>
            <a:lvl1pPr>
              <a:defRPr/>
            </a:lvl1pPr>
          </a:lstStyle>
          <a:p>
            <a:pPr>
              <a:defRPr/>
            </a:pPr>
            <a:fld id="{5B14A592-4667-4754-B468-867DA0C34E44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 lIns="72000" rIns="72000"/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Демонстрационное обследование по оценке коррозионного состояния 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ru-RU" altLang="ru-RU" dirty="0"/>
              <a:t>участка трубопровода «Центр-Восток»</a:t>
            </a:r>
            <a:r>
              <a:rPr lang="en-US" altLang="ru-RU" dirty="0"/>
              <a:t> (</a:t>
            </a:r>
            <a:r>
              <a:rPr lang="ru-RU" altLang="ru-RU" dirty="0"/>
              <a:t>«ГДФ СУЭЗ»</a:t>
            </a:r>
            <a:r>
              <a:rPr lang="en-US" altLang="ru-RU" dirty="0"/>
              <a:t>)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3B3D4-E977-4538-8B66-746F23474AD8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E794-1C20-45A6-A031-4E88CBC1AD7A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525B-FD74-4520-8BB8-F098461BE22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5643-78E6-4E32-9E36-FE50BAC9AF60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CD53C-C78D-4F27-A532-BEBE23390EB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74A7-2D2E-45F1-B92C-5067A91348A1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D391-A613-4F93-A729-DDF3007670E1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2"/>
            <a:ext cx="4495800" cy="68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919290"/>
            <a:ext cx="4495800" cy="68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3636-0DDE-4502-BB26-EDA91A0C1487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 lIns="91440" tIns="45720" rIns="91440" bIns="45720" anchor="t"/>
          <a:lstStyle>
            <a:lvl1pPr>
              <a:defRPr/>
            </a:lvl1pPr>
          </a:lstStyle>
          <a:p>
            <a:pPr>
              <a:defRPr/>
            </a:pPr>
            <a:fld id="{2C8E8429-7135-4171-BABB-650E7B2B3460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 lIns="72000" rIns="72000"/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Демонстрационное обследование по оценке коррозионного состояния 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ru-RU" altLang="ru-RU" dirty="0"/>
              <a:t>участка трубопровода «Центр-Восток»</a:t>
            </a:r>
            <a:r>
              <a:rPr lang="en-US" altLang="ru-RU" dirty="0"/>
              <a:t> (</a:t>
            </a:r>
            <a:r>
              <a:rPr lang="ru-RU" altLang="ru-RU" dirty="0"/>
              <a:t>«ГДФ СУЭЗ»</a:t>
            </a:r>
            <a:r>
              <a:rPr lang="en-US" altLang="ru-RU" dirty="0"/>
              <a:t>)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/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E229-F485-47D2-A41E-8509B436527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2" y="2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2001838" y="6343650"/>
            <a:ext cx="71897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2" y="153991"/>
            <a:ext cx="8368812" cy="5280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2E0B57-DAD6-439F-8C6A-D9A692D8D52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800">
                <a:solidFill>
                  <a:srgbClr val="003366"/>
                </a:solidFill>
              </a:defRPr>
            </a:lvl1pPr>
            <a:lvl2pPr>
              <a:defRPr sz="3200">
                <a:solidFill>
                  <a:srgbClr val="003366"/>
                </a:solidFill>
              </a:defRPr>
            </a:lvl2pPr>
            <a:lvl3pPr>
              <a:defRPr sz="2800">
                <a:solidFill>
                  <a:srgbClr val="003366"/>
                </a:solidFill>
              </a:defRPr>
            </a:lvl3pPr>
            <a:lvl4pPr>
              <a:defRPr sz="2400">
                <a:solidFill>
                  <a:srgbClr val="003366"/>
                </a:solidFill>
              </a:defRPr>
            </a:lvl4pPr>
            <a:lvl5pPr>
              <a:defRPr sz="2400">
                <a:solidFill>
                  <a:srgbClr val="003366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06202-B5C0-42CC-9DCF-91C00249C80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E574383-F7D0-48D1-82CE-BAEA4050499B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</p:spPr>
        <p:txBody>
          <a:bodyPr vert="horz" wrap="square" lIns="72000" tIns="45720" rIns="7200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Демонстрационное обследование по оценке коррозионного состояния 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ru-RU" altLang="ru-RU" dirty="0"/>
              <a:t>участка трубопровода «Центр-Восток»</a:t>
            </a:r>
            <a:r>
              <a:rPr lang="en-US" altLang="ru-RU" dirty="0"/>
              <a:t> (</a:t>
            </a:r>
            <a:r>
              <a:rPr lang="ru-RU" altLang="ru-RU" dirty="0"/>
              <a:t>«ГДФ СУЭЗ»</a:t>
            </a:r>
            <a:r>
              <a:rPr lang="en-US" altLang="ru-RU" dirty="0"/>
              <a:t>)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B12B-2E77-446E-8319-45B72C6A8522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5D2C-7D7F-4BAF-87B6-A629FB86BD97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C8DEC-9308-4CC7-86A3-02EA00F53CE4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F7F2D-B8B6-4D74-AB07-9621D604C58A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E2B6-BBF3-44D7-8625-AAD38B2EDF3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5BF7-51F6-4EAC-8537-1B2040E425C8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5E69-B44F-4DDA-8558-96BB372A65C0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59F23-283A-4C78-9625-5C3E1FCA8C28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D8C3B-E329-4767-AA70-257DDED96BA4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EA8D-5013-49FE-910C-6279555DF4F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67D8-616A-4A5D-9C27-D8BDC0AF7FCC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8931A-A261-4A36-9283-2D72178AB232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2"/>
            <a:ext cx="4495800" cy="68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919290"/>
            <a:ext cx="4495800" cy="68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B1C0-99E2-4C15-B530-D90033299F0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AD7F-FF44-406A-8840-9FDB32A8A049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5103-2361-488D-AAFC-A1126811B120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23108-5A09-4FA0-AE56-D0F80BF0B222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CDEF-62F8-460A-885D-1A8094F3FE20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14ABD-C4B8-409E-BBBA-1EA8ECAD2CC1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A977-4630-4B75-994E-65BF8E770FB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 userDrawn="1"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/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lang="en-US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7463-1F3E-47F2-8C88-FEEA95B160A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60C29-DAC6-463B-AADE-0168D0531DB4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F744-DCB4-4ED4-97A1-40407BE0E2AC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4EB8F-DACA-4440-AAEF-FC9546799A27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EDB6-0267-44C7-AFA0-F23E8849D05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9841D-3EEC-4D4E-B0AB-417E119561CC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2"/>
            <a:ext cx="4495800" cy="68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919290"/>
            <a:ext cx="4495800" cy="68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671B4-B2C6-4CCB-81CB-089B0E586B76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 lIns="91440" tIns="45720" rIns="91440" bIns="45720" anchor="t"/>
          <a:lstStyle>
            <a:lvl1pPr>
              <a:defRPr/>
            </a:lvl1pPr>
          </a:lstStyle>
          <a:p>
            <a:pPr>
              <a:defRPr/>
            </a:pPr>
            <a:fld id="{8498D6A3-9767-400C-89B2-BD910E5016E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 lIns="72000" rIns="72000"/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Демонстрационное обследование по оценке коррозионного состояния 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ru-RU" altLang="ru-RU" dirty="0"/>
              <a:t>участка трубопровода «Центр-Восток»</a:t>
            </a:r>
            <a:r>
              <a:rPr lang="en-US" altLang="ru-RU" dirty="0"/>
              <a:t> (</a:t>
            </a:r>
            <a:r>
              <a:rPr lang="ru-RU" altLang="ru-RU" dirty="0"/>
              <a:t>«ГДФ СУЭЗ»</a:t>
            </a:r>
            <a:r>
              <a:rPr lang="en-US" altLang="ru-RU" dirty="0"/>
              <a:t>)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A5C3-FC23-4E45-AEEE-63E14F13EB5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E189-345E-44B6-BBFD-8B0E195BE5C8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CD61-7BD1-402C-B1A6-0DE47F6DA4C4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3C07-CAED-4C46-979D-189B93126C08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10FF-41D9-4E6C-8E76-2CEB49067928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FC36-566F-49CD-9668-837B634D76F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BE9E-1252-4F59-AB28-1B82293BCBAA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B65FF-81A1-4846-AD27-EE374E047FB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54D7-E54F-4E88-844C-F2041DAF1529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F9B2-1720-45E7-A64F-4603C16C0332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51B7F-FC26-494C-80FD-2C8042D169D0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2"/>
            <a:ext cx="4495800" cy="68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919290"/>
            <a:ext cx="4495800" cy="68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FD219-4C29-41BD-AE8D-72443E5F7F5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045FB-D58C-482F-88A9-7F76CF226624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dirty="0" smtClean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 lIns="91440" tIns="45720" rIns="91440" bIns="45720" anchor="t"/>
          <a:lstStyle>
            <a:lvl1pPr>
              <a:defRPr/>
            </a:lvl1pPr>
          </a:lstStyle>
          <a:p>
            <a:pPr>
              <a:defRPr/>
            </a:pPr>
            <a:fld id="{54B752D7-16B5-496D-8EE4-342F0685514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</p:spPr>
        <p:txBody>
          <a:bodyPr lIns="72000" rIns="72000"/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Демонстрационное обследование по оценке коррозионного состояния 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ru-RU" altLang="ru-RU" dirty="0"/>
              <a:t>участка трубопровода «Центр-Восток»</a:t>
            </a:r>
            <a:r>
              <a:rPr lang="en-US" altLang="ru-RU" dirty="0"/>
              <a:t> (</a:t>
            </a:r>
            <a:r>
              <a:rPr lang="ru-RU" altLang="ru-RU" dirty="0"/>
              <a:t>«ГДФ СУЭЗ»</a:t>
            </a:r>
            <a:r>
              <a:rPr lang="en-US" altLang="ru-RU" dirty="0"/>
              <a:t>)</a:t>
            </a:r>
            <a:endParaRPr lang="ru-RU" alt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CA09-2082-41A4-87CB-00B1BC0D0E7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68E72-BC84-4F01-B027-87188BEB869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B651-299C-45A2-9DE9-ACAF59AEF648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2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18AF-B901-4713-968F-FEB0D0B1ED21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A616-9AFC-48E6-A165-25F7AF4B20FB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A6BDA-199A-4175-9C11-DCAD901F9C29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07380-7B65-413D-AE8F-6843B0A3EB97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F7FE1-3427-470F-9091-E277F1592CE8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.w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1.w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1.wm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12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.wm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31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1.wmf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3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1.wmf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.wmf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.wmf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4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4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5" Type="http://schemas.openxmlformats.org/officeDocument/2006/relationships/image" Target="../media/image1.wmf"/><Relationship Id="rId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theme" Target="../theme/theme31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1.wmf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theme" Target="../theme/theme32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4" Type="http://schemas.openxmlformats.org/officeDocument/2006/relationships/image" Target="../media/image1.wmf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150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theme" Target="../theme/theme3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.wmf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6" Type="http://schemas.openxmlformats.org/officeDocument/2006/relationships/theme" Target="../theme/theme35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theme" Target="../theme/theme3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1.wmf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theme" Target="../theme/theme37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.wmf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image" Target="../media/image3.wmf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image" Target="../media/image3.wmf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image" Target="../media/image3.wmf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image" Target="../media/image3.wmf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6" Type="http://schemas.openxmlformats.org/officeDocument/2006/relationships/theme" Target="../theme/theme4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103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3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cs typeface="Arial" pitchFamily="34" charset="0"/>
              </a:defRPr>
            </a:lvl1pPr>
          </a:lstStyle>
          <a:p>
            <a:pPr>
              <a:defRPr/>
            </a:pPr>
            <a:fld id="{417E58FE-B6CE-4E39-A593-2EC685DDCF6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035" name="Picture 37" descr="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812" r:id="rId1"/>
    <p:sldLayoutId id="214750892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718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1025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7171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172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245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24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Координационный комитет, г. Хабаровск, 25.04.2011Образец заголовка</a:t>
            </a:r>
          </a:p>
        </p:txBody>
      </p:sp>
      <p:sp>
        <p:nvSpPr>
          <p:cNvPr id="7176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024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944" r:id="rId1"/>
    <p:sldLayoutId id="2147508945" r:id="rId2"/>
    <p:sldLayoutId id="2147508946" r:id="rId3"/>
    <p:sldLayoutId id="2147508947" r:id="rId4"/>
    <p:sldLayoutId id="2147508948" r:id="rId5"/>
    <p:sldLayoutId id="2147508949" r:id="rId6"/>
    <p:sldLayoutId id="2147508950" r:id="rId7"/>
    <p:sldLayoutId id="2147508951" r:id="rId8"/>
    <p:sldLayoutId id="2147508952" r:id="rId9"/>
    <p:sldLayoutId id="2147508953" r:id="rId10"/>
    <p:sldLayoutId id="2147508954" r:id="rId11"/>
    <p:sldLayoutId id="2147508955" r:id="rId12"/>
    <p:sldLayoutId id="2147508956" r:id="rId13"/>
    <p:sldLayoutId id="21475089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grpSp>
        <p:nvGrpSpPr>
          <p:cNvPr id="1126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127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27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27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Координационный комитет, г. Хабаровск, 25.04.2011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7F971A1-E146-40EB-9525-E46DA41F81B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8825" y="6351588"/>
            <a:ext cx="711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  <p:sp>
        <p:nvSpPr>
          <p:cNvPr id="1127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127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825" r:id="rId1"/>
    <p:sldLayoutId id="2147508826" r:id="rId2"/>
    <p:sldLayoutId id="2147508827" r:id="rId3"/>
    <p:sldLayoutId id="2147508828" r:id="rId4"/>
    <p:sldLayoutId id="2147508829" r:id="rId5"/>
    <p:sldLayoutId id="2147508830" r:id="rId6"/>
    <p:sldLayoutId id="2147508831" r:id="rId7"/>
    <p:sldLayoutId id="2147508832" r:id="rId8"/>
    <p:sldLayoutId id="2147508833" r:id="rId9"/>
    <p:sldLayoutId id="2147508834" r:id="rId10"/>
    <p:sldLayoutId id="2147508835" r:id="rId11"/>
    <p:sldLayoutId id="2147508836" r:id="rId12"/>
    <p:sldLayoutId id="214750895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grpSp>
        <p:nvGrpSpPr>
          <p:cNvPr id="12291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230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29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29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Координационный комитет, г. Хабаровск, 25.04.2011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C8B8AC67-6A40-46CA-80CB-76EF3E4F5BDF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8825" y="6351588"/>
            <a:ext cx="711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  <p:sp>
        <p:nvSpPr>
          <p:cNvPr id="12298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2299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837" r:id="rId1"/>
    <p:sldLayoutId id="2147508838" r:id="rId2"/>
    <p:sldLayoutId id="2147508839" r:id="rId3"/>
    <p:sldLayoutId id="2147508840" r:id="rId4"/>
    <p:sldLayoutId id="2147508841" r:id="rId5"/>
    <p:sldLayoutId id="2147508842" r:id="rId6"/>
    <p:sldLayoutId id="2147508843" r:id="rId7"/>
    <p:sldLayoutId id="2147508844" r:id="rId8"/>
    <p:sldLayoutId id="2147508845" r:id="rId9"/>
    <p:sldLayoutId id="2147508846" r:id="rId10"/>
    <p:sldLayoutId id="2147508847" r:id="rId11"/>
    <p:sldLayoutId id="2147508848" r:id="rId12"/>
    <p:sldLayoutId id="2147508959" r:id="rId13"/>
    <p:sldLayoutId id="2147508960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MS PGothic" pitchFamily="34" charset="-128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grpSp>
        <p:nvGrpSpPr>
          <p:cNvPr id="1331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332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3318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1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Координационный комитет, г. Хабаровск, 25.04.2011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C98F611-AFC1-4F92-B21E-B98DC702645B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8825" y="6351588"/>
            <a:ext cx="711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  <p:sp>
        <p:nvSpPr>
          <p:cNvPr id="13322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3323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849" r:id="rId1"/>
    <p:sldLayoutId id="2147508850" r:id="rId2"/>
    <p:sldLayoutId id="2147508851" r:id="rId3"/>
    <p:sldLayoutId id="2147508852" r:id="rId4"/>
    <p:sldLayoutId id="2147508853" r:id="rId5"/>
    <p:sldLayoutId id="2147508854" r:id="rId6"/>
    <p:sldLayoutId id="2147508855" r:id="rId7"/>
    <p:sldLayoutId id="2147508856" r:id="rId8"/>
    <p:sldLayoutId id="2147508857" r:id="rId9"/>
    <p:sldLayoutId id="2147508858" r:id="rId10"/>
    <p:sldLayoutId id="2147508859" r:id="rId11"/>
    <p:sldLayoutId id="2147508860" r:id="rId12"/>
    <p:sldLayoutId id="2147508961" r:id="rId13"/>
    <p:sldLayoutId id="214750896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grpSp>
        <p:nvGrpSpPr>
          <p:cNvPr id="1433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435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434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Координационный комитет, г. Хабаровск, 25.04.2011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A0188ECC-A334-4004-B5B7-0334EBD278F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8825" y="6351588"/>
            <a:ext cx="711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  <p:sp>
        <p:nvSpPr>
          <p:cNvPr id="14346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347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4348" name="Picture 11" descr="ОАО «Газпром»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15900" y="138113"/>
            <a:ext cx="1352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861" r:id="rId1"/>
    <p:sldLayoutId id="2147508862" r:id="rId2"/>
    <p:sldLayoutId id="2147508863" r:id="rId3"/>
    <p:sldLayoutId id="2147508864" r:id="rId4"/>
    <p:sldLayoutId id="2147508865" r:id="rId5"/>
    <p:sldLayoutId id="2147508866" r:id="rId6"/>
    <p:sldLayoutId id="2147508867" r:id="rId7"/>
    <p:sldLayoutId id="2147508868" r:id="rId8"/>
    <p:sldLayoutId id="2147508869" r:id="rId9"/>
    <p:sldLayoutId id="2147508870" r:id="rId10"/>
    <p:sldLayoutId id="2147508871" r:id="rId11"/>
    <p:sldLayoutId id="2147508872" r:id="rId12"/>
    <p:sldLayoutId id="2147508963" r:id="rId13"/>
    <p:sldLayoutId id="2147508964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MS PGothic" pitchFamily="34" charset="-128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1536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37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536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36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15368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369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FFC11AF-EA6D-4B2D-8C24-885E4C6DFE0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15372" name="Picture 37" descr="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65" r:id="rId1"/>
    <p:sldLayoutId id="2147508966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1638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639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39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639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16392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6393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3B0EDB0-FC85-482A-95D0-D54B73ABE7B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16396" name="Picture 37" descr="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67" r:id="rId1"/>
    <p:sldLayoutId id="2147508968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17411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2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7414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741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17416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7417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C24F03B-CA0F-4FD1-96CD-A460F870CA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17420" name="Picture 37" descr="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69" r:id="rId1"/>
    <p:sldLayoutId id="214750897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44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843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1844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844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F703FE2-645B-45DC-BC9B-435A1F4082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18443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7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47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946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1946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946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4668805-C65E-435F-ACF4-F1197F05FF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19468" name="Picture 37" descr="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72" r:id="rId1"/>
    <p:sldLayoutId id="214750897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205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cs typeface="Arial" pitchFamily="34" charset="0"/>
              </a:defRPr>
            </a:lvl1pPr>
          </a:lstStyle>
          <a:p>
            <a:pPr>
              <a:defRPr/>
            </a:pPr>
            <a:fld id="{08300EC6-F7A0-409E-9FC6-FE6CD31C5E4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2058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59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2060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Прямоугольник 16"/>
          <p:cNvSpPr>
            <a:spLocks noChangeArrowheads="1"/>
          </p:cNvSpPr>
          <p:nvPr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/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81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grpSp>
        <p:nvGrpSpPr>
          <p:cNvPr id="2048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2049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048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48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Координационный комитет, г. Хабаровск, 25.04.2011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91E179B-7CD1-4D2D-9C6F-2F899BC3997D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8825" y="6351588"/>
            <a:ext cx="711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  <p:sp>
        <p:nvSpPr>
          <p:cNvPr id="20490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0491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20492" name="Picture 11" descr="ОАО «Газпром»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15900" y="138113"/>
            <a:ext cx="1352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873" r:id="rId1"/>
    <p:sldLayoutId id="2147508874" r:id="rId2"/>
    <p:sldLayoutId id="2147508875" r:id="rId3"/>
    <p:sldLayoutId id="2147508876" r:id="rId4"/>
    <p:sldLayoutId id="2147508877" r:id="rId5"/>
    <p:sldLayoutId id="2147508878" r:id="rId6"/>
    <p:sldLayoutId id="2147508879" r:id="rId7"/>
    <p:sldLayoutId id="2147508880" r:id="rId8"/>
    <p:sldLayoutId id="2147508881" r:id="rId9"/>
    <p:sldLayoutId id="2147508882" r:id="rId10"/>
    <p:sldLayoutId id="2147508883" r:id="rId11"/>
    <p:sldLayoutId id="2147508974" r:id="rId12"/>
    <p:sldLayoutId id="2147508975" r:id="rId13"/>
    <p:sldLayoutId id="214750897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MS PGothic" pitchFamily="34" charset="-128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51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5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51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EC3710B-AE5A-48CB-B88D-8621C7C5FB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21516" name="Picture 37" descr="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77" r:id="rId1"/>
    <p:sldLayoutId id="2147508978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254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34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253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22536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2537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CA67FA5-C22F-4BDE-A44D-965D7AAB23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22540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7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2355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356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3558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355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23560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3561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6161ECE-2CDE-46ED-9B31-42C233180B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23564" name="Picture 37" descr="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80" r:id="rId1"/>
    <p:sldLayoutId id="2147508981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2457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459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458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458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2458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458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8A69A03-4996-4253-BCE5-50E0257720E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24588" name="Picture 37" descr="Logo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82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2560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561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2560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560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25608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5609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F650BA3-A014-4E61-A67C-CE8ABD5FE6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25612" name="Picture 37" descr="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83" r:id="rId1"/>
    <p:sldLayoutId id="2147508984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66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66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2663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663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3702B24-4996-4066-A858-A5E39B9F9A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26636" name="Picture 37" descr="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85" r:id="rId1"/>
    <p:sldLayoutId id="2147508986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766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4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65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27656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657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23463A3-C2BB-4107-87B6-ED1F6401EB4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27660" name="Picture 37" descr="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87" r:id="rId1"/>
    <p:sldLayoutId id="2147508988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868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867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2868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8549500-B8DE-433F-93AF-7B6EE8ED74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8683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8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971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970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2970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970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996C62E-5948-4035-A717-8082187B737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29707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9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307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cs typeface="Arial" pitchFamily="34" charset="0"/>
              </a:defRPr>
            </a:lvl1pPr>
          </a:lstStyle>
          <a:p>
            <a:pPr>
              <a:defRPr/>
            </a:pPr>
            <a:fld id="{888F4AFA-B4A9-459D-BD51-33D97F7F26D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082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3083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84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036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3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3086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22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3072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73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72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7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30728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0729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D9ABFD8-51EA-4197-87FF-EE475570E8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30732" name="Picture 37" descr="Logo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91" r:id="rId1"/>
    <p:sldLayoutId id="2147508992" r:id="rId2"/>
    <p:sldLayoutId id="2147508993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175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17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3175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175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71CC985-4CD7-47E0-88AD-483FCD51DBE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31756" name="Picture 37" descr="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94" r:id="rId1"/>
    <p:sldLayoutId id="214750899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278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277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32776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2777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2F9415F-A925-4256-AD7F-61C5D211015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32780" name="Picture 37" descr="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96" r:id="rId1"/>
    <p:sldLayoutId id="214750899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380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798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379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3801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9FEC8C3-EA82-4E84-BF37-9BA551F0379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3803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88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483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822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48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3482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482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BF54FAE-F3E5-4B53-A102-2691BD471A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 eaLnBrk="1" hangingPunct="1">
              <a:spcBef>
                <a:spcPct val="50000"/>
              </a:spcBef>
              <a:defRPr sz="130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34828" name="Picture 37" descr="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98" r:id="rId1"/>
    <p:sldLayoutId id="2147508999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grpSp>
        <p:nvGrpSpPr>
          <p:cNvPr id="3584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3585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584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584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Координационный комитет, г. Хабаровск, 25.04.2011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A49F318B-9241-47AC-8FEE-ABE9F4789C65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8825" y="6351588"/>
            <a:ext cx="711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  <p:sp>
        <p:nvSpPr>
          <p:cNvPr id="35850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5851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885" r:id="rId1"/>
    <p:sldLayoutId id="2147508886" r:id="rId2"/>
    <p:sldLayoutId id="2147508887" r:id="rId3"/>
    <p:sldLayoutId id="2147508888" r:id="rId4"/>
    <p:sldLayoutId id="2147508889" r:id="rId5"/>
    <p:sldLayoutId id="2147508890" r:id="rId6"/>
    <p:sldLayoutId id="2147508891" r:id="rId7"/>
    <p:sldLayoutId id="2147508892" r:id="rId8"/>
    <p:sldLayoutId id="2147508893" r:id="rId9"/>
    <p:sldLayoutId id="2147508894" r:id="rId10"/>
    <p:sldLayoutId id="2147508895" r:id="rId11"/>
    <p:sldLayoutId id="2147508896" r:id="rId12"/>
    <p:sldLayoutId id="2147509000" r:id="rId13"/>
    <p:sldLayoutId id="2147509001" r:id="rId14"/>
    <p:sldLayoutId id="2147509002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MS PGothic" pitchFamily="34" charset="-128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687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687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687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36872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6873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4D8CA8C-A75E-48A5-BD2F-B16FDF56216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6875" name="Picture 37" descr="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897" r:id="rId1"/>
    <p:sldLayoutId id="214750900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790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789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</a:p>
        </p:txBody>
      </p:sp>
      <p:sp>
        <p:nvSpPr>
          <p:cNvPr id="37896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7897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CEA78B88-4006-4983-9AF3-7D575D5C90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pic>
        <p:nvPicPr>
          <p:cNvPr id="37899" name="Picture 37" descr="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898" r:id="rId1"/>
    <p:sldLayoutId id="214750900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9939" name="Прямоугольник 14"/>
          <p:cNvSpPr>
            <a:spLocks noChangeArrowheads="1"/>
          </p:cNvSpPr>
          <p:nvPr/>
        </p:nvSpPr>
        <p:spPr bwMode="auto">
          <a:xfrm>
            <a:off x="0" y="0"/>
            <a:ext cx="1944688" cy="1077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4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892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39941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8918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89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  <p:sp>
        <p:nvSpPr>
          <p:cNvPr id="39945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892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892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38924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005" r:id="rId1"/>
    <p:sldLayoutId id="2147509006" r:id="rId2"/>
    <p:sldLayoutId id="2147509007" r:id="rId3"/>
    <p:sldLayoutId id="2147509008" r:id="rId4"/>
    <p:sldLayoutId id="2147509009" r:id="rId5"/>
    <p:sldLayoutId id="2147509010" r:id="rId6"/>
    <p:sldLayoutId id="2147509011" r:id="rId7"/>
    <p:sldLayoutId id="2147509012" r:id="rId8"/>
    <p:sldLayoutId id="2147509013" r:id="rId9"/>
    <p:sldLayoutId id="2147509014" r:id="rId10"/>
    <p:sldLayoutId id="2147509015" r:id="rId11"/>
    <p:sldLayoutId id="2147509016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40963" name="Прямоугольник 14"/>
          <p:cNvSpPr>
            <a:spLocks noChangeArrowheads="1"/>
          </p:cNvSpPr>
          <p:nvPr/>
        </p:nvSpPr>
        <p:spPr bwMode="auto">
          <a:xfrm>
            <a:off x="0" y="0"/>
            <a:ext cx="1944688" cy="1077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097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097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995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096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9942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  <p:sp>
        <p:nvSpPr>
          <p:cNvPr id="40969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9946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947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39948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017" r:id="rId1"/>
    <p:sldLayoutId id="2147509018" r:id="rId2"/>
    <p:sldLayoutId id="2147509019" r:id="rId3"/>
    <p:sldLayoutId id="2147509020" r:id="rId4"/>
    <p:sldLayoutId id="2147509021" r:id="rId5"/>
    <p:sldLayoutId id="2147509022" r:id="rId6"/>
    <p:sldLayoutId id="2147509023" r:id="rId7"/>
    <p:sldLayoutId id="2147509024" r:id="rId8"/>
    <p:sldLayoutId id="2147509025" r:id="rId9"/>
    <p:sldLayoutId id="2147509026" r:id="rId10"/>
    <p:sldLayoutId id="2147509027" r:id="rId11"/>
    <p:sldLayoutId id="214750902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4099" name="Rectangle 23"/>
          <p:cNvSpPr>
            <a:spLocks noChangeArrowheads="1"/>
          </p:cNvSpPr>
          <p:nvPr/>
        </p:nvSpPr>
        <p:spPr bwMode="auto">
          <a:xfrm>
            <a:off x="0" y="2151063"/>
            <a:ext cx="9144000" cy="4160837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cs typeface="Arial" pitchFamily="34" charset="0"/>
              </a:defRPr>
            </a:lvl1pPr>
          </a:lstStyle>
          <a:p>
            <a:pPr>
              <a:defRPr/>
            </a:pPr>
            <a:fld id="{AB6E6990-5A8B-4A9C-94FD-F37CB5AAE6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4107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08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109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Прямоугольник 17"/>
          <p:cNvSpPr>
            <a:spLocks noChangeArrowheads="1"/>
          </p:cNvSpPr>
          <p:nvPr/>
        </p:nvSpPr>
        <p:spPr bwMode="auto">
          <a:xfrm>
            <a:off x="1900238" y="6269038"/>
            <a:ext cx="7243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ru-RU" altLang="ru-RU" sz="1800" dirty="0" smtClean="0"/>
              <a:t>Диагностическое обеспечение долгосрочного планирования комплексного капитального ремонта технологических трубопроводов компрессорных станций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81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41987" name="Прямоугольник 14"/>
          <p:cNvSpPr>
            <a:spLocks noChangeArrowheads="1"/>
          </p:cNvSpPr>
          <p:nvPr/>
        </p:nvSpPr>
        <p:spPr bwMode="auto">
          <a:xfrm>
            <a:off x="0" y="0"/>
            <a:ext cx="1944688" cy="1077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997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1998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097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4096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096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  <p:sp>
        <p:nvSpPr>
          <p:cNvPr id="41993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40970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0971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0972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029" r:id="rId1"/>
    <p:sldLayoutId id="2147509030" r:id="rId2"/>
    <p:sldLayoutId id="2147509031" r:id="rId3"/>
    <p:sldLayoutId id="2147509032" r:id="rId4"/>
    <p:sldLayoutId id="2147509033" r:id="rId5"/>
    <p:sldLayoutId id="2147509034" r:id="rId6"/>
    <p:sldLayoutId id="2147509035" r:id="rId7"/>
    <p:sldLayoutId id="2147509036" r:id="rId8"/>
    <p:sldLayoutId id="2147509037" r:id="rId9"/>
    <p:sldLayoutId id="2147509038" r:id="rId10"/>
    <p:sldLayoutId id="2147509039" r:id="rId11"/>
    <p:sldLayoutId id="214750904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43011" name="Прямоугольник 14"/>
          <p:cNvSpPr>
            <a:spLocks noChangeArrowheads="1"/>
          </p:cNvSpPr>
          <p:nvPr/>
        </p:nvSpPr>
        <p:spPr bwMode="auto">
          <a:xfrm>
            <a:off x="0" y="0"/>
            <a:ext cx="1944688" cy="1077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30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30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1999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41990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99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  <p:sp>
        <p:nvSpPr>
          <p:cNvPr id="43017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41994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1995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1996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041" r:id="rId1"/>
    <p:sldLayoutId id="2147509042" r:id="rId2"/>
    <p:sldLayoutId id="2147509043" r:id="rId3"/>
    <p:sldLayoutId id="2147509044" r:id="rId4"/>
    <p:sldLayoutId id="2147509045" r:id="rId5"/>
    <p:sldLayoutId id="2147509046" r:id="rId6"/>
    <p:sldLayoutId id="2147509047" r:id="rId7"/>
    <p:sldLayoutId id="2147509048" r:id="rId8"/>
    <p:sldLayoutId id="2147509049" r:id="rId9"/>
    <p:sldLayoutId id="2147509050" r:id="rId10"/>
    <p:sldLayoutId id="2147509051" r:id="rId11"/>
    <p:sldLayoutId id="214750905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44035" name="Прямоугольник 14"/>
          <p:cNvSpPr>
            <a:spLocks noChangeArrowheads="1"/>
          </p:cNvSpPr>
          <p:nvPr/>
        </p:nvSpPr>
        <p:spPr bwMode="auto">
          <a:xfrm>
            <a:off x="0" y="0"/>
            <a:ext cx="1944688" cy="1077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404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404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>
                <a:defRPr/>
              </a:pPr>
              <a:endParaRPr lang="ru-RU" altLang="ru-RU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30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43014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301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 готовности к работе в осенне-зимний период 2014-2015 гг.</a:t>
            </a:r>
          </a:p>
        </p:txBody>
      </p:sp>
      <p:sp>
        <p:nvSpPr>
          <p:cNvPr id="44041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43018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3019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3020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053" r:id="rId1"/>
    <p:sldLayoutId id="2147509054" r:id="rId2"/>
    <p:sldLayoutId id="2147509055" r:id="rId3"/>
    <p:sldLayoutId id="2147509056" r:id="rId4"/>
    <p:sldLayoutId id="2147509057" r:id="rId5"/>
    <p:sldLayoutId id="2147509058" r:id="rId6"/>
    <p:sldLayoutId id="2147509059" r:id="rId7"/>
    <p:sldLayoutId id="2147509060" r:id="rId8"/>
    <p:sldLayoutId id="2147509061" r:id="rId9"/>
    <p:sldLayoutId id="2147509062" r:id="rId10"/>
    <p:sldLayoutId id="2147509063" r:id="rId11"/>
    <p:sldLayoutId id="214750906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4035" name="Прямоугольник 14"/>
          <p:cNvSpPr>
            <a:spLocks noChangeArrowheads="1"/>
          </p:cNvSpPr>
          <p:nvPr/>
        </p:nvSpPr>
        <p:spPr bwMode="auto">
          <a:xfrm>
            <a:off x="0" y="0"/>
            <a:ext cx="1944688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4045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4046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4047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40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  <p:sp>
        <p:nvSpPr>
          <p:cNvPr id="44041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404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404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4044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065" r:id="rId1"/>
    <p:sldLayoutId id="2147509066" r:id="rId2"/>
    <p:sldLayoutId id="2147509067" r:id="rId3"/>
    <p:sldLayoutId id="2147509068" r:id="rId4"/>
    <p:sldLayoutId id="2147509069" r:id="rId5"/>
    <p:sldLayoutId id="2147509070" r:id="rId6"/>
    <p:sldLayoutId id="2147509071" r:id="rId7"/>
    <p:sldLayoutId id="2147509072" r:id="rId8"/>
    <p:sldLayoutId id="2147509073" r:id="rId9"/>
    <p:sldLayoutId id="2147509074" r:id="rId10"/>
    <p:sldLayoutId id="214750907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506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506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507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506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50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2A851F4B-D050-45D0-B0FF-D1E1BCCDF87D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  <p:sp>
        <p:nvSpPr>
          <p:cNvPr id="45065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5066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5067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076" r:id="rId1"/>
    <p:sldLayoutId id="2147509077" r:id="rId2"/>
    <p:sldLayoutId id="2147509078" r:id="rId3"/>
    <p:sldLayoutId id="2147509079" r:id="rId4"/>
    <p:sldLayoutId id="2147509080" r:id="rId5"/>
    <p:sldLayoutId id="2147509081" r:id="rId6"/>
    <p:sldLayoutId id="2147509082" r:id="rId7"/>
    <p:sldLayoutId id="2147509083" r:id="rId8"/>
    <p:sldLayoutId id="2147509084" r:id="rId9"/>
    <p:sldLayoutId id="2147509085" r:id="rId10"/>
    <p:sldLayoutId id="214750908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083" name="Rectangle 20"/>
          <p:cNvSpPr>
            <a:spLocks noChangeArrowheads="1"/>
          </p:cNvSpPr>
          <p:nvPr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4608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609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609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4609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608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608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44EA7D19-A121-4A8C-888A-3920672DAB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Отчет о результатах производственно-хозяйственной деятельности за 2012 год</a:t>
            </a:r>
          </a:p>
        </p:txBody>
      </p:sp>
      <p:sp>
        <p:nvSpPr>
          <p:cNvPr id="46090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6091" name="Line 22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6092" name="Picture 16" descr="M:\-_MAIN-VOL1_-\TSH\0-Musor\ZNAK\Знаки и эмблемы\инвертированный знак_0_113_185.wmf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920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9087" r:id="rId1"/>
    <p:sldLayoutId id="2147509088" r:id="rId2"/>
    <p:sldLayoutId id="2147509089" r:id="rId3"/>
    <p:sldLayoutId id="2147509090" r:id="rId4"/>
    <p:sldLayoutId id="2147509091" r:id="rId5"/>
    <p:sldLayoutId id="2147509092" r:id="rId6"/>
    <p:sldLayoutId id="2147509093" r:id="rId7"/>
    <p:sldLayoutId id="2147509094" r:id="rId8"/>
    <p:sldLayoutId id="2147509095" r:id="rId9"/>
    <p:sldLayoutId id="2147509096" r:id="rId10"/>
    <p:sldLayoutId id="21475090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grpSp>
        <p:nvGrpSpPr>
          <p:cNvPr id="4710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endParaRPr>
            </a:p>
          </p:txBody>
        </p:sp>
        <p:sp>
          <p:nvSpPr>
            <p:cNvPr id="471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711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711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Координационный комитет, г. Хабаровск, 25.04.2011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8AC060F-29EB-466B-AB9F-5A641BB02FF9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8825" y="6351588"/>
            <a:ext cx="711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  <p:sp>
        <p:nvSpPr>
          <p:cNvPr id="4711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711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899" r:id="rId1"/>
    <p:sldLayoutId id="2147508900" r:id="rId2"/>
    <p:sldLayoutId id="2147508901" r:id="rId3"/>
    <p:sldLayoutId id="2147508902" r:id="rId4"/>
    <p:sldLayoutId id="2147508903" r:id="rId5"/>
    <p:sldLayoutId id="2147508904" r:id="rId6"/>
    <p:sldLayoutId id="2147508905" r:id="rId7"/>
    <p:sldLayoutId id="2147508906" r:id="rId8"/>
    <p:sldLayoutId id="2147508907" r:id="rId9"/>
    <p:sldLayoutId id="2147508908" r:id="rId10"/>
    <p:sldLayoutId id="2147508909" r:id="rId11"/>
    <p:sldLayoutId id="2147508910" r:id="rId12"/>
    <p:sldLayoutId id="2147509098" r:id="rId13"/>
    <p:sldLayoutId id="2147509099" r:id="rId14"/>
    <p:sldLayoutId id="214750910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MS PGothic" pitchFamily="34" charset="-128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8131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8132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8133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8134" name="Line 34"/>
          <p:cNvSpPr>
            <a:spLocks noChangeShapeType="1"/>
          </p:cNvSpPr>
          <p:nvPr/>
        </p:nvSpPr>
        <p:spPr bwMode="auto">
          <a:xfrm>
            <a:off x="0" y="631348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8135" name="Прямоугольник 8"/>
          <p:cNvSpPr>
            <a:spLocks noChangeArrowheads="1"/>
          </p:cNvSpPr>
          <p:nvPr/>
        </p:nvSpPr>
        <p:spPr bwMode="auto">
          <a:xfrm>
            <a:off x="0" y="0"/>
            <a:ext cx="1944688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813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48137" name="Rectangle 14"/>
          <p:cNvSpPr>
            <a:spLocks noChangeArrowheads="1"/>
          </p:cNvSpPr>
          <p:nvPr/>
        </p:nvSpPr>
        <p:spPr bwMode="auto">
          <a:xfrm>
            <a:off x="1931988" y="0"/>
            <a:ext cx="7212012" cy="1439863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8138" name="Picture 16" descr="M:\-_MAIN-VOL1_-\TSH\0-Musor\ZNAK\Знаки и эмблемы\инвертированный знак_0_113_185.wmf"/>
          <p:cNvPicPr>
            <a:picLocks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9367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139" name="Прямая соединительная линия 11"/>
          <p:cNvCxnSpPr>
            <a:cxnSpLocks noChangeShapeType="1"/>
          </p:cNvCxnSpPr>
          <p:nvPr userDrawn="1"/>
        </p:nvCxnSpPr>
        <p:spPr bwMode="auto">
          <a:xfrm>
            <a:off x="0" y="1433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8140" name="Прямая соединительная линия 13"/>
          <p:cNvCxnSpPr>
            <a:cxnSpLocks noChangeShapeType="1"/>
          </p:cNvCxnSpPr>
          <p:nvPr userDrawn="1"/>
        </p:nvCxnSpPr>
        <p:spPr bwMode="auto">
          <a:xfrm flipV="1">
            <a:off x="1930400" y="0"/>
            <a:ext cx="0" cy="143986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509101" r:id="rId1"/>
    <p:sldLayoutId id="2147508911" r:id="rId2"/>
    <p:sldLayoutId id="2147508912" r:id="rId3"/>
    <p:sldLayoutId id="2147508913" r:id="rId4"/>
    <p:sldLayoutId id="2147508914" r:id="rId5"/>
    <p:sldLayoutId id="2147508915" r:id="rId6"/>
    <p:sldLayoutId id="2147508916" r:id="rId7"/>
    <p:sldLayoutId id="2147508917" r:id="rId8"/>
    <p:sldLayoutId id="2147508918" r:id="rId9"/>
    <p:sldLayoutId id="2147508919" r:id="rId10"/>
    <p:sldLayoutId id="214750892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cs typeface="Arial" pitchFamily="34" charset="0"/>
              </a:defRPr>
            </a:lvl1pPr>
          </a:lstStyle>
          <a:p>
            <a:pPr>
              <a:defRPr/>
            </a:pPr>
            <a:fld id="{4A06B287-280A-4E16-B97C-4EFE21CD08A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5130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5131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32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241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3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5134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815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cs typeface="+mn-cs"/>
              </a:endParaRPr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header</a:t>
            </a:r>
            <a:endParaRPr lang="ru-RU" altLang="ru-RU" smtClean="0"/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Sample text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cs typeface="Arial" pitchFamily="34" charset="0"/>
              </a:defRPr>
            </a:lvl1pPr>
          </a:lstStyle>
          <a:p>
            <a:pPr>
              <a:defRPr/>
            </a:pPr>
            <a:fld id="{C9BCD61B-E933-4325-8715-26580D282A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cs typeface="+mn-cs"/>
            </a:endParaRPr>
          </a:p>
        </p:txBody>
      </p:sp>
      <p:sp>
        <p:nvSpPr>
          <p:cNvPr id="6155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754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300"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THE CONSTRAINTS OF THE LAWS OF THERMODYNAMICS UPON THE EVOLUTION OF HYDROCARBONS: THE PROHIBITION OF HYDROCARBON GENESIS AT LOW PRESSURES</a:t>
            </a:r>
          </a:p>
        </p:txBody>
      </p:sp>
      <p:pic>
        <p:nvPicPr>
          <p:cNvPr id="6158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92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Arial" charset="0"/>
          <a:cs typeface="Arial" pitchFamily="34" charset="0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dirty="0" smtClean="0">
                <a:solidFill>
                  <a:srgbClr val="FFFFFF"/>
                </a:solidFill>
                <a:cs typeface="+mn-cs"/>
              </a:rPr>
              <a:t> </a:t>
            </a: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2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4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75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7176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7177" name="Picture 37" descr="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8" y="165100"/>
            <a:ext cx="1562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881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grpSp>
        <p:nvGrpSpPr>
          <p:cNvPr id="819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820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198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199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Координационный комитет, г. Хабаровск, 25.04.2011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5D99A4-FE23-4C6A-8ADE-815F674EFCD4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8825" y="6351588"/>
            <a:ext cx="711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  <p:sp>
        <p:nvSpPr>
          <p:cNvPr id="8202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8203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817" r:id="rId1"/>
    <p:sldLayoutId id="2147508818" r:id="rId2"/>
    <p:sldLayoutId id="2147508924" r:id="rId3"/>
    <p:sldLayoutId id="2147508925" r:id="rId4"/>
    <p:sldLayoutId id="2147508926" r:id="rId5"/>
    <p:sldLayoutId id="2147508927" r:id="rId6"/>
    <p:sldLayoutId id="2147508928" r:id="rId7"/>
    <p:sldLayoutId id="2147508929" r:id="rId8"/>
    <p:sldLayoutId id="2147508930" r:id="rId9"/>
    <p:sldLayoutId id="2147508931" r:id="rId10"/>
    <p:sldLayoutId id="2147508932" r:id="rId11"/>
    <p:sldLayoutId id="2147508819" r:id="rId12"/>
    <p:sldLayoutId id="2147508933" r:id="rId13"/>
    <p:sldLayoutId id="214750893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grpSp>
        <p:nvGrpSpPr>
          <p:cNvPr id="921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923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 dirty="0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22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Координационный комитет, г. Хабаровск, 25.04.2011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44D38BF-7BCA-4307-938E-40B6F6AA85DE}" type="slidenum">
              <a:rPr lang="en-US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8825" y="6351588"/>
            <a:ext cx="7115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 dirty="0"/>
              <a:t>Научно-техническое сотрудничество ОАО «Газпром» и Агентства природных ресурсов и энергетики Японии</a:t>
            </a:r>
          </a:p>
        </p:txBody>
      </p:sp>
      <p:sp>
        <p:nvSpPr>
          <p:cNvPr id="9226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9227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8935" r:id="rId1"/>
    <p:sldLayoutId id="2147508936" r:id="rId2"/>
    <p:sldLayoutId id="2147508820" r:id="rId3"/>
    <p:sldLayoutId id="2147508937" r:id="rId4"/>
    <p:sldLayoutId id="2147508821" r:id="rId5"/>
    <p:sldLayoutId id="2147508938" r:id="rId6"/>
    <p:sldLayoutId id="2147508822" r:id="rId7"/>
    <p:sldLayoutId id="2147508939" r:id="rId8"/>
    <p:sldLayoutId id="2147508823" r:id="rId9"/>
    <p:sldLayoutId id="2147508940" r:id="rId10"/>
    <p:sldLayoutId id="2147508824" r:id="rId11"/>
    <p:sldLayoutId id="2147508941" r:id="rId12"/>
    <p:sldLayoutId id="2147508942" r:id="rId13"/>
    <p:sldLayoutId id="214750894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0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4.xml"/><Relationship Id="rId6" Type="http://schemas.microsoft.com/office/2007/relationships/hdphoto" Target="../media/hdphoto2.wdp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4.xml"/><Relationship Id="rId1" Type="http://schemas.openxmlformats.org/officeDocument/2006/relationships/video" Target="file:///C:\Users\D_Misharin\Desktop\&#1055;&#1088;&#1077;&#1079;&#1077;&#1085;&#1090;&#1072;&#1094;&#1080;&#1103;\20160203_132746.mp4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3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4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833563" y="1036638"/>
            <a:ext cx="7146925" cy="4492625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 Narrow" pitchFamily="34" charset="0"/>
              </a:rPr>
              <a:t/>
            </a:r>
            <a:br>
              <a:rPr lang="en-US" sz="2800" dirty="0" smtClean="0">
                <a:latin typeface="Arial Narrow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altLang="ru-RU" sz="3200" b="1" cap="all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ОБЕСПЕЧЕНИЕ </a:t>
            </a:r>
            <a:r>
              <a:rPr lang="ru-RU" altLang="ru-RU" sz="3200" b="1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ДЛИТЕЛЬНОЙ РАБОТОСПОСОБНОСТИ </a:t>
            </a:r>
            <a:br>
              <a:rPr lang="ru-RU" altLang="ru-RU" sz="3200" b="1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altLang="ru-RU" sz="3200" b="1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ТРУБ С НЕЗНАЧИТЕЛЬНЫМИ СТРЕСС-КОРРОЗИОННЫМИ ПОВРЕЖДЕНИЯМИ В СОСТАВЕ МАГИСТРАЛЬНЫХ ГАЗОПРОВОДОВ </a:t>
            </a:r>
            <a:r>
              <a:rPr lang="ru-RU" altLang="ru-RU" sz="3200" b="1" cap="all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altLang="ru-RU" sz="3200" b="1" cap="all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altLang="ru-RU" sz="3200" b="1" cap="all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ООО </a:t>
            </a:r>
            <a:r>
              <a:rPr lang="ru-RU" altLang="ru-RU" sz="3200" b="1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«ГАЗПРОМ ТРАНСГАЗ УХТА»</a:t>
            </a:r>
            <a:r>
              <a:rPr lang="en-US" altLang="ru-RU" sz="3200" b="1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en-US" altLang="ru-RU" sz="3200" b="1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</a:br>
            <a:endParaRPr lang="ru-RU" sz="3200" b="1" cap="all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1817688" y="6400800"/>
            <a:ext cx="7199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altLang="ru-RU" sz="1400" dirty="0" smtClean="0">
                <a:solidFill>
                  <a:srgbClr val="FFFFFF"/>
                </a:solidFill>
                <a:latin typeface="Arial" pitchFamily="34" charset="0"/>
              </a:rPr>
              <a:t>Санкт-Петербург</a:t>
            </a:r>
            <a:r>
              <a:rPr lang="en-US" altLang="ru-RU" sz="14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ru-RU" altLang="ru-RU" sz="1400" dirty="0">
                <a:solidFill>
                  <a:srgbClr val="FFFFFF"/>
                </a:solidFill>
                <a:latin typeface="Arial" pitchFamily="34" charset="0"/>
              </a:rPr>
              <a:t>2016</a:t>
            </a:r>
            <a:endParaRPr lang="ru-RU" sz="14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ea typeface="MS PGothic" pitchFamily="34" charset="-128"/>
                <a:cs typeface="Arial" pitchFamily="34" charset="0"/>
              </a:rPr>
              <a:t>Стендовые ресурсные испытания труб большого диаметра с повреждениями типа КРН на базе ЦАГИ (г. Жуковский) </a:t>
            </a:r>
          </a:p>
        </p:txBody>
      </p:sp>
      <p:sp>
        <p:nvSpPr>
          <p:cNvPr id="24371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43717" name="Picture 2" descr="IMG_02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250" y="1139825"/>
            <a:ext cx="8991600" cy="348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3718" name="Picture 4" descr="IMG_772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5250" y="4660900"/>
            <a:ext cx="2205038" cy="1646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3719" name="Picture 5" descr="IMG_773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44738" y="4660900"/>
            <a:ext cx="2197100" cy="1646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3720" name="Picture 6" descr="IMG_771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13275" y="4660900"/>
            <a:ext cx="2198688" cy="1646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3721" name="Picture 7" descr="IMG_772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88163" y="4660900"/>
            <a:ext cx="2198687" cy="1646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3722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10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Прямоугольник 1"/>
          <p:cNvSpPr>
            <a:spLocks noChangeArrowheads="1"/>
          </p:cNvSpPr>
          <p:nvPr/>
        </p:nvSpPr>
        <p:spPr bwMode="auto">
          <a:xfrm>
            <a:off x="2181225" y="128588"/>
            <a:ext cx="69627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ru-RU" altLang="ru-RU" sz="2400" dirty="0">
                <a:solidFill>
                  <a:srgbClr val="FFFFFF"/>
                </a:solidFill>
              </a:rPr>
              <a:t>Полигонные испытания трубной плети  с </a:t>
            </a:r>
            <a:r>
              <a:rPr lang="ru-RU" altLang="ru-RU" sz="2400" dirty="0" smtClean="0">
                <a:solidFill>
                  <a:srgbClr val="FFFFFF"/>
                </a:solidFill>
              </a:rPr>
              <a:t>повреждениями типа КРН на базе ООО «Газпром трансгаз Ухта» 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pic>
        <p:nvPicPr>
          <p:cNvPr id="244740" name="Рисунок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6875" y="1390650"/>
            <a:ext cx="7115175" cy="374173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44741" name="Рисунок 10" descr="X:\DOCS\Обследования\2015.10-04 Временный полигон\2015.06-05 Полигонные испытания труб с КРН\Фото зон с трещинами\2-1\P1010480.JPG"/>
          <p:cNvPicPr>
            <a:picLocks noChangeAspect="1" noChangeArrowheads="1"/>
          </p:cNvPicPr>
          <p:nvPr/>
        </p:nvPicPr>
        <p:blipFill>
          <a:blip r:embed="rId4" cstate="screen">
            <a:lum bright="10000" contrast="40000"/>
          </a:blip>
          <a:srcRect l="-3"/>
          <a:stretch>
            <a:fillRect/>
          </a:stretch>
        </p:blipFill>
        <p:spPr bwMode="auto">
          <a:xfrm>
            <a:off x="263525" y="3638550"/>
            <a:ext cx="3333750" cy="26193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44742" name="Рисунок 11" descr="X:\DOCS\Обследования\2015.10-04 Временный полигон\2015.06-05 Полигонные испытания труб с КРН\Фото зон с трещинами\2-1\P1010480.JPG"/>
          <p:cNvPicPr>
            <a:picLocks noChangeAspect="1" noChangeArrowheads="1"/>
          </p:cNvPicPr>
          <p:nvPr/>
        </p:nvPicPr>
        <p:blipFill>
          <a:blip r:embed="rId5" cstate="screen">
            <a:lum bright="10000" contrast="40000"/>
          </a:blip>
          <a:srcRect l="-3"/>
          <a:stretch>
            <a:fillRect/>
          </a:stretch>
        </p:blipFill>
        <p:spPr bwMode="auto">
          <a:xfrm>
            <a:off x="4092575" y="3182938"/>
            <a:ext cx="307975" cy="15716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cxnSp>
        <p:nvCxnSpPr>
          <p:cNvPr id="244743" name="Прямая соединительная линия 2"/>
          <p:cNvCxnSpPr>
            <a:cxnSpLocks noChangeShapeType="1"/>
          </p:cNvCxnSpPr>
          <p:nvPr/>
        </p:nvCxnSpPr>
        <p:spPr bwMode="auto">
          <a:xfrm flipV="1">
            <a:off x="3597275" y="3340100"/>
            <a:ext cx="495300" cy="29845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</p:cxnSp>
      <p:sp>
        <p:nvSpPr>
          <p:cNvPr id="244744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11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Прямоугольник 21"/>
          <p:cNvSpPr>
            <a:spLocks noChangeArrowheads="1"/>
          </p:cNvSpPr>
          <p:nvPr/>
        </p:nvSpPr>
        <p:spPr bwMode="auto">
          <a:xfrm>
            <a:off x="2047875" y="69850"/>
            <a:ext cx="70961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ru-RU" altLang="ru-RU" sz="2400" dirty="0">
                <a:solidFill>
                  <a:srgbClr val="FFFFFF"/>
                </a:solidFill>
              </a:rPr>
              <a:t>Организация </a:t>
            </a:r>
            <a:r>
              <a:rPr kumimoji="1" lang="ru-RU" altLang="ru-RU" sz="2400" dirty="0">
                <a:ea typeface="MS PGothic" pitchFamily="34" charset="-128"/>
              </a:rPr>
              <a:t>опытно-промышленных испытаний технологии консервации </a:t>
            </a:r>
            <a:r>
              <a:rPr kumimoji="1" lang="ru-RU" altLang="ru-RU" sz="2400" dirty="0" smtClean="0">
                <a:ea typeface="MS PGothic" pitchFamily="34" charset="-128"/>
              </a:rPr>
              <a:t>повреждений типа КРН</a:t>
            </a:r>
            <a:endParaRPr kumimoji="1" lang="ru-RU" altLang="ru-RU" sz="2400" dirty="0">
              <a:ea typeface="MS PGothic" pitchFamily="34" charset="-128"/>
            </a:endParaRPr>
          </a:p>
        </p:txBody>
      </p:sp>
      <p:sp>
        <p:nvSpPr>
          <p:cNvPr id="245763" name="Прямоугольник 4"/>
          <p:cNvSpPr>
            <a:spLocks noChangeArrowheads="1"/>
          </p:cNvSpPr>
          <p:nvPr/>
        </p:nvSpPr>
        <p:spPr bwMode="auto">
          <a:xfrm>
            <a:off x="215107" y="2025650"/>
            <a:ext cx="50561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solidFill>
                  <a:srgbClr val="003366"/>
                </a:solidFill>
                <a:ea typeface="MS PGothic" pitchFamily="34" charset="-128"/>
              </a:rPr>
              <a:t>1) Возможности консервации </a:t>
            </a:r>
            <a:r>
              <a:rPr lang="ru-RU" altLang="ru-RU" sz="2400" dirty="0" smtClean="0">
                <a:solidFill>
                  <a:srgbClr val="003366"/>
                </a:solidFill>
                <a:ea typeface="MS PGothic" pitchFamily="34" charset="-128"/>
              </a:rPr>
              <a:t>повреждений типа КРН в </a:t>
            </a:r>
            <a:r>
              <a:rPr lang="ru-RU" altLang="ru-RU" sz="2400" dirty="0">
                <a:solidFill>
                  <a:srgbClr val="003366"/>
                </a:solidFill>
                <a:ea typeface="MS PGothic" pitchFamily="34" charset="-128"/>
              </a:rPr>
              <a:t>процессе трассовой переизоляции, с применением битумно-полимерных покрытий;</a:t>
            </a:r>
          </a:p>
          <a:p>
            <a:endParaRPr lang="ru-RU" altLang="ru-RU" sz="2400" dirty="0">
              <a:solidFill>
                <a:srgbClr val="003366"/>
              </a:solidFill>
              <a:ea typeface="MS PGothic" pitchFamily="34" charset="-128"/>
            </a:endParaRPr>
          </a:p>
          <a:p>
            <a:r>
              <a:rPr lang="ru-RU" altLang="ru-RU" sz="2400" dirty="0" smtClean="0">
                <a:solidFill>
                  <a:srgbClr val="003366"/>
                </a:solidFill>
                <a:ea typeface="MS PGothic" pitchFamily="34" charset="-128"/>
              </a:rPr>
              <a:t>2</a:t>
            </a:r>
            <a:r>
              <a:rPr lang="ru-RU" altLang="ru-RU" sz="2400" dirty="0">
                <a:solidFill>
                  <a:srgbClr val="003366"/>
                </a:solidFill>
                <a:ea typeface="MS PGothic" pitchFamily="34" charset="-128"/>
              </a:rPr>
              <a:t>) Временного порядка работ при трассовой переизоляции протяженных участков МГ </a:t>
            </a:r>
            <a:r>
              <a:rPr lang="ru-RU" altLang="ru-RU" sz="2400" dirty="0" smtClean="0">
                <a:solidFill>
                  <a:srgbClr val="003366"/>
                </a:solidFill>
                <a:ea typeface="MS PGothic" pitchFamily="34" charset="-128"/>
              </a:rPr>
              <a:t>со стресс-коррозионными </a:t>
            </a:r>
            <a:r>
              <a:rPr lang="ru-RU" altLang="ru-RU" sz="2400" dirty="0">
                <a:solidFill>
                  <a:srgbClr val="003366"/>
                </a:solidFill>
                <a:ea typeface="MS PGothic" pitchFamily="34" charset="-128"/>
              </a:rPr>
              <a:t>повреждениями поверхности металла труб глубиной до 10% от толщины стенки трубы.</a:t>
            </a:r>
          </a:p>
        </p:txBody>
      </p:sp>
      <p:pic>
        <p:nvPicPr>
          <p:cNvPr id="12" name="20160203_132746.mp4">
            <a:hlinkClick r:id="" action="ppaction://media"/>
          </p:cNvPr>
          <p:cNvPicPr>
            <a:picLocks noRot="1" noChangeAspect="1"/>
          </p:cNvPicPr>
          <p:nvPr>
            <a:quickTime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94350" y="2397125"/>
            <a:ext cx="3400425" cy="191293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245766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245767" name="Прямоугольник 4"/>
          <p:cNvSpPr>
            <a:spLocks noChangeArrowheads="1"/>
          </p:cNvSpPr>
          <p:nvPr/>
        </p:nvSpPr>
        <p:spPr bwMode="auto">
          <a:xfrm>
            <a:off x="215107" y="1141413"/>
            <a:ext cx="5016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66"/>
                </a:solidFill>
                <a:ea typeface="MS PGothic" pitchFamily="34" charset="-128"/>
              </a:rPr>
              <a:t>Программы опытно-промышленных испытаний</a:t>
            </a:r>
          </a:p>
        </p:txBody>
      </p:sp>
      <p:sp>
        <p:nvSpPr>
          <p:cNvPr id="245768" name="Прямоугольник 4"/>
          <p:cNvSpPr>
            <a:spLocks noChangeArrowheads="1"/>
          </p:cNvSpPr>
          <p:nvPr/>
        </p:nvSpPr>
        <p:spPr bwMode="auto">
          <a:xfrm>
            <a:off x="5524500" y="4465638"/>
            <a:ext cx="3514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solidFill>
                  <a:srgbClr val="003366"/>
                </a:solidFill>
                <a:ea typeface="MS PGothic" pitchFamily="34" charset="-128"/>
              </a:rPr>
              <a:t>Переизоляция тестового участка</a:t>
            </a:r>
            <a:br>
              <a:rPr lang="ru-RU" altLang="ru-RU" sz="2000" dirty="0">
                <a:solidFill>
                  <a:srgbClr val="003366"/>
                </a:solidFill>
                <a:ea typeface="MS PGothic" pitchFamily="34" charset="-128"/>
              </a:rPr>
            </a:br>
            <a:r>
              <a:rPr lang="ru-RU" altLang="ru-RU" sz="2000" dirty="0">
                <a:solidFill>
                  <a:srgbClr val="003366"/>
                </a:solidFill>
                <a:ea typeface="MS PGothic" pitchFamily="34" charset="-128"/>
              </a:rPr>
              <a:t>МГ Пунга-Ухта-Грязовец IV 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12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20000">
                <p:cTn id="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1" descr="E:\К МУСУ\20160203_1105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76850" y="1169988"/>
            <a:ext cx="3651250" cy="279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6787" name="Picture 2" descr="C:\Users\D_Misharin\Downloads\фото обр с дефектами\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4463" y="4070350"/>
            <a:ext cx="2173287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46788" name="Прямая соединительная линия 6"/>
          <p:cNvCxnSpPr>
            <a:cxnSpLocks noChangeShapeType="1"/>
          </p:cNvCxnSpPr>
          <p:nvPr/>
        </p:nvCxnSpPr>
        <p:spPr bwMode="auto">
          <a:xfrm flipV="1">
            <a:off x="3409950" y="3084513"/>
            <a:ext cx="88900" cy="985837"/>
          </a:xfrm>
          <a:prstGeom prst="line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194569" name="TextBox 3"/>
          <p:cNvSpPr txBox="1">
            <a:spLocks noChangeArrowheads="1"/>
          </p:cNvSpPr>
          <p:nvPr/>
        </p:nvSpPr>
        <p:spPr bwMode="auto">
          <a:xfrm>
            <a:off x="5314950" y="4111625"/>
            <a:ext cx="3575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 b="1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 smtClean="0">
                <a:cs typeface="+mn-cs"/>
              </a:rPr>
              <a:t>Работы </a:t>
            </a:r>
            <a:r>
              <a:rPr lang="ru-RU" altLang="ru-RU" sz="1800" dirty="0">
                <a:cs typeface="+mn-cs"/>
              </a:rPr>
              <a:t>по подготовке участка</a:t>
            </a:r>
          </a:p>
          <a:p>
            <a:pPr algn="ctr" eaLnBrk="1" hangingPunct="1">
              <a:defRPr/>
            </a:pPr>
            <a:r>
              <a:rPr lang="ru-RU" altLang="ru-RU" sz="1800" dirty="0">
                <a:cs typeface="+mn-cs"/>
              </a:rPr>
              <a:t> к нанесению экспериментального</a:t>
            </a:r>
          </a:p>
          <a:p>
            <a:pPr algn="ctr" eaLnBrk="1" hangingPunct="1">
              <a:defRPr/>
            </a:pPr>
            <a:r>
              <a:rPr lang="ru-RU" altLang="ru-RU" sz="1800" dirty="0" smtClean="0">
                <a:cs typeface="+mn-cs"/>
              </a:rPr>
              <a:t>покрытия в </a:t>
            </a:r>
            <a:r>
              <a:rPr lang="ru-RU" altLang="ru-RU" sz="1800" dirty="0" smtClean="0"/>
              <a:t>летних </a:t>
            </a:r>
            <a:r>
              <a:rPr lang="ru-RU" altLang="ru-RU" sz="1800" dirty="0"/>
              <a:t>и </a:t>
            </a:r>
            <a:r>
              <a:rPr lang="ru-RU" altLang="ru-RU" sz="1800" dirty="0" smtClean="0">
                <a:cs typeface="+mn-cs"/>
              </a:rPr>
              <a:t>зимних условиях </a:t>
            </a:r>
            <a:endParaRPr lang="ru-RU" altLang="ru-RU" sz="1800" dirty="0">
              <a:cs typeface="+mn-cs"/>
            </a:endParaRPr>
          </a:p>
        </p:txBody>
      </p:sp>
      <p:pic>
        <p:nvPicPr>
          <p:cNvPr id="246790" name="Рисунок 11" descr="C:\Users\D_Misharin\Downloads\Грязовец 2\20160531_15040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4463" y="1169988"/>
            <a:ext cx="4921250" cy="279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6791" name="Рисунок 12" descr="C:\Users\D_Misharin\AppData\Local\Microsoft\Windows\Temporary Internet Files\Content.Word\20160524_103240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65388" y="4070350"/>
            <a:ext cx="2600325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6793" name="Прямоугольник 4"/>
          <p:cNvSpPr>
            <a:spLocks noChangeArrowheads="1"/>
          </p:cNvSpPr>
          <p:nvPr/>
        </p:nvSpPr>
        <p:spPr bwMode="auto">
          <a:xfrm>
            <a:off x="2079625" y="551160"/>
            <a:ext cx="7064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r>
              <a:rPr kumimoji="1" lang="ru-RU" altLang="ru-RU" sz="2400" dirty="0">
                <a:ea typeface="MS PGothic" pitchFamily="34" charset="-128"/>
              </a:rPr>
              <a:t>Реализация </a:t>
            </a:r>
            <a:r>
              <a:rPr lang="ru-RU" altLang="ru-RU" sz="2400" dirty="0">
                <a:solidFill>
                  <a:srgbClr val="FFFFFF"/>
                </a:solidFill>
              </a:rPr>
              <a:t>опытно-промышленных испытаний </a:t>
            </a:r>
          </a:p>
        </p:txBody>
      </p:sp>
      <p:sp>
        <p:nvSpPr>
          <p:cNvPr id="246794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13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Прямоугольник 1"/>
          <p:cNvSpPr>
            <a:spLocks noChangeArrowheads="1"/>
          </p:cNvSpPr>
          <p:nvPr/>
        </p:nvSpPr>
        <p:spPr bwMode="auto">
          <a:xfrm>
            <a:off x="2136775" y="31750"/>
            <a:ext cx="67738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ru-RU" altLang="ru-RU" sz="2400" dirty="0">
                <a:solidFill>
                  <a:srgbClr val="FFFFFF"/>
                </a:solidFill>
              </a:rPr>
              <a:t>Предотвращение роста стресс-коррозионных </a:t>
            </a:r>
            <a:r>
              <a:rPr lang="ru-RU" altLang="ru-RU" sz="2400" dirty="0" smtClean="0">
                <a:solidFill>
                  <a:srgbClr val="FFFFFF"/>
                </a:solidFill>
              </a:rPr>
              <a:t>повреждений </a:t>
            </a:r>
            <a:r>
              <a:rPr lang="ru-RU" altLang="ru-RU" sz="2400" dirty="0">
                <a:solidFill>
                  <a:srgbClr val="FFFFFF"/>
                </a:solidFill>
              </a:rPr>
              <a:t>на ранней стадии развития</a:t>
            </a:r>
          </a:p>
        </p:txBody>
      </p:sp>
      <p:sp>
        <p:nvSpPr>
          <p:cNvPr id="196615" name="Rectangle 9"/>
          <p:cNvSpPr>
            <a:spLocks noChangeArrowheads="1"/>
          </p:cNvSpPr>
          <p:nvPr/>
        </p:nvSpPr>
        <p:spPr bwMode="auto">
          <a:xfrm>
            <a:off x="0" y="-130175"/>
            <a:ext cx="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defRPr/>
            </a:pPr>
            <a:endParaRPr lang="ru-RU" dirty="0">
              <a:latin typeface="Arial Narrow" charset="0"/>
              <a:ea typeface="Arial" charset="0"/>
              <a:cs typeface="+mn-cs"/>
            </a:endParaRPr>
          </a:p>
        </p:txBody>
      </p:sp>
      <p:sp>
        <p:nvSpPr>
          <p:cNvPr id="196616" name="Rectangle 11"/>
          <p:cNvSpPr>
            <a:spLocks noChangeArrowheads="1"/>
          </p:cNvSpPr>
          <p:nvPr/>
        </p:nvSpPr>
        <p:spPr bwMode="auto">
          <a:xfrm>
            <a:off x="0" y="-130175"/>
            <a:ext cx="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>
              <a:defRPr/>
            </a:pPr>
            <a:endParaRPr lang="ru-RU" dirty="0">
              <a:latin typeface="Arial Narrow" charset="0"/>
              <a:ea typeface="Arial" charset="0"/>
              <a:cs typeface="+mn-cs"/>
            </a:endParaRPr>
          </a:p>
        </p:txBody>
      </p:sp>
      <p:sp>
        <p:nvSpPr>
          <p:cNvPr id="247814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grpSp>
        <p:nvGrpSpPr>
          <p:cNvPr id="247815" name="Группа 1"/>
          <p:cNvGrpSpPr>
            <a:grpSpLocks/>
          </p:cNvGrpSpPr>
          <p:nvPr/>
        </p:nvGrpSpPr>
        <p:grpSpPr bwMode="auto">
          <a:xfrm>
            <a:off x="-25400" y="1100138"/>
            <a:ext cx="9128126" cy="5257800"/>
            <a:chOff x="-25400" y="1100138"/>
            <a:chExt cx="9128126" cy="5257800"/>
          </a:xfrm>
        </p:grpSpPr>
        <p:pic>
          <p:nvPicPr>
            <p:cNvPr id="247816" name="Picture 16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1100138"/>
              <a:ext cx="4038600" cy="378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7817" name="TextBox 2"/>
            <p:cNvSpPr txBox="1">
              <a:spLocks noChangeArrowheads="1"/>
            </p:cNvSpPr>
            <p:nvPr/>
          </p:nvSpPr>
          <p:spPr bwMode="auto">
            <a:xfrm>
              <a:off x="-25400" y="4914900"/>
              <a:ext cx="3429000" cy="144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altLang="ru-RU" dirty="0">
                  <a:solidFill>
                    <a:srgbClr val="003366"/>
                  </a:solidFill>
                </a:rPr>
                <a:t>Исключение доступа коррозионной</a:t>
              </a:r>
            </a:p>
            <a:p>
              <a:pPr algn="ctr" eaLnBrk="0" hangingPunct="0"/>
              <a:r>
                <a:rPr lang="ru-RU" altLang="ru-RU" dirty="0">
                  <a:solidFill>
                    <a:srgbClr val="003366"/>
                  </a:solidFill>
                </a:rPr>
                <a:t>среды к поврежденным КРН участкам трубы позволяет предотвратить рост стресс-коррозионных трещин на ранней стадии их развития</a:t>
              </a:r>
            </a:p>
          </p:txBody>
        </p:sp>
        <p:grpSp>
          <p:nvGrpSpPr>
            <p:cNvPr id="247818" name="Группа 80"/>
            <p:cNvGrpSpPr>
              <a:grpSpLocks/>
            </p:cNvGrpSpPr>
            <p:nvPr/>
          </p:nvGrpSpPr>
          <p:grpSpPr bwMode="auto">
            <a:xfrm>
              <a:off x="4319588" y="1222375"/>
              <a:ext cx="4591050" cy="3860800"/>
              <a:chOff x="4360930" y="2451100"/>
              <a:chExt cx="4522720" cy="3086103"/>
            </a:xfrm>
          </p:grpSpPr>
          <p:sp>
            <p:nvSpPr>
              <p:cNvPr id="247827" name="Равнобедренный треугольник 76"/>
              <p:cNvSpPr>
                <a:spLocks noChangeArrowheads="1"/>
              </p:cNvSpPr>
              <p:nvPr/>
            </p:nvSpPr>
            <p:spPr bwMode="auto">
              <a:xfrm rot="10800000">
                <a:off x="6381750" y="3270247"/>
                <a:ext cx="527050" cy="1825626"/>
              </a:xfrm>
              <a:prstGeom prst="triangle">
                <a:avLst>
                  <a:gd name="adj" fmla="val 50000"/>
                </a:avLst>
              </a:prstGeom>
              <a:solidFill>
                <a:srgbClr val="54D1FF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ru-RU" altLang="ru-RU" dirty="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247828" name="Группа 62"/>
              <p:cNvGrpSpPr>
                <a:grpSpLocks/>
              </p:cNvGrpSpPr>
              <p:nvPr/>
            </p:nvGrpSpPr>
            <p:grpSpPr bwMode="auto">
              <a:xfrm>
                <a:off x="4360930" y="3276601"/>
                <a:ext cx="4522720" cy="2260602"/>
                <a:chOff x="5054600" y="3810000"/>
                <a:chExt cx="3276600" cy="1295401"/>
              </a:xfrm>
            </p:grpSpPr>
            <p:cxnSp>
              <p:nvCxnSpPr>
                <p:cNvPr id="77" name="Прямая соединительная линия 76"/>
                <p:cNvCxnSpPr/>
                <p:nvPr/>
              </p:nvCxnSpPr>
              <p:spPr bwMode="auto">
                <a:xfrm>
                  <a:off x="6426648" y="3810338"/>
                  <a:ext cx="278715" cy="126961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 bwMode="auto">
                <a:xfrm flipH="1">
                  <a:off x="6705363" y="3822699"/>
                  <a:ext cx="279848" cy="124488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Прямая соединительная линия 78"/>
                <p:cNvCxnSpPr/>
                <p:nvPr/>
              </p:nvCxnSpPr>
              <p:spPr bwMode="auto">
                <a:xfrm>
                  <a:off x="6987477" y="3817610"/>
                  <a:ext cx="134372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Прямая соединительная линия 79"/>
                <p:cNvCxnSpPr/>
                <p:nvPr/>
              </p:nvCxnSpPr>
              <p:spPr bwMode="auto">
                <a:xfrm>
                  <a:off x="5055733" y="3813974"/>
                  <a:ext cx="1379979" cy="363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894" name="Прямая соединительная линия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129308" y="3822700"/>
                  <a:ext cx="509492" cy="4312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895" name="Прямая соединительная линия 18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76522" y="3810000"/>
                  <a:ext cx="705178" cy="5977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896" name="Прямая соединительная линия 1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414534" y="3822699"/>
                  <a:ext cx="897366" cy="7175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897" name="Прямая соединительная линия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30754" y="3975100"/>
                  <a:ext cx="808146" cy="6667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898" name="Прямая соединительная линия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29111" y="4203700"/>
                  <a:ext cx="873289" cy="6985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899" name="Прямая соединительная линия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740400" y="4428590"/>
                  <a:ext cx="815038" cy="6768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00" name="Прямая соединительная линия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34100" y="4660900"/>
                  <a:ext cx="495300" cy="4191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01" name="Прямая соединительная линия 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438900" y="4902200"/>
                  <a:ext cx="254000" cy="203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02" name="Прямая соединительная линия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54600" y="3810000"/>
                  <a:ext cx="317500" cy="2413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03" name="Прямая соединительная линия 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00850" y="3822700"/>
                  <a:ext cx="793750" cy="74295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04" name="Прямая соединительная линия 5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731000" y="3835400"/>
                  <a:ext cx="1168400" cy="10795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05" name="Прямая соединительная линия 59"/>
                <p:cNvCxnSpPr>
                  <a:cxnSpLocks noChangeShapeType="1"/>
                </p:cNvCxnSpPr>
                <p:nvPr/>
              </p:nvCxnSpPr>
              <p:spPr bwMode="auto">
                <a:xfrm flipV="1">
                  <a:off x="6908800" y="3822700"/>
                  <a:ext cx="368300" cy="342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06" name="Прямая соединительная линия 64"/>
                <p:cNvCxnSpPr>
                  <a:cxnSpLocks noChangeShapeType="1"/>
                </p:cNvCxnSpPr>
                <p:nvPr/>
              </p:nvCxnSpPr>
              <p:spPr bwMode="auto">
                <a:xfrm flipV="1">
                  <a:off x="6883400" y="3820916"/>
                  <a:ext cx="1369593" cy="12463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07" name="Прямая соединительная линия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7226300" y="4089400"/>
                  <a:ext cx="1104900" cy="9779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08" name="Прямая соединительная линия 68"/>
                <p:cNvCxnSpPr>
                  <a:cxnSpLocks noChangeShapeType="1"/>
                </p:cNvCxnSpPr>
                <p:nvPr/>
              </p:nvCxnSpPr>
              <p:spPr bwMode="auto">
                <a:xfrm flipV="1">
                  <a:off x="7594600" y="4432300"/>
                  <a:ext cx="736600" cy="6223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09" name="Прямая соединительная линия 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962900" y="4749800"/>
                  <a:ext cx="368300" cy="330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7910" name="Прямая соединительная линия 74"/>
                <p:cNvCxnSpPr>
                  <a:cxnSpLocks noChangeShapeType="1"/>
                </p:cNvCxnSpPr>
                <p:nvPr/>
              </p:nvCxnSpPr>
              <p:spPr bwMode="auto">
                <a:xfrm flipV="1">
                  <a:off x="8293100" y="5029200"/>
                  <a:ext cx="38100" cy="25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47829" name="Прямоугольник 67"/>
              <p:cNvSpPr>
                <a:spLocks noChangeArrowheads="1"/>
              </p:cNvSpPr>
              <p:nvPr/>
            </p:nvSpPr>
            <p:spPr bwMode="auto">
              <a:xfrm>
                <a:off x="4362450" y="3003550"/>
                <a:ext cx="4521200" cy="2730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ru-RU" altLang="ru-RU" dirty="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4362493" y="2451100"/>
                <a:ext cx="4521157" cy="55199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ru-RU" dirty="0">
                  <a:solidFill>
                    <a:srgbClr val="FFFFFF"/>
                  </a:solidFill>
                  <a:latin typeface="Arial Narrow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7831" name="Овал 75"/>
              <p:cNvSpPr>
                <a:spLocks noChangeArrowheads="1"/>
              </p:cNvSpPr>
              <p:nvPr/>
            </p:nvSpPr>
            <p:spPr bwMode="auto">
              <a:xfrm>
                <a:off x="5238750" y="30607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32" name="Овал 109"/>
              <p:cNvSpPr>
                <a:spLocks noChangeArrowheads="1"/>
              </p:cNvSpPr>
              <p:nvPr/>
            </p:nvSpPr>
            <p:spPr bwMode="auto">
              <a:xfrm>
                <a:off x="5499100" y="31115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33" name="Овал 110"/>
              <p:cNvSpPr>
                <a:spLocks noChangeArrowheads="1"/>
              </p:cNvSpPr>
              <p:nvPr/>
            </p:nvSpPr>
            <p:spPr bwMode="auto">
              <a:xfrm>
                <a:off x="5784850" y="304165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34" name="Овал 111"/>
              <p:cNvSpPr>
                <a:spLocks noChangeArrowheads="1"/>
              </p:cNvSpPr>
              <p:nvPr/>
            </p:nvSpPr>
            <p:spPr bwMode="auto">
              <a:xfrm>
                <a:off x="4781550" y="302895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35" name="Овал 112"/>
              <p:cNvSpPr>
                <a:spLocks noChangeArrowheads="1"/>
              </p:cNvSpPr>
              <p:nvPr/>
            </p:nvSpPr>
            <p:spPr bwMode="auto">
              <a:xfrm>
                <a:off x="5003800" y="313055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36" name="Овал 113"/>
              <p:cNvSpPr>
                <a:spLocks noChangeArrowheads="1"/>
              </p:cNvSpPr>
              <p:nvPr/>
            </p:nvSpPr>
            <p:spPr bwMode="auto">
              <a:xfrm>
                <a:off x="4591050" y="31115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37" name="Овал 114"/>
              <p:cNvSpPr>
                <a:spLocks noChangeArrowheads="1"/>
              </p:cNvSpPr>
              <p:nvPr/>
            </p:nvSpPr>
            <p:spPr bwMode="auto">
              <a:xfrm>
                <a:off x="6000750" y="31242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38" name="Овал 117"/>
              <p:cNvSpPr>
                <a:spLocks noChangeArrowheads="1"/>
              </p:cNvSpPr>
              <p:nvPr/>
            </p:nvSpPr>
            <p:spPr bwMode="auto">
              <a:xfrm>
                <a:off x="7283450" y="31115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grpSp>
            <p:nvGrpSpPr>
              <p:cNvPr id="247839" name="Группа 79"/>
              <p:cNvGrpSpPr>
                <a:grpSpLocks/>
              </p:cNvGrpSpPr>
              <p:nvPr/>
            </p:nvGrpSpPr>
            <p:grpSpPr bwMode="auto">
              <a:xfrm>
                <a:off x="6197600" y="3022600"/>
                <a:ext cx="1016000" cy="234950"/>
                <a:chOff x="6197600" y="3022600"/>
                <a:chExt cx="1016000" cy="234950"/>
              </a:xfrm>
            </p:grpSpPr>
            <p:sp>
              <p:nvSpPr>
                <p:cNvPr id="247885" name="Овал 115"/>
                <p:cNvSpPr>
                  <a:spLocks noChangeArrowheads="1"/>
                </p:cNvSpPr>
                <p:nvPr/>
              </p:nvSpPr>
              <p:spPr bwMode="auto">
                <a:xfrm>
                  <a:off x="6197600" y="3041650"/>
                  <a:ext cx="152400" cy="13970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86" name="Овал 116"/>
                <p:cNvSpPr>
                  <a:spLocks noChangeArrowheads="1"/>
                </p:cNvSpPr>
                <p:nvPr/>
              </p:nvSpPr>
              <p:spPr bwMode="auto">
                <a:xfrm>
                  <a:off x="6635750" y="3022600"/>
                  <a:ext cx="152400" cy="13970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87" name="Овал 118"/>
                <p:cNvSpPr>
                  <a:spLocks noChangeArrowheads="1"/>
                </p:cNvSpPr>
                <p:nvPr/>
              </p:nvSpPr>
              <p:spPr bwMode="auto">
                <a:xfrm>
                  <a:off x="7061200" y="3035300"/>
                  <a:ext cx="152400" cy="13970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88" name="Овал 119"/>
                <p:cNvSpPr>
                  <a:spLocks noChangeArrowheads="1"/>
                </p:cNvSpPr>
                <p:nvPr/>
              </p:nvSpPr>
              <p:spPr bwMode="auto">
                <a:xfrm>
                  <a:off x="6838950" y="3117850"/>
                  <a:ext cx="152400" cy="13970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89" name="Овал 120"/>
                <p:cNvSpPr>
                  <a:spLocks noChangeArrowheads="1"/>
                </p:cNvSpPr>
                <p:nvPr/>
              </p:nvSpPr>
              <p:spPr bwMode="auto">
                <a:xfrm>
                  <a:off x="6438900" y="3111500"/>
                  <a:ext cx="152400" cy="13970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</p:grpSp>
          <p:sp>
            <p:nvSpPr>
              <p:cNvPr id="247840" name="Овал 121"/>
              <p:cNvSpPr>
                <a:spLocks noChangeArrowheads="1"/>
              </p:cNvSpPr>
              <p:nvPr/>
            </p:nvSpPr>
            <p:spPr bwMode="auto">
              <a:xfrm>
                <a:off x="8496300" y="31242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41" name="Овал 122"/>
              <p:cNvSpPr>
                <a:spLocks noChangeArrowheads="1"/>
              </p:cNvSpPr>
              <p:nvPr/>
            </p:nvSpPr>
            <p:spPr bwMode="auto">
              <a:xfrm>
                <a:off x="7874000" y="302895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42" name="Овал 123"/>
              <p:cNvSpPr>
                <a:spLocks noChangeArrowheads="1"/>
              </p:cNvSpPr>
              <p:nvPr/>
            </p:nvSpPr>
            <p:spPr bwMode="auto">
              <a:xfrm>
                <a:off x="7664450" y="31242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43" name="Овал 124"/>
              <p:cNvSpPr>
                <a:spLocks noChangeArrowheads="1"/>
              </p:cNvSpPr>
              <p:nvPr/>
            </p:nvSpPr>
            <p:spPr bwMode="auto">
              <a:xfrm>
                <a:off x="7467600" y="30226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44" name="Овал 125"/>
              <p:cNvSpPr>
                <a:spLocks noChangeArrowheads="1"/>
              </p:cNvSpPr>
              <p:nvPr/>
            </p:nvSpPr>
            <p:spPr bwMode="auto">
              <a:xfrm>
                <a:off x="8299450" y="30226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45" name="Овал 126"/>
              <p:cNvSpPr>
                <a:spLocks noChangeArrowheads="1"/>
              </p:cNvSpPr>
              <p:nvPr/>
            </p:nvSpPr>
            <p:spPr bwMode="auto">
              <a:xfrm>
                <a:off x="8070850" y="31242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46" name="Овал 127"/>
              <p:cNvSpPr>
                <a:spLocks noChangeArrowheads="1"/>
              </p:cNvSpPr>
              <p:nvPr/>
            </p:nvSpPr>
            <p:spPr bwMode="auto">
              <a:xfrm>
                <a:off x="8674100" y="30226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sp>
            <p:nvSpPr>
              <p:cNvPr id="247847" name="Овал 128"/>
              <p:cNvSpPr>
                <a:spLocks noChangeArrowheads="1"/>
              </p:cNvSpPr>
              <p:nvPr/>
            </p:nvSpPr>
            <p:spPr bwMode="auto">
              <a:xfrm>
                <a:off x="4387850" y="3022600"/>
                <a:ext cx="152400" cy="139700"/>
              </a:xfrm>
              <a:prstGeom prst="ellips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r>
                  <a:rPr lang="ru-RU" altLang="ru-RU" b="1" dirty="0">
                    <a:solidFill>
                      <a:srgbClr val="008000"/>
                    </a:solidFill>
                    <a:ea typeface="MS PGothic" pitchFamily="34" charset="-128"/>
                  </a:rPr>
                  <a:t>+</a:t>
                </a:r>
              </a:p>
            </p:txBody>
          </p:sp>
          <p:grpSp>
            <p:nvGrpSpPr>
              <p:cNvPr id="247848" name="Группа 78"/>
              <p:cNvGrpSpPr>
                <a:grpSpLocks/>
              </p:cNvGrpSpPr>
              <p:nvPr/>
            </p:nvGrpSpPr>
            <p:grpSpPr bwMode="auto">
              <a:xfrm>
                <a:off x="6273800" y="3276600"/>
                <a:ext cx="730250" cy="1987550"/>
                <a:chOff x="6273800" y="3276600"/>
                <a:chExt cx="730250" cy="1987550"/>
              </a:xfrm>
            </p:grpSpPr>
            <p:sp>
              <p:nvSpPr>
                <p:cNvPr id="247851" name="Овал 134"/>
                <p:cNvSpPr>
                  <a:spLocks noChangeArrowheads="1"/>
                </p:cNvSpPr>
                <p:nvPr/>
              </p:nvSpPr>
              <p:spPr bwMode="auto">
                <a:xfrm>
                  <a:off x="6362700" y="37211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52" name="Овал 135"/>
                <p:cNvSpPr>
                  <a:spLocks noChangeArrowheads="1"/>
                </p:cNvSpPr>
                <p:nvPr/>
              </p:nvSpPr>
              <p:spPr bwMode="auto">
                <a:xfrm>
                  <a:off x="6381750" y="38290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53" name="Овал 136"/>
                <p:cNvSpPr>
                  <a:spLocks noChangeArrowheads="1"/>
                </p:cNvSpPr>
                <p:nvPr/>
              </p:nvSpPr>
              <p:spPr bwMode="auto">
                <a:xfrm>
                  <a:off x="6400800" y="39433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54" name="Овал 137"/>
                <p:cNvSpPr>
                  <a:spLocks noChangeArrowheads="1"/>
                </p:cNvSpPr>
                <p:nvPr/>
              </p:nvSpPr>
              <p:spPr bwMode="auto">
                <a:xfrm>
                  <a:off x="6419850" y="40576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55" name="Овал 138"/>
                <p:cNvSpPr>
                  <a:spLocks noChangeArrowheads="1"/>
                </p:cNvSpPr>
                <p:nvPr/>
              </p:nvSpPr>
              <p:spPr bwMode="auto">
                <a:xfrm>
                  <a:off x="6438900" y="41656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56" name="Овал 139"/>
                <p:cNvSpPr>
                  <a:spLocks noChangeArrowheads="1"/>
                </p:cNvSpPr>
                <p:nvPr/>
              </p:nvSpPr>
              <p:spPr bwMode="auto">
                <a:xfrm>
                  <a:off x="6457950" y="42735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57" name="Овал 140"/>
                <p:cNvSpPr>
                  <a:spLocks noChangeArrowheads="1"/>
                </p:cNvSpPr>
                <p:nvPr/>
              </p:nvSpPr>
              <p:spPr bwMode="auto">
                <a:xfrm>
                  <a:off x="6477000" y="43878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58" name="Овал 141"/>
                <p:cNvSpPr>
                  <a:spLocks noChangeArrowheads="1"/>
                </p:cNvSpPr>
                <p:nvPr/>
              </p:nvSpPr>
              <p:spPr bwMode="auto">
                <a:xfrm>
                  <a:off x="6496050" y="45021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59" name="Овал 142"/>
                <p:cNvSpPr>
                  <a:spLocks noChangeArrowheads="1"/>
                </p:cNvSpPr>
                <p:nvPr/>
              </p:nvSpPr>
              <p:spPr bwMode="auto">
                <a:xfrm>
                  <a:off x="6273800" y="32766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60" name="Овал 143"/>
                <p:cNvSpPr>
                  <a:spLocks noChangeArrowheads="1"/>
                </p:cNvSpPr>
                <p:nvPr/>
              </p:nvSpPr>
              <p:spPr bwMode="auto">
                <a:xfrm>
                  <a:off x="6292850" y="33845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61" name="Овал 144"/>
                <p:cNvSpPr>
                  <a:spLocks noChangeArrowheads="1"/>
                </p:cNvSpPr>
                <p:nvPr/>
              </p:nvSpPr>
              <p:spPr bwMode="auto">
                <a:xfrm>
                  <a:off x="6311900" y="34988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62" name="Овал 145"/>
                <p:cNvSpPr>
                  <a:spLocks noChangeArrowheads="1"/>
                </p:cNvSpPr>
                <p:nvPr/>
              </p:nvSpPr>
              <p:spPr bwMode="auto">
                <a:xfrm>
                  <a:off x="6330950" y="36131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63" name="Овал 148"/>
                <p:cNvSpPr>
                  <a:spLocks noChangeArrowheads="1"/>
                </p:cNvSpPr>
                <p:nvPr/>
              </p:nvSpPr>
              <p:spPr bwMode="auto">
                <a:xfrm>
                  <a:off x="6515100" y="45974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64" name="Овал 149"/>
                <p:cNvSpPr>
                  <a:spLocks noChangeArrowheads="1"/>
                </p:cNvSpPr>
                <p:nvPr/>
              </p:nvSpPr>
              <p:spPr bwMode="auto">
                <a:xfrm>
                  <a:off x="6534150" y="47117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65" name="Овал 150"/>
                <p:cNvSpPr>
                  <a:spLocks noChangeArrowheads="1"/>
                </p:cNvSpPr>
                <p:nvPr/>
              </p:nvSpPr>
              <p:spPr bwMode="auto">
                <a:xfrm>
                  <a:off x="6553200" y="48196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66" name="Овал 151"/>
                <p:cNvSpPr>
                  <a:spLocks noChangeArrowheads="1"/>
                </p:cNvSpPr>
                <p:nvPr/>
              </p:nvSpPr>
              <p:spPr bwMode="auto">
                <a:xfrm>
                  <a:off x="6572250" y="49276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67" name="Овал 152"/>
                <p:cNvSpPr>
                  <a:spLocks noChangeArrowheads="1"/>
                </p:cNvSpPr>
                <p:nvPr/>
              </p:nvSpPr>
              <p:spPr bwMode="auto">
                <a:xfrm>
                  <a:off x="6591300" y="50419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68" name="Овал 153"/>
                <p:cNvSpPr>
                  <a:spLocks noChangeArrowheads="1"/>
                </p:cNvSpPr>
                <p:nvPr/>
              </p:nvSpPr>
              <p:spPr bwMode="auto">
                <a:xfrm>
                  <a:off x="6584950" y="51562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69" name="Овал 154"/>
                <p:cNvSpPr>
                  <a:spLocks noChangeArrowheads="1"/>
                </p:cNvSpPr>
                <p:nvPr/>
              </p:nvSpPr>
              <p:spPr bwMode="auto">
                <a:xfrm>
                  <a:off x="6902450" y="32766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70" name="Овал 155"/>
                <p:cNvSpPr>
                  <a:spLocks noChangeArrowheads="1"/>
                </p:cNvSpPr>
                <p:nvPr/>
              </p:nvSpPr>
              <p:spPr bwMode="auto">
                <a:xfrm>
                  <a:off x="6883400" y="33845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71" name="Овал 156"/>
                <p:cNvSpPr>
                  <a:spLocks noChangeArrowheads="1"/>
                </p:cNvSpPr>
                <p:nvPr/>
              </p:nvSpPr>
              <p:spPr bwMode="auto">
                <a:xfrm>
                  <a:off x="6864350" y="34988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72" name="Овал 157"/>
                <p:cNvSpPr>
                  <a:spLocks noChangeArrowheads="1"/>
                </p:cNvSpPr>
                <p:nvPr/>
              </p:nvSpPr>
              <p:spPr bwMode="auto">
                <a:xfrm>
                  <a:off x="6845300" y="36131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73" name="Овал 158"/>
                <p:cNvSpPr>
                  <a:spLocks noChangeArrowheads="1"/>
                </p:cNvSpPr>
                <p:nvPr/>
              </p:nvSpPr>
              <p:spPr bwMode="auto">
                <a:xfrm>
                  <a:off x="6826250" y="37211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74" name="Овал 159"/>
                <p:cNvSpPr>
                  <a:spLocks noChangeArrowheads="1"/>
                </p:cNvSpPr>
                <p:nvPr/>
              </p:nvSpPr>
              <p:spPr bwMode="auto">
                <a:xfrm>
                  <a:off x="6807200" y="38290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75" name="Овал 160"/>
                <p:cNvSpPr>
                  <a:spLocks noChangeArrowheads="1"/>
                </p:cNvSpPr>
                <p:nvPr/>
              </p:nvSpPr>
              <p:spPr bwMode="auto">
                <a:xfrm>
                  <a:off x="6781800" y="39433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76" name="Овал 161"/>
                <p:cNvSpPr>
                  <a:spLocks noChangeArrowheads="1"/>
                </p:cNvSpPr>
                <p:nvPr/>
              </p:nvSpPr>
              <p:spPr bwMode="auto">
                <a:xfrm>
                  <a:off x="6769100" y="40576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77" name="Овал 162"/>
                <p:cNvSpPr>
                  <a:spLocks noChangeArrowheads="1"/>
                </p:cNvSpPr>
                <p:nvPr/>
              </p:nvSpPr>
              <p:spPr bwMode="auto">
                <a:xfrm>
                  <a:off x="6743700" y="41656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78" name="Овал 163"/>
                <p:cNvSpPr>
                  <a:spLocks noChangeArrowheads="1"/>
                </p:cNvSpPr>
                <p:nvPr/>
              </p:nvSpPr>
              <p:spPr bwMode="auto">
                <a:xfrm>
                  <a:off x="6724650" y="42735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79" name="Овал 164"/>
                <p:cNvSpPr>
                  <a:spLocks noChangeArrowheads="1"/>
                </p:cNvSpPr>
                <p:nvPr/>
              </p:nvSpPr>
              <p:spPr bwMode="auto">
                <a:xfrm>
                  <a:off x="6705600" y="43878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80" name="Овал 165"/>
                <p:cNvSpPr>
                  <a:spLocks noChangeArrowheads="1"/>
                </p:cNvSpPr>
                <p:nvPr/>
              </p:nvSpPr>
              <p:spPr bwMode="auto">
                <a:xfrm>
                  <a:off x="6686550" y="45021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81" name="Овал 166"/>
                <p:cNvSpPr>
                  <a:spLocks noChangeArrowheads="1"/>
                </p:cNvSpPr>
                <p:nvPr/>
              </p:nvSpPr>
              <p:spPr bwMode="auto">
                <a:xfrm>
                  <a:off x="6667500" y="461010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82" name="Овал 167"/>
                <p:cNvSpPr>
                  <a:spLocks noChangeArrowheads="1"/>
                </p:cNvSpPr>
                <p:nvPr/>
              </p:nvSpPr>
              <p:spPr bwMode="auto">
                <a:xfrm>
                  <a:off x="6648450" y="47180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83" name="Овал 168"/>
                <p:cNvSpPr>
                  <a:spLocks noChangeArrowheads="1"/>
                </p:cNvSpPr>
                <p:nvPr/>
              </p:nvSpPr>
              <p:spPr bwMode="auto">
                <a:xfrm>
                  <a:off x="6623050" y="48323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  <p:sp>
              <p:nvSpPr>
                <p:cNvPr id="247884" name="Овал 169"/>
                <p:cNvSpPr>
                  <a:spLocks noChangeArrowheads="1"/>
                </p:cNvSpPr>
                <p:nvPr/>
              </p:nvSpPr>
              <p:spPr bwMode="auto">
                <a:xfrm>
                  <a:off x="6610350" y="4946650"/>
                  <a:ext cx="101600" cy="107950"/>
                </a:xfrm>
                <a:prstGeom prst="ellips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eaLnBrk="0" hangingPunct="0"/>
                  <a:r>
                    <a:rPr lang="ru-RU" altLang="ru-RU" sz="800" b="1" dirty="0">
                      <a:solidFill>
                        <a:srgbClr val="008000"/>
                      </a:solidFill>
                      <a:ea typeface="MS PGothic" pitchFamily="34" charset="-128"/>
                    </a:rPr>
                    <a:t>+</a:t>
                  </a:r>
                </a:p>
              </p:txBody>
            </p:sp>
          </p:grpSp>
          <p:sp>
            <p:nvSpPr>
              <p:cNvPr id="247849" name="Стрелка вниз 77"/>
              <p:cNvSpPr>
                <a:spLocks noChangeArrowheads="1"/>
              </p:cNvSpPr>
              <p:nvPr/>
            </p:nvSpPr>
            <p:spPr bwMode="auto">
              <a:xfrm>
                <a:off x="6559550" y="3270250"/>
                <a:ext cx="171450" cy="819150"/>
              </a:xfrm>
              <a:prstGeom prst="downArrow">
                <a:avLst>
                  <a:gd name="adj1" fmla="val 50000"/>
                  <a:gd name="adj2" fmla="val 49990"/>
                </a:avLst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ru-RU" altLang="ru-RU" dirty="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50" name="Стрелка вниз 174"/>
              <p:cNvSpPr>
                <a:spLocks noChangeArrowheads="1"/>
              </p:cNvSpPr>
              <p:nvPr/>
            </p:nvSpPr>
            <p:spPr bwMode="auto">
              <a:xfrm rot="10800000">
                <a:off x="6629400" y="3181350"/>
                <a:ext cx="171450" cy="444500"/>
              </a:xfrm>
              <a:prstGeom prst="downArrow">
                <a:avLst>
                  <a:gd name="adj1" fmla="val 50000"/>
                  <a:gd name="adj2" fmla="val 50003"/>
                </a:avLst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eaLnBrk="0" hangingPunct="0"/>
                <a:endParaRPr lang="ru-RU" altLang="ru-RU" dirty="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7819" name="TextBox 81"/>
            <p:cNvSpPr txBox="1">
              <a:spLocks noChangeArrowheads="1"/>
            </p:cNvSpPr>
            <p:nvPr/>
          </p:nvSpPr>
          <p:spPr bwMode="auto">
            <a:xfrm>
              <a:off x="4778375" y="1336675"/>
              <a:ext cx="33401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sz="2400" dirty="0">
                  <a:ea typeface="MS PGothic" pitchFamily="34" charset="-128"/>
                </a:rPr>
                <a:t>Наружный слой покрытия</a:t>
              </a:r>
            </a:p>
          </p:txBody>
        </p:sp>
        <p:sp>
          <p:nvSpPr>
            <p:cNvPr id="247820" name="TextBox 177"/>
            <p:cNvSpPr txBox="1">
              <a:spLocks noChangeArrowheads="1"/>
            </p:cNvSpPr>
            <p:nvPr/>
          </p:nvSpPr>
          <p:spPr bwMode="auto">
            <a:xfrm>
              <a:off x="4319588" y="1825625"/>
              <a:ext cx="185896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ru-RU" altLang="ru-RU" sz="2400" dirty="0">
                  <a:ea typeface="MS PGothic" pitchFamily="34" charset="-128"/>
                </a:rPr>
                <a:t>Клеящий слой</a:t>
              </a:r>
            </a:p>
          </p:txBody>
        </p:sp>
        <p:sp>
          <p:nvSpPr>
            <p:cNvPr id="247821" name="Прямоугольник 82"/>
            <p:cNvSpPr>
              <a:spLocks noChangeArrowheads="1"/>
            </p:cNvSpPr>
            <p:nvPr/>
          </p:nvSpPr>
          <p:spPr bwMode="auto">
            <a:xfrm>
              <a:off x="5075238" y="5675313"/>
              <a:ext cx="558800" cy="279400"/>
            </a:xfrm>
            <a:prstGeom prst="rect">
              <a:avLst/>
            </a:prstGeom>
            <a:solidFill>
              <a:srgbClr val="54D1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ru-RU" altLang="ru-RU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47822" name="TextBox 181"/>
            <p:cNvSpPr txBox="1">
              <a:spLocks noChangeArrowheads="1"/>
            </p:cNvSpPr>
            <p:nvPr/>
          </p:nvSpPr>
          <p:spPr bwMode="auto">
            <a:xfrm>
              <a:off x="5673725" y="5637213"/>
              <a:ext cx="3124200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dirty="0">
                  <a:solidFill>
                    <a:srgbClr val="003366"/>
                  </a:solidFill>
                  <a:ea typeface="MS PGothic" pitchFamily="34" charset="-128"/>
                </a:rPr>
                <a:t>Оставленная влага</a:t>
              </a:r>
            </a:p>
          </p:txBody>
        </p:sp>
        <p:sp>
          <p:nvSpPr>
            <p:cNvPr id="247823" name="TextBox 1"/>
            <p:cNvSpPr txBox="1">
              <a:spLocks noChangeArrowheads="1"/>
            </p:cNvSpPr>
            <p:nvPr/>
          </p:nvSpPr>
          <p:spPr bwMode="auto">
            <a:xfrm>
              <a:off x="7091363" y="3812713"/>
              <a:ext cx="2011363" cy="10156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altLang="ru-RU" sz="1500" dirty="0">
                  <a:solidFill>
                    <a:srgbClr val="003366"/>
                  </a:solidFill>
                </a:rPr>
                <a:t>Ингибитор блокирует поверхность металла от воздействия «агрессивных» ионов</a:t>
              </a:r>
            </a:p>
          </p:txBody>
        </p:sp>
        <p:sp>
          <p:nvSpPr>
            <p:cNvPr id="247824" name="Стрелка влево 3"/>
            <p:cNvSpPr>
              <a:spLocks noChangeArrowheads="1"/>
            </p:cNvSpPr>
            <p:nvPr/>
          </p:nvSpPr>
          <p:spPr bwMode="auto">
            <a:xfrm>
              <a:off x="6632575" y="3340100"/>
              <a:ext cx="844550" cy="163513"/>
            </a:xfrm>
            <a:prstGeom prst="leftArrow">
              <a:avLst>
                <a:gd name="adj1" fmla="val 50000"/>
                <a:gd name="adj2" fmla="val 49953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ru-RU" altLang="ru-RU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247825" name="TextBox 4"/>
            <p:cNvSpPr txBox="1">
              <a:spLocks noChangeArrowheads="1"/>
            </p:cNvSpPr>
            <p:nvPr/>
          </p:nvSpPr>
          <p:spPr bwMode="auto">
            <a:xfrm>
              <a:off x="7302499" y="2579688"/>
              <a:ext cx="1770063" cy="12464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altLang="ru-RU" sz="1500" dirty="0">
                  <a:solidFill>
                    <a:srgbClr val="003366"/>
                  </a:solidFill>
                </a:rPr>
                <a:t>Оставленная влага содержит «агрессивные» ионы – ОН-, </a:t>
              </a:r>
              <a:r>
                <a:rPr lang="en-US" altLang="ru-RU" sz="1500" dirty="0">
                  <a:solidFill>
                    <a:srgbClr val="003366"/>
                  </a:solidFill>
                </a:rPr>
                <a:t>Cl-,SO42-, HCO3-, HS- </a:t>
              </a:r>
              <a:endParaRPr lang="ru-RU" altLang="ru-RU" sz="1500" dirty="0">
                <a:solidFill>
                  <a:srgbClr val="003366"/>
                </a:solidFill>
              </a:endParaRPr>
            </a:p>
          </p:txBody>
        </p:sp>
        <p:sp>
          <p:nvSpPr>
            <p:cNvPr id="247826" name="Стрелка влево 99"/>
            <p:cNvSpPr>
              <a:spLocks noChangeArrowheads="1"/>
            </p:cNvSpPr>
            <p:nvPr/>
          </p:nvSpPr>
          <p:spPr bwMode="auto">
            <a:xfrm>
              <a:off x="6654800" y="4173538"/>
              <a:ext cx="436563" cy="171450"/>
            </a:xfrm>
            <a:prstGeom prst="leftArrow">
              <a:avLst>
                <a:gd name="adj1" fmla="val 50000"/>
                <a:gd name="adj2" fmla="val 49653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ru-RU" altLang="ru-RU" dirty="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10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14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Заголовок 1"/>
          <p:cNvSpPr>
            <a:spLocks noGrp="1"/>
          </p:cNvSpPr>
          <p:nvPr>
            <p:ph type="title"/>
          </p:nvPr>
        </p:nvSpPr>
        <p:spPr>
          <a:xfrm>
            <a:off x="2093913" y="0"/>
            <a:ext cx="7050087" cy="1009650"/>
          </a:xfrm>
        </p:spPr>
        <p:txBody>
          <a:bodyPr/>
          <a:lstStyle/>
          <a:p>
            <a:r>
              <a:rPr lang="ru-RU" altLang="ru-RU" sz="2400" dirty="0" smtClean="0"/>
              <a:t>Оценка качества нанесения изоляционного покрытия</a:t>
            </a:r>
          </a:p>
        </p:txBody>
      </p:sp>
      <p:sp>
        <p:nvSpPr>
          <p:cNvPr id="24883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04900"/>
          <a:ext cx="5086351" cy="5162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8011"/>
                <a:gridCol w="1724298"/>
                <a:gridCol w="1658982"/>
                <a:gridCol w="1285060"/>
              </a:tblGrid>
              <a:tr h="61155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№ п\п</a:t>
                      </a:r>
                      <a:endParaRPr lang="ru-RU" sz="15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Оцениваемый</a:t>
                      </a:r>
                    </a:p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Норма</a:t>
                      </a:r>
                      <a:endParaRPr lang="ru-RU" sz="1600" dirty="0"/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Результат</a:t>
                      </a:r>
                      <a:endParaRPr lang="ru-RU" sz="1600" dirty="0"/>
                    </a:p>
                  </a:txBody>
                  <a:tcPr marT="45714" marB="45714" anchor="ctr"/>
                </a:tc>
              </a:tr>
              <a:tr h="6957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Качество</a:t>
                      </a:r>
                      <a:r>
                        <a:rPr lang="ru-RU" sz="1600" baseline="0" dirty="0" smtClean="0"/>
                        <a:t> очистки поверхности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</a:t>
                      </a:r>
                      <a:r>
                        <a:rPr lang="ru-RU" sz="1600" baseline="0" dirty="0" smtClean="0"/>
                        <a:t> ниже степени 3</a:t>
                      </a:r>
                    </a:p>
                    <a:p>
                      <a:r>
                        <a:rPr lang="ru-RU" sz="1600" baseline="0" dirty="0" smtClean="0"/>
                        <a:t>По ГОСТ 9.402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соответствует</a:t>
                      </a:r>
                      <a:endParaRPr lang="ru-RU" sz="1500" dirty="0"/>
                    </a:p>
                  </a:txBody>
                  <a:tcPr marT="45714" marB="45714"/>
                </a:tc>
              </a:tr>
              <a:tr h="10778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Температура поверхности при нанесении покрытия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 +10 до +50 С°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соответствует</a:t>
                      </a:r>
                    </a:p>
                    <a:p>
                      <a:endParaRPr lang="ru-RU" sz="1500" dirty="0"/>
                    </a:p>
                  </a:txBody>
                  <a:tcPr marT="45714" marB="45714"/>
                </a:tc>
              </a:tr>
              <a:tr h="3574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Толщина</a:t>
                      </a:r>
                      <a:r>
                        <a:rPr lang="ru-RU" sz="1600" baseline="0" dirty="0" smtClean="0"/>
                        <a:t> покрытия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4,6-4,8 мм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соответствует</a:t>
                      </a:r>
                    </a:p>
                  </a:txBody>
                  <a:tcPr marT="45714" marB="45714"/>
                </a:tc>
              </a:tr>
              <a:tr h="5851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Адгезия методом сдвига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 0,3 </a:t>
                      </a:r>
                      <a:r>
                        <a:rPr lang="ru-RU" sz="1600" dirty="0" smtClean="0"/>
                        <a:t>МПа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соответствует</a:t>
                      </a:r>
                    </a:p>
                  </a:txBody>
                  <a:tcPr marT="45714" marB="45714"/>
                </a:tc>
              </a:tr>
              <a:tr h="5851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Адгезия методом отслаивания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&gt;</a:t>
                      </a:r>
                      <a:r>
                        <a:rPr lang="en-US" sz="1600" baseline="0" dirty="0" smtClean="0"/>
                        <a:t> 30 </a:t>
                      </a:r>
                      <a:r>
                        <a:rPr lang="ru-RU" sz="1600" baseline="0" dirty="0" smtClean="0"/>
                        <a:t>Н/см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соответствует</a:t>
                      </a:r>
                    </a:p>
                    <a:p>
                      <a:endParaRPr lang="ru-RU" sz="1500" dirty="0"/>
                    </a:p>
                  </a:txBody>
                  <a:tcPr marT="45714" marB="45714"/>
                </a:tc>
              </a:tr>
              <a:tr h="6645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Нахлест края витка</a:t>
                      </a:r>
                    </a:p>
                    <a:p>
                      <a:r>
                        <a:rPr lang="ru-RU" sz="1600" dirty="0" smtClean="0"/>
                        <a:t>На предыдущий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15-30 мм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соответствует</a:t>
                      </a:r>
                    </a:p>
                    <a:p>
                      <a:endParaRPr lang="ru-RU" sz="1500" dirty="0"/>
                    </a:p>
                  </a:txBody>
                  <a:tcPr marT="45714" marB="45714"/>
                </a:tc>
              </a:tr>
              <a:tr h="5851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Нахлест</a:t>
                      </a:r>
                      <a:r>
                        <a:rPr lang="ru-RU" sz="1600" baseline="0" dirty="0" smtClean="0"/>
                        <a:t> концов обертки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400-500 мм</a:t>
                      </a:r>
                      <a:endParaRPr lang="ru-RU" sz="16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соответствует</a:t>
                      </a:r>
                    </a:p>
                    <a:p>
                      <a:endParaRPr lang="ru-RU" sz="1500" dirty="0"/>
                    </a:p>
                  </a:txBody>
                  <a:tcPr marT="45714" marB="45714"/>
                </a:tc>
              </a:tr>
            </a:tbl>
          </a:graphicData>
        </a:graphic>
      </p:graphicFrame>
      <p:pic>
        <p:nvPicPr>
          <p:cNvPr id="24888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22863" y="1104900"/>
            <a:ext cx="4002087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8885" name="Picture 5" descr="http://www.delan.su/images/fullscreen/pic2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27625" y="3943350"/>
            <a:ext cx="3983038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8886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15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Прямоугольник 21"/>
          <p:cNvSpPr>
            <a:spLocks noChangeArrowheads="1"/>
          </p:cNvSpPr>
          <p:nvPr/>
        </p:nvSpPr>
        <p:spPr bwMode="auto">
          <a:xfrm>
            <a:off x="2047875" y="34925"/>
            <a:ext cx="7096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kumimoji="1" lang="ru-RU" altLang="ru-RU" sz="2400" dirty="0">
                <a:ea typeface="MS PGothic" pitchFamily="34" charset="-128"/>
              </a:rPr>
              <a:t>Предложения по оптимизации ремонтных работ на </a:t>
            </a:r>
            <a:r>
              <a:rPr kumimoji="1" lang="en-US" altLang="ru-RU" sz="2400" dirty="0">
                <a:ea typeface="MS PGothic" pitchFamily="34" charset="-128"/>
              </a:rPr>
              <a:t/>
            </a:r>
            <a:br>
              <a:rPr kumimoji="1" lang="en-US" altLang="ru-RU" sz="2400" dirty="0">
                <a:ea typeface="MS PGothic" pitchFamily="34" charset="-128"/>
              </a:rPr>
            </a:br>
            <a:r>
              <a:rPr kumimoji="1" lang="ru-RU" altLang="ru-RU" sz="2400" dirty="0">
                <a:ea typeface="MS PGothic" pitchFamily="34" charset="-128"/>
              </a:rPr>
              <a:t>МГ ПАО «Газпром» с </a:t>
            </a:r>
            <a:r>
              <a:rPr kumimoji="1" lang="ru-RU" altLang="ru-RU" sz="2400" dirty="0" smtClean="0">
                <a:ea typeface="MS PGothic" pitchFamily="34" charset="-128"/>
              </a:rPr>
              <a:t>повреждениями типа </a:t>
            </a:r>
            <a:r>
              <a:rPr kumimoji="1" lang="ru-RU" altLang="ru-RU" sz="2400" dirty="0">
                <a:ea typeface="MS PGothic" pitchFamily="34" charset="-128"/>
              </a:rPr>
              <a:t>КРН</a:t>
            </a:r>
          </a:p>
        </p:txBody>
      </p:sp>
      <p:grpSp>
        <p:nvGrpSpPr>
          <p:cNvPr id="249860" name="Группа 1"/>
          <p:cNvGrpSpPr>
            <a:grpSpLocks/>
          </p:cNvGrpSpPr>
          <p:nvPr/>
        </p:nvGrpSpPr>
        <p:grpSpPr bwMode="auto">
          <a:xfrm>
            <a:off x="-446088" y="1210962"/>
            <a:ext cx="9463088" cy="5139038"/>
            <a:chOff x="-445769" y="1412408"/>
            <a:chExt cx="9463160" cy="4937592"/>
          </a:xfrm>
        </p:grpSpPr>
        <p:graphicFrame>
          <p:nvGraphicFramePr>
            <p:cNvPr id="3" name="Диаграмма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26171655"/>
                </p:ext>
              </p:extLst>
            </p:nvPr>
          </p:nvGraphicFramePr>
          <p:xfrm>
            <a:off x="-445769" y="1412408"/>
            <a:ext cx="9463160" cy="49375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9863" name="TextBox 1"/>
            <p:cNvSpPr txBox="1">
              <a:spLocks noChangeArrowheads="1"/>
            </p:cNvSpPr>
            <p:nvPr/>
          </p:nvSpPr>
          <p:spPr bwMode="auto">
            <a:xfrm>
              <a:off x="2047875" y="1441169"/>
              <a:ext cx="5230812" cy="69215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800" b="1" dirty="0">
                  <a:solidFill>
                    <a:srgbClr val="003366"/>
                  </a:solidFill>
                  <a:ea typeface="MS PGothic" pitchFamily="34" charset="-128"/>
                </a:rPr>
                <a:t>Рекомендуется ремонт труб с повреждениями </a:t>
              </a:r>
              <a:r>
                <a:rPr lang="ru-RU" altLang="ru-RU" sz="1800" b="1" dirty="0" smtClean="0">
                  <a:solidFill>
                    <a:srgbClr val="003366"/>
                  </a:solidFill>
                  <a:ea typeface="MS PGothic" pitchFamily="34" charset="-128"/>
                </a:rPr>
                <a:t>типа КРН </a:t>
              </a:r>
              <a:r>
                <a:rPr lang="ru-RU" altLang="ru-RU" sz="1800" b="1" dirty="0">
                  <a:solidFill>
                    <a:srgbClr val="003366"/>
                  </a:solidFill>
                  <a:ea typeface="MS PGothic" pitchFamily="34" charset="-128"/>
                </a:rPr>
                <a:t>в трассовых условиях методом переизоляции </a:t>
              </a:r>
            </a:p>
          </p:txBody>
        </p:sp>
        <p:sp>
          <p:nvSpPr>
            <p:cNvPr id="249864" name="TextBox 1"/>
            <p:cNvSpPr txBox="1">
              <a:spLocks noChangeArrowheads="1"/>
            </p:cNvSpPr>
            <p:nvPr/>
          </p:nvSpPr>
          <p:spPr bwMode="auto">
            <a:xfrm>
              <a:off x="2792412" y="2724150"/>
              <a:ext cx="5475674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800" b="1" dirty="0">
                  <a:solidFill>
                    <a:srgbClr val="003366"/>
                  </a:solidFill>
                  <a:ea typeface="MS PGothic" pitchFamily="34" charset="-128"/>
                </a:rPr>
                <a:t>Рекомендуется ремонт труб </a:t>
              </a:r>
              <a:r>
                <a:rPr lang="ru-RU" altLang="ru-RU" sz="1800" b="1" dirty="0" smtClean="0">
                  <a:solidFill>
                    <a:srgbClr val="003366"/>
                  </a:solidFill>
                  <a:ea typeface="MS PGothic" pitchFamily="34" charset="-128"/>
                </a:rPr>
                <a:t>вышлифовкой повреждений  КРН </a:t>
              </a:r>
              <a:r>
                <a:rPr lang="ru-RU" altLang="ru-RU" sz="1800" b="1" dirty="0">
                  <a:solidFill>
                    <a:srgbClr val="003366"/>
                  </a:solidFill>
                  <a:ea typeface="MS PGothic" pitchFamily="34" charset="-128"/>
                </a:rPr>
                <a:t>в базовых или заводских </a:t>
              </a:r>
              <a:r>
                <a:rPr lang="ru-RU" altLang="ru-RU" sz="1800" b="1" dirty="0" smtClean="0">
                  <a:solidFill>
                    <a:srgbClr val="003366"/>
                  </a:solidFill>
                  <a:ea typeface="MS PGothic" pitchFamily="34" charset="-128"/>
                </a:rPr>
                <a:t>условиях</a:t>
              </a:r>
              <a:endParaRPr lang="ru-RU" altLang="ru-RU" sz="1800" b="1" dirty="0">
                <a:solidFill>
                  <a:srgbClr val="003366"/>
                </a:solidFill>
                <a:ea typeface="MS PGothic" pitchFamily="34" charset="-128"/>
              </a:endParaRPr>
            </a:p>
          </p:txBody>
        </p:sp>
        <p:sp>
          <p:nvSpPr>
            <p:cNvPr id="249865" name="TextBox 1"/>
            <p:cNvSpPr txBox="1">
              <a:spLocks noChangeArrowheads="1"/>
            </p:cNvSpPr>
            <p:nvPr/>
          </p:nvSpPr>
          <p:spPr bwMode="auto">
            <a:xfrm>
              <a:off x="4945063" y="3690938"/>
              <a:ext cx="3970727" cy="906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altLang="ru-RU" sz="1800" b="1" dirty="0">
                  <a:solidFill>
                    <a:srgbClr val="003366"/>
                  </a:solidFill>
                  <a:ea typeface="MS PGothic" pitchFamily="34" charset="-128"/>
                </a:rPr>
                <a:t>Рекомендуется ремонт путем замены труб с </a:t>
              </a:r>
              <a:r>
                <a:rPr lang="ru-RU" altLang="ru-RU" sz="1800" b="1" dirty="0" smtClean="0">
                  <a:solidFill>
                    <a:srgbClr val="003366"/>
                  </a:solidFill>
                  <a:ea typeface="MS PGothic" pitchFamily="34" charset="-128"/>
                </a:rPr>
                <a:t>дефектами КРН </a:t>
              </a:r>
              <a:r>
                <a:rPr lang="ru-RU" altLang="ru-RU" sz="1800" b="1" dirty="0">
                  <a:solidFill>
                    <a:srgbClr val="003366"/>
                  </a:solidFill>
                  <a:ea typeface="MS PGothic" pitchFamily="34" charset="-128"/>
                </a:rPr>
                <a:t>на новые трубы с заводским покрытием</a:t>
              </a:r>
            </a:p>
          </p:txBody>
        </p:sp>
        <p:cxnSp>
          <p:nvCxnSpPr>
            <p:cNvPr id="249866" name="Прямая соединительная линия 16"/>
            <p:cNvCxnSpPr>
              <a:cxnSpLocks noChangeShapeType="1"/>
            </p:cNvCxnSpPr>
            <p:nvPr/>
          </p:nvCxnSpPr>
          <p:spPr bwMode="auto">
            <a:xfrm flipH="1" flipV="1">
              <a:off x="2597150" y="2828925"/>
              <a:ext cx="15875" cy="2486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9867" name="Прямая соединительная линия 17"/>
            <p:cNvCxnSpPr>
              <a:cxnSpLocks noChangeShapeType="1"/>
            </p:cNvCxnSpPr>
            <p:nvPr/>
          </p:nvCxnSpPr>
          <p:spPr bwMode="auto">
            <a:xfrm flipV="1">
              <a:off x="3422650" y="4471988"/>
              <a:ext cx="0" cy="842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9868" name="Стрелка вниз 1"/>
            <p:cNvSpPr>
              <a:spLocks noChangeArrowheads="1"/>
            </p:cNvSpPr>
            <p:nvPr/>
          </p:nvSpPr>
          <p:spPr bwMode="auto">
            <a:xfrm>
              <a:off x="2792412" y="3464813"/>
              <a:ext cx="393700" cy="901700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rgbClr val="00B0F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altLang="ru-RU" dirty="0">
                <a:solidFill>
                  <a:srgbClr val="003366"/>
                </a:solidFill>
                <a:ea typeface="MS PGothic" pitchFamily="34" charset="-128"/>
              </a:endParaRPr>
            </a:p>
          </p:txBody>
        </p:sp>
        <p:sp>
          <p:nvSpPr>
            <p:cNvPr id="249869" name="Стрелка вниз 10"/>
            <p:cNvSpPr>
              <a:spLocks noChangeArrowheads="1"/>
            </p:cNvSpPr>
            <p:nvPr/>
          </p:nvSpPr>
          <p:spPr bwMode="auto">
            <a:xfrm>
              <a:off x="2048213" y="2176462"/>
              <a:ext cx="393700" cy="901700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rgbClr val="92D05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altLang="ru-RU" dirty="0">
                <a:solidFill>
                  <a:srgbClr val="003366"/>
                </a:solidFill>
                <a:ea typeface="MS PGothic" pitchFamily="34" charset="-128"/>
              </a:endParaRPr>
            </a:p>
          </p:txBody>
        </p:sp>
        <p:sp>
          <p:nvSpPr>
            <p:cNvPr id="249870" name="Стрелка вниз 1"/>
            <p:cNvSpPr>
              <a:spLocks noChangeArrowheads="1"/>
            </p:cNvSpPr>
            <p:nvPr/>
          </p:nvSpPr>
          <p:spPr bwMode="auto">
            <a:xfrm>
              <a:off x="4945063" y="4602163"/>
              <a:ext cx="360362" cy="693737"/>
            </a:xfrm>
            <a:prstGeom prst="downArrow">
              <a:avLst>
                <a:gd name="adj1" fmla="val 50000"/>
                <a:gd name="adj2" fmla="val 49991"/>
              </a:avLst>
            </a:prstGeom>
            <a:solidFill>
              <a:srgbClr val="FFC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altLang="ru-RU" dirty="0">
                <a:solidFill>
                  <a:srgbClr val="003366"/>
                </a:solidFill>
                <a:ea typeface="MS PGothic" pitchFamily="34" charset="-128"/>
              </a:endParaRPr>
            </a:p>
          </p:txBody>
        </p:sp>
      </p:grpSp>
      <p:sp>
        <p:nvSpPr>
          <p:cNvPr id="249861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16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Название 1"/>
          <p:cNvSpPr>
            <a:spLocks noGrp="1"/>
          </p:cNvSpPr>
          <p:nvPr>
            <p:ph type="title"/>
          </p:nvPr>
        </p:nvSpPr>
        <p:spPr>
          <a:xfrm>
            <a:off x="2109788" y="0"/>
            <a:ext cx="7023100" cy="1058863"/>
          </a:xfrm>
        </p:spPr>
        <p:txBody>
          <a:bodyPr/>
          <a:lstStyle/>
          <a:p>
            <a:r>
              <a:rPr lang="ru-RU" altLang="ru-RU" sz="2400" dirty="0" smtClean="0"/>
              <a:t>Выводы</a:t>
            </a:r>
          </a:p>
        </p:txBody>
      </p:sp>
      <p:sp>
        <p:nvSpPr>
          <p:cNvPr id="250883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250884" name="TextBox 1"/>
          <p:cNvSpPr txBox="1">
            <a:spLocks noChangeArrowheads="1"/>
          </p:cNvSpPr>
          <p:nvPr/>
        </p:nvSpPr>
        <p:spPr bwMode="auto">
          <a:xfrm>
            <a:off x="276224" y="1387475"/>
            <a:ext cx="856297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spcAft>
                <a:spcPts val="3000"/>
              </a:spcAft>
              <a:buFont typeface="Arial Narrow" pitchFamily="34" charset="0"/>
              <a:buAutoNum type="arabicPeriod"/>
            </a:pPr>
            <a:r>
              <a:rPr lang="ru-RU" sz="2400" b="1" dirty="0">
                <a:solidFill>
                  <a:srgbClr val="003366"/>
                </a:solidFill>
                <a:ea typeface="MS PGothic" pitchFamily="34" charset="-128"/>
              </a:rPr>
              <a:t>Доля труб с </a:t>
            </a:r>
            <a:r>
              <a:rPr lang="ru-RU" sz="2400" b="1" dirty="0" smtClean="0">
                <a:solidFill>
                  <a:srgbClr val="003366"/>
                </a:solidFill>
                <a:ea typeface="MS PGothic" pitchFamily="34" charset="-128"/>
              </a:rPr>
              <a:t>повреждениями типа </a:t>
            </a:r>
            <a:r>
              <a:rPr lang="ru-RU" sz="2400" b="1" dirty="0">
                <a:solidFill>
                  <a:srgbClr val="003366"/>
                </a:solidFill>
                <a:ea typeface="MS PGothic" pitchFamily="34" charset="-128"/>
              </a:rPr>
              <a:t>КРН глубиной менее 10% толщины стенки</a:t>
            </a:r>
            <a:r>
              <a:rPr lang="ru-RU" sz="2400" b="1" i="1" dirty="0">
                <a:solidFill>
                  <a:srgbClr val="003366"/>
                </a:solidFill>
                <a:ea typeface="MS PGothic" pitchFamily="34" charset="-128"/>
              </a:rPr>
              <a:t> </a:t>
            </a:r>
            <a:r>
              <a:rPr lang="ru-RU" sz="2400" b="1" dirty="0">
                <a:solidFill>
                  <a:srgbClr val="003366"/>
                </a:solidFill>
                <a:ea typeface="MS PGothic" pitchFamily="34" charset="-128"/>
              </a:rPr>
              <a:t>достигает 90% от всех труб с </a:t>
            </a:r>
            <a:r>
              <a:rPr lang="ru-RU" sz="2400" b="1" dirty="0" smtClean="0">
                <a:solidFill>
                  <a:srgbClr val="003366"/>
                </a:solidFill>
                <a:ea typeface="MS PGothic" pitchFamily="34" charset="-128"/>
              </a:rPr>
              <a:t>такими повреждениями.</a:t>
            </a:r>
            <a:endParaRPr lang="ru-RU" sz="2400" b="1" dirty="0">
              <a:solidFill>
                <a:srgbClr val="003366"/>
              </a:solidFill>
              <a:ea typeface="MS PGothic" pitchFamily="34" charset="-128"/>
            </a:endParaRPr>
          </a:p>
          <a:p>
            <a:pPr marL="342900" indent="-342900" algn="just" eaLnBrk="0" hangingPunct="0">
              <a:spcAft>
                <a:spcPts val="3000"/>
              </a:spcAft>
              <a:buFont typeface="Arial Narrow" pitchFamily="34" charset="0"/>
              <a:buAutoNum type="arabicPeriod"/>
            </a:pPr>
            <a:r>
              <a:rPr lang="ru-RU" sz="2400" b="1" dirty="0">
                <a:solidFill>
                  <a:srgbClr val="003366"/>
                </a:solidFill>
                <a:ea typeface="MS PGothic" pitchFamily="34" charset="-128"/>
              </a:rPr>
              <a:t>Трубы с повреждениями типа КРН глубиной менее 10% толщины стенки по  фактическому коэффициенту запаса, сопоставимы с бездефектными трубами.</a:t>
            </a:r>
          </a:p>
          <a:p>
            <a:pPr marL="342900" indent="-342900" algn="just" eaLnBrk="0" hangingPunct="0">
              <a:spcAft>
                <a:spcPts val="1800"/>
              </a:spcAft>
              <a:buFont typeface="Arial Narrow" pitchFamily="34" charset="0"/>
              <a:buAutoNum type="arabicPeriod"/>
            </a:pPr>
            <a:r>
              <a:rPr lang="ru-RU" sz="2400" b="1" dirty="0">
                <a:solidFill>
                  <a:srgbClr val="003366"/>
                </a:solidFill>
                <a:ea typeface="MS PGothic" pitchFamily="34" charset="-128"/>
              </a:rPr>
              <a:t>В случае </a:t>
            </a:r>
            <a:r>
              <a:rPr lang="ru-RU" altLang="ru-RU" sz="2400" b="1" dirty="0">
                <a:solidFill>
                  <a:srgbClr val="003366"/>
                </a:solidFill>
                <a:ea typeface="MS PGothic" pitchFamily="34" charset="-128"/>
              </a:rPr>
              <a:t>оставления труб с </a:t>
            </a:r>
            <a:r>
              <a:rPr lang="ru-RU" sz="2400" b="1" dirty="0">
                <a:solidFill>
                  <a:srgbClr val="003366"/>
                </a:solidFill>
                <a:ea typeface="MS PGothic" pitchFamily="34" charset="-128"/>
              </a:rPr>
              <a:t>повреждениями типа</a:t>
            </a:r>
            <a:r>
              <a:rPr lang="ru-RU" altLang="ru-RU" sz="2400" b="1" dirty="0" smtClean="0">
                <a:solidFill>
                  <a:srgbClr val="003366"/>
                </a:solidFill>
                <a:ea typeface="MS PGothic" pitchFamily="34" charset="-128"/>
              </a:rPr>
              <a:t> </a:t>
            </a:r>
            <a:r>
              <a:rPr lang="ru-RU" altLang="ru-RU" sz="2400" b="1" dirty="0">
                <a:solidFill>
                  <a:srgbClr val="003366"/>
                </a:solidFill>
                <a:ea typeface="MS PGothic" pitchFamily="34" charset="-128"/>
              </a:rPr>
              <a:t>КРН глубиной менее 10% от толщины стенки </a:t>
            </a:r>
            <a:r>
              <a:rPr lang="ru-RU" sz="2400" b="1" dirty="0">
                <a:solidFill>
                  <a:srgbClr val="003366"/>
                </a:solidFill>
                <a:ea typeface="MS PGothic" pitchFamily="34" charset="-128"/>
              </a:rPr>
              <a:t>физический объем капитального ремонта может быть увеличен в 1,6 раза за счет уменьшения удельной стоимости МТР.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17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Предложения по организации перспективных работ</a:t>
            </a:r>
          </a:p>
        </p:txBody>
      </p:sp>
      <p:sp>
        <p:nvSpPr>
          <p:cNvPr id="25190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18</a:t>
            </a:fld>
            <a:endParaRPr lang="ru-RU" altLang="ru-RU" b="0" dirty="0" smtClean="0">
              <a:cs typeface="Arial" pitchFamily="34" charset="0"/>
            </a:endParaRPr>
          </a:p>
        </p:txBody>
      </p:sp>
      <p:sp>
        <p:nvSpPr>
          <p:cNvPr id="251908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251909" name="Прямоугольник 5"/>
          <p:cNvSpPr>
            <a:spLocks noChangeArrowheads="1"/>
          </p:cNvSpPr>
          <p:nvPr/>
        </p:nvSpPr>
        <p:spPr bwMode="auto">
          <a:xfrm>
            <a:off x="0" y="109855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 Narrow" pitchFamily="34" charset="0"/>
              <a:buAutoNum type="arabicPeriod"/>
            </a:pPr>
            <a:r>
              <a:rPr lang="ru-RU" altLang="ru-RU" sz="2100" b="1" dirty="0" smtClean="0">
                <a:solidFill>
                  <a:srgbClr val="003366"/>
                </a:solidFill>
                <a:ea typeface="MS PGothic" pitchFamily="34" charset="-128"/>
              </a:rPr>
              <a:t>Под научным руководством ООО «Газпром ВНИИГАЗ» продолжить реализацию комплекса широкомасштабных экспериментов, направленных на исследование возможности длительной безопасной эксплуатации МГ со стресс-коррозионными повреждениями труб глубиной менее 10% от толщины стенки, по итогам которых разработать:</a:t>
            </a:r>
          </a:p>
          <a:p>
            <a:pPr marL="723900" indent="-368300"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03366"/>
                </a:solidFill>
                <a:ea typeface="MS PGothic" pitchFamily="34" charset="-128"/>
              </a:rPr>
              <a:t>методику оценки условных </a:t>
            </a:r>
            <a:r>
              <a:rPr lang="ru-RU" sz="2100" b="1" dirty="0">
                <a:solidFill>
                  <a:srgbClr val="003366"/>
                </a:solidFill>
                <a:ea typeface="MS PGothic" pitchFamily="34" charset="-128"/>
              </a:rPr>
              <a:t>размеров </a:t>
            </a:r>
            <a:r>
              <a:rPr lang="ru-RU" sz="2100" b="1" dirty="0" smtClean="0">
                <a:solidFill>
                  <a:srgbClr val="003366"/>
                </a:solidFill>
                <a:ea typeface="MS PGothic" pitchFamily="34" charset="-128"/>
              </a:rPr>
              <a:t>повреждений </a:t>
            </a:r>
            <a:r>
              <a:rPr lang="ru-RU" sz="2100" b="1" dirty="0">
                <a:solidFill>
                  <a:srgbClr val="003366"/>
                </a:solidFill>
                <a:ea typeface="MS PGothic" pitchFamily="34" charset="-128"/>
              </a:rPr>
              <a:t>типа КРН с применением комплекса средств неразрушающего контроля труб;</a:t>
            </a:r>
          </a:p>
          <a:p>
            <a:pPr marL="723900" indent="-368300"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03366"/>
                </a:solidFill>
                <a:ea typeface="MS PGothic" pitchFamily="34" charset="-128"/>
              </a:rPr>
              <a:t>технологические решения по ингибированию коррозионных и стресс-коррозионных процессов под покрытиями МГ после их переизоляции;</a:t>
            </a:r>
          </a:p>
          <a:p>
            <a:pPr marL="723900" indent="-368300"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003366"/>
                </a:solidFill>
                <a:ea typeface="MS PGothic" pitchFamily="34" charset="-128"/>
              </a:rPr>
              <a:t>порядок ремонта МГ и отбраковки труб </a:t>
            </a:r>
            <a:r>
              <a:rPr lang="ru-RU" sz="2100" b="1" dirty="0">
                <a:solidFill>
                  <a:srgbClr val="003366"/>
                </a:solidFill>
                <a:ea typeface="MS PGothic" pitchFamily="34" charset="-128"/>
              </a:rPr>
              <a:t>с повреждениями типа К</a:t>
            </a:r>
            <a:r>
              <a:rPr lang="ru-RU" sz="2100" b="1" dirty="0" smtClean="0">
                <a:solidFill>
                  <a:srgbClr val="003366"/>
                </a:solidFill>
                <a:ea typeface="MS PGothic" pitchFamily="34" charset="-128"/>
              </a:rPr>
              <a:t>РН глубиной до 10% от толщины стенки в процессе переизоляции.</a:t>
            </a:r>
          </a:p>
          <a:p>
            <a:pPr marL="723900" indent="-368300" algn="just">
              <a:buFont typeface="Arial" pitchFamily="34" charset="0"/>
              <a:buChar char="•"/>
            </a:pPr>
            <a:endParaRPr lang="ru-RU" sz="2100" b="1" dirty="0">
              <a:solidFill>
                <a:srgbClr val="003366"/>
              </a:solidFill>
              <a:ea typeface="MS PGothic" pitchFamily="34" charset="-128"/>
            </a:endParaRPr>
          </a:p>
          <a:p>
            <a:pPr marL="457200" indent="-457200" algn="just">
              <a:buFont typeface="+mj-lt"/>
              <a:buAutoNum type="arabicPeriod" startAt="2"/>
            </a:pPr>
            <a:r>
              <a:rPr lang="ru-RU" altLang="ru-RU" sz="2100" b="1" dirty="0" smtClean="0">
                <a:solidFill>
                  <a:srgbClr val="003366"/>
                </a:solidFill>
                <a:ea typeface="MS PGothic" pitchFamily="34" charset="-128"/>
              </a:rPr>
              <a:t>Для технического обеспечения указанных экспериментов прошу поддержать создание испытательного комплекса для проведения стендовых и натурных испытаний труб на базе ООО «Газпром трансгаз Ухта»</a:t>
            </a:r>
            <a:endParaRPr lang="ru-RU" altLang="ru-RU" sz="2100" b="1" dirty="0">
              <a:solidFill>
                <a:srgbClr val="003366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Заголовок 1"/>
          <p:cNvSpPr>
            <a:spLocks noGrp="1"/>
          </p:cNvSpPr>
          <p:nvPr>
            <p:ph type="ctrTitle"/>
          </p:nvPr>
        </p:nvSpPr>
        <p:spPr>
          <a:xfrm>
            <a:off x="244475" y="1106488"/>
            <a:ext cx="8213725" cy="1470025"/>
          </a:xfrm>
        </p:spPr>
        <p:txBody>
          <a:bodyPr anchor="ctr"/>
          <a:lstStyle/>
          <a:p>
            <a:r>
              <a:rPr lang="ru-RU" b="1" dirty="0" smtClean="0">
                <a:solidFill>
                  <a:srgbClr val="003366"/>
                </a:solidFill>
              </a:rPr>
              <a:t>Спасибо за внимание!</a:t>
            </a:r>
          </a:p>
        </p:txBody>
      </p:sp>
      <p:sp>
        <p:nvSpPr>
          <p:cNvPr id="252931" name="Нижний колонтитул 3"/>
          <p:cNvSpPr txBox="1">
            <a:spLocks/>
          </p:cNvSpPr>
          <p:nvPr/>
        </p:nvSpPr>
        <p:spPr bwMode="auto">
          <a:xfrm>
            <a:off x="1992313" y="2608263"/>
            <a:ext cx="7151687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ru-RU" sz="2400" dirty="0">
                <a:solidFill>
                  <a:srgbClr val="F3F9FA"/>
                </a:solidFill>
              </a:rPr>
              <a:t>Борис Михайлович Райнов</a:t>
            </a:r>
          </a:p>
          <a:p>
            <a:pPr eaLnBrk="0" hangingPunct="0"/>
            <a:r>
              <a:rPr lang="ru-RU" sz="2400" dirty="0">
                <a:solidFill>
                  <a:srgbClr val="F3F9FA"/>
                </a:solidFill>
              </a:rPr>
              <a:t>Начальник Инженерно-технического центра</a:t>
            </a:r>
          </a:p>
          <a:p>
            <a:pPr eaLnBrk="0" hangingPunct="0"/>
            <a:r>
              <a:rPr lang="ru-RU" sz="2400" dirty="0">
                <a:solidFill>
                  <a:srgbClr val="F3F9FA"/>
                </a:solidFill>
              </a:rPr>
              <a:t>Тел.: 8 (8216) 76-09-63, 7- (787) 4-02-35 (газ)</a:t>
            </a:r>
          </a:p>
          <a:p>
            <a:pPr eaLnBrk="0" hangingPunct="0"/>
            <a:r>
              <a:rPr lang="en-US" sz="2400" dirty="0">
                <a:solidFill>
                  <a:srgbClr val="F3F9FA"/>
                </a:solidFill>
              </a:rPr>
              <a:t>E</a:t>
            </a:r>
            <a:r>
              <a:rPr lang="ru-RU" sz="2400" dirty="0">
                <a:solidFill>
                  <a:srgbClr val="F3F9FA"/>
                </a:solidFill>
              </a:rPr>
              <a:t>-</a:t>
            </a:r>
            <a:r>
              <a:rPr lang="en-US" sz="2400" dirty="0">
                <a:solidFill>
                  <a:srgbClr val="F3F9FA"/>
                </a:solidFill>
              </a:rPr>
              <a:t>mail</a:t>
            </a:r>
            <a:r>
              <a:rPr lang="ru-RU" sz="2400" dirty="0"/>
              <a:t>: </a:t>
            </a:r>
            <a:r>
              <a:rPr lang="en-US" sz="2400" u="sng" dirty="0"/>
              <a:t>brainov@sgp.gazprom.ru</a:t>
            </a:r>
            <a:r>
              <a:rPr lang="ru-RU" sz="2400" u="sng" dirty="0"/>
              <a:t> </a:t>
            </a:r>
          </a:p>
          <a:p>
            <a:pPr eaLnBrk="0" hangingPunct="0"/>
            <a:endParaRPr lang="ru-RU" sz="2400" u="sng" dirty="0"/>
          </a:p>
          <a:p>
            <a:pPr eaLnBrk="0" hangingPunct="0"/>
            <a:r>
              <a:rPr lang="ru-RU" sz="2400" dirty="0">
                <a:solidFill>
                  <a:srgbClr val="F3F9FA"/>
                </a:solidFill>
              </a:rPr>
              <a:t>Илья Викторович  Ряховских</a:t>
            </a:r>
            <a:br>
              <a:rPr lang="ru-RU" sz="2400" dirty="0">
                <a:solidFill>
                  <a:srgbClr val="F3F9FA"/>
                </a:solidFill>
              </a:rPr>
            </a:br>
            <a:r>
              <a:rPr lang="ru-RU" sz="2400" dirty="0">
                <a:solidFill>
                  <a:srgbClr val="F3F9FA"/>
                </a:solidFill>
              </a:rPr>
              <a:t>Начальник лаборатории исследования процессов КРН </a:t>
            </a:r>
            <a:br>
              <a:rPr lang="ru-RU" sz="2400" dirty="0">
                <a:solidFill>
                  <a:srgbClr val="F3F9FA"/>
                </a:solidFill>
              </a:rPr>
            </a:br>
            <a:r>
              <a:rPr lang="ru-RU" sz="2400" dirty="0">
                <a:solidFill>
                  <a:srgbClr val="F3F9FA"/>
                </a:solidFill>
              </a:rPr>
              <a:t>ООО "Газпром ВНИИГАЗ", к.т.н.</a:t>
            </a:r>
          </a:p>
          <a:p>
            <a:pPr eaLnBrk="0" hangingPunct="0"/>
            <a:r>
              <a:rPr lang="ru-RU" sz="2400" dirty="0">
                <a:solidFill>
                  <a:srgbClr val="F3F9FA"/>
                </a:solidFill>
              </a:rPr>
              <a:t>Тел.: 8 (498) 657-43-66</a:t>
            </a:r>
            <a:r>
              <a:rPr lang="ru-RU" sz="2400" b="1" dirty="0">
                <a:solidFill>
                  <a:srgbClr val="003366"/>
                </a:solidFill>
              </a:rPr>
              <a:t> </a:t>
            </a:r>
            <a:r>
              <a:rPr lang="ru-RU" sz="2400" dirty="0">
                <a:solidFill>
                  <a:srgbClr val="F3F9FA"/>
                </a:solidFill>
              </a:rPr>
              <a:t>, 7- (700) 5-67-30 (газ)</a:t>
            </a:r>
          </a:p>
          <a:p>
            <a:pPr eaLnBrk="0" hangingPunct="0"/>
            <a:r>
              <a:rPr lang="en-US" sz="2400" dirty="0">
                <a:solidFill>
                  <a:srgbClr val="F3F9FA"/>
                </a:solidFill>
              </a:rPr>
              <a:t>E</a:t>
            </a:r>
            <a:r>
              <a:rPr lang="ru-RU" sz="2400" dirty="0">
                <a:solidFill>
                  <a:srgbClr val="F3F9FA"/>
                </a:solidFill>
              </a:rPr>
              <a:t>-</a:t>
            </a:r>
            <a:r>
              <a:rPr lang="en-US" sz="2400" dirty="0">
                <a:solidFill>
                  <a:srgbClr val="F3F9FA"/>
                </a:solidFill>
              </a:rPr>
              <a:t>mail</a:t>
            </a:r>
            <a:r>
              <a:rPr lang="ru-RU" sz="2400" dirty="0"/>
              <a:t>: </a:t>
            </a:r>
            <a:r>
              <a:rPr lang="en-US" sz="2400" u="sng" dirty="0"/>
              <a:t>I_Ryakhovskikh@vniigaz.gazprom.ru</a:t>
            </a:r>
            <a:r>
              <a:rPr lang="en-US" sz="2800" b="1" dirty="0">
                <a:solidFill>
                  <a:srgbClr val="003366"/>
                </a:solidFill>
              </a:rPr>
              <a:t/>
            </a:r>
            <a:br>
              <a:rPr lang="en-US" sz="2800" b="1" dirty="0">
                <a:solidFill>
                  <a:srgbClr val="003366"/>
                </a:solidFill>
              </a:rPr>
            </a:br>
            <a:r>
              <a:rPr lang="ru-RU" sz="2800" dirty="0">
                <a:solidFill>
                  <a:srgbClr val="F3F9FA"/>
                </a:solidFill>
              </a:rPr>
              <a:t/>
            </a:r>
            <a:br>
              <a:rPr lang="ru-RU" sz="2800" dirty="0">
                <a:solidFill>
                  <a:srgbClr val="F3F9FA"/>
                </a:solidFill>
              </a:rPr>
            </a:br>
            <a:endParaRPr lang="ru-RU" sz="2800" dirty="0">
              <a:solidFill>
                <a:srgbClr val="F3F9FA"/>
              </a:solidFill>
            </a:endParaRPr>
          </a:p>
          <a:p>
            <a:pPr eaLnBrk="0" hangingPunct="0"/>
            <a:endParaRPr lang="ru-RU" sz="2800" dirty="0">
              <a:solidFill>
                <a:srgbClr val="F3F9FA"/>
              </a:solidFill>
            </a:endParaRPr>
          </a:p>
          <a:p>
            <a:pPr eaLnBrk="0" hangingPunct="0"/>
            <a:endParaRPr lang="ru-RU" sz="2800" dirty="0">
              <a:solidFill>
                <a:srgbClr val="F3F9FA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19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3316563"/>
              </p:ext>
            </p:extLst>
          </p:nvPr>
        </p:nvGraphicFramePr>
        <p:xfrm>
          <a:off x="201252" y="1290587"/>
          <a:ext cx="5583598" cy="467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5525" name="Picture 17" descr="PICT0126"/>
          <p:cNvPicPr>
            <a:picLocks noChangeAspect="1" noChangeArrowheads="1"/>
          </p:cNvPicPr>
          <p:nvPr/>
        </p:nvPicPr>
        <p:blipFill>
          <a:blip r:embed="rId4" cstate="screen">
            <a:lum bright="12000" contrast="12000"/>
          </a:blip>
          <a:srcRect/>
          <a:stretch>
            <a:fillRect/>
          </a:stretch>
        </p:blipFill>
        <p:spPr bwMode="auto">
          <a:xfrm>
            <a:off x="5408613" y="1365250"/>
            <a:ext cx="344011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6" name="TextBox 9"/>
          <p:cNvSpPr txBox="1">
            <a:spLocks noChangeArrowheads="1"/>
          </p:cNvSpPr>
          <p:nvPr/>
        </p:nvSpPr>
        <p:spPr bwMode="auto">
          <a:xfrm>
            <a:off x="5784850" y="5792788"/>
            <a:ext cx="26860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3366"/>
                </a:solidFill>
                <a:ea typeface="MS PGothic" pitchFamily="34" charset="-128"/>
              </a:rPr>
              <a:t>Аварийное разрушение МГ</a:t>
            </a:r>
          </a:p>
        </p:txBody>
      </p:sp>
      <p:sp>
        <p:nvSpPr>
          <p:cNvPr id="235527" name="Заголовок 2"/>
          <p:cNvSpPr txBox="1">
            <a:spLocks/>
          </p:cNvSpPr>
          <p:nvPr/>
        </p:nvSpPr>
        <p:spPr bwMode="auto">
          <a:xfrm>
            <a:off x="2159000" y="14288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sz="2400" dirty="0" smtClean="0">
                <a:ea typeface="MS PGothic" pitchFamily="34" charset="-128"/>
              </a:rPr>
              <a:t>Долевое распределение причин аварий на МГ </a:t>
            </a:r>
            <a:br>
              <a:rPr lang="ru-RU" sz="2400" dirty="0" smtClean="0">
                <a:ea typeface="MS PGothic" pitchFamily="34" charset="-128"/>
              </a:rPr>
            </a:br>
            <a:r>
              <a:rPr lang="ru-RU" sz="2400" dirty="0" smtClean="0">
                <a:ea typeface="MS PGothic" pitchFamily="34" charset="-128"/>
              </a:rPr>
              <a:t>ООО «Газпром трансгаз Ухта» с 1998 по 2015 годы </a:t>
            </a:r>
            <a:endParaRPr lang="ru-RU" sz="2400" dirty="0">
              <a:ea typeface="MS PGothic" pitchFamily="34" charset="-128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2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Рисунок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68800" y="2760663"/>
            <a:ext cx="25654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7" name="Picture 6" descr="IMG_34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68800" y="4518025"/>
            <a:ext cx="25654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Рисунок 3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68800" y="1114425"/>
            <a:ext cx="256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Заголовок 2"/>
          <p:cNvSpPr txBox="1">
            <a:spLocks/>
          </p:cNvSpPr>
          <p:nvPr/>
        </p:nvSpPr>
        <p:spPr>
          <a:xfrm>
            <a:off x="2159000" y="249238"/>
            <a:ext cx="6985000" cy="760412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+mj-lt"/>
                <a:ea typeface="Arial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 Narrow" pitchFamily="34" charset="0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 Narrow" pitchFamily="34" charset="0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 Narrow" pitchFamily="34" charset="0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bg1"/>
                </a:solidFill>
                <a:latin typeface="Arial Narrow" pitchFamily="34" charset="0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ru-RU" altLang="ru-RU" sz="2400" kern="0" dirty="0" smtClean="0">
                <a:ea typeface="MS PGothic" pitchFamily="34" charset="-128"/>
                <a:cs typeface="Arial" charset="0"/>
              </a:rPr>
              <a:t>Природа образования КРН</a:t>
            </a:r>
          </a:p>
        </p:txBody>
      </p:sp>
      <p:sp>
        <p:nvSpPr>
          <p:cNvPr id="236550" name="Стрелка вправо 52"/>
          <p:cNvSpPr>
            <a:spLocks noChangeArrowheads="1"/>
          </p:cNvSpPr>
          <p:nvPr/>
        </p:nvSpPr>
        <p:spPr bwMode="auto">
          <a:xfrm rot="5400000">
            <a:off x="7859713" y="2503487"/>
            <a:ext cx="406400" cy="333375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236551" name="TextBox 56"/>
          <p:cNvSpPr txBox="1">
            <a:spLocks noChangeArrowheads="1"/>
          </p:cNvSpPr>
          <p:nvPr/>
        </p:nvSpPr>
        <p:spPr bwMode="auto">
          <a:xfrm>
            <a:off x="6934200" y="1484313"/>
            <a:ext cx="22971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400" b="1" dirty="0">
                <a:solidFill>
                  <a:srgbClr val="003366"/>
                </a:solidFill>
                <a:ea typeface="MS PGothic" pitchFamily="34" charset="-128"/>
              </a:rPr>
              <a:t>Образование микротрещин из локальных коррозионных язв</a:t>
            </a:r>
          </a:p>
        </p:txBody>
      </p:sp>
      <p:sp>
        <p:nvSpPr>
          <p:cNvPr id="236552" name="TextBox 57"/>
          <p:cNvSpPr txBox="1">
            <a:spLocks noChangeArrowheads="1"/>
          </p:cNvSpPr>
          <p:nvPr/>
        </p:nvSpPr>
        <p:spPr bwMode="auto">
          <a:xfrm>
            <a:off x="6996113" y="3332163"/>
            <a:ext cx="2171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400" b="1" dirty="0">
                <a:solidFill>
                  <a:srgbClr val="003366"/>
                </a:solidFill>
                <a:ea typeface="MS PGothic" pitchFamily="34" charset="-128"/>
              </a:rPr>
              <a:t>Образование колонии трещин</a:t>
            </a:r>
          </a:p>
        </p:txBody>
      </p:sp>
      <p:sp>
        <p:nvSpPr>
          <p:cNvPr id="236553" name="TextBox 58"/>
          <p:cNvSpPr txBox="1">
            <a:spLocks noChangeArrowheads="1"/>
          </p:cNvSpPr>
          <p:nvPr/>
        </p:nvSpPr>
        <p:spPr bwMode="auto">
          <a:xfrm>
            <a:off x="6958013" y="496093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400" b="1" dirty="0">
                <a:solidFill>
                  <a:srgbClr val="003366"/>
                </a:solidFill>
                <a:ea typeface="MS PGothic" pitchFamily="34" charset="-128"/>
              </a:rPr>
              <a:t>Слияние и выравнивание </a:t>
            </a:r>
            <a:br>
              <a:rPr lang="ru-RU" altLang="ru-RU" sz="1400" b="1" dirty="0">
                <a:solidFill>
                  <a:srgbClr val="003366"/>
                </a:solidFill>
                <a:ea typeface="MS PGothic" pitchFamily="34" charset="-128"/>
              </a:rPr>
            </a:br>
            <a:r>
              <a:rPr lang="ru-RU" altLang="ru-RU" sz="1400" b="1" dirty="0">
                <a:solidFill>
                  <a:srgbClr val="003366"/>
                </a:solidFill>
                <a:ea typeface="MS PGothic" pitchFamily="34" charset="-128"/>
              </a:rPr>
              <a:t>трещин в колонии</a:t>
            </a:r>
          </a:p>
        </p:txBody>
      </p:sp>
      <p:sp>
        <p:nvSpPr>
          <p:cNvPr id="236555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236556" name="Стрелка вправо 52"/>
          <p:cNvSpPr>
            <a:spLocks noChangeArrowheads="1"/>
          </p:cNvSpPr>
          <p:nvPr/>
        </p:nvSpPr>
        <p:spPr bwMode="auto">
          <a:xfrm rot="5400000">
            <a:off x="7856538" y="4305300"/>
            <a:ext cx="406400" cy="333375"/>
          </a:xfrm>
          <a:prstGeom prst="rightArrow">
            <a:avLst>
              <a:gd name="adj1" fmla="val 50000"/>
              <a:gd name="adj2" fmla="val 49981"/>
            </a:avLst>
          </a:pr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ru-RU" altLang="ru-RU" dirty="0"/>
          </a:p>
        </p:txBody>
      </p:sp>
      <p:grpSp>
        <p:nvGrpSpPr>
          <p:cNvPr id="236557" name="Группа 1"/>
          <p:cNvGrpSpPr>
            <a:grpSpLocks/>
          </p:cNvGrpSpPr>
          <p:nvPr/>
        </p:nvGrpSpPr>
        <p:grpSpPr bwMode="auto">
          <a:xfrm>
            <a:off x="1" y="1236663"/>
            <a:ext cx="4368800" cy="4248150"/>
            <a:chOff x="1" y="1237456"/>
            <a:chExt cx="4368801" cy="4247357"/>
          </a:xfrm>
        </p:grpSpPr>
        <p:grpSp>
          <p:nvGrpSpPr>
            <p:cNvPr id="236558" name="Группа 50"/>
            <p:cNvGrpSpPr>
              <a:grpSpLocks/>
            </p:cNvGrpSpPr>
            <p:nvPr/>
          </p:nvGrpSpPr>
          <p:grpSpPr bwMode="auto">
            <a:xfrm>
              <a:off x="96838" y="1925638"/>
              <a:ext cx="3849687" cy="3559175"/>
              <a:chOff x="0" y="2069554"/>
              <a:chExt cx="4975225" cy="3889375"/>
            </a:xfrm>
          </p:grpSpPr>
          <p:grpSp>
            <p:nvGrpSpPr>
              <p:cNvPr id="236561" name="Group 59"/>
              <p:cNvGrpSpPr>
                <a:grpSpLocks/>
              </p:cNvGrpSpPr>
              <p:nvPr/>
            </p:nvGrpSpPr>
            <p:grpSpPr bwMode="auto">
              <a:xfrm>
                <a:off x="0" y="2069554"/>
                <a:ext cx="4975225" cy="3889375"/>
                <a:chOff x="1173" y="7855"/>
                <a:chExt cx="6538" cy="5776"/>
              </a:xfrm>
            </p:grpSpPr>
            <p:grpSp>
              <p:nvGrpSpPr>
                <p:cNvPr id="236565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1173" y="7855"/>
                  <a:ext cx="6538" cy="5776"/>
                  <a:chOff x="1620" y="6308"/>
                  <a:chExt cx="6514" cy="5885"/>
                </a:xfrm>
              </p:grpSpPr>
              <p:sp>
                <p:nvSpPr>
                  <p:cNvPr id="236582" name="AutoShap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0" y="6308"/>
                    <a:ext cx="6514" cy="5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ru-RU" altLang="ru-RU" dirty="0"/>
                  </a:p>
                </p:txBody>
              </p:sp>
              <p:sp>
                <p:nvSpPr>
                  <p:cNvPr id="236583" name="Freeform 62"/>
                  <p:cNvSpPr>
                    <a:spLocks/>
                  </p:cNvSpPr>
                  <p:nvPr/>
                </p:nvSpPr>
                <p:spPr bwMode="auto">
                  <a:xfrm>
                    <a:off x="3034" y="8600"/>
                    <a:ext cx="1843" cy="1366"/>
                  </a:xfrm>
                  <a:custGeom>
                    <a:avLst/>
                    <a:gdLst>
                      <a:gd name="T0" fmla="*/ 1 w 3685"/>
                      <a:gd name="T1" fmla="*/ 1 h 2732"/>
                      <a:gd name="T2" fmla="*/ 1 w 3685"/>
                      <a:gd name="T3" fmla="*/ 1 h 2732"/>
                      <a:gd name="T4" fmla="*/ 1 w 3685"/>
                      <a:gd name="T5" fmla="*/ 1 h 2732"/>
                      <a:gd name="T6" fmla="*/ 1 w 3685"/>
                      <a:gd name="T7" fmla="*/ 1 h 2732"/>
                      <a:gd name="T8" fmla="*/ 1 w 3685"/>
                      <a:gd name="T9" fmla="*/ 1 h 2732"/>
                      <a:gd name="T10" fmla="*/ 1 w 3685"/>
                      <a:gd name="T11" fmla="*/ 1 h 2732"/>
                      <a:gd name="T12" fmla="*/ 1 w 3685"/>
                      <a:gd name="T13" fmla="*/ 1 h 2732"/>
                      <a:gd name="T14" fmla="*/ 1 w 3685"/>
                      <a:gd name="T15" fmla="*/ 1 h 2732"/>
                      <a:gd name="T16" fmla="*/ 1 w 3685"/>
                      <a:gd name="T17" fmla="*/ 0 h 2732"/>
                      <a:gd name="T18" fmla="*/ 1 w 3685"/>
                      <a:gd name="T19" fmla="*/ 1 h 2732"/>
                      <a:gd name="T20" fmla="*/ 1 w 3685"/>
                      <a:gd name="T21" fmla="*/ 1 h 2732"/>
                      <a:gd name="T22" fmla="*/ 1 w 3685"/>
                      <a:gd name="T23" fmla="*/ 1 h 2732"/>
                      <a:gd name="T24" fmla="*/ 1 w 3685"/>
                      <a:gd name="T25" fmla="*/ 1 h 2732"/>
                      <a:gd name="T26" fmla="*/ 1 w 3685"/>
                      <a:gd name="T27" fmla="*/ 1 h 2732"/>
                      <a:gd name="T28" fmla="*/ 1 w 3685"/>
                      <a:gd name="T29" fmla="*/ 1 h 2732"/>
                      <a:gd name="T30" fmla="*/ 1 w 3685"/>
                      <a:gd name="T31" fmla="*/ 1 h 2732"/>
                      <a:gd name="T32" fmla="*/ 1 w 3685"/>
                      <a:gd name="T33" fmla="*/ 1 h 2732"/>
                      <a:gd name="T34" fmla="*/ 1 w 3685"/>
                      <a:gd name="T35" fmla="*/ 1 h 2732"/>
                      <a:gd name="T36" fmla="*/ 1 w 3685"/>
                      <a:gd name="T37" fmla="*/ 1 h 2732"/>
                      <a:gd name="T38" fmla="*/ 1 w 3685"/>
                      <a:gd name="T39" fmla="*/ 1 h 2732"/>
                      <a:gd name="T40" fmla="*/ 1 w 3685"/>
                      <a:gd name="T41" fmla="*/ 1 h 2732"/>
                      <a:gd name="T42" fmla="*/ 1 w 3685"/>
                      <a:gd name="T43" fmla="*/ 1 h 2732"/>
                      <a:gd name="T44" fmla="*/ 0 w 3685"/>
                      <a:gd name="T45" fmla="*/ 1 h 2732"/>
                      <a:gd name="T46" fmla="*/ 1 w 3685"/>
                      <a:gd name="T47" fmla="*/ 1 h 2732"/>
                      <a:gd name="T48" fmla="*/ 1 w 3685"/>
                      <a:gd name="T49" fmla="*/ 1 h 2732"/>
                      <a:gd name="T50" fmla="*/ 1 w 3685"/>
                      <a:gd name="T51" fmla="*/ 1 h 2732"/>
                      <a:gd name="T52" fmla="*/ 1 w 3685"/>
                      <a:gd name="T53" fmla="*/ 1 h 2732"/>
                      <a:gd name="T54" fmla="*/ 1 w 3685"/>
                      <a:gd name="T55" fmla="*/ 1 h 2732"/>
                      <a:gd name="T56" fmla="*/ 1 w 3685"/>
                      <a:gd name="T57" fmla="*/ 1 h 2732"/>
                      <a:gd name="T58" fmla="*/ 1 w 3685"/>
                      <a:gd name="T59" fmla="*/ 1 h 2732"/>
                      <a:gd name="T60" fmla="*/ 1 w 3685"/>
                      <a:gd name="T61" fmla="*/ 1 h 2732"/>
                      <a:gd name="T62" fmla="*/ 1 w 3685"/>
                      <a:gd name="T63" fmla="*/ 1 h 2732"/>
                      <a:gd name="T64" fmla="*/ 1 w 3685"/>
                      <a:gd name="T65" fmla="*/ 1 h 2732"/>
                      <a:gd name="T66" fmla="*/ 1 w 3685"/>
                      <a:gd name="T67" fmla="*/ 1 h 2732"/>
                      <a:gd name="T68" fmla="*/ 1 w 3685"/>
                      <a:gd name="T69" fmla="*/ 1 h 2732"/>
                      <a:gd name="T70" fmla="*/ 1 w 3685"/>
                      <a:gd name="T71" fmla="*/ 1 h 2732"/>
                      <a:gd name="T72" fmla="*/ 1 w 3685"/>
                      <a:gd name="T73" fmla="*/ 1 h 2732"/>
                      <a:gd name="T74" fmla="*/ 1 w 3685"/>
                      <a:gd name="T75" fmla="*/ 1 h 2732"/>
                      <a:gd name="T76" fmla="*/ 1 w 3685"/>
                      <a:gd name="T77" fmla="*/ 1 h 2732"/>
                      <a:gd name="T78" fmla="*/ 1 w 3685"/>
                      <a:gd name="T79" fmla="*/ 1 h 2732"/>
                      <a:gd name="T80" fmla="*/ 1 w 3685"/>
                      <a:gd name="T81" fmla="*/ 1 h 2732"/>
                      <a:gd name="T82" fmla="*/ 1 w 3685"/>
                      <a:gd name="T83" fmla="*/ 1 h 2732"/>
                      <a:gd name="T84" fmla="*/ 1 w 3685"/>
                      <a:gd name="T85" fmla="*/ 1 h 27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685"/>
                      <a:gd name="T130" fmla="*/ 0 h 2732"/>
                      <a:gd name="T131" fmla="*/ 3685 w 3685"/>
                      <a:gd name="T132" fmla="*/ 2732 h 27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685" h="2732">
                        <a:moveTo>
                          <a:pt x="3685" y="1693"/>
                        </a:moveTo>
                        <a:lnTo>
                          <a:pt x="3594" y="1604"/>
                        </a:lnTo>
                        <a:lnTo>
                          <a:pt x="3507" y="1513"/>
                        </a:lnTo>
                        <a:lnTo>
                          <a:pt x="3422" y="1419"/>
                        </a:lnTo>
                        <a:lnTo>
                          <a:pt x="3341" y="1323"/>
                        </a:lnTo>
                        <a:lnTo>
                          <a:pt x="3263" y="1224"/>
                        </a:lnTo>
                        <a:lnTo>
                          <a:pt x="3190" y="1122"/>
                        </a:lnTo>
                        <a:lnTo>
                          <a:pt x="3154" y="1070"/>
                        </a:lnTo>
                        <a:lnTo>
                          <a:pt x="3119" y="1018"/>
                        </a:lnTo>
                        <a:lnTo>
                          <a:pt x="3086" y="966"/>
                        </a:lnTo>
                        <a:lnTo>
                          <a:pt x="3053" y="913"/>
                        </a:lnTo>
                        <a:lnTo>
                          <a:pt x="3021" y="859"/>
                        </a:lnTo>
                        <a:lnTo>
                          <a:pt x="2991" y="806"/>
                        </a:lnTo>
                        <a:lnTo>
                          <a:pt x="2962" y="751"/>
                        </a:lnTo>
                        <a:lnTo>
                          <a:pt x="2933" y="695"/>
                        </a:lnTo>
                        <a:lnTo>
                          <a:pt x="2904" y="640"/>
                        </a:lnTo>
                        <a:lnTo>
                          <a:pt x="2877" y="583"/>
                        </a:lnTo>
                        <a:lnTo>
                          <a:pt x="2851" y="527"/>
                        </a:lnTo>
                        <a:lnTo>
                          <a:pt x="2826" y="470"/>
                        </a:lnTo>
                        <a:lnTo>
                          <a:pt x="2803" y="413"/>
                        </a:lnTo>
                        <a:lnTo>
                          <a:pt x="2779" y="355"/>
                        </a:lnTo>
                        <a:lnTo>
                          <a:pt x="2758" y="297"/>
                        </a:lnTo>
                        <a:lnTo>
                          <a:pt x="2736" y="238"/>
                        </a:lnTo>
                        <a:lnTo>
                          <a:pt x="2717" y="180"/>
                        </a:lnTo>
                        <a:lnTo>
                          <a:pt x="2698" y="120"/>
                        </a:lnTo>
                        <a:lnTo>
                          <a:pt x="2681" y="60"/>
                        </a:lnTo>
                        <a:lnTo>
                          <a:pt x="2664" y="0"/>
                        </a:lnTo>
                        <a:lnTo>
                          <a:pt x="2602" y="17"/>
                        </a:lnTo>
                        <a:lnTo>
                          <a:pt x="2541" y="35"/>
                        </a:lnTo>
                        <a:lnTo>
                          <a:pt x="2482" y="53"/>
                        </a:lnTo>
                        <a:lnTo>
                          <a:pt x="2422" y="73"/>
                        </a:lnTo>
                        <a:lnTo>
                          <a:pt x="2363" y="94"/>
                        </a:lnTo>
                        <a:lnTo>
                          <a:pt x="2303" y="114"/>
                        </a:lnTo>
                        <a:lnTo>
                          <a:pt x="2245" y="138"/>
                        </a:lnTo>
                        <a:lnTo>
                          <a:pt x="2187" y="160"/>
                        </a:lnTo>
                        <a:lnTo>
                          <a:pt x="2129" y="185"/>
                        </a:lnTo>
                        <a:lnTo>
                          <a:pt x="2072" y="209"/>
                        </a:lnTo>
                        <a:lnTo>
                          <a:pt x="1960" y="262"/>
                        </a:lnTo>
                        <a:lnTo>
                          <a:pt x="1851" y="318"/>
                        </a:lnTo>
                        <a:lnTo>
                          <a:pt x="1743" y="376"/>
                        </a:lnTo>
                        <a:lnTo>
                          <a:pt x="1636" y="439"/>
                        </a:lnTo>
                        <a:lnTo>
                          <a:pt x="1534" y="504"/>
                        </a:lnTo>
                        <a:lnTo>
                          <a:pt x="1433" y="573"/>
                        </a:lnTo>
                        <a:lnTo>
                          <a:pt x="1335" y="644"/>
                        </a:lnTo>
                        <a:lnTo>
                          <a:pt x="1238" y="719"/>
                        </a:lnTo>
                        <a:lnTo>
                          <a:pt x="1145" y="795"/>
                        </a:lnTo>
                        <a:lnTo>
                          <a:pt x="1055" y="875"/>
                        </a:lnTo>
                        <a:lnTo>
                          <a:pt x="967" y="958"/>
                        </a:lnTo>
                        <a:lnTo>
                          <a:pt x="882" y="1044"/>
                        </a:lnTo>
                        <a:lnTo>
                          <a:pt x="801" y="1131"/>
                        </a:lnTo>
                        <a:lnTo>
                          <a:pt x="722" y="1223"/>
                        </a:lnTo>
                        <a:lnTo>
                          <a:pt x="646" y="1315"/>
                        </a:lnTo>
                        <a:lnTo>
                          <a:pt x="573" y="1410"/>
                        </a:lnTo>
                        <a:lnTo>
                          <a:pt x="503" y="1509"/>
                        </a:lnTo>
                        <a:lnTo>
                          <a:pt x="437" y="1608"/>
                        </a:lnTo>
                        <a:lnTo>
                          <a:pt x="375" y="1711"/>
                        </a:lnTo>
                        <a:lnTo>
                          <a:pt x="315" y="1815"/>
                        </a:lnTo>
                        <a:lnTo>
                          <a:pt x="258" y="1922"/>
                        </a:lnTo>
                        <a:lnTo>
                          <a:pt x="206" y="2030"/>
                        </a:lnTo>
                        <a:lnTo>
                          <a:pt x="157" y="2139"/>
                        </a:lnTo>
                        <a:lnTo>
                          <a:pt x="134" y="2195"/>
                        </a:lnTo>
                        <a:lnTo>
                          <a:pt x="112" y="2253"/>
                        </a:lnTo>
                        <a:lnTo>
                          <a:pt x="91" y="2309"/>
                        </a:lnTo>
                        <a:lnTo>
                          <a:pt x="70" y="2366"/>
                        </a:lnTo>
                        <a:lnTo>
                          <a:pt x="51" y="2423"/>
                        </a:lnTo>
                        <a:lnTo>
                          <a:pt x="33" y="2482"/>
                        </a:lnTo>
                        <a:lnTo>
                          <a:pt x="15" y="2540"/>
                        </a:lnTo>
                        <a:lnTo>
                          <a:pt x="0" y="2599"/>
                        </a:lnTo>
                        <a:lnTo>
                          <a:pt x="61" y="2615"/>
                        </a:lnTo>
                        <a:lnTo>
                          <a:pt x="122" y="2629"/>
                        </a:lnTo>
                        <a:lnTo>
                          <a:pt x="184" y="2643"/>
                        </a:lnTo>
                        <a:lnTo>
                          <a:pt x="246" y="2656"/>
                        </a:lnTo>
                        <a:lnTo>
                          <a:pt x="308" y="2668"/>
                        </a:lnTo>
                        <a:lnTo>
                          <a:pt x="369" y="2678"/>
                        </a:lnTo>
                        <a:lnTo>
                          <a:pt x="431" y="2689"/>
                        </a:lnTo>
                        <a:lnTo>
                          <a:pt x="494" y="2697"/>
                        </a:lnTo>
                        <a:lnTo>
                          <a:pt x="556" y="2704"/>
                        </a:lnTo>
                        <a:lnTo>
                          <a:pt x="618" y="2712"/>
                        </a:lnTo>
                        <a:lnTo>
                          <a:pt x="680" y="2717"/>
                        </a:lnTo>
                        <a:lnTo>
                          <a:pt x="743" y="2723"/>
                        </a:lnTo>
                        <a:lnTo>
                          <a:pt x="805" y="2726"/>
                        </a:lnTo>
                        <a:lnTo>
                          <a:pt x="867" y="2729"/>
                        </a:lnTo>
                        <a:lnTo>
                          <a:pt x="929" y="2732"/>
                        </a:lnTo>
                        <a:lnTo>
                          <a:pt x="992" y="2732"/>
                        </a:lnTo>
                        <a:lnTo>
                          <a:pt x="1054" y="2732"/>
                        </a:lnTo>
                        <a:lnTo>
                          <a:pt x="1115" y="2732"/>
                        </a:lnTo>
                        <a:lnTo>
                          <a:pt x="1177" y="2729"/>
                        </a:lnTo>
                        <a:lnTo>
                          <a:pt x="1239" y="2726"/>
                        </a:lnTo>
                        <a:lnTo>
                          <a:pt x="1300" y="2723"/>
                        </a:lnTo>
                        <a:lnTo>
                          <a:pt x="1362" y="2717"/>
                        </a:lnTo>
                        <a:lnTo>
                          <a:pt x="1423" y="2712"/>
                        </a:lnTo>
                        <a:lnTo>
                          <a:pt x="1486" y="2704"/>
                        </a:lnTo>
                        <a:lnTo>
                          <a:pt x="1546" y="2698"/>
                        </a:lnTo>
                        <a:lnTo>
                          <a:pt x="1607" y="2689"/>
                        </a:lnTo>
                        <a:lnTo>
                          <a:pt x="1668" y="2680"/>
                        </a:lnTo>
                        <a:lnTo>
                          <a:pt x="1729" y="2669"/>
                        </a:lnTo>
                        <a:lnTo>
                          <a:pt x="1790" y="2657"/>
                        </a:lnTo>
                        <a:lnTo>
                          <a:pt x="1849" y="2644"/>
                        </a:lnTo>
                        <a:lnTo>
                          <a:pt x="1909" y="2631"/>
                        </a:lnTo>
                        <a:lnTo>
                          <a:pt x="1970" y="2617"/>
                        </a:lnTo>
                        <a:lnTo>
                          <a:pt x="2029" y="2603"/>
                        </a:lnTo>
                        <a:lnTo>
                          <a:pt x="2089" y="2586"/>
                        </a:lnTo>
                        <a:lnTo>
                          <a:pt x="2147" y="2569"/>
                        </a:lnTo>
                        <a:lnTo>
                          <a:pt x="2206" y="2551"/>
                        </a:lnTo>
                        <a:lnTo>
                          <a:pt x="2264" y="2532"/>
                        </a:lnTo>
                        <a:lnTo>
                          <a:pt x="2323" y="2513"/>
                        </a:lnTo>
                        <a:lnTo>
                          <a:pt x="2381" y="2492"/>
                        </a:lnTo>
                        <a:lnTo>
                          <a:pt x="2437" y="2471"/>
                        </a:lnTo>
                        <a:lnTo>
                          <a:pt x="2494" y="2448"/>
                        </a:lnTo>
                        <a:lnTo>
                          <a:pt x="2551" y="2424"/>
                        </a:lnTo>
                        <a:lnTo>
                          <a:pt x="2608" y="2401"/>
                        </a:lnTo>
                        <a:lnTo>
                          <a:pt x="2664" y="2376"/>
                        </a:lnTo>
                        <a:lnTo>
                          <a:pt x="2720" y="2350"/>
                        </a:lnTo>
                        <a:lnTo>
                          <a:pt x="2775" y="2323"/>
                        </a:lnTo>
                        <a:lnTo>
                          <a:pt x="2829" y="2295"/>
                        </a:lnTo>
                        <a:lnTo>
                          <a:pt x="2884" y="2267"/>
                        </a:lnTo>
                        <a:lnTo>
                          <a:pt x="2938" y="2237"/>
                        </a:lnTo>
                        <a:lnTo>
                          <a:pt x="2991" y="2207"/>
                        </a:lnTo>
                        <a:lnTo>
                          <a:pt x="3045" y="2176"/>
                        </a:lnTo>
                        <a:lnTo>
                          <a:pt x="3097" y="2143"/>
                        </a:lnTo>
                        <a:lnTo>
                          <a:pt x="3200" y="2077"/>
                        </a:lnTo>
                        <a:lnTo>
                          <a:pt x="3302" y="2006"/>
                        </a:lnTo>
                        <a:lnTo>
                          <a:pt x="3402" y="1933"/>
                        </a:lnTo>
                        <a:lnTo>
                          <a:pt x="3499" y="1855"/>
                        </a:lnTo>
                        <a:lnTo>
                          <a:pt x="3593" y="1776"/>
                        </a:lnTo>
                        <a:lnTo>
                          <a:pt x="3685" y="1693"/>
                        </a:lnTo>
                        <a:close/>
                      </a:path>
                    </a:pathLst>
                  </a:custGeom>
                  <a:solidFill>
                    <a:srgbClr val="A4FF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84" name="Freeform 63"/>
                  <p:cNvSpPr>
                    <a:spLocks/>
                  </p:cNvSpPr>
                  <p:nvPr/>
                </p:nvSpPr>
                <p:spPr bwMode="auto">
                  <a:xfrm>
                    <a:off x="3034" y="8600"/>
                    <a:ext cx="1843" cy="1366"/>
                  </a:xfrm>
                  <a:custGeom>
                    <a:avLst/>
                    <a:gdLst>
                      <a:gd name="T0" fmla="*/ 1 w 3685"/>
                      <a:gd name="T1" fmla="*/ 1 h 2732"/>
                      <a:gd name="T2" fmla="*/ 1 w 3685"/>
                      <a:gd name="T3" fmla="*/ 1 h 2732"/>
                      <a:gd name="T4" fmla="*/ 1 w 3685"/>
                      <a:gd name="T5" fmla="*/ 1 h 2732"/>
                      <a:gd name="T6" fmla="*/ 1 w 3685"/>
                      <a:gd name="T7" fmla="*/ 1 h 2732"/>
                      <a:gd name="T8" fmla="*/ 1 w 3685"/>
                      <a:gd name="T9" fmla="*/ 1 h 2732"/>
                      <a:gd name="T10" fmla="*/ 1 w 3685"/>
                      <a:gd name="T11" fmla="*/ 1 h 2732"/>
                      <a:gd name="T12" fmla="*/ 1 w 3685"/>
                      <a:gd name="T13" fmla="*/ 1 h 2732"/>
                      <a:gd name="T14" fmla="*/ 1 w 3685"/>
                      <a:gd name="T15" fmla="*/ 1 h 2732"/>
                      <a:gd name="T16" fmla="*/ 1 w 3685"/>
                      <a:gd name="T17" fmla="*/ 0 h 2732"/>
                      <a:gd name="T18" fmla="*/ 1 w 3685"/>
                      <a:gd name="T19" fmla="*/ 1 h 2732"/>
                      <a:gd name="T20" fmla="*/ 1 w 3685"/>
                      <a:gd name="T21" fmla="*/ 1 h 2732"/>
                      <a:gd name="T22" fmla="*/ 1 w 3685"/>
                      <a:gd name="T23" fmla="*/ 1 h 2732"/>
                      <a:gd name="T24" fmla="*/ 1 w 3685"/>
                      <a:gd name="T25" fmla="*/ 1 h 2732"/>
                      <a:gd name="T26" fmla="*/ 1 w 3685"/>
                      <a:gd name="T27" fmla="*/ 1 h 2732"/>
                      <a:gd name="T28" fmla="*/ 1 w 3685"/>
                      <a:gd name="T29" fmla="*/ 1 h 2732"/>
                      <a:gd name="T30" fmla="*/ 1 w 3685"/>
                      <a:gd name="T31" fmla="*/ 1 h 2732"/>
                      <a:gd name="T32" fmla="*/ 1 w 3685"/>
                      <a:gd name="T33" fmla="*/ 1 h 2732"/>
                      <a:gd name="T34" fmla="*/ 1 w 3685"/>
                      <a:gd name="T35" fmla="*/ 1 h 2732"/>
                      <a:gd name="T36" fmla="*/ 1 w 3685"/>
                      <a:gd name="T37" fmla="*/ 1 h 2732"/>
                      <a:gd name="T38" fmla="*/ 1 w 3685"/>
                      <a:gd name="T39" fmla="*/ 1 h 2732"/>
                      <a:gd name="T40" fmla="*/ 1 w 3685"/>
                      <a:gd name="T41" fmla="*/ 1 h 2732"/>
                      <a:gd name="T42" fmla="*/ 1 w 3685"/>
                      <a:gd name="T43" fmla="*/ 1 h 2732"/>
                      <a:gd name="T44" fmla="*/ 0 w 3685"/>
                      <a:gd name="T45" fmla="*/ 1 h 2732"/>
                      <a:gd name="T46" fmla="*/ 1 w 3685"/>
                      <a:gd name="T47" fmla="*/ 1 h 2732"/>
                      <a:gd name="T48" fmla="*/ 1 w 3685"/>
                      <a:gd name="T49" fmla="*/ 1 h 2732"/>
                      <a:gd name="T50" fmla="*/ 1 w 3685"/>
                      <a:gd name="T51" fmla="*/ 1 h 2732"/>
                      <a:gd name="T52" fmla="*/ 1 w 3685"/>
                      <a:gd name="T53" fmla="*/ 1 h 2732"/>
                      <a:gd name="T54" fmla="*/ 1 w 3685"/>
                      <a:gd name="T55" fmla="*/ 1 h 2732"/>
                      <a:gd name="T56" fmla="*/ 1 w 3685"/>
                      <a:gd name="T57" fmla="*/ 1 h 2732"/>
                      <a:gd name="T58" fmla="*/ 1 w 3685"/>
                      <a:gd name="T59" fmla="*/ 1 h 2732"/>
                      <a:gd name="T60" fmla="*/ 1 w 3685"/>
                      <a:gd name="T61" fmla="*/ 1 h 2732"/>
                      <a:gd name="T62" fmla="*/ 1 w 3685"/>
                      <a:gd name="T63" fmla="*/ 1 h 2732"/>
                      <a:gd name="T64" fmla="*/ 1 w 3685"/>
                      <a:gd name="T65" fmla="*/ 1 h 2732"/>
                      <a:gd name="T66" fmla="*/ 1 w 3685"/>
                      <a:gd name="T67" fmla="*/ 1 h 2732"/>
                      <a:gd name="T68" fmla="*/ 1 w 3685"/>
                      <a:gd name="T69" fmla="*/ 1 h 2732"/>
                      <a:gd name="T70" fmla="*/ 1 w 3685"/>
                      <a:gd name="T71" fmla="*/ 1 h 2732"/>
                      <a:gd name="T72" fmla="*/ 1 w 3685"/>
                      <a:gd name="T73" fmla="*/ 1 h 2732"/>
                      <a:gd name="T74" fmla="*/ 1 w 3685"/>
                      <a:gd name="T75" fmla="*/ 1 h 2732"/>
                      <a:gd name="T76" fmla="*/ 1 w 3685"/>
                      <a:gd name="T77" fmla="*/ 1 h 2732"/>
                      <a:gd name="T78" fmla="*/ 1 w 3685"/>
                      <a:gd name="T79" fmla="*/ 1 h 2732"/>
                      <a:gd name="T80" fmla="*/ 1 w 3685"/>
                      <a:gd name="T81" fmla="*/ 1 h 2732"/>
                      <a:gd name="T82" fmla="*/ 1 w 3685"/>
                      <a:gd name="T83" fmla="*/ 1 h 2732"/>
                      <a:gd name="T84" fmla="*/ 1 w 3685"/>
                      <a:gd name="T85" fmla="*/ 1 h 27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685"/>
                      <a:gd name="T130" fmla="*/ 0 h 2732"/>
                      <a:gd name="T131" fmla="*/ 3685 w 3685"/>
                      <a:gd name="T132" fmla="*/ 2732 h 27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685" h="2732">
                        <a:moveTo>
                          <a:pt x="3685" y="1693"/>
                        </a:moveTo>
                        <a:lnTo>
                          <a:pt x="3594" y="1604"/>
                        </a:lnTo>
                        <a:lnTo>
                          <a:pt x="3507" y="1513"/>
                        </a:lnTo>
                        <a:lnTo>
                          <a:pt x="3422" y="1419"/>
                        </a:lnTo>
                        <a:lnTo>
                          <a:pt x="3341" y="1323"/>
                        </a:lnTo>
                        <a:lnTo>
                          <a:pt x="3263" y="1224"/>
                        </a:lnTo>
                        <a:lnTo>
                          <a:pt x="3190" y="1122"/>
                        </a:lnTo>
                        <a:lnTo>
                          <a:pt x="3154" y="1070"/>
                        </a:lnTo>
                        <a:lnTo>
                          <a:pt x="3119" y="1018"/>
                        </a:lnTo>
                        <a:lnTo>
                          <a:pt x="3086" y="966"/>
                        </a:lnTo>
                        <a:lnTo>
                          <a:pt x="3053" y="913"/>
                        </a:lnTo>
                        <a:lnTo>
                          <a:pt x="3021" y="859"/>
                        </a:lnTo>
                        <a:lnTo>
                          <a:pt x="2991" y="806"/>
                        </a:lnTo>
                        <a:lnTo>
                          <a:pt x="2962" y="751"/>
                        </a:lnTo>
                        <a:lnTo>
                          <a:pt x="2933" y="695"/>
                        </a:lnTo>
                        <a:lnTo>
                          <a:pt x="2904" y="640"/>
                        </a:lnTo>
                        <a:lnTo>
                          <a:pt x="2877" y="583"/>
                        </a:lnTo>
                        <a:lnTo>
                          <a:pt x="2851" y="527"/>
                        </a:lnTo>
                        <a:lnTo>
                          <a:pt x="2826" y="470"/>
                        </a:lnTo>
                        <a:lnTo>
                          <a:pt x="2803" y="413"/>
                        </a:lnTo>
                        <a:lnTo>
                          <a:pt x="2779" y="355"/>
                        </a:lnTo>
                        <a:lnTo>
                          <a:pt x="2758" y="297"/>
                        </a:lnTo>
                        <a:lnTo>
                          <a:pt x="2736" y="238"/>
                        </a:lnTo>
                        <a:lnTo>
                          <a:pt x="2717" y="180"/>
                        </a:lnTo>
                        <a:lnTo>
                          <a:pt x="2698" y="120"/>
                        </a:lnTo>
                        <a:lnTo>
                          <a:pt x="2681" y="60"/>
                        </a:lnTo>
                        <a:lnTo>
                          <a:pt x="2664" y="0"/>
                        </a:lnTo>
                        <a:lnTo>
                          <a:pt x="2602" y="17"/>
                        </a:lnTo>
                        <a:lnTo>
                          <a:pt x="2541" y="35"/>
                        </a:lnTo>
                        <a:lnTo>
                          <a:pt x="2482" y="53"/>
                        </a:lnTo>
                        <a:lnTo>
                          <a:pt x="2422" y="73"/>
                        </a:lnTo>
                        <a:lnTo>
                          <a:pt x="2363" y="94"/>
                        </a:lnTo>
                        <a:lnTo>
                          <a:pt x="2303" y="114"/>
                        </a:lnTo>
                        <a:lnTo>
                          <a:pt x="2245" y="138"/>
                        </a:lnTo>
                        <a:lnTo>
                          <a:pt x="2187" y="160"/>
                        </a:lnTo>
                        <a:lnTo>
                          <a:pt x="2129" y="185"/>
                        </a:lnTo>
                        <a:lnTo>
                          <a:pt x="2072" y="209"/>
                        </a:lnTo>
                        <a:lnTo>
                          <a:pt x="1960" y="262"/>
                        </a:lnTo>
                        <a:lnTo>
                          <a:pt x="1851" y="318"/>
                        </a:lnTo>
                        <a:lnTo>
                          <a:pt x="1743" y="376"/>
                        </a:lnTo>
                        <a:lnTo>
                          <a:pt x="1636" y="439"/>
                        </a:lnTo>
                        <a:lnTo>
                          <a:pt x="1534" y="504"/>
                        </a:lnTo>
                        <a:lnTo>
                          <a:pt x="1433" y="573"/>
                        </a:lnTo>
                        <a:lnTo>
                          <a:pt x="1335" y="644"/>
                        </a:lnTo>
                        <a:lnTo>
                          <a:pt x="1238" y="719"/>
                        </a:lnTo>
                        <a:lnTo>
                          <a:pt x="1145" y="795"/>
                        </a:lnTo>
                        <a:lnTo>
                          <a:pt x="1055" y="875"/>
                        </a:lnTo>
                        <a:lnTo>
                          <a:pt x="967" y="958"/>
                        </a:lnTo>
                        <a:lnTo>
                          <a:pt x="882" y="1044"/>
                        </a:lnTo>
                        <a:lnTo>
                          <a:pt x="801" y="1131"/>
                        </a:lnTo>
                        <a:lnTo>
                          <a:pt x="722" y="1223"/>
                        </a:lnTo>
                        <a:lnTo>
                          <a:pt x="646" y="1315"/>
                        </a:lnTo>
                        <a:lnTo>
                          <a:pt x="573" y="1410"/>
                        </a:lnTo>
                        <a:lnTo>
                          <a:pt x="503" y="1509"/>
                        </a:lnTo>
                        <a:lnTo>
                          <a:pt x="437" y="1608"/>
                        </a:lnTo>
                        <a:lnTo>
                          <a:pt x="375" y="1711"/>
                        </a:lnTo>
                        <a:lnTo>
                          <a:pt x="315" y="1815"/>
                        </a:lnTo>
                        <a:lnTo>
                          <a:pt x="258" y="1922"/>
                        </a:lnTo>
                        <a:lnTo>
                          <a:pt x="206" y="2030"/>
                        </a:lnTo>
                        <a:lnTo>
                          <a:pt x="157" y="2139"/>
                        </a:lnTo>
                        <a:lnTo>
                          <a:pt x="134" y="2195"/>
                        </a:lnTo>
                        <a:lnTo>
                          <a:pt x="112" y="2253"/>
                        </a:lnTo>
                        <a:lnTo>
                          <a:pt x="91" y="2309"/>
                        </a:lnTo>
                        <a:lnTo>
                          <a:pt x="70" y="2366"/>
                        </a:lnTo>
                        <a:lnTo>
                          <a:pt x="51" y="2423"/>
                        </a:lnTo>
                        <a:lnTo>
                          <a:pt x="33" y="2482"/>
                        </a:lnTo>
                        <a:lnTo>
                          <a:pt x="15" y="2540"/>
                        </a:lnTo>
                        <a:lnTo>
                          <a:pt x="0" y="2599"/>
                        </a:lnTo>
                        <a:lnTo>
                          <a:pt x="61" y="2615"/>
                        </a:lnTo>
                        <a:lnTo>
                          <a:pt x="122" y="2629"/>
                        </a:lnTo>
                        <a:lnTo>
                          <a:pt x="184" y="2643"/>
                        </a:lnTo>
                        <a:lnTo>
                          <a:pt x="246" y="2656"/>
                        </a:lnTo>
                        <a:lnTo>
                          <a:pt x="308" y="2668"/>
                        </a:lnTo>
                        <a:lnTo>
                          <a:pt x="369" y="2678"/>
                        </a:lnTo>
                        <a:lnTo>
                          <a:pt x="431" y="2689"/>
                        </a:lnTo>
                        <a:lnTo>
                          <a:pt x="494" y="2697"/>
                        </a:lnTo>
                        <a:lnTo>
                          <a:pt x="556" y="2704"/>
                        </a:lnTo>
                        <a:lnTo>
                          <a:pt x="618" y="2712"/>
                        </a:lnTo>
                        <a:lnTo>
                          <a:pt x="680" y="2717"/>
                        </a:lnTo>
                        <a:lnTo>
                          <a:pt x="743" y="2723"/>
                        </a:lnTo>
                        <a:lnTo>
                          <a:pt x="805" y="2726"/>
                        </a:lnTo>
                        <a:lnTo>
                          <a:pt x="867" y="2729"/>
                        </a:lnTo>
                        <a:lnTo>
                          <a:pt x="929" y="2732"/>
                        </a:lnTo>
                        <a:lnTo>
                          <a:pt x="992" y="2732"/>
                        </a:lnTo>
                        <a:lnTo>
                          <a:pt x="1054" y="2732"/>
                        </a:lnTo>
                        <a:lnTo>
                          <a:pt x="1115" y="2732"/>
                        </a:lnTo>
                        <a:lnTo>
                          <a:pt x="1177" y="2729"/>
                        </a:lnTo>
                        <a:lnTo>
                          <a:pt x="1239" y="2726"/>
                        </a:lnTo>
                        <a:lnTo>
                          <a:pt x="1300" y="2723"/>
                        </a:lnTo>
                        <a:lnTo>
                          <a:pt x="1362" y="2717"/>
                        </a:lnTo>
                        <a:lnTo>
                          <a:pt x="1423" y="2712"/>
                        </a:lnTo>
                        <a:lnTo>
                          <a:pt x="1486" y="2704"/>
                        </a:lnTo>
                        <a:lnTo>
                          <a:pt x="1546" y="2698"/>
                        </a:lnTo>
                        <a:lnTo>
                          <a:pt x="1607" y="2689"/>
                        </a:lnTo>
                        <a:lnTo>
                          <a:pt x="1668" y="2680"/>
                        </a:lnTo>
                        <a:lnTo>
                          <a:pt x="1729" y="2669"/>
                        </a:lnTo>
                        <a:lnTo>
                          <a:pt x="1790" y="2657"/>
                        </a:lnTo>
                        <a:lnTo>
                          <a:pt x="1849" y="2644"/>
                        </a:lnTo>
                        <a:lnTo>
                          <a:pt x="1909" y="2631"/>
                        </a:lnTo>
                        <a:lnTo>
                          <a:pt x="1970" y="2617"/>
                        </a:lnTo>
                        <a:lnTo>
                          <a:pt x="2029" y="2603"/>
                        </a:lnTo>
                        <a:lnTo>
                          <a:pt x="2089" y="2586"/>
                        </a:lnTo>
                        <a:lnTo>
                          <a:pt x="2147" y="2569"/>
                        </a:lnTo>
                        <a:lnTo>
                          <a:pt x="2206" y="2551"/>
                        </a:lnTo>
                        <a:lnTo>
                          <a:pt x="2264" y="2532"/>
                        </a:lnTo>
                        <a:lnTo>
                          <a:pt x="2323" y="2513"/>
                        </a:lnTo>
                        <a:lnTo>
                          <a:pt x="2381" y="2492"/>
                        </a:lnTo>
                        <a:lnTo>
                          <a:pt x="2437" y="2471"/>
                        </a:lnTo>
                        <a:lnTo>
                          <a:pt x="2494" y="2448"/>
                        </a:lnTo>
                        <a:lnTo>
                          <a:pt x="2551" y="2424"/>
                        </a:lnTo>
                        <a:lnTo>
                          <a:pt x="2608" y="2401"/>
                        </a:lnTo>
                        <a:lnTo>
                          <a:pt x="2664" y="2376"/>
                        </a:lnTo>
                        <a:lnTo>
                          <a:pt x="2720" y="2350"/>
                        </a:lnTo>
                        <a:lnTo>
                          <a:pt x="2775" y="2323"/>
                        </a:lnTo>
                        <a:lnTo>
                          <a:pt x="2829" y="2295"/>
                        </a:lnTo>
                        <a:lnTo>
                          <a:pt x="2884" y="2267"/>
                        </a:lnTo>
                        <a:lnTo>
                          <a:pt x="2938" y="2237"/>
                        </a:lnTo>
                        <a:lnTo>
                          <a:pt x="2991" y="2207"/>
                        </a:lnTo>
                        <a:lnTo>
                          <a:pt x="3045" y="2176"/>
                        </a:lnTo>
                        <a:lnTo>
                          <a:pt x="3097" y="2143"/>
                        </a:lnTo>
                        <a:lnTo>
                          <a:pt x="3200" y="2077"/>
                        </a:lnTo>
                        <a:lnTo>
                          <a:pt x="3302" y="2006"/>
                        </a:lnTo>
                        <a:lnTo>
                          <a:pt x="3402" y="1933"/>
                        </a:lnTo>
                        <a:lnTo>
                          <a:pt x="3499" y="1855"/>
                        </a:lnTo>
                        <a:lnTo>
                          <a:pt x="3593" y="1776"/>
                        </a:lnTo>
                        <a:lnTo>
                          <a:pt x="3685" y="1693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85" name="Freeform 64"/>
                  <p:cNvSpPr>
                    <a:spLocks/>
                  </p:cNvSpPr>
                  <p:nvPr/>
                </p:nvSpPr>
                <p:spPr bwMode="auto">
                  <a:xfrm>
                    <a:off x="4366" y="8534"/>
                    <a:ext cx="1022" cy="913"/>
                  </a:xfrm>
                  <a:custGeom>
                    <a:avLst/>
                    <a:gdLst>
                      <a:gd name="T0" fmla="*/ 1 w 2044"/>
                      <a:gd name="T1" fmla="*/ 1 h 1826"/>
                      <a:gd name="T2" fmla="*/ 1 w 2044"/>
                      <a:gd name="T3" fmla="*/ 1 h 1826"/>
                      <a:gd name="T4" fmla="*/ 1 w 2044"/>
                      <a:gd name="T5" fmla="*/ 1 h 1826"/>
                      <a:gd name="T6" fmla="*/ 1 w 2044"/>
                      <a:gd name="T7" fmla="*/ 1 h 1826"/>
                      <a:gd name="T8" fmla="*/ 1 w 2044"/>
                      <a:gd name="T9" fmla="*/ 1 h 1826"/>
                      <a:gd name="T10" fmla="*/ 1 w 2044"/>
                      <a:gd name="T11" fmla="*/ 1 h 1826"/>
                      <a:gd name="T12" fmla="*/ 1 w 2044"/>
                      <a:gd name="T13" fmla="*/ 1 h 1826"/>
                      <a:gd name="T14" fmla="*/ 1 w 2044"/>
                      <a:gd name="T15" fmla="*/ 1 h 1826"/>
                      <a:gd name="T16" fmla="*/ 1 w 2044"/>
                      <a:gd name="T17" fmla="*/ 1 h 1826"/>
                      <a:gd name="T18" fmla="*/ 1 w 2044"/>
                      <a:gd name="T19" fmla="*/ 1 h 1826"/>
                      <a:gd name="T20" fmla="*/ 1 w 2044"/>
                      <a:gd name="T21" fmla="*/ 1 h 1826"/>
                      <a:gd name="T22" fmla="*/ 1 w 2044"/>
                      <a:gd name="T23" fmla="*/ 1 h 1826"/>
                      <a:gd name="T24" fmla="*/ 1 w 2044"/>
                      <a:gd name="T25" fmla="*/ 1 h 1826"/>
                      <a:gd name="T26" fmla="*/ 1 w 2044"/>
                      <a:gd name="T27" fmla="*/ 1 h 1826"/>
                      <a:gd name="T28" fmla="*/ 1 w 2044"/>
                      <a:gd name="T29" fmla="*/ 1 h 1826"/>
                      <a:gd name="T30" fmla="*/ 1 w 2044"/>
                      <a:gd name="T31" fmla="*/ 1 h 1826"/>
                      <a:gd name="T32" fmla="*/ 1 w 2044"/>
                      <a:gd name="T33" fmla="*/ 1 h 1826"/>
                      <a:gd name="T34" fmla="*/ 1 w 2044"/>
                      <a:gd name="T35" fmla="*/ 1 h 1826"/>
                      <a:gd name="T36" fmla="*/ 1 w 2044"/>
                      <a:gd name="T37" fmla="*/ 1 h 1826"/>
                      <a:gd name="T38" fmla="*/ 1 w 2044"/>
                      <a:gd name="T39" fmla="*/ 1 h 1826"/>
                      <a:gd name="T40" fmla="*/ 1 w 2044"/>
                      <a:gd name="T41" fmla="*/ 1 h 1826"/>
                      <a:gd name="T42" fmla="*/ 1 w 2044"/>
                      <a:gd name="T43" fmla="*/ 1 h 1826"/>
                      <a:gd name="T44" fmla="*/ 1 w 2044"/>
                      <a:gd name="T45" fmla="*/ 1 h 1826"/>
                      <a:gd name="T46" fmla="*/ 1 w 2044"/>
                      <a:gd name="T47" fmla="*/ 1 h 1826"/>
                      <a:gd name="T48" fmla="*/ 1 w 2044"/>
                      <a:gd name="T49" fmla="*/ 1 h 1826"/>
                      <a:gd name="T50" fmla="*/ 1 w 2044"/>
                      <a:gd name="T51" fmla="*/ 1 h 1826"/>
                      <a:gd name="T52" fmla="*/ 1 w 2044"/>
                      <a:gd name="T53" fmla="*/ 1 h 1826"/>
                      <a:gd name="T54" fmla="*/ 1 w 2044"/>
                      <a:gd name="T55" fmla="*/ 1 h 1826"/>
                      <a:gd name="T56" fmla="*/ 1 w 2044"/>
                      <a:gd name="T57" fmla="*/ 1 h 1826"/>
                      <a:gd name="T58" fmla="*/ 1 w 2044"/>
                      <a:gd name="T59" fmla="*/ 1 h 1826"/>
                      <a:gd name="T60" fmla="*/ 1 w 2044"/>
                      <a:gd name="T61" fmla="*/ 1 h 1826"/>
                      <a:gd name="T62" fmla="*/ 1 w 2044"/>
                      <a:gd name="T63" fmla="*/ 1 h 1826"/>
                      <a:gd name="T64" fmla="*/ 1 w 2044"/>
                      <a:gd name="T65" fmla="*/ 1 h 1826"/>
                      <a:gd name="T66" fmla="*/ 1 w 2044"/>
                      <a:gd name="T67" fmla="*/ 1 h 1826"/>
                      <a:gd name="T68" fmla="*/ 1 w 2044"/>
                      <a:gd name="T69" fmla="*/ 0 h 1826"/>
                      <a:gd name="T70" fmla="*/ 1 w 2044"/>
                      <a:gd name="T71" fmla="*/ 0 h 1826"/>
                      <a:gd name="T72" fmla="*/ 1 w 2044"/>
                      <a:gd name="T73" fmla="*/ 1 h 1826"/>
                      <a:gd name="T74" fmla="*/ 1 w 2044"/>
                      <a:gd name="T75" fmla="*/ 1 h 1826"/>
                      <a:gd name="T76" fmla="*/ 1 w 2044"/>
                      <a:gd name="T77" fmla="*/ 1 h 1826"/>
                      <a:gd name="T78" fmla="*/ 1 w 2044"/>
                      <a:gd name="T79" fmla="*/ 1 h 1826"/>
                      <a:gd name="T80" fmla="*/ 1 w 2044"/>
                      <a:gd name="T81" fmla="*/ 1 h 1826"/>
                      <a:gd name="T82" fmla="*/ 1 w 2044"/>
                      <a:gd name="T83" fmla="*/ 1 h 1826"/>
                      <a:gd name="T84" fmla="*/ 1 w 2044"/>
                      <a:gd name="T85" fmla="*/ 1 h 1826"/>
                      <a:gd name="T86" fmla="*/ 0 w 2044"/>
                      <a:gd name="T87" fmla="*/ 1 h 182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044"/>
                      <a:gd name="T133" fmla="*/ 0 h 1826"/>
                      <a:gd name="T134" fmla="*/ 2044 w 2044"/>
                      <a:gd name="T135" fmla="*/ 1826 h 182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044" h="1826">
                        <a:moveTo>
                          <a:pt x="0" y="133"/>
                        </a:moveTo>
                        <a:lnTo>
                          <a:pt x="17" y="193"/>
                        </a:lnTo>
                        <a:lnTo>
                          <a:pt x="34" y="253"/>
                        </a:lnTo>
                        <a:lnTo>
                          <a:pt x="53" y="313"/>
                        </a:lnTo>
                        <a:lnTo>
                          <a:pt x="72" y="371"/>
                        </a:lnTo>
                        <a:lnTo>
                          <a:pt x="94" y="430"/>
                        </a:lnTo>
                        <a:lnTo>
                          <a:pt x="115" y="488"/>
                        </a:lnTo>
                        <a:lnTo>
                          <a:pt x="139" y="546"/>
                        </a:lnTo>
                        <a:lnTo>
                          <a:pt x="162" y="603"/>
                        </a:lnTo>
                        <a:lnTo>
                          <a:pt x="187" y="660"/>
                        </a:lnTo>
                        <a:lnTo>
                          <a:pt x="213" y="716"/>
                        </a:lnTo>
                        <a:lnTo>
                          <a:pt x="240" y="773"/>
                        </a:lnTo>
                        <a:lnTo>
                          <a:pt x="269" y="828"/>
                        </a:lnTo>
                        <a:lnTo>
                          <a:pt x="298" y="884"/>
                        </a:lnTo>
                        <a:lnTo>
                          <a:pt x="327" y="939"/>
                        </a:lnTo>
                        <a:lnTo>
                          <a:pt x="357" y="992"/>
                        </a:lnTo>
                        <a:lnTo>
                          <a:pt x="389" y="1046"/>
                        </a:lnTo>
                        <a:lnTo>
                          <a:pt x="422" y="1099"/>
                        </a:lnTo>
                        <a:lnTo>
                          <a:pt x="455" y="1151"/>
                        </a:lnTo>
                        <a:lnTo>
                          <a:pt x="490" y="1203"/>
                        </a:lnTo>
                        <a:lnTo>
                          <a:pt x="526" y="1255"/>
                        </a:lnTo>
                        <a:lnTo>
                          <a:pt x="599" y="1357"/>
                        </a:lnTo>
                        <a:lnTo>
                          <a:pt x="677" y="1456"/>
                        </a:lnTo>
                        <a:lnTo>
                          <a:pt x="758" y="1552"/>
                        </a:lnTo>
                        <a:lnTo>
                          <a:pt x="843" y="1646"/>
                        </a:lnTo>
                        <a:lnTo>
                          <a:pt x="930" y="1737"/>
                        </a:lnTo>
                        <a:lnTo>
                          <a:pt x="1021" y="1826"/>
                        </a:lnTo>
                        <a:lnTo>
                          <a:pt x="1113" y="1737"/>
                        </a:lnTo>
                        <a:lnTo>
                          <a:pt x="1200" y="1646"/>
                        </a:lnTo>
                        <a:lnTo>
                          <a:pt x="1286" y="1552"/>
                        </a:lnTo>
                        <a:lnTo>
                          <a:pt x="1366" y="1456"/>
                        </a:lnTo>
                        <a:lnTo>
                          <a:pt x="1443" y="1357"/>
                        </a:lnTo>
                        <a:lnTo>
                          <a:pt x="1517" y="1255"/>
                        </a:lnTo>
                        <a:lnTo>
                          <a:pt x="1553" y="1203"/>
                        </a:lnTo>
                        <a:lnTo>
                          <a:pt x="1587" y="1151"/>
                        </a:lnTo>
                        <a:lnTo>
                          <a:pt x="1620" y="1099"/>
                        </a:lnTo>
                        <a:lnTo>
                          <a:pt x="1654" y="1046"/>
                        </a:lnTo>
                        <a:lnTo>
                          <a:pt x="1685" y="992"/>
                        </a:lnTo>
                        <a:lnTo>
                          <a:pt x="1716" y="939"/>
                        </a:lnTo>
                        <a:lnTo>
                          <a:pt x="1746" y="884"/>
                        </a:lnTo>
                        <a:lnTo>
                          <a:pt x="1775" y="828"/>
                        </a:lnTo>
                        <a:lnTo>
                          <a:pt x="1803" y="773"/>
                        </a:lnTo>
                        <a:lnTo>
                          <a:pt x="1829" y="717"/>
                        </a:lnTo>
                        <a:lnTo>
                          <a:pt x="1856" y="660"/>
                        </a:lnTo>
                        <a:lnTo>
                          <a:pt x="1880" y="603"/>
                        </a:lnTo>
                        <a:lnTo>
                          <a:pt x="1904" y="546"/>
                        </a:lnTo>
                        <a:lnTo>
                          <a:pt x="1927" y="488"/>
                        </a:lnTo>
                        <a:lnTo>
                          <a:pt x="1950" y="430"/>
                        </a:lnTo>
                        <a:lnTo>
                          <a:pt x="1970" y="371"/>
                        </a:lnTo>
                        <a:lnTo>
                          <a:pt x="1990" y="313"/>
                        </a:lnTo>
                        <a:lnTo>
                          <a:pt x="2009" y="253"/>
                        </a:lnTo>
                        <a:lnTo>
                          <a:pt x="2027" y="194"/>
                        </a:lnTo>
                        <a:lnTo>
                          <a:pt x="2044" y="134"/>
                        </a:lnTo>
                        <a:lnTo>
                          <a:pt x="2044" y="133"/>
                        </a:lnTo>
                        <a:lnTo>
                          <a:pt x="1980" y="117"/>
                        </a:lnTo>
                        <a:lnTo>
                          <a:pt x="1918" y="102"/>
                        </a:lnTo>
                        <a:lnTo>
                          <a:pt x="1854" y="87"/>
                        </a:lnTo>
                        <a:lnTo>
                          <a:pt x="1791" y="74"/>
                        </a:lnTo>
                        <a:lnTo>
                          <a:pt x="1727" y="63"/>
                        </a:lnTo>
                        <a:lnTo>
                          <a:pt x="1663" y="52"/>
                        </a:lnTo>
                        <a:lnTo>
                          <a:pt x="1600" y="42"/>
                        </a:lnTo>
                        <a:lnTo>
                          <a:pt x="1536" y="33"/>
                        </a:lnTo>
                        <a:lnTo>
                          <a:pt x="1472" y="25"/>
                        </a:lnTo>
                        <a:lnTo>
                          <a:pt x="1407" y="18"/>
                        </a:lnTo>
                        <a:lnTo>
                          <a:pt x="1344" y="13"/>
                        </a:lnTo>
                        <a:lnTo>
                          <a:pt x="1279" y="8"/>
                        </a:lnTo>
                        <a:lnTo>
                          <a:pt x="1215" y="4"/>
                        </a:lnTo>
                        <a:lnTo>
                          <a:pt x="1150" y="1"/>
                        </a:lnTo>
                        <a:lnTo>
                          <a:pt x="1086" y="0"/>
                        </a:lnTo>
                        <a:lnTo>
                          <a:pt x="1021" y="0"/>
                        </a:lnTo>
                        <a:lnTo>
                          <a:pt x="958" y="0"/>
                        </a:lnTo>
                        <a:lnTo>
                          <a:pt x="893" y="1"/>
                        </a:lnTo>
                        <a:lnTo>
                          <a:pt x="828" y="4"/>
                        </a:lnTo>
                        <a:lnTo>
                          <a:pt x="764" y="8"/>
                        </a:lnTo>
                        <a:lnTo>
                          <a:pt x="699" y="13"/>
                        </a:lnTo>
                        <a:lnTo>
                          <a:pt x="635" y="18"/>
                        </a:lnTo>
                        <a:lnTo>
                          <a:pt x="572" y="25"/>
                        </a:lnTo>
                        <a:lnTo>
                          <a:pt x="507" y="33"/>
                        </a:lnTo>
                        <a:lnTo>
                          <a:pt x="443" y="42"/>
                        </a:lnTo>
                        <a:lnTo>
                          <a:pt x="379" y="52"/>
                        </a:lnTo>
                        <a:lnTo>
                          <a:pt x="316" y="63"/>
                        </a:lnTo>
                        <a:lnTo>
                          <a:pt x="252" y="74"/>
                        </a:lnTo>
                        <a:lnTo>
                          <a:pt x="188" y="87"/>
                        </a:lnTo>
                        <a:lnTo>
                          <a:pt x="125" y="102"/>
                        </a:lnTo>
                        <a:lnTo>
                          <a:pt x="63" y="117"/>
                        </a:lnTo>
                        <a:lnTo>
                          <a:pt x="0" y="133"/>
                        </a:lnTo>
                        <a:close/>
                      </a:path>
                    </a:pathLst>
                  </a:custGeom>
                  <a:solidFill>
                    <a:srgbClr val="A4FF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86" name="Freeform 65"/>
                  <p:cNvSpPr>
                    <a:spLocks/>
                  </p:cNvSpPr>
                  <p:nvPr/>
                </p:nvSpPr>
                <p:spPr bwMode="auto">
                  <a:xfrm>
                    <a:off x="4366" y="8534"/>
                    <a:ext cx="1022" cy="913"/>
                  </a:xfrm>
                  <a:custGeom>
                    <a:avLst/>
                    <a:gdLst>
                      <a:gd name="T0" fmla="*/ 1 w 2044"/>
                      <a:gd name="T1" fmla="*/ 1 h 1826"/>
                      <a:gd name="T2" fmla="*/ 1 w 2044"/>
                      <a:gd name="T3" fmla="*/ 1 h 1826"/>
                      <a:gd name="T4" fmla="*/ 1 w 2044"/>
                      <a:gd name="T5" fmla="*/ 1 h 1826"/>
                      <a:gd name="T6" fmla="*/ 1 w 2044"/>
                      <a:gd name="T7" fmla="*/ 1 h 1826"/>
                      <a:gd name="T8" fmla="*/ 1 w 2044"/>
                      <a:gd name="T9" fmla="*/ 1 h 1826"/>
                      <a:gd name="T10" fmla="*/ 1 w 2044"/>
                      <a:gd name="T11" fmla="*/ 1 h 1826"/>
                      <a:gd name="T12" fmla="*/ 1 w 2044"/>
                      <a:gd name="T13" fmla="*/ 1 h 1826"/>
                      <a:gd name="T14" fmla="*/ 1 w 2044"/>
                      <a:gd name="T15" fmla="*/ 1 h 1826"/>
                      <a:gd name="T16" fmla="*/ 1 w 2044"/>
                      <a:gd name="T17" fmla="*/ 1 h 1826"/>
                      <a:gd name="T18" fmla="*/ 1 w 2044"/>
                      <a:gd name="T19" fmla="*/ 1 h 1826"/>
                      <a:gd name="T20" fmla="*/ 1 w 2044"/>
                      <a:gd name="T21" fmla="*/ 1 h 1826"/>
                      <a:gd name="T22" fmla="*/ 1 w 2044"/>
                      <a:gd name="T23" fmla="*/ 1 h 1826"/>
                      <a:gd name="T24" fmla="*/ 1 w 2044"/>
                      <a:gd name="T25" fmla="*/ 1 h 1826"/>
                      <a:gd name="T26" fmla="*/ 1 w 2044"/>
                      <a:gd name="T27" fmla="*/ 1 h 1826"/>
                      <a:gd name="T28" fmla="*/ 1 w 2044"/>
                      <a:gd name="T29" fmla="*/ 1 h 1826"/>
                      <a:gd name="T30" fmla="*/ 1 w 2044"/>
                      <a:gd name="T31" fmla="*/ 1 h 1826"/>
                      <a:gd name="T32" fmla="*/ 1 w 2044"/>
                      <a:gd name="T33" fmla="*/ 1 h 1826"/>
                      <a:gd name="T34" fmla="*/ 1 w 2044"/>
                      <a:gd name="T35" fmla="*/ 1 h 1826"/>
                      <a:gd name="T36" fmla="*/ 1 w 2044"/>
                      <a:gd name="T37" fmla="*/ 1 h 1826"/>
                      <a:gd name="T38" fmla="*/ 1 w 2044"/>
                      <a:gd name="T39" fmla="*/ 1 h 1826"/>
                      <a:gd name="T40" fmla="*/ 1 w 2044"/>
                      <a:gd name="T41" fmla="*/ 1 h 1826"/>
                      <a:gd name="T42" fmla="*/ 1 w 2044"/>
                      <a:gd name="T43" fmla="*/ 1 h 1826"/>
                      <a:gd name="T44" fmla="*/ 1 w 2044"/>
                      <a:gd name="T45" fmla="*/ 1 h 1826"/>
                      <a:gd name="T46" fmla="*/ 1 w 2044"/>
                      <a:gd name="T47" fmla="*/ 1 h 1826"/>
                      <a:gd name="T48" fmla="*/ 1 w 2044"/>
                      <a:gd name="T49" fmla="*/ 1 h 1826"/>
                      <a:gd name="T50" fmla="*/ 1 w 2044"/>
                      <a:gd name="T51" fmla="*/ 1 h 1826"/>
                      <a:gd name="T52" fmla="*/ 1 w 2044"/>
                      <a:gd name="T53" fmla="*/ 1 h 1826"/>
                      <a:gd name="T54" fmla="*/ 1 w 2044"/>
                      <a:gd name="T55" fmla="*/ 1 h 1826"/>
                      <a:gd name="T56" fmla="*/ 1 w 2044"/>
                      <a:gd name="T57" fmla="*/ 1 h 1826"/>
                      <a:gd name="T58" fmla="*/ 1 w 2044"/>
                      <a:gd name="T59" fmla="*/ 1 h 1826"/>
                      <a:gd name="T60" fmla="*/ 1 w 2044"/>
                      <a:gd name="T61" fmla="*/ 1 h 1826"/>
                      <a:gd name="T62" fmla="*/ 1 w 2044"/>
                      <a:gd name="T63" fmla="*/ 1 h 1826"/>
                      <a:gd name="T64" fmla="*/ 1 w 2044"/>
                      <a:gd name="T65" fmla="*/ 1 h 1826"/>
                      <a:gd name="T66" fmla="*/ 1 w 2044"/>
                      <a:gd name="T67" fmla="*/ 1 h 1826"/>
                      <a:gd name="T68" fmla="*/ 1 w 2044"/>
                      <a:gd name="T69" fmla="*/ 0 h 1826"/>
                      <a:gd name="T70" fmla="*/ 1 w 2044"/>
                      <a:gd name="T71" fmla="*/ 0 h 1826"/>
                      <a:gd name="T72" fmla="*/ 1 w 2044"/>
                      <a:gd name="T73" fmla="*/ 1 h 1826"/>
                      <a:gd name="T74" fmla="*/ 1 w 2044"/>
                      <a:gd name="T75" fmla="*/ 1 h 1826"/>
                      <a:gd name="T76" fmla="*/ 1 w 2044"/>
                      <a:gd name="T77" fmla="*/ 1 h 1826"/>
                      <a:gd name="T78" fmla="*/ 1 w 2044"/>
                      <a:gd name="T79" fmla="*/ 1 h 1826"/>
                      <a:gd name="T80" fmla="*/ 1 w 2044"/>
                      <a:gd name="T81" fmla="*/ 1 h 1826"/>
                      <a:gd name="T82" fmla="*/ 1 w 2044"/>
                      <a:gd name="T83" fmla="*/ 1 h 1826"/>
                      <a:gd name="T84" fmla="*/ 1 w 2044"/>
                      <a:gd name="T85" fmla="*/ 1 h 1826"/>
                      <a:gd name="T86" fmla="*/ 0 w 2044"/>
                      <a:gd name="T87" fmla="*/ 1 h 182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044"/>
                      <a:gd name="T133" fmla="*/ 0 h 1826"/>
                      <a:gd name="T134" fmla="*/ 2044 w 2044"/>
                      <a:gd name="T135" fmla="*/ 1826 h 182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044" h="1826">
                        <a:moveTo>
                          <a:pt x="0" y="133"/>
                        </a:moveTo>
                        <a:lnTo>
                          <a:pt x="17" y="193"/>
                        </a:lnTo>
                        <a:lnTo>
                          <a:pt x="34" y="253"/>
                        </a:lnTo>
                        <a:lnTo>
                          <a:pt x="53" y="313"/>
                        </a:lnTo>
                        <a:lnTo>
                          <a:pt x="72" y="371"/>
                        </a:lnTo>
                        <a:lnTo>
                          <a:pt x="94" y="430"/>
                        </a:lnTo>
                        <a:lnTo>
                          <a:pt x="115" y="488"/>
                        </a:lnTo>
                        <a:lnTo>
                          <a:pt x="139" y="546"/>
                        </a:lnTo>
                        <a:lnTo>
                          <a:pt x="162" y="603"/>
                        </a:lnTo>
                        <a:lnTo>
                          <a:pt x="187" y="660"/>
                        </a:lnTo>
                        <a:lnTo>
                          <a:pt x="213" y="716"/>
                        </a:lnTo>
                        <a:lnTo>
                          <a:pt x="240" y="773"/>
                        </a:lnTo>
                        <a:lnTo>
                          <a:pt x="269" y="828"/>
                        </a:lnTo>
                        <a:lnTo>
                          <a:pt x="298" y="884"/>
                        </a:lnTo>
                        <a:lnTo>
                          <a:pt x="327" y="939"/>
                        </a:lnTo>
                        <a:lnTo>
                          <a:pt x="357" y="992"/>
                        </a:lnTo>
                        <a:lnTo>
                          <a:pt x="389" y="1046"/>
                        </a:lnTo>
                        <a:lnTo>
                          <a:pt x="422" y="1099"/>
                        </a:lnTo>
                        <a:lnTo>
                          <a:pt x="455" y="1151"/>
                        </a:lnTo>
                        <a:lnTo>
                          <a:pt x="490" y="1203"/>
                        </a:lnTo>
                        <a:lnTo>
                          <a:pt x="526" y="1255"/>
                        </a:lnTo>
                        <a:lnTo>
                          <a:pt x="599" y="1357"/>
                        </a:lnTo>
                        <a:lnTo>
                          <a:pt x="677" y="1456"/>
                        </a:lnTo>
                        <a:lnTo>
                          <a:pt x="758" y="1552"/>
                        </a:lnTo>
                        <a:lnTo>
                          <a:pt x="843" y="1646"/>
                        </a:lnTo>
                        <a:lnTo>
                          <a:pt x="930" y="1737"/>
                        </a:lnTo>
                        <a:lnTo>
                          <a:pt x="1021" y="1826"/>
                        </a:lnTo>
                        <a:lnTo>
                          <a:pt x="1113" y="1737"/>
                        </a:lnTo>
                        <a:lnTo>
                          <a:pt x="1200" y="1646"/>
                        </a:lnTo>
                        <a:lnTo>
                          <a:pt x="1286" y="1552"/>
                        </a:lnTo>
                        <a:lnTo>
                          <a:pt x="1366" y="1456"/>
                        </a:lnTo>
                        <a:lnTo>
                          <a:pt x="1443" y="1357"/>
                        </a:lnTo>
                        <a:lnTo>
                          <a:pt x="1517" y="1255"/>
                        </a:lnTo>
                        <a:lnTo>
                          <a:pt x="1553" y="1203"/>
                        </a:lnTo>
                        <a:lnTo>
                          <a:pt x="1587" y="1151"/>
                        </a:lnTo>
                        <a:lnTo>
                          <a:pt x="1620" y="1099"/>
                        </a:lnTo>
                        <a:lnTo>
                          <a:pt x="1654" y="1046"/>
                        </a:lnTo>
                        <a:lnTo>
                          <a:pt x="1685" y="992"/>
                        </a:lnTo>
                        <a:lnTo>
                          <a:pt x="1716" y="939"/>
                        </a:lnTo>
                        <a:lnTo>
                          <a:pt x="1746" y="884"/>
                        </a:lnTo>
                        <a:lnTo>
                          <a:pt x="1775" y="828"/>
                        </a:lnTo>
                        <a:lnTo>
                          <a:pt x="1803" y="773"/>
                        </a:lnTo>
                        <a:lnTo>
                          <a:pt x="1829" y="717"/>
                        </a:lnTo>
                        <a:lnTo>
                          <a:pt x="1856" y="660"/>
                        </a:lnTo>
                        <a:lnTo>
                          <a:pt x="1880" y="603"/>
                        </a:lnTo>
                        <a:lnTo>
                          <a:pt x="1904" y="546"/>
                        </a:lnTo>
                        <a:lnTo>
                          <a:pt x="1927" y="488"/>
                        </a:lnTo>
                        <a:lnTo>
                          <a:pt x="1950" y="430"/>
                        </a:lnTo>
                        <a:lnTo>
                          <a:pt x="1970" y="371"/>
                        </a:lnTo>
                        <a:lnTo>
                          <a:pt x="1990" y="313"/>
                        </a:lnTo>
                        <a:lnTo>
                          <a:pt x="2009" y="253"/>
                        </a:lnTo>
                        <a:lnTo>
                          <a:pt x="2027" y="194"/>
                        </a:lnTo>
                        <a:lnTo>
                          <a:pt x="2044" y="134"/>
                        </a:lnTo>
                        <a:lnTo>
                          <a:pt x="2044" y="133"/>
                        </a:lnTo>
                        <a:lnTo>
                          <a:pt x="1980" y="117"/>
                        </a:lnTo>
                        <a:lnTo>
                          <a:pt x="1918" y="102"/>
                        </a:lnTo>
                        <a:lnTo>
                          <a:pt x="1854" y="87"/>
                        </a:lnTo>
                        <a:lnTo>
                          <a:pt x="1791" y="74"/>
                        </a:lnTo>
                        <a:lnTo>
                          <a:pt x="1727" y="63"/>
                        </a:lnTo>
                        <a:lnTo>
                          <a:pt x="1663" y="52"/>
                        </a:lnTo>
                        <a:lnTo>
                          <a:pt x="1600" y="42"/>
                        </a:lnTo>
                        <a:lnTo>
                          <a:pt x="1536" y="33"/>
                        </a:lnTo>
                        <a:lnTo>
                          <a:pt x="1472" y="25"/>
                        </a:lnTo>
                        <a:lnTo>
                          <a:pt x="1407" y="18"/>
                        </a:lnTo>
                        <a:lnTo>
                          <a:pt x="1344" y="13"/>
                        </a:lnTo>
                        <a:lnTo>
                          <a:pt x="1279" y="8"/>
                        </a:lnTo>
                        <a:lnTo>
                          <a:pt x="1215" y="4"/>
                        </a:lnTo>
                        <a:lnTo>
                          <a:pt x="1150" y="1"/>
                        </a:lnTo>
                        <a:lnTo>
                          <a:pt x="1086" y="0"/>
                        </a:lnTo>
                        <a:lnTo>
                          <a:pt x="1021" y="0"/>
                        </a:lnTo>
                        <a:lnTo>
                          <a:pt x="958" y="0"/>
                        </a:lnTo>
                        <a:lnTo>
                          <a:pt x="893" y="1"/>
                        </a:lnTo>
                        <a:lnTo>
                          <a:pt x="828" y="4"/>
                        </a:lnTo>
                        <a:lnTo>
                          <a:pt x="764" y="8"/>
                        </a:lnTo>
                        <a:lnTo>
                          <a:pt x="699" y="13"/>
                        </a:lnTo>
                        <a:lnTo>
                          <a:pt x="635" y="18"/>
                        </a:lnTo>
                        <a:lnTo>
                          <a:pt x="572" y="25"/>
                        </a:lnTo>
                        <a:lnTo>
                          <a:pt x="507" y="33"/>
                        </a:lnTo>
                        <a:lnTo>
                          <a:pt x="443" y="42"/>
                        </a:lnTo>
                        <a:lnTo>
                          <a:pt x="379" y="52"/>
                        </a:lnTo>
                        <a:lnTo>
                          <a:pt x="316" y="63"/>
                        </a:lnTo>
                        <a:lnTo>
                          <a:pt x="252" y="74"/>
                        </a:lnTo>
                        <a:lnTo>
                          <a:pt x="188" y="87"/>
                        </a:lnTo>
                        <a:lnTo>
                          <a:pt x="125" y="102"/>
                        </a:lnTo>
                        <a:lnTo>
                          <a:pt x="63" y="117"/>
                        </a:lnTo>
                        <a:lnTo>
                          <a:pt x="0" y="133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87" name="Freeform 66"/>
                  <p:cNvSpPr>
                    <a:spLocks/>
                  </p:cNvSpPr>
                  <p:nvPr/>
                </p:nvSpPr>
                <p:spPr bwMode="auto">
                  <a:xfrm>
                    <a:off x="4877" y="8600"/>
                    <a:ext cx="1843" cy="1366"/>
                  </a:xfrm>
                  <a:custGeom>
                    <a:avLst/>
                    <a:gdLst>
                      <a:gd name="T0" fmla="*/ 0 w 3687"/>
                      <a:gd name="T1" fmla="*/ 1 h 2732"/>
                      <a:gd name="T2" fmla="*/ 0 w 3687"/>
                      <a:gd name="T3" fmla="*/ 1 h 2732"/>
                      <a:gd name="T4" fmla="*/ 0 w 3687"/>
                      <a:gd name="T5" fmla="*/ 1 h 2732"/>
                      <a:gd name="T6" fmla="*/ 0 w 3687"/>
                      <a:gd name="T7" fmla="*/ 1 h 2732"/>
                      <a:gd name="T8" fmla="*/ 0 w 3687"/>
                      <a:gd name="T9" fmla="*/ 1 h 2732"/>
                      <a:gd name="T10" fmla="*/ 0 w 3687"/>
                      <a:gd name="T11" fmla="*/ 1 h 2732"/>
                      <a:gd name="T12" fmla="*/ 0 w 3687"/>
                      <a:gd name="T13" fmla="*/ 1 h 2732"/>
                      <a:gd name="T14" fmla="*/ 0 w 3687"/>
                      <a:gd name="T15" fmla="*/ 1 h 2732"/>
                      <a:gd name="T16" fmla="*/ 0 w 3687"/>
                      <a:gd name="T17" fmla="*/ 1 h 2732"/>
                      <a:gd name="T18" fmla="*/ 0 w 3687"/>
                      <a:gd name="T19" fmla="*/ 1 h 2732"/>
                      <a:gd name="T20" fmla="*/ 0 w 3687"/>
                      <a:gd name="T21" fmla="*/ 1 h 2732"/>
                      <a:gd name="T22" fmla="*/ 0 w 3687"/>
                      <a:gd name="T23" fmla="*/ 1 h 2732"/>
                      <a:gd name="T24" fmla="*/ 0 w 3687"/>
                      <a:gd name="T25" fmla="*/ 1 h 2732"/>
                      <a:gd name="T26" fmla="*/ 0 w 3687"/>
                      <a:gd name="T27" fmla="*/ 1 h 2732"/>
                      <a:gd name="T28" fmla="*/ 0 w 3687"/>
                      <a:gd name="T29" fmla="*/ 1 h 2732"/>
                      <a:gd name="T30" fmla="*/ 0 w 3687"/>
                      <a:gd name="T31" fmla="*/ 1 h 2732"/>
                      <a:gd name="T32" fmla="*/ 0 w 3687"/>
                      <a:gd name="T33" fmla="*/ 1 h 2732"/>
                      <a:gd name="T34" fmla="*/ 0 w 3687"/>
                      <a:gd name="T35" fmla="*/ 1 h 2732"/>
                      <a:gd name="T36" fmla="*/ 0 w 3687"/>
                      <a:gd name="T37" fmla="*/ 1 h 2732"/>
                      <a:gd name="T38" fmla="*/ 0 w 3687"/>
                      <a:gd name="T39" fmla="*/ 1 h 2732"/>
                      <a:gd name="T40" fmla="*/ 0 w 3687"/>
                      <a:gd name="T41" fmla="*/ 1 h 2732"/>
                      <a:gd name="T42" fmla="*/ 0 w 3687"/>
                      <a:gd name="T43" fmla="*/ 1 h 2732"/>
                      <a:gd name="T44" fmla="*/ 0 w 3687"/>
                      <a:gd name="T45" fmla="*/ 1 h 2732"/>
                      <a:gd name="T46" fmla="*/ 0 w 3687"/>
                      <a:gd name="T47" fmla="*/ 1 h 2732"/>
                      <a:gd name="T48" fmla="*/ 0 w 3687"/>
                      <a:gd name="T49" fmla="*/ 1 h 2732"/>
                      <a:gd name="T50" fmla="*/ 0 w 3687"/>
                      <a:gd name="T51" fmla="*/ 1 h 2732"/>
                      <a:gd name="T52" fmla="*/ 0 w 3687"/>
                      <a:gd name="T53" fmla="*/ 1 h 2732"/>
                      <a:gd name="T54" fmla="*/ 0 w 3687"/>
                      <a:gd name="T55" fmla="*/ 1 h 2732"/>
                      <a:gd name="T56" fmla="*/ 0 w 3687"/>
                      <a:gd name="T57" fmla="*/ 1 h 2732"/>
                      <a:gd name="T58" fmla="*/ 0 w 3687"/>
                      <a:gd name="T59" fmla="*/ 1 h 2732"/>
                      <a:gd name="T60" fmla="*/ 0 w 3687"/>
                      <a:gd name="T61" fmla="*/ 1 h 2732"/>
                      <a:gd name="T62" fmla="*/ 0 w 3687"/>
                      <a:gd name="T63" fmla="*/ 1 h 2732"/>
                      <a:gd name="T64" fmla="*/ 0 w 3687"/>
                      <a:gd name="T65" fmla="*/ 1 h 2732"/>
                      <a:gd name="T66" fmla="*/ 0 w 3687"/>
                      <a:gd name="T67" fmla="*/ 0 h 2732"/>
                      <a:gd name="T68" fmla="*/ 0 w 3687"/>
                      <a:gd name="T69" fmla="*/ 1 h 2732"/>
                      <a:gd name="T70" fmla="*/ 0 w 3687"/>
                      <a:gd name="T71" fmla="*/ 1 h 2732"/>
                      <a:gd name="T72" fmla="*/ 0 w 3687"/>
                      <a:gd name="T73" fmla="*/ 1 h 2732"/>
                      <a:gd name="T74" fmla="*/ 0 w 3687"/>
                      <a:gd name="T75" fmla="*/ 1 h 2732"/>
                      <a:gd name="T76" fmla="*/ 0 w 3687"/>
                      <a:gd name="T77" fmla="*/ 1 h 2732"/>
                      <a:gd name="T78" fmla="*/ 0 w 3687"/>
                      <a:gd name="T79" fmla="*/ 1 h 2732"/>
                      <a:gd name="T80" fmla="*/ 0 w 3687"/>
                      <a:gd name="T81" fmla="*/ 1 h 2732"/>
                      <a:gd name="T82" fmla="*/ 0 w 3687"/>
                      <a:gd name="T83" fmla="*/ 1 h 2732"/>
                      <a:gd name="T84" fmla="*/ 0 w 3687"/>
                      <a:gd name="T85" fmla="*/ 1 h 27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687"/>
                      <a:gd name="T130" fmla="*/ 0 h 2732"/>
                      <a:gd name="T131" fmla="*/ 3687 w 3687"/>
                      <a:gd name="T132" fmla="*/ 2732 h 27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687" h="2732">
                        <a:moveTo>
                          <a:pt x="0" y="1693"/>
                        </a:moveTo>
                        <a:lnTo>
                          <a:pt x="93" y="1776"/>
                        </a:lnTo>
                        <a:lnTo>
                          <a:pt x="187" y="1855"/>
                        </a:lnTo>
                        <a:lnTo>
                          <a:pt x="284" y="1933"/>
                        </a:lnTo>
                        <a:lnTo>
                          <a:pt x="384" y="2006"/>
                        </a:lnTo>
                        <a:lnTo>
                          <a:pt x="486" y="2077"/>
                        </a:lnTo>
                        <a:lnTo>
                          <a:pt x="588" y="2143"/>
                        </a:lnTo>
                        <a:lnTo>
                          <a:pt x="641" y="2176"/>
                        </a:lnTo>
                        <a:lnTo>
                          <a:pt x="695" y="2207"/>
                        </a:lnTo>
                        <a:lnTo>
                          <a:pt x="747" y="2237"/>
                        </a:lnTo>
                        <a:lnTo>
                          <a:pt x="801" y="2267"/>
                        </a:lnTo>
                        <a:lnTo>
                          <a:pt x="857" y="2295"/>
                        </a:lnTo>
                        <a:lnTo>
                          <a:pt x="911" y="2323"/>
                        </a:lnTo>
                        <a:lnTo>
                          <a:pt x="966" y="2350"/>
                        </a:lnTo>
                        <a:lnTo>
                          <a:pt x="1021" y="2376"/>
                        </a:lnTo>
                        <a:lnTo>
                          <a:pt x="1078" y="2401"/>
                        </a:lnTo>
                        <a:lnTo>
                          <a:pt x="1135" y="2424"/>
                        </a:lnTo>
                        <a:lnTo>
                          <a:pt x="1191" y="2448"/>
                        </a:lnTo>
                        <a:lnTo>
                          <a:pt x="1248" y="2471"/>
                        </a:lnTo>
                        <a:lnTo>
                          <a:pt x="1305" y="2492"/>
                        </a:lnTo>
                        <a:lnTo>
                          <a:pt x="1363" y="2513"/>
                        </a:lnTo>
                        <a:lnTo>
                          <a:pt x="1421" y="2532"/>
                        </a:lnTo>
                        <a:lnTo>
                          <a:pt x="1481" y="2551"/>
                        </a:lnTo>
                        <a:lnTo>
                          <a:pt x="1539" y="2569"/>
                        </a:lnTo>
                        <a:lnTo>
                          <a:pt x="1598" y="2586"/>
                        </a:lnTo>
                        <a:lnTo>
                          <a:pt x="1656" y="2603"/>
                        </a:lnTo>
                        <a:lnTo>
                          <a:pt x="1716" y="2617"/>
                        </a:lnTo>
                        <a:lnTo>
                          <a:pt x="1777" y="2631"/>
                        </a:lnTo>
                        <a:lnTo>
                          <a:pt x="1836" y="2644"/>
                        </a:lnTo>
                        <a:lnTo>
                          <a:pt x="1897" y="2657"/>
                        </a:lnTo>
                        <a:lnTo>
                          <a:pt x="1957" y="2669"/>
                        </a:lnTo>
                        <a:lnTo>
                          <a:pt x="2017" y="2680"/>
                        </a:lnTo>
                        <a:lnTo>
                          <a:pt x="2078" y="2689"/>
                        </a:lnTo>
                        <a:lnTo>
                          <a:pt x="2139" y="2698"/>
                        </a:lnTo>
                        <a:lnTo>
                          <a:pt x="2201" y="2704"/>
                        </a:lnTo>
                        <a:lnTo>
                          <a:pt x="2262" y="2712"/>
                        </a:lnTo>
                        <a:lnTo>
                          <a:pt x="2323" y="2717"/>
                        </a:lnTo>
                        <a:lnTo>
                          <a:pt x="2385" y="2723"/>
                        </a:lnTo>
                        <a:lnTo>
                          <a:pt x="2446" y="2726"/>
                        </a:lnTo>
                        <a:lnTo>
                          <a:pt x="2509" y="2729"/>
                        </a:lnTo>
                        <a:lnTo>
                          <a:pt x="2571" y="2732"/>
                        </a:lnTo>
                        <a:lnTo>
                          <a:pt x="2633" y="2732"/>
                        </a:lnTo>
                        <a:lnTo>
                          <a:pt x="2695" y="2732"/>
                        </a:lnTo>
                        <a:lnTo>
                          <a:pt x="2756" y="2732"/>
                        </a:lnTo>
                        <a:lnTo>
                          <a:pt x="2818" y="2729"/>
                        </a:lnTo>
                        <a:lnTo>
                          <a:pt x="2881" y="2726"/>
                        </a:lnTo>
                        <a:lnTo>
                          <a:pt x="2943" y="2723"/>
                        </a:lnTo>
                        <a:lnTo>
                          <a:pt x="3005" y="2717"/>
                        </a:lnTo>
                        <a:lnTo>
                          <a:pt x="3067" y="2712"/>
                        </a:lnTo>
                        <a:lnTo>
                          <a:pt x="3130" y="2704"/>
                        </a:lnTo>
                        <a:lnTo>
                          <a:pt x="3192" y="2697"/>
                        </a:lnTo>
                        <a:lnTo>
                          <a:pt x="3254" y="2689"/>
                        </a:lnTo>
                        <a:lnTo>
                          <a:pt x="3316" y="2678"/>
                        </a:lnTo>
                        <a:lnTo>
                          <a:pt x="3379" y="2668"/>
                        </a:lnTo>
                        <a:lnTo>
                          <a:pt x="3440" y="2656"/>
                        </a:lnTo>
                        <a:lnTo>
                          <a:pt x="3502" y="2643"/>
                        </a:lnTo>
                        <a:lnTo>
                          <a:pt x="3564" y="2629"/>
                        </a:lnTo>
                        <a:lnTo>
                          <a:pt x="3625" y="2615"/>
                        </a:lnTo>
                        <a:lnTo>
                          <a:pt x="3687" y="2599"/>
                        </a:lnTo>
                        <a:lnTo>
                          <a:pt x="3671" y="2540"/>
                        </a:lnTo>
                        <a:lnTo>
                          <a:pt x="3653" y="2482"/>
                        </a:lnTo>
                        <a:lnTo>
                          <a:pt x="3635" y="2423"/>
                        </a:lnTo>
                        <a:lnTo>
                          <a:pt x="3615" y="2366"/>
                        </a:lnTo>
                        <a:lnTo>
                          <a:pt x="3595" y="2309"/>
                        </a:lnTo>
                        <a:lnTo>
                          <a:pt x="3574" y="2253"/>
                        </a:lnTo>
                        <a:lnTo>
                          <a:pt x="3552" y="2195"/>
                        </a:lnTo>
                        <a:lnTo>
                          <a:pt x="3528" y="2139"/>
                        </a:lnTo>
                        <a:lnTo>
                          <a:pt x="3480" y="2030"/>
                        </a:lnTo>
                        <a:lnTo>
                          <a:pt x="3427" y="1922"/>
                        </a:lnTo>
                        <a:lnTo>
                          <a:pt x="3370" y="1815"/>
                        </a:lnTo>
                        <a:lnTo>
                          <a:pt x="3311" y="1711"/>
                        </a:lnTo>
                        <a:lnTo>
                          <a:pt x="3249" y="1608"/>
                        </a:lnTo>
                        <a:lnTo>
                          <a:pt x="3182" y="1509"/>
                        </a:lnTo>
                        <a:lnTo>
                          <a:pt x="3113" y="1410"/>
                        </a:lnTo>
                        <a:lnTo>
                          <a:pt x="3040" y="1315"/>
                        </a:lnTo>
                        <a:lnTo>
                          <a:pt x="2964" y="1223"/>
                        </a:lnTo>
                        <a:lnTo>
                          <a:pt x="2885" y="1131"/>
                        </a:lnTo>
                        <a:lnTo>
                          <a:pt x="2803" y="1044"/>
                        </a:lnTo>
                        <a:lnTo>
                          <a:pt x="2719" y="958"/>
                        </a:lnTo>
                        <a:lnTo>
                          <a:pt x="2630" y="875"/>
                        </a:lnTo>
                        <a:lnTo>
                          <a:pt x="2540" y="795"/>
                        </a:lnTo>
                        <a:lnTo>
                          <a:pt x="2448" y="719"/>
                        </a:lnTo>
                        <a:lnTo>
                          <a:pt x="2352" y="644"/>
                        </a:lnTo>
                        <a:lnTo>
                          <a:pt x="2253" y="573"/>
                        </a:lnTo>
                        <a:lnTo>
                          <a:pt x="2153" y="504"/>
                        </a:lnTo>
                        <a:lnTo>
                          <a:pt x="2049" y="439"/>
                        </a:lnTo>
                        <a:lnTo>
                          <a:pt x="1944" y="376"/>
                        </a:lnTo>
                        <a:lnTo>
                          <a:pt x="1836" y="318"/>
                        </a:lnTo>
                        <a:lnTo>
                          <a:pt x="1725" y="262"/>
                        </a:lnTo>
                        <a:lnTo>
                          <a:pt x="1613" y="209"/>
                        </a:lnTo>
                        <a:lnTo>
                          <a:pt x="1557" y="185"/>
                        </a:lnTo>
                        <a:lnTo>
                          <a:pt x="1499" y="160"/>
                        </a:lnTo>
                        <a:lnTo>
                          <a:pt x="1440" y="138"/>
                        </a:lnTo>
                        <a:lnTo>
                          <a:pt x="1382" y="114"/>
                        </a:lnTo>
                        <a:lnTo>
                          <a:pt x="1324" y="94"/>
                        </a:lnTo>
                        <a:lnTo>
                          <a:pt x="1265" y="73"/>
                        </a:lnTo>
                        <a:lnTo>
                          <a:pt x="1204" y="53"/>
                        </a:lnTo>
                        <a:lnTo>
                          <a:pt x="1144" y="35"/>
                        </a:lnTo>
                        <a:lnTo>
                          <a:pt x="1084" y="17"/>
                        </a:lnTo>
                        <a:lnTo>
                          <a:pt x="1023" y="0"/>
                        </a:lnTo>
                        <a:lnTo>
                          <a:pt x="1006" y="60"/>
                        </a:lnTo>
                        <a:lnTo>
                          <a:pt x="988" y="120"/>
                        </a:lnTo>
                        <a:lnTo>
                          <a:pt x="969" y="180"/>
                        </a:lnTo>
                        <a:lnTo>
                          <a:pt x="949" y="238"/>
                        </a:lnTo>
                        <a:lnTo>
                          <a:pt x="929" y="297"/>
                        </a:lnTo>
                        <a:lnTo>
                          <a:pt x="906" y="355"/>
                        </a:lnTo>
                        <a:lnTo>
                          <a:pt x="883" y="413"/>
                        </a:lnTo>
                        <a:lnTo>
                          <a:pt x="859" y="470"/>
                        </a:lnTo>
                        <a:lnTo>
                          <a:pt x="835" y="527"/>
                        </a:lnTo>
                        <a:lnTo>
                          <a:pt x="808" y="583"/>
                        </a:lnTo>
                        <a:lnTo>
                          <a:pt x="782" y="640"/>
                        </a:lnTo>
                        <a:lnTo>
                          <a:pt x="754" y="695"/>
                        </a:lnTo>
                        <a:lnTo>
                          <a:pt x="725" y="751"/>
                        </a:lnTo>
                        <a:lnTo>
                          <a:pt x="695" y="806"/>
                        </a:lnTo>
                        <a:lnTo>
                          <a:pt x="664" y="859"/>
                        </a:lnTo>
                        <a:lnTo>
                          <a:pt x="633" y="913"/>
                        </a:lnTo>
                        <a:lnTo>
                          <a:pt x="599" y="966"/>
                        </a:lnTo>
                        <a:lnTo>
                          <a:pt x="566" y="1018"/>
                        </a:lnTo>
                        <a:lnTo>
                          <a:pt x="532" y="1070"/>
                        </a:lnTo>
                        <a:lnTo>
                          <a:pt x="496" y="1122"/>
                        </a:lnTo>
                        <a:lnTo>
                          <a:pt x="422" y="1224"/>
                        </a:lnTo>
                        <a:lnTo>
                          <a:pt x="345" y="1323"/>
                        </a:lnTo>
                        <a:lnTo>
                          <a:pt x="265" y="1419"/>
                        </a:lnTo>
                        <a:lnTo>
                          <a:pt x="179" y="1513"/>
                        </a:lnTo>
                        <a:lnTo>
                          <a:pt x="92" y="1604"/>
                        </a:lnTo>
                        <a:lnTo>
                          <a:pt x="0" y="1693"/>
                        </a:lnTo>
                        <a:close/>
                      </a:path>
                    </a:pathLst>
                  </a:custGeom>
                  <a:solidFill>
                    <a:srgbClr val="A4FF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88" name="Freeform 67"/>
                  <p:cNvSpPr>
                    <a:spLocks/>
                  </p:cNvSpPr>
                  <p:nvPr/>
                </p:nvSpPr>
                <p:spPr bwMode="auto">
                  <a:xfrm>
                    <a:off x="4877" y="8600"/>
                    <a:ext cx="1843" cy="1366"/>
                  </a:xfrm>
                  <a:custGeom>
                    <a:avLst/>
                    <a:gdLst>
                      <a:gd name="T0" fmla="*/ 0 w 3687"/>
                      <a:gd name="T1" fmla="*/ 1 h 2732"/>
                      <a:gd name="T2" fmla="*/ 0 w 3687"/>
                      <a:gd name="T3" fmla="*/ 1 h 2732"/>
                      <a:gd name="T4" fmla="*/ 0 w 3687"/>
                      <a:gd name="T5" fmla="*/ 1 h 2732"/>
                      <a:gd name="T6" fmla="*/ 0 w 3687"/>
                      <a:gd name="T7" fmla="*/ 1 h 2732"/>
                      <a:gd name="T8" fmla="*/ 0 w 3687"/>
                      <a:gd name="T9" fmla="*/ 1 h 2732"/>
                      <a:gd name="T10" fmla="*/ 0 w 3687"/>
                      <a:gd name="T11" fmla="*/ 1 h 2732"/>
                      <a:gd name="T12" fmla="*/ 0 w 3687"/>
                      <a:gd name="T13" fmla="*/ 1 h 2732"/>
                      <a:gd name="T14" fmla="*/ 0 w 3687"/>
                      <a:gd name="T15" fmla="*/ 1 h 2732"/>
                      <a:gd name="T16" fmla="*/ 0 w 3687"/>
                      <a:gd name="T17" fmla="*/ 1 h 2732"/>
                      <a:gd name="T18" fmla="*/ 0 w 3687"/>
                      <a:gd name="T19" fmla="*/ 1 h 2732"/>
                      <a:gd name="T20" fmla="*/ 0 w 3687"/>
                      <a:gd name="T21" fmla="*/ 1 h 2732"/>
                      <a:gd name="T22" fmla="*/ 0 w 3687"/>
                      <a:gd name="T23" fmla="*/ 1 h 2732"/>
                      <a:gd name="T24" fmla="*/ 0 w 3687"/>
                      <a:gd name="T25" fmla="*/ 1 h 2732"/>
                      <a:gd name="T26" fmla="*/ 0 w 3687"/>
                      <a:gd name="T27" fmla="*/ 1 h 2732"/>
                      <a:gd name="T28" fmla="*/ 0 w 3687"/>
                      <a:gd name="T29" fmla="*/ 1 h 2732"/>
                      <a:gd name="T30" fmla="*/ 0 w 3687"/>
                      <a:gd name="T31" fmla="*/ 1 h 2732"/>
                      <a:gd name="T32" fmla="*/ 0 w 3687"/>
                      <a:gd name="T33" fmla="*/ 1 h 2732"/>
                      <a:gd name="T34" fmla="*/ 0 w 3687"/>
                      <a:gd name="T35" fmla="*/ 1 h 2732"/>
                      <a:gd name="T36" fmla="*/ 0 w 3687"/>
                      <a:gd name="T37" fmla="*/ 1 h 2732"/>
                      <a:gd name="T38" fmla="*/ 0 w 3687"/>
                      <a:gd name="T39" fmla="*/ 1 h 2732"/>
                      <a:gd name="T40" fmla="*/ 0 w 3687"/>
                      <a:gd name="T41" fmla="*/ 1 h 2732"/>
                      <a:gd name="T42" fmla="*/ 0 w 3687"/>
                      <a:gd name="T43" fmla="*/ 1 h 2732"/>
                      <a:gd name="T44" fmla="*/ 0 w 3687"/>
                      <a:gd name="T45" fmla="*/ 1 h 2732"/>
                      <a:gd name="T46" fmla="*/ 0 w 3687"/>
                      <a:gd name="T47" fmla="*/ 1 h 2732"/>
                      <a:gd name="T48" fmla="*/ 0 w 3687"/>
                      <a:gd name="T49" fmla="*/ 1 h 2732"/>
                      <a:gd name="T50" fmla="*/ 0 w 3687"/>
                      <a:gd name="T51" fmla="*/ 1 h 2732"/>
                      <a:gd name="T52" fmla="*/ 0 w 3687"/>
                      <a:gd name="T53" fmla="*/ 1 h 2732"/>
                      <a:gd name="T54" fmla="*/ 0 w 3687"/>
                      <a:gd name="T55" fmla="*/ 1 h 2732"/>
                      <a:gd name="T56" fmla="*/ 0 w 3687"/>
                      <a:gd name="T57" fmla="*/ 1 h 2732"/>
                      <a:gd name="T58" fmla="*/ 0 w 3687"/>
                      <a:gd name="T59" fmla="*/ 1 h 2732"/>
                      <a:gd name="T60" fmla="*/ 0 w 3687"/>
                      <a:gd name="T61" fmla="*/ 1 h 2732"/>
                      <a:gd name="T62" fmla="*/ 0 w 3687"/>
                      <a:gd name="T63" fmla="*/ 1 h 2732"/>
                      <a:gd name="T64" fmla="*/ 0 w 3687"/>
                      <a:gd name="T65" fmla="*/ 1 h 2732"/>
                      <a:gd name="T66" fmla="*/ 0 w 3687"/>
                      <a:gd name="T67" fmla="*/ 0 h 2732"/>
                      <a:gd name="T68" fmla="*/ 0 w 3687"/>
                      <a:gd name="T69" fmla="*/ 1 h 2732"/>
                      <a:gd name="T70" fmla="*/ 0 w 3687"/>
                      <a:gd name="T71" fmla="*/ 1 h 2732"/>
                      <a:gd name="T72" fmla="*/ 0 w 3687"/>
                      <a:gd name="T73" fmla="*/ 1 h 2732"/>
                      <a:gd name="T74" fmla="*/ 0 w 3687"/>
                      <a:gd name="T75" fmla="*/ 1 h 2732"/>
                      <a:gd name="T76" fmla="*/ 0 w 3687"/>
                      <a:gd name="T77" fmla="*/ 1 h 2732"/>
                      <a:gd name="T78" fmla="*/ 0 w 3687"/>
                      <a:gd name="T79" fmla="*/ 1 h 2732"/>
                      <a:gd name="T80" fmla="*/ 0 w 3687"/>
                      <a:gd name="T81" fmla="*/ 1 h 2732"/>
                      <a:gd name="T82" fmla="*/ 0 w 3687"/>
                      <a:gd name="T83" fmla="*/ 1 h 2732"/>
                      <a:gd name="T84" fmla="*/ 0 w 3687"/>
                      <a:gd name="T85" fmla="*/ 1 h 27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687"/>
                      <a:gd name="T130" fmla="*/ 0 h 2732"/>
                      <a:gd name="T131" fmla="*/ 3687 w 3687"/>
                      <a:gd name="T132" fmla="*/ 2732 h 27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687" h="2732">
                        <a:moveTo>
                          <a:pt x="0" y="1693"/>
                        </a:moveTo>
                        <a:lnTo>
                          <a:pt x="93" y="1776"/>
                        </a:lnTo>
                        <a:lnTo>
                          <a:pt x="187" y="1855"/>
                        </a:lnTo>
                        <a:lnTo>
                          <a:pt x="284" y="1933"/>
                        </a:lnTo>
                        <a:lnTo>
                          <a:pt x="384" y="2006"/>
                        </a:lnTo>
                        <a:lnTo>
                          <a:pt x="486" y="2077"/>
                        </a:lnTo>
                        <a:lnTo>
                          <a:pt x="588" y="2143"/>
                        </a:lnTo>
                        <a:lnTo>
                          <a:pt x="641" y="2176"/>
                        </a:lnTo>
                        <a:lnTo>
                          <a:pt x="695" y="2207"/>
                        </a:lnTo>
                        <a:lnTo>
                          <a:pt x="747" y="2237"/>
                        </a:lnTo>
                        <a:lnTo>
                          <a:pt x="801" y="2267"/>
                        </a:lnTo>
                        <a:lnTo>
                          <a:pt x="857" y="2295"/>
                        </a:lnTo>
                        <a:lnTo>
                          <a:pt x="911" y="2323"/>
                        </a:lnTo>
                        <a:lnTo>
                          <a:pt x="966" y="2350"/>
                        </a:lnTo>
                        <a:lnTo>
                          <a:pt x="1021" y="2376"/>
                        </a:lnTo>
                        <a:lnTo>
                          <a:pt x="1078" y="2401"/>
                        </a:lnTo>
                        <a:lnTo>
                          <a:pt x="1135" y="2424"/>
                        </a:lnTo>
                        <a:lnTo>
                          <a:pt x="1191" y="2448"/>
                        </a:lnTo>
                        <a:lnTo>
                          <a:pt x="1248" y="2471"/>
                        </a:lnTo>
                        <a:lnTo>
                          <a:pt x="1305" y="2492"/>
                        </a:lnTo>
                        <a:lnTo>
                          <a:pt x="1363" y="2513"/>
                        </a:lnTo>
                        <a:lnTo>
                          <a:pt x="1421" y="2532"/>
                        </a:lnTo>
                        <a:lnTo>
                          <a:pt x="1481" y="2551"/>
                        </a:lnTo>
                        <a:lnTo>
                          <a:pt x="1539" y="2569"/>
                        </a:lnTo>
                        <a:lnTo>
                          <a:pt x="1598" y="2586"/>
                        </a:lnTo>
                        <a:lnTo>
                          <a:pt x="1656" y="2603"/>
                        </a:lnTo>
                        <a:lnTo>
                          <a:pt x="1716" y="2617"/>
                        </a:lnTo>
                        <a:lnTo>
                          <a:pt x="1777" y="2631"/>
                        </a:lnTo>
                        <a:lnTo>
                          <a:pt x="1836" y="2644"/>
                        </a:lnTo>
                        <a:lnTo>
                          <a:pt x="1897" y="2657"/>
                        </a:lnTo>
                        <a:lnTo>
                          <a:pt x="1957" y="2669"/>
                        </a:lnTo>
                        <a:lnTo>
                          <a:pt x="2017" y="2680"/>
                        </a:lnTo>
                        <a:lnTo>
                          <a:pt x="2078" y="2689"/>
                        </a:lnTo>
                        <a:lnTo>
                          <a:pt x="2139" y="2698"/>
                        </a:lnTo>
                        <a:lnTo>
                          <a:pt x="2201" y="2704"/>
                        </a:lnTo>
                        <a:lnTo>
                          <a:pt x="2262" y="2712"/>
                        </a:lnTo>
                        <a:lnTo>
                          <a:pt x="2323" y="2717"/>
                        </a:lnTo>
                        <a:lnTo>
                          <a:pt x="2385" y="2723"/>
                        </a:lnTo>
                        <a:lnTo>
                          <a:pt x="2446" y="2726"/>
                        </a:lnTo>
                        <a:lnTo>
                          <a:pt x="2509" y="2729"/>
                        </a:lnTo>
                        <a:lnTo>
                          <a:pt x="2571" y="2732"/>
                        </a:lnTo>
                        <a:lnTo>
                          <a:pt x="2633" y="2732"/>
                        </a:lnTo>
                        <a:lnTo>
                          <a:pt x="2695" y="2732"/>
                        </a:lnTo>
                        <a:lnTo>
                          <a:pt x="2756" y="2732"/>
                        </a:lnTo>
                        <a:lnTo>
                          <a:pt x="2818" y="2729"/>
                        </a:lnTo>
                        <a:lnTo>
                          <a:pt x="2881" y="2726"/>
                        </a:lnTo>
                        <a:lnTo>
                          <a:pt x="2943" y="2723"/>
                        </a:lnTo>
                        <a:lnTo>
                          <a:pt x="3005" y="2717"/>
                        </a:lnTo>
                        <a:lnTo>
                          <a:pt x="3067" y="2712"/>
                        </a:lnTo>
                        <a:lnTo>
                          <a:pt x="3130" y="2704"/>
                        </a:lnTo>
                        <a:lnTo>
                          <a:pt x="3192" y="2697"/>
                        </a:lnTo>
                        <a:lnTo>
                          <a:pt x="3254" y="2689"/>
                        </a:lnTo>
                        <a:lnTo>
                          <a:pt x="3316" y="2678"/>
                        </a:lnTo>
                        <a:lnTo>
                          <a:pt x="3379" y="2668"/>
                        </a:lnTo>
                        <a:lnTo>
                          <a:pt x="3440" y="2656"/>
                        </a:lnTo>
                        <a:lnTo>
                          <a:pt x="3502" y="2643"/>
                        </a:lnTo>
                        <a:lnTo>
                          <a:pt x="3564" y="2629"/>
                        </a:lnTo>
                        <a:lnTo>
                          <a:pt x="3625" y="2615"/>
                        </a:lnTo>
                        <a:lnTo>
                          <a:pt x="3687" y="2599"/>
                        </a:lnTo>
                        <a:lnTo>
                          <a:pt x="3671" y="2540"/>
                        </a:lnTo>
                        <a:lnTo>
                          <a:pt x="3653" y="2482"/>
                        </a:lnTo>
                        <a:lnTo>
                          <a:pt x="3635" y="2423"/>
                        </a:lnTo>
                        <a:lnTo>
                          <a:pt x="3615" y="2366"/>
                        </a:lnTo>
                        <a:lnTo>
                          <a:pt x="3595" y="2309"/>
                        </a:lnTo>
                        <a:lnTo>
                          <a:pt x="3574" y="2253"/>
                        </a:lnTo>
                        <a:lnTo>
                          <a:pt x="3552" y="2195"/>
                        </a:lnTo>
                        <a:lnTo>
                          <a:pt x="3528" y="2139"/>
                        </a:lnTo>
                        <a:lnTo>
                          <a:pt x="3480" y="2030"/>
                        </a:lnTo>
                        <a:lnTo>
                          <a:pt x="3427" y="1922"/>
                        </a:lnTo>
                        <a:lnTo>
                          <a:pt x="3370" y="1815"/>
                        </a:lnTo>
                        <a:lnTo>
                          <a:pt x="3311" y="1711"/>
                        </a:lnTo>
                        <a:lnTo>
                          <a:pt x="3249" y="1608"/>
                        </a:lnTo>
                        <a:lnTo>
                          <a:pt x="3182" y="1509"/>
                        </a:lnTo>
                        <a:lnTo>
                          <a:pt x="3113" y="1410"/>
                        </a:lnTo>
                        <a:lnTo>
                          <a:pt x="3040" y="1315"/>
                        </a:lnTo>
                        <a:lnTo>
                          <a:pt x="2964" y="1223"/>
                        </a:lnTo>
                        <a:lnTo>
                          <a:pt x="2885" y="1131"/>
                        </a:lnTo>
                        <a:lnTo>
                          <a:pt x="2803" y="1044"/>
                        </a:lnTo>
                        <a:lnTo>
                          <a:pt x="2719" y="958"/>
                        </a:lnTo>
                        <a:lnTo>
                          <a:pt x="2630" y="875"/>
                        </a:lnTo>
                        <a:lnTo>
                          <a:pt x="2540" y="795"/>
                        </a:lnTo>
                        <a:lnTo>
                          <a:pt x="2448" y="719"/>
                        </a:lnTo>
                        <a:lnTo>
                          <a:pt x="2352" y="644"/>
                        </a:lnTo>
                        <a:lnTo>
                          <a:pt x="2253" y="573"/>
                        </a:lnTo>
                        <a:lnTo>
                          <a:pt x="2153" y="504"/>
                        </a:lnTo>
                        <a:lnTo>
                          <a:pt x="2049" y="439"/>
                        </a:lnTo>
                        <a:lnTo>
                          <a:pt x="1944" y="376"/>
                        </a:lnTo>
                        <a:lnTo>
                          <a:pt x="1836" y="318"/>
                        </a:lnTo>
                        <a:lnTo>
                          <a:pt x="1725" y="262"/>
                        </a:lnTo>
                        <a:lnTo>
                          <a:pt x="1613" y="209"/>
                        </a:lnTo>
                        <a:lnTo>
                          <a:pt x="1557" y="185"/>
                        </a:lnTo>
                        <a:lnTo>
                          <a:pt x="1499" y="160"/>
                        </a:lnTo>
                        <a:lnTo>
                          <a:pt x="1440" y="138"/>
                        </a:lnTo>
                        <a:lnTo>
                          <a:pt x="1382" y="114"/>
                        </a:lnTo>
                        <a:lnTo>
                          <a:pt x="1324" y="94"/>
                        </a:lnTo>
                        <a:lnTo>
                          <a:pt x="1265" y="73"/>
                        </a:lnTo>
                        <a:lnTo>
                          <a:pt x="1204" y="53"/>
                        </a:lnTo>
                        <a:lnTo>
                          <a:pt x="1144" y="35"/>
                        </a:lnTo>
                        <a:lnTo>
                          <a:pt x="1084" y="17"/>
                        </a:lnTo>
                        <a:lnTo>
                          <a:pt x="1023" y="0"/>
                        </a:lnTo>
                        <a:lnTo>
                          <a:pt x="1006" y="60"/>
                        </a:lnTo>
                        <a:lnTo>
                          <a:pt x="988" y="120"/>
                        </a:lnTo>
                        <a:lnTo>
                          <a:pt x="969" y="180"/>
                        </a:lnTo>
                        <a:lnTo>
                          <a:pt x="949" y="238"/>
                        </a:lnTo>
                        <a:lnTo>
                          <a:pt x="929" y="297"/>
                        </a:lnTo>
                        <a:lnTo>
                          <a:pt x="906" y="355"/>
                        </a:lnTo>
                        <a:lnTo>
                          <a:pt x="883" y="413"/>
                        </a:lnTo>
                        <a:lnTo>
                          <a:pt x="859" y="470"/>
                        </a:lnTo>
                        <a:lnTo>
                          <a:pt x="835" y="527"/>
                        </a:lnTo>
                        <a:lnTo>
                          <a:pt x="808" y="583"/>
                        </a:lnTo>
                        <a:lnTo>
                          <a:pt x="782" y="640"/>
                        </a:lnTo>
                        <a:lnTo>
                          <a:pt x="754" y="695"/>
                        </a:lnTo>
                        <a:lnTo>
                          <a:pt x="725" y="751"/>
                        </a:lnTo>
                        <a:lnTo>
                          <a:pt x="695" y="806"/>
                        </a:lnTo>
                        <a:lnTo>
                          <a:pt x="664" y="859"/>
                        </a:lnTo>
                        <a:lnTo>
                          <a:pt x="633" y="913"/>
                        </a:lnTo>
                        <a:lnTo>
                          <a:pt x="599" y="966"/>
                        </a:lnTo>
                        <a:lnTo>
                          <a:pt x="566" y="1018"/>
                        </a:lnTo>
                        <a:lnTo>
                          <a:pt x="532" y="1070"/>
                        </a:lnTo>
                        <a:lnTo>
                          <a:pt x="496" y="1122"/>
                        </a:lnTo>
                        <a:lnTo>
                          <a:pt x="422" y="1224"/>
                        </a:lnTo>
                        <a:lnTo>
                          <a:pt x="345" y="1323"/>
                        </a:lnTo>
                        <a:lnTo>
                          <a:pt x="265" y="1419"/>
                        </a:lnTo>
                        <a:lnTo>
                          <a:pt x="179" y="1513"/>
                        </a:lnTo>
                        <a:lnTo>
                          <a:pt x="92" y="1604"/>
                        </a:lnTo>
                        <a:lnTo>
                          <a:pt x="0" y="1693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89" name="Freeform 68"/>
                  <p:cNvSpPr>
                    <a:spLocks/>
                  </p:cNvSpPr>
                  <p:nvPr/>
                </p:nvSpPr>
                <p:spPr bwMode="auto">
                  <a:xfrm>
                    <a:off x="4306" y="6848"/>
                    <a:ext cx="1142" cy="1753"/>
                  </a:xfrm>
                  <a:custGeom>
                    <a:avLst/>
                    <a:gdLst>
                      <a:gd name="T0" fmla="*/ 1 w 2284"/>
                      <a:gd name="T1" fmla="*/ 1 h 3505"/>
                      <a:gd name="T2" fmla="*/ 1 w 2284"/>
                      <a:gd name="T3" fmla="*/ 1 h 3505"/>
                      <a:gd name="T4" fmla="*/ 1 w 2284"/>
                      <a:gd name="T5" fmla="*/ 1 h 3505"/>
                      <a:gd name="T6" fmla="*/ 1 w 2284"/>
                      <a:gd name="T7" fmla="*/ 1 h 3505"/>
                      <a:gd name="T8" fmla="*/ 1 w 2284"/>
                      <a:gd name="T9" fmla="*/ 1 h 3505"/>
                      <a:gd name="T10" fmla="*/ 1 w 2284"/>
                      <a:gd name="T11" fmla="*/ 1 h 3505"/>
                      <a:gd name="T12" fmla="*/ 1 w 2284"/>
                      <a:gd name="T13" fmla="*/ 1 h 3505"/>
                      <a:gd name="T14" fmla="*/ 1 w 2284"/>
                      <a:gd name="T15" fmla="*/ 1 h 3505"/>
                      <a:gd name="T16" fmla="*/ 1 w 2284"/>
                      <a:gd name="T17" fmla="*/ 1 h 3505"/>
                      <a:gd name="T18" fmla="*/ 1 w 2284"/>
                      <a:gd name="T19" fmla="*/ 1 h 3505"/>
                      <a:gd name="T20" fmla="*/ 0 w 2284"/>
                      <a:gd name="T21" fmla="*/ 1 h 3505"/>
                      <a:gd name="T22" fmla="*/ 1 w 2284"/>
                      <a:gd name="T23" fmla="*/ 1 h 3505"/>
                      <a:gd name="T24" fmla="*/ 1 w 2284"/>
                      <a:gd name="T25" fmla="*/ 1 h 3505"/>
                      <a:gd name="T26" fmla="*/ 1 w 2284"/>
                      <a:gd name="T27" fmla="*/ 1 h 3505"/>
                      <a:gd name="T28" fmla="*/ 1 w 2284"/>
                      <a:gd name="T29" fmla="*/ 1 h 3505"/>
                      <a:gd name="T30" fmla="*/ 1 w 2284"/>
                      <a:gd name="T31" fmla="*/ 1 h 3505"/>
                      <a:gd name="T32" fmla="*/ 1 w 2284"/>
                      <a:gd name="T33" fmla="*/ 1 h 3505"/>
                      <a:gd name="T34" fmla="*/ 1 w 2284"/>
                      <a:gd name="T35" fmla="*/ 1 h 3505"/>
                      <a:gd name="T36" fmla="*/ 1 w 2284"/>
                      <a:gd name="T37" fmla="*/ 1 h 3505"/>
                      <a:gd name="T38" fmla="*/ 1 w 2284"/>
                      <a:gd name="T39" fmla="*/ 1 h 3505"/>
                      <a:gd name="T40" fmla="*/ 1 w 2284"/>
                      <a:gd name="T41" fmla="*/ 1 h 3505"/>
                      <a:gd name="T42" fmla="*/ 1 w 2284"/>
                      <a:gd name="T43" fmla="*/ 1 h 3505"/>
                      <a:gd name="T44" fmla="*/ 1 w 2284"/>
                      <a:gd name="T45" fmla="*/ 1 h 3505"/>
                      <a:gd name="T46" fmla="*/ 1 w 2284"/>
                      <a:gd name="T47" fmla="*/ 1 h 3505"/>
                      <a:gd name="T48" fmla="*/ 1 w 2284"/>
                      <a:gd name="T49" fmla="*/ 1 h 3505"/>
                      <a:gd name="T50" fmla="*/ 1 w 2284"/>
                      <a:gd name="T51" fmla="*/ 1 h 3505"/>
                      <a:gd name="T52" fmla="*/ 1 w 2284"/>
                      <a:gd name="T53" fmla="*/ 1 h 3505"/>
                      <a:gd name="T54" fmla="*/ 1 w 2284"/>
                      <a:gd name="T55" fmla="*/ 1 h 3505"/>
                      <a:gd name="T56" fmla="*/ 1 w 2284"/>
                      <a:gd name="T57" fmla="*/ 1 h 3505"/>
                      <a:gd name="T58" fmla="*/ 1 w 2284"/>
                      <a:gd name="T59" fmla="*/ 1 h 3505"/>
                      <a:gd name="T60" fmla="*/ 1 w 2284"/>
                      <a:gd name="T61" fmla="*/ 1 h 3505"/>
                      <a:gd name="T62" fmla="*/ 1 w 2284"/>
                      <a:gd name="T63" fmla="*/ 1 h 3505"/>
                      <a:gd name="T64" fmla="*/ 1 w 2284"/>
                      <a:gd name="T65" fmla="*/ 1 h 3505"/>
                      <a:gd name="T66" fmla="*/ 1 w 2284"/>
                      <a:gd name="T67" fmla="*/ 1 h 3505"/>
                      <a:gd name="T68" fmla="*/ 1 w 2284"/>
                      <a:gd name="T69" fmla="*/ 1 h 3505"/>
                      <a:gd name="T70" fmla="*/ 1 w 2284"/>
                      <a:gd name="T71" fmla="*/ 1 h 3505"/>
                      <a:gd name="T72" fmla="*/ 1 w 2284"/>
                      <a:gd name="T73" fmla="*/ 1 h 3505"/>
                      <a:gd name="T74" fmla="*/ 1 w 2284"/>
                      <a:gd name="T75" fmla="*/ 1 h 3505"/>
                      <a:gd name="T76" fmla="*/ 1 w 2284"/>
                      <a:gd name="T77" fmla="*/ 1 h 3505"/>
                      <a:gd name="T78" fmla="*/ 1 w 2284"/>
                      <a:gd name="T79" fmla="*/ 1 h 3505"/>
                      <a:gd name="T80" fmla="*/ 1 w 2284"/>
                      <a:gd name="T81" fmla="*/ 1 h 3505"/>
                      <a:gd name="T82" fmla="*/ 1 w 2284"/>
                      <a:gd name="T83" fmla="*/ 1 h 3505"/>
                      <a:gd name="T84" fmla="*/ 1 w 2284"/>
                      <a:gd name="T85" fmla="*/ 1 h 3505"/>
                      <a:gd name="T86" fmla="*/ 1 w 2284"/>
                      <a:gd name="T87" fmla="*/ 0 h 350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284"/>
                      <a:gd name="T133" fmla="*/ 0 h 3505"/>
                      <a:gd name="T134" fmla="*/ 2284 w 2284"/>
                      <a:gd name="T135" fmla="*/ 3505 h 350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284" h="3505">
                        <a:moveTo>
                          <a:pt x="1141" y="0"/>
                        </a:moveTo>
                        <a:lnTo>
                          <a:pt x="1074" y="64"/>
                        </a:lnTo>
                        <a:lnTo>
                          <a:pt x="1008" y="130"/>
                        </a:lnTo>
                        <a:lnTo>
                          <a:pt x="945" y="198"/>
                        </a:lnTo>
                        <a:lnTo>
                          <a:pt x="883" y="267"/>
                        </a:lnTo>
                        <a:lnTo>
                          <a:pt x="823" y="338"/>
                        </a:lnTo>
                        <a:lnTo>
                          <a:pt x="765" y="410"/>
                        </a:lnTo>
                        <a:lnTo>
                          <a:pt x="708" y="483"/>
                        </a:lnTo>
                        <a:lnTo>
                          <a:pt x="654" y="557"/>
                        </a:lnTo>
                        <a:lnTo>
                          <a:pt x="603" y="631"/>
                        </a:lnTo>
                        <a:lnTo>
                          <a:pt x="553" y="708"/>
                        </a:lnTo>
                        <a:lnTo>
                          <a:pt x="505" y="786"/>
                        </a:lnTo>
                        <a:lnTo>
                          <a:pt x="459" y="864"/>
                        </a:lnTo>
                        <a:lnTo>
                          <a:pt x="415" y="944"/>
                        </a:lnTo>
                        <a:lnTo>
                          <a:pt x="373" y="1025"/>
                        </a:lnTo>
                        <a:lnTo>
                          <a:pt x="333" y="1107"/>
                        </a:lnTo>
                        <a:lnTo>
                          <a:pt x="296" y="1189"/>
                        </a:lnTo>
                        <a:lnTo>
                          <a:pt x="261" y="1272"/>
                        </a:lnTo>
                        <a:lnTo>
                          <a:pt x="228" y="1355"/>
                        </a:lnTo>
                        <a:lnTo>
                          <a:pt x="196" y="1441"/>
                        </a:lnTo>
                        <a:lnTo>
                          <a:pt x="169" y="1526"/>
                        </a:lnTo>
                        <a:lnTo>
                          <a:pt x="141" y="1613"/>
                        </a:lnTo>
                        <a:lnTo>
                          <a:pt x="118" y="1699"/>
                        </a:lnTo>
                        <a:lnTo>
                          <a:pt x="95" y="1788"/>
                        </a:lnTo>
                        <a:lnTo>
                          <a:pt x="75" y="1875"/>
                        </a:lnTo>
                        <a:lnTo>
                          <a:pt x="58" y="1965"/>
                        </a:lnTo>
                        <a:lnTo>
                          <a:pt x="43" y="2053"/>
                        </a:lnTo>
                        <a:lnTo>
                          <a:pt x="29" y="2143"/>
                        </a:lnTo>
                        <a:lnTo>
                          <a:pt x="19" y="2233"/>
                        </a:lnTo>
                        <a:lnTo>
                          <a:pt x="11" y="2324"/>
                        </a:lnTo>
                        <a:lnTo>
                          <a:pt x="4" y="2415"/>
                        </a:lnTo>
                        <a:lnTo>
                          <a:pt x="1" y="2506"/>
                        </a:lnTo>
                        <a:lnTo>
                          <a:pt x="0" y="2598"/>
                        </a:lnTo>
                        <a:lnTo>
                          <a:pt x="0" y="2655"/>
                        </a:lnTo>
                        <a:lnTo>
                          <a:pt x="1" y="2712"/>
                        </a:lnTo>
                        <a:lnTo>
                          <a:pt x="4" y="2769"/>
                        </a:lnTo>
                        <a:lnTo>
                          <a:pt x="7" y="2827"/>
                        </a:lnTo>
                        <a:lnTo>
                          <a:pt x="11" y="2884"/>
                        </a:lnTo>
                        <a:lnTo>
                          <a:pt x="17" y="2941"/>
                        </a:lnTo>
                        <a:lnTo>
                          <a:pt x="22" y="2997"/>
                        </a:lnTo>
                        <a:lnTo>
                          <a:pt x="29" y="3055"/>
                        </a:lnTo>
                        <a:lnTo>
                          <a:pt x="37" y="3112"/>
                        </a:lnTo>
                        <a:lnTo>
                          <a:pt x="47" y="3168"/>
                        </a:lnTo>
                        <a:lnTo>
                          <a:pt x="57" y="3224"/>
                        </a:lnTo>
                        <a:lnTo>
                          <a:pt x="68" y="3281"/>
                        </a:lnTo>
                        <a:lnTo>
                          <a:pt x="79" y="3337"/>
                        </a:lnTo>
                        <a:lnTo>
                          <a:pt x="91" y="3393"/>
                        </a:lnTo>
                        <a:lnTo>
                          <a:pt x="105" y="3449"/>
                        </a:lnTo>
                        <a:lnTo>
                          <a:pt x="120" y="3504"/>
                        </a:lnTo>
                        <a:lnTo>
                          <a:pt x="183" y="3488"/>
                        </a:lnTo>
                        <a:lnTo>
                          <a:pt x="245" y="3473"/>
                        </a:lnTo>
                        <a:lnTo>
                          <a:pt x="308" y="3458"/>
                        </a:lnTo>
                        <a:lnTo>
                          <a:pt x="372" y="3445"/>
                        </a:lnTo>
                        <a:lnTo>
                          <a:pt x="436" y="3434"/>
                        </a:lnTo>
                        <a:lnTo>
                          <a:pt x="499" y="3423"/>
                        </a:lnTo>
                        <a:lnTo>
                          <a:pt x="563" y="3413"/>
                        </a:lnTo>
                        <a:lnTo>
                          <a:pt x="627" y="3404"/>
                        </a:lnTo>
                        <a:lnTo>
                          <a:pt x="692" y="3396"/>
                        </a:lnTo>
                        <a:lnTo>
                          <a:pt x="755" y="3389"/>
                        </a:lnTo>
                        <a:lnTo>
                          <a:pt x="819" y="3384"/>
                        </a:lnTo>
                        <a:lnTo>
                          <a:pt x="884" y="3379"/>
                        </a:lnTo>
                        <a:lnTo>
                          <a:pt x="948" y="3375"/>
                        </a:lnTo>
                        <a:lnTo>
                          <a:pt x="1013" y="3372"/>
                        </a:lnTo>
                        <a:lnTo>
                          <a:pt x="1078" y="3371"/>
                        </a:lnTo>
                        <a:lnTo>
                          <a:pt x="1141" y="3371"/>
                        </a:lnTo>
                        <a:lnTo>
                          <a:pt x="1206" y="3371"/>
                        </a:lnTo>
                        <a:lnTo>
                          <a:pt x="1270" y="3372"/>
                        </a:lnTo>
                        <a:lnTo>
                          <a:pt x="1335" y="3375"/>
                        </a:lnTo>
                        <a:lnTo>
                          <a:pt x="1399" y="3379"/>
                        </a:lnTo>
                        <a:lnTo>
                          <a:pt x="1464" y="3384"/>
                        </a:lnTo>
                        <a:lnTo>
                          <a:pt x="1527" y="3389"/>
                        </a:lnTo>
                        <a:lnTo>
                          <a:pt x="1592" y="3396"/>
                        </a:lnTo>
                        <a:lnTo>
                          <a:pt x="1656" y="3404"/>
                        </a:lnTo>
                        <a:lnTo>
                          <a:pt x="1720" y="3413"/>
                        </a:lnTo>
                        <a:lnTo>
                          <a:pt x="1783" y="3423"/>
                        </a:lnTo>
                        <a:lnTo>
                          <a:pt x="1847" y="3434"/>
                        </a:lnTo>
                        <a:lnTo>
                          <a:pt x="1911" y="3445"/>
                        </a:lnTo>
                        <a:lnTo>
                          <a:pt x="1974" y="3458"/>
                        </a:lnTo>
                        <a:lnTo>
                          <a:pt x="2038" y="3473"/>
                        </a:lnTo>
                        <a:lnTo>
                          <a:pt x="2100" y="3488"/>
                        </a:lnTo>
                        <a:lnTo>
                          <a:pt x="2164" y="3504"/>
                        </a:lnTo>
                        <a:lnTo>
                          <a:pt x="2164" y="3505"/>
                        </a:lnTo>
                        <a:lnTo>
                          <a:pt x="2191" y="3393"/>
                        </a:lnTo>
                        <a:lnTo>
                          <a:pt x="2204" y="3337"/>
                        </a:lnTo>
                        <a:lnTo>
                          <a:pt x="2216" y="3281"/>
                        </a:lnTo>
                        <a:lnTo>
                          <a:pt x="2226" y="3225"/>
                        </a:lnTo>
                        <a:lnTo>
                          <a:pt x="2236" y="3168"/>
                        </a:lnTo>
                        <a:lnTo>
                          <a:pt x="2245" y="3112"/>
                        </a:lnTo>
                        <a:lnTo>
                          <a:pt x="2254" y="3055"/>
                        </a:lnTo>
                        <a:lnTo>
                          <a:pt x="2261" y="2997"/>
                        </a:lnTo>
                        <a:lnTo>
                          <a:pt x="2266" y="2941"/>
                        </a:lnTo>
                        <a:lnTo>
                          <a:pt x="2272" y="2884"/>
                        </a:lnTo>
                        <a:lnTo>
                          <a:pt x="2276" y="2827"/>
                        </a:lnTo>
                        <a:lnTo>
                          <a:pt x="2279" y="2769"/>
                        </a:lnTo>
                        <a:lnTo>
                          <a:pt x="2281" y="2712"/>
                        </a:lnTo>
                        <a:lnTo>
                          <a:pt x="2283" y="2655"/>
                        </a:lnTo>
                        <a:lnTo>
                          <a:pt x="2284" y="2598"/>
                        </a:lnTo>
                        <a:lnTo>
                          <a:pt x="2283" y="2506"/>
                        </a:lnTo>
                        <a:lnTo>
                          <a:pt x="2279" y="2415"/>
                        </a:lnTo>
                        <a:lnTo>
                          <a:pt x="2273" y="2324"/>
                        </a:lnTo>
                        <a:lnTo>
                          <a:pt x="2265" y="2233"/>
                        </a:lnTo>
                        <a:lnTo>
                          <a:pt x="2254" y="2143"/>
                        </a:lnTo>
                        <a:lnTo>
                          <a:pt x="2241" y="2053"/>
                        </a:lnTo>
                        <a:lnTo>
                          <a:pt x="2226" y="1965"/>
                        </a:lnTo>
                        <a:lnTo>
                          <a:pt x="2208" y="1875"/>
                        </a:lnTo>
                        <a:lnTo>
                          <a:pt x="2187" y="1788"/>
                        </a:lnTo>
                        <a:lnTo>
                          <a:pt x="2165" y="1699"/>
                        </a:lnTo>
                        <a:lnTo>
                          <a:pt x="2142" y="1613"/>
                        </a:lnTo>
                        <a:lnTo>
                          <a:pt x="2115" y="1526"/>
                        </a:lnTo>
                        <a:lnTo>
                          <a:pt x="2086" y="1441"/>
                        </a:lnTo>
                        <a:lnTo>
                          <a:pt x="2054" y="1355"/>
                        </a:lnTo>
                        <a:lnTo>
                          <a:pt x="2021" y="1272"/>
                        </a:lnTo>
                        <a:lnTo>
                          <a:pt x="1987" y="1189"/>
                        </a:lnTo>
                        <a:lnTo>
                          <a:pt x="1949" y="1107"/>
                        </a:lnTo>
                        <a:lnTo>
                          <a:pt x="1909" y="1025"/>
                        </a:lnTo>
                        <a:lnTo>
                          <a:pt x="1868" y="944"/>
                        </a:lnTo>
                        <a:lnTo>
                          <a:pt x="1823" y="864"/>
                        </a:lnTo>
                        <a:lnTo>
                          <a:pt x="1778" y="786"/>
                        </a:lnTo>
                        <a:lnTo>
                          <a:pt x="1729" y="708"/>
                        </a:lnTo>
                        <a:lnTo>
                          <a:pt x="1679" y="631"/>
                        </a:lnTo>
                        <a:lnTo>
                          <a:pt x="1628" y="557"/>
                        </a:lnTo>
                        <a:lnTo>
                          <a:pt x="1574" y="483"/>
                        </a:lnTo>
                        <a:lnTo>
                          <a:pt x="1518" y="410"/>
                        </a:lnTo>
                        <a:lnTo>
                          <a:pt x="1460" y="338"/>
                        </a:lnTo>
                        <a:lnTo>
                          <a:pt x="1400" y="267"/>
                        </a:lnTo>
                        <a:lnTo>
                          <a:pt x="1338" y="198"/>
                        </a:lnTo>
                        <a:lnTo>
                          <a:pt x="1274" y="130"/>
                        </a:lnTo>
                        <a:lnTo>
                          <a:pt x="1209" y="64"/>
                        </a:lnTo>
                        <a:lnTo>
                          <a:pt x="1141" y="0"/>
                        </a:lnTo>
                        <a:close/>
                      </a:path>
                    </a:pathLst>
                  </a:custGeom>
                  <a:solidFill>
                    <a:srgbClr val="A4FF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90" name="Freeform 69"/>
                  <p:cNvSpPr>
                    <a:spLocks/>
                  </p:cNvSpPr>
                  <p:nvPr/>
                </p:nvSpPr>
                <p:spPr bwMode="auto">
                  <a:xfrm>
                    <a:off x="4306" y="6848"/>
                    <a:ext cx="1142" cy="1753"/>
                  </a:xfrm>
                  <a:custGeom>
                    <a:avLst/>
                    <a:gdLst>
                      <a:gd name="T0" fmla="*/ 1 w 2284"/>
                      <a:gd name="T1" fmla="*/ 1 h 3505"/>
                      <a:gd name="T2" fmla="*/ 1 w 2284"/>
                      <a:gd name="T3" fmla="*/ 1 h 3505"/>
                      <a:gd name="T4" fmla="*/ 1 w 2284"/>
                      <a:gd name="T5" fmla="*/ 1 h 3505"/>
                      <a:gd name="T6" fmla="*/ 1 w 2284"/>
                      <a:gd name="T7" fmla="*/ 1 h 3505"/>
                      <a:gd name="T8" fmla="*/ 1 w 2284"/>
                      <a:gd name="T9" fmla="*/ 1 h 3505"/>
                      <a:gd name="T10" fmla="*/ 1 w 2284"/>
                      <a:gd name="T11" fmla="*/ 1 h 3505"/>
                      <a:gd name="T12" fmla="*/ 1 w 2284"/>
                      <a:gd name="T13" fmla="*/ 1 h 3505"/>
                      <a:gd name="T14" fmla="*/ 1 w 2284"/>
                      <a:gd name="T15" fmla="*/ 1 h 3505"/>
                      <a:gd name="T16" fmla="*/ 1 w 2284"/>
                      <a:gd name="T17" fmla="*/ 1 h 3505"/>
                      <a:gd name="T18" fmla="*/ 1 w 2284"/>
                      <a:gd name="T19" fmla="*/ 1 h 3505"/>
                      <a:gd name="T20" fmla="*/ 0 w 2284"/>
                      <a:gd name="T21" fmla="*/ 1 h 3505"/>
                      <a:gd name="T22" fmla="*/ 1 w 2284"/>
                      <a:gd name="T23" fmla="*/ 1 h 3505"/>
                      <a:gd name="T24" fmla="*/ 1 w 2284"/>
                      <a:gd name="T25" fmla="*/ 1 h 3505"/>
                      <a:gd name="T26" fmla="*/ 1 w 2284"/>
                      <a:gd name="T27" fmla="*/ 1 h 3505"/>
                      <a:gd name="T28" fmla="*/ 1 w 2284"/>
                      <a:gd name="T29" fmla="*/ 1 h 3505"/>
                      <a:gd name="T30" fmla="*/ 1 w 2284"/>
                      <a:gd name="T31" fmla="*/ 1 h 3505"/>
                      <a:gd name="T32" fmla="*/ 1 w 2284"/>
                      <a:gd name="T33" fmla="*/ 1 h 3505"/>
                      <a:gd name="T34" fmla="*/ 1 w 2284"/>
                      <a:gd name="T35" fmla="*/ 1 h 3505"/>
                      <a:gd name="T36" fmla="*/ 1 w 2284"/>
                      <a:gd name="T37" fmla="*/ 1 h 3505"/>
                      <a:gd name="T38" fmla="*/ 1 w 2284"/>
                      <a:gd name="T39" fmla="*/ 1 h 3505"/>
                      <a:gd name="T40" fmla="*/ 1 w 2284"/>
                      <a:gd name="T41" fmla="*/ 1 h 3505"/>
                      <a:gd name="T42" fmla="*/ 1 w 2284"/>
                      <a:gd name="T43" fmla="*/ 1 h 3505"/>
                      <a:gd name="T44" fmla="*/ 1 w 2284"/>
                      <a:gd name="T45" fmla="*/ 1 h 3505"/>
                      <a:gd name="T46" fmla="*/ 1 w 2284"/>
                      <a:gd name="T47" fmla="*/ 1 h 3505"/>
                      <a:gd name="T48" fmla="*/ 1 w 2284"/>
                      <a:gd name="T49" fmla="*/ 1 h 3505"/>
                      <a:gd name="T50" fmla="*/ 1 w 2284"/>
                      <a:gd name="T51" fmla="*/ 1 h 3505"/>
                      <a:gd name="T52" fmla="*/ 1 w 2284"/>
                      <a:gd name="T53" fmla="*/ 1 h 3505"/>
                      <a:gd name="T54" fmla="*/ 1 w 2284"/>
                      <a:gd name="T55" fmla="*/ 1 h 3505"/>
                      <a:gd name="T56" fmla="*/ 1 w 2284"/>
                      <a:gd name="T57" fmla="*/ 1 h 3505"/>
                      <a:gd name="T58" fmla="*/ 1 w 2284"/>
                      <a:gd name="T59" fmla="*/ 1 h 3505"/>
                      <a:gd name="T60" fmla="*/ 1 w 2284"/>
                      <a:gd name="T61" fmla="*/ 1 h 3505"/>
                      <a:gd name="T62" fmla="*/ 1 w 2284"/>
                      <a:gd name="T63" fmla="*/ 1 h 3505"/>
                      <a:gd name="T64" fmla="*/ 1 w 2284"/>
                      <a:gd name="T65" fmla="*/ 1 h 3505"/>
                      <a:gd name="T66" fmla="*/ 1 w 2284"/>
                      <a:gd name="T67" fmla="*/ 1 h 3505"/>
                      <a:gd name="T68" fmla="*/ 1 w 2284"/>
                      <a:gd name="T69" fmla="*/ 1 h 3505"/>
                      <a:gd name="T70" fmla="*/ 1 w 2284"/>
                      <a:gd name="T71" fmla="*/ 1 h 3505"/>
                      <a:gd name="T72" fmla="*/ 1 w 2284"/>
                      <a:gd name="T73" fmla="*/ 1 h 3505"/>
                      <a:gd name="T74" fmla="*/ 1 w 2284"/>
                      <a:gd name="T75" fmla="*/ 1 h 3505"/>
                      <a:gd name="T76" fmla="*/ 1 w 2284"/>
                      <a:gd name="T77" fmla="*/ 1 h 3505"/>
                      <a:gd name="T78" fmla="*/ 1 w 2284"/>
                      <a:gd name="T79" fmla="*/ 1 h 3505"/>
                      <a:gd name="T80" fmla="*/ 1 w 2284"/>
                      <a:gd name="T81" fmla="*/ 1 h 3505"/>
                      <a:gd name="T82" fmla="*/ 1 w 2284"/>
                      <a:gd name="T83" fmla="*/ 1 h 3505"/>
                      <a:gd name="T84" fmla="*/ 1 w 2284"/>
                      <a:gd name="T85" fmla="*/ 1 h 3505"/>
                      <a:gd name="T86" fmla="*/ 1 w 2284"/>
                      <a:gd name="T87" fmla="*/ 0 h 350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284"/>
                      <a:gd name="T133" fmla="*/ 0 h 3505"/>
                      <a:gd name="T134" fmla="*/ 2284 w 2284"/>
                      <a:gd name="T135" fmla="*/ 3505 h 350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284" h="3505">
                        <a:moveTo>
                          <a:pt x="1141" y="0"/>
                        </a:moveTo>
                        <a:lnTo>
                          <a:pt x="1074" y="64"/>
                        </a:lnTo>
                        <a:lnTo>
                          <a:pt x="1008" y="130"/>
                        </a:lnTo>
                        <a:lnTo>
                          <a:pt x="945" y="198"/>
                        </a:lnTo>
                        <a:lnTo>
                          <a:pt x="883" y="267"/>
                        </a:lnTo>
                        <a:lnTo>
                          <a:pt x="823" y="338"/>
                        </a:lnTo>
                        <a:lnTo>
                          <a:pt x="765" y="410"/>
                        </a:lnTo>
                        <a:lnTo>
                          <a:pt x="708" y="483"/>
                        </a:lnTo>
                        <a:lnTo>
                          <a:pt x="654" y="557"/>
                        </a:lnTo>
                        <a:lnTo>
                          <a:pt x="603" y="631"/>
                        </a:lnTo>
                        <a:lnTo>
                          <a:pt x="553" y="708"/>
                        </a:lnTo>
                        <a:lnTo>
                          <a:pt x="505" y="786"/>
                        </a:lnTo>
                        <a:lnTo>
                          <a:pt x="459" y="864"/>
                        </a:lnTo>
                        <a:lnTo>
                          <a:pt x="415" y="944"/>
                        </a:lnTo>
                        <a:lnTo>
                          <a:pt x="373" y="1025"/>
                        </a:lnTo>
                        <a:lnTo>
                          <a:pt x="333" y="1107"/>
                        </a:lnTo>
                        <a:lnTo>
                          <a:pt x="296" y="1189"/>
                        </a:lnTo>
                        <a:lnTo>
                          <a:pt x="261" y="1272"/>
                        </a:lnTo>
                        <a:lnTo>
                          <a:pt x="228" y="1355"/>
                        </a:lnTo>
                        <a:lnTo>
                          <a:pt x="196" y="1441"/>
                        </a:lnTo>
                        <a:lnTo>
                          <a:pt x="169" y="1526"/>
                        </a:lnTo>
                        <a:lnTo>
                          <a:pt x="141" y="1613"/>
                        </a:lnTo>
                        <a:lnTo>
                          <a:pt x="118" y="1699"/>
                        </a:lnTo>
                        <a:lnTo>
                          <a:pt x="95" y="1788"/>
                        </a:lnTo>
                        <a:lnTo>
                          <a:pt x="75" y="1875"/>
                        </a:lnTo>
                        <a:lnTo>
                          <a:pt x="58" y="1965"/>
                        </a:lnTo>
                        <a:lnTo>
                          <a:pt x="43" y="2053"/>
                        </a:lnTo>
                        <a:lnTo>
                          <a:pt x="29" y="2143"/>
                        </a:lnTo>
                        <a:lnTo>
                          <a:pt x="19" y="2233"/>
                        </a:lnTo>
                        <a:lnTo>
                          <a:pt x="11" y="2324"/>
                        </a:lnTo>
                        <a:lnTo>
                          <a:pt x="4" y="2415"/>
                        </a:lnTo>
                        <a:lnTo>
                          <a:pt x="1" y="2506"/>
                        </a:lnTo>
                        <a:lnTo>
                          <a:pt x="0" y="2598"/>
                        </a:lnTo>
                        <a:lnTo>
                          <a:pt x="0" y="2655"/>
                        </a:lnTo>
                        <a:lnTo>
                          <a:pt x="1" y="2712"/>
                        </a:lnTo>
                        <a:lnTo>
                          <a:pt x="4" y="2769"/>
                        </a:lnTo>
                        <a:lnTo>
                          <a:pt x="7" y="2827"/>
                        </a:lnTo>
                        <a:lnTo>
                          <a:pt x="11" y="2884"/>
                        </a:lnTo>
                        <a:lnTo>
                          <a:pt x="17" y="2941"/>
                        </a:lnTo>
                        <a:lnTo>
                          <a:pt x="22" y="2997"/>
                        </a:lnTo>
                        <a:lnTo>
                          <a:pt x="29" y="3055"/>
                        </a:lnTo>
                        <a:lnTo>
                          <a:pt x="37" y="3112"/>
                        </a:lnTo>
                        <a:lnTo>
                          <a:pt x="47" y="3168"/>
                        </a:lnTo>
                        <a:lnTo>
                          <a:pt x="57" y="3224"/>
                        </a:lnTo>
                        <a:lnTo>
                          <a:pt x="68" y="3281"/>
                        </a:lnTo>
                        <a:lnTo>
                          <a:pt x="79" y="3337"/>
                        </a:lnTo>
                        <a:lnTo>
                          <a:pt x="91" y="3393"/>
                        </a:lnTo>
                        <a:lnTo>
                          <a:pt x="105" y="3449"/>
                        </a:lnTo>
                        <a:lnTo>
                          <a:pt x="120" y="3504"/>
                        </a:lnTo>
                        <a:lnTo>
                          <a:pt x="183" y="3488"/>
                        </a:lnTo>
                        <a:lnTo>
                          <a:pt x="245" y="3473"/>
                        </a:lnTo>
                        <a:lnTo>
                          <a:pt x="308" y="3458"/>
                        </a:lnTo>
                        <a:lnTo>
                          <a:pt x="372" y="3445"/>
                        </a:lnTo>
                        <a:lnTo>
                          <a:pt x="436" y="3434"/>
                        </a:lnTo>
                        <a:lnTo>
                          <a:pt x="499" y="3423"/>
                        </a:lnTo>
                        <a:lnTo>
                          <a:pt x="563" y="3413"/>
                        </a:lnTo>
                        <a:lnTo>
                          <a:pt x="627" y="3404"/>
                        </a:lnTo>
                        <a:lnTo>
                          <a:pt x="692" y="3396"/>
                        </a:lnTo>
                        <a:lnTo>
                          <a:pt x="755" y="3389"/>
                        </a:lnTo>
                        <a:lnTo>
                          <a:pt x="819" y="3384"/>
                        </a:lnTo>
                        <a:lnTo>
                          <a:pt x="884" y="3379"/>
                        </a:lnTo>
                        <a:lnTo>
                          <a:pt x="948" y="3375"/>
                        </a:lnTo>
                        <a:lnTo>
                          <a:pt x="1013" y="3372"/>
                        </a:lnTo>
                        <a:lnTo>
                          <a:pt x="1078" y="3371"/>
                        </a:lnTo>
                        <a:lnTo>
                          <a:pt x="1141" y="3371"/>
                        </a:lnTo>
                        <a:lnTo>
                          <a:pt x="1206" y="3371"/>
                        </a:lnTo>
                        <a:lnTo>
                          <a:pt x="1270" y="3372"/>
                        </a:lnTo>
                        <a:lnTo>
                          <a:pt x="1335" y="3375"/>
                        </a:lnTo>
                        <a:lnTo>
                          <a:pt x="1399" y="3379"/>
                        </a:lnTo>
                        <a:lnTo>
                          <a:pt x="1464" y="3384"/>
                        </a:lnTo>
                        <a:lnTo>
                          <a:pt x="1527" y="3389"/>
                        </a:lnTo>
                        <a:lnTo>
                          <a:pt x="1592" y="3396"/>
                        </a:lnTo>
                        <a:lnTo>
                          <a:pt x="1656" y="3404"/>
                        </a:lnTo>
                        <a:lnTo>
                          <a:pt x="1720" y="3413"/>
                        </a:lnTo>
                        <a:lnTo>
                          <a:pt x="1783" y="3423"/>
                        </a:lnTo>
                        <a:lnTo>
                          <a:pt x="1847" y="3434"/>
                        </a:lnTo>
                        <a:lnTo>
                          <a:pt x="1911" y="3445"/>
                        </a:lnTo>
                        <a:lnTo>
                          <a:pt x="1974" y="3458"/>
                        </a:lnTo>
                        <a:lnTo>
                          <a:pt x="2038" y="3473"/>
                        </a:lnTo>
                        <a:lnTo>
                          <a:pt x="2100" y="3488"/>
                        </a:lnTo>
                        <a:lnTo>
                          <a:pt x="2164" y="3504"/>
                        </a:lnTo>
                        <a:lnTo>
                          <a:pt x="2164" y="3505"/>
                        </a:lnTo>
                        <a:lnTo>
                          <a:pt x="2191" y="3393"/>
                        </a:lnTo>
                        <a:lnTo>
                          <a:pt x="2204" y="3337"/>
                        </a:lnTo>
                        <a:lnTo>
                          <a:pt x="2216" y="3281"/>
                        </a:lnTo>
                        <a:lnTo>
                          <a:pt x="2226" y="3225"/>
                        </a:lnTo>
                        <a:lnTo>
                          <a:pt x="2236" y="3168"/>
                        </a:lnTo>
                        <a:lnTo>
                          <a:pt x="2245" y="3112"/>
                        </a:lnTo>
                        <a:lnTo>
                          <a:pt x="2254" y="3055"/>
                        </a:lnTo>
                        <a:lnTo>
                          <a:pt x="2261" y="2997"/>
                        </a:lnTo>
                        <a:lnTo>
                          <a:pt x="2266" y="2941"/>
                        </a:lnTo>
                        <a:lnTo>
                          <a:pt x="2272" y="2884"/>
                        </a:lnTo>
                        <a:lnTo>
                          <a:pt x="2276" y="2827"/>
                        </a:lnTo>
                        <a:lnTo>
                          <a:pt x="2279" y="2769"/>
                        </a:lnTo>
                        <a:lnTo>
                          <a:pt x="2281" y="2712"/>
                        </a:lnTo>
                        <a:lnTo>
                          <a:pt x="2283" y="2655"/>
                        </a:lnTo>
                        <a:lnTo>
                          <a:pt x="2284" y="2598"/>
                        </a:lnTo>
                        <a:lnTo>
                          <a:pt x="2283" y="2506"/>
                        </a:lnTo>
                        <a:lnTo>
                          <a:pt x="2279" y="2415"/>
                        </a:lnTo>
                        <a:lnTo>
                          <a:pt x="2273" y="2324"/>
                        </a:lnTo>
                        <a:lnTo>
                          <a:pt x="2265" y="2233"/>
                        </a:lnTo>
                        <a:lnTo>
                          <a:pt x="2254" y="2143"/>
                        </a:lnTo>
                        <a:lnTo>
                          <a:pt x="2241" y="2053"/>
                        </a:lnTo>
                        <a:lnTo>
                          <a:pt x="2226" y="1965"/>
                        </a:lnTo>
                        <a:lnTo>
                          <a:pt x="2208" y="1875"/>
                        </a:lnTo>
                        <a:lnTo>
                          <a:pt x="2187" y="1788"/>
                        </a:lnTo>
                        <a:lnTo>
                          <a:pt x="2165" y="1699"/>
                        </a:lnTo>
                        <a:lnTo>
                          <a:pt x="2142" y="1613"/>
                        </a:lnTo>
                        <a:lnTo>
                          <a:pt x="2115" y="1526"/>
                        </a:lnTo>
                        <a:lnTo>
                          <a:pt x="2086" y="1441"/>
                        </a:lnTo>
                        <a:lnTo>
                          <a:pt x="2054" y="1355"/>
                        </a:lnTo>
                        <a:lnTo>
                          <a:pt x="2021" y="1272"/>
                        </a:lnTo>
                        <a:lnTo>
                          <a:pt x="1987" y="1189"/>
                        </a:lnTo>
                        <a:lnTo>
                          <a:pt x="1949" y="1107"/>
                        </a:lnTo>
                        <a:lnTo>
                          <a:pt x="1909" y="1025"/>
                        </a:lnTo>
                        <a:lnTo>
                          <a:pt x="1868" y="944"/>
                        </a:lnTo>
                        <a:lnTo>
                          <a:pt x="1823" y="864"/>
                        </a:lnTo>
                        <a:lnTo>
                          <a:pt x="1778" y="786"/>
                        </a:lnTo>
                        <a:lnTo>
                          <a:pt x="1729" y="708"/>
                        </a:lnTo>
                        <a:lnTo>
                          <a:pt x="1679" y="631"/>
                        </a:lnTo>
                        <a:lnTo>
                          <a:pt x="1628" y="557"/>
                        </a:lnTo>
                        <a:lnTo>
                          <a:pt x="1574" y="483"/>
                        </a:lnTo>
                        <a:lnTo>
                          <a:pt x="1518" y="410"/>
                        </a:lnTo>
                        <a:lnTo>
                          <a:pt x="1460" y="338"/>
                        </a:lnTo>
                        <a:lnTo>
                          <a:pt x="1400" y="267"/>
                        </a:lnTo>
                        <a:lnTo>
                          <a:pt x="1338" y="198"/>
                        </a:lnTo>
                        <a:lnTo>
                          <a:pt x="1274" y="130"/>
                        </a:lnTo>
                        <a:lnTo>
                          <a:pt x="1209" y="64"/>
                        </a:lnTo>
                        <a:lnTo>
                          <a:pt x="1141" y="0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91" name="Freeform 70"/>
                  <p:cNvSpPr>
                    <a:spLocks/>
                  </p:cNvSpPr>
                  <p:nvPr/>
                </p:nvSpPr>
                <p:spPr bwMode="auto">
                  <a:xfrm>
                    <a:off x="1641" y="6328"/>
                    <a:ext cx="3236" cy="3572"/>
                  </a:xfrm>
                  <a:custGeom>
                    <a:avLst/>
                    <a:gdLst>
                      <a:gd name="T0" fmla="*/ 1 w 6470"/>
                      <a:gd name="T1" fmla="*/ 1 h 7144"/>
                      <a:gd name="T2" fmla="*/ 1 w 6470"/>
                      <a:gd name="T3" fmla="*/ 1 h 7144"/>
                      <a:gd name="T4" fmla="*/ 1 w 6470"/>
                      <a:gd name="T5" fmla="*/ 1 h 7144"/>
                      <a:gd name="T6" fmla="*/ 1 w 6470"/>
                      <a:gd name="T7" fmla="*/ 1 h 7144"/>
                      <a:gd name="T8" fmla="*/ 1 w 6470"/>
                      <a:gd name="T9" fmla="*/ 1 h 7144"/>
                      <a:gd name="T10" fmla="*/ 1 w 6470"/>
                      <a:gd name="T11" fmla="*/ 1 h 7144"/>
                      <a:gd name="T12" fmla="*/ 1 w 6470"/>
                      <a:gd name="T13" fmla="*/ 1 h 7144"/>
                      <a:gd name="T14" fmla="*/ 1 w 6470"/>
                      <a:gd name="T15" fmla="*/ 1 h 7144"/>
                      <a:gd name="T16" fmla="*/ 1 w 6470"/>
                      <a:gd name="T17" fmla="*/ 1 h 7144"/>
                      <a:gd name="T18" fmla="*/ 1 w 6470"/>
                      <a:gd name="T19" fmla="*/ 1 h 7144"/>
                      <a:gd name="T20" fmla="*/ 1 w 6470"/>
                      <a:gd name="T21" fmla="*/ 1 h 7144"/>
                      <a:gd name="T22" fmla="*/ 1 w 6470"/>
                      <a:gd name="T23" fmla="*/ 1 h 7144"/>
                      <a:gd name="T24" fmla="*/ 1 w 6470"/>
                      <a:gd name="T25" fmla="*/ 1 h 7144"/>
                      <a:gd name="T26" fmla="*/ 1 w 6470"/>
                      <a:gd name="T27" fmla="*/ 1 h 7144"/>
                      <a:gd name="T28" fmla="*/ 1 w 6470"/>
                      <a:gd name="T29" fmla="*/ 1 h 7144"/>
                      <a:gd name="T30" fmla="*/ 1 w 6470"/>
                      <a:gd name="T31" fmla="*/ 1 h 7144"/>
                      <a:gd name="T32" fmla="*/ 1 w 6470"/>
                      <a:gd name="T33" fmla="*/ 1 h 7144"/>
                      <a:gd name="T34" fmla="*/ 1 w 6470"/>
                      <a:gd name="T35" fmla="*/ 1 h 7144"/>
                      <a:gd name="T36" fmla="*/ 1 w 6470"/>
                      <a:gd name="T37" fmla="*/ 1 h 7144"/>
                      <a:gd name="T38" fmla="*/ 1 w 6470"/>
                      <a:gd name="T39" fmla="*/ 1 h 7144"/>
                      <a:gd name="T40" fmla="*/ 1 w 6470"/>
                      <a:gd name="T41" fmla="*/ 1 h 7144"/>
                      <a:gd name="T42" fmla="*/ 1 w 6470"/>
                      <a:gd name="T43" fmla="*/ 1 h 7144"/>
                      <a:gd name="T44" fmla="*/ 1 w 6470"/>
                      <a:gd name="T45" fmla="*/ 1 h 7144"/>
                      <a:gd name="T46" fmla="*/ 1 w 6470"/>
                      <a:gd name="T47" fmla="*/ 1 h 7144"/>
                      <a:gd name="T48" fmla="*/ 1 w 6470"/>
                      <a:gd name="T49" fmla="*/ 1 h 7144"/>
                      <a:gd name="T50" fmla="*/ 1 w 6470"/>
                      <a:gd name="T51" fmla="*/ 1 h 7144"/>
                      <a:gd name="T52" fmla="*/ 1 w 6470"/>
                      <a:gd name="T53" fmla="*/ 1 h 7144"/>
                      <a:gd name="T54" fmla="*/ 1 w 6470"/>
                      <a:gd name="T55" fmla="*/ 1 h 7144"/>
                      <a:gd name="T56" fmla="*/ 1 w 6470"/>
                      <a:gd name="T57" fmla="*/ 1 h 7144"/>
                      <a:gd name="T58" fmla="*/ 1 w 6470"/>
                      <a:gd name="T59" fmla="*/ 1 h 7144"/>
                      <a:gd name="T60" fmla="*/ 1 w 6470"/>
                      <a:gd name="T61" fmla="*/ 1 h 7144"/>
                      <a:gd name="T62" fmla="*/ 1 w 6470"/>
                      <a:gd name="T63" fmla="*/ 1 h 7144"/>
                      <a:gd name="T64" fmla="*/ 1 w 6470"/>
                      <a:gd name="T65" fmla="*/ 1 h 7144"/>
                      <a:gd name="T66" fmla="*/ 1 w 6470"/>
                      <a:gd name="T67" fmla="*/ 1 h 7144"/>
                      <a:gd name="T68" fmla="*/ 1 w 6470"/>
                      <a:gd name="T69" fmla="*/ 1 h 7144"/>
                      <a:gd name="T70" fmla="*/ 1 w 6470"/>
                      <a:gd name="T71" fmla="*/ 1 h 7144"/>
                      <a:gd name="T72" fmla="*/ 1 w 6470"/>
                      <a:gd name="T73" fmla="*/ 1 h 7144"/>
                      <a:gd name="T74" fmla="*/ 1 w 6470"/>
                      <a:gd name="T75" fmla="*/ 1 h 7144"/>
                      <a:gd name="T76" fmla="*/ 1 w 6470"/>
                      <a:gd name="T77" fmla="*/ 1 h 7144"/>
                      <a:gd name="T78" fmla="*/ 1 w 6470"/>
                      <a:gd name="T79" fmla="*/ 1 h 7144"/>
                      <a:gd name="T80" fmla="*/ 1 w 6470"/>
                      <a:gd name="T81" fmla="*/ 1 h 7144"/>
                      <a:gd name="T82" fmla="*/ 1 w 6470"/>
                      <a:gd name="T83" fmla="*/ 1 h 7144"/>
                      <a:gd name="T84" fmla="*/ 1 w 6470"/>
                      <a:gd name="T85" fmla="*/ 1 h 7144"/>
                      <a:gd name="T86" fmla="*/ 1 w 6470"/>
                      <a:gd name="T87" fmla="*/ 1 h 7144"/>
                      <a:gd name="T88" fmla="*/ 1 w 6470"/>
                      <a:gd name="T89" fmla="*/ 1 h 7144"/>
                      <a:gd name="T90" fmla="*/ 1 w 6470"/>
                      <a:gd name="T91" fmla="*/ 1 h 7144"/>
                      <a:gd name="T92" fmla="*/ 1 w 6470"/>
                      <a:gd name="T93" fmla="*/ 1 h 7144"/>
                      <a:gd name="T94" fmla="*/ 1 w 6470"/>
                      <a:gd name="T95" fmla="*/ 1 h 7144"/>
                      <a:gd name="T96" fmla="*/ 1 w 6470"/>
                      <a:gd name="T97" fmla="*/ 1 h 7144"/>
                      <a:gd name="T98" fmla="*/ 1 w 6470"/>
                      <a:gd name="T99" fmla="*/ 1 h 7144"/>
                      <a:gd name="T100" fmla="*/ 1 w 6470"/>
                      <a:gd name="T101" fmla="*/ 1 h 7144"/>
                      <a:gd name="T102" fmla="*/ 1 w 6470"/>
                      <a:gd name="T103" fmla="*/ 1 h 7144"/>
                      <a:gd name="T104" fmla="*/ 1 w 6470"/>
                      <a:gd name="T105" fmla="*/ 1 h 7144"/>
                      <a:gd name="T106" fmla="*/ 1 w 6470"/>
                      <a:gd name="T107" fmla="*/ 1 h 7144"/>
                      <a:gd name="T108" fmla="*/ 1 w 6470"/>
                      <a:gd name="T109" fmla="*/ 1 h 7144"/>
                      <a:gd name="T110" fmla="*/ 1 w 6470"/>
                      <a:gd name="T111" fmla="*/ 1 h 7144"/>
                      <a:gd name="T112" fmla="*/ 1 w 6470"/>
                      <a:gd name="T113" fmla="*/ 1 h 7144"/>
                      <a:gd name="T114" fmla="*/ 1 w 6470"/>
                      <a:gd name="T115" fmla="*/ 1 h 7144"/>
                      <a:gd name="T116" fmla="*/ 1 w 6470"/>
                      <a:gd name="T117" fmla="*/ 1 h 7144"/>
                      <a:gd name="T118" fmla="*/ 1 w 6470"/>
                      <a:gd name="T119" fmla="*/ 1 h 7144"/>
                      <a:gd name="T120" fmla="*/ 1 w 6470"/>
                      <a:gd name="T121" fmla="*/ 1 h 7144"/>
                      <a:gd name="T122" fmla="*/ 1 w 6470"/>
                      <a:gd name="T123" fmla="*/ 1 h 7144"/>
                      <a:gd name="T124" fmla="*/ 1 w 6470"/>
                      <a:gd name="T125" fmla="*/ 1 h 714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6470"/>
                      <a:gd name="T190" fmla="*/ 0 h 7144"/>
                      <a:gd name="T191" fmla="*/ 6470 w 6470"/>
                      <a:gd name="T192" fmla="*/ 7144 h 714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6470" h="7144">
                        <a:moveTo>
                          <a:pt x="5449" y="4545"/>
                        </a:moveTo>
                        <a:lnTo>
                          <a:pt x="5434" y="4490"/>
                        </a:lnTo>
                        <a:lnTo>
                          <a:pt x="5420" y="4434"/>
                        </a:lnTo>
                        <a:lnTo>
                          <a:pt x="5408" y="4378"/>
                        </a:lnTo>
                        <a:lnTo>
                          <a:pt x="5397" y="4322"/>
                        </a:lnTo>
                        <a:lnTo>
                          <a:pt x="5386" y="4265"/>
                        </a:lnTo>
                        <a:lnTo>
                          <a:pt x="5376" y="4209"/>
                        </a:lnTo>
                        <a:lnTo>
                          <a:pt x="5366" y="4153"/>
                        </a:lnTo>
                        <a:lnTo>
                          <a:pt x="5358" y="4096"/>
                        </a:lnTo>
                        <a:lnTo>
                          <a:pt x="5351" y="4038"/>
                        </a:lnTo>
                        <a:lnTo>
                          <a:pt x="5346" y="3982"/>
                        </a:lnTo>
                        <a:lnTo>
                          <a:pt x="5340" y="3925"/>
                        </a:lnTo>
                        <a:lnTo>
                          <a:pt x="5336" y="3868"/>
                        </a:lnTo>
                        <a:lnTo>
                          <a:pt x="5333" y="3810"/>
                        </a:lnTo>
                        <a:lnTo>
                          <a:pt x="5330" y="3753"/>
                        </a:lnTo>
                        <a:lnTo>
                          <a:pt x="5329" y="3696"/>
                        </a:lnTo>
                        <a:lnTo>
                          <a:pt x="5329" y="3639"/>
                        </a:lnTo>
                        <a:lnTo>
                          <a:pt x="5330" y="3547"/>
                        </a:lnTo>
                        <a:lnTo>
                          <a:pt x="5333" y="3456"/>
                        </a:lnTo>
                        <a:lnTo>
                          <a:pt x="5340" y="3365"/>
                        </a:lnTo>
                        <a:lnTo>
                          <a:pt x="5348" y="3274"/>
                        </a:lnTo>
                        <a:lnTo>
                          <a:pt x="5358" y="3184"/>
                        </a:lnTo>
                        <a:lnTo>
                          <a:pt x="5372" y="3094"/>
                        </a:lnTo>
                        <a:lnTo>
                          <a:pt x="5387" y="3006"/>
                        </a:lnTo>
                        <a:lnTo>
                          <a:pt x="5404" y="2916"/>
                        </a:lnTo>
                        <a:lnTo>
                          <a:pt x="5424" y="2829"/>
                        </a:lnTo>
                        <a:lnTo>
                          <a:pt x="5447" y="2740"/>
                        </a:lnTo>
                        <a:lnTo>
                          <a:pt x="5470" y="2654"/>
                        </a:lnTo>
                        <a:lnTo>
                          <a:pt x="5498" y="2567"/>
                        </a:lnTo>
                        <a:lnTo>
                          <a:pt x="5525" y="2482"/>
                        </a:lnTo>
                        <a:lnTo>
                          <a:pt x="5557" y="2396"/>
                        </a:lnTo>
                        <a:lnTo>
                          <a:pt x="5590" y="2313"/>
                        </a:lnTo>
                        <a:lnTo>
                          <a:pt x="5625" y="2230"/>
                        </a:lnTo>
                        <a:lnTo>
                          <a:pt x="5662" y="2148"/>
                        </a:lnTo>
                        <a:lnTo>
                          <a:pt x="5702" y="2066"/>
                        </a:lnTo>
                        <a:lnTo>
                          <a:pt x="5744" y="1985"/>
                        </a:lnTo>
                        <a:lnTo>
                          <a:pt x="5788" y="1905"/>
                        </a:lnTo>
                        <a:lnTo>
                          <a:pt x="5834" y="1827"/>
                        </a:lnTo>
                        <a:lnTo>
                          <a:pt x="5882" y="1749"/>
                        </a:lnTo>
                        <a:lnTo>
                          <a:pt x="5932" y="1672"/>
                        </a:lnTo>
                        <a:lnTo>
                          <a:pt x="5983" y="1598"/>
                        </a:lnTo>
                        <a:lnTo>
                          <a:pt x="6037" y="1524"/>
                        </a:lnTo>
                        <a:lnTo>
                          <a:pt x="6094" y="1451"/>
                        </a:lnTo>
                        <a:lnTo>
                          <a:pt x="6152" y="1379"/>
                        </a:lnTo>
                        <a:lnTo>
                          <a:pt x="6212" y="1308"/>
                        </a:lnTo>
                        <a:lnTo>
                          <a:pt x="6274" y="1239"/>
                        </a:lnTo>
                        <a:lnTo>
                          <a:pt x="6337" y="1171"/>
                        </a:lnTo>
                        <a:lnTo>
                          <a:pt x="6403" y="1105"/>
                        </a:lnTo>
                        <a:lnTo>
                          <a:pt x="6470" y="1041"/>
                        </a:lnTo>
                        <a:lnTo>
                          <a:pt x="6400" y="976"/>
                        </a:lnTo>
                        <a:lnTo>
                          <a:pt x="6326" y="912"/>
                        </a:lnTo>
                        <a:lnTo>
                          <a:pt x="6253" y="852"/>
                        </a:lnTo>
                        <a:lnTo>
                          <a:pt x="6178" y="793"/>
                        </a:lnTo>
                        <a:lnTo>
                          <a:pt x="6102" y="736"/>
                        </a:lnTo>
                        <a:lnTo>
                          <a:pt x="6026" y="683"/>
                        </a:lnTo>
                        <a:lnTo>
                          <a:pt x="5947" y="629"/>
                        </a:lnTo>
                        <a:lnTo>
                          <a:pt x="5869" y="580"/>
                        </a:lnTo>
                        <a:lnTo>
                          <a:pt x="5788" y="532"/>
                        </a:lnTo>
                        <a:lnTo>
                          <a:pt x="5707" y="486"/>
                        </a:lnTo>
                        <a:lnTo>
                          <a:pt x="5625" y="442"/>
                        </a:lnTo>
                        <a:lnTo>
                          <a:pt x="5542" y="400"/>
                        </a:lnTo>
                        <a:lnTo>
                          <a:pt x="5459" y="360"/>
                        </a:lnTo>
                        <a:lnTo>
                          <a:pt x="5375" y="322"/>
                        </a:lnTo>
                        <a:lnTo>
                          <a:pt x="5289" y="287"/>
                        </a:lnTo>
                        <a:lnTo>
                          <a:pt x="5203" y="253"/>
                        </a:lnTo>
                        <a:lnTo>
                          <a:pt x="5116" y="222"/>
                        </a:lnTo>
                        <a:lnTo>
                          <a:pt x="5029" y="192"/>
                        </a:lnTo>
                        <a:lnTo>
                          <a:pt x="4942" y="164"/>
                        </a:lnTo>
                        <a:lnTo>
                          <a:pt x="4853" y="140"/>
                        </a:lnTo>
                        <a:lnTo>
                          <a:pt x="4765" y="116"/>
                        </a:lnTo>
                        <a:lnTo>
                          <a:pt x="4675" y="95"/>
                        </a:lnTo>
                        <a:lnTo>
                          <a:pt x="4586" y="77"/>
                        </a:lnTo>
                        <a:lnTo>
                          <a:pt x="4496" y="60"/>
                        </a:lnTo>
                        <a:lnTo>
                          <a:pt x="4405" y="45"/>
                        </a:lnTo>
                        <a:lnTo>
                          <a:pt x="4315" y="33"/>
                        </a:lnTo>
                        <a:lnTo>
                          <a:pt x="4224" y="23"/>
                        </a:lnTo>
                        <a:lnTo>
                          <a:pt x="4134" y="13"/>
                        </a:lnTo>
                        <a:lnTo>
                          <a:pt x="4042" y="7"/>
                        </a:lnTo>
                        <a:lnTo>
                          <a:pt x="3951" y="3"/>
                        </a:lnTo>
                        <a:lnTo>
                          <a:pt x="3860" y="0"/>
                        </a:lnTo>
                        <a:lnTo>
                          <a:pt x="3768" y="0"/>
                        </a:lnTo>
                        <a:lnTo>
                          <a:pt x="3677" y="2"/>
                        </a:lnTo>
                        <a:lnTo>
                          <a:pt x="3586" y="7"/>
                        </a:lnTo>
                        <a:lnTo>
                          <a:pt x="3494" y="12"/>
                        </a:lnTo>
                        <a:lnTo>
                          <a:pt x="3403" y="20"/>
                        </a:lnTo>
                        <a:lnTo>
                          <a:pt x="3312" y="30"/>
                        </a:lnTo>
                        <a:lnTo>
                          <a:pt x="3222" y="43"/>
                        </a:lnTo>
                        <a:lnTo>
                          <a:pt x="3132" y="58"/>
                        </a:lnTo>
                        <a:lnTo>
                          <a:pt x="3042" y="73"/>
                        </a:lnTo>
                        <a:lnTo>
                          <a:pt x="2952" y="93"/>
                        </a:lnTo>
                        <a:lnTo>
                          <a:pt x="2862" y="114"/>
                        </a:lnTo>
                        <a:lnTo>
                          <a:pt x="2774" y="136"/>
                        </a:lnTo>
                        <a:lnTo>
                          <a:pt x="2685" y="161"/>
                        </a:lnTo>
                        <a:lnTo>
                          <a:pt x="2598" y="188"/>
                        </a:lnTo>
                        <a:lnTo>
                          <a:pt x="2511" y="217"/>
                        </a:lnTo>
                        <a:lnTo>
                          <a:pt x="2424" y="248"/>
                        </a:lnTo>
                        <a:lnTo>
                          <a:pt x="2338" y="280"/>
                        </a:lnTo>
                        <a:lnTo>
                          <a:pt x="2254" y="315"/>
                        </a:lnTo>
                        <a:lnTo>
                          <a:pt x="2169" y="353"/>
                        </a:lnTo>
                        <a:lnTo>
                          <a:pt x="2085" y="392"/>
                        </a:lnTo>
                        <a:lnTo>
                          <a:pt x="2002" y="434"/>
                        </a:lnTo>
                        <a:lnTo>
                          <a:pt x="1920" y="477"/>
                        </a:lnTo>
                        <a:lnTo>
                          <a:pt x="1838" y="523"/>
                        </a:lnTo>
                        <a:lnTo>
                          <a:pt x="1760" y="571"/>
                        </a:lnTo>
                        <a:lnTo>
                          <a:pt x="1679" y="620"/>
                        </a:lnTo>
                        <a:lnTo>
                          <a:pt x="1602" y="672"/>
                        </a:lnTo>
                        <a:lnTo>
                          <a:pt x="1524" y="726"/>
                        </a:lnTo>
                        <a:lnTo>
                          <a:pt x="1448" y="782"/>
                        </a:lnTo>
                        <a:lnTo>
                          <a:pt x="1374" y="839"/>
                        </a:lnTo>
                        <a:lnTo>
                          <a:pt x="1300" y="899"/>
                        </a:lnTo>
                        <a:lnTo>
                          <a:pt x="1228" y="961"/>
                        </a:lnTo>
                        <a:lnTo>
                          <a:pt x="1158" y="1025"/>
                        </a:lnTo>
                        <a:lnTo>
                          <a:pt x="1087" y="1092"/>
                        </a:lnTo>
                        <a:lnTo>
                          <a:pt x="1024" y="1157"/>
                        </a:lnTo>
                        <a:lnTo>
                          <a:pt x="960" y="1222"/>
                        </a:lnTo>
                        <a:lnTo>
                          <a:pt x="899" y="1289"/>
                        </a:lnTo>
                        <a:lnTo>
                          <a:pt x="841" y="1357"/>
                        </a:lnTo>
                        <a:lnTo>
                          <a:pt x="783" y="1428"/>
                        </a:lnTo>
                        <a:lnTo>
                          <a:pt x="729" y="1498"/>
                        </a:lnTo>
                        <a:lnTo>
                          <a:pt x="675" y="1569"/>
                        </a:lnTo>
                        <a:lnTo>
                          <a:pt x="624" y="1642"/>
                        </a:lnTo>
                        <a:lnTo>
                          <a:pt x="574" y="1717"/>
                        </a:lnTo>
                        <a:lnTo>
                          <a:pt x="527" y="1792"/>
                        </a:lnTo>
                        <a:lnTo>
                          <a:pt x="481" y="1869"/>
                        </a:lnTo>
                        <a:lnTo>
                          <a:pt x="437" y="1946"/>
                        </a:lnTo>
                        <a:lnTo>
                          <a:pt x="396" y="2024"/>
                        </a:lnTo>
                        <a:lnTo>
                          <a:pt x="355" y="2102"/>
                        </a:lnTo>
                        <a:lnTo>
                          <a:pt x="318" y="2183"/>
                        </a:lnTo>
                        <a:lnTo>
                          <a:pt x="282" y="2263"/>
                        </a:lnTo>
                        <a:lnTo>
                          <a:pt x="249" y="2344"/>
                        </a:lnTo>
                        <a:lnTo>
                          <a:pt x="217" y="2428"/>
                        </a:lnTo>
                        <a:lnTo>
                          <a:pt x="188" y="2510"/>
                        </a:lnTo>
                        <a:lnTo>
                          <a:pt x="160" y="2594"/>
                        </a:lnTo>
                        <a:lnTo>
                          <a:pt x="134" y="2678"/>
                        </a:lnTo>
                        <a:lnTo>
                          <a:pt x="112" y="2763"/>
                        </a:lnTo>
                        <a:lnTo>
                          <a:pt x="90" y="2848"/>
                        </a:lnTo>
                        <a:lnTo>
                          <a:pt x="72" y="2934"/>
                        </a:lnTo>
                        <a:lnTo>
                          <a:pt x="55" y="3021"/>
                        </a:lnTo>
                        <a:lnTo>
                          <a:pt x="40" y="3109"/>
                        </a:lnTo>
                        <a:lnTo>
                          <a:pt x="28" y="3196"/>
                        </a:lnTo>
                        <a:lnTo>
                          <a:pt x="18" y="3283"/>
                        </a:lnTo>
                        <a:lnTo>
                          <a:pt x="10" y="3372"/>
                        </a:lnTo>
                        <a:lnTo>
                          <a:pt x="4" y="3460"/>
                        </a:lnTo>
                        <a:lnTo>
                          <a:pt x="1" y="3550"/>
                        </a:lnTo>
                        <a:lnTo>
                          <a:pt x="0" y="3639"/>
                        </a:lnTo>
                        <a:lnTo>
                          <a:pt x="0" y="3715"/>
                        </a:lnTo>
                        <a:lnTo>
                          <a:pt x="3" y="3791"/>
                        </a:lnTo>
                        <a:lnTo>
                          <a:pt x="7" y="3866"/>
                        </a:lnTo>
                        <a:lnTo>
                          <a:pt x="12" y="3942"/>
                        </a:lnTo>
                        <a:lnTo>
                          <a:pt x="21" y="4017"/>
                        </a:lnTo>
                        <a:lnTo>
                          <a:pt x="29" y="4092"/>
                        </a:lnTo>
                        <a:lnTo>
                          <a:pt x="40" y="4166"/>
                        </a:lnTo>
                        <a:lnTo>
                          <a:pt x="51" y="4240"/>
                        </a:lnTo>
                        <a:lnTo>
                          <a:pt x="65" y="4313"/>
                        </a:lnTo>
                        <a:lnTo>
                          <a:pt x="80" y="4386"/>
                        </a:lnTo>
                        <a:lnTo>
                          <a:pt x="97" y="4459"/>
                        </a:lnTo>
                        <a:lnTo>
                          <a:pt x="116" y="4530"/>
                        </a:lnTo>
                        <a:lnTo>
                          <a:pt x="135" y="4602"/>
                        </a:lnTo>
                        <a:lnTo>
                          <a:pt x="156" y="4674"/>
                        </a:lnTo>
                        <a:lnTo>
                          <a:pt x="180" y="4744"/>
                        </a:lnTo>
                        <a:lnTo>
                          <a:pt x="203" y="4813"/>
                        </a:lnTo>
                        <a:lnTo>
                          <a:pt x="228" y="4883"/>
                        </a:lnTo>
                        <a:lnTo>
                          <a:pt x="256" y="4951"/>
                        </a:lnTo>
                        <a:lnTo>
                          <a:pt x="283" y="5020"/>
                        </a:lnTo>
                        <a:lnTo>
                          <a:pt x="314" y="5087"/>
                        </a:lnTo>
                        <a:lnTo>
                          <a:pt x="344" y="5154"/>
                        </a:lnTo>
                        <a:lnTo>
                          <a:pt x="378" y="5219"/>
                        </a:lnTo>
                        <a:lnTo>
                          <a:pt x="411" y="5286"/>
                        </a:lnTo>
                        <a:lnTo>
                          <a:pt x="447" y="5350"/>
                        </a:lnTo>
                        <a:lnTo>
                          <a:pt x="483" y="5413"/>
                        </a:lnTo>
                        <a:lnTo>
                          <a:pt x="521" y="5477"/>
                        </a:lnTo>
                        <a:lnTo>
                          <a:pt x="560" y="5540"/>
                        </a:lnTo>
                        <a:lnTo>
                          <a:pt x="600" y="5601"/>
                        </a:lnTo>
                        <a:lnTo>
                          <a:pt x="642" y="5662"/>
                        </a:lnTo>
                        <a:lnTo>
                          <a:pt x="685" y="5722"/>
                        </a:lnTo>
                        <a:lnTo>
                          <a:pt x="729" y="5781"/>
                        </a:lnTo>
                        <a:lnTo>
                          <a:pt x="775" y="5839"/>
                        </a:lnTo>
                        <a:lnTo>
                          <a:pt x="822" y="5896"/>
                        </a:lnTo>
                        <a:lnTo>
                          <a:pt x="869" y="5954"/>
                        </a:lnTo>
                        <a:lnTo>
                          <a:pt x="919" y="6008"/>
                        </a:lnTo>
                        <a:lnTo>
                          <a:pt x="968" y="6063"/>
                        </a:lnTo>
                        <a:lnTo>
                          <a:pt x="1019" y="6118"/>
                        </a:lnTo>
                        <a:lnTo>
                          <a:pt x="1072" y="6170"/>
                        </a:lnTo>
                        <a:lnTo>
                          <a:pt x="1125" y="6222"/>
                        </a:lnTo>
                        <a:lnTo>
                          <a:pt x="1180" y="6273"/>
                        </a:lnTo>
                        <a:lnTo>
                          <a:pt x="1235" y="6322"/>
                        </a:lnTo>
                        <a:lnTo>
                          <a:pt x="1292" y="6372"/>
                        </a:lnTo>
                        <a:lnTo>
                          <a:pt x="1350" y="6419"/>
                        </a:lnTo>
                        <a:lnTo>
                          <a:pt x="1410" y="6465"/>
                        </a:lnTo>
                        <a:lnTo>
                          <a:pt x="1469" y="6511"/>
                        </a:lnTo>
                        <a:lnTo>
                          <a:pt x="1530" y="6555"/>
                        </a:lnTo>
                        <a:lnTo>
                          <a:pt x="1592" y="6598"/>
                        </a:lnTo>
                        <a:lnTo>
                          <a:pt x="1654" y="6641"/>
                        </a:lnTo>
                        <a:lnTo>
                          <a:pt x="1718" y="6682"/>
                        </a:lnTo>
                        <a:lnTo>
                          <a:pt x="1783" y="6722"/>
                        </a:lnTo>
                        <a:lnTo>
                          <a:pt x="1850" y="6760"/>
                        </a:lnTo>
                        <a:lnTo>
                          <a:pt x="1916" y="6798"/>
                        </a:lnTo>
                        <a:lnTo>
                          <a:pt x="1984" y="6834"/>
                        </a:lnTo>
                        <a:lnTo>
                          <a:pt x="2052" y="6868"/>
                        </a:lnTo>
                        <a:lnTo>
                          <a:pt x="2122" y="6902"/>
                        </a:lnTo>
                        <a:lnTo>
                          <a:pt x="2191" y="6934"/>
                        </a:lnTo>
                        <a:lnTo>
                          <a:pt x="2263" y="6965"/>
                        </a:lnTo>
                        <a:lnTo>
                          <a:pt x="2335" y="6994"/>
                        </a:lnTo>
                        <a:lnTo>
                          <a:pt x="2408" y="7023"/>
                        </a:lnTo>
                        <a:lnTo>
                          <a:pt x="2482" y="7050"/>
                        </a:lnTo>
                        <a:lnTo>
                          <a:pt x="2557" y="7075"/>
                        </a:lnTo>
                        <a:lnTo>
                          <a:pt x="2631" y="7100"/>
                        </a:lnTo>
                        <a:lnTo>
                          <a:pt x="2707" y="7122"/>
                        </a:lnTo>
                        <a:lnTo>
                          <a:pt x="2785" y="7144"/>
                        </a:lnTo>
                        <a:lnTo>
                          <a:pt x="2800" y="7085"/>
                        </a:lnTo>
                        <a:lnTo>
                          <a:pt x="2818" y="7027"/>
                        </a:lnTo>
                        <a:lnTo>
                          <a:pt x="2836" y="6968"/>
                        </a:lnTo>
                        <a:lnTo>
                          <a:pt x="2855" y="6911"/>
                        </a:lnTo>
                        <a:lnTo>
                          <a:pt x="2876" y="6854"/>
                        </a:lnTo>
                        <a:lnTo>
                          <a:pt x="2897" y="6798"/>
                        </a:lnTo>
                        <a:lnTo>
                          <a:pt x="2919" y="6740"/>
                        </a:lnTo>
                        <a:lnTo>
                          <a:pt x="2942" y="6684"/>
                        </a:lnTo>
                        <a:lnTo>
                          <a:pt x="2991" y="6575"/>
                        </a:lnTo>
                        <a:lnTo>
                          <a:pt x="3043" y="6467"/>
                        </a:lnTo>
                        <a:lnTo>
                          <a:pt x="3100" y="6360"/>
                        </a:lnTo>
                        <a:lnTo>
                          <a:pt x="3160" y="6256"/>
                        </a:lnTo>
                        <a:lnTo>
                          <a:pt x="3222" y="6153"/>
                        </a:lnTo>
                        <a:lnTo>
                          <a:pt x="3288" y="6054"/>
                        </a:lnTo>
                        <a:lnTo>
                          <a:pt x="3358" y="5955"/>
                        </a:lnTo>
                        <a:lnTo>
                          <a:pt x="3431" y="5860"/>
                        </a:lnTo>
                        <a:lnTo>
                          <a:pt x="3507" y="5768"/>
                        </a:lnTo>
                        <a:lnTo>
                          <a:pt x="3586" y="5676"/>
                        </a:lnTo>
                        <a:lnTo>
                          <a:pt x="3667" y="5589"/>
                        </a:lnTo>
                        <a:lnTo>
                          <a:pt x="3752" y="5503"/>
                        </a:lnTo>
                        <a:lnTo>
                          <a:pt x="3840" y="5420"/>
                        </a:lnTo>
                        <a:lnTo>
                          <a:pt x="3930" y="5340"/>
                        </a:lnTo>
                        <a:lnTo>
                          <a:pt x="4023" y="5264"/>
                        </a:lnTo>
                        <a:lnTo>
                          <a:pt x="4120" y="5189"/>
                        </a:lnTo>
                        <a:lnTo>
                          <a:pt x="4218" y="5118"/>
                        </a:lnTo>
                        <a:lnTo>
                          <a:pt x="4319" y="5049"/>
                        </a:lnTo>
                        <a:lnTo>
                          <a:pt x="4421" y="4984"/>
                        </a:lnTo>
                        <a:lnTo>
                          <a:pt x="4528" y="4921"/>
                        </a:lnTo>
                        <a:lnTo>
                          <a:pt x="4636" y="4863"/>
                        </a:lnTo>
                        <a:lnTo>
                          <a:pt x="4745" y="4807"/>
                        </a:lnTo>
                        <a:lnTo>
                          <a:pt x="4857" y="4754"/>
                        </a:lnTo>
                        <a:lnTo>
                          <a:pt x="4914" y="4730"/>
                        </a:lnTo>
                        <a:lnTo>
                          <a:pt x="4972" y="4705"/>
                        </a:lnTo>
                        <a:lnTo>
                          <a:pt x="5030" y="4683"/>
                        </a:lnTo>
                        <a:lnTo>
                          <a:pt x="5088" y="4659"/>
                        </a:lnTo>
                        <a:lnTo>
                          <a:pt x="5148" y="4639"/>
                        </a:lnTo>
                        <a:lnTo>
                          <a:pt x="5207" y="4618"/>
                        </a:lnTo>
                        <a:lnTo>
                          <a:pt x="5267" y="4598"/>
                        </a:lnTo>
                        <a:lnTo>
                          <a:pt x="5326" y="4580"/>
                        </a:lnTo>
                        <a:lnTo>
                          <a:pt x="5387" y="4562"/>
                        </a:lnTo>
                        <a:lnTo>
                          <a:pt x="5449" y="4545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3399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92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2025" y="7996"/>
                    <a:ext cx="80" cy="2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eaLnBrk="0" hangingPunct="0"/>
                    <a:r>
                      <a:rPr lang="en-US" altLang="ru-RU" sz="800" b="1" dirty="0">
                        <a:solidFill>
                          <a:srgbClr val="0000CC"/>
                        </a:solidFill>
                      </a:rPr>
                      <a:t>(</a:t>
                    </a:r>
                    <a:endParaRPr lang="ru-RU" altLang="ru-RU" dirty="0">
                      <a:solidFill>
                        <a:srgbClr val="0000CC"/>
                      </a:solidFill>
                    </a:endParaRPr>
                  </a:p>
                </p:txBody>
              </p:sp>
              <p:sp>
                <p:nvSpPr>
                  <p:cNvPr id="236593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2994" y="8699"/>
                    <a:ext cx="80" cy="2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eaLnBrk="0" hangingPunct="0"/>
                    <a:r>
                      <a:rPr lang="en-US" altLang="ru-RU" sz="800" b="1" dirty="0">
                        <a:solidFill>
                          <a:srgbClr val="0000CC"/>
                        </a:solidFill>
                      </a:rPr>
                      <a:t>)</a:t>
                    </a:r>
                    <a:endParaRPr lang="ru-RU" altLang="ru-RU" dirty="0">
                      <a:solidFill>
                        <a:srgbClr val="0000CC"/>
                      </a:solidFill>
                    </a:endParaRPr>
                  </a:p>
                </p:txBody>
              </p:sp>
              <p:sp>
                <p:nvSpPr>
                  <p:cNvPr id="236594" name="Freeform 73"/>
                  <p:cNvSpPr>
                    <a:spLocks/>
                  </p:cNvSpPr>
                  <p:nvPr/>
                </p:nvSpPr>
                <p:spPr bwMode="auto">
                  <a:xfrm>
                    <a:off x="2994" y="9447"/>
                    <a:ext cx="3806" cy="2726"/>
                  </a:xfrm>
                  <a:custGeom>
                    <a:avLst/>
                    <a:gdLst>
                      <a:gd name="T0" fmla="*/ 0 w 7614"/>
                      <a:gd name="T1" fmla="*/ 1 h 5452"/>
                      <a:gd name="T2" fmla="*/ 0 w 7614"/>
                      <a:gd name="T3" fmla="*/ 1 h 5452"/>
                      <a:gd name="T4" fmla="*/ 0 w 7614"/>
                      <a:gd name="T5" fmla="*/ 1 h 5452"/>
                      <a:gd name="T6" fmla="*/ 0 w 7614"/>
                      <a:gd name="T7" fmla="*/ 1 h 5452"/>
                      <a:gd name="T8" fmla="*/ 0 w 7614"/>
                      <a:gd name="T9" fmla="*/ 1 h 5452"/>
                      <a:gd name="T10" fmla="*/ 0 w 7614"/>
                      <a:gd name="T11" fmla="*/ 1 h 5452"/>
                      <a:gd name="T12" fmla="*/ 0 w 7614"/>
                      <a:gd name="T13" fmla="*/ 1 h 5452"/>
                      <a:gd name="T14" fmla="*/ 0 w 7614"/>
                      <a:gd name="T15" fmla="*/ 1 h 5452"/>
                      <a:gd name="T16" fmla="*/ 0 w 7614"/>
                      <a:gd name="T17" fmla="*/ 1 h 5452"/>
                      <a:gd name="T18" fmla="*/ 0 w 7614"/>
                      <a:gd name="T19" fmla="*/ 1 h 5452"/>
                      <a:gd name="T20" fmla="*/ 0 w 7614"/>
                      <a:gd name="T21" fmla="*/ 1 h 5452"/>
                      <a:gd name="T22" fmla="*/ 0 w 7614"/>
                      <a:gd name="T23" fmla="*/ 0 h 5452"/>
                      <a:gd name="T24" fmla="*/ 0 w 7614"/>
                      <a:gd name="T25" fmla="*/ 1 h 5452"/>
                      <a:gd name="T26" fmla="*/ 0 w 7614"/>
                      <a:gd name="T27" fmla="*/ 1 h 5452"/>
                      <a:gd name="T28" fmla="*/ 0 w 7614"/>
                      <a:gd name="T29" fmla="*/ 1 h 5452"/>
                      <a:gd name="T30" fmla="*/ 0 w 7614"/>
                      <a:gd name="T31" fmla="*/ 1 h 5452"/>
                      <a:gd name="T32" fmla="*/ 0 w 7614"/>
                      <a:gd name="T33" fmla="*/ 1 h 5452"/>
                      <a:gd name="T34" fmla="*/ 0 w 7614"/>
                      <a:gd name="T35" fmla="*/ 1 h 5452"/>
                      <a:gd name="T36" fmla="*/ 0 w 7614"/>
                      <a:gd name="T37" fmla="*/ 1 h 5452"/>
                      <a:gd name="T38" fmla="*/ 0 w 7614"/>
                      <a:gd name="T39" fmla="*/ 1 h 5452"/>
                      <a:gd name="T40" fmla="*/ 0 w 7614"/>
                      <a:gd name="T41" fmla="*/ 1 h 5452"/>
                      <a:gd name="T42" fmla="*/ 0 w 7614"/>
                      <a:gd name="T43" fmla="*/ 1 h 5452"/>
                      <a:gd name="T44" fmla="*/ 0 w 7614"/>
                      <a:gd name="T45" fmla="*/ 1 h 5452"/>
                      <a:gd name="T46" fmla="*/ 0 w 7614"/>
                      <a:gd name="T47" fmla="*/ 1 h 5452"/>
                      <a:gd name="T48" fmla="*/ 0 w 7614"/>
                      <a:gd name="T49" fmla="*/ 1 h 5452"/>
                      <a:gd name="T50" fmla="*/ 0 w 7614"/>
                      <a:gd name="T51" fmla="*/ 1 h 5452"/>
                      <a:gd name="T52" fmla="*/ 0 w 7614"/>
                      <a:gd name="T53" fmla="*/ 1 h 5452"/>
                      <a:gd name="T54" fmla="*/ 0 w 7614"/>
                      <a:gd name="T55" fmla="*/ 1 h 5452"/>
                      <a:gd name="T56" fmla="*/ 0 w 7614"/>
                      <a:gd name="T57" fmla="*/ 1 h 5452"/>
                      <a:gd name="T58" fmla="*/ 0 w 7614"/>
                      <a:gd name="T59" fmla="*/ 1 h 5452"/>
                      <a:gd name="T60" fmla="*/ 0 w 7614"/>
                      <a:gd name="T61" fmla="*/ 1 h 5452"/>
                      <a:gd name="T62" fmla="*/ 0 w 7614"/>
                      <a:gd name="T63" fmla="*/ 1 h 5452"/>
                      <a:gd name="T64" fmla="*/ 0 w 7614"/>
                      <a:gd name="T65" fmla="*/ 1 h 5452"/>
                      <a:gd name="T66" fmla="*/ 0 w 7614"/>
                      <a:gd name="T67" fmla="*/ 1 h 5452"/>
                      <a:gd name="T68" fmla="*/ 0 w 7614"/>
                      <a:gd name="T69" fmla="*/ 1 h 5452"/>
                      <a:gd name="T70" fmla="*/ 0 w 7614"/>
                      <a:gd name="T71" fmla="*/ 1 h 5452"/>
                      <a:gd name="T72" fmla="*/ 0 w 7614"/>
                      <a:gd name="T73" fmla="*/ 1 h 5452"/>
                      <a:gd name="T74" fmla="*/ 0 w 7614"/>
                      <a:gd name="T75" fmla="*/ 1 h 5452"/>
                      <a:gd name="T76" fmla="*/ 0 w 7614"/>
                      <a:gd name="T77" fmla="*/ 1 h 5452"/>
                      <a:gd name="T78" fmla="*/ 0 w 7614"/>
                      <a:gd name="T79" fmla="*/ 1 h 5452"/>
                      <a:gd name="T80" fmla="*/ 0 w 7614"/>
                      <a:gd name="T81" fmla="*/ 1 h 5452"/>
                      <a:gd name="T82" fmla="*/ 0 w 7614"/>
                      <a:gd name="T83" fmla="*/ 1 h 5452"/>
                      <a:gd name="T84" fmla="*/ 0 w 7614"/>
                      <a:gd name="T85" fmla="*/ 1 h 5452"/>
                      <a:gd name="T86" fmla="*/ 0 w 7614"/>
                      <a:gd name="T87" fmla="*/ 1 h 5452"/>
                      <a:gd name="T88" fmla="*/ 0 w 7614"/>
                      <a:gd name="T89" fmla="*/ 1 h 5452"/>
                      <a:gd name="T90" fmla="*/ 0 w 7614"/>
                      <a:gd name="T91" fmla="*/ 1 h 5452"/>
                      <a:gd name="T92" fmla="*/ 0 w 7614"/>
                      <a:gd name="T93" fmla="*/ 1 h 5452"/>
                      <a:gd name="T94" fmla="*/ 0 w 7614"/>
                      <a:gd name="T95" fmla="*/ 1 h 5452"/>
                      <a:gd name="T96" fmla="*/ 0 w 7614"/>
                      <a:gd name="T97" fmla="*/ 1 h 5452"/>
                      <a:gd name="T98" fmla="*/ 0 w 7614"/>
                      <a:gd name="T99" fmla="*/ 1 h 5452"/>
                      <a:gd name="T100" fmla="*/ 0 w 7614"/>
                      <a:gd name="T101" fmla="*/ 1 h 5452"/>
                      <a:gd name="T102" fmla="*/ 0 w 7614"/>
                      <a:gd name="T103" fmla="*/ 1 h 5452"/>
                      <a:gd name="T104" fmla="*/ 0 w 7614"/>
                      <a:gd name="T105" fmla="*/ 1 h 5452"/>
                      <a:gd name="T106" fmla="*/ 0 w 7614"/>
                      <a:gd name="T107" fmla="*/ 1 h 5452"/>
                      <a:gd name="T108" fmla="*/ 0 w 7614"/>
                      <a:gd name="T109" fmla="*/ 1 h 5452"/>
                      <a:gd name="T110" fmla="*/ 0 w 7614"/>
                      <a:gd name="T111" fmla="*/ 1 h 545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614"/>
                      <a:gd name="T169" fmla="*/ 0 h 5452"/>
                      <a:gd name="T170" fmla="*/ 7614 w 7614"/>
                      <a:gd name="T171" fmla="*/ 5452 h 545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614" h="5452">
                        <a:moveTo>
                          <a:pt x="7493" y="906"/>
                        </a:moveTo>
                        <a:lnTo>
                          <a:pt x="7431" y="922"/>
                        </a:lnTo>
                        <a:lnTo>
                          <a:pt x="7370" y="937"/>
                        </a:lnTo>
                        <a:lnTo>
                          <a:pt x="7308" y="950"/>
                        </a:lnTo>
                        <a:lnTo>
                          <a:pt x="7246" y="963"/>
                        </a:lnTo>
                        <a:lnTo>
                          <a:pt x="7185" y="975"/>
                        </a:lnTo>
                        <a:lnTo>
                          <a:pt x="7122" y="985"/>
                        </a:lnTo>
                        <a:lnTo>
                          <a:pt x="7060" y="996"/>
                        </a:lnTo>
                        <a:lnTo>
                          <a:pt x="6998" y="1005"/>
                        </a:lnTo>
                        <a:lnTo>
                          <a:pt x="6936" y="1013"/>
                        </a:lnTo>
                        <a:lnTo>
                          <a:pt x="6873" y="1019"/>
                        </a:lnTo>
                        <a:lnTo>
                          <a:pt x="6811" y="1024"/>
                        </a:lnTo>
                        <a:lnTo>
                          <a:pt x="6749" y="1030"/>
                        </a:lnTo>
                        <a:lnTo>
                          <a:pt x="6687" y="1033"/>
                        </a:lnTo>
                        <a:lnTo>
                          <a:pt x="6624" y="1036"/>
                        </a:lnTo>
                        <a:lnTo>
                          <a:pt x="6562" y="1039"/>
                        </a:lnTo>
                        <a:lnTo>
                          <a:pt x="6501" y="1040"/>
                        </a:lnTo>
                        <a:lnTo>
                          <a:pt x="6439" y="1040"/>
                        </a:lnTo>
                        <a:lnTo>
                          <a:pt x="6377" y="1039"/>
                        </a:lnTo>
                        <a:lnTo>
                          <a:pt x="6315" y="1036"/>
                        </a:lnTo>
                        <a:lnTo>
                          <a:pt x="6254" y="1033"/>
                        </a:lnTo>
                        <a:lnTo>
                          <a:pt x="6191" y="1030"/>
                        </a:lnTo>
                        <a:lnTo>
                          <a:pt x="6129" y="1024"/>
                        </a:lnTo>
                        <a:lnTo>
                          <a:pt x="6068" y="1019"/>
                        </a:lnTo>
                        <a:lnTo>
                          <a:pt x="6007" y="1013"/>
                        </a:lnTo>
                        <a:lnTo>
                          <a:pt x="5945" y="1005"/>
                        </a:lnTo>
                        <a:lnTo>
                          <a:pt x="5884" y="996"/>
                        </a:lnTo>
                        <a:lnTo>
                          <a:pt x="5823" y="987"/>
                        </a:lnTo>
                        <a:lnTo>
                          <a:pt x="5763" y="976"/>
                        </a:lnTo>
                        <a:lnTo>
                          <a:pt x="5703" y="964"/>
                        </a:lnTo>
                        <a:lnTo>
                          <a:pt x="5642" y="953"/>
                        </a:lnTo>
                        <a:lnTo>
                          <a:pt x="5583" y="938"/>
                        </a:lnTo>
                        <a:lnTo>
                          <a:pt x="5523" y="924"/>
                        </a:lnTo>
                        <a:lnTo>
                          <a:pt x="5464" y="910"/>
                        </a:lnTo>
                        <a:lnTo>
                          <a:pt x="5404" y="893"/>
                        </a:lnTo>
                        <a:lnTo>
                          <a:pt x="5345" y="876"/>
                        </a:lnTo>
                        <a:lnTo>
                          <a:pt x="5287" y="859"/>
                        </a:lnTo>
                        <a:lnTo>
                          <a:pt x="5227" y="839"/>
                        </a:lnTo>
                        <a:lnTo>
                          <a:pt x="5169" y="820"/>
                        </a:lnTo>
                        <a:lnTo>
                          <a:pt x="5112" y="799"/>
                        </a:lnTo>
                        <a:lnTo>
                          <a:pt x="5054" y="778"/>
                        </a:lnTo>
                        <a:lnTo>
                          <a:pt x="4997" y="756"/>
                        </a:lnTo>
                        <a:lnTo>
                          <a:pt x="4941" y="733"/>
                        </a:lnTo>
                        <a:lnTo>
                          <a:pt x="4884" y="708"/>
                        </a:lnTo>
                        <a:lnTo>
                          <a:pt x="4827" y="683"/>
                        </a:lnTo>
                        <a:lnTo>
                          <a:pt x="4772" y="657"/>
                        </a:lnTo>
                        <a:lnTo>
                          <a:pt x="4717" y="630"/>
                        </a:lnTo>
                        <a:lnTo>
                          <a:pt x="4663" y="602"/>
                        </a:lnTo>
                        <a:lnTo>
                          <a:pt x="4607" y="574"/>
                        </a:lnTo>
                        <a:lnTo>
                          <a:pt x="4553" y="544"/>
                        </a:lnTo>
                        <a:lnTo>
                          <a:pt x="4501" y="514"/>
                        </a:lnTo>
                        <a:lnTo>
                          <a:pt x="4447" y="483"/>
                        </a:lnTo>
                        <a:lnTo>
                          <a:pt x="4394" y="450"/>
                        </a:lnTo>
                        <a:lnTo>
                          <a:pt x="4292" y="384"/>
                        </a:lnTo>
                        <a:lnTo>
                          <a:pt x="4190" y="313"/>
                        </a:lnTo>
                        <a:lnTo>
                          <a:pt x="4090" y="240"/>
                        </a:lnTo>
                        <a:lnTo>
                          <a:pt x="3993" y="162"/>
                        </a:lnTo>
                        <a:lnTo>
                          <a:pt x="3899" y="83"/>
                        </a:lnTo>
                        <a:lnTo>
                          <a:pt x="3806" y="0"/>
                        </a:lnTo>
                        <a:lnTo>
                          <a:pt x="3714" y="83"/>
                        </a:lnTo>
                        <a:lnTo>
                          <a:pt x="3620" y="162"/>
                        </a:lnTo>
                        <a:lnTo>
                          <a:pt x="3523" y="240"/>
                        </a:lnTo>
                        <a:lnTo>
                          <a:pt x="3423" y="313"/>
                        </a:lnTo>
                        <a:lnTo>
                          <a:pt x="3321" y="384"/>
                        </a:lnTo>
                        <a:lnTo>
                          <a:pt x="3218" y="450"/>
                        </a:lnTo>
                        <a:lnTo>
                          <a:pt x="3166" y="483"/>
                        </a:lnTo>
                        <a:lnTo>
                          <a:pt x="3112" y="514"/>
                        </a:lnTo>
                        <a:lnTo>
                          <a:pt x="3059" y="544"/>
                        </a:lnTo>
                        <a:lnTo>
                          <a:pt x="3005" y="574"/>
                        </a:lnTo>
                        <a:lnTo>
                          <a:pt x="2950" y="602"/>
                        </a:lnTo>
                        <a:lnTo>
                          <a:pt x="2896" y="630"/>
                        </a:lnTo>
                        <a:lnTo>
                          <a:pt x="2841" y="657"/>
                        </a:lnTo>
                        <a:lnTo>
                          <a:pt x="2785" y="683"/>
                        </a:lnTo>
                        <a:lnTo>
                          <a:pt x="2729" y="708"/>
                        </a:lnTo>
                        <a:lnTo>
                          <a:pt x="2672" y="733"/>
                        </a:lnTo>
                        <a:lnTo>
                          <a:pt x="2615" y="756"/>
                        </a:lnTo>
                        <a:lnTo>
                          <a:pt x="2558" y="778"/>
                        </a:lnTo>
                        <a:lnTo>
                          <a:pt x="2502" y="799"/>
                        </a:lnTo>
                        <a:lnTo>
                          <a:pt x="2444" y="820"/>
                        </a:lnTo>
                        <a:lnTo>
                          <a:pt x="2385" y="839"/>
                        </a:lnTo>
                        <a:lnTo>
                          <a:pt x="2327" y="859"/>
                        </a:lnTo>
                        <a:lnTo>
                          <a:pt x="2268" y="876"/>
                        </a:lnTo>
                        <a:lnTo>
                          <a:pt x="2210" y="893"/>
                        </a:lnTo>
                        <a:lnTo>
                          <a:pt x="2150" y="910"/>
                        </a:lnTo>
                        <a:lnTo>
                          <a:pt x="2091" y="924"/>
                        </a:lnTo>
                        <a:lnTo>
                          <a:pt x="2030" y="938"/>
                        </a:lnTo>
                        <a:lnTo>
                          <a:pt x="1970" y="953"/>
                        </a:lnTo>
                        <a:lnTo>
                          <a:pt x="1911" y="964"/>
                        </a:lnTo>
                        <a:lnTo>
                          <a:pt x="1850" y="976"/>
                        </a:lnTo>
                        <a:lnTo>
                          <a:pt x="1789" y="987"/>
                        </a:lnTo>
                        <a:lnTo>
                          <a:pt x="1728" y="996"/>
                        </a:lnTo>
                        <a:lnTo>
                          <a:pt x="1667" y="1005"/>
                        </a:lnTo>
                        <a:lnTo>
                          <a:pt x="1607" y="1013"/>
                        </a:lnTo>
                        <a:lnTo>
                          <a:pt x="1544" y="1019"/>
                        </a:lnTo>
                        <a:lnTo>
                          <a:pt x="1483" y="1024"/>
                        </a:lnTo>
                        <a:lnTo>
                          <a:pt x="1421" y="1030"/>
                        </a:lnTo>
                        <a:lnTo>
                          <a:pt x="1360" y="1033"/>
                        </a:lnTo>
                        <a:lnTo>
                          <a:pt x="1298" y="1036"/>
                        </a:lnTo>
                        <a:lnTo>
                          <a:pt x="1236" y="1039"/>
                        </a:lnTo>
                        <a:lnTo>
                          <a:pt x="1175" y="1040"/>
                        </a:lnTo>
                        <a:lnTo>
                          <a:pt x="1113" y="1040"/>
                        </a:lnTo>
                        <a:lnTo>
                          <a:pt x="1050" y="1039"/>
                        </a:lnTo>
                        <a:lnTo>
                          <a:pt x="988" y="1036"/>
                        </a:lnTo>
                        <a:lnTo>
                          <a:pt x="926" y="1033"/>
                        </a:lnTo>
                        <a:lnTo>
                          <a:pt x="864" y="1030"/>
                        </a:lnTo>
                        <a:lnTo>
                          <a:pt x="801" y="1024"/>
                        </a:lnTo>
                        <a:lnTo>
                          <a:pt x="739" y="1019"/>
                        </a:lnTo>
                        <a:lnTo>
                          <a:pt x="677" y="1013"/>
                        </a:lnTo>
                        <a:lnTo>
                          <a:pt x="615" y="1005"/>
                        </a:lnTo>
                        <a:lnTo>
                          <a:pt x="552" y="996"/>
                        </a:lnTo>
                        <a:lnTo>
                          <a:pt x="490" y="985"/>
                        </a:lnTo>
                        <a:lnTo>
                          <a:pt x="429" y="975"/>
                        </a:lnTo>
                        <a:lnTo>
                          <a:pt x="367" y="963"/>
                        </a:lnTo>
                        <a:lnTo>
                          <a:pt x="305" y="950"/>
                        </a:lnTo>
                        <a:lnTo>
                          <a:pt x="243" y="937"/>
                        </a:lnTo>
                        <a:lnTo>
                          <a:pt x="182" y="922"/>
                        </a:lnTo>
                        <a:lnTo>
                          <a:pt x="121" y="906"/>
                        </a:lnTo>
                        <a:lnTo>
                          <a:pt x="106" y="962"/>
                        </a:lnTo>
                        <a:lnTo>
                          <a:pt x="92" y="1018"/>
                        </a:lnTo>
                        <a:lnTo>
                          <a:pt x="79" y="1074"/>
                        </a:lnTo>
                        <a:lnTo>
                          <a:pt x="68" y="1130"/>
                        </a:lnTo>
                        <a:lnTo>
                          <a:pt x="57" y="1186"/>
                        </a:lnTo>
                        <a:lnTo>
                          <a:pt x="47" y="1242"/>
                        </a:lnTo>
                        <a:lnTo>
                          <a:pt x="38" y="1299"/>
                        </a:lnTo>
                        <a:lnTo>
                          <a:pt x="31" y="1355"/>
                        </a:lnTo>
                        <a:lnTo>
                          <a:pt x="24" y="1412"/>
                        </a:lnTo>
                        <a:lnTo>
                          <a:pt x="17" y="1470"/>
                        </a:lnTo>
                        <a:lnTo>
                          <a:pt x="13" y="1527"/>
                        </a:lnTo>
                        <a:lnTo>
                          <a:pt x="7" y="1583"/>
                        </a:lnTo>
                        <a:lnTo>
                          <a:pt x="5" y="1640"/>
                        </a:lnTo>
                        <a:lnTo>
                          <a:pt x="2" y="1698"/>
                        </a:lnTo>
                        <a:lnTo>
                          <a:pt x="0" y="1755"/>
                        </a:lnTo>
                        <a:lnTo>
                          <a:pt x="0" y="1812"/>
                        </a:lnTo>
                        <a:lnTo>
                          <a:pt x="2" y="1906"/>
                        </a:lnTo>
                        <a:lnTo>
                          <a:pt x="6" y="2000"/>
                        </a:lnTo>
                        <a:lnTo>
                          <a:pt x="11" y="2092"/>
                        </a:lnTo>
                        <a:lnTo>
                          <a:pt x="20" y="2185"/>
                        </a:lnTo>
                        <a:lnTo>
                          <a:pt x="31" y="2276"/>
                        </a:lnTo>
                        <a:lnTo>
                          <a:pt x="45" y="2367"/>
                        </a:lnTo>
                        <a:lnTo>
                          <a:pt x="60" y="2457"/>
                        </a:lnTo>
                        <a:lnTo>
                          <a:pt x="78" y="2545"/>
                        </a:lnTo>
                        <a:lnTo>
                          <a:pt x="97" y="2634"/>
                        </a:lnTo>
                        <a:lnTo>
                          <a:pt x="121" y="2721"/>
                        </a:lnTo>
                        <a:lnTo>
                          <a:pt x="144" y="2808"/>
                        </a:lnTo>
                        <a:lnTo>
                          <a:pt x="172" y="2894"/>
                        </a:lnTo>
                        <a:lnTo>
                          <a:pt x="201" y="2979"/>
                        </a:lnTo>
                        <a:lnTo>
                          <a:pt x="231" y="3064"/>
                        </a:lnTo>
                        <a:lnTo>
                          <a:pt x="265" y="3147"/>
                        </a:lnTo>
                        <a:lnTo>
                          <a:pt x="299" y="3229"/>
                        </a:lnTo>
                        <a:lnTo>
                          <a:pt x="337" y="3310"/>
                        </a:lnTo>
                        <a:lnTo>
                          <a:pt x="375" y="3390"/>
                        </a:lnTo>
                        <a:lnTo>
                          <a:pt x="417" y="3468"/>
                        </a:lnTo>
                        <a:lnTo>
                          <a:pt x="460" y="3547"/>
                        </a:lnTo>
                        <a:lnTo>
                          <a:pt x="504" y="3623"/>
                        </a:lnTo>
                        <a:lnTo>
                          <a:pt x="551" y="3699"/>
                        </a:lnTo>
                        <a:lnTo>
                          <a:pt x="599" y="3773"/>
                        </a:lnTo>
                        <a:lnTo>
                          <a:pt x="651" y="3847"/>
                        </a:lnTo>
                        <a:lnTo>
                          <a:pt x="703" y="3919"/>
                        </a:lnTo>
                        <a:lnTo>
                          <a:pt x="756" y="3989"/>
                        </a:lnTo>
                        <a:lnTo>
                          <a:pt x="813" y="4058"/>
                        </a:lnTo>
                        <a:lnTo>
                          <a:pt x="869" y="4127"/>
                        </a:lnTo>
                        <a:lnTo>
                          <a:pt x="929" y="4194"/>
                        </a:lnTo>
                        <a:lnTo>
                          <a:pt x="990" y="4259"/>
                        </a:lnTo>
                        <a:lnTo>
                          <a:pt x="1052" y="4323"/>
                        </a:lnTo>
                        <a:lnTo>
                          <a:pt x="1115" y="4385"/>
                        </a:lnTo>
                        <a:lnTo>
                          <a:pt x="1181" y="4446"/>
                        </a:lnTo>
                        <a:lnTo>
                          <a:pt x="1247" y="4506"/>
                        </a:lnTo>
                        <a:lnTo>
                          <a:pt x="1316" y="4564"/>
                        </a:lnTo>
                        <a:lnTo>
                          <a:pt x="1385" y="4620"/>
                        </a:lnTo>
                        <a:lnTo>
                          <a:pt x="1457" y="4676"/>
                        </a:lnTo>
                        <a:lnTo>
                          <a:pt x="1529" y="4728"/>
                        </a:lnTo>
                        <a:lnTo>
                          <a:pt x="1602" y="4780"/>
                        </a:lnTo>
                        <a:lnTo>
                          <a:pt x="1679" y="4829"/>
                        </a:lnTo>
                        <a:lnTo>
                          <a:pt x="1755" y="4877"/>
                        </a:lnTo>
                        <a:lnTo>
                          <a:pt x="1832" y="4924"/>
                        </a:lnTo>
                        <a:lnTo>
                          <a:pt x="1912" y="4969"/>
                        </a:lnTo>
                        <a:lnTo>
                          <a:pt x="1993" y="5012"/>
                        </a:lnTo>
                        <a:lnTo>
                          <a:pt x="2074" y="5053"/>
                        </a:lnTo>
                        <a:lnTo>
                          <a:pt x="2156" y="5092"/>
                        </a:lnTo>
                        <a:lnTo>
                          <a:pt x="2240" y="5130"/>
                        </a:lnTo>
                        <a:lnTo>
                          <a:pt x="2325" y="5165"/>
                        </a:lnTo>
                        <a:lnTo>
                          <a:pt x="2410" y="5199"/>
                        </a:lnTo>
                        <a:lnTo>
                          <a:pt x="2498" y="5230"/>
                        </a:lnTo>
                        <a:lnTo>
                          <a:pt x="2586" y="5260"/>
                        </a:lnTo>
                        <a:lnTo>
                          <a:pt x="2675" y="5288"/>
                        </a:lnTo>
                        <a:lnTo>
                          <a:pt x="2765" y="5314"/>
                        </a:lnTo>
                        <a:lnTo>
                          <a:pt x="2854" y="5337"/>
                        </a:lnTo>
                        <a:lnTo>
                          <a:pt x="2947" y="5358"/>
                        </a:lnTo>
                        <a:lnTo>
                          <a:pt x="3040" y="5377"/>
                        </a:lnTo>
                        <a:lnTo>
                          <a:pt x="3133" y="5394"/>
                        </a:lnTo>
                        <a:lnTo>
                          <a:pt x="3227" y="5409"/>
                        </a:lnTo>
                        <a:lnTo>
                          <a:pt x="3322" y="5422"/>
                        </a:lnTo>
                        <a:lnTo>
                          <a:pt x="3418" y="5432"/>
                        </a:lnTo>
                        <a:lnTo>
                          <a:pt x="3513" y="5440"/>
                        </a:lnTo>
                        <a:lnTo>
                          <a:pt x="3610" y="5446"/>
                        </a:lnTo>
                        <a:lnTo>
                          <a:pt x="3708" y="5450"/>
                        </a:lnTo>
                        <a:lnTo>
                          <a:pt x="3806" y="5452"/>
                        </a:lnTo>
                        <a:lnTo>
                          <a:pt x="3905" y="5450"/>
                        </a:lnTo>
                        <a:lnTo>
                          <a:pt x="4003" y="5446"/>
                        </a:lnTo>
                        <a:lnTo>
                          <a:pt x="4100" y="5440"/>
                        </a:lnTo>
                        <a:lnTo>
                          <a:pt x="4195" y="5432"/>
                        </a:lnTo>
                        <a:lnTo>
                          <a:pt x="4291" y="5422"/>
                        </a:lnTo>
                        <a:lnTo>
                          <a:pt x="4386" y="5409"/>
                        </a:lnTo>
                        <a:lnTo>
                          <a:pt x="4480" y="5394"/>
                        </a:lnTo>
                        <a:lnTo>
                          <a:pt x="4574" y="5377"/>
                        </a:lnTo>
                        <a:lnTo>
                          <a:pt x="4665" y="5358"/>
                        </a:lnTo>
                        <a:lnTo>
                          <a:pt x="4758" y="5337"/>
                        </a:lnTo>
                        <a:lnTo>
                          <a:pt x="4848" y="5314"/>
                        </a:lnTo>
                        <a:lnTo>
                          <a:pt x="4938" y="5288"/>
                        </a:lnTo>
                        <a:lnTo>
                          <a:pt x="5027" y="5260"/>
                        </a:lnTo>
                        <a:lnTo>
                          <a:pt x="5115" y="5230"/>
                        </a:lnTo>
                        <a:lnTo>
                          <a:pt x="5202" y="5199"/>
                        </a:lnTo>
                        <a:lnTo>
                          <a:pt x="5288" y="5165"/>
                        </a:lnTo>
                        <a:lnTo>
                          <a:pt x="5372" y="5130"/>
                        </a:lnTo>
                        <a:lnTo>
                          <a:pt x="5457" y="5092"/>
                        </a:lnTo>
                        <a:lnTo>
                          <a:pt x="5540" y="5053"/>
                        </a:lnTo>
                        <a:lnTo>
                          <a:pt x="5620" y="5012"/>
                        </a:lnTo>
                        <a:lnTo>
                          <a:pt x="5702" y="4969"/>
                        </a:lnTo>
                        <a:lnTo>
                          <a:pt x="5780" y="4924"/>
                        </a:lnTo>
                        <a:lnTo>
                          <a:pt x="5858" y="4877"/>
                        </a:lnTo>
                        <a:lnTo>
                          <a:pt x="5934" y="4829"/>
                        </a:lnTo>
                        <a:lnTo>
                          <a:pt x="6010" y="4780"/>
                        </a:lnTo>
                        <a:lnTo>
                          <a:pt x="6083" y="4728"/>
                        </a:lnTo>
                        <a:lnTo>
                          <a:pt x="6157" y="4676"/>
                        </a:lnTo>
                        <a:lnTo>
                          <a:pt x="6227" y="4620"/>
                        </a:lnTo>
                        <a:lnTo>
                          <a:pt x="6298" y="4564"/>
                        </a:lnTo>
                        <a:lnTo>
                          <a:pt x="6366" y="4506"/>
                        </a:lnTo>
                        <a:lnTo>
                          <a:pt x="6432" y="4446"/>
                        </a:lnTo>
                        <a:lnTo>
                          <a:pt x="6499" y="4385"/>
                        </a:lnTo>
                        <a:lnTo>
                          <a:pt x="6562" y="4323"/>
                        </a:lnTo>
                        <a:lnTo>
                          <a:pt x="6624" y="4259"/>
                        </a:lnTo>
                        <a:lnTo>
                          <a:pt x="6685" y="4194"/>
                        </a:lnTo>
                        <a:lnTo>
                          <a:pt x="6743" y="4127"/>
                        </a:lnTo>
                        <a:lnTo>
                          <a:pt x="6801" y="4058"/>
                        </a:lnTo>
                        <a:lnTo>
                          <a:pt x="6857" y="3989"/>
                        </a:lnTo>
                        <a:lnTo>
                          <a:pt x="6911" y="3919"/>
                        </a:lnTo>
                        <a:lnTo>
                          <a:pt x="6963" y="3847"/>
                        </a:lnTo>
                        <a:lnTo>
                          <a:pt x="7013" y="3773"/>
                        </a:lnTo>
                        <a:lnTo>
                          <a:pt x="7062" y="3699"/>
                        </a:lnTo>
                        <a:lnTo>
                          <a:pt x="7109" y="3623"/>
                        </a:lnTo>
                        <a:lnTo>
                          <a:pt x="7153" y="3547"/>
                        </a:lnTo>
                        <a:lnTo>
                          <a:pt x="7196" y="3468"/>
                        </a:lnTo>
                        <a:lnTo>
                          <a:pt x="7237" y="3390"/>
                        </a:lnTo>
                        <a:lnTo>
                          <a:pt x="7276" y="3310"/>
                        </a:lnTo>
                        <a:lnTo>
                          <a:pt x="7313" y="3229"/>
                        </a:lnTo>
                        <a:lnTo>
                          <a:pt x="7349" y="3147"/>
                        </a:lnTo>
                        <a:lnTo>
                          <a:pt x="7383" y="3064"/>
                        </a:lnTo>
                        <a:lnTo>
                          <a:pt x="7413" y="2979"/>
                        </a:lnTo>
                        <a:lnTo>
                          <a:pt x="7442" y="2894"/>
                        </a:lnTo>
                        <a:lnTo>
                          <a:pt x="7468" y="2808"/>
                        </a:lnTo>
                        <a:lnTo>
                          <a:pt x="7493" y="2721"/>
                        </a:lnTo>
                        <a:lnTo>
                          <a:pt x="7515" y="2634"/>
                        </a:lnTo>
                        <a:lnTo>
                          <a:pt x="7536" y="2545"/>
                        </a:lnTo>
                        <a:lnTo>
                          <a:pt x="7554" y="2457"/>
                        </a:lnTo>
                        <a:lnTo>
                          <a:pt x="7569" y="2367"/>
                        </a:lnTo>
                        <a:lnTo>
                          <a:pt x="7582" y="2276"/>
                        </a:lnTo>
                        <a:lnTo>
                          <a:pt x="7593" y="2185"/>
                        </a:lnTo>
                        <a:lnTo>
                          <a:pt x="7601" y="2092"/>
                        </a:lnTo>
                        <a:lnTo>
                          <a:pt x="7608" y="2000"/>
                        </a:lnTo>
                        <a:lnTo>
                          <a:pt x="7612" y="1906"/>
                        </a:lnTo>
                        <a:lnTo>
                          <a:pt x="7614" y="1812"/>
                        </a:lnTo>
                        <a:lnTo>
                          <a:pt x="7612" y="1755"/>
                        </a:lnTo>
                        <a:lnTo>
                          <a:pt x="7611" y="1698"/>
                        </a:lnTo>
                        <a:lnTo>
                          <a:pt x="7608" y="1640"/>
                        </a:lnTo>
                        <a:lnTo>
                          <a:pt x="7605" y="1583"/>
                        </a:lnTo>
                        <a:lnTo>
                          <a:pt x="7601" y="1527"/>
                        </a:lnTo>
                        <a:lnTo>
                          <a:pt x="7596" y="1470"/>
                        </a:lnTo>
                        <a:lnTo>
                          <a:pt x="7590" y="1412"/>
                        </a:lnTo>
                        <a:lnTo>
                          <a:pt x="7583" y="1355"/>
                        </a:lnTo>
                        <a:lnTo>
                          <a:pt x="7575" y="1299"/>
                        </a:lnTo>
                        <a:lnTo>
                          <a:pt x="7567" y="1242"/>
                        </a:lnTo>
                        <a:lnTo>
                          <a:pt x="7555" y="1186"/>
                        </a:lnTo>
                        <a:lnTo>
                          <a:pt x="7546" y="1130"/>
                        </a:lnTo>
                        <a:lnTo>
                          <a:pt x="7533" y="1074"/>
                        </a:lnTo>
                        <a:lnTo>
                          <a:pt x="7521" y="1018"/>
                        </a:lnTo>
                        <a:lnTo>
                          <a:pt x="7507" y="962"/>
                        </a:lnTo>
                        <a:lnTo>
                          <a:pt x="7493" y="906"/>
                        </a:lnTo>
                        <a:close/>
                      </a:path>
                    </a:pathLst>
                  </a:custGeom>
                  <a:solidFill>
                    <a:srgbClr val="F9B5F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95" name="Freeform 74"/>
                  <p:cNvSpPr>
                    <a:spLocks/>
                  </p:cNvSpPr>
                  <p:nvPr/>
                </p:nvSpPr>
                <p:spPr bwMode="auto">
                  <a:xfrm>
                    <a:off x="2990" y="9447"/>
                    <a:ext cx="3806" cy="2726"/>
                  </a:xfrm>
                  <a:custGeom>
                    <a:avLst/>
                    <a:gdLst>
                      <a:gd name="T0" fmla="*/ 0 w 7614"/>
                      <a:gd name="T1" fmla="*/ 1 h 5452"/>
                      <a:gd name="T2" fmla="*/ 0 w 7614"/>
                      <a:gd name="T3" fmla="*/ 1 h 5452"/>
                      <a:gd name="T4" fmla="*/ 0 w 7614"/>
                      <a:gd name="T5" fmla="*/ 1 h 5452"/>
                      <a:gd name="T6" fmla="*/ 0 w 7614"/>
                      <a:gd name="T7" fmla="*/ 1 h 5452"/>
                      <a:gd name="T8" fmla="*/ 0 w 7614"/>
                      <a:gd name="T9" fmla="*/ 1 h 5452"/>
                      <a:gd name="T10" fmla="*/ 0 w 7614"/>
                      <a:gd name="T11" fmla="*/ 1 h 5452"/>
                      <a:gd name="T12" fmla="*/ 0 w 7614"/>
                      <a:gd name="T13" fmla="*/ 1 h 5452"/>
                      <a:gd name="T14" fmla="*/ 0 w 7614"/>
                      <a:gd name="T15" fmla="*/ 1 h 5452"/>
                      <a:gd name="T16" fmla="*/ 0 w 7614"/>
                      <a:gd name="T17" fmla="*/ 1 h 5452"/>
                      <a:gd name="T18" fmla="*/ 0 w 7614"/>
                      <a:gd name="T19" fmla="*/ 1 h 5452"/>
                      <a:gd name="T20" fmla="*/ 0 w 7614"/>
                      <a:gd name="T21" fmla="*/ 1 h 5452"/>
                      <a:gd name="T22" fmla="*/ 0 w 7614"/>
                      <a:gd name="T23" fmla="*/ 0 h 5452"/>
                      <a:gd name="T24" fmla="*/ 0 w 7614"/>
                      <a:gd name="T25" fmla="*/ 1 h 5452"/>
                      <a:gd name="T26" fmla="*/ 0 w 7614"/>
                      <a:gd name="T27" fmla="*/ 1 h 5452"/>
                      <a:gd name="T28" fmla="*/ 0 w 7614"/>
                      <a:gd name="T29" fmla="*/ 1 h 5452"/>
                      <a:gd name="T30" fmla="*/ 0 w 7614"/>
                      <a:gd name="T31" fmla="*/ 1 h 5452"/>
                      <a:gd name="T32" fmla="*/ 0 w 7614"/>
                      <a:gd name="T33" fmla="*/ 1 h 5452"/>
                      <a:gd name="T34" fmla="*/ 0 w 7614"/>
                      <a:gd name="T35" fmla="*/ 1 h 5452"/>
                      <a:gd name="T36" fmla="*/ 0 w 7614"/>
                      <a:gd name="T37" fmla="*/ 1 h 5452"/>
                      <a:gd name="T38" fmla="*/ 0 w 7614"/>
                      <a:gd name="T39" fmla="*/ 1 h 5452"/>
                      <a:gd name="T40" fmla="*/ 0 w 7614"/>
                      <a:gd name="T41" fmla="*/ 1 h 5452"/>
                      <a:gd name="T42" fmla="*/ 0 w 7614"/>
                      <a:gd name="T43" fmla="*/ 1 h 5452"/>
                      <a:gd name="T44" fmla="*/ 0 w 7614"/>
                      <a:gd name="T45" fmla="*/ 1 h 5452"/>
                      <a:gd name="T46" fmla="*/ 0 w 7614"/>
                      <a:gd name="T47" fmla="*/ 1 h 5452"/>
                      <a:gd name="T48" fmla="*/ 0 w 7614"/>
                      <a:gd name="T49" fmla="*/ 1 h 5452"/>
                      <a:gd name="T50" fmla="*/ 0 w 7614"/>
                      <a:gd name="T51" fmla="*/ 1 h 5452"/>
                      <a:gd name="T52" fmla="*/ 0 w 7614"/>
                      <a:gd name="T53" fmla="*/ 1 h 5452"/>
                      <a:gd name="T54" fmla="*/ 0 w 7614"/>
                      <a:gd name="T55" fmla="*/ 1 h 5452"/>
                      <a:gd name="T56" fmla="*/ 0 w 7614"/>
                      <a:gd name="T57" fmla="*/ 1 h 5452"/>
                      <a:gd name="T58" fmla="*/ 0 w 7614"/>
                      <a:gd name="T59" fmla="*/ 1 h 5452"/>
                      <a:gd name="T60" fmla="*/ 0 w 7614"/>
                      <a:gd name="T61" fmla="*/ 1 h 5452"/>
                      <a:gd name="T62" fmla="*/ 0 w 7614"/>
                      <a:gd name="T63" fmla="*/ 1 h 5452"/>
                      <a:gd name="T64" fmla="*/ 0 w 7614"/>
                      <a:gd name="T65" fmla="*/ 1 h 5452"/>
                      <a:gd name="T66" fmla="*/ 0 w 7614"/>
                      <a:gd name="T67" fmla="*/ 1 h 5452"/>
                      <a:gd name="T68" fmla="*/ 0 w 7614"/>
                      <a:gd name="T69" fmla="*/ 1 h 5452"/>
                      <a:gd name="T70" fmla="*/ 0 w 7614"/>
                      <a:gd name="T71" fmla="*/ 1 h 5452"/>
                      <a:gd name="T72" fmla="*/ 0 w 7614"/>
                      <a:gd name="T73" fmla="*/ 1 h 5452"/>
                      <a:gd name="T74" fmla="*/ 0 w 7614"/>
                      <a:gd name="T75" fmla="*/ 1 h 5452"/>
                      <a:gd name="T76" fmla="*/ 0 w 7614"/>
                      <a:gd name="T77" fmla="*/ 1 h 5452"/>
                      <a:gd name="T78" fmla="*/ 0 w 7614"/>
                      <a:gd name="T79" fmla="*/ 1 h 5452"/>
                      <a:gd name="T80" fmla="*/ 0 w 7614"/>
                      <a:gd name="T81" fmla="*/ 1 h 5452"/>
                      <a:gd name="T82" fmla="*/ 0 w 7614"/>
                      <a:gd name="T83" fmla="*/ 1 h 5452"/>
                      <a:gd name="T84" fmla="*/ 0 w 7614"/>
                      <a:gd name="T85" fmla="*/ 1 h 5452"/>
                      <a:gd name="T86" fmla="*/ 0 w 7614"/>
                      <a:gd name="T87" fmla="*/ 1 h 5452"/>
                      <a:gd name="T88" fmla="*/ 0 w 7614"/>
                      <a:gd name="T89" fmla="*/ 1 h 5452"/>
                      <a:gd name="T90" fmla="*/ 0 w 7614"/>
                      <a:gd name="T91" fmla="*/ 1 h 5452"/>
                      <a:gd name="T92" fmla="*/ 0 w 7614"/>
                      <a:gd name="T93" fmla="*/ 1 h 5452"/>
                      <a:gd name="T94" fmla="*/ 0 w 7614"/>
                      <a:gd name="T95" fmla="*/ 1 h 5452"/>
                      <a:gd name="T96" fmla="*/ 0 w 7614"/>
                      <a:gd name="T97" fmla="*/ 1 h 5452"/>
                      <a:gd name="T98" fmla="*/ 0 w 7614"/>
                      <a:gd name="T99" fmla="*/ 1 h 5452"/>
                      <a:gd name="T100" fmla="*/ 0 w 7614"/>
                      <a:gd name="T101" fmla="*/ 1 h 5452"/>
                      <a:gd name="T102" fmla="*/ 0 w 7614"/>
                      <a:gd name="T103" fmla="*/ 1 h 5452"/>
                      <a:gd name="T104" fmla="*/ 0 w 7614"/>
                      <a:gd name="T105" fmla="*/ 1 h 5452"/>
                      <a:gd name="T106" fmla="*/ 0 w 7614"/>
                      <a:gd name="T107" fmla="*/ 1 h 5452"/>
                      <a:gd name="T108" fmla="*/ 0 w 7614"/>
                      <a:gd name="T109" fmla="*/ 1 h 5452"/>
                      <a:gd name="T110" fmla="*/ 0 w 7614"/>
                      <a:gd name="T111" fmla="*/ 1 h 5452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7614"/>
                      <a:gd name="T169" fmla="*/ 0 h 5452"/>
                      <a:gd name="T170" fmla="*/ 7614 w 7614"/>
                      <a:gd name="T171" fmla="*/ 5452 h 5452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7614" h="5452">
                        <a:moveTo>
                          <a:pt x="7493" y="906"/>
                        </a:moveTo>
                        <a:lnTo>
                          <a:pt x="7431" y="922"/>
                        </a:lnTo>
                        <a:lnTo>
                          <a:pt x="7370" y="937"/>
                        </a:lnTo>
                        <a:lnTo>
                          <a:pt x="7308" y="950"/>
                        </a:lnTo>
                        <a:lnTo>
                          <a:pt x="7246" y="963"/>
                        </a:lnTo>
                        <a:lnTo>
                          <a:pt x="7185" y="975"/>
                        </a:lnTo>
                        <a:lnTo>
                          <a:pt x="7122" y="985"/>
                        </a:lnTo>
                        <a:lnTo>
                          <a:pt x="7060" y="996"/>
                        </a:lnTo>
                        <a:lnTo>
                          <a:pt x="6998" y="1005"/>
                        </a:lnTo>
                        <a:lnTo>
                          <a:pt x="6936" y="1013"/>
                        </a:lnTo>
                        <a:lnTo>
                          <a:pt x="6873" y="1019"/>
                        </a:lnTo>
                        <a:lnTo>
                          <a:pt x="6811" y="1024"/>
                        </a:lnTo>
                        <a:lnTo>
                          <a:pt x="6749" y="1030"/>
                        </a:lnTo>
                        <a:lnTo>
                          <a:pt x="6687" y="1033"/>
                        </a:lnTo>
                        <a:lnTo>
                          <a:pt x="6624" y="1036"/>
                        </a:lnTo>
                        <a:lnTo>
                          <a:pt x="6562" y="1039"/>
                        </a:lnTo>
                        <a:lnTo>
                          <a:pt x="6501" y="1040"/>
                        </a:lnTo>
                        <a:lnTo>
                          <a:pt x="6439" y="1040"/>
                        </a:lnTo>
                        <a:lnTo>
                          <a:pt x="6377" y="1039"/>
                        </a:lnTo>
                        <a:lnTo>
                          <a:pt x="6315" y="1036"/>
                        </a:lnTo>
                        <a:lnTo>
                          <a:pt x="6254" y="1033"/>
                        </a:lnTo>
                        <a:lnTo>
                          <a:pt x="6191" y="1030"/>
                        </a:lnTo>
                        <a:lnTo>
                          <a:pt x="6129" y="1024"/>
                        </a:lnTo>
                        <a:lnTo>
                          <a:pt x="6068" y="1019"/>
                        </a:lnTo>
                        <a:lnTo>
                          <a:pt x="6007" y="1013"/>
                        </a:lnTo>
                        <a:lnTo>
                          <a:pt x="5945" y="1005"/>
                        </a:lnTo>
                        <a:lnTo>
                          <a:pt x="5884" y="996"/>
                        </a:lnTo>
                        <a:lnTo>
                          <a:pt x="5823" y="987"/>
                        </a:lnTo>
                        <a:lnTo>
                          <a:pt x="5763" y="976"/>
                        </a:lnTo>
                        <a:lnTo>
                          <a:pt x="5703" y="964"/>
                        </a:lnTo>
                        <a:lnTo>
                          <a:pt x="5642" y="953"/>
                        </a:lnTo>
                        <a:lnTo>
                          <a:pt x="5583" y="938"/>
                        </a:lnTo>
                        <a:lnTo>
                          <a:pt x="5523" y="924"/>
                        </a:lnTo>
                        <a:lnTo>
                          <a:pt x="5464" y="910"/>
                        </a:lnTo>
                        <a:lnTo>
                          <a:pt x="5404" y="893"/>
                        </a:lnTo>
                        <a:lnTo>
                          <a:pt x="5345" y="876"/>
                        </a:lnTo>
                        <a:lnTo>
                          <a:pt x="5287" y="859"/>
                        </a:lnTo>
                        <a:lnTo>
                          <a:pt x="5227" y="839"/>
                        </a:lnTo>
                        <a:lnTo>
                          <a:pt x="5169" y="820"/>
                        </a:lnTo>
                        <a:lnTo>
                          <a:pt x="5112" y="799"/>
                        </a:lnTo>
                        <a:lnTo>
                          <a:pt x="5054" y="778"/>
                        </a:lnTo>
                        <a:lnTo>
                          <a:pt x="4997" y="756"/>
                        </a:lnTo>
                        <a:lnTo>
                          <a:pt x="4941" y="733"/>
                        </a:lnTo>
                        <a:lnTo>
                          <a:pt x="4884" y="708"/>
                        </a:lnTo>
                        <a:lnTo>
                          <a:pt x="4827" y="683"/>
                        </a:lnTo>
                        <a:lnTo>
                          <a:pt x="4772" y="657"/>
                        </a:lnTo>
                        <a:lnTo>
                          <a:pt x="4717" y="630"/>
                        </a:lnTo>
                        <a:lnTo>
                          <a:pt x="4663" y="602"/>
                        </a:lnTo>
                        <a:lnTo>
                          <a:pt x="4607" y="574"/>
                        </a:lnTo>
                        <a:lnTo>
                          <a:pt x="4553" y="544"/>
                        </a:lnTo>
                        <a:lnTo>
                          <a:pt x="4501" y="514"/>
                        </a:lnTo>
                        <a:lnTo>
                          <a:pt x="4447" y="483"/>
                        </a:lnTo>
                        <a:lnTo>
                          <a:pt x="4394" y="450"/>
                        </a:lnTo>
                        <a:lnTo>
                          <a:pt x="4292" y="384"/>
                        </a:lnTo>
                        <a:lnTo>
                          <a:pt x="4190" y="313"/>
                        </a:lnTo>
                        <a:lnTo>
                          <a:pt x="4090" y="240"/>
                        </a:lnTo>
                        <a:lnTo>
                          <a:pt x="3993" y="162"/>
                        </a:lnTo>
                        <a:lnTo>
                          <a:pt x="3899" y="83"/>
                        </a:lnTo>
                        <a:lnTo>
                          <a:pt x="3806" y="0"/>
                        </a:lnTo>
                        <a:lnTo>
                          <a:pt x="3714" y="83"/>
                        </a:lnTo>
                        <a:lnTo>
                          <a:pt x="3620" y="162"/>
                        </a:lnTo>
                        <a:lnTo>
                          <a:pt x="3523" y="240"/>
                        </a:lnTo>
                        <a:lnTo>
                          <a:pt x="3423" y="313"/>
                        </a:lnTo>
                        <a:lnTo>
                          <a:pt x="3321" y="384"/>
                        </a:lnTo>
                        <a:lnTo>
                          <a:pt x="3218" y="450"/>
                        </a:lnTo>
                        <a:lnTo>
                          <a:pt x="3166" y="483"/>
                        </a:lnTo>
                        <a:lnTo>
                          <a:pt x="3112" y="514"/>
                        </a:lnTo>
                        <a:lnTo>
                          <a:pt x="3059" y="544"/>
                        </a:lnTo>
                        <a:lnTo>
                          <a:pt x="3005" y="574"/>
                        </a:lnTo>
                        <a:lnTo>
                          <a:pt x="2950" y="602"/>
                        </a:lnTo>
                        <a:lnTo>
                          <a:pt x="2896" y="630"/>
                        </a:lnTo>
                        <a:lnTo>
                          <a:pt x="2841" y="657"/>
                        </a:lnTo>
                        <a:lnTo>
                          <a:pt x="2785" y="683"/>
                        </a:lnTo>
                        <a:lnTo>
                          <a:pt x="2729" y="708"/>
                        </a:lnTo>
                        <a:lnTo>
                          <a:pt x="2672" y="733"/>
                        </a:lnTo>
                        <a:lnTo>
                          <a:pt x="2615" y="756"/>
                        </a:lnTo>
                        <a:lnTo>
                          <a:pt x="2558" y="778"/>
                        </a:lnTo>
                        <a:lnTo>
                          <a:pt x="2502" y="799"/>
                        </a:lnTo>
                        <a:lnTo>
                          <a:pt x="2444" y="820"/>
                        </a:lnTo>
                        <a:lnTo>
                          <a:pt x="2385" y="839"/>
                        </a:lnTo>
                        <a:lnTo>
                          <a:pt x="2327" y="859"/>
                        </a:lnTo>
                        <a:lnTo>
                          <a:pt x="2268" y="876"/>
                        </a:lnTo>
                        <a:lnTo>
                          <a:pt x="2210" y="893"/>
                        </a:lnTo>
                        <a:lnTo>
                          <a:pt x="2150" y="910"/>
                        </a:lnTo>
                        <a:lnTo>
                          <a:pt x="2091" y="924"/>
                        </a:lnTo>
                        <a:lnTo>
                          <a:pt x="2030" y="938"/>
                        </a:lnTo>
                        <a:lnTo>
                          <a:pt x="1970" y="953"/>
                        </a:lnTo>
                        <a:lnTo>
                          <a:pt x="1911" y="964"/>
                        </a:lnTo>
                        <a:lnTo>
                          <a:pt x="1850" y="976"/>
                        </a:lnTo>
                        <a:lnTo>
                          <a:pt x="1789" y="987"/>
                        </a:lnTo>
                        <a:lnTo>
                          <a:pt x="1728" y="996"/>
                        </a:lnTo>
                        <a:lnTo>
                          <a:pt x="1667" y="1005"/>
                        </a:lnTo>
                        <a:lnTo>
                          <a:pt x="1607" y="1013"/>
                        </a:lnTo>
                        <a:lnTo>
                          <a:pt x="1544" y="1019"/>
                        </a:lnTo>
                        <a:lnTo>
                          <a:pt x="1483" y="1024"/>
                        </a:lnTo>
                        <a:lnTo>
                          <a:pt x="1421" y="1030"/>
                        </a:lnTo>
                        <a:lnTo>
                          <a:pt x="1360" y="1033"/>
                        </a:lnTo>
                        <a:lnTo>
                          <a:pt x="1298" y="1036"/>
                        </a:lnTo>
                        <a:lnTo>
                          <a:pt x="1236" y="1039"/>
                        </a:lnTo>
                        <a:lnTo>
                          <a:pt x="1175" y="1040"/>
                        </a:lnTo>
                        <a:lnTo>
                          <a:pt x="1113" y="1040"/>
                        </a:lnTo>
                        <a:lnTo>
                          <a:pt x="1050" y="1039"/>
                        </a:lnTo>
                        <a:lnTo>
                          <a:pt x="988" y="1036"/>
                        </a:lnTo>
                        <a:lnTo>
                          <a:pt x="926" y="1033"/>
                        </a:lnTo>
                        <a:lnTo>
                          <a:pt x="864" y="1030"/>
                        </a:lnTo>
                        <a:lnTo>
                          <a:pt x="801" y="1024"/>
                        </a:lnTo>
                        <a:lnTo>
                          <a:pt x="739" y="1019"/>
                        </a:lnTo>
                        <a:lnTo>
                          <a:pt x="677" y="1013"/>
                        </a:lnTo>
                        <a:lnTo>
                          <a:pt x="615" y="1005"/>
                        </a:lnTo>
                        <a:lnTo>
                          <a:pt x="552" y="996"/>
                        </a:lnTo>
                        <a:lnTo>
                          <a:pt x="490" y="985"/>
                        </a:lnTo>
                        <a:lnTo>
                          <a:pt x="429" y="975"/>
                        </a:lnTo>
                        <a:lnTo>
                          <a:pt x="367" y="963"/>
                        </a:lnTo>
                        <a:lnTo>
                          <a:pt x="305" y="950"/>
                        </a:lnTo>
                        <a:lnTo>
                          <a:pt x="243" y="937"/>
                        </a:lnTo>
                        <a:lnTo>
                          <a:pt x="182" y="922"/>
                        </a:lnTo>
                        <a:lnTo>
                          <a:pt x="121" y="906"/>
                        </a:lnTo>
                        <a:lnTo>
                          <a:pt x="106" y="962"/>
                        </a:lnTo>
                        <a:lnTo>
                          <a:pt x="92" y="1018"/>
                        </a:lnTo>
                        <a:lnTo>
                          <a:pt x="79" y="1074"/>
                        </a:lnTo>
                        <a:lnTo>
                          <a:pt x="68" y="1130"/>
                        </a:lnTo>
                        <a:lnTo>
                          <a:pt x="57" y="1186"/>
                        </a:lnTo>
                        <a:lnTo>
                          <a:pt x="47" y="1242"/>
                        </a:lnTo>
                        <a:lnTo>
                          <a:pt x="38" y="1299"/>
                        </a:lnTo>
                        <a:lnTo>
                          <a:pt x="31" y="1355"/>
                        </a:lnTo>
                        <a:lnTo>
                          <a:pt x="24" y="1412"/>
                        </a:lnTo>
                        <a:lnTo>
                          <a:pt x="17" y="1470"/>
                        </a:lnTo>
                        <a:lnTo>
                          <a:pt x="13" y="1527"/>
                        </a:lnTo>
                        <a:lnTo>
                          <a:pt x="7" y="1583"/>
                        </a:lnTo>
                        <a:lnTo>
                          <a:pt x="5" y="1640"/>
                        </a:lnTo>
                        <a:lnTo>
                          <a:pt x="2" y="1698"/>
                        </a:lnTo>
                        <a:lnTo>
                          <a:pt x="0" y="1755"/>
                        </a:lnTo>
                        <a:lnTo>
                          <a:pt x="0" y="1812"/>
                        </a:lnTo>
                        <a:lnTo>
                          <a:pt x="2" y="1906"/>
                        </a:lnTo>
                        <a:lnTo>
                          <a:pt x="6" y="2000"/>
                        </a:lnTo>
                        <a:lnTo>
                          <a:pt x="11" y="2092"/>
                        </a:lnTo>
                        <a:lnTo>
                          <a:pt x="20" y="2185"/>
                        </a:lnTo>
                        <a:lnTo>
                          <a:pt x="31" y="2276"/>
                        </a:lnTo>
                        <a:lnTo>
                          <a:pt x="45" y="2367"/>
                        </a:lnTo>
                        <a:lnTo>
                          <a:pt x="60" y="2457"/>
                        </a:lnTo>
                        <a:lnTo>
                          <a:pt x="78" y="2545"/>
                        </a:lnTo>
                        <a:lnTo>
                          <a:pt x="97" y="2634"/>
                        </a:lnTo>
                        <a:lnTo>
                          <a:pt x="121" y="2721"/>
                        </a:lnTo>
                        <a:lnTo>
                          <a:pt x="144" y="2808"/>
                        </a:lnTo>
                        <a:lnTo>
                          <a:pt x="172" y="2894"/>
                        </a:lnTo>
                        <a:lnTo>
                          <a:pt x="201" y="2979"/>
                        </a:lnTo>
                        <a:lnTo>
                          <a:pt x="231" y="3064"/>
                        </a:lnTo>
                        <a:lnTo>
                          <a:pt x="265" y="3147"/>
                        </a:lnTo>
                        <a:lnTo>
                          <a:pt x="299" y="3229"/>
                        </a:lnTo>
                        <a:lnTo>
                          <a:pt x="337" y="3310"/>
                        </a:lnTo>
                        <a:lnTo>
                          <a:pt x="375" y="3390"/>
                        </a:lnTo>
                        <a:lnTo>
                          <a:pt x="417" y="3468"/>
                        </a:lnTo>
                        <a:lnTo>
                          <a:pt x="460" y="3547"/>
                        </a:lnTo>
                        <a:lnTo>
                          <a:pt x="504" y="3623"/>
                        </a:lnTo>
                        <a:lnTo>
                          <a:pt x="551" y="3699"/>
                        </a:lnTo>
                        <a:lnTo>
                          <a:pt x="599" y="3773"/>
                        </a:lnTo>
                        <a:lnTo>
                          <a:pt x="651" y="3847"/>
                        </a:lnTo>
                        <a:lnTo>
                          <a:pt x="703" y="3919"/>
                        </a:lnTo>
                        <a:lnTo>
                          <a:pt x="756" y="3989"/>
                        </a:lnTo>
                        <a:lnTo>
                          <a:pt x="813" y="4058"/>
                        </a:lnTo>
                        <a:lnTo>
                          <a:pt x="869" y="4127"/>
                        </a:lnTo>
                        <a:lnTo>
                          <a:pt x="929" y="4194"/>
                        </a:lnTo>
                        <a:lnTo>
                          <a:pt x="990" y="4259"/>
                        </a:lnTo>
                        <a:lnTo>
                          <a:pt x="1052" y="4323"/>
                        </a:lnTo>
                        <a:lnTo>
                          <a:pt x="1115" y="4385"/>
                        </a:lnTo>
                        <a:lnTo>
                          <a:pt x="1181" y="4446"/>
                        </a:lnTo>
                        <a:lnTo>
                          <a:pt x="1247" y="4506"/>
                        </a:lnTo>
                        <a:lnTo>
                          <a:pt x="1316" y="4564"/>
                        </a:lnTo>
                        <a:lnTo>
                          <a:pt x="1385" y="4620"/>
                        </a:lnTo>
                        <a:lnTo>
                          <a:pt x="1457" y="4676"/>
                        </a:lnTo>
                        <a:lnTo>
                          <a:pt x="1529" y="4728"/>
                        </a:lnTo>
                        <a:lnTo>
                          <a:pt x="1602" y="4780"/>
                        </a:lnTo>
                        <a:lnTo>
                          <a:pt x="1679" y="4829"/>
                        </a:lnTo>
                        <a:lnTo>
                          <a:pt x="1755" y="4877"/>
                        </a:lnTo>
                        <a:lnTo>
                          <a:pt x="1832" y="4924"/>
                        </a:lnTo>
                        <a:lnTo>
                          <a:pt x="1912" y="4969"/>
                        </a:lnTo>
                        <a:lnTo>
                          <a:pt x="1993" y="5012"/>
                        </a:lnTo>
                        <a:lnTo>
                          <a:pt x="2074" y="5053"/>
                        </a:lnTo>
                        <a:lnTo>
                          <a:pt x="2156" y="5092"/>
                        </a:lnTo>
                        <a:lnTo>
                          <a:pt x="2240" y="5130"/>
                        </a:lnTo>
                        <a:lnTo>
                          <a:pt x="2325" y="5165"/>
                        </a:lnTo>
                        <a:lnTo>
                          <a:pt x="2410" y="5199"/>
                        </a:lnTo>
                        <a:lnTo>
                          <a:pt x="2498" y="5230"/>
                        </a:lnTo>
                        <a:lnTo>
                          <a:pt x="2586" y="5260"/>
                        </a:lnTo>
                        <a:lnTo>
                          <a:pt x="2675" y="5288"/>
                        </a:lnTo>
                        <a:lnTo>
                          <a:pt x="2765" y="5314"/>
                        </a:lnTo>
                        <a:lnTo>
                          <a:pt x="2854" y="5337"/>
                        </a:lnTo>
                        <a:lnTo>
                          <a:pt x="2947" y="5358"/>
                        </a:lnTo>
                        <a:lnTo>
                          <a:pt x="3040" y="5377"/>
                        </a:lnTo>
                        <a:lnTo>
                          <a:pt x="3133" y="5394"/>
                        </a:lnTo>
                        <a:lnTo>
                          <a:pt x="3227" y="5409"/>
                        </a:lnTo>
                        <a:lnTo>
                          <a:pt x="3322" y="5422"/>
                        </a:lnTo>
                        <a:lnTo>
                          <a:pt x="3418" y="5432"/>
                        </a:lnTo>
                        <a:lnTo>
                          <a:pt x="3513" y="5440"/>
                        </a:lnTo>
                        <a:lnTo>
                          <a:pt x="3610" y="5446"/>
                        </a:lnTo>
                        <a:lnTo>
                          <a:pt x="3708" y="5450"/>
                        </a:lnTo>
                        <a:lnTo>
                          <a:pt x="3806" y="5452"/>
                        </a:lnTo>
                        <a:lnTo>
                          <a:pt x="3905" y="5450"/>
                        </a:lnTo>
                        <a:lnTo>
                          <a:pt x="4003" y="5446"/>
                        </a:lnTo>
                        <a:lnTo>
                          <a:pt x="4100" y="5440"/>
                        </a:lnTo>
                        <a:lnTo>
                          <a:pt x="4195" y="5432"/>
                        </a:lnTo>
                        <a:lnTo>
                          <a:pt x="4291" y="5422"/>
                        </a:lnTo>
                        <a:lnTo>
                          <a:pt x="4386" y="5409"/>
                        </a:lnTo>
                        <a:lnTo>
                          <a:pt x="4480" y="5394"/>
                        </a:lnTo>
                        <a:lnTo>
                          <a:pt x="4574" y="5377"/>
                        </a:lnTo>
                        <a:lnTo>
                          <a:pt x="4665" y="5358"/>
                        </a:lnTo>
                        <a:lnTo>
                          <a:pt x="4758" y="5337"/>
                        </a:lnTo>
                        <a:lnTo>
                          <a:pt x="4848" y="5314"/>
                        </a:lnTo>
                        <a:lnTo>
                          <a:pt x="4938" y="5288"/>
                        </a:lnTo>
                        <a:lnTo>
                          <a:pt x="5027" y="5260"/>
                        </a:lnTo>
                        <a:lnTo>
                          <a:pt x="5115" y="5230"/>
                        </a:lnTo>
                        <a:lnTo>
                          <a:pt x="5202" y="5199"/>
                        </a:lnTo>
                        <a:lnTo>
                          <a:pt x="5288" y="5165"/>
                        </a:lnTo>
                        <a:lnTo>
                          <a:pt x="5372" y="5130"/>
                        </a:lnTo>
                        <a:lnTo>
                          <a:pt x="5457" y="5092"/>
                        </a:lnTo>
                        <a:lnTo>
                          <a:pt x="5540" y="5053"/>
                        </a:lnTo>
                        <a:lnTo>
                          <a:pt x="5620" y="5012"/>
                        </a:lnTo>
                        <a:lnTo>
                          <a:pt x="5702" y="4969"/>
                        </a:lnTo>
                        <a:lnTo>
                          <a:pt x="5780" y="4924"/>
                        </a:lnTo>
                        <a:lnTo>
                          <a:pt x="5858" y="4877"/>
                        </a:lnTo>
                        <a:lnTo>
                          <a:pt x="5934" y="4829"/>
                        </a:lnTo>
                        <a:lnTo>
                          <a:pt x="6010" y="4780"/>
                        </a:lnTo>
                        <a:lnTo>
                          <a:pt x="6083" y="4728"/>
                        </a:lnTo>
                        <a:lnTo>
                          <a:pt x="6157" y="4676"/>
                        </a:lnTo>
                        <a:lnTo>
                          <a:pt x="6227" y="4620"/>
                        </a:lnTo>
                        <a:lnTo>
                          <a:pt x="6298" y="4564"/>
                        </a:lnTo>
                        <a:lnTo>
                          <a:pt x="6366" y="4506"/>
                        </a:lnTo>
                        <a:lnTo>
                          <a:pt x="6432" y="4446"/>
                        </a:lnTo>
                        <a:lnTo>
                          <a:pt x="6499" y="4385"/>
                        </a:lnTo>
                        <a:lnTo>
                          <a:pt x="6562" y="4323"/>
                        </a:lnTo>
                        <a:lnTo>
                          <a:pt x="6624" y="4259"/>
                        </a:lnTo>
                        <a:lnTo>
                          <a:pt x="6685" y="4194"/>
                        </a:lnTo>
                        <a:lnTo>
                          <a:pt x="6743" y="4127"/>
                        </a:lnTo>
                        <a:lnTo>
                          <a:pt x="6801" y="4058"/>
                        </a:lnTo>
                        <a:lnTo>
                          <a:pt x="6857" y="3989"/>
                        </a:lnTo>
                        <a:lnTo>
                          <a:pt x="6911" y="3919"/>
                        </a:lnTo>
                        <a:lnTo>
                          <a:pt x="6963" y="3847"/>
                        </a:lnTo>
                        <a:lnTo>
                          <a:pt x="7013" y="3773"/>
                        </a:lnTo>
                        <a:lnTo>
                          <a:pt x="7062" y="3699"/>
                        </a:lnTo>
                        <a:lnTo>
                          <a:pt x="7109" y="3623"/>
                        </a:lnTo>
                        <a:lnTo>
                          <a:pt x="7153" y="3547"/>
                        </a:lnTo>
                        <a:lnTo>
                          <a:pt x="7196" y="3468"/>
                        </a:lnTo>
                        <a:lnTo>
                          <a:pt x="7237" y="3390"/>
                        </a:lnTo>
                        <a:lnTo>
                          <a:pt x="7276" y="3310"/>
                        </a:lnTo>
                        <a:lnTo>
                          <a:pt x="7313" y="3229"/>
                        </a:lnTo>
                        <a:lnTo>
                          <a:pt x="7349" y="3147"/>
                        </a:lnTo>
                        <a:lnTo>
                          <a:pt x="7383" y="3064"/>
                        </a:lnTo>
                        <a:lnTo>
                          <a:pt x="7413" y="2979"/>
                        </a:lnTo>
                        <a:lnTo>
                          <a:pt x="7442" y="2894"/>
                        </a:lnTo>
                        <a:lnTo>
                          <a:pt x="7468" y="2808"/>
                        </a:lnTo>
                        <a:lnTo>
                          <a:pt x="7493" y="2721"/>
                        </a:lnTo>
                        <a:lnTo>
                          <a:pt x="7515" y="2634"/>
                        </a:lnTo>
                        <a:lnTo>
                          <a:pt x="7536" y="2545"/>
                        </a:lnTo>
                        <a:lnTo>
                          <a:pt x="7554" y="2457"/>
                        </a:lnTo>
                        <a:lnTo>
                          <a:pt x="7569" y="2367"/>
                        </a:lnTo>
                        <a:lnTo>
                          <a:pt x="7582" y="2276"/>
                        </a:lnTo>
                        <a:lnTo>
                          <a:pt x="7593" y="2185"/>
                        </a:lnTo>
                        <a:lnTo>
                          <a:pt x="7601" y="2092"/>
                        </a:lnTo>
                        <a:lnTo>
                          <a:pt x="7608" y="2000"/>
                        </a:lnTo>
                        <a:lnTo>
                          <a:pt x="7612" y="1906"/>
                        </a:lnTo>
                        <a:lnTo>
                          <a:pt x="7614" y="1812"/>
                        </a:lnTo>
                        <a:lnTo>
                          <a:pt x="7612" y="1755"/>
                        </a:lnTo>
                        <a:lnTo>
                          <a:pt x="7611" y="1698"/>
                        </a:lnTo>
                        <a:lnTo>
                          <a:pt x="7608" y="1640"/>
                        </a:lnTo>
                        <a:lnTo>
                          <a:pt x="7605" y="1583"/>
                        </a:lnTo>
                        <a:lnTo>
                          <a:pt x="7601" y="1527"/>
                        </a:lnTo>
                        <a:lnTo>
                          <a:pt x="7596" y="1470"/>
                        </a:lnTo>
                        <a:lnTo>
                          <a:pt x="7590" y="1412"/>
                        </a:lnTo>
                        <a:lnTo>
                          <a:pt x="7583" y="1355"/>
                        </a:lnTo>
                        <a:lnTo>
                          <a:pt x="7575" y="1299"/>
                        </a:lnTo>
                        <a:lnTo>
                          <a:pt x="7567" y="1242"/>
                        </a:lnTo>
                        <a:lnTo>
                          <a:pt x="7555" y="1186"/>
                        </a:lnTo>
                        <a:lnTo>
                          <a:pt x="7546" y="1130"/>
                        </a:lnTo>
                        <a:lnTo>
                          <a:pt x="7533" y="1074"/>
                        </a:lnTo>
                        <a:lnTo>
                          <a:pt x="7521" y="1018"/>
                        </a:lnTo>
                        <a:lnTo>
                          <a:pt x="7507" y="962"/>
                        </a:lnTo>
                        <a:lnTo>
                          <a:pt x="7493" y="906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96" name="Freeform 75"/>
                  <p:cNvSpPr>
                    <a:spLocks/>
                  </p:cNvSpPr>
                  <p:nvPr/>
                </p:nvSpPr>
                <p:spPr bwMode="auto">
                  <a:xfrm>
                    <a:off x="4877" y="6328"/>
                    <a:ext cx="3236" cy="3572"/>
                  </a:xfrm>
                  <a:custGeom>
                    <a:avLst/>
                    <a:gdLst>
                      <a:gd name="T0" fmla="*/ 1 w 6472"/>
                      <a:gd name="T1" fmla="*/ 1 h 7144"/>
                      <a:gd name="T2" fmla="*/ 1 w 6472"/>
                      <a:gd name="T3" fmla="*/ 1 h 7144"/>
                      <a:gd name="T4" fmla="*/ 1 w 6472"/>
                      <a:gd name="T5" fmla="*/ 1 h 7144"/>
                      <a:gd name="T6" fmla="*/ 1 w 6472"/>
                      <a:gd name="T7" fmla="*/ 1 h 7144"/>
                      <a:gd name="T8" fmla="*/ 1 w 6472"/>
                      <a:gd name="T9" fmla="*/ 1 h 7144"/>
                      <a:gd name="T10" fmla="*/ 1 w 6472"/>
                      <a:gd name="T11" fmla="*/ 1 h 7144"/>
                      <a:gd name="T12" fmla="*/ 1 w 6472"/>
                      <a:gd name="T13" fmla="*/ 1 h 7144"/>
                      <a:gd name="T14" fmla="*/ 1 w 6472"/>
                      <a:gd name="T15" fmla="*/ 1 h 7144"/>
                      <a:gd name="T16" fmla="*/ 1 w 6472"/>
                      <a:gd name="T17" fmla="*/ 1 h 7144"/>
                      <a:gd name="T18" fmla="*/ 1 w 6472"/>
                      <a:gd name="T19" fmla="*/ 1 h 7144"/>
                      <a:gd name="T20" fmla="*/ 1 w 6472"/>
                      <a:gd name="T21" fmla="*/ 1 h 7144"/>
                      <a:gd name="T22" fmla="*/ 1 w 6472"/>
                      <a:gd name="T23" fmla="*/ 1 h 7144"/>
                      <a:gd name="T24" fmla="*/ 1 w 6472"/>
                      <a:gd name="T25" fmla="*/ 1 h 7144"/>
                      <a:gd name="T26" fmla="*/ 1 w 6472"/>
                      <a:gd name="T27" fmla="*/ 1 h 7144"/>
                      <a:gd name="T28" fmla="*/ 1 w 6472"/>
                      <a:gd name="T29" fmla="*/ 1 h 7144"/>
                      <a:gd name="T30" fmla="*/ 1 w 6472"/>
                      <a:gd name="T31" fmla="*/ 1 h 7144"/>
                      <a:gd name="T32" fmla="*/ 1 w 6472"/>
                      <a:gd name="T33" fmla="*/ 1 h 7144"/>
                      <a:gd name="T34" fmla="*/ 1 w 6472"/>
                      <a:gd name="T35" fmla="*/ 1 h 7144"/>
                      <a:gd name="T36" fmla="*/ 1 w 6472"/>
                      <a:gd name="T37" fmla="*/ 1 h 7144"/>
                      <a:gd name="T38" fmla="*/ 1 w 6472"/>
                      <a:gd name="T39" fmla="*/ 1 h 7144"/>
                      <a:gd name="T40" fmla="*/ 1 w 6472"/>
                      <a:gd name="T41" fmla="*/ 1 h 7144"/>
                      <a:gd name="T42" fmla="*/ 1 w 6472"/>
                      <a:gd name="T43" fmla="*/ 1 h 7144"/>
                      <a:gd name="T44" fmla="*/ 1 w 6472"/>
                      <a:gd name="T45" fmla="*/ 1 h 7144"/>
                      <a:gd name="T46" fmla="*/ 1 w 6472"/>
                      <a:gd name="T47" fmla="*/ 1 h 7144"/>
                      <a:gd name="T48" fmla="*/ 1 w 6472"/>
                      <a:gd name="T49" fmla="*/ 1 h 7144"/>
                      <a:gd name="T50" fmla="*/ 1 w 6472"/>
                      <a:gd name="T51" fmla="*/ 1 h 7144"/>
                      <a:gd name="T52" fmla="*/ 1 w 6472"/>
                      <a:gd name="T53" fmla="*/ 1 h 7144"/>
                      <a:gd name="T54" fmla="*/ 1 w 6472"/>
                      <a:gd name="T55" fmla="*/ 1 h 7144"/>
                      <a:gd name="T56" fmla="*/ 1 w 6472"/>
                      <a:gd name="T57" fmla="*/ 1 h 7144"/>
                      <a:gd name="T58" fmla="*/ 1 w 6472"/>
                      <a:gd name="T59" fmla="*/ 1 h 7144"/>
                      <a:gd name="T60" fmla="*/ 1 w 6472"/>
                      <a:gd name="T61" fmla="*/ 1 h 7144"/>
                      <a:gd name="T62" fmla="*/ 1 w 6472"/>
                      <a:gd name="T63" fmla="*/ 1 h 7144"/>
                      <a:gd name="T64" fmla="*/ 1 w 6472"/>
                      <a:gd name="T65" fmla="*/ 1 h 7144"/>
                      <a:gd name="T66" fmla="*/ 1 w 6472"/>
                      <a:gd name="T67" fmla="*/ 1 h 7144"/>
                      <a:gd name="T68" fmla="*/ 1 w 6472"/>
                      <a:gd name="T69" fmla="*/ 1 h 7144"/>
                      <a:gd name="T70" fmla="*/ 1 w 6472"/>
                      <a:gd name="T71" fmla="*/ 1 h 7144"/>
                      <a:gd name="T72" fmla="*/ 1 w 6472"/>
                      <a:gd name="T73" fmla="*/ 1 h 7144"/>
                      <a:gd name="T74" fmla="*/ 1 w 6472"/>
                      <a:gd name="T75" fmla="*/ 1 h 7144"/>
                      <a:gd name="T76" fmla="*/ 1 w 6472"/>
                      <a:gd name="T77" fmla="*/ 1 h 7144"/>
                      <a:gd name="T78" fmla="*/ 1 w 6472"/>
                      <a:gd name="T79" fmla="*/ 1 h 7144"/>
                      <a:gd name="T80" fmla="*/ 1 w 6472"/>
                      <a:gd name="T81" fmla="*/ 1 h 7144"/>
                      <a:gd name="T82" fmla="*/ 1 w 6472"/>
                      <a:gd name="T83" fmla="*/ 1 h 7144"/>
                      <a:gd name="T84" fmla="*/ 1 w 6472"/>
                      <a:gd name="T85" fmla="*/ 1 h 7144"/>
                      <a:gd name="T86" fmla="*/ 1 w 6472"/>
                      <a:gd name="T87" fmla="*/ 1 h 7144"/>
                      <a:gd name="T88" fmla="*/ 1 w 6472"/>
                      <a:gd name="T89" fmla="*/ 1 h 7144"/>
                      <a:gd name="T90" fmla="*/ 1 w 6472"/>
                      <a:gd name="T91" fmla="*/ 1 h 7144"/>
                      <a:gd name="T92" fmla="*/ 1 w 6472"/>
                      <a:gd name="T93" fmla="*/ 1 h 7144"/>
                      <a:gd name="T94" fmla="*/ 1 w 6472"/>
                      <a:gd name="T95" fmla="*/ 1 h 7144"/>
                      <a:gd name="T96" fmla="*/ 1 w 6472"/>
                      <a:gd name="T97" fmla="*/ 1 h 7144"/>
                      <a:gd name="T98" fmla="*/ 1 w 6472"/>
                      <a:gd name="T99" fmla="*/ 1 h 7144"/>
                      <a:gd name="T100" fmla="*/ 1 w 6472"/>
                      <a:gd name="T101" fmla="*/ 1 h 7144"/>
                      <a:gd name="T102" fmla="*/ 1 w 6472"/>
                      <a:gd name="T103" fmla="*/ 1 h 7144"/>
                      <a:gd name="T104" fmla="*/ 1 w 6472"/>
                      <a:gd name="T105" fmla="*/ 1 h 7144"/>
                      <a:gd name="T106" fmla="*/ 1 w 6472"/>
                      <a:gd name="T107" fmla="*/ 1 h 7144"/>
                      <a:gd name="T108" fmla="*/ 1 w 6472"/>
                      <a:gd name="T109" fmla="*/ 1 h 7144"/>
                      <a:gd name="T110" fmla="*/ 1 w 6472"/>
                      <a:gd name="T111" fmla="*/ 1 h 7144"/>
                      <a:gd name="T112" fmla="*/ 1 w 6472"/>
                      <a:gd name="T113" fmla="*/ 1 h 7144"/>
                      <a:gd name="T114" fmla="*/ 1 w 6472"/>
                      <a:gd name="T115" fmla="*/ 1 h 7144"/>
                      <a:gd name="T116" fmla="*/ 1 w 6472"/>
                      <a:gd name="T117" fmla="*/ 1 h 7144"/>
                      <a:gd name="T118" fmla="*/ 1 w 6472"/>
                      <a:gd name="T119" fmla="*/ 1 h 7144"/>
                      <a:gd name="T120" fmla="*/ 1 w 6472"/>
                      <a:gd name="T121" fmla="*/ 1 h 7144"/>
                      <a:gd name="T122" fmla="*/ 1 w 6472"/>
                      <a:gd name="T123" fmla="*/ 1 h 7144"/>
                      <a:gd name="T124" fmla="*/ 1 w 6472"/>
                      <a:gd name="T125" fmla="*/ 1 h 714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6472"/>
                      <a:gd name="T190" fmla="*/ 0 h 7144"/>
                      <a:gd name="T191" fmla="*/ 6472 w 6472"/>
                      <a:gd name="T192" fmla="*/ 7144 h 714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6472" h="7144">
                        <a:moveTo>
                          <a:pt x="3687" y="7144"/>
                        </a:moveTo>
                        <a:lnTo>
                          <a:pt x="3763" y="7123"/>
                        </a:lnTo>
                        <a:lnTo>
                          <a:pt x="3839" y="7100"/>
                        </a:lnTo>
                        <a:lnTo>
                          <a:pt x="3914" y="7076"/>
                        </a:lnTo>
                        <a:lnTo>
                          <a:pt x="3989" y="7050"/>
                        </a:lnTo>
                        <a:lnTo>
                          <a:pt x="4062" y="7023"/>
                        </a:lnTo>
                        <a:lnTo>
                          <a:pt x="4135" y="6995"/>
                        </a:lnTo>
                        <a:lnTo>
                          <a:pt x="4207" y="6965"/>
                        </a:lnTo>
                        <a:lnTo>
                          <a:pt x="4279" y="6934"/>
                        </a:lnTo>
                        <a:lnTo>
                          <a:pt x="4350" y="6902"/>
                        </a:lnTo>
                        <a:lnTo>
                          <a:pt x="4419" y="6868"/>
                        </a:lnTo>
                        <a:lnTo>
                          <a:pt x="4487" y="6834"/>
                        </a:lnTo>
                        <a:lnTo>
                          <a:pt x="4555" y="6798"/>
                        </a:lnTo>
                        <a:lnTo>
                          <a:pt x="4621" y="6760"/>
                        </a:lnTo>
                        <a:lnTo>
                          <a:pt x="4687" y="6722"/>
                        </a:lnTo>
                        <a:lnTo>
                          <a:pt x="4752" y="6682"/>
                        </a:lnTo>
                        <a:lnTo>
                          <a:pt x="4816" y="6641"/>
                        </a:lnTo>
                        <a:lnTo>
                          <a:pt x="4880" y="6598"/>
                        </a:lnTo>
                        <a:lnTo>
                          <a:pt x="4941" y="6555"/>
                        </a:lnTo>
                        <a:lnTo>
                          <a:pt x="5001" y="6511"/>
                        </a:lnTo>
                        <a:lnTo>
                          <a:pt x="5062" y="6465"/>
                        </a:lnTo>
                        <a:lnTo>
                          <a:pt x="5120" y="6419"/>
                        </a:lnTo>
                        <a:lnTo>
                          <a:pt x="5179" y="6372"/>
                        </a:lnTo>
                        <a:lnTo>
                          <a:pt x="5235" y="6322"/>
                        </a:lnTo>
                        <a:lnTo>
                          <a:pt x="5291" y="6273"/>
                        </a:lnTo>
                        <a:lnTo>
                          <a:pt x="5346" y="6222"/>
                        </a:lnTo>
                        <a:lnTo>
                          <a:pt x="5400" y="6170"/>
                        </a:lnTo>
                        <a:lnTo>
                          <a:pt x="5451" y="6118"/>
                        </a:lnTo>
                        <a:lnTo>
                          <a:pt x="5502" y="6063"/>
                        </a:lnTo>
                        <a:lnTo>
                          <a:pt x="5553" y="6008"/>
                        </a:lnTo>
                        <a:lnTo>
                          <a:pt x="5602" y="5954"/>
                        </a:lnTo>
                        <a:lnTo>
                          <a:pt x="5650" y="5896"/>
                        </a:lnTo>
                        <a:lnTo>
                          <a:pt x="5696" y="5839"/>
                        </a:lnTo>
                        <a:lnTo>
                          <a:pt x="5742" y="5781"/>
                        </a:lnTo>
                        <a:lnTo>
                          <a:pt x="5786" y="5722"/>
                        </a:lnTo>
                        <a:lnTo>
                          <a:pt x="5829" y="5662"/>
                        </a:lnTo>
                        <a:lnTo>
                          <a:pt x="5870" y="5601"/>
                        </a:lnTo>
                        <a:lnTo>
                          <a:pt x="5910" y="5540"/>
                        </a:lnTo>
                        <a:lnTo>
                          <a:pt x="5951" y="5477"/>
                        </a:lnTo>
                        <a:lnTo>
                          <a:pt x="5988" y="5413"/>
                        </a:lnTo>
                        <a:lnTo>
                          <a:pt x="6024" y="5350"/>
                        </a:lnTo>
                        <a:lnTo>
                          <a:pt x="6060" y="5286"/>
                        </a:lnTo>
                        <a:lnTo>
                          <a:pt x="6093" y="5219"/>
                        </a:lnTo>
                        <a:lnTo>
                          <a:pt x="6126" y="5154"/>
                        </a:lnTo>
                        <a:lnTo>
                          <a:pt x="6157" y="5087"/>
                        </a:lnTo>
                        <a:lnTo>
                          <a:pt x="6187" y="5020"/>
                        </a:lnTo>
                        <a:lnTo>
                          <a:pt x="6215" y="4951"/>
                        </a:lnTo>
                        <a:lnTo>
                          <a:pt x="6242" y="4883"/>
                        </a:lnTo>
                        <a:lnTo>
                          <a:pt x="6267" y="4813"/>
                        </a:lnTo>
                        <a:lnTo>
                          <a:pt x="6292" y="4744"/>
                        </a:lnTo>
                        <a:lnTo>
                          <a:pt x="6314" y="4674"/>
                        </a:lnTo>
                        <a:lnTo>
                          <a:pt x="6335" y="4602"/>
                        </a:lnTo>
                        <a:lnTo>
                          <a:pt x="6356" y="4530"/>
                        </a:lnTo>
                        <a:lnTo>
                          <a:pt x="6374" y="4459"/>
                        </a:lnTo>
                        <a:lnTo>
                          <a:pt x="6390" y="4386"/>
                        </a:lnTo>
                        <a:lnTo>
                          <a:pt x="6406" y="4313"/>
                        </a:lnTo>
                        <a:lnTo>
                          <a:pt x="6420" y="4240"/>
                        </a:lnTo>
                        <a:lnTo>
                          <a:pt x="6432" y="4166"/>
                        </a:lnTo>
                        <a:lnTo>
                          <a:pt x="6442" y="4092"/>
                        </a:lnTo>
                        <a:lnTo>
                          <a:pt x="6451" y="4017"/>
                        </a:lnTo>
                        <a:lnTo>
                          <a:pt x="6458" y="3942"/>
                        </a:lnTo>
                        <a:lnTo>
                          <a:pt x="6464" y="3866"/>
                        </a:lnTo>
                        <a:lnTo>
                          <a:pt x="6468" y="3791"/>
                        </a:lnTo>
                        <a:lnTo>
                          <a:pt x="6471" y="3715"/>
                        </a:lnTo>
                        <a:lnTo>
                          <a:pt x="6472" y="3639"/>
                        </a:lnTo>
                        <a:lnTo>
                          <a:pt x="6471" y="3545"/>
                        </a:lnTo>
                        <a:lnTo>
                          <a:pt x="6467" y="3451"/>
                        </a:lnTo>
                        <a:lnTo>
                          <a:pt x="6460" y="3359"/>
                        </a:lnTo>
                        <a:lnTo>
                          <a:pt x="6451" y="3266"/>
                        </a:lnTo>
                        <a:lnTo>
                          <a:pt x="6440" y="3175"/>
                        </a:lnTo>
                        <a:lnTo>
                          <a:pt x="6428" y="3085"/>
                        </a:lnTo>
                        <a:lnTo>
                          <a:pt x="6413" y="2994"/>
                        </a:lnTo>
                        <a:lnTo>
                          <a:pt x="6395" y="2905"/>
                        </a:lnTo>
                        <a:lnTo>
                          <a:pt x="6374" y="2817"/>
                        </a:lnTo>
                        <a:lnTo>
                          <a:pt x="6352" y="2730"/>
                        </a:lnTo>
                        <a:lnTo>
                          <a:pt x="6327" y="2642"/>
                        </a:lnTo>
                        <a:lnTo>
                          <a:pt x="6301" y="2556"/>
                        </a:lnTo>
                        <a:lnTo>
                          <a:pt x="6272" y="2472"/>
                        </a:lnTo>
                        <a:lnTo>
                          <a:pt x="6241" y="2387"/>
                        </a:lnTo>
                        <a:lnTo>
                          <a:pt x="6208" y="2305"/>
                        </a:lnTo>
                        <a:lnTo>
                          <a:pt x="6172" y="2223"/>
                        </a:lnTo>
                        <a:lnTo>
                          <a:pt x="6135" y="2141"/>
                        </a:lnTo>
                        <a:lnTo>
                          <a:pt x="6096" y="2062"/>
                        </a:lnTo>
                        <a:lnTo>
                          <a:pt x="6054" y="1982"/>
                        </a:lnTo>
                        <a:lnTo>
                          <a:pt x="6011" y="1904"/>
                        </a:lnTo>
                        <a:lnTo>
                          <a:pt x="5967" y="1827"/>
                        </a:lnTo>
                        <a:lnTo>
                          <a:pt x="5920" y="1752"/>
                        </a:lnTo>
                        <a:lnTo>
                          <a:pt x="5872" y="1678"/>
                        </a:lnTo>
                        <a:lnTo>
                          <a:pt x="5822" y="1605"/>
                        </a:lnTo>
                        <a:lnTo>
                          <a:pt x="5769" y="1533"/>
                        </a:lnTo>
                        <a:lnTo>
                          <a:pt x="5715" y="1461"/>
                        </a:lnTo>
                        <a:lnTo>
                          <a:pt x="5660" y="1392"/>
                        </a:lnTo>
                        <a:lnTo>
                          <a:pt x="5602" y="1325"/>
                        </a:lnTo>
                        <a:lnTo>
                          <a:pt x="5544" y="1258"/>
                        </a:lnTo>
                        <a:lnTo>
                          <a:pt x="5483" y="1192"/>
                        </a:lnTo>
                        <a:lnTo>
                          <a:pt x="5421" y="1128"/>
                        </a:lnTo>
                        <a:lnTo>
                          <a:pt x="5357" y="1066"/>
                        </a:lnTo>
                        <a:lnTo>
                          <a:pt x="5291" y="1006"/>
                        </a:lnTo>
                        <a:lnTo>
                          <a:pt x="5224" y="946"/>
                        </a:lnTo>
                        <a:lnTo>
                          <a:pt x="5156" y="887"/>
                        </a:lnTo>
                        <a:lnTo>
                          <a:pt x="5086" y="831"/>
                        </a:lnTo>
                        <a:lnTo>
                          <a:pt x="5015" y="776"/>
                        </a:lnTo>
                        <a:lnTo>
                          <a:pt x="4942" y="723"/>
                        </a:lnTo>
                        <a:lnTo>
                          <a:pt x="4869" y="672"/>
                        </a:lnTo>
                        <a:lnTo>
                          <a:pt x="4793" y="621"/>
                        </a:lnTo>
                        <a:lnTo>
                          <a:pt x="4717" y="573"/>
                        </a:lnTo>
                        <a:lnTo>
                          <a:pt x="4639" y="528"/>
                        </a:lnTo>
                        <a:lnTo>
                          <a:pt x="4560" y="482"/>
                        </a:lnTo>
                        <a:lnTo>
                          <a:pt x="4479" y="439"/>
                        </a:lnTo>
                        <a:lnTo>
                          <a:pt x="4398" y="399"/>
                        </a:lnTo>
                        <a:lnTo>
                          <a:pt x="4315" y="360"/>
                        </a:lnTo>
                        <a:lnTo>
                          <a:pt x="4231" y="322"/>
                        </a:lnTo>
                        <a:lnTo>
                          <a:pt x="4147" y="287"/>
                        </a:lnTo>
                        <a:lnTo>
                          <a:pt x="4061" y="253"/>
                        </a:lnTo>
                        <a:lnTo>
                          <a:pt x="3974" y="222"/>
                        </a:lnTo>
                        <a:lnTo>
                          <a:pt x="3885" y="192"/>
                        </a:lnTo>
                        <a:lnTo>
                          <a:pt x="3797" y="164"/>
                        </a:lnTo>
                        <a:lnTo>
                          <a:pt x="3707" y="138"/>
                        </a:lnTo>
                        <a:lnTo>
                          <a:pt x="3617" y="115"/>
                        </a:lnTo>
                        <a:lnTo>
                          <a:pt x="3524" y="94"/>
                        </a:lnTo>
                        <a:lnTo>
                          <a:pt x="3433" y="75"/>
                        </a:lnTo>
                        <a:lnTo>
                          <a:pt x="3339" y="58"/>
                        </a:lnTo>
                        <a:lnTo>
                          <a:pt x="3245" y="42"/>
                        </a:lnTo>
                        <a:lnTo>
                          <a:pt x="3149" y="29"/>
                        </a:lnTo>
                        <a:lnTo>
                          <a:pt x="3054" y="19"/>
                        </a:lnTo>
                        <a:lnTo>
                          <a:pt x="2958" y="11"/>
                        </a:lnTo>
                        <a:lnTo>
                          <a:pt x="2861" y="6"/>
                        </a:lnTo>
                        <a:lnTo>
                          <a:pt x="2763" y="2"/>
                        </a:lnTo>
                        <a:lnTo>
                          <a:pt x="2665" y="0"/>
                        </a:lnTo>
                        <a:lnTo>
                          <a:pt x="2572" y="2"/>
                        </a:lnTo>
                        <a:lnTo>
                          <a:pt x="2478" y="4"/>
                        </a:lnTo>
                        <a:lnTo>
                          <a:pt x="2385" y="11"/>
                        </a:lnTo>
                        <a:lnTo>
                          <a:pt x="2294" y="17"/>
                        </a:lnTo>
                        <a:lnTo>
                          <a:pt x="2201" y="28"/>
                        </a:lnTo>
                        <a:lnTo>
                          <a:pt x="2110" y="39"/>
                        </a:lnTo>
                        <a:lnTo>
                          <a:pt x="2019" y="54"/>
                        </a:lnTo>
                        <a:lnTo>
                          <a:pt x="1929" y="69"/>
                        </a:lnTo>
                        <a:lnTo>
                          <a:pt x="1839" y="88"/>
                        </a:lnTo>
                        <a:lnTo>
                          <a:pt x="1749" y="107"/>
                        </a:lnTo>
                        <a:lnTo>
                          <a:pt x="1660" y="129"/>
                        </a:lnTo>
                        <a:lnTo>
                          <a:pt x="1572" y="154"/>
                        </a:lnTo>
                        <a:lnTo>
                          <a:pt x="1485" y="180"/>
                        </a:lnTo>
                        <a:lnTo>
                          <a:pt x="1398" y="209"/>
                        </a:lnTo>
                        <a:lnTo>
                          <a:pt x="1312" y="239"/>
                        </a:lnTo>
                        <a:lnTo>
                          <a:pt x="1226" y="270"/>
                        </a:lnTo>
                        <a:lnTo>
                          <a:pt x="1142" y="305"/>
                        </a:lnTo>
                        <a:lnTo>
                          <a:pt x="1059" y="340"/>
                        </a:lnTo>
                        <a:lnTo>
                          <a:pt x="976" y="378"/>
                        </a:lnTo>
                        <a:lnTo>
                          <a:pt x="894" y="418"/>
                        </a:lnTo>
                        <a:lnTo>
                          <a:pt x="812" y="460"/>
                        </a:lnTo>
                        <a:lnTo>
                          <a:pt x="734" y="504"/>
                        </a:lnTo>
                        <a:lnTo>
                          <a:pt x="655" y="550"/>
                        </a:lnTo>
                        <a:lnTo>
                          <a:pt x="577" y="597"/>
                        </a:lnTo>
                        <a:lnTo>
                          <a:pt x="501" y="646"/>
                        </a:lnTo>
                        <a:lnTo>
                          <a:pt x="425" y="697"/>
                        </a:lnTo>
                        <a:lnTo>
                          <a:pt x="352" y="749"/>
                        </a:lnTo>
                        <a:lnTo>
                          <a:pt x="278" y="804"/>
                        </a:lnTo>
                        <a:lnTo>
                          <a:pt x="206" y="861"/>
                        </a:lnTo>
                        <a:lnTo>
                          <a:pt x="137" y="918"/>
                        </a:lnTo>
                        <a:lnTo>
                          <a:pt x="68" y="978"/>
                        </a:lnTo>
                        <a:lnTo>
                          <a:pt x="0" y="1041"/>
                        </a:lnTo>
                        <a:lnTo>
                          <a:pt x="68" y="1105"/>
                        </a:lnTo>
                        <a:lnTo>
                          <a:pt x="133" y="1171"/>
                        </a:lnTo>
                        <a:lnTo>
                          <a:pt x="197" y="1239"/>
                        </a:lnTo>
                        <a:lnTo>
                          <a:pt x="259" y="1309"/>
                        </a:lnTo>
                        <a:lnTo>
                          <a:pt x="319" y="1379"/>
                        </a:lnTo>
                        <a:lnTo>
                          <a:pt x="377" y="1451"/>
                        </a:lnTo>
                        <a:lnTo>
                          <a:pt x="433" y="1524"/>
                        </a:lnTo>
                        <a:lnTo>
                          <a:pt x="487" y="1598"/>
                        </a:lnTo>
                        <a:lnTo>
                          <a:pt x="538" y="1674"/>
                        </a:lnTo>
                        <a:lnTo>
                          <a:pt x="588" y="1749"/>
                        </a:lnTo>
                        <a:lnTo>
                          <a:pt x="637" y="1827"/>
                        </a:lnTo>
                        <a:lnTo>
                          <a:pt x="682" y="1905"/>
                        </a:lnTo>
                        <a:lnTo>
                          <a:pt x="727" y="1985"/>
                        </a:lnTo>
                        <a:lnTo>
                          <a:pt x="768" y="2066"/>
                        </a:lnTo>
                        <a:lnTo>
                          <a:pt x="808" y="2148"/>
                        </a:lnTo>
                        <a:lnTo>
                          <a:pt x="846" y="2230"/>
                        </a:lnTo>
                        <a:lnTo>
                          <a:pt x="880" y="2313"/>
                        </a:lnTo>
                        <a:lnTo>
                          <a:pt x="913" y="2398"/>
                        </a:lnTo>
                        <a:lnTo>
                          <a:pt x="945" y="2482"/>
                        </a:lnTo>
                        <a:lnTo>
                          <a:pt x="974" y="2568"/>
                        </a:lnTo>
                        <a:lnTo>
                          <a:pt x="1001" y="2654"/>
                        </a:lnTo>
                        <a:lnTo>
                          <a:pt x="1024" y="2741"/>
                        </a:lnTo>
                        <a:lnTo>
                          <a:pt x="1046" y="2829"/>
                        </a:lnTo>
                        <a:lnTo>
                          <a:pt x="1067" y="2917"/>
                        </a:lnTo>
                        <a:lnTo>
                          <a:pt x="1085" y="3006"/>
                        </a:lnTo>
                        <a:lnTo>
                          <a:pt x="1100" y="3094"/>
                        </a:lnTo>
                        <a:lnTo>
                          <a:pt x="1113" y="3184"/>
                        </a:lnTo>
                        <a:lnTo>
                          <a:pt x="1124" y="3274"/>
                        </a:lnTo>
                        <a:lnTo>
                          <a:pt x="1132" y="3365"/>
                        </a:lnTo>
                        <a:lnTo>
                          <a:pt x="1138" y="3456"/>
                        </a:lnTo>
                        <a:lnTo>
                          <a:pt x="1142" y="3547"/>
                        </a:lnTo>
                        <a:lnTo>
                          <a:pt x="1143" y="3639"/>
                        </a:lnTo>
                        <a:lnTo>
                          <a:pt x="1142" y="3696"/>
                        </a:lnTo>
                        <a:lnTo>
                          <a:pt x="1140" y="3753"/>
                        </a:lnTo>
                        <a:lnTo>
                          <a:pt x="1138" y="3810"/>
                        </a:lnTo>
                        <a:lnTo>
                          <a:pt x="1135" y="3868"/>
                        </a:lnTo>
                        <a:lnTo>
                          <a:pt x="1131" y="3925"/>
                        </a:lnTo>
                        <a:lnTo>
                          <a:pt x="1125" y="3982"/>
                        </a:lnTo>
                        <a:lnTo>
                          <a:pt x="1120" y="4038"/>
                        </a:lnTo>
                        <a:lnTo>
                          <a:pt x="1113" y="4096"/>
                        </a:lnTo>
                        <a:lnTo>
                          <a:pt x="1104" y="4153"/>
                        </a:lnTo>
                        <a:lnTo>
                          <a:pt x="1096" y="4209"/>
                        </a:lnTo>
                        <a:lnTo>
                          <a:pt x="1085" y="4266"/>
                        </a:lnTo>
                        <a:lnTo>
                          <a:pt x="1075" y="4322"/>
                        </a:lnTo>
                        <a:lnTo>
                          <a:pt x="1063" y="4378"/>
                        </a:lnTo>
                        <a:lnTo>
                          <a:pt x="1050" y="4434"/>
                        </a:lnTo>
                        <a:lnTo>
                          <a:pt x="1037" y="4490"/>
                        </a:lnTo>
                        <a:lnTo>
                          <a:pt x="1023" y="4546"/>
                        </a:lnTo>
                        <a:lnTo>
                          <a:pt x="1084" y="4562"/>
                        </a:lnTo>
                        <a:lnTo>
                          <a:pt x="1144" y="4580"/>
                        </a:lnTo>
                        <a:lnTo>
                          <a:pt x="1204" y="4598"/>
                        </a:lnTo>
                        <a:lnTo>
                          <a:pt x="1265" y="4618"/>
                        </a:lnTo>
                        <a:lnTo>
                          <a:pt x="1323" y="4639"/>
                        </a:lnTo>
                        <a:lnTo>
                          <a:pt x="1382" y="4661"/>
                        </a:lnTo>
                        <a:lnTo>
                          <a:pt x="1440" y="4683"/>
                        </a:lnTo>
                        <a:lnTo>
                          <a:pt x="1499" y="4706"/>
                        </a:lnTo>
                        <a:lnTo>
                          <a:pt x="1557" y="4730"/>
                        </a:lnTo>
                        <a:lnTo>
                          <a:pt x="1613" y="4754"/>
                        </a:lnTo>
                        <a:lnTo>
                          <a:pt x="1725" y="4807"/>
                        </a:lnTo>
                        <a:lnTo>
                          <a:pt x="1836" y="4863"/>
                        </a:lnTo>
                        <a:lnTo>
                          <a:pt x="1944" y="4921"/>
                        </a:lnTo>
                        <a:lnTo>
                          <a:pt x="2049" y="4984"/>
                        </a:lnTo>
                        <a:lnTo>
                          <a:pt x="2153" y="5049"/>
                        </a:lnTo>
                        <a:lnTo>
                          <a:pt x="2253" y="5118"/>
                        </a:lnTo>
                        <a:lnTo>
                          <a:pt x="2351" y="5189"/>
                        </a:lnTo>
                        <a:lnTo>
                          <a:pt x="2448" y="5264"/>
                        </a:lnTo>
                        <a:lnTo>
                          <a:pt x="2540" y="5340"/>
                        </a:lnTo>
                        <a:lnTo>
                          <a:pt x="2630" y="5421"/>
                        </a:lnTo>
                        <a:lnTo>
                          <a:pt x="2719" y="5503"/>
                        </a:lnTo>
                        <a:lnTo>
                          <a:pt x="2803" y="5589"/>
                        </a:lnTo>
                        <a:lnTo>
                          <a:pt x="2885" y="5676"/>
                        </a:lnTo>
                        <a:lnTo>
                          <a:pt x="2964" y="5768"/>
                        </a:lnTo>
                        <a:lnTo>
                          <a:pt x="3040" y="5860"/>
                        </a:lnTo>
                        <a:lnTo>
                          <a:pt x="3113" y="5956"/>
                        </a:lnTo>
                        <a:lnTo>
                          <a:pt x="3182" y="6054"/>
                        </a:lnTo>
                        <a:lnTo>
                          <a:pt x="3249" y="6153"/>
                        </a:lnTo>
                        <a:lnTo>
                          <a:pt x="3311" y="6256"/>
                        </a:lnTo>
                        <a:lnTo>
                          <a:pt x="3370" y="6360"/>
                        </a:lnTo>
                        <a:lnTo>
                          <a:pt x="3427" y="6467"/>
                        </a:lnTo>
                        <a:lnTo>
                          <a:pt x="3480" y="6575"/>
                        </a:lnTo>
                        <a:lnTo>
                          <a:pt x="3528" y="6686"/>
                        </a:lnTo>
                        <a:lnTo>
                          <a:pt x="3552" y="6742"/>
                        </a:lnTo>
                        <a:lnTo>
                          <a:pt x="3574" y="6798"/>
                        </a:lnTo>
                        <a:lnTo>
                          <a:pt x="3595" y="6854"/>
                        </a:lnTo>
                        <a:lnTo>
                          <a:pt x="3615" y="6911"/>
                        </a:lnTo>
                        <a:lnTo>
                          <a:pt x="3635" y="6968"/>
                        </a:lnTo>
                        <a:lnTo>
                          <a:pt x="3653" y="7027"/>
                        </a:lnTo>
                        <a:lnTo>
                          <a:pt x="3671" y="7085"/>
                        </a:lnTo>
                        <a:lnTo>
                          <a:pt x="3687" y="7144"/>
                        </a:lnTo>
                        <a:close/>
                      </a:path>
                    </a:pathLst>
                  </a:custGeom>
                  <a:solidFill>
                    <a:srgbClr val="A5EDF8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97" name="Freeform 76"/>
                  <p:cNvSpPr>
                    <a:spLocks/>
                  </p:cNvSpPr>
                  <p:nvPr/>
                </p:nvSpPr>
                <p:spPr bwMode="auto">
                  <a:xfrm>
                    <a:off x="4877" y="6328"/>
                    <a:ext cx="3236" cy="3572"/>
                  </a:xfrm>
                  <a:custGeom>
                    <a:avLst/>
                    <a:gdLst>
                      <a:gd name="T0" fmla="*/ 1 w 6472"/>
                      <a:gd name="T1" fmla="*/ 1 h 7144"/>
                      <a:gd name="T2" fmla="*/ 1 w 6472"/>
                      <a:gd name="T3" fmla="*/ 1 h 7144"/>
                      <a:gd name="T4" fmla="*/ 1 w 6472"/>
                      <a:gd name="T5" fmla="*/ 1 h 7144"/>
                      <a:gd name="T6" fmla="*/ 1 w 6472"/>
                      <a:gd name="T7" fmla="*/ 1 h 7144"/>
                      <a:gd name="T8" fmla="*/ 1 w 6472"/>
                      <a:gd name="T9" fmla="*/ 1 h 7144"/>
                      <a:gd name="T10" fmla="*/ 1 w 6472"/>
                      <a:gd name="T11" fmla="*/ 1 h 7144"/>
                      <a:gd name="T12" fmla="*/ 1 w 6472"/>
                      <a:gd name="T13" fmla="*/ 1 h 7144"/>
                      <a:gd name="T14" fmla="*/ 1 w 6472"/>
                      <a:gd name="T15" fmla="*/ 1 h 7144"/>
                      <a:gd name="T16" fmla="*/ 1 w 6472"/>
                      <a:gd name="T17" fmla="*/ 1 h 7144"/>
                      <a:gd name="T18" fmla="*/ 1 w 6472"/>
                      <a:gd name="T19" fmla="*/ 1 h 7144"/>
                      <a:gd name="T20" fmla="*/ 1 w 6472"/>
                      <a:gd name="T21" fmla="*/ 1 h 7144"/>
                      <a:gd name="T22" fmla="*/ 1 w 6472"/>
                      <a:gd name="T23" fmla="*/ 1 h 7144"/>
                      <a:gd name="T24" fmla="*/ 1 w 6472"/>
                      <a:gd name="T25" fmla="*/ 1 h 7144"/>
                      <a:gd name="T26" fmla="*/ 1 w 6472"/>
                      <a:gd name="T27" fmla="*/ 1 h 7144"/>
                      <a:gd name="T28" fmla="*/ 1 w 6472"/>
                      <a:gd name="T29" fmla="*/ 1 h 7144"/>
                      <a:gd name="T30" fmla="*/ 1 w 6472"/>
                      <a:gd name="T31" fmla="*/ 1 h 7144"/>
                      <a:gd name="T32" fmla="*/ 1 w 6472"/>
                      <a:gd name="T33" fmla="*/ 1 h 7144"/>
                      <a:gd name="T34" fmla="*/ 1 w 6472"/>
                      <a:gd name="T35" fmla="*/ 1 h 7144"/>
                      <a:gd name="T36" fmla="*/ 1 w 6472"/>
                      <a:gd name="T37" fmla="*/ 1 h 7144"/>
                      <a:gd name="T38" fmla="*/ 1 w 6472"/>
                      <a:gd name="T39" fmla="*/ 1 h 7144"/>
                      <a:gd name="T40" fmla="*/ 1 w 6472"/>
                      <a:gd name="T41" fmla="*/ 1 h 7144"/>
                      <a:gd name="T42" fmla="*/ 1 w 6472"/>
                      <a:gd name="T43" fmla="*/ 1 h 7144"/>
                      <a:gd name="T44" fmla="*/ 1 w 6472"/>
                      <a:gd name="T45" fmla="*/ 1 h 7144"/>
                      <a:gd name="T46" fmla="*/ 1 w 6472"/>
                      <a:gd name="T47" fmla="*/ 1 h 7144"/>
                      <a:gd name="T48" fmla="*/ 1 w 6472"/>
                      <a:gd name="T49" fmla="*/ 1 h 7144"/>
                      <a:gd name="T50" fmla="*/ 1 w 6472"/>
                      <a:gd name="T51" fmla="*/ 1 h 7144"/>
                      <a:gd name="T52" fmla="*/ 1 w 6472"/>
                      <a:gd name="T53" fmla="*/ 1 h 7144"/>
                      <a:gd name="T54" fmla="*/ 1 w 6472"/>
                      <a:gd name="T55" fmla="*/ 1 h 7144"/>
                      <a:gd name="T56" fmla="*/ 1 w 6472"/>
                      <a:gd name="T57" fmla="*/ 1 h 7144"/>
                      <a:gd name="T58" fmla="*/ 1 w 6472"/>
                      <a:gd name="T59" fmla="*/ 1 h 7144"/>
                      <a:gd name="T60" fmla="*/ 1 w 6472"/>
                      <a:gd name="T61" fmla="*/ 1 h 7144"/>
                      <a:gd name="T62" fmla="*/ 1 w 6472"/>
                      <a:gd name="T63" fmla="*/ 1 h 7144"/>
                      <a:gd name="T64" fmla="*/ 1 w 6472"/>
                      <a:gd name="T65" fmla="*/ 1 h 7144"/>
                      <a:gd name="T66" fmla="*/ 1 w 6472"/>
                      <a:gd name="T67" fmla="*/ 1 h 7144"/>
                      <a:gd name="T68" fmla="*/ 1 w 6472"/>
                      <a:gd name="T69" fmla="*/ 1 h 7144"/>
                      <a:gd name="T70" fmla="*/ 1 w 6472"/>
                      <a:gd name="T71" fmla="*/ 1 h 7144"/>
                      <a:gd name="T72" fmla="*/ 1 w 6472"/>
                      <a:gd name="T73" fmla="*/ 1 h 7144"/>
                      <a:gd name="T74" fmla="*/ 1 w 6472"/>
                      <a:gd name="T75" fmla="*/ 1 h 7144"/>
                      <a:gd name="T76" fmla="*/ 1 w 6472"/>
                      <a:gd name="T77" fmla="*/ 1 h 7144"/>
                      <a:gd name="T78" fmla="*/ 1 w 6472"/>
                      <a:gd name="T79" fmla="*/ 1 h 7144"/>
                      <a:gd name="T80" fmla="*/ 1 w 6472"/>
                      <a:gd name="T81" fmla="*/ 1 h 7144"/>
                      <a:gd name="T82" fmla="*/ 1 w 6472"/>
                      <a:gd name="T83" fmla="*/ 1 h 7144"/>
                      <a:gd name="T84" fmla="*/ 1 w 6472"/>
                      <a:gd name="T85" fmla="*/ 1 h 7144"/>
                      <a:gd name="T86" fmla="*/ 1 w 6472"/>
                      <a:gd name="T87" fmla="*/ 1 h 7144"/>
                      <a:gd name="T88" fmla="*/ 1 w 6472"/>
                      <a:gd name="T89" fmla="*/ 1 h 7144"/>
                      <a:gd name="T90" fmla="*/ 1 w 6472"/>
                      <a:gd name="T91" fmla="*/ 1 h 7144"/>
                      <a:gd name="T92" fmla="*/ 1 w 6472"/>
                      <a:gd name="T93" fmla="*/ 1 h 7144"/>
                      <a:gd name="T94" fmla="*/ 1 w 6472"/>
                      <a:gd name="T95" fmla="*/ 1 h 7144"/>
                      <a:gd name="T96" fmla="*/ 1 w 6472"/>
                      <a:gd name="T97" fmla="*/ 1 h 7144"/>
                      <a:gd name="T98" fmla="*/ 1 w 6472"/>
                      <a:gd name="T99" fmla="*/ 1 h 7144"/>
                      <a:gd name="T100" fmla="*/ 1 w 6472"/>
                      <a:gd name="T101" fmla="*/ 1 h 7144"/>
                      <a:gd name="T102" fmla="*/ 1 w 6472"/>
                      <a:gd name="T103" fmla="*/ 1 h 7144"/>
                      <a:gd name="T104" fmla="*/ 1 w 6472"/>
                      <a:gd name="T105" fmla="*/ 1 h 7144"/>
                      <a:gd name="T106" fmla="*/ 1 w 6472"/>
                      <a:gd name="T107" fmla="*/ 1 h 7144"/>
                      <a:gd name="T108" fmla="*/ 1 w 6472"/>
                      <a:gd name="T109" fmla="*/ 1 h 7144"/>
                      <a:gd name="T110" fmla="*/ 1 w 6472"/>
                      <a:gd name="T111" fmla="*/ 1 h 7144"/>
                      <a:gd name="T112" fmla="*/ 1 w 6472"/>
                      <a:gd name="T113" fmla="*/ 1 h 7144"/>
                      <a:gd name="T114" fmla="*/ 1 w 6472"/>
                      <a:gd name="T115" fmla="*/ 1 h 7144"/>
                      <a:gd name="T116" fmla="*/ 1 w 6472"/>
                      <a:gd name="T117" fmla="*/ 1 h 7144"/>
                      <a:gd name="T118" fmla="*/ 1 w 6472"/>
                      <a:gd name="T119" fmla="*/ 1 h 7144"/>
                      <a:gd name="T120" fmla="*/ 1 w 6472"/>
                      <a:gd name="T121" fmla="*/ 1 h 7144"/>
                      <a:gd name="T122" fmla="*/ 1 w 6472"/>
                      <a:gd name="T123" fmla="*/ 1 h 7144"/>
                      <a:gd name="T124" fmla="*/ 1 w 6472"/>
                      <a:gd name="T125" fmla="*/ 1 h 714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6472"/>
                      <a:gd name="T190" fmla="*/ 0 h 7144"/>
                      <a:gd name="T191" fmla="*/ 6472 w 6472"/>
                      <a:gd name="T192" fmla="*/ 7144 h 714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6472" h="7144">
                        <a:moveTo>
                          <a:pt x="3687" y="7144"/>
                        </a:moveTo>
                        <a:lnTo>
                          <a:pt x="3763" y="7123"/>
                        </a:lnTo>
                        <a:lnTo>
                          <a:pt x="3839" y="7100"/>
                        </a:lnTo>
                        <a:lnTo>
                          <a:pt x="3914" y="7076"/>
                        </a:lnTo>
                        <a:lnTo>
                          <a:pt x="3989" y="7050"/>
                        </a:lnTo>
                        <a:lnTo>
                          <a:pt x="4062" y="7023"/>
                        </a:lnTo>
                        <a:lnTo>
                          <a:pt x="4135" y="6995"/>
                        </a:lnTo>
                        <a:lnTo>
                          <a:pt x="4207" y="6965"/>
                        </a:lnTo>
                        <a:lnTo>
                          <a:pt x="4279" y="6934"/>
                        </a:lnTo>
                        <a:lnTo>
                          <a:pt x="4350" y="6902"/>
                        </a:lnTo>
                        <a:lnTo>
                          <a:pt x="4419" y="6868"/>
                        </a:lnTo>
                        <a:lnTo>
                          <a:pt x="4487" y="6834"/>
                        </a:lnTo>
                        <a:lnTo>
                          <a:pt x="4555" y="6798"/>
                        </a:lnTo>
                        <a:lnTo>
                          <a:pt x="4621" y="6760"/>
                        </a:lnTo>
                        <a:lnTo>
                          <a:pt x="4687" y="6722"/>
                        </a:lnTo>
                        <a:lnTo>
                          <a:pt x="4752" y="6682"/>
                        </a:lnTo>
                        <a:lnTo>
                          <a:pt x="4816" y="6641"/>
                        </a:lnTo>
                        <a:lnTo>
                          <a:pt x="4880" y="6598"/>
                        </a:lnTo>
                        <a:lnTo>
                          <a:pt x="4941" y="6555"/>
                        </a:lnTo>
                        <a:lnTo>
                          <a:pt x="5001" y="6511"/>
                        </a:lnTo>
                        <a:lnTo>
                          <a:pt x="5062" y="6465"/>
                        </a:lnTo>
                        <a:lnTo>
                          <a:pt x="5120" y="6419"/>
                        </a:lnTo>
                        <a:lnTo>
                          <a:pt x="5179" y="6372"/>
                        </a:lnTo>
                        <a:lnTo>
                          <a:pt x="5235" y="6322"/>
                        </a:lnTo>
                        <a:lnTo>
                          <a:pt x="5291" y="6273"/>
                        </a:lnTo>
                        <a:lnTo>
                          <a:pt x="5346" y="6222"/>
                        </a:lnTo>
                        <a:lnTo>
                          <a:pt x="5400" y="6170"/>
                        </a:lnTo>
                        <a:lnTo>
                          <a:pt x="5451" y="6118"/>
                        </a:lnTo>
                        <a:lnTo>
                          <a:pt x="5502" y="6063"/>
                        </a:lnTo>
                        <a:lnTo>
                          <a:pt x="5553" y="6008"/>
                        </a:lnTo>
                        <a:lnTo>
                          <a:pt x="5602" y="5954"/>
                        </a:lnTo>
                        <a:lnTo>
                          <a:pt x="5650" y="5896"/>
                        </a:lnTo>
                        <a:lnTo>
                          <a:pt x="5696" y="5839"/>
                        </a:lnTo>
                        <a:lnTo>
                          <a:pt x="5742" y="5781"/>
                        </a:lnTo>
                        <a:lnTo>
                          <a:pt x="5786" y="5722"/>
                        </a:lnTo>
                        <a:lnTo>
                          <a:pt x="5829" y="5662"/>
                        </a:lnTo>
                        <a:lnTo>
                          <a:pt x="5870" y="5601"/>
                        </a:lnTo>
                        <a:lnTo>
                          <a:pt x="5910" y="5540"/>
                        </a:lnTo>
                        <a:lnTo>
                          <a:pt x="5951" y="5477"/>
                        </a:lnTo>
                        <a:lnTo>
                          <a:pt x="5988" y="5413"/>
                        </a:lnTo>
                        <a:lnTo>
                          <a:pt x="6024" y="5350"/>
                        </a:lnTo>
                        <a:lnTo>
                          <a:pt x="6060" y="5286"/>
                        </a:lnTo>
                        <a:lnTo>
                          <a:pt x="6093" y="5219"/>
                        </a:lnTo>
                        <a:lnTo>
                          <a:pt x="6126" y="5154"/>
                        </a:lnTo>
                        <a:lnTo>
                          <a:pt x="6157" y="5087"/>
                        </a:lnTo>
                        <a:lnTo>
                          <a:pt x="6187" y="5020"/>
                        </a:lnTo>
                        <a:lnTo>
                          <a:pt x="6215" y="4951"/>
                        </a:lnTo>
                        <a:lnTo>
                          <a:pt x="6242" y="4883"/>
                        </a:lnTo>
                        <a:lnTo>
                          <a:pt x="6267" y="4813"/>
                        </a:lnTo>
                        <a:lnTo>
                          <a:pt x="6292" y="4744"/>
                        </a:lnTo>
                        <a:lnTo>
                          <a:pt x="6314" y="4674"/>
                        </a:lnTo>
                        <a:lnTo>
                          <a:pt x="6335" y="4602"/>
                        </a:lnTo>
                        <a:lnTo>
                          <a:pt x="6356" y="4530"/>
                        </a:lnTo>
                        <a:lnTo>
                          <a:pt x="6374" y="4459"/>
                        </a:lnTo>
                        <a:lnTo>
                          <a:pt x="6390" y="4386"/>
                        </a:lnTo>
                        <a:lnTo>
                          <a:pt x="6406" y="4313"/>
                        </a:lnTo>
                        <a:lnTo>
                          <a:pt x="6420" y="4240"/>
                        </a:lnTo>
                        <a:lnTo>
                          <a:pt x="6432" y="4166"/>
                        </a:lnTo>
                        <a:lnTo>
                          <a:pt x="6442" y="4092"/>
                        </a:lnTo>
                        <a:lnTo>
                          <a:pt x="6451" y="4017"/>
                        </a:lnTo>
                        <a:lnTo>
                          <a:pt x="6458" y="3942"/>
                        </a:lnTo>
                        <a:lnTo>
                          <a:pt x="6464" y="3866"/>
                        </a:lnTo>
                        <a:lnTo>
                          <a:pt x="6468" y="3791"/>
                        </a:lnTo>
                        <a:lnTo>
                          <a:pt x="6471" y="3715"/>
                        </a:lnTo>
                        <a:lnTo>
                          <a:pt x="6472" y="3639"/>
                        </a:lnTo>
                        <a:lnTo>
                          <a:pt x="6471" y="3545"/>
                        </a:lnTo>
                        <a:lnTo>
                          <a:pt x="6467" y="3451"/>
                        </a:lnTo>
                        <a:lnTo>
                          <a:pt x="6460" y="3359"/>
                        </a:lnTo>
                        <a:lnTo>
                          <a:pt x="6451" y="3266"/>
                        </a:lnTo>
                        <a:lnTo>
                          <a:pt x="6440" y="3175"/>
                        </a:lnTo>
                        <a:lnTo>
                          <a:pt x="6428" y="3085"/>
                        </a:lnTo>
                        <a:lnTo>
                          <a:pt x="6413" y="2994"/>
                        </a:lnTo>
                        <a:lnTo>
                          <a:pt x="6395" y="2905"/>
                        </a:lnTo>
                        <a:lnTo>
                          <a:pt x="6374" y="2817"/>
                        </a:lnTo>
                        <a:lnTo>
                          <a:pt x="6352" y="2730"/>
                        </a:lnTo>
                        <a:lnTo>
                          <a:pt x="6327" y="2642"/>
                        </a:lnTo>
                        <a:lnTo>
                          <a:pt x="6301" y="2556"/>
                        </a:lnTo>
                        <a:lnTo>
                          <a:pt x="6272" y="2472"/>
                        </a:lnTo>
                        <a:lnTo>
                          <a:pt x="6241" y="2387"/>
                        </a:lnTo>
                        <a:lnTo>
                          <a:pt x="6208" y="2305"/>
                        </a:lnTo>
                        <a:lnTo>
                          <a:pt x="6172" y="2223"/>
                        </a:lnTo>
                        <a:lnTo>
                          <a:pt x="6135" y="2141"/>
                        </a:lnTo>
                        <a:lnTo>
                          <a:pt x="6096" y="2062"/>
                        </a:lnTo>
                        <a:lnTo>
                          <a:pt x="6054" y="1982"/>
                        </a:lnTo>
                        <a:lnTo>
                          <a:pt x="6011" y="1904"/>
                        </a:lnTo>
                        <a:lnTo>
                          <a:pt x="5967" y="1827"/>
                        </a:lnTo>
                        <a:lnTo>
                          <a:pt x="5920" y="1752"/>
                        </a:lnTo>
                        <a:lnTo>
                          <a:pt x="5872" y="1678"/>
                        </a:lnTo>
                        <a:lnTo>
                          <a:pt x="5822" y="1605"/>
                        </a:lnTo>
                        <a:lnTo>
                          <a:pt x="5769" y="1533"/>
                        </a:lnTo>
                        <a:lnTo>
                          <a:pt x="5715" y="1461"/>
                        </a:lnTo>
                        <a:lnTo>
                          <a:pt x="5660" y="1392"/>
                        </a:lnTo>
                        <a:lnTo>
                          <a:pt x="5602" y="1325"/>
                        </a:lnTo>
                        <a:lnTo>
                          <a:pt x="5544" y="1258"/>
                        </a:lnTo>
                        <a:lnTo>
                          <a:pt x="5483" y="1192"/>
                        </a:lnTo>
                        <a:lnTo>
                          <a:pt x="5421" y="1128"/>
                        </a:lnTo>
                        <a:lnTo>
                          <a:pt x="5357" y="1066"/>
                        </a:lnTo>
                        <a:lnTo>
                          <a:pt x="5291" y="1006"/>
                        </a:lnTo>
                        <a:lnTo>
                          <a:pt x="5224" y="946"/>
                        </a:lnTo>
                        <a:lnTo>
                          <a:pt x="5156" y="887"/>
                        </a:lnTo>
                        <a:lnTo>
                          <a:pt x="5086" y="831"/>
                        </a:lnTo>
                        <a:lnTo>
                          <a:pt x="5015" y="776"/>
                        </a:lnTo>
                        <a:lnTo>
                          <a:pt x="4942" y="723"/>
                        </a:lnTo>
                        <a:lnTo>
                          <a:pt x="4869" y="672"/>
                        </a:lnTo>
                        <a:lnTo>
                          <a:pt x="4793" y="621"/>
                        </a:lnTo>
                        <a:lnTo>
                          <a:pt x="4717" y="573"/>
                        </a:lnTo>
                        <a:lnTo>
                          <a:pt x="4639" y="528"/>
                        </a:lnTo>
                        <a:lnTo>
                          <a:pt x="4560" y="482"/>
                        </a:lnTo>
                        <a:lnTo>
                          <a:pt x="4479" y="439"/>
                        </a:lnTo>
                        <a:lnTo>
                          <a:pt x="4398" y="399"/>
                        </a:lnTo>
                        <a:lnTo>
                          <a:pt x="4315" y="360"/>
                        </a:lnTo>
                        <a:lnTo>
                          <a:pt x="4231" y="322"/>
                        </a:lnTo>
                        <a:lnTo>
                          <a:pt x="4147" y="287"/>
                        </a:lnTo>
                        <a:lnTo>
                          <a:pt x="4061" y="253"/>
                        </a:lnTo>
                        <a:lnTo>
                          <a:pt x="3974" y="222"/>
                        </a:lnTo>
                        <a:lnTo>
                          <a:pt x="3885" y="192"/>
                        </a:lnTo>
                        <a:lnTo>
                          <a:pt x="3797" y="164"/>
                        </a:lnTo>
                        <a:lnTo>
                          <a:pt x="3707" y="138"/>
                        </a:lnTo>
                        <a:lnTo>
                          <a:pt x="3617" y="115"/>
                        </a:lnTo>
                        <a:lnTo>
                          <a:pt x="3524" y="94"/>
                        </a:lnTo>
                        <a:lnTo>
                          <a:pt x="3433" y="75"/>
                        </a:lnTo>
                        <a:lnTo>
                          <a:pt x="3339" y="58"/>
                        </a:lnTo>
                        <a:lnTo>
                          <a:pt x="3245" y="42"/>
                        </a:lnTo>
                        <a:lnTo>
                          <a:pt x="3149" y="29"/>
                        </a:lnTo>
                        <a:lnTo>
                          <a:pt x="3054" y="19"/>
                        </a:lnTo>
                        <a:lnTo>
                          <a:pt x="2958" y="11"/>
                        </a:lnTo>
                        <a:lnTo>
                          <a:pt x="2861" y="6"/>
                        </a:lnTo>
                        <a:lnTo>
                          <a:pt x="2763" y="2"/>
                        </a:lnTo>
                        <a:lnTo>
                          <a:pt x="2665" y="0"/>
                        </a:lnTo>
                        <a:lnTo>
                          <a:pt x="2572" y="2"/>
                        </a:lnTo>
                        <a:lnTo>
                          <a:pt x="2478" y="4"/>
                        </a:lnTo>
                        <a:lnTo>
                          <a:pt x="2385" y="11"/>
                        </a:lnTo>
                        <a:lnTo>
                          <a:pt x="2294" y="17"/>
                        </a:lnTo>
                        <a:lnTo>
                          <a:pt x="2201" y="28"/>
                        </a:lnTo>
                        <a:lnTo>
                          <a:pt x="2110" y="39"/>
                        </a:lnTo>
                        <a:lnTo>
                          <a:pt x="2019" y="54"/>
                        </a:lnTo>
                        <a:lnTo>
                          <a:pt x="1929" y="69"/>
                        </a:lnTo>
                        <a:lnTo>
                          <a:pt x="1839" y="88"/>
                        </a:lnTo>
                        <a:lnTo>
                          <a:pt x="1749" y="107"/>
                        </a:lnTo>
                        <a:lnTo>
                          <a:pt x="1660" y="129"/>
                        </a:lnTo>
                        <a:lnTo>
                          <a:pt x="1572" y="154"/>
                        </a:lnTo>
                        <a:lnTo>
                          <a:pt x="1485" y="180"/>
                        </a:lnTo>
                        <a:lnTo>
                          <a:pt x="1398" y="209"/>
                        </a:lnTo>
                        <a:lnTo>
                          <a:pt x="1312" y="239"/>
                        </a:lnTo>
                        <a:lnTo>
                          <a:pt x="1226" y="270"/>
                        </a:lnTo>
                        <a:lnTo>
                          <a:pt x="1142" y="305"/>
                        </a:lnTo>
                        <a:lnTo>
                          <a:pt x="1059" y="340"/>
                        </a:lnTo>
                        <a:lnTo>
                          <a:pt x="976" y="378"/>
                        </a:lnTo>
                        <a:lnTo>
                          <a:pt x="894" y="418"/>
                        </a:lnTo>
                        <a:lnTo>
                          <a:pt x="812" y="460"/>
                        </a:lnTo>
                        <a:lnTo>
                          <a:pt x="734" y="504"/>
                        </a:lnTo>
                        <a:lnTo>
                          <a:pt x="655" y="550"/>
                        </a:lnTo>
                        <a:lnTo>
                          <a:pt x="577" y="597"/>
                        </a:lnTo>
                        <a:lnTo>
                          <a:pt x="501" y="646"/>
                        </a:lnTo>
                        <a:lnTo>
                          <a:pt x="425" y="697"/>
                        </a:lnTo>
                        <a:lnTo>
                          <a:pt x="352" y="749"/>
                        </a:lnTo>
                        <a:lnTo>
                          <a:pt x="278" y="804"/>
                        </a:lnTo>
                        <a:lnTo>
                          <a:pt x="206" y="861"/>
                        </a:lnTo>
                        <a:lnTo>
                          <a:pt x="137" y="918"/>
                        </a:lnTo>
                        <a:lnTo>
                          <a:pt x="68" y="978"/>
                        </a:lnTo>
                        <a:lnTo>
                          <a:pt x="0" y="1041"/>
                        </a:lnTo>
                        <a:lnTo>
                          <a:pt x="68" y="1105"/>
                        </a:lnTo>
                        <a:lnTo>
                          <a:pt x="133" y="1171"/>
                        </a:lnTo>
                        <a:lnTo>
                          <a:pt x="197" y="1239"/>
                        </a:lnTo>
                        <a:lnTo>
                          <a:pt x="259" y="1309"/>
                        </a:lnTo>
                        <a:lnTo>
                          <a:pt x="319" y="1379"/>
                        </a:lnTo>
                        <a:lnTo>
                          <a:pt x="377" y="1451"/>
                        </a:lnTo>
                        <a:lnTo>
                          <a:pt x="433" y="1524"/>
                        </a:lnTo>
                        <a:lnTo>
                          <a:pt x="487" y="1598"/>
                        </a:lnTo>
                        <a:lnTo>
                          <a:pt x="538" y="1674"/>
                        </a:lnTo>
                        <a:lnTo>
                          <a:pt x="588" y="1749"/>
                        </a:lnTo>
                        <a:lnTo>
                          <a:pt x="637" y="1827"/>
                        </a:lnTo>
                        <a:lnTo>
                          <a:pt x="682" y="1905"/>
                        </a:lnTo>
                        <a:lnTo>
                          <a:pt x="727" y="1985"/>
                        </a:lnTo>
                        <a:lnTo>
                          <a:pt x="768" y="2066"/>
                        </a:lnTo>
                        <a:lnTo>
                          <a:pt x="808" y="2148"/>
                        </a:lnTo>
                        <a:lnTo>
                          <a:pt x="846" y="2230"/>
                        </a:lnTo>
                        <a:lnTo>
                          <a:pt x="880" y="2313"/>
                        </a:lnTo>
                        <a:lnTo>
                          <a:pt x="913" y="2398"/>
                        </a:lnTo>
                        <a:lnTo>
                          <a:pt x="945" y="2482"/>
                        </a:lnTo>
                        <a:lnTo>
                          <a:pt x="974" y="2568"/>
                        </a:lnTo>
                        <a:lnTo>
                          <a:pt x="1001" y="2654"/>
                        </a:lnTo>
                        <a:lnTo>
                          <a:pt x="1024" y="2741"/>
                        </a:lnTo>
                        <a:lnTo>
                          <a:pt x="1046" y="2829"/>
                        </a:lnTo>
                        <a:lnTo>
                          <a:pt x="1067" y="2917"/>
                        </a:lnTo>
                        <a:lnTo>
                          <a:pt x="1085" y="3006"/>
                        </a:lnTo>
                        <a:lnTo>
                          <a:pt x="1100" y="3094"/>
                        </a:lnTo>
                        <a:lnTo>
                          <a:pt x="1113" y="3184"/>
                        </a:lnTo>
                        <a:lnTo>
                          <a:pt x="1124" y="3274"/>
                        </a:lnTo>
                        <a:lnTo>
                          <a:pt x="1132" y="3365"/>
                        </a:lnTo>
                        <a:lnTo>
                          <a:pt x="1138" y="3456"/>
                        </a:lnTo>
                        <a:lnTo>
                          <a:pt x="1142" y="3547"/>
                        </a:lnTo>
                        <a:lnTo>
                          <a:pt x="1143" y="3639"/>
                        </a:lnTo>
                        <a:lnTo>
                          <a:pt x="1142" y="3696"/>
                        </a:lnTo>
                        <a:lnTo>
                          <a:pt x="1140" y="3753"/>
                        </a:lnTo>
                        <a:lnTo>
                          <a:pt x="1138" y="3810"/>
                        </a:lnTo>
                        <a:lnTo>
                          <a:pt x="1135" y="3868"/>
                        </a:lnTo>
                        <a:lnTo>
                          <a:pt x="1131" y="3925"/>
                        </a:lnTo>
                        <a:lnTo>
                          <a:pt x="1125" y="3982"/>
                        </a:lnTo>
                        <a:lnTo>
                          <a:pt x="1120" y="4038"/>
                        </a:lnTo>
                        <a:lnTo>
                          <a:pt x="1113" y="4096"/>
                        </a:lnTo>
                        <a:lnTo>
                          <a:pt x="1104" y="4153"/>
                        </a:lnTo>
                        <a:lnTo>
                          <a:pt x="1096" y="4209"/>
                        </a:lnTo>
                        <a:lnTo>
                          <a:pt x="1085" y="4266"/>
                        </a:lnTo>
                        <a:lnTo>
                          <a:pt x="1075" y="4322"/>
                        </a:lnTo>
                        <a:lnTo>
                          <a:pt x="1063" y="4378"/>
                        </a:lnTo>
                        <a:lnTo>
                          <a:pt x="1050" y="4434"/>
                        </a:lnTo>
                        <a:lnTo>
                          <a:pt x="1037" y="4490"/>
                        </a:lnTo>
                        <a:lnTo>
                          <a:pt x="1023" y="4546"/>
                        </a:lnTo>
                        <a:lnTo>
                          <a:pt x="1084" y="4562"/>
                        </a:lnTo>
                        <a:lnTo>
                          <a:pt x="1144" y="4580"/>
                        </a:lnTo>
                        <a:lnTo>
                          <a:pt x="1204" y="4598"/>
                        </a:lnTo>
                        <a:lnTo>
                          <a:pt x="1265" y="4618"/>
                        </a:lnTo>
                        <a:lnTo>
                          <a:pt x="1323" y="4639"/>
                        </a:lnTo>
                        <a:lnTo>
                          <a:pt x="1382" y="4661"/>
                        </a:lnTo>
                        <a:lnTo>
                          <a:pt x="1440" y="4683"/>
                        </a:lnTo>
                        <a:lnTo>
                          <a:pt x="1499" y="4706"/>
                        </a:lnTo>
                        <a:lnTo>
                          <a:pt x="1557" y="4730"/>
                        </a:lnTo>
                        <a:lnTo>
                          <a:pt x="1613" y="4754"/>
                        </a:lnTo>
                        <a:lnTo>
                          <a:pt x="1725" y="4807"/>
                        </a:lnTo>
                        <a:lnTo>
                          <a:pt x="1836" y="4863"/>
                        </a:lnTo>
                        <a:lnTo>
                          <a:pt x="1944" y="4921"/>
                        </a:lnTo>
                        <a:lnTo>
                          <a:pt x="2049" y="4984"/>
                        </a:lnTo>
                        <a:lnTo>
                          <a:pt x="2153" y="5049"/>
                        </a:lnTo>
                        <a:lnTo>
                          <a:pt x="2253" y="5118"/>
                        </a:lnTo>
                        <a:lnTo>
                          <a:pt x="2351" y="5189"/>
                        </a:lnTo>
                        <a:lnTo>
                          <a:pt x="2448" y="5264"/>
                        </a:lnTo>
                        <a:lnTo>
                          <a:pt x="2540" y="5340"/>
                        </a:lnTo>
                        <a:lnTo>
                          <a:pt x="2630" y="5421"/>
                        </a:lnTo>
                        <a:lnTo>
                          <a:pt x="2719" y="5503"/>
                        </a:lnTo>
                        <a:lnTo>
                          <a:pt x="2803" y="5589"/>
                        </a:lnTo>
                        <a:lnTo>
                          <a:pt x="2885" y="5676"/>
                        </a:lnTo>
                        <a:lnTo>
                          <a:pt x="2964" y="5768"/>
                        </a:lnTo>
                        <a:lnTo>
                          <a:pt x="3040" y="5860"/>
                        </a:lnTo>
                        <a:lnTo>
                          <a:pt x="3113" y="5956"/>
                        </a:lnTo>
                        <a:lnTo>
                          <a:pt x="3182" y="6054"/>
                        </a:lnTo>
                        <a:lnTo>
                          <a:pt x="3249" y="6153"/>
                        </a:lnTo>
                        <a:lnTo>
                          <a:pt x="3311" y="6256"/>
                        </a:lnTo>
                        <a:lnTo>
                          <a:pt x="3370" y="6360"/>
                        </a:lnTo>
                        <a:lnTo>
                          <a:pt x="3427" y="6467"/>
                        </a:lnTo>
                        <a:lnTo>
                          <a:pt x="3480" y="6575"/>
                        </a:lnTo>
                        <a:lnTo>
                          <a:pt x="3528" y="6686"/>
                        </a:lnTo>
                        <a:lnTo>
                          <a:pt x="3552" y="6742"/>
                        </a:lnTo>
                        <a:lnTo>
                          <a:pt x="3574" y="6798"/>
                        </a:lnTo>
                        <a:lnTo>
                          <a:pt x="3595" y="6854"/>
                        </a:lnTo>
                        <a:lnTo>
                          <a:pt x="3615" y="6911"/>
                        </a:lnTo>
                        <a:lnTo>
                          <a:pt x="3635" y="6968"/>
                        </a:lnTo>
                        <a:lnTo>
                          <a:pt x="3653" y="7027"/>
                        </a:lnTo>
                        <a:lnTo>
                          <a:pt x="3671" y="7085"/>
                        </a:lnTo>
                        <a:lnTo>
                          <a:pt x="3687" y="7144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98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7071" y="7410"/>
                    <a:ext cx="67" cy="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eaLnBrk="0" hangingPunct="0"/>
                    <a:r>
                      <a:rPr lang="en-US" altLang="ru-RU" sz="800" b="1" dirty="0">
                        <a:solidFill>
                          <a:srgbClr val="0000CC"/>
                        </a:solidFill>
                      </a:rPr>
                      <a:t>, </a:t>
                    </a:r>
                    <a:endParaRPr lang="ru-RU" altLang="ru-RU" dirty="0">
                      <a:solidFill>
                        <a:srgbClr val="0000CC"/>
                      </a:solidFill>
                    </a:endParaRPr>
                  </a:p>
                </p:txBody>
              </p:sp>
              <p:sp>
                <p:nvSpPr>
                  <p:cNvPr id="23659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7444" y="8113"/>
                    <a:ext cx="80" cy="2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eaLnBrk="0" hangingPunct="0"/>
                    <a:r>
                      <a:rPr lang="en-US" altLang="ru-RU" sz="800" b="1" dirty="0">
                        <a:solidFill>
                          <a:srgbClr val="0000CC"/>
                        </a:solidFill>
                      </a:rPr>
                      <a:t>-</a:t>
                    </a:r>
                    <a:endParaRPr lang="ru-RU" altLang="ru-RU" dirty="0">
                      <a:solidFill>
                        <a:srgbClr val="0000CC"/>
                      </a:solidFill>
                    </a:endParaRPr>
                  </a:p>
                </p:txBody>
              </p:sp>
              <p:sp>
                <p:nvSpPr>
                  <p:cNvPr id="236600" name="Freeform 79"/>
                  <p:cNvSpPr>
                    <a:spLocks/>
                  </p:cNvSpPr>
                  <p:nvPr/>
                </p:nvSpPr>
                <p:spPr bwMode="auto">
                  <a:xfrm>
                    <a:off x="4365" y="8535"/>
                    <a:ext cx="1020" cy="914"/>
                  </a:xfrm>
                  <a:custGeom>
                    <a:avLst/>
                    <a:gdLst>
                      <a:gd name="T0" fmla="*/ 1 w 2039"/>
                      <a:gd name="T1" fmla="*/ 1 h 1827"/>
                      <a:gd name="T2" fmla="*/ 1 w 2039"/>
                      <a:gd name="T3" fmla="*/ 1 h 1827"/>
                      <a:gd name="T4" fmla="*/ 1 w 2039"/>
                      <a:gd name="T5" fmla="*/ 1 h 1827"/>
                      <a:gd name="T6" fmla="*/ 1 w 2039"/>
                      <a:gd name="T7" fmla="*/ 1 h 1827"/>
                      <a:gd name="T8" fmla="*/ 1 w 2039"/>
                      <a:gd name="T9" fmla="*/ 1 h 1827"/>
                      <a:gd name="T10" fmla="*/ 1 w 2039"/>
                      <a:gd name="T11" fmla="*/ 1 h 1827"/>
                      <a:gd name="T12" fmla="*/ 1 w 2039"/>
                      <a:gd name="T13" fmla="*/ 1 h 1827"/>
                      <a:gd name="T14" fmla="*/ 1 w 2039"/>
                      <a:gd name="T15" fmla="*/ 0 h 1827"/>
                      <a:gd name="T16" fmla="*/ 1 w 2039"/>
                      <a:gd name="T17" fmla="*/ 0 h 1827"/>
                      <a:gd name="T18" fmla="*/ 1 w 2039"/>
                      <a:gd name="T19" fmla="*/ 1 h 1827"/>
                      <a:gd name="T20" fmla="*/ 1 w 2039"/>
                      <a:gd name="T21" fmla="*/ 1 h 1827"/>
                      <a:gd name="T22" fmla="*/ 1 w 2039"/>
                      <a:gd name="T23" fmla="*/ 1 h 1827"/>
                      <a:gd name="T24" fmla="*/ 1 w 2039"/>
                      <a:gd name="T25" fmla="*/ 1 h 1827"/>
                      <a:gd name="T26" fmla="*/ 1 w 2039"/>
                      <a:gd name="T27" fmla="*/ 1 h 1827"/>
                      <a:gd name="T28" fmla="*/ 1 w 2039"/>
                      <a:gd name="T29" fmla="*/ 1 h 1827"/>
                      <a:gd name="T30" fmla="*/ 1 w 2039"/>
                      <a:gd name="T31" fmla="*/ 1 h 1827"/>
                      <a:gd name="T32" fmla="*/ 1 w 2039"/>
                      <a:gd name="T33" fmla="*/ 1 h 1827"/>
                      <a:gd name="T34" fmla="*/ 1 w 2039"/>
                      <a:gd name="T35" fmla="*/ 1 h 1827"/>
                      <a:gd name="T36" fmla="*/ 1 w 2039"/>
                      <a:gd name="T37" fmla="*/ 1 h 1827"/>
                      <a:gd name="T38" fmla="*/ 1 w 2039"/>
                      <a:gd name="T39" fmla="*/ 1 h 1827"/>
                      <a:gd name="T40" fmla="*/ 1 w 2039"/>
                      <a:gd name="T41" fmla="*/ 1 h 1827"/>
                      <a:gd name="T42" fmla="*/ 1 w 2039"/>
                      <a:gd name="T43" fmla="*/ 1 h 1827"/>
                      <a:gd name="T44" fmla="*/ 1 w 2039"/>
                      <a:gd name="T45" fmla="*/ 1 h 1827"/>
                      <a:gd name="T46" fmla="*/ 1 w 2039"/>
                      <a:gd name="T47" fmla="*/ 1 h 1827"/>
                      <a:gd name="T48" fmla="*/ 1 w 2039"/>
                      <a:gd name="T49" fmla="*/ 1 h 1827"/>
                      <a:gd name="T50" fmla="*/ 1 w 2039"/>
                      <a:gd name="T51" fmla="*/ 1 h 1827"/>
                      <a:gd name="T52" fmla="*/ 1 w 2039"/>
                      <a:gd name="T53" fmla="*/ 1 h 1827"/>
                      <a:gd name="T54" fmla="*/ 1 w 2039"/>
                      <a:gd name="T55" fmla="*/ 1 h 1827"/>
                      <a:gd name="T56" fmla="*/ 1 w 2039"/>
                      <a:gd name="T57" fmla="*/ 1 h 1827"/>
                      <a:gd name="T58" fmla="*/ 1 w 2039"/>
                      <a:gd name="T59" fmla="*/ 1 h 1827"/>
                      <a:gd name="T60" fmla="*/ 1 w 2039"/>
                      <a:gd name="T61" fmla="*/ 1 h 1827"/>
                      <a:gd name="T62" fmla="*/ 1 w 2039"/>
                      <a:gd name="T63" fmla="*/ 1 h 1827"/>
                      <a:gd name="T64" fmla="*/ 1 w 2039"/>
                      <a:gd name="T65" fmla="*/ 1 h 1827"/>
                      <a:gd name="T66" fmla="*/ 1 w 2039"/>
                      <a:gd name="T67" fmla="*/ 1 h 1827"/>
                      <a:gd name="T68" fmla="*/ 1 w 2039"/>
                      <a:gd name="T69" fmla="*/ 1 h 1827"/>
                      <a:gd name="T70" fmla="*/ 1 w 2039"/>
                      <a:gd name="T71" fmla="*/ 1 h 1827"/>
                      <a:gd name="T72" fmla="*/ 1 w 2039"/>
                      <a:gd name="T73" fmla="*/ 1 h 1827"/>
                      <a:gd name="T74" fmla="*/ 1 w 2039"/>
                      <a:gd name="T75" fmla="*/ 1 h 1827"/>
                      <a:gd name="T76" fmla="*/ 1 w 2039"/>
                      <a:gd name="T77" fmla="*/ 1 h 1827"/>
                      <a:gd name="T78" fmla="*/ 1 w 2039"/>
                      <a:gd name="T79" fmla="*/ 1 h 1827"/>
                      <a:gd name="T80" fmla="*/ 1 w 2039"/>
                      <a:gd name="T81" fmla="*/ 1 h 1827"/>
                      <a:gd name="T82" fmla="*/ 1 w 2039"/>
                      <a:gd name="T83" fmla="*/ 1 h 1827"/>
                      <a:gd name="T84" fmla="*/ 1 w 2039"/>
                      <a:gd name="T85" fmla="*/ 1 h 1827"/>
                      <a:gd name="T86" fmla="*/ 1 w 2039"/>
                      <a:gd name="T87" fmla="*/ 1 h 1827"/>
                      <a:gd name="T88" fmla="*/ 0 w 2039"/>
                      <a:gd name="T89" fmla="*/ 1 h 182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039"/>
                      <a:gd name="T136" fmla="*/ 0 h 1827"/>
                      <a:gd name="T137" fmla="*/ 2039 w 2039"/>
                      <a:gd name="T138" fmla="*/ 1827 h 182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039" h="1827">
                        <a:moveTo>
                          <a:pt x="0" y="129"/>
                        </a:moveTo>
                        <a:lnTo>
                          <a:pt x="62" y="113"/>
                        </a:lnTo>
                        <a:lnTo>
                          <a:pt x="124" y="99"/>
                        </a:lnTo>
                        <a:lnTo>
                          <a:pt x="188" y="84"/>
                        </a:lnTo>
                        <a:lnTo>
                          <a:pt x="252" y="71"/>
                        </a:lnTo>
                        <a:lnTo>
                          <a:pt x="314" y="60"/>
                        </a:lnTo>
                        <a:lnTo>
                          <a:pt x="378" y="49"/>
                        </a:lnTo>
                        <a:lnTo>
                          <a:pt x="443" y="40"/>
                        </a:lnTo>
                        <a:lnTo>
                          <a:pt x="506" y="31"/>
                        </a:lnTo>
                        <a:lnTo>
                          <a:pt x="570" y="23"/>
                        </a:lnTo>
                        <a:lnTo>
                          <a:pt x="634" y="17"/>
                        </a:lnTo>
                        <a:lnTo>
                          <a:pt x="699" y="11"/>
                        </a:lnTo>
                        <a:lnTo>
                          <a:pt x="762" y="7"/>
                        </a:lnTo>
                        <a:lnTo>
                          <a:pt x="826" y="4"/>
                        </a:lnTo>
                        <a:lnTo>
                          <a:pt x="891" y="1"/>
                        </a:lnTo>
                        <a:lnTo>
                          <a:pt x="955" y="0"/>
                        </a:lnTo>
                        <a:lnTo>
                          <a:pt x="1020" y="0"/>
                        </a:lnTo>
                        <a:lnTo>
                          <a:pt x="1083" y="0"/>
                        </a:lnTo>
                        <a:lnTo>
                          <a:pt x="1148" y="2"/>
                        </a:lnTo>
                        <a:lnTo>
                          <a:pt x="1212" y="5"/>
                        </a:lnTo>
                        <a:lnTo>
                          <a:pt x="1277" y="9"/>
                        </a:lnTo>
                        <a:lnTo>
                          <a:pt x="1341" y="14"/>
                        </a:lnTo>
                        <a:lnTo>
                          <a:pt x="1404" y="19"/>
                        </a:lnTo>
                        <a:lnTo>
                          <a:pt x="1469" y="26"/>
                        </a:lnTo>
                        <a:lnTo>
                          <a:pt x="1533" y="33"/>
                        </a:lnTo>
                        <a:lnTo>
                          <a:pt x="1596" y="43"/>
                        </a:lnTo>
                        <a:lnTo>
                          <a:pt x="1660" y="53"/>
                        </a:lnTo>
                        <a:lnTo>
                          <a:pt x="1724" y="63"/>
                        </a:lnTo>
                        <a:lnTo>
                          <a:pt x="1787" y="76"/>
                        </a:lnTo>
                        <a:lnTo>
                          <a:pt x="1850" y="89"/>
                        </a:lnTo>
                        <a:lnTo>
                          <a:pt x="1913" y="104"/>
                        </a:lnTo>
                        <a:lnTo>
                          <a:pt x="1976" y="118"/>
                        </a:lnTo>
                        <a:lnTo>
                          <a:pt x="2039" y="135"/>
                        </a:lnTo>
                        <a:lnTo>
                          <a:pt x="2023" y="195"/>
                        </a:lnTo>
                        <a:lnTo>
                          <a:pt x="2005" y="255"/>
                        </a:lnTo>
                        <a:lnTo>
                          <a:pt x="1987" y="313"/>
                        </a:lnTo>
                        <a:lnTo>
                          <a:pt x="1966" y="372"/>
                        </a:lnTo>
                        <a:lnTo>
                          <a:pt x="1945" y="431"/>
                        </a:lnTo>
                        <a:lnTo>
                          <a:pt x="1924" y="489"/>
                        </a:lnTo>
                        <a:lnTo>
                          <a:pt x="1901" y="547"/>
                        </a:lnTo>
                        <a:lnTo>
                          <a:pt x="1877" y="604"/>
                        </a:lnTo>
                        <a:lnTo>
                          <a:pt x="1852" y="661"/>
                        </a:lnTo>
                        <a:lnTo>
                          <a:pt x="1827" y="717"/>
                        </a:lnTo>
                        <a:lnTo>
                          <a:pt x="1800" y="773"/>
                        </a:lnTo>
                        <a:lnTo>
                          <a:pt x="1772" y="829"/>
                        </a:lnTo>
                        <a:lnTo>
                          <a:pt x="1743" y="884"/>
                        </a:lnTo>
                        <a:lnTo>
                          <a:pt x="1714" y="938"/>
                        </a:lnTo>
                        <a:lnTo>
                          <a:pt x="1684" y="992"/>
                        </a:lnTo>
                        <a:lnTo>
                          <a:pt x="1652" y="1047"/>
                        </a:lnTo>
                        <a:lnTo>
                          <a:pt x="1619" y="1099"/>
                        </a:lnTo>
                        <a:lnTo>
                          <a:pt x="1585" y="1152"/>
                        </a:lnTo>
                        <a:lnTo>
                          <a:pt x="1551" y="1204"/>
                        </a:lnTo>
                        <a:lnTo>
                          <a:pt x="1515" y="1255"/>
                        </a:lnTo>
                        <a:lnTo>
                          <a:pt x="1479" y="1306"/>
                        </a:lnTo>
                        <a:lnTo>
                          <a:pt x="1441" y="1356"/>
                        </a:lnTo>
                        <a:lnTo>
                          <a:pt x="1364" y="1455"/>
                        </a:lnTo>
                        <a:lnTo>
                          <a:pt x="1284" y="1552"/>
                        </a:lnTo>
                        <a:lnTo>
                          <a:pt x="1198" y="1647"/>
                        </a:lnTo>
                        <a:lnTo>
                          <a:pt x="1111" y="1738"/>
                        </a:lnTo>
                        <a:lnTo>
                          <a:pt x="1020" y="1827"/>
                        </a:lnTo>
                        <a:lnTo>
                          <a:pt x="927" y="1738"/>
                        </a:lnTo>
                        <a:lnTo>
                          <a:pt x="838" y="1646"/>
                        </a:lnTo>
                        <a:lnTo>
                          <a:pt x="754" y="1552"/>
                        </a:lnTo>
                        <a:lnTo>
                          <a:pt x="674" y="1454"/>
                        </a:lnTo>
                        <a:lnTo>
                          <a:pt x="634" y="1405"/>
                        </a:lnTo>
                        <a:lnTo>
                          <a:pt x="595" y="1355"/>
                        </a:lnTo>
                        <a:lnTo>
                          <a:pt x="557" y="1304"/>
                        </a:lnTo>
                        <a:lnTo>
                          <a:pt x="521" y="1254"/>
                        </a:lnTo>
                        <a:lnTo>
                          <a:pt x="486" y="1201"/>
                        </a:lnTo>
                        <a:lnTo>
                          <a:pt x="451" y="1149"/>
                        </a:lnTo>
                        <a:lnTo>
                          <a:pt x="418" y="1096"/>
                        </a:lnTo>
                        <a:lnTo>
                          <a:pt x="386" y="1043"/>
                        </a:lnTo>
                        <a:lnTo>
                          <a:pt x="354" y="989"/>
                        </a:lnTo>
                        <a:lnTo>
                          <a:pt x="322" y="935"/>
                        </a:lnTo>
                        <a:lnTo>
                          <a:pt x="293" y="880"/>
                        </a:lnTo>
                        <a:lnTo>
                          <a:pt x="264" y="825"/>
                        </a:lnTo>
                        <a:lnTo>
                          <a:pt x="237" y="769"/>
                        </a:lnTo>
                        <a:lnTo>
                          <a:pt x="210" y="713"/>
                        </a:lnTo>
                        <a:lnTo>
                          <a:pt x="184" y="656"/>
                        </a:lnTo>
                        <a:lnTo>
                          <a:pt x="159" y="600"/>
                        </a:lnTo>
                        <a:lnTo>
                          <a:pt x="136" y="541"/>
                        </a:lnTo>
                        <a:lnTo>
                          <a:pt x="113" y="484"/>
                        </a:lnTo>
                        <a:lnTo>
                          <a:pt x="91" y="425"/>
                        </a:lnTo>
                        <a:lnTo>
                          <a:pt x="70" y="367"/>
                        </a:lnTo>
                        <a:lnTo>
                          <a:pt x="51" y="308"/>
                        </a:lnTo>
                        <a:lnTo>
                          <a:pt x="33" y="248"/>
                        </a:lnTo>
                        <a:lnTo>
                          <a:pt x="15" y="188"/>
                        </a:lnTo>
                        <a:lnTo>
                          <a:pt x="0" y="129"/>
                        </a:lnTo>
                        <a:close/>
                      </a:path>
                    </a:pathLst>
                  </a:custGeom>
                  <a:solidFill>
                    <a:srgbClr val="00C4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601" name="Freeform 80"/>
                  <p:cNvSpPr>
                    <a:spLocks/>
                  </p:cNvSpPr>
                  <p:nvPr/>
                </p:nvSpPr>
                <p:spPr bwMode="auto">
                  <a:xfrm>
                    <a:off x="4365" y="8535"/>
                    <a:ext cx="1020" cy="914"/>
                  </a:xfrm>
                  <a:custGeom>
                    <a:avLst/>
                    <a:gdLst>
                      <a:gd name="T0" fmla="*/ 1 w 2039"/>
                      <a:gd name="T1" fmla="*/ 1 h 1827"/>
                      <a:gd name="T2" fmla="*/ 1 w 2039"/>
                      <a:gd name="T3" fmla="*/ 1 h 1827"/>
                      <a:gd name="T4" fmla="*/ 1 w 2039"/>
                      <a:gd name="T5" fmla="*/ 1 h 1827"/>
                      <a:gd name="T6" fmla="*/ 1 w 2039"/>
                      <a:gd name="T7" fmla="*/ 1 h 1827"/>
                      <a:gd name="T8" fmla="*/ 1 w 2039"/>
                      <a:gd name="T9" fmla="*/ 1 h 1827"/>
                      <a:gd name="T10" fmla="*/ 1 w 2039"/>
                      <a:gd name="T11" fmla="*/ 1 h 1827"/>
                      <a:gd name="T12" fmla="*/ 1 w 2039"/>
                      <a:gd name="T13" fmla="*/ 1 h 1827"/>
                      <a:gd name="T14" fmla="*/ 1 w 2039"/>
                      <a:gd name="T15" fmla="*/ 0 h 1827"/>
                      <a:gd name="T16" fmla="*/ 1 w 2039"/>
                      <a:gd name="T17" fmla="*/ 0 h 1827"/>
                      <a:gd name="T18" fmla="*/ 1 w 2039"/>
                      <a:gd name="T19" fmla="*/ 1 h 1827"/>
                      <a:gd name="T20" fmla="*/ 1 w 2039"/>
                      <a:gd name="T21" fmla="*/ 1 h 1827"/>
                      <a:gd name="T22" fmla="*/ 1 w 2039"/>
                      <a:gd name="T23" fmla="*/ 1 h 1827"/>
                      <a:gd name="T24" fmla="*/ 1 w 2039"/>
                      <a:gd name="T25" fmla="*/ 1 h 1827"/>
                      <a:gd name="T26" fmla="*/ 1 w 2039"/>
                      <a:gd name="T27" fmla="*/ 1 h 1827"/>
                      <a:gd name="T28" fmla="*/ 1 w 2039"/>
                      <a:gd name="T29" fmla="*/ 1 h 1827"/>
                      <a:gd name="T30" fmla="*/ 1 w 2039"/>
                      <a:gd name="T31" fmla="*/ 1 h 1827"/>
                      <a:gd name="T32" fmla="*/ 1 w 2039"/>
                      <a:gd name="T33" fmla="*/ 1 h 1827"/>
                      <a:gd name="T34" fmla="*/ 1 w 2039"/>
                      <a:gd name="T35" fmla="*/ 1 h 1827"/>
                      <a:gd name="T36" fmla="*/ 1 w 2039"/>
                      <a:gd name="T37" fmla="*/ 1 h 1827"/>
                      <a:gd name="T38" fmla="*/ 1 w 2039"/>
                      <a:gd name="T39" fmla="*/ 1 h 1827"/>
                      <a:gd name="T40" fmla="*/ 1 w 2039"/>
                      <a:gd name="T41" fmla="*/ 1 h 1827"/>
                      <a:gd name="T42" fmla="*/ 1 w 2039"/>
                      <a:gd name="T43" fmla="*/ 1 h 1827"/>
                      <a:gd name="T44" fmla="*/ 1 w 2039"/>
                      <a:gd name="T45" fmla="*/ 1 h 1827"/>
                      <a:gd name="T46" fmla="*/ 1 w 2039"/>
                      <a:gd name="T47" fmla="*/ 1 h 1827"/>
                      <a:gd name="T48" fmla="*/ 1 w 2039"/>
                      <a:gd name="T49" fmla="*/ 1 h 1827"/>
                      <a:gd name="T50" fmla="*/ 1 w 2039"/>
                      <a:gd name="T51" fmla="*/ 1 h 1827"/>
                      <a:gd name="T52" fmla="*/ 1 w 2039"/>
                      <a:gd name="T53" fmla="*/ 1 h 1827"/>
                      <a:gd name="T54" fmla="*/ 1 w 2039"/>
                      <a:gd name="T55" fmla="*/ 1 h 1827"/>
                      <a:gd name="T56" fmla="*/ 1 w 2039"/>
                      <a:gd name="T57" fmla="*/ 1 h 1827"/>
                      <a:gd name="T58" fmla="*/ 1 w 2039"/>
                      <a:gd name="T59" fmla="*/ 1 h 1827"/>
                      <a:gd name="T60" fmla="*/ 1 w 2039"/>
                      <a:gd name="T61" fmla="*/ 1 h 1827"/>
                      <a:gd name="T62" fmla="*/ 1 w 2039"/>
                      <a:gd name="T63" fmla="*/ 1 h 1827"/>
                      <a:gd name="T64" fmla="*/ 1 w 2039"/>
                      <a:gd name="T65" fmla="*/ 1 h 1827"/>
                      <a:gd name="T66" fmla="*/ 1 w 2039"/>
                      <a:gd name="T67" fmla="*/ 1 h 1827"/>
                      <a:gd name="T68" fmla="*/ 1 w 2039"/>
                      <a:gd name="T69" fmla="*/ 1 h 1827"/>
                      <a:gd name="T70" fmla="*/ 1 w 2039"/>
                      <a:gd name="T71" fmla="*/ 1 h 1827"/>
                      <a:gd name="T72" fmla="*/ 1 w 2039"/>
                      <a:gd name="T73" fmla="*/ 1 h 1827"/>
                      <a:gd name="T74" fmla="*/ 1 w 2039"/>
                      <a:gd name="T75" fmla="*/ 1 h 1827"/>
                      <a:gd name="T76" fmla="*/ 1 w 2039"/>
                      <a:gd name="T77" fmla="*/ 1 h 1827"/>
                      <a:gd name="T78" fmla="*/ 1 w 2039"/>
                      <a:gd name="T79" fmla="*/ 1 h 1827"/>
                      <a:gd name="T80" fmla="*/ 1 w 2039"/>
                      <a:gd name="T81" fmla="*/ 1 h 1827"/>
                      <a:gd name="T82" fmla="*/ 1 w 2039"/>
                      <a:gd name="T83" fmla="*/ 1 h 1827"/>
                      <a:gd name="T84" fmla="*/ 1 w 2039"/>
                      <a:gd name="T85" fmla="*/ 1 h 1827"/>
                      <a:gd name="T86" fmla="*/ 1 w 2039"/>
                      <a:gd name="T87" fmla="*/ 1 h 1827"/>
                      <a:gd name="T88" fmla="*/ 0 w 2039"/>
                      <a:gd name="T89" fmla="*/ 1 h 182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039"/>
                      <a:gd name="T136" fmla="*/ 0 h 1827"/>
                      <a:gd name="T137" fmla="*/ 2039 w 2039"/>
                      <a:gd name="T138" fmla="*/ 1827 h 182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039" h="1827">
                        <a:moveTo>
                          <a:pt x="0" y="129"/>
                        </a:moveTo>
                        <a:lnTo>
                          <a:pt x="62" y="113"/>
                        </a:lnTo>
                        <a:lnTo>
                          <a:pt x="124" y="99"/>
                        </a:lnTo>
                        <a:lnTo>
                          <a:pt x="188" y="84"/>
                        </a:lnTo>
                        <a:lnTo>
                          <a:pt x="252" y="71"/>
                        </a:lnTo>
                        <a:lnTo>
                          <a:pt x="314" y="60"/>
                        </a:lnTo>
                        <a:lnTo>
                          <a:pt x="378" y="49"/>
                        </a:lnTo>
                        <a:lnTo>
                          <a:pt x="443" y="40"/>
                        </a:lnTo>
                        <a:lnTo>
                          <a:pt x="506" y="31"/>
                        </a:lnTo>
                        <a:lnTo>
                          <a:pt x="570" y="23"/>
                        </a:lnTo>
                        <a:lnTo>
                          <a:pt x="634" y="17"/>
                        </a:lnTo>
                        <a:lnTo>
                          <a:pt x="699" y="11"/>
                        </a:lnTo>
                        <a:lnTo>
                          <a:pt x="762" y="7"/>
                        </a:lnTo>
                        <a:lnTo>
                          <a:pt x="826" y="4"/>
                        </a:lnTo>
                        <a:lnTo>
                          <a:pt x="891" y="1"/>
                        </a:lnTo>
                        <a:lnTo>
                          <a:pt x="955" y="0"/>
                        </a:lnTo>
                        <a:lnTo>
                          <a:pt x="1020" y="0"/>
                        </a:lnTo>
                        <a:lnTo>
                          <a:pt x="1083" y="0"/>
                        </a:lnTo>
                        <a:lnTo>
                          <a:pt x="1148" y="2"/>
                        </a:lnTo>
                        <a:lnTo>
                          <a:pt x="1212" y="5"/>
                        </a:lnTo>
                        <a:lnTo>
                          <a:pt x="1277" y="9"/>
                        </a:lnTo>
                        <a:lnTo>
                          <a:pt x="1341" y="14"/>
                        </a:lnTo>
                        <a:lnTo>
                          <a:pt x="1404" y="19"/>
                        </a:lnTo>
                        <a:lnTo>
                          <a:pt x="1469" y="26"/>
                        </a:lnTo>
                        <a:lnTo>
                          <a:pt x="1533" y="33"/>
                        </a:lnTo>
                        <a:lnTo>
                          <a:pt x="1596" y="43"/>
                        </a:lnTo>
                        <a:lnTo>
                          <a:pt x="1660" y="53"/>
                        </a:lnTo>
                        <a:lnTo>
                          <a:pt x="1724" y="63"/>
                        </a:lnTo>
                        <a:lnTo>
                          <a:pt x="1787" y="76"/>
                        </a:lnTo>
                        <a:lnTo>
                          <a:pt x="1850" y="89"/>
                        </a:lnTo>
                        <a:lnTo>
                          <a:pt x="1913" y="104"/>
                        </a:lnTo>
                        <a:lnTo>
                          <a:pt x="1976" y="118"/>
                        </a:lnTo>
                        <a:lnTo>
                          <a:pt x="2039" y="135"/>
                        </a:lnTo>
                        <a:lnTo>
                          <a:pt x="2023" y="195"/>
                        </a:lnTo>
                        <a:lnTo>
                          <a:pt x="2005" y="255"/>
                        </a:lnTo>
                        <a:lnTo>
                          <a:pt x="1987" y="313"/>
                        </a:lnTo>
                        <a:lnTo>
                          <a:pt x="1966" y="372"/>
                        </a:lnTo>
                        <a:lnTo>
                          <a:pt x="1945" y="431"/>
                        </a:lnTo>
                        <a:lnTo>
                          <a:pt x="1924" y="489"/>
                        </a:lnTo>
                        <a:lnTo>
                          <a:pt x="1901" y="547"/>
                        </a:lnTo>
                        <a:lnTo>
                          <a:pt x="1877" y="604"/>
                        </a:lnTo>
                        <a:lnTo>
                          <a:pt x="1852" y="661"/>
                        </a:lnTo>
                        <a:lnTo>
                          <a:pt x="1827" y="717"/>
                        </a:lnTo>
                        <a:lnTo>
                          <a:pt x="1800" y="773"/>
                        </a:lnTo>
                        <a:lnTo>
                          <a:pt x="1772" y="829"/>
                        </a:lnTo>
                        <a:lnTo>
                          <a:pt x="1743" y="884"/>
                        </a:lnTo>
                        <a:lnTo>
                          <a:pt x="1714" y="938"/>
                        </a:lnTo>
                        <a:lnTo>
                          <a:pt x="1684" y="992"/>
                        </a:lnTo>
                        <a:lnTo>
                          <a:pt x="1652" y="1047"/>
                        </a:lnTo>
                        <a:lnTo>
                          <a:pt x="1619" y="1099"/>
                        </a:lnTo>
                        <a:lnTo>
                          <a:pt x="1585" y="1152"/>
                        </a:lnTo>
                        <a:lnTo>
                          <a:pt x="1551" y="1204"/>
                        </a:lnTo>
                        <a:lnTo>
                          <a:pt x="1515" y="1255"/>
                        </a:lnTo>
                        <a:lnTo>
                          <a:pt x="1479" y="1306"/>
                        </a:lnTo>
                        <a:lnTo>
                          <a:pt x="1441" y="1356"/>
                        </a:lnTo>
                        <a:lnTo>
                          <a:pt x="1364" y="1455"/>
                        </a:lnTo>
                        <a:lnTo>
                          <a:pt x="1284" y="1552"/>
                        </a:lnTo>
                        <a:lnTo>
                          <a:pt x="1198" y="1647"/>
                        </a:lnTo>
                        <a:lnTo>
                          <a:pt x="1111" y="1738"/>
                        </a:lnTo>
                        <a:lnTo>
                          <a:pt x="1020" y="1827"/>
                        </a:lnTo>
                        <a:lnTo>
                          <a:pt x="927" y="1738"/>
                        </a:lnTo>
                        <a:lnTo>
                          <a:pt x="838" y="1646"/>
                        </a:lnTo>
                        <a:lnTo>
                          <a:pt x="754" y="1552"/>
                        </a:lnTo>
                        <a:lnTo>
                          <a:pt x="674" y="1454"/>
                        </a:lnTo>
                        <a:lnTo>
                          <a:pt x="634" y="1405"/>
                        </a:lnTo>
                        <a:lnTo>
                          <a:pt x="595" y="1355"/>
                        </a:lnTo>
                        <a:lnTo>
                          <a:pt x="557" y="1304"/>
                        </a:lnTo>
                        <a:lnTo>
                          <a:pt x="521" y="1254"/>
                        </a:lnTo>
                        <a:lnTo>
                          <a:pt x="486" y="1201"/>
                        </a:lnTo>
                        <a:lnTo>
                          <a:pt x="451" y="1149"/>
                        </a:lnTo>
                        <a:lnTo>
                          <a:pt x="418" y="1096"/>
                        </a:lnTo>
                        <a:lnTo>
                          <a:pt x="386" y="1043"/>
                        </a:lnTo>
                        <a:lnTo>
                          <a:pt x="354" y="989"/>
                        </a:lnTo>
                        <a:lnTo>
                          <a:pt x="322" y="935"/>
                        </a:lnTo>
                        <a:lnTo>
                          <a:pt x="293" y="880"/>
                        </a:lnTo>
                        <a:lnTo>
                          <a:pt x="264" y="825"/>
                        </a:lnTo>
                        <a:lnTo>
                          <a:pt x="237" y="769"/>
                        </a:lnTo>
                        <a:lnTo>
                          <a:pt x="210" y="713"/>
                        </a:lnTo>
                        <a:lnTo>
                          <a:pt x="184" y="656"/>
                        </a:lnTo>
                        <a:lnTo>
                          <a:pt x="159" y="600"/>
                        </a:lnTo>
                        <a:lnTo>
                          <a:pt x="136" y="541"/>
                        </a:lnTo>
                        <a:lnTo>
                          <a:pt x="113" y="484"/>
                        </a:lnTo>
                        <a:lnTo>
                          <a:pt x="91" y="425"/>
                        </a:lnTo>
                        <a:lnTo>
                          <a:pt x="70" y="367"/>
                        </a:lnTo>
                        <a:lnTo>
                          <a:pt x="51" y="308"/>
                        </a:lnTo>
                        <a:lnTo>
                          <a:pt x="33" y="248"/>
                        </a:lnTo>
                        <a:lnTo>
                          <a:pt x="15" y="188"/>
                        </a:lnTo>
                        <a:lnTo>
                          <a:pt x="0" y="129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602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596" y="8745"/>
                    <a:ext cx="560" cy="6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eaLnBrk="0" hangingPunct="0"/>
                    <a:r>
                      <a:rPr lang="en-US" altLang="ru-RU" sz="1000" b="1" dirty="0">
                        <a:solidFill>
                          <a:srgbClr val="0000CC"/>
                        </a:solidFill>
                      </a:rPr>
                      <a:t>КРН</a:t>
                    </a:r>
                    <a:endParaRPr lang="ru-RU" altLang="ru-RU" dirty="0">
                      <a:solidFill>
                        <a:srgbClr val="0000CC"/>
                      </a:solidFill>
                    </a:endParaRPr>
                  </a:p>
                </p:txBody>
              </p:sp>
              <p:sp>
                <p:nvSpPr>
                  <p:cNvPr id="236603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947" y="7670"/>
                    <a:ext cx="67" cy="2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eaLnBrk="0" hangingPunct="0"/>
                    <a:r>
                      <a:rPr lang="ru-RU" altLang="ru-RU" sz="800" b="1" dirty="0">
                        <a:solidFill>
                          <a:srgbClr val="0000CC"/>
                        </a:solidFill>
                      </a:rPr>
                      <a:t>,</a:t>
                    </a:r>
                    <a:endParaRPr lang="ru-RU" altLang="ru-RU" dirty="0">
                      <a:solidFill>
                        <a:srgbClr val="0000CC"/>
                      </a:solidFill>
                    </a:endParaRPr>
                  </a:p>
                </p:txBody>
              </p:sp>
            </p:grpSp>
            <p:grpSp>
              <p:nvGrpSpPr>
                <p:cNvPr id="236566" name="Group 83"/>
                <p:cNvGrpSpPr>
                  <a:grpSpLocks noChangeAspect="1"/>
                </p:cNvGrpSpPr>
                <p:nvPr/>
              </p:nvGrpSpPr>
              <p:grpSpPr bwMode="auto">
                <a:xfrm>
                  <a:off x="1173" y="7855"/>
                  <a:ext cx="6538" cy="5776"/>
                  <a:chOff x="1620" y="6308"/>
                  <a:chExt cx="6514" cy="5885"/>
                </a:xfrm>
              </p:grpSpPr>
              <p:sp>
                <p:nvSpPr>
                  <p:cNvPr id="236567" name="AutoShap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0" y="6308"/>
                    <a:ext cx="6514" cy="58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ru-RU" altLang="ru-RU" dirty="0"/>
                  </a:p>
                </p:txBody>
              </p:sp>
              <p:sp>
                <p:nvSpPr>
                  <p:cNvPr id="236568" name="Freeform 85"/>
                  <p:cNvSpPr>
                    <a:spLocks/>
                  </p:cNvSpPr>
                  <p:nvPr/>
                </p:nvSpPr>
                <p:spPr bwMode="auto">
                  <a:xfrm>
                    <a:off x="3034" y="8600"/>
                    <a:ext cx="1843" cy="1366"/>
                  </a:xfrm>
                  <a:custGeom>
                    <a:avLst/>
                    <a:gdLst>
                      <a:gd name="T0" fmla="*/ 1 w 3685"/>
                      <a:gd name="T1" fmla="*/ 1 h 2732"/>
                      <a:gd name="T2" fmla="*/ 1 w 3685"/>
                      <a:gd name="T3" fmla="*/ 1 h 2732"/>
                      <a:gd name="T4" fmla="*/ 1 w 3685"/>
                      <a:gd name="T5" fmla="*/ 1 h 2732"/>
                      <a:gd name="T6" fmla="*/ 1 w 3685"/>
                      <a:gd name="T7" fmla="*/ 1 h 2732"/>
                      <a:gd name="T8" fmla="*/ 1 w 3685"/>
                      <a:gd name="T9" fmla="*/ 1 h 2732"/>
                      <a:gd name="T10" fmla="*/ 1 w 3685"/>
                      <a:gd name="T11" fmla="*/ 1 h 2732"/>
                      <a:gd name="T12" fmla="*/ 1 w 3685"/>
                      <a:gd name="T13" fmla="*/ 1 h 2732"/>
                      <a:gd name="T14" fmla="*/ 1 w 3685"/>
                      <a:gd name="T15" fmla="*/ 1 h 2732"/>
                      <a:gd name="T16" fmla="*/ 1 w 3685"/>
                      <a:gd name="T17" fmla="*/ 0 h 2732"/>
                      <a:gd name="T18" fmla="*/ 1 w 3685"/>
                      <a:gd name="T19" fmla="*/ 1 h 2732"/>
                      <a:gd name="T20" fmla="*/ 1 w 3685"/>
                      <a:gd name="T21" fmla="*/ 1 h 2732"/>
                      <a:gd name="T22" fmla="*/ 1 w 3685"/>
                      <a:gd name="T23" fmla="*/ 1 h 2732"/>
                      <a:gd name="T24" fmla="*/ 1 w 3685"/>
                      <a:gd name="T25" fmla="*/ 1 h 2732"/>
                      <a:gd name="T26" fmla="*/ 1 w 3685"/>
                      <a:gd name="T27" fmla="*/ 1 h 2732"/>
                      <a:gd name="T28" fmla="*/ 1 w 3685"/>
                      <a:gd name="T29" fmla="*/ 1 h 2732"/>
                      <a:gd name="T30" fmla="*/ 1 w 3685"/>
                      <a:gd name="T31" fmla="*/ 1 h 2732"/>
                      <a:gd name="T32" fmla="*/ 1 w 3685"/>
                      <a:gd name="T33" fmla="*/ 1 h 2732"/>
                      <a:gd name="T34" fmla="*/ 1 w 3685"/>
                      <a:gd name="T35" fmla="*/ 1 h 2732"/>
                      <a:gd name="T36" fmla="*/ 1 w 3685"/>
                      <a:gd name="T37" fmla="*/ 1 h 2732"/>
                      <a:gd name="T38" fmla="*/ 1 w 3685"/>
                      <a:gd name="T39" fmla="*/ 1 h 2732"/>
                      <a:gd name="T40" fmla="*/ 1 w 3685"/>
                      <a:gd name="T41" fmla="*/ 1 h 2732"/>
                      <a:gd name="T42" fmla="*/ 1 w 3685"/>
                      <a:gd name="T43" fmla="*/ 1 h 2732"/>
                      <a:gd name="T44" fmla="*/ 0 w 3685"/>
                      <a:gd name="T45" fmla="*/ 1 h 2732"/>
                      <a:gd name="T46" fmla="*/ 1 w 3685"/>
                      <a:gd name="T47" fmla="*/ 1 h 2732"/>
                      <a:gd name="T48" fmla="*/ 1 w 3685"/>
                      <a:gd name="T49" fmla="*/ 1 h 2732"/>
                      <a:gd name="T50" fmla="*/ 1 w 3685"/>
                      <a:gd name="T51" fmla="*/ 1 h 2732"/>
                      <a:gd name="T52" fmla="*/ 1 w 3685"/>
                      <a:gd name="T53" fmla="*/ 1 h 2732"/>
                      <a:gd name="T54" fmla="*/ 1 w 3685"/>
                      <a:gd name="T55" fmla="*/ 1 h 2732"/>
                      <a:gd name="T56" fmla="*/ 1 w 3685"/>
                      <a:gd name="T57" fmla="*/ 1 h 2732"/>
                      <a:gd name="T58" fmla="*/ 1 w 3685"/>
                      <a:gd name="T59" fmla="*/ 1 h 2732"/>
                      <a:gd name="T60" fmla="*/ 1 w 3685"/>
                      <a:gd name="T61" fmla="*/ 1 h 2732"/>
                      <a:gd name="T62" fmla="*/ 1 w 3685"/>
                      <a:gd name="T63" fmla="*/ 1 h 2732"/>
                      <a:gd name="T64" fmla="*/ 1 w 3685"/>
                      <a:gd name="T65" fmla="*/ 1 h 2732"/>
                      <a:gd name="T66" fmla="*/ 1 w 3685"/>
                      <a:gd name="T67" fmla="*/ 1 h 2732"/>
                      <a:gd name="T68" fmla="*/ 1 w 3685"/>
                      <a:gd name="T69" fmla="*/ 1 h 2732"/>
                      <a:gd name="T70" fmla="*/ 1 w 3685"/>
                      <a:gd name="T71" fmla="*/ 1 h 2732"/>
                      <a:gd name="T72" fmla="*/ 1 w 3685"/>
                      <a:gd name="T73" fmla="*/ 1 h 2732"/>
                      <a:gd name="T74" fmla="*/ 1 w 3685"/>
                      <a:gd name="T75" fmla="*/ 1 h 2732"/>
                      <a:gd name="T76" fmla="*/ 1 w 3685"/>
                      <a:gd name="T77" fmla="*/ 1 h 2732"/>
                      <a:gd name="T78" fmla="*/ 1 w 3685"/>
                      <a:gd name="T79" fmla="*/ 1 h 2732"/>
                      <a:gd name="T80" fmla="*/ 1 w 3685"/>
                      <a:gd name="T81" fmla="*/ 1 h 2732"/>
                      <a:gd name="T82" fmla="*/ 1 w 3685"/>
                      <a:gd name="T83" fmla="*/ 1 h 2732"/>
                      <a:gd name="T84" fmla="*/ 1 w 3685"/>
                      <a:gd name="T85" fmla="*/ 1 h 27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685"/>
                      <a:gd name="T130" fmla="*/ 0 h 2732"/>
                      <a:gd name="T131" fmla="*/ 3685 w 3685"/>
                      <a:gd name="T132" fmla="*/ 2732 h 27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685" h="2732">
                        <a:moveTo>
                          <a:pt x="3685" y="1693"/>
                        </a:moveTo>
                        <a:lnTo>
                          <a:pt x="3594" y="1604"/>
                        </a:lnTo>
                        <a:lnTo>
                          <a:pt x="3507" y="1513"/>
                        </a:lnTo>
                        <a:lnTo>
                          <a:pt x="3422" y="1419"/>
                        </a:lnTo>
                        <a:lnTo>
                          <a:pt x="3341" y="1323"/>
                        </a:lnTo>
                        <a:lnTo>
                          <a:pt x="3263" y="1224"/>
                        </a:lnTo>
                        <a:lnTo>
                          <a:pt x="3190" y="1122"/>
                        </a:lnTo>
                        <a:lnTo>
                          <a:pt x="3154" y="1070"/>
                        </a:lnTo>
                        <a:lnTo>
                          <a:pt x="3119" y="1018"/>
                        </a:lnTo>
                        <a:lnTo>
                          <a:pt x="3086" y="966"/>
                        </a:lnTo>
                        <a:lnTo>
                          <a:pt x="3053" y="913"/>
                        </a:lnTo>
                        <a:lnTo>
                          <a:pt x="3021" y="859"/>
                        </a:lnTo>
                        <a:lnTo>
                          <a:pt x="2991" y="806"/>
                        </a:lnTo>
                        <a:lnTo>
                          <a:pt x="2962" y="751"/>
                        </a:lnTo>
                        <a:lnTo>
                          <a:pt x="2933" y="695"/>
                        </a:lnTo>
                        <a:lnTo>
                          <a:pt x="2904" y="640"/>
                        </a:lnTo>
                        <a:lnTo>
                          <a:pt x="2877" y="583"/>
                        </a:lnTo>
                        <a:lnTo>
                          <a:pt x="2851" y="527"/>
                        </a:lnTo>
                        <a:lnTo>
                          <a:pt x="2826" y="470"/>
                        </a:lnTo>
                        <a:lnTo>
                          <a:pt x="2803" y="413"/>
                        </a:lnTo>
                        <a:lnTo>
                          <a:pt x="2779" y="355"/>
                        </a:lnTo>
                        <a:lnTo>
                          <a:pt x="2758" y="297"/>
                        </a:lnTo>
                        <a:lnTo>
                          <a:pt x="2736" y="238"/>
                        </a:lnTo>
                        <a:lnTo>
                          <a:pt x="2717" y="180"/>
                        </a:lnTo>
                        <a:lnTo>
                          <a:pt x="2698" y="120"/>
                        </a:lnTo>
                        <a:lnTo>
                          <a:pt x="2681" y="60"/>
                        </a:lnTo>
                        <a:lnTo>
                          <a:pt x="2664" y="0"/>
                        </a:lnTo>
                        <a:lnTo>
                          <a:pt x="2602" y="17"/>
                        </a:lnTo>
                        <a:lnTo>
                          <a:pt x="2541" y="35"/>
                        </a:lnTo>
                        <a:lnTo>
                          <a:pt x="2482" y="53"/>
                        </a:lnTo>
                        <a:lnTo>
                          <a:pt x="2422" y="73"/>
                        </a:lnTo>
                        <a:lnTo>
                          <a:pt x="2363" y="94"/>
                        </a:lnTo>
                        <a:lnTo>
                          <a:pt x="2303" y="114"/>
                        </a:lnTo>
                        <a:lnTo>
                          <a:pt x="2245" y="138"/>
                        </a:lnTo>
                        <a:lnTo>
                          <a:pt x="2187" y="160"/>
                        </a:lnTo>
                        <a:lnTo>
                          <a:pt x="2129" y="185"/>
                        </a:lnTo>
                        <a:lnTo>
                          <a:pt x="2072" y="209"/>
                        </a:lnTo>
                        <a:lnTo>
                          <a:pt x="1960" y="262"/>
                        </a:lnTo>
                        <a:lnTo>
                          <a:pt x="1851" y="318"/>
                        </a:lnTo>
                        <a:lnTo>
                          <a:pt x="1743" y="376"/>
                        </a:lnTo>
                        <a:lnTo>
                          <a:pt x="1636" y="439"/>
                        </a:lnTo>
                        <a:lnTo>
                          <a:pt x="1534" y="504"/>
                        </a:lnTo>
                        <a:lnTo>
                          <a:pt x="1433" y="573"/>
                        </a:lnTo>
                        <a:lnTo>
                          <a:pt x="1335" y="644"/>
                        </a:lnTo>
                        <a:lnTo>
                          <a:pt x="1238" y="719"/>
                        </a:lnTo>
                        <a:lnTo>
                          <a:pt x="1145" y="795"/>
                        </a:lnTo>
                        <a:lnTo>
                          <a:pt x="1055" y="875"/>
                        </a:lnTo>
                        <a:lnTo>
                          <a:pt x="967" y="958"/>
                        </a:lnTo>
                        <a:lnTo>
                          <a:pt x="882" y="1044"/>
                        </a:lnTo>
                        <a:lnTo>
                          <a:pt x="801" y="1131"/>
                        </a:lnTo>
                        <a:lnTo>
                          <a:pt x="722" y="1223"/>
                        </a:lnTo>
                        <a:lnTo>
                          <a:pt x="646" y="1315"/>
                        </a:lnTo>
                        <a:lnTo>
                          <a:pt x="573" y="1410"/>
                        </a:lnTo>
                        <a:lnTo>
                          <a:pt x="503" y="1509"/>
                        </a:lnTo>
                        <a:lnTo>
                          <a:pt x="437" y="1608"/>
                        </a:lnTo>
                        <a:lnTo>
                          <a:pt x="375" y="1711"/>
                        </a:lnTo>
                        <a:lnTo>
                          <a:pt x="315" y="1815"/>
                        </a:lnTo>
                        <a:lnTo>
                          <a:pt x="258" y="1922"/>
                        </a:lnTo>
                        <a:lnTo>
                          <a:pt x="206" y="2030"/>
                        </a:lnTo>
                        <a:lnTo>
                          <a:pt x="157" y="2139"/>
                        </a:lnTo>
                        <a:lnTo>
                          <a:pt x="134" y="2195"/>
                        </a:lnTo>
                        <a:lnTo>
                          <a:pt x="112" y="2253"/>
                        </a:lnTo>
                        <a:lnTo>
                          <a:pt x="91" y="2309"/>
                        </a:lnTo>
                        <a:lnTo>
                          <a:pt x="70" y="2366"/>
                        </a:lnTo>
                        <a:lnTo>
                          <a:pt x="51" y="2423"/>
                        </a:lnTo>
                        <a:lnTo>
                          <a:pt x="33" y="2482"/>
                        </a:lnTo>
                        <a:lnTo>
                          <a:pt x="15" y="2540"/>
                        </a:lnTo>
                        <a:lnTo>
                          <a:pt x="0" y="2599"/>
                        </a:lnTo>
                        <a:lnTo>
                          <a:pt x="61" y="2615"/>
                        </a:lnTo>
                        <a:lnTo>
                          <a:pt x="122" y="2629"/>
                        </a:lnTo>
                        <a:lnTo>
                          <a:pt x="184" y="2643"/>
                        </a:lnTo>
                        <a:lnTo>
                          <a:pt x="246" y="2656"/>
                        </a:lnTo>
                        <a:lnTo>
                          <a:pt x="308" y="2668"/>
                        </a:lnTo>
                        <a:lnTo>
                          <a:pt x="369" y="2678"/>
                        </a:lnTo>
                        <a:lnTo>
                          <a:pt x="431" y="2689"/>
                        </a:lnTo>
                        <a:lnTo>
                          <a:pt x="494" y="2697"/>
                        </a:lnTo>
                        <a:lnTo>
                          <a:pt x="556" y="2704"/>
                        </a:lnTo>
                        <a:lnTo>
                          <a:pt x="618" y="2712"/>
                        </a:lnTo>
                        <a:lnTo>
                          <a:pt x="680" y="2717"/>
                        </a:lnTo>
                        <a:lnTo>
                          <a:pt x="743" y="2723"/>
                        </a:lnTo>
                        <a:lnTo>
                          <a:pt x="805" y="2726"/>
                        </a:lnTo>
                        <a:lnTo>
                          <a:pt x="867" y="2729"/>
                        </a:lnTo>
                        <a:lnTo>
                          <a:pt x="929" y="2732"/>
                        </a:lnTo>
                        <a:lnTo>
                          <a:pt x="992" y="2732"/>
                        </a:lnTo>
                        <a:lnTo>
                          <a:pt x="1054" y="2732"/>
                        </a:lnTo>
                        <a:lnTo>
                          <a:pt x="1115" y="2732"/>
                        </a:lnTo>
                        <a:lnTo>
                          <a:pt x="1177" y="2729"/>
                        </a:lnTo>
                        <a:lnTo>
                          <a:pt x="1239" y="2726"/>
                        </a:lnTo>
                        <a:lnTo>
                          <a:pt x="1300" y="2723"/>
                        </a:lnTo>
                        <a:lnTo>
                          <a:pt x="1362" y="2717"/>
                        </a:lnTo>
                        <a:lnTo>
                          <a:pt x="1423" y="2712"/>
                        </a:lnTo>
                        <a:lnTo>
                          <a:pt x="1486" y="2704"/>
                        </a:lnTo>
                        <a:lnTo>
                          <a:pt x="1546" y="2698"/>
                        </a:lnTo>
                        <a:lnTo>
                          <a:pt x="1607" y="2689"/>
                        </a:lnTo>
                        <a:lnTo>
                          <a:pt x="1668" y="2680"/>
                        </a:lnTo>
                        <a:lnTo>
                          <a:pt x="1729" y="2669"/>
                        </a:lnTo>
                        <a:lnTo>
                          <a:pt x="1790" y="2657"/>
                        </a:lnTo>
                        <a:lnTo>
                          <a:pt x="1849" y="2644"/>
                        </a:lnTo>
                        <a:lnTo>
                          <a:pt x="1909" y="2631"/>
                        </a:lnTo>
                        <a:lnTo>
                          <a:pt x="1970" y="2617"/>
                        </a:lnTo>
                        <a:lnTo>
                          <a:pt x="2029" y="2603"/>
                        </a:lnTo>
                        <a:lnTo>
                          <a:pt x="2089" y="2586"/>
                        </a:lnTo>
                        <a:lnTo>
                          <a:pt x="2147" y="2569"/>
                        </a:lnTo>
                        <a:lnTo>
                          <a:pt x="2206" y="2551"/>
                        </a:lnTo>
                        <a:lnTo>
                          <a:pt x="2264" y="2532"/>
                        </a:lnTo>
                        <a:lnTo>
                          <a:pt x="2323" y="2513"/>
                        </a:lnTo>
                        <a:lnTo>
                          <a:pt x="2381" y="2492"/>
                        </a:lnTo>
                        <a:lnTo>
                          <a:pt x="2437" y="2471"/>
                        </a:lnTo>
                        <a:lnTo>
                          <a:pt x="2494" y="2448"/>
                        </a:lnTo>
                        <a:lnTo>
                          <a:pt x="2551" y="2424"/>
                        </a:lnTo>
                        <a:lnTo>
                          <a:pt x="2608" y="2401"/>
                        </a:lnTo>
                        <a:lnTo>
                          <a:pt x="2664" y="2376"/>
                        </a:lnTo>
                        <a:lnTo>
                          <a:pt x="2720" y="2350"/>
                        </a:lnTo>
                        <a:lnTo>
                          <a:pt x="2775" y="2323"/>
                        </a:lnTo>
                        <a:lnTo>
                          <a:pt x="2829" y="2295"/>
                        </a:lnTo>
                        <a:lnTo>
                          <a:pt x="2884" y="2267"/>
                        </a:lnTo>
                        <a:lnTo>
                          <a:pt x="2938" y="2237"/>
                        </a:lnTo>
                        <a:lnTo>
                          <a:pt x="2991" y="2207"/>
                        </a:lnTo>
                        <a:lnTo>
                          <a:pt x="3045" y="2176"/>
                        </a:lnTo>
                        <a:lnTo>
                          <a:pt x="3097" y="2143"/>
                        </a:lnTo>
                        <a:lnTo>
                          <a:pt x="3200" y="2077"/>
                        </a:lnTo>
                        <a:lnTo>
                          <a:pt x="3302" y="2006"/>
                        </a:lnTo>
                        <a:lnTo>
                          <a:pt x="3402" y="1933"/>
                        </a:lnTo>
                        <a:lnTo>
                          <a:pt x="3499" y="1855"/>
                        </a:lnTo>
                        <a:lnTo>
                          <a:pt x="3593" y="1776"/>
                        </a:lnTo>
                        <a:lnTo>
                          <a:pt x="3685" y="1693"/>
                        </a:lnTo>
                        <a:close/>
                      </a:path>
                    </a:pathLst>
                  </a:custGeom>
                  <a:solidFill>
                    <a:srgbClr val="A4FF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69" name="Freeform 86"/>
                  <p:cNvSpPr>
                    <a:spLocks/>
                  </p:cNvSpPr>
                  <p:nvPr/>
                </p:nvSpPr>
                <p:spPr bwMode="auto">
                  <a:xfrm>
                    <a:off x="3034" y="8600"/>
                    <a:ext cx="1843" cy="1366"/>
                  </a:xfrm>
                  <a:custGeom>
                    <a:avLst/>
                    <a:gdLst>
                      <a:gd name="T0" fmla="*/ 1 w 3685"/>
                      <a:gd name="T1" fmla="*/ 1 h 2732"/>
                      <a:gd name="T2" fmla="*/ 1 w 3685"/>
                      <a:gd name="T3" fmla="*/ 1 h 2732"/>
                      <a:gd name="T4" fmla="*/ 1 w 3685"/>
                      <a:gd name="T5" fmla="*/ 1 h 2732"/>
                      <a:gd name="T6" fmla="*/ 1 w 3685"/>
                      <a:gd name="T7" fmla="*/ 1 h 2732"/>
                      <a:gd name="T8" fmla="*/ 1 w 3685"/>
                      <a:gd name="T9" fmla="*/ 1 h 2732"/>
                      <a:gd name="T10" fmla="*/ 1 w 3685"/>
                      <a:gd name="T11" fmla="*/ 1 h 2732"/>
                      <a:gd name="T12" fmla="*/ 1 w 3685"/>
                      <a:gd name="T13" fmla="*/ 1 h 2732"/>
                      <a:gd name="T14" fmla="*/ 1 w 3685"/>
                      <a:gd name="T15" fmla="*/ 1 h 2732"/>
                      <a:gd name="T16" fmla="*/ 1 w 3685"/>
                      <a:gd name="T17" fmla="*/ 0 h 2732"/>
                      <a:gd name="T18" fmla="*/ 1 w 3685"/>
                      <a:gd name="T19" fmla="*/ 1 h 2732"/>
                      <a:gd name="T20" fmla="*/ 1 w 3685"/>
                      <a:gd name="T21" fmla="*/ 1 h 2732"/>
                      <a:gd name="T22" fmla="*/ 1 w 3685"/>
                      <a:gd name="T23" fmla="*/ 1 h 2732"/>
                      <a:gd name="T24" fmla="*/ 1 w 3685"/>
                      <a:gd name="T25" fmla="*/ 1 h 2732"/>
                      <a:gd name="T26" fmla="*/ 1 w 3685"/>
                      <a:gd name="T27" fmla="*/ 1 h 2732"/>
                      <a:gd name="T28" fmla="*/ 1 w 3685"/>
                      <a:gd name="T29" fmla="*/ 1 h 2732"/>
                      <a:gd name="T30" fmla="*/ 1 w 3685"/>
                      <a:gd name="T31" fmla="*/ 1 h 2732"/>
                      <a:gd name="T32" fmla="*/ 1 w 3685"/>
                      <a:gd name="T33" fmla="*/ 1 h 2732"/>
                      <a:gd name="T34" fmla="*/ 1 w 3685"/>
                      <a:gd name="T35" fmla="*/ 1 h 2732"/>
                      <a:gd name="T36" fmla="*/ 1 w 3685"/>
                      <a:gd name="T37" fmla="*/ 1 h 2732"/>
                      <a:gd name="T38" fmla="*/ 1 w 3685"/>
                      <a:gd name="T39" fmla="*/ 1 h 2732"/>
                      <a:gd name="T40" fmla="*/ 1 w 3685"/>
                      <a:gd name="T41" fmla="*/ 1 h 2732"/>
                      <a:gd name="T42" fmla="*/ 1 w 3685"/>
                      <a:gd name="T43" fmla="*/ 1 h 2732"/>
                      <a:gd name="T44" fmla="*/ 0 w 3685"/>
                      <a:gd name="T45" fmla="*/ 1 h 2732"/>
                      <a:gd name="T46" fmla="*/ 1 w 3685"/>
                      <a:gd name="T47" fmla="*/ 1 h 2732"/>
                      <a:gd name="T48" fmla="*/ 1 w 3685"/>
                      <a:gd name="T49" fmla="*/ 1 h 2732"/>
                      <a:gd name="T50" fmla="*/ 1 w 3685"/>
                      <a:gd name="T51" fmla="*/ 1 h 2732"/>
                      <a:gd name="T52" fmla="*/ 1 w 3685"/>
                      <a:gd name="T53" fmla="*/ 1 h 2732"/>
                      <a:gd name="T54" fmla="*/ 1 w 3685"/>
                      <a:gd name="T55" fmla="*/ 1 h 2732"/>
                      <a:gd name="T56" fmla="*/ 1 w 3685"/>
                      <a:gd name="T57" fmla="*/ 1 h 2732"/>
                      <a:gd name="T58" fmla="*/ 1 w 3685"/>
                      <a:gd name="T59" fmla="*/ 1 h 2732"/>
                      <a:gd name="T60" fmla="*/ 1 w 3685"/>
                      <a:gd name="T61" fmla="*/ 1 h 2732"/>
                      <a:gd name="T62" fmla="*/ 1 w 3685"/>
                      <a:gd name="T63" fmla="*/ 1 h 2732"/>
                      <a:gd name="T64" fmla="*/ 1 w 3685"/>
                      <a:gd name="T65" fmla="*/ 1 h 2732"/>
                      <a:gd name="T66" fmla="*/ 1 w 3685"/>
                      <a:gd name="T67" fmla="*/ 1 h 2732"/>
                      <a:gd name="T68" fmla="*/ 1 w 3685"/>
                      <a:gd name="T69" fmla="*/ 1 h 2732"/>
                      <a:gd name="T70" fmla="*/ 1 w 3685"/>
                      <a:gd name="T71" fmla="*/ 1 h 2732"/>
                      <a:gd name="T72" fmla="*/ 1 w 3685"/>
                      <a:gd name="T73" fmla="*/ 1 h 2732"/>
                      <a:gd name="T74" fmla="*/ 1 w 3685"/>
                      <a:gd name="T75" fmla="*/ 1 h 2732"/>
                      <a:gd name="T76" fmla="*/ 1 w 3685"/>
                      <a:gd name="T77" fmla="*/ 1 h 2732"/>
                      <a:gd name="T78" fmla="*/ 1 w 3685"/>
                      <a:gd name="T79" fmla="*/ 1 h 2732"/>
                      <a:gd name="T80" fmla="*/ 1 w 3685"/>
                      <a:gd name="T81" fmla="*/ 1 h 2732"/>
                      <a:gd name="T82" fmla="*/ 1 w 3685"/>
                      <a:gd name="T83" fmla="*/ 1 h 2732"/>
                      <a:gd name="T84" fmla="*/ 1 w 3685"/>
                      <a:gd name="T85" fmla="*/ 1 h 27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685"/>
                      <a:gd name="T130" fmla="*/ 0 h 2732"/>
                      <a:gd name="T131" fmla="*/ 3685 w 3685"/>
                      <a:gd name="T132" fmla="*/ 2732 h 27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685" h="2732">
                        <a:moveTo>
                          <a:pt x="3685" y="1693"/>
                        </a:moveTo>
                        <a:lnTo>
                          <a:pt x="3594" y="1604"/>
                        </a:lnTo>
                        <a:lnTo>
                          <a:pt x="3507" y="1513"/>
                        </a:lnTo>
                        <a:lnTo>
                          <a:pt x="3422" y="1419"/>
                        </a:lnTo>
                        <a:lnTo>
                          <a:pt x="3341" y="1323"/>
                        </a:lnTo>
                        <a:lnTo>
                          <a:pt x="3263" y="1224"/>
                        </a:lnTo>
                        <a:lnTo>
                          <a:pt x="3190" y="1122"/>
                        </a:lnTo>
                        <a:lnTo>
                          <a:pt x="3154" y="1070"/>
                        </a:lnTo>
                        <a:lnTo>
                          <a:pt x="3119" y="1018"/>
                        </a:lnTo>
                        <a:lnTo>
                          <a:pt x="3086" y="966"/>
                        </a:lnTo>
                        <a:lnTo>
                          <a:pt x="3053" y="913"/>
                        </a:lnTo>
                        <a:lnTo>
                          <a:pt x="3021" y="859"/>
                        </a:lnTo>
                        <a:lnTo>
                          <a:pt x="2991" y="806"/>
                        </a:lnTo>
                        <a:lnTo>
                          <a:pt x="2962" y="751"/>
                        </a:lnTo>
                        <a:lnTo>
                          <a:pt x="2933" y="695"/>
                        </a:lnTo>
                        <a:lnTo>
                          <a:pt x="2904" y="640"/>
                        </a:lnTo>
                        <a:lnTo>
                          <a:pt x="2877" y="583"/>
                        </a:lnTo>
                        <a:lnTo>
                          <a:pt x="2851" y="527"/>
                        </a:lnTo>
                        <a:lnTo>
                          <a:pt x="2826" y="470"/>
                        </a:lnTo>
                        <a:lnTo>
                          <a:pt x="2803" y="413"/>
                        </a:lnTo>
                        <a:lnTo>
                          <a:pt x="2779" y="355"/>
                        </a:lnTo>
                        <a:lnTo>
                          <a:pt x="2758" y="297"/>
                        </a:lnTo>
                        <a:lnTo>
                          <a:pt x="2736" y="238"/>
                        </a:lnTo>
                        <a:lnTo>
                          <a:pt x="2717" y="180"/>
                        </a:lnTo>
                        <a:lnTo>
                          <a:pt x="2698" y="120"/>
                        </a:lnTo>
                        <a:lnTo>
                          <a:pt x="2681" y="60"/>
                        </a:lnTo>
                        <a:lnTo>
                          <a:pt x="2664" y="0"/>
                        </a:lnTo>
                        <a:lnTo>
                          <a:pt x="2602" y="17"/>
                        </a:lnTo>
                        <a:lnTo>
                          <a:pt x="2541" y="35"/>
                        </a:lnTo>
                        <a:lnTo>
                          <a:pt x="2482" y="53"/>
                        </a:lnTo>
                        <a:lnTo>
                          <a:pt x="2422" y="73"/>
                        </a:lnTo>
                        <a:lnTo>
                          <a:pt x="2363" y="94"/>
                        </a:lnTo>
                        <a:lnTo>
                          <a:pt x="2303" y="114"/>
                        </a:lnTo>
                        <a:lnTo>
                          <a:pt x="2245" y="138"/>
                        </a:lnTo>
                        <a:lnTo>
                          <a:pt x="2187" y="160"/>
                        </a:lnTo>
                        <a:lnTo>
                          <a:pt x="2129" y="185"/>
                        </a:lnTo>
                        <a:lnTo>
                          <a:pt x="2072" y="209"/>
                        </a:lnTo>
                        <a:lnTo>
                          <a:pt x="1960" y="262"/>
                        </a:lnTo>
                        <a:lnTo>
                          <a:pt x="1851" y="318"/>
                        </a:lnTo>
                        <a:lnTo>
                          <a:pt x="1743" y="376"/>
                        </a:lnTo>
                        <a:lnTo>
                          <a:pt x="1636" y="439"/>
                        </a:lnTo>
                        <a:lnTo>
                          <a:pt x="1534" y="504"/>
                        </a:lnTo>
                        <a:lnTo>
                          <a:pt x="1433" y="573"/>
                        </a:lnTo>
                        <a:lnTo>
                          <a:pt x="1335" y="644"/>
                        </a:lnTo>
                        <a:lnTo>
                          <a:pt x="1238" y="719"/>
                        </a:lnTo>
                        <a:lnTo>
                          <a:pt x="1145" y="795"/>
                        </a:lnTo>
                        <a:lnTo>
                          <a:pt x="1055" y="875"/>
                        </a:lnTo>
                        <a:lnTo>
                          <a:pt x="967" y="958"/>
                        </a:lnTo>
                        <a:lnTo>
                          <a:pt x="882" y="1044"/>
                        </a:lnTo>
                        <a:lnTo>
                          <a:pt x="801" y="1131"/>
                        </a:lnTo>
                        <a:lnTo>
                          <a:pt x="722" y="1223"/>
                        </a:lnTo>
                        <a:lnTo>
                          <a:pt x="646" y="1315"/>
                        </a:lnTo>
                        <a:lnTo>
                          <a:pt x="573" y="1410"/>
                        </a:lnTo>
                        <a:lnTo>
                          <a:pt x="503" y="1509"/>
                        </a:lnTo>
                        <a:lnTo>
                          <a:pt x="437" y="1608"/>
                        </a:lnTo>
                        <a:lnTo>
                          <a:pt x="375" y="1711"/>
                        </a:lnTo>
                        <a:lnTo>
                          <a:pt x="315" y="1815"/>
                        </a:lnTo>
                        <a:lnTo>
                          <a:pt x="258" y="1922"/>
                        </a:lnTo>
                        <a:lnTo>
                          <a:pt x="206" y="2030"/>
                        </a:lnTo>
                        <a:lnTo>
                          <a:pt x="157" y="2139"/>
                        </a:lnTo>
                        <a:lnTo>
                          <a:pt x="134" y="2195"/>
                        </a:lnTo>
                        <a:lnTo>
                          <a:pt x="112" y="2253"/>
                        </a:lnTo>
                        <a:lnTo>
                          <a:pt x="91" y="2309"/>
                        </a:lnTo>
                        <a:lnTo>
                          <a:pt x="70" y="2366"/>
                        </a:lnTo>
                        <a:lnTo>
                          <a:pt x="51" y="2423"/>
                        </a:lnTo>
                        <a:lnTo>
                          <a:pt x="33" y="2482"/>
                        </a:lnTo>
                        <a:lnTo>
                          <a:pt x="15" y="2540"/>
                        </a:lnTo>
                        <a:lnTo>
                          <a:pt x="0" y="2599"/>
                        </a:lnTo>
                        <a:lnTo>
                          <a:pt x="61" y="2615"/>
                        </a:lnTo>
                        <a:lnTo>
                          <a:pt x="122" y="2629"/>
                        </a:lnTo>
                        <a:lnTo>
                          <a:pt x="184" y="2643"/>
                        </a:lnTo>
                        <a:lnTo>
                          <a:pt x="246" y="2656"/>
                        </a:lnTo>
                        <a:lnTo>
                          <a:pt x="308" y="2668"/>
                        </a:lnTo>
                        <a:lnTo>
                          <a:pt x="369" y="2678"/>
                        </a:lnTo>
                        <a:lnTo>
                          <a:pt x="431" y="2689"/>
                        </a:lnTo>
                        <a:lnTo>
                          <a:pt x="494" y="2697"/>
                        </a:lnTo>
                        <a:lnTo>
                          <a:pt x="556" y="2704"/>
                        </a:lnTo>
                        <a:lnTo>
                          <a:pt x="618" y="2712"/>
                        </a:lnTo>
                        <a:lnTo>
                          <a:pt x="680" y="2717"/>
                        </a:lnTo>
                        <a:lnTo>
                          <a:pt x="743" y="2723"/>
                        </a:lnTo>
                        <a:lnTo>
                          <a:pt x="805" y="2726"/>
                        </a:lnTo>
                        <a:lnTo>
                          <a:pt x="867" y="2729"/>
                        </a:lnTo>
                        <a:lnTo>
                          <a:pt x="929" y="2732"/>
                        </a:lnTo>
                        <a:lnTo>
                          <a:pt x="992" y="2732"/>
                        </a:lnTo>
                        <a:lnTo>
                          <a:pt x="1054" y="2732"/>
                        </a:lnTo>
                        <a:lnTo>
                          <a:pt x="1115" y="2732"/>
                        </a:lnTo>
                        <a:lnTo>
                          <a:pt x="1177" y="2729"/>
                        </a:lnTo>
                        <a:lnTo>
                          <a:pt x="1239" y="2726"/>
                        </a:lnTo>
                        <a:lnTo>
                          <a:pt x="1300" y="2723"/>
                        </a:lnTo>
                        <a:lnTo>
                          <a:pt x="1362" y="2717"/>
                        </a:lnTo>
                        <a:lnTo>
                          <a:pt x="1423" y="2712"/>
                        </a:lnTo>
                        <a:lnTo>
                          <a:pt x="1486" y="2704"/>
                        </a:lnTo>
                        <a:lnTo>
                          <a:pt x="1546" y="2698"/>
                        </a:lnTo>
                        <a:lnTo>
                          <a:pt x="1607" y="2689"/>
                        </a:lnTo>
                        <a:lnTo>
                          <a:pt x="1668" y="2680"/>
                        </a:lnTo>
                        <a:lnTo>
                          <a:pt x="1729" y="2669"/>
                        </a:lnTo>
                        <a:lnTo>
                          <a:pt x="1790" y="2657"/>
                        </a:lnTo>
                        <a:lnTo>
                          <a:pt x="1849" y="2644"/>
                        </a:lnTo>
                        <a:lnTo>
                          <a:pt x="1909" y="2631"/>
                        </a:lnTo>
                        <a:lnTo>
                          <a:pt x="1970" y="2617"/>
                        </a:lnTo>
                        <a:lnTo>
                          <a:pt x="2029" y="2603"/>
                        </a:lnTo>
                        <a:lnTo>
                          <a:pt x="2089" y="2586"/>
                        </a:lnTo>
                        <a:lnTo>
                          <a:pt x="2147" y="2569"/>
                        </a:lnTo>
                        <a:lnTo>
                          <a:pt x="2206" y="2551"/>
                        </a:lnTo>
                        <a:lnTo>
                          <a:pt x="2264" y="2532"/>
                        </a:lnTo>
                        <a:lnTo>
                          <a:pt x="2323" y="2513"/>
                        </a:lnTo>
                        <a:lnTo>
                          <a:pt x="2381" y="2492"/>
                        </a:lnTo>
                        <a:lnTo>
                          <a:pt x="2437" y="2471"/>
                        </a:lnTo>
                        <a:lnTo>
                          <a:pt x="2494" y="2448"/>
                        </a:lnTo>
                        <a:lnTo>
                          <a:pt x="2551" y="2424"/>
                        </a:lnTo>
                        <a:lnTo>
                          <a:pt x="2608" y="2401"/>
                        </a:lnTo>
                        <a:lnTo>
                          <a:pt x="2664" y="2376"/>
                        </a:lnTo>
                        <a:lnTo>
                          <a:pt x="2720" y="2350"/>
                        </a:lnTo>
                        <a:lnTo>
                          <a:pt x="2775" y="2323"/>
                        </a:lnTo>
                        <a:lnTo>
                          <a:pt x="2829" y="2295"/>
                        </a:lnTo>
                        <a:lnTo>
                          <a:pt x="2884" y="2267"/>
                        </a:lnTo>
                        <a:lnTo>
                          <a:pt x="2938" y="2237"/>
                        </a:lnTo>
                        <a:lnTo>
                          <a:pt x="2991" y="2207"/>
                        </a:lnTo>
                        <a:lnTo>
                          <a:pt x="3045" y="2176"/>
                        </a:lnTo>
                        <a:lnTo>
                          <a:pt x="3097" y="2143"/>
                        </a:lnTo>
                        <a:lnTo>
                          <a:pt x="3200" y="2077"/>
                        </a:lnTo>
                        <a:lnTo>
                          <a:pt x="3302" y="2006"/>
                        </a:lnTo>
                        <a:lnTo>
                          <a:pt x="3402" y="1933"/>
                        </a:lnTo>
                        <a:lnTo>
                          <a:pt x="3499" y="1855"/>
                        </a:lnTo>
                        <a:lnTo>
                          <a:pt x="3593" y="1776"/>
                        </a:lnTo>
                        <a:lnTo>
                          <a:pt x="3685" y="1693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70" name="Freeform 87"/>
                  <p:cNvSpPr>
                    <a:spLocks/>
                  </p:cNvSpPr>
                  <p:nvPr/>
                </p:nvSpPr>
                <p:spPr bwMode="auto">
                  <a:xfrm>
                    <a:off x="4366" y="8534"/>
                    <a:ext cx="1022" cy="913"/>
                  </a:xfrm>
                  <a:custGeom>
                    <a:avLst/>
                    <a:gdLst>
                      <a:gd name="T0" fmla="*/ 1 w 2044"/>
                      <a:gd name="T1" fmla="*/ 1 h 1826"/>
                      <a:gd name="T2" fmla="*/ 1 w 2044"/>
                      <a:gd name="T3" fmla="*/ 1 h 1826"/>
                      <a:gd name="T4" fmla="*/ 1 w 2044"/>
                      <a:gd name="T5" fmla="*/ 1 h 1826"/>
                      <a:gd name="T6" fmla="*/ 1 w 2044"/>
                      <a:gd name="T7" fmla="*/ 1 h 1826"/>
                      <a:gd name="T8" fmla="*/ 1 w 2044"/>
                      <a:gd name="T9" fmla="*/ 1 h 1826"/>
                      <a:gd name="T10" fmla="*/ 1 w 2044"/>
                      <a:gd name="T11" fmla="*/ 1 h 1826"/>
                      <a:gd name="T12" fmla="*/ 1 w 2044"/>
                      <a:gd name="T13" fmla="*/ 1 h 1826"/>
                      <a:gd name="T14" fmla="*/ 1 w 2044"/>
                      <a:gd name="T15" fmla="*/ 1 h 1826"/>
                      <a:gd name="T16" fmla="*/ 1 w 2044"/>
                      <a:gd name="T17" fmla="*/ 1 h 1826"/>
                      <a:gd name="T18" fmla="*/ 1 w 2044"/>
                      <a:gd name="T19" fmla="*/ 1 h 1826"/>
                      <a:gd name="T20" fmla="*/ 1 w 2044"/>
                      <a:gd name="T21" fmla="*/ 1 h 1826"/>
                      <a:gd name="T22" fmla="*/ 1 w 2044"/>
                      <a:gd name="T23" fmla="*/ 1 h 1826"/>
                      <a:gd name="T24" fmla="*/ 1 w 2044"/>
                      <a:gd name="T25" fmla="*/ 1 h 1826"/>
                      <a:gd name="T26" fmla="*/ 1 w 2044"/>
                      <a:gd name="T27" fmla="*/ 1 h 1826"/>
                      <a:gd name="T28" fmla="*/ 1 w 2044"/>
                      <a:gd name="T29" fmla="*/ 1 h 1826"/>
                      <a:gd name="T30" fmla="*/ 1 w 2044"/>
                      <a:gd name="T31" fmla="*/ 1 h 1826"/>
                      <a:gd name="T32" fmla="*/ 1 w 2044"/>
                      <a:gd name="T33" fmla="*/ 1 h 1826"/>
                      <a:gd name="T34" fmla="*/ 1 w 2044"/>
                      <a:gd name="T35" fmla="*/ 1 h 1826"/>
                      <a:gd name="T36" fmla="*/ 1 w 2044"/>
                      <a:gd name="T37" fmla="*/ 1 h 1826"/>
                      <a:gd name="T38" fmla="*/ 1 w 2044"/>
                      <a:gd name="T39" fmla="*/ 1 h 1826"/>
                      <a:gd name="T40" fmla="*/ 1 w 2044"/>
                      <a:gd name="T41" fmla="*/ 1 h 1826"/>
                      <a:gd name="T42" fmla="*/ 1 w 2044"/>
                      <a:gd name="T43" fmla="*/ 1 h 1826"/>
                      <a:gd name="T44" fmla="*/ 1 w 2044"/>
                      <a:gd name="T45" fmla="*/ 1 h 1826"/>
                      <a:gd name="T46" fmla="*/ 1 w 2044"/>
                      <a:gd name="T47" fmla="*/ 1 h 1826"/>
                      <a:gd name="T48" fmla="*/ 1 w 2044"/>
                      <a:gd name="T49" fmla="*/ 1 h 1826"/>
                      <a:gd name="T50" fmla="*/ 1 w 2044"/>
                      <a:gd name="T51" fmla="*/ 1 h 1826"/>
                      <a:gd name="T52" fmla="*/ 1 w 2044"/>
                      <a:gd name="T53" fmla="*/ 1 h 1826"/>
                      <a:gd name="T54" fmla="*/ 1 w 2044"/>
                      <a:gd name="T55" fmla="*/ 1 h 1826"/>
                      <a:gd name="T56" fmla="*/ 1 w 2044"/>
                      <a:gd name="T57" fmla="*/ 1 h 1826"/>
                      <a:gd name="T58" fmla="*/ 1 w 2044"/>
                      <a:gd name="T59" fmla="*/ 1 h 1826"/>
                      <a:gd name="T60" fmla="*/ 1 w 2044"/>
                      <a:gd name="T61" fmla="*/ 1 h 1826"/>
                      <a:gd name="T62" fmla="*/ 1 w 2044"/>
                      <a:gd name="T63" fmla="*/ 1 h 1826"/>
                      <a:gd name="T64" fmla="*/ 1 w 2044"/>
                      <a:gd name="T65" fmla="*/ 1 h 1826"/>
                      <a:gd name="T66" fmla="*/ 1 w 2044"/>
                      <a:gd name="T67" fmla="*/ 1 h 1826"/>
                      <a:gd name="T68" fmla="*/ 1 w 2044"/>
                      <a:gd name="T69" fmla="*/ 0 h 1826"/>
                      <a:gd name="T70" fmla="*/ 1 w 2044"/>
                      <a:gd name="T71" fmla="*/ 0 h 1826"/>
                      <a:gd name="T72" fmla="*/ 1 w 2044"/>
                      <a:gd name="T73" fmla="*/ 1 h 1826"/>
                      <a:gd name="T74" fmla="*/ 1 w 2044"/>
                      <a:gd name="T75" fmla="*/ 1 h 1826"/>
                      <a:gd name="T76" fmla="*/ 1 w 2044"/>
                      <a:gd name="T77" fmla="*/ 1 h 1826"/>
                      <a:gd name="T78" fmla="*/ 1 w 2044"/>
                      <a:gd name="T79" fmla="*/ 1 h 1826"/>
                      <a:gd name="T80" fmla="*/ 1 w 2044"/>
                      <a:gd name="T81" fmla="*/ 1 h 1826"/>
                      <a:gd name="T82" fmla="*/ 1 w 2044"/>
                      <a:gd name="T83" fmla="*/ 1 h 1826"/>
                      <a:gd name="T84" fmla="*/ 1 w 2044"/>
                      <a:gd name="T85" fmla="*/ 1 h 1826"/>
                      <a:gd name="T86" fmla="*/ 0 w 2044"/>
                      <a:gd name="T87" fmla="*/ 1 h 182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044"/>
                      <a:gd name="T133" fmla="*/ 0 h 1826"/>
                      <a:gd name="T134" fmla="*/ 2044 w 2044"/>
                      <a:gd name="T135" fmla="*/ 1826 h 182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044" h="1826">
                        <a:moveTo>
                          <a:pt x="0" y="133"/>
                        </a:moveTo>
                        <a:lnTo>
                          <a:pt x="17" y="193"/>
                        </a:lnTo>
                        <a:lnTo>
                          <a:pt x="34" y="253"/>
                        </a:lnTo>
                        <a:lnTo>
                          <a:pt x="53" y="313"/>
                        </a:lnTo>
                        <a:lnTo>
                          <a:pt x="72" y="371"/>
                        </a:lnTo>
                        <a:lnTo>
                          <a:pt x="94" y="430"/>
                        </a:lnTo>
                        <a:lnTo>
                          <a:pt x="115" y="488"/>
                        </a:lnTo>
                        <a:lnTo>
                          <a:pt x="139" y="546"/>
                        </a:lnTo>
                        <a:lnTo>
                          <a:pt x="162" y="603"/>
                        </a:lnTo>
                        <a:lnTo>
                          <a:pt x="187" y="660"/>
                        </a:lnTo>
                        <a:lnTo>
                          <a:pt x="213" y="716"/>
                        </a:lnTo>
                        <a:lnTo>
                          <a:pt x="240" y="773"/>
                        </a:lnTo>
                        <a:lnTo>
                          <a:pt x="269" y="828"/>
                        </a:lnTo>
                        <a:lnTo>
                          <a:pt x="298" y="884"/>
                        </a:lnTo>
                        <a:lnTo>
                          <a:pt x="327" y="939"/>
                        </a:lnTo>
                        <a:lnTo>
                          <a:pt x="357" y="992"/>
                        </a:lnTo>
                        <a:lnTo>
                          <a:pt x="389" y="1046"/>
                        </a:lnTo>
                        <a:lnTo>
                          <a:pt x="422" y="1099"/>
                        </a:lnTo>
                        <a:lnTo>
                          <a:pt x="455" y="1151"/>
                        </a:lnTo>
                        <a:lnTo>
                          <a:pt x="490" y="1203"/>
                        </a:lnTo>
                        <a:lnTo>
                          <a:pt x="526" y="1255"/>
                        </a:lnTo>
                        <a:lnTo>
                          <a:pt x="599" y="1357"/>
                        </a:lnTo>
                        <a:lnTo>
                          <a:pt x="677" y="1456"/>
                        </a:lnTo>
                        <a:lnTo>
                          <a:pt x="758" y="1552"/>
                        </a:lnTo>
                        <a:lnTo>
                          <a:pt x="843" y="1646"/>
                        </a:lnTo>
                        <a:lnTo>
                          <a:pt x="930" y="1737"/>
                        </a:lnTo>
                        <a:lnTo>
                          <a:pt x="1021" y="1826"/>
                        </a:lnTo>
                        <a:lnTo>
                          <a:pt x="1113" y="1737"/>
                        </a:lnTo>
                        <a:lnTo>
                          <a:pt x="1200" y="1646"/>
                        </a:lnTo>
                        <a:lnTo>
                          <a:pt x="1286" y="1552"/>
                        </a:lnTo>
                        <a:lnTo>
                          <a:pt x="1366" y="1456"/>
                        </a:lnTo>
                        <a:lnTo>
                          <a:pt x="1443" y="1357"/>
                        </a:lnTo>
                        <a:lnTo>
                          <a:pt x="1517" y="1255"/>
                        </a:lnTo>
                        <a:lnTo>
                          <a:pt x="1553" y="1203"/>
                        </a:lnTo>
                        <a:lnTo>
                          <a:pt x="1587" y="1151"/>
                        </a:lnTo>
                        <a:lnTo>
                          <a:pt x="1620" y="1099"/>
                        </a:lnTo>
                        <a:lnTo>
                          <a:pt x="1654" y="1046"/>
                        </a:lnTo>
                        <a:lnTo>
                          <a:pt x="1685" y="992"/>
                        </a:lnTo>
                        <a:lnTo>
                          <a:pt x="1716" y="939"/>
                        </a:lnTo>
                        <a:lnTo>
                          <a:pt x="1746" y="884"/>
                        </a:lnTo>
                        <a:lnTo>
                          <a:pt x="1775" y="828"/>
                        </a:lnTo>
                        <a:lnTo>
                          <a:pt x="1803" y="773"/>
                        </a:lnTo>
                        <a:lnTo>
                          <a:pt x="1829" y="717"/>
                        </a:lnTo>
                        <a:lnTo>
                          <a:pt x="1856" y="660"/>
                        </a:lnTo>
                        <a:lnTo>
                          <a:pt x="1880" y="603"/>
                        </a:lnTo>
                        <a:lnTo>
                          <a:pt x="1904" y="546"/>
                        </a:lnTo>
                        <a:lnTo>
                          <a:pt x="1927" y="488"/>
                        </a:lnTo>
                        <a:lnTo>
                          <a:pt x="1950" y="430"/>
                        </a:lnTo>
                        <a:lnTo>
                          <a:pt x="1970" y="371"/>
                        </a:lnTo>
                        <a:lnTo>
                          <a:pt x="1990" y="313"/>
                        </a:lnTo>
                        <a:lnTo>
                          <a:pt x="2009" y="253"/>
                        </a:lnTo>
                        <a:lnTo>
                          <a:pt x="2027" y="194"/>
                        </a:lnTo>
                        <a:lnTo>
                          <a:pt x="2044" y="134"/>
                        </a:lnTo>
                        <a:lnTo>
                          <a:pt x="2044" y="133"/>
                        </a:lnTo>
                        <a:lnTo>
                          <a:pt x="1980" y="117"/>
                        </a:lnTo>
                        <a:lnTo>
                          <a:pt x="1918" y="102"/>
                        </a:lnTo>
                        <a:lnTo>
                          <a:pt x="1854" y="87"/>
                        </a:lnTo>
                        <a:lnTo>
                          <a:pt x="1791" y="74"/>
                        </a:lnTo>
                        <a:lnTo>
                          <a:pt x="1727" y="63"/>
                        </a:lnTo>
                        <a:lnTo>
                          <a:pt x="1663" y="52"/>
                        </a:lnTo>
                        <a:lnTo>
                          <a:pt x="1600" y="42"/>
                        </a:lnTo>
                        <a:lnTo>
                          <a:pt x="1536" y="33"/>
                        </a:lnTo>
                        <a:lnTo>
                          <a:pt x="1472" y="25"/>
                        </a:lnTo>
                        <a:lnTo>
                          <a:pt x="1407" y="18"/>
                        </a:lnTo>
                        <a:lnTo>
                          <a:pt x="1344" y="13"/>
                        </a:lnTo>
                        <a:lnTo>
                          <a:pt x="1279" y="8"/>
                        </a:lnTo>
                        <a:lnTo>
                          <a:pt x="1215" y="4"/>
                        </a:lnTo>
                        <a:lnTo>
                          <a:pt x="1150" y="1"/>
                        </a:lnTo>
                        <a:lnTo>
                          <a:pt x="1086" y="0"/>
                        </a:lnTo>
                        <a:lnTo>
                          <a:pt x="1021" y="0"/>
                        </a:lnTo>
                        <a:lnTo>
                          <a:pt x="958" y="0"/>
                        </a:lnTo>
                        <a:lnTo>
                          <a:pt x="893" y="1"/>
                        </a:lnTo>
                        <a:lnTo>
                          <a:pt x="828" y="4"/>
                        </a:lnTo>
                        <a:lnTo>
                          <a:pt x="764" y="8"/>
                        </a:lnTo>
                        <a:lnTo>
                          <a:pt x="699" y="13"/>
                        </a:lnTo>
                        <a:lnTo>
                          <a:pt x="635" y="18"/>
                        </a:lnTo>
                        <a:lnTo>
                          <a:pt x="572" y="25"/>
                        </a:lnTo>
                        <a:lnTo>
                          <a:pt x="507" y="33"/>
                        </a:lnTo>
                        <a:lnTo>
                          <a:pt x="443" y="42"/>
                        </a:lnTo>
                        <a:lnTo>
                          <a:pt x="379" y="52"/>
                        </a:lnTo>
                        <a:lnTo>
                          <a:pt x="316" y="63"/>
                        </a:lnTo>
                        <a:lnTo>
                          <a:pt x="252" y="74"/>
                        </a:lnTo>
                        <a:lnTo>
                          <a:pt x="188" y="87"/>
                        </a:lnTo>
                        <a:lnTo>
                          <a:pt x="125" y="102"/>
                        </a:lnTo>
                        <a:lnTo>
                          <a:pt x="63" y="117"/>
                        </a:lnTo>
                        <a:lnTo>
                          <a:pt x="0" y="133"/>
                        </a:lnTo>
                        <a:close/>
                      </a:path>
                    </a:pathLst>
                  </a:custGeom>
                  <a:solidFill>
                    <a:srgbClr val="A4FF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71" name="Freeform 88"/>
                  <p:cNvSpPr>
                    <a:spLocks/>
                  </p:cNvSpPr>
                  <p:nvPr/>
                </p:nvSpPr>
                <p:spPr bwMode="auto">
                  <a:xfrm>
                    <a:off x="4366" y="8534"/>
                    <a:ext cx="1022" cy="913"/>
                  </a:xfrm>
                  <a:custGeom>
                    <a:avLst/>
                    <a:gdLst>
                      <a:gd name="T0" fmla="*/ 1 w 2044"/>
                      <a:gd name="T1" fmla="*/ 1 h 1826"/>
                      <a:gd name="T2" fmla="*/ 1 w 2044"/>
                      <a:gd name="T3" fmla="*/ 1 h 1826"/>
                      <a:gd name="T4" fmla="*/ 1 w 2044"/>
                      <a:gd name="T5" fmla="*/ 1 h 1826"/>
                      <a:gd name="T6" fmla="*/ 1 w 2044"/>
                      <a:gd name="T7" fmla="*/ 1 h 1826"/>
                      <a:gd name="T8" fmla="*/ 1 w 2044"/>
                      <a:gd name="T9" fmla="*/ 1 h 1826"/>
                      <a:gd name="T10" fmla="*/ 1 w 2044"/>
                      <a:gd name="T11" fmla="*/ 1 h 1826"/>
                      <a:gd name="T12" fmla="*/ 1 w 2044"/>
                      <a:gd name="T13" fmla="*/ 1 h 1826"/>
                      <a:gd name="T14" fmla="*/ 1 w 2044"/>
                      <a:gd name="T15" fmla="*/ 1 h 1826"/>
                      <a:gd name="T16" fmla="*/ 1 w 2044"/>
                      <a:gd name="T17" fmla="*/ 1 h 1826"/>
                      <a:gd name="T18" fmla="*/ 1 w 2044"/>
                      <a:gd name="T19" fmla="*/ 1 h 1826"/>
                      <a:gd name="T20" fmla="*/ 1 w 2044"/>
                      <a:gd name="T21" fmla="*/ 1 h 1826"/>
                      <a:gd name="T22" fmla="*/ 1 w 2044"/>
                      <a:gd name="T23" fmla="*/ 1 h 1826"/>
                      <a:gd name="T24" fmla="*/ 1 w 2044"/>
                      <a:gd name="T25" fmla="*/ 1 h 1826"/>
                      <a:gd name="T26" fmla="*/ 1 w 2044"/>
                      <a:gd name="T27" fmla="*/ 1 h 1826"/>
                      <a:gd name="T28" fmla="*/ 1 w 2044"/>
                      <a:gd name="T29" fmla="*/ 1 h 1826"/>
                      <a:gd name="T30" fmla="*/ 1 w 2044"/>
                      <a:gd name="T31" fmla="*/ 1 h 1826"/>
                      <a:gd name="T32" fmla="*/ 1 w 2044"/>
                      <a:gd name="T33" fmla="*/ 1 h 1826"/>
                      <a:gd name="T34" fmla="*/ 1 w 2044"/>
                      <a:gd name="T35" fmla="*/ 1 h 1826"/>
                      <a:gd name="T36" fmla="*/ 1 w 2044"/>
                      <a:gd name="T37" fmla="*/ 1 h 1826"/>
                      <a:gd name="T38" fmla="*/ 1 w 2044"/>
                      <a:gd name="T39" fmla="*/ 1 h 1826"/>
                      <a:gd name="T40" fmla="*/ 1 w 2044"/>
                      <a:gd name="T41" fmla="*/ 1 h 1826"/>
                      <a:gd name="T42" fmla="*/ 1 w 2044"/>
                      <a:gd name="T43" fmla="*/ 1 h 1826"/>
                      <a:gd name="T44" fmla="*/ 1 w 2044"/>
                      <a:gd name="T45" fmla="*/ 1 h 1826"/>
                      <a:gd name="T46" fmla="*/ 1 w 2044"/>
                      <a:gd name="T47" fmla="*/ 1 h 1826"/>
                      <a:gd name="T48" fmla="*/ 1 w 2044"/>
                      <a:gd name="T49" fmla="*/ 1 h 1826"/>
                      <a:gd name="T50" fmla="*/ 1 w 2044"/>
                      <a:gd name="T51" fmla="*/ 1 h 1826"/>
                      <a:gd name="T52" fmla="*/ 1 w 2044"/>
                      <a:gd name="T53" fmla="*/ 1 h 1826"/>
                      <a:gd name="T54" fmla="*/ 1 w 2044"/>
                      <a:gd name="T55" fmla="*/ 1 h 1826"/>
                      <a:gd name="T56" fmla="*/ 1 w 2044"/>
                      <a:gd name="T57" fmla="*/ 1 h 1826"/>
                      <a:gd name="T58" fmla="*/ 1 w 2044"/>
                      <a:gd name="T59" fmla="*/ 1 h 1826"/>
                      <a:gd name="T60" fmla="*/ 1 w 2044"/>
                      <a:gd name="T61" fmla="*/ 1 h 1826"/>
                      <a:gd name="T62" fmla="*/ 1 w 2044"/>
                      <a:gd name="T63" fmla="*/ 1 h 1826"/>
                      <a:gd name="T64" fmla="*/ 1 w 2044"/>
                      <a:gd name="T65" fmla="*/ 1 h 1826"/>
                      <a:gd name="T66" fmla="*/ 1 w 2044"/>
                      <a:gd name="T67" fmla="*/ 1 h 1826"/>
                      <a:gd name="T68" fmla="*/ 1 w 2044"/>
                      <a:gd name="T69" fmla="*/ 0 h 1826"/>
                      <a:gd name="T70" fmla="*/ 1 w 2044"/>
                      <a:gd name="T71" fmla="*/ 0 h 1826"/>
                      <a:gd name="T72" fmla="*/ 1 w 2044"/>
                      <a:gd name="T73" fmla="*/ 1 h 1826"/>
                      <a:gd name="T74" fmla="*/ 1 w 2044"/>
                      <a:gd name="T75" fmla="*/ 1 h 1826"/>
                      <a:gd name="T76" fmla="*/ 1 w 2044"/>
                      <a:gd name="T77" fmla="*/ 1 h 1826"/>
                      <a:gd name="T78" fmla="*/ 1 w 2044"/>
                      <a:gd name="T79" fmla="*/ 1 h 1826"/>
                      <a:gd name="T80" fmla="*/ 1 w 2044"/>
                      <a:gd name="T81" fmla="*/ 1 h 1826"/>
                      <a:gd name="T82" fmla="*/ 1 w 2044"/>
                      <a:gd name="T83" fmla="*/ 1 h 1826"/>
                      <a:gd name="T84" fmla="*/ 1 w 2044"/>
                      <a:gd name="T85" fmla="*/ 1 h 1826"/>
                      <a:gd name="T86" fmla="*/ 0 w 2044"/>
                      <a:gd name="T87" fmla="*/ 1 h 182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044"/>
                      <a:gd name="T133" fmla="*/ 0 h 1826"/>
                      <a:gd name="T134" fmla="*/ 2044 w 2044"/>
                      <a:gd name="T135" fmla="*/ 1826 h 182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044" h="1826">
                        <a:moveTo>
                          <a:pt x="0" y="133"/>
                        </a:moveTo>
                        <a:lnTo>
                          <a:pt x="17" y="193"/>
                        </a:lnTo>
                        <a:lnTo>
                          <a:pt x="34" y="253"/>
                        </a:lnTo>
                        <a:lnTo>
                          <a:pt x="53" y="313"/>
                        </a:lnTo>
                        <a:lnTo>
                          <a:pt x="72" y="371"/>
                        </a:lnTo>
                        <a:lnTo>
                          <a:pt x="94" y="430"/>
                        </a:lnTo>
                        <a:lnTo>
                          <a:pt x="115" y="488"/>
                        </a:lnTo>
                        <a:lnTo>
                          <a:pt x="139" y="546"/>
                        </a:lnTo>
                        <a:lnTo>
                          <a:pt x="162" y="603"/>
                        </a:lnTo>
                        <a:lnTo>
                          <a:pt x="187" y="660"/>
                        </a:lnTo>
                        <a:lnTo>
                          <a:pt x="213" y="716"/>
                        </a:lnTo>
                        <a:lnTo>
                          <a:pt x="240" y="773"/>
                        </a:lnTo>
                        <a:lnTo>
                          <a:pt x="269" y="828"/>
                        </a:lnTo>
                        <a:lnTo>
                          <a:pt x="298" y="884"/>
                        </a:lnTo>
                        <a:lnTo>
                          <a:pt x="327" y="939"/>
                        </a:lnTo>
                        <a:lnTo>
                          <a:pt x="357" y="992"/>
                        </a:lnTo>
                        <a:lnTo>
                          <a:pt x="389" y="1046"/>
                        </a:lnTo>
                        <a:lnTo>
                          <a:pt x="422" y="1099"/>
                        </a:lnTo>
                        <a:lnTo>
                          <a:pt x="455" y="1151"/>
                        </a:lnTo>
                        <a:lnTo>
                          <a:pt x="490" y="1203"/>
                        </a:lnTo>
                        <a:lnTo>
                          <a:pt x="526" y="1255"/>
                        </a:lnTo>
                        <a:lnTo>
                          <a:pt x="599" y="1357"/>
                        </a:lnTo>
                        <a:lnTo>
                          <a:pt x="677" y="1456"/>
                        </a:lnTo>
                        <a:lnTo>
                          <a:pt x="758" y="1552"/>
                        </a:lnTo>
                        <a:lnTo>
                          <a:pt x="843" y="1646"/>
                        </a:lnTo>
                        <a:lnTo>
                          <a:pt x="930" y="1737"/>
                        </a:lnTo>
                        <a:lnTo>
                          <a:pt x="1021" y="1826"/>
                        </a:lnTo>
                        <a:lnTo>
                          <a:pt x="1113" y="1737"/>
                        </a:lnTo>
                        <a:lnTo>
                          <a:pt x="1200" y="1646"/>
                        </a:lnTo>
                        <a:lnTo>
                          <a:pt x="1286" y="1552"/>
                        </a:lnTo>
                        <a:lnTo>
                          <a:pt x="1366" y="1456"/>
                        </a:lnTo>
                        <a:lnTo>
                          <a:pt x="1443" y="1357"/>
                        </a:lnTo>
                        <a:lnTo>
                          <a:pt x="1517" y="1255"/>
                        </a:lnTo>
                        <a:lnTo>
                          <a:pt x="1553" y="1203"/>
                        </a:lnTo>
                        <a:lnTo>
                          <a:pt x="1587" y="1151"/>
                        </a:lnTo>
                        <a:lnTo>
                          <a:pt x="1620" y="1099"/>
                        </a:lnTo>
                        <a:lnTo>
                          <a:pt x="1654" y="1046"/>
                        </a:lnTo>
                        <a:lnTo>
                          <a:pt x="1685" y="992"/>
                        </a:lnTo>
                        <a:lnTo>
                          <a:pt x="1716" y="939"/>
                        </a:lnTo>
                        <a:lnTo>
                          <a:pt x="1746" y="884"/>
                        </a:lnTo>
                        <a:lnTo>
                          <a:pt x="1775" y="828"/>
                        </a:lnTo>
                        <a:lnTo>
                          <a:pt x="1803" y="773"/>
                        </a:lnTo>
                        <a:lnTo>
                          <a:pt x="1829" y="717"/>
                        </a:lnTo>
                        <a:lnTo>
                          <a:pt x="1856" y="660"/>
                        </a:lnTo>
                        <a:lnTo>
                          <a:pt x="1880" y="603"/>
                        </a:lnTo>
                        <a:lnTo>
                          <a:pt x="1904" y="546"/>
                        </a:lnTo>
                        <a:lnTo>
                          <a:pt x="1927" y="488"/>
                        </a:lnTo>
                        <a:lnTo>
                          <a:pt x="1950" y="430"/>
                        </a:lnTo>
                        <a:lnTo>
                          <a:pt x="1970" y="371"/>
                        </a:lnTo>
                        <a:lnTo>
                          <a:pt x="1990" y="313"/>
                        </a:lnTo>
                        <a:lnTo>
                          <a:pt x="2009" y="253"/>
                        </a:lnTo>
                        <a:lnTo>
                          <a:pt x="2027" y="194"/>
                        </a:lnTo>
                        <a:lnTo>
                          <a:pt x="2044" y="134"/>
                        </a:lnTo>
                        <a:lnTo>
                          <a:pt x="2044" y="133"/>
                        </a:lnTo>
                        <a:lnTo>
                          <a:pt x="1980" y="117"/>
                        </a:lnTo>
                        <a:lnTo>
                          <a:pt x="1918" y="102"/>
                        </a:lnTo>
                        <a:lnTo>
                          <a:pt x="1854" y="87"/>
                        </a:lnTo>
                        <a:lnTo>
                          <a:pt x="1791" y="74"/>
                        </a:lnTo>
                        <a:lnTo>
                          <a:pt x="1727" y="63"/>
                        </a:lnTo>
                        <a:lnTo>
                          <a:pt x="1663" y="52"/>
                        </a:lnTo>
                        <a:lnTo>
                          <a:pt x="1600" y="42"/>
                        </a:lnTo>
                        <a:lnTo>
                          <a:pt x="1536" y="33"/>
                        </a:lnTo>
                        <a:lnTo>
                          <a:pt x="1472" y="25"/>
                        </a:lnTo>
                        <a:lnTo>
                          <a:pt x="1407" y="18"/>
                        </a:lnTo>
                        <a:lnTo>
                          <a:pt x="1344" y="13"/>
                        </a:lnTo>
                        <a:lnTo>
                          <a:pt x="1279" y="8"/>
                        </a:lnTo>
                        <a:lnTo>
                          <a:pt x="1215" y="4"/>
                        </a:lnTo>
                        <a:lnTo>
                          <a:pt x="1150" y="1"/>
                        </a:lnTo>
                        <a:lnTo>
                          <a:pt x="1086" y="0"/>
                        </a:lnTo>
                        <a:lnTo>
                          <a:pt x="1021" y="0"/>
                        </a:lnTo>
                        <a:lnTo>
                          <a:pt x="958" y="0"/>
                        </a:lnTo>
                        <a:lnTo>
                          <a:pt x="893" y="1"/>
                        </a:lnTo>
                        <a:lnTo>
                          <a:pt x="828" y="4"/>
                        </a:lnTo>
                        <a:lnTo>
                          <a:pt x="764" y="8"/>
                        </a:lnTo>
                        <a:lnTo>
                          <a:pt x="699" y="13"/>
                        </a:lnTo>
                        <a:lnTo>
                          <a:pt x="635" y="18"/>
                        </a:lnTo>
                        <a:lnTo>
                          <a:pt x="572" y="25"/>
                        </a:lnTo>
                        <a:lnTo>
                          <a:pt x="507" y="33"/>
                        </a:lnTo>
                        <a:lnTo>
                          <a:pt x="443" y="42"/>
                        </a:lnTo>
                        <a:lnTo>
                          <a:pt x="379" y="52"/>
                        </a:lnTo>
                        <a:lnTo>
                          <a:pt x="316" y="63"/>
                        </a:lnTo>
                        <a:lnTo>
                          <a:pt x="252" y="74"/>
                        </a:lnTo>
                        <a:lnTo>
                          <a:pt x="188" y="87"/>
                        </a:lnTo>
                        <a:lnTo>
                          <a:pt x="125" y="102"/>
                        </a:lnTo>
                        <a:lnTo>
                          <a:pt x="63" y="117"/>
                        </a:lnTo>
                        <a:lnTo>
                          <a:pt x="0" y="133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72" name="Freeform 89"/>
                  <p:cNvSpPr>
                    <a:spLocks/>
                  </p:cNvSpPr>
                  <p:nvPr/>
                </p:nvSpPr>
                <p:spPr bwMode="auto">
                  <a:xfrm>
                    <a:off x="4877" y="8600"/>
                    <a:ext cx="1843" cy="1366"/>
                  </a:xfrm>
                  <a:custGeom>
                    <a:avLst/>
                    <a:gdLst>
                      <a:gd name="T0" fmla="*/ 0 w 3687"/>
                      <a:gd name="T1" fmla="*/ 1 h 2732"/>
                      <a:gd name="T2" fmla="*/ 0 w 3687"/>
                      <a:gd name="T3" fmla="*/ 1 h 2732"/>
                      <a:gd name="T4" fmla="*/ 0 w 3687"/>
                      <a:gd name="T5" fmla="*/ 1 h 2732"/>
                      <a:gd name="T6" fmla="*/ 0 w 3687"/>
                      <a:gd name="T7" fmla="*/ 1 h 2732"/>
                      <a:gd name="T8" fmla="*/ 0 w 3687"/>
                      <a:gd name="T9" fmla="*/ 1 h 2732"/>
                      <a:gd name="T10" fmla="*/ 0 w 3687"/>
                      <a:gd name="T11" fmla="*/ 1 h 2732"/>
                      <a:gd name="T12" fmla="*/ 0 w 3687"/>
                      <a:gd name="T13" fmla="*/ 1 h 2732"/>
                      <a:gd name="T14" fmla="*/ 0 w 3687"/>
                      <a:gd name="T15" fmla="*/ 1 h 2732"/>
                      <a:gd name="T16" fmla="*/ 0 w 3687"/>
                      <a:gd name="T17" fmla="*/ 1 h 2732"/>
                      <a:gd name="T18" fmla="*/ 0 w 3687"/>
                      <a:gd name="T19" fmla="*/ 1 h 2732"/>
                      <a:gd name="T20" fmla="*/ 0 w 3687"/>
                      <a:gd name="T21" fmla="*/ 1 h 2732"/>
                      <a:gd name="T22" fmla="*/ 0 w 3687"/>
                      <a:gd name="T23" fmla="*/ 1 h 2732"/>
                      <a:gd name="T24" fmla="*/ 0 w 3687"/>
                      <a:gd name="T25" fmla="*/ 1 h 2732"/>
                      <a:gd name="T26" fmla="*/ 0 w 3687"/>
                      <a:gd name="T27" fmla="*/ 1 h 2732"/>
                      <a:gd name="T28" fmla="*/ 0 w 3687"/>
                      <a:gd name="T29" fmla="*/ 1 h 2732"/>
                      <a:gd name="T30" fmla="*/ 0 w 3687"/>
                      <a:gd name="T31" fmla="*/ 1 h 2732"/>
                      <a:gd name="T32" fmla="*/ 0 w 3687"/>
                      <a:gd name="T33" fmla="*/ 1 h 2732"/>
                      <a:gd name="T34" fmla="*/ 0 w 3687"/>
                      <a:gd name="T35" fmla="*/ 1 h 2732"/>
                      <a:gd name="T36" fmla="*/ 0 w 3687"/>
                      <a:gd name="T37" fmla="*/ 1 h 2732"/>
                      <a:gd name="T38" fmla="*/ 0 w 3687"/>
                      <a:gd name="T39" fmla="*/ 1 h 2732"/>
                      <a:gd name="T40" fmla="*/ 0 w 3687"/>
                      <a:gd name="T41" fmla="*/ 1 h 2732"/>
                      <a:gd name="T42" fmla="*/ 0 w 3687"/>
                      <a:gd name="T43" fmla="*/ 1 h 2732"/>
                      <a:gd name="T44" fmla="*/ 0 w 3687"/>
                      <a:gd name="T45" fmla="*/ 1 h 2732"/>
                      <a:gd name="T46" fmla="*/ 0 w 3687"/>
                      <a:gd name="T47" fmla="*/ 1 h 2732"/>
                      <a:gd name="T48" fmla="*/ 0 w 3687"/>
                      <a:gd name="T49" fmla="*/ 1 h 2732"/>
                      <a:gd name="T50" fmla="*/ 0 w 3687"/>
                      <a:gd name="T51" fmla="*/ 1 h 2732"/>
                      <a:gd name="T52" fmla="*/ 0 w 3687"/>
                      <a:gd name="T53" fmla="*/ 1 h 2732"/>
                      <a:gd name="T54" fmla="*/ 0 w 3687"/>
                      <a:gd name="T55" fmla="*/ 1 h 2732"/>
                      <a:gd name="T56" fmla="*/ 0 w 3687"/>
                      <a:gd name="T57" fmla="*/ 1 h 2732"/>
                      <a:gd name="T58" fmla="*/ 0 w 3687"/>
                      <a:gd name="T59" fmla="*/ 1 h 2732"/>
                      <a:gd name="T60" fmla="*/ 0 w 3687"/>
                      <a:gd name="T61" fmla="*/ 1 h 2732"/>
                      <a:gd name="T62" fmla="*/ 0 w 3687"/>
                      <a:gd name="T63" fmla="*/ 1 h 2732"/>
                      <a:gd name="T64" fmla="*/ 0 w 3687"/>
                      <a:gd name="T65" fmla="*/ 1 h 2732"/>
                      <a:gd name="T66" fmla="*/ 0 w 3687"/>
                      <a:gd name="T67" fmla="*/ 0 h 2732"/>
                      <a:gd name="T68" fmla="*/ 0 w 3687"/>
                      <a:gd name="T69" fmla="*/ 1 h 2732"/>
                      <a:gd name="T70" fmla="*/ 0 w 3687"/>
                      <a:gd name="T71" fmla="*/ 1 h 2732"/>
                      <a:gd name="T72" fmla="*/ 0 w 3687"/>
                      <a:gd name="T73" fmla="*/ 1 h 2732"/>
                      <a:gd name="T74" fmla="*/ 0 w 3687"/>
                      <a:gd name="T75" fmla="*/ 1 h 2732"/>
                      <a:gd name="T76" fmla="*/ 0 w 3687"/>
                      <a:gd name="T77" fmla="*/ 1 h 2732"/>
                      <a:gd name="T78" fmla="*/ 0 w 3687"/>
                      <a:gd name="T79" fmla="*/ 1 h 2732"/>
                      <a:gd name="T80" fmla="*/ 0 w 3687"/>
                      <a:gd name="T81" fmla="*/ 1 h 2732"/>
                      <a:gd name="T82" fmla="*/ 0 w 3687"/>
                      <a:gd name="T83" fmla="*/ 1 h 2732"/>
                      <a:gd name="T84" fmla="*/ 0 w 3687"/>
                      <a:gd name="T85" fmla="*/ 1 h 27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687"/>
                      <a:gd name="T130" fmla="*/ 0 h 2732"/>
                      <a:gd name="T131" fmla="*/ 3687 w 3687"/>
                      <a:gd name="T132" fmla="*/ 2732 h 27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687" h="2732">
                        <a:moveTo>
                          <a:pt x="0" y="1693"/>
                        </a:moveTo>
                        <a:lnTo>
                          <a:pt x="93" y="1776"/>
                        </a:lnTo>
                        <a:lnTo>
                          <a:pt x="187" y="1855"/>
                        </a:lnTo>
                        <a:lnTo>
                          <a:pt x="284" y="1933"/>
                        </a:lnTo>
                        <a:lnTo>
                          <a:pt x="384" y="2006"/>
                        </a:lnTo>
                        <a:lnTo>
                          <a:pt x="486" y="2077"/>
                        </a:lnTo>
                        <a:lnTo>
                          <a:pt x="588" y="2143"/>
                        </a:lnTo>
                        <a:lnTo>
                          <a:pt x="641" y="2176"/>
                        </a:lnTo>
                        <a:lnTo>
                          <a:pt x="695" y="2207"/>
                        </a:lnTo>
                        <a:lnTo>
                          <a:pt x="747" y="2237"/>
                        </a:lnTo>
                        <a:lnTo>
                          <a:pt x="801" y="2267"/>
                        </a:lnTo>
                        <a:lnTo>
                          <a:pt x="857" y="2295"/>
                        </a:lnTo>
                        <a:lnTo>
                          <a:pt x="911" y="2323"/>
                        </a:lnTo>
                        <a:lnTo>
                          <a:pt x="966" y="2350"/>
                        </a:lnTo>
                        <a:lnTo>
                          <a:pt x="1021" y="2376"/>
                        </a:lnTo>
                        <a:lnTo>
                          <a:pt x="1078" y="2401"/>
                        </a:lnTo>
                        <a:lnTo>
                          <a:pt x="1135" y="2424"/>
                        </a:lnTo>
                        <a:lnTo>
                          <a:pt x="1191" y="2448"/>
                        </a:lnTo>
                        <a:lnTo>
                          <a:pt x="1248" y="2471"/>
                        </a:lnTo>
                        <a:lnTo>
                          <a:pt x="1305" y="2492"/>
                        </a:lnTo>
                        <a:lnTo>
                          <a:pt x="1363" y="2513"/>
                        </a:lnTo>
                        <a:lnTo>
                          <a:pt x="1421" y="2532"/>
                        </a:lnTo>
                        <a:lnTo>
                          <a:pt x="1481" y="2551"/>
                        </a:lnTo>
                        <a:lnTo>
                          <a:pt x="1539" y="2569"/>
                        </a:lnTo>
                        <a:lnTo>
                          <a:pt x="1598" y="2586"/>
                        </a:lnTo>
                        <a:lnTo>
                          <a:pt x="1656" y="2603"/>
                        </a:lnTo>
                        <a:lnTo>
                          <a:pt x="1716" y="2617"/>
                        </a:lnTo>
                        <a:lnTo>
                          <a:pt x="1777" y="2631"/>
                        </a:lnTo>
                        <a:lnTo>
                          <a:pt x="1836" y="2644"/>
                        </a:lnTo>
                        <a:lnTo>
                          <a:pt x="1897" y="2657"/>
                        </a:lnTo>
                        <a:lnTo>
                          <a:pt x="1957" y="2669"/>
                        </a:lnTo>
                        <a:lnTo>
                          <a:pt x="2017" y="2680"/>
                        </a:lnTo>
                        <a:lnTo>
                          <a:pt x="2078" y="2689"/>
                        </a:lnTo>
                        <a:lnTo>
                          <a:pt x="2139" y="2698"/>
                        </a:lnTo>
                        <a:lnTo>
                          <a:pt x="2201" y="2704"/>
                        </a:lnTo>
                        <a:lnTo>
                          <a:pt x="2262" y="2712"/>
                        </a:lnTo>
                        <a:lnTo>
                          <a:pt x="2323" y="2717"/>
                        </a:lnTo>
                        <a:lnTo>
                          <a:pt x="2385" y="2723"/>
                        </a:lnTo>
                        <a:lnTo>
                          <a:pt x="2446" y="2726"/>
                        </a:lnTo>
                        <a:lnTo>
                          <a:pt x="2509" y="2729"/>
                        </a:lnTo>
                        <a:lnTo>
                          <a:pt x="2571" y="2732"/>
                        </a:lnTo>
                        <a:lnTo>
                          <a:pt x="2633" y="2732"/>
                        </a:lnTo>
                        <a:lnTo>
                          <a:pt x="2695" y="2732"/>
                        </a:lnTo>
                        <a:lnTo>
                          <a:pt x="2756" y="2732"/>
                        </a:lnTo>
                        <a:lnTo>
                          <a:pt x="2818" y="2729"/>
                        </a:lnTo>
                        <a:lnTo>
                          <a:pt x="2881" y="2726"/>
                        </a:lnTo>
                        <a:lnTo>
                          <a:pt x="2943" y="2723"/>
                        </a:lnTo>
                        <a:lnTo>
                          <a:pt x="3005" y="2717"/>
                        </a:lnTo>
                        <a:lnTo>
                          <a:pt x="3067" y="2712"/>
                        </a:lnTo>
                        <a:lnTo>
                          <a:pt x="3130" y="2704"/>
                        </a:lnTo>
                        <a:lnTo>
                          <a:pt x="3192" y="2697"/>
                        </a:lnTo>
                        <a:lnTo>
                          <a:pt x="3254" y="2689"/>
                        </a:lnTo>
                        <a:lnTo>
                          <a:pt x="3316" y="2678"/>
                        </a:lnTo>
                        <a:lnTo>
                          <a:pt x="3379" y="2668"/>
                        </a:lnTo>
                        <a:lnTo>
                          <a:pt x="3440" y="2656"/>
                        </a:lnTo>
                        <a:lnTo>
                          <a:pt x="3502" y="2643"/>
                        </a:lnTo>
                        <a:lnTo>
                          <a:pt x="3564" y="2629"/>
                        </a:lnTo>
                        <a:lnTo>
                          <a:pt x="3625" y="2615"/>
                        </a:lnTo>
                        <a:lnTo>
                          <a:pt x="3687" y="2599"/>
                        </a:lnTo>
                        <a:lnTo>
                          <a:pt x="3671" y="2540"/>
                        </a:lnTo>
                        <a:lnTo>
                          <a:pt x="3653" y="2482"/>
                        </a:lnTo>
                        <a:lnTo>
                          <a:pt x="3635" y="2423"/>
                        </a:lnTo>
                        <a:lnTo>
                          <a:pt x="3615" y="2366"/>
                        </a:lnTo>
                        <a:lnTo>
                          <a:pt x="3595" y="2309"/>
                        </a:lnTo>
                        <a:lnTo>
                          <a:pt x="3574" y="2253"/>
                        </a:lnTo>
                        <a:lnTo>
                          <a:pt x="3552" y="2195"/>
                        </a:lnTo>
                        <a:lnTo>
                          <a:pt x="3528" y="2139"/>
                        </a:lnTo>
                        <a:lnTo>
                          <a:pt x="3480" y="2030"/>
                        </a:lnTo>
                        <a:lnTo>
                          <a:pt x="3427" y="1922"/>
                        </a:lnTo>
                        <a:lnTo>
                          <a:pt x="3370" y="1815"/>
                        </a:lnTo>
                        <a:lnTo>
                          <a:pt x="3311" y="1711"/>
                        </a:lnTo>
                        <a:lnTo>
                          <a:pt x="3249" y="1608"/>
                        </a:lnTo>
                        <a:lnTo>
                          <a:pt x="3182" y="1509"/>
                        </a:lnTo>
                        <a:lnTo>
                          <a:pt x="3113" y="1410"/>
                        </a:lnTo>
                        <a:lnTo>
                          <a:pt x="3040" y="1315"/>
                        </a:lnTo>
                        <a:lnTo>
                          <a:pt x="2964" y="1223"/>
                        </a:lnTo>
                        <a:lnTo>
                          <a:pt x="2885" y="1131"/>
                        </a:lnTo>
                        <a:lnTo>
                          <a:pt x="2803" y="1044"/>
                        </a:lnTo>
                        <a:lnTo>
                          <a:pt x="2719" y="958"/>
                        </a:lnTo>
                        <a:lnTo>
                          <a:pt x="2630" y="875"/>
                        </a:lnTo>
                        <a:lnTo>
                          <a:pt x="2540" y="795"/>
                        </a:lnTo>
                        <a:lnTo>
                          <a:pt x="2448" y="719"/>
                        </a:lnTo>
                        <a:lnTo>
                          <a:pt x="2352" y="644"/>
                        </a:lnTo>
                        <a:lnTo>
                          <a:pt x="2253" y="573"/>
                        </a:lnTo>
                        <a:lnTo>
                          <a:pt x="2153" y="504"/>
                        </a:lnTo>
                        <a:lnTo>
                          <a:pt x="2049" y="439"/>
                        </a:lnTo>
                        <a:lnTo>
                          <a:pt x="1944" y="376"/>
                        </a:lnTo>
                        <a:lnTo>
                          <a:pt x="1836" y="318"/>
                        </a:lnTo>
                        <a:lnTo>
                          <a:pt x="1725" y="262"/>
                        </a:lnTo>
                        <a:lnTo>
                          <a:pt x="1613" y="209"/>
                        </a:lnTo>
                        <a:lnTo>
                          <a:pt x="1557" y="185"/>
                        </a:lnTo>
                        <a:lnTo>
                          <a:pt x="1499" y="160"/>
                        </a:lnTo>
                        <a:lnTo>
                          <a:pt x="1440" y="138"/>
                        </a:lnTo>
                        <a:lnTo>
                          <a:pt x="1382" y="114"/>
                        </a:lnTo>
                        <a:lnTo>
                          <a:pt x="1324" y="94"/>
                        </a:lnTo>
                        <a:lnTo>
                          <a:pt x="1265" y="73"/>
                        </a:lnTo>
                        <a:lnTo>
                          <a:pt x="1204" y="53"/>
                        </a:lnTo>
                        <a:lnTo>
                          <a:pt x="1144" y="35"/>
                        </a:lnTo>
                        <a:lnTo>
                          <a:pt x="1084" y="17"/>
                        </a:lnTo>
                        <a:lnTo>
                          <a:pt x="1023" y="0"/>
                        </a:lnTo>
                        <a:lnTo>
                          <a:pt x="1006" y="60"/>
                        </a:lnTo>
                        <a:lnTo>
                          <a:pt x="988" y="120"/>
                        </a:lnTo>
                        <a:lnTo>
                          <a:pt x="969" y="180"/>
                        </a:lnTo>
                        <a:lnTo>
                          <a:pt x="949" y="238"/>
                        </a:lnTo>
                        <a:lnTo>
                          <a:pt x="929" y="297"/>
                        </a:lnTo>
                        <a:lnTo>
                          <a:pt x="906" y="355"/>
                        </a:lnTo>
                        <a:lnTo>
                          <a:pt x="883" y="413"/>
                        </a:lnTo>
                        <a:lnTo>
                          <a:pt x="859" y="470"/>
                        </a:lnTo>
                        <a:lnTo>
                          <a:pt x="835" y="527"/>
                        </a:lnTo>
                        <a:lnTo>
                          <a:pt x="808" y="583"/>
                        </a:lnTo>
                        <a:lnTo>
                          <a:pt x="782" y="640"/>
                        </a:lnTo>
                        <a:lnTo>
                          <a:pt x="754" y="695"/>
                        </a:lnTo>
                        <a:lnTo>
                          <a:pt x="725" y="751"/>
                        </a:lnTo>
                        <a:lnTo>
                          <a:pt x="695" y="806"/>
                        </a:lnTo>
                        <a:lnTo>
                          <a:pt x="664" y="859"/>
                        </a:lnTo>
                        <a:lnTo>
                          <a:pt x="633" y="913"/>
                        </a:lnTo>
                        <a:lnTo>
                          <a:pt x="599" y="966"/>
                        </a:lnTo>
                        <a:lnTo>
                          <a:pt x="566" y="1018"/>
                        </a:lnTo>
                        <a:lnTo>
                          <a:pt x="532" y="1070"/>
                        </a:lnTo>
                        <a:lnTo>
                          <a:pt x="496" y="1122"/>
                        </a:lnTo>
                        <a:lnTo>
                          <a:pt x="422" y="1224"/>
                        </a:lnTo>
                        <a:lnTo>
                          <a:pt x="345" y="1323"/>
                        </a:lnTo>
                        <a:lnTo>
                          <a:pt x="265" y="1419"/>
                        </a:lnTo>
                        <a:lnTo>
                          <a:pt x="179" y="1513"/>
                        </a:lnTo>
                        <a:lnTo>
                          <a:pt x="92" y="1604"/>
                        </a:lnTo>
                        <a:lnTo>
                          <a:pt x="0" y="1693"/>
                        </a:lnTo>
                        <a:close/>
                      </a:path>
                    </a:pathLst>
                  </a:custGeom>
                  <a:solidFill>
                    <a:srgbClr val="A4FF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73" name="Freeform 90"/>
                  <p:cNvSpPr>
                    <a:spLocks/>
                  </p:cNvSpPr>
                  <p:nvPr/>
                </p:nvSpPr>
                <p:spPr bwMode="auto">
                  <a:xfrm>
                    <a:off x="4877" y="8600"/>
                    <a:ext cx="1843" cy="1366"/>
                  </a:xfrm>
                  <a:custGeom>
                    <a:avLst/>
                    <a:gdLst>
                      <a:gd name="T0" fmla="*/ 0 w 3687"/>
                      <a:gd name="T1" fmla="*/ 1 h 2732"/>
                      <a:gd name="T2" fmla="*/ 0 w 3687"/>
                      <a:gd name="T3" fmla="*/ 1 h 2732"/>
                      <a:gd name="T4" fmla="*/ 0 w 3687"/>
                      <a:gd name="T5" fmla="*/ 1 h 2732"/>
                      <a:gd name="T6" fmla="*/ 0 w 3687"/>
                      <a:gd name="T7" fmla="*/ 1 h 2732"/>
                      <a:gd name="T8" fmla="*/ 0 w 3687"/>
                      <a:gd name="T9" fmla="*/ 1 h 2732"/>
                      <a:gd name="T10" fmla="*/ 0 w 3687"/>
                      <a:gd name="T11" fmla="*/ 1 h 2732"/>
                      <a:gd name="T12" fmla="*/ 0 w 3687"/>
                      <a:gd name="T13" fmla="*/ 1 h 2732"/>
                      <a:gd name="T14" fmla="*/ 0 w 3687"/>
                      <a:gd name="T15" fmla="*/ 1 h 2732"/>
                      <a:gd name="T16" fmla="*/ 0 w 3687"/>
                      <a:gd name="T17" fmla="*/ 1 h 2732"/>
                      <a:gd name="T18" fmla="*/ 0 w 3687"/>
                      <a:gd name="T19" fmla="*/ 1 h 2732"/>
                      <a:gd name="T20" fmla="*/ 0 w 3687"/>
                      <a:gd name="T21" fmla="*/ 1 h 2732"/>
                      <a:gd name="T22" fmla="*/ 0 w 3687"/>
                      <a:gd name="T23" fmla="*/ 1 h 2732"/>
                      <a:gd name="T24" fmla="*/ 0 w 3687"/>
                      <a:gd name="T25" fmla="*/ 1 h 2732"/>
                      <a:gd name="T26" fmla="*/ 0 w 3687"/>
                      <a:gd name="T27" fmla="*/ 1 h 2732"/>
                      <a:gd name="T28" fmla="*/ 0 w 3687"/>
                      <a:gd name="T29" fmla="*/ 1 h 2732"/>
                      <a:gd name="T30" fmla="*/ 0 w 3687"/>
                      <a:gd name="T31" fmla="*/ 1 h 2732"/>
                      <a:gd name="T32" fmla="*/ 0 w 3687"/>
                      <a:gd name="T33" fmla="*/ 1 h 2732"/>
                      <a:gd name="T34" fmla="*/ 0 w 3687"/>
                      <a:gd name="T35" fmla="*/ 1 h 2732"/>
                      <a:gd name="T36" fmla="*/ 0 w 3687"/>
                      <a:gd name="T37" fmla="*/ 1 h 2732"/>
                      <a:gd name="T38" fmla="*/ 0 w 3687"/>
                      <a:gd name="T39" fmla="*/ 1 h 2732"/>
                      <a:gd name="T40" fmla="*/ 0 w 3687"/>
                      <a:gd name="T41" fmla="*/ 1 h 2732"/>
                      <a:gd name="T42" fmla="*/ 0 w 3687"/>
                      <a:gd name="T43" fmla="*/ 1 h 2732"/>
                      <a:gd name="T44" fmla="*/ 0 w 3687"/>
                      <a:gd name="T45" fmla="*/ 1 h 2732"/>
                      <a:gd name="T46" fmla="*/ 0 w 3687"/>
                      <a:gd name="T47" fmla="*/ 1 h 2732"/>
                      <a:gd name="T48" fmla="*/ 0 w 3687"/>
                      <a:gd name="T49" fmla="*/ 1 h 2732"/>
                      <a:gd name="T50" fmla="*/ 0 w 3687"/>
                      <a:gd name="T51" fmla="*/ 1 h 2732"/>
                      <a:gd name="T52" fmla="*/ 0 w 3687"/>
                      <a:gd name="T53" fmla="*/ 1 h 2732"/>
                      <a:gd name="T54" fmla="*/ 0 w 3687"/>
                      <a:gd name="T55" fmla="*/ 1 h 2732"/>
                      <a:gd name="T56" fmla="*/ 0 w 3687"/>
                      <a:gd name="T57" fmla="*/ 1 h 2732"/>
                      <a:gd name="T58" fmla="*/ 0 w 3687"/>
                      <a:gd name="T59" fmla="*/ 1 h 2732"/>
                      <a:gd name="T60" fmla="*/ 0 w 3687"/>
                      <a:gd name="T61" fmla="*/ 1 h 2732"/>
                      <a:gd name="T62" fmla="*/ 0 w 3687"/>
                      <a:gd name="T63" fmla="*/ 1 h 2732"/>
                      <a:gd name="T64" fmla="*/ 0 w 3687"/>
                      <a:gd name="T65" fmla="*/ 1 h 2732"/>
                      <a:gd name="T66" fmla="*/ 0 w 3687"/>
                      <a:gd name="T67" fmla="*/ 0 h 2732"/>
                      <a:gd name="T68" fmla="*/ 0 w 3687"/>
                      <a:gd name="T69" fmla="*/ 1 h 2732"/>
                      <a:gd name="T70" fmla="*/ 0 w 3687"/>
                      <a:gd name="T71" fmla="*/ 1 h 2732"/>
                      <a:gd name="T72" fmla="*/ 0 w 3687"/>
                      <a:gd name="T73" fmla="*/ 1 h 2732"/>
                      <a:gd name="T74" fmla="*/ 0 w 3687"/>
                      <a:gd name="T75" fmla="*/ 1 h 2732"/>
                      <a:gd name="T76" fmla="*/ 0 w 3687"/>
                      <a:gd name="T77" fmla="*/ 1 h 2732"/>
                      <a:gd name="T78" fmla="*/ 0 w 3687"/>
                      <a:gd name="T79" fmla="*/ 1 h 2732"/>
                      <a:gd name="T80" fmla="*/ 0 w 3687"/>
                      <a:gd name="T81" fmla="*/ 1 h 2732"/>
                      <a:gd name="T82" fmla="*/ 0 w 3687"/>
                      <a:gd name="T83" fmla="*/ 1 h 2732"/>
                      <a:gd name="T84" fmla="*/ 0 w 3687"/>
                      <a:gd name="T85" fmla="*/ 1 h 27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687"/>
                      <a:gd name="T130" fmla="*/ 0 h 2732"/>
                      <a:gd name="T131" fmla="*/ 3687 w 3687"/>
                      <a:gd name="T132" fmla="*/ 2732 h 27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687" h="2732">
                        <a:moveTo>
                          <a:pt x="0" y="1693"/>
                        </a:moveTo>
                        <a:lnTo>
                          <a:pt x="93" y="1776"/>
                        </a:lnTo>
                        <a:lnTo>
                          <a:pt x="187" y="1855"/>
                        </a:lnTo>
                        <a:lnTo>
                          <a:pt x="284" y="1933"/>
                        </a:lnTo>
                        <a:lnTo>
                          <a:pt x="384" y="2006"/>
                        </a:lnTo>
                        <a:lnTo>
                          <a:pt x="486" y="2077"/>
                        </a:lnTo>
                        <a:lnTo>
                          <a:pt x="588" y="2143"/>
                        </a:lnTo>
                        <a:lnTo>
                          <a:pt x="641" y="2176"/>
                        </a:lnTo>
                        <a:lnTo>
                          <a:pt x="695" y="2207"/>
                        </a:lnTo>
                        <a:lnTo>
                          <a:pt x="747" y="2237"/>
                        </a:lnTo>
                        <a:lnTo>
                          <a:pt x="801" y="2267"/>
                        </a:lnTo>
                        <a:lnTo>
                          <a:pt x="857" y="2295"/>
                        </a:lnTo>
                        <a:lnTo>
                          <a:pt x="911" y="2323"/>
                        </a:lnTo>
                        <a:lnTo>
                          <a:pt x="966" y="2350"/>
                        </a:lnTo>
                        <a:lnTo>
                          <a:pt x="1021" y="2376"/>
                        </a:lnTo>
                        <a:lnTo>
                          <a:pt x="1078" y="2401"/>
                        </a:lnTo>
                        <a:lnTo>
                          <a:pt x="1135" y="2424"/>
                        </a:lnTo>
                        <a:lnTo>
                          <a:pt x="1191" y="2448"/>
                        </a:lnTo>
                        <a:lnTo>
                          <a:pt x="1248" y="2471"/>
                        </a:lnTo>
                        <a:lnTo>
                          <a:pt x="1305" y="2492"/>
                        </a:lnTo>
                        <a:lnTo>
                          <a:pt x="1363" y="2513"/>
                        </a:lnTo>
                        <a:lnTo>
                          <a:pt x="1421" y="2532"/>
                        </a:lnTo>
                        <a:lnTo>
                          <a:pt x="1481" y="2551"/>
                        </a:lnTo>
                        <a:lnTo>
                          <a:pt x="1539" y="2569"/>
                        </a:lnTo>
                        <a:lnTo>
                          <a:pt x="1598" y="2586"/>
                        </a:lnTo>
                        <a:lnTo>
                          <a:pt x="1656" y="2603"/>
                        </a:lnTo>
                        <a:lnTo>
                          <a:pt x="1716" y="2617"/>
                        </a:lnTo>
                        <a:lnTo>
                          <a:pt x="1777" y="2631"/>
                        </a:lnTo>
                        <a:lnTo>
                          <a:pt x="1836" y="2644"/>
                        </a:lnTo>
                        <a:lnTo>
                          <a:pt x="1897" y="2657"/>
                        </a:lnTo>
                        <a:lnTo>
                          <a:pt x="1957" y="2669"/>
                        </a:lnTo>
                        <a:lnTo>
                          <a:pt x="2017" y="2680"/>
                        </a:lnTo>
                        <a:lnTo>
                          <a:pt x="2078" y="2689"/>
                        </a:lnTo>
                        <a:lnTo>
                          <a:pt x="2139" y="2698"/>
                        </a:lnTo>
                        <a:lnTo>
                          <a:pt x="2201" y="2704"/>
                        </a:lnTo>
                        <a:lnTo>
                          <a:pt x="2262" y="2712"/>
                        </a:lnTo>
                        <a:lnTo>
                          <a:pt x="2323" y="2717"/>
                        </a:lnTo>
                        <a:lnTo>
                          <a:pt x="2385" y="2723"/>
                        </a:lnTo>
                        <a:lnTo>
                          <a:pt x="2446" y="2726"/>
                        </a:lnTo>
                        <a:lnTo>
                          <a:pt x="2509" y="2729"/>
                        </a:lnTo>
                        <a:lnTo>
                          <a:pt x="2571" y="2732"/>
                        </a:lnTo>
                        <a:lnTo>
                          <a:pt x="2633" y="2732"/>
                        </a:lnTo>
                        <a:lnTo>
                          <a:pt x="2695" y="2732"/>
                        </a:lnTo>
                        <a:lnTo>
                          <a:pt x="2756" y="2732"/>
                        </a:lnTo>
                        <a:lnTo>
                          <a:pt x="2818" y="2729"/>
                        </a:lnTo>
                        <a:lnTo>
                          <a:pt x="2881" y="2726"/>
                        </a:lnTo>
                        <a:lnTo>
                          <a:pt x="2943" y="2723"/>
                        </a:lnTo>
                        <a:lnTo>
                          <a:pt x="3005" y="2717"/>
                        </a:lnTo>
                        <a:lnTo>
                          <a:pt x="3067" y="2712"/>
                        </a:lnTo>
                        <a:lnTo>
                          <a:pt x="3130" y="2704"/>
                        </a:lnTo>
                        <a:lnTo>
                          <a:pt x="3192" y="2697"/>
                        </a:lnTo>
                        <a:lnTo>
                          <a:pt x="3254" y="2689"/>
                        </a:lnTo>
                        <a:lnTo>
                          <a:pt x="3316" y="2678"/>
                        </a:lnTo>
                        <a:lnTo>
                          <a:pt x="3379" y="2668"/>
                        </a:lnTo>
                        <a:lnTo>
                          <a:pt x="3440" y="2656"/>
                        </a:lnTo>
                        <a:lnTo>
                          <a:pt x="3502" y="2643"/>
                        </a:lnTo>
                        <a:lnTo>
                          <a:pt x="3564" y="2629"/>
                        </a:lnTo>
                        <a:lnTo>
                          <a:pt x="3625" y="2615"/>
                        </a:lnTo>
                        <a:lnTo>
                          <a:pt x="3687" y="2599"/>
                        </a:lnTo>
                        <a:lnTo>
                          <a:pt x="3671" y="2540"/>
                        </a:lnTo>
                        <a:lnTo>
                          <a:pt x="3653" y="2482"/>
                        </a:lnTo>
                        <a:lnTo>
                          <a:pt x="3635" y="2423"/>
                        </a:lnTo>
                        <a:lnTo>
                          <a:pt x="3615" y="2366"/>
                        </a:lnTo>
                        <a:lnTo>
                          <a:pt x="3595" y="2309"/>
                        </a:lnTo>
                        <a:lnTo>
                          <a:pt x="3574" y="2253"/>
                        </a:lnTo>
                        <a:lnTo>
                          <a:pt x="3552" y="2195"/>
                        </a:lnTo>
                        <a:lnTo>
                          <a:pt x="3528" y="2139"/>
                        </a:lnTo>
                        <a:lnTo>
                          <a:pt x="3480" y="2030"/>
                        </a:lnTo>
                        <a:lnTo>
                          <a:pt x="3427" y="1922"/>
                        </a:lnTo>
                        <a:lnTo>
                          <a:pt x="3370" y="1815"/>
                        </a:lnTo>
                        <a:lnTo>
                          <a:pt x="3311" y="1711"/>
                        </a:lnTo>
                        <a:lnTo>
                          <a:pt x="3249" y="1608"/>
                        </a:lnTo>
                        <a:lnTo>
                          <a:pt x="3182" y="1509"/>
                        </a:lnTo>
                        <a:lnTo>
                          <a:pt x="3113" y="1410"/>
                        </a:lnTo>
                        <a:lnTo>
                          <a:pt x="3040" y="1315"/>
                        </a:lnTo>
                        <a:lnTo>
                          <a:pt x="2964" y="1223"/>
                        </a:lnTo>
                        <a:lnTo>
                          <a:pt x="2885" y="1131"/>
                        </a:lnTo>
                        <a:lnTo>
                          <a:pt x="2803" y="1044"/>
                        </a:lnTo>
                        <a:lnTo>
                          <a:pt x="2719" y="958"/>
                        </a:lnTo>
                        <a:lnTo>
                          <a:pt x="2630" y="875"/>
                        </a:lnTo>
                        <a:lnTo>
                          <a:pt x="2540" y="795"/>
                        </a:lnTo>
                        <a:lnTo>
                          <a:pt x="2448" y="719"/>
                        </a:lnTo>
                        <a:lnTo>
                          <a:pt x="2352" y="644"/>
                        </a:lnTo>
                        <a:lnTo>
                          <a:pt x="2253" y="573"/>
                        </a:lnTo>
                        <a:lnTo>
                          <a:pt x="2153" y="504"/>
                        </a:lnTo>
                        <a:lnTo>
                          <a:pt x="2049" y="439"/>
                        </a:lnTo>
                        <a:lnTo>
                          <a:pt x="1944" y="376"/>
                        </a:lnTo>
                        <a:lnTo>
                          <a:pt x="1836" y="318"/>
                        </a:lnTo>
                        <a:lnTo>
                          <a:pt x="1725" y="262"/>
                        </a:lnTo>
                        <a:lnTo>
                          <a:pt x="1613" y="209"/>
                        </a:lnTo>
                        <a:lnTo>
                          <a:pt x="1557" y="185"/>
                        </a:lnTo>
                        <a:lnTo>
                          <a:pt x="1499" y="160"/>
                        </a:lnTo>
                        <a:lnTo>
                          <a:pt x="1440" y="138"/>
                        </a:lnTo>
                        <a:lnTo>
                          <a:pt x="1382" y="114"/>
                        </a:lnTo>
                        <a:lnTo>
                          <a:pt x="1324" y="94"/>
                        </a:lnTo>
                        <a:lnTo>
                          <a:pt x="1265" y="73"/>
                        </a:lnTo>
                        <a:lnTo>
                          <a:pt x="1204" y="53"/>
                        </a:lnTo>
                        <a:lnTo>
                          <a:pt x="1144" y="35"/>
                        </a:lnTo>
                        <a:lnTo>
                          <a:pt x="1084" y="17"/>
                        </a:lnTo>
                        <a:lnTo>
                          <a:pt x="1023" y="0"/>
                        </a:lnTo>
                        <a:lnTo>
                          <a:pt x="1006" y="60"/>
                        </a:lnTo>
                        <a:lnTo>
                          <a:pt x="988" y="120"/>
                        </a:lnTo>
                        <a:lnTo>
                          <a:pt x="969" y="180"/>
                        </a:lnTo>
                        <a:lnTo>
                          <a:pt x="949" y="238"/>
                        </a:lnTo>
                        <a:lnTo>
                          <a:pt x="929" y="297"/>
                        </a:lnTo>
                        <a:lnTo>
                          <a:pt x="906" y="355"/>
                        </a:lnTo>
                        <a:lnTo>
                          <a:pt x="883" y="413"/>
                        </a:lnTo>
                        <a:lnTo>
                          <a:pt x="859" y="470"/>
                        </a:lnTo>
                        <a:lnTo>
                          <a:pt x="835" y="527"/>
                        </a:lnTo>
                        <a:lnTo>
                          <a:pt x="808" y="583"/>
                        </a:lnTo>
                        <a:lnTo>
                          <a:pt x="782" y="640"/>
                        </a:lnTo>
                        <a:lnTo>
                          <a:pt x="754" y="695"/>
                        </a:lnTo>
                        <a:lnTo>
                          <a:pt x="725" y="751"/>
                        </a:lnTo>
                        <a:lnTo>
                          <a:pt x="695" y="806"/>
                        </a:lnTo>
                        <a:lnTo>
                          <a:pt x="664" y="859"/>
                        </a:lnTo>
                        <a:lnTo>
                          <a:pt x="633" y="913"/>
                        </a:lnTo>
                        <a:lnTo>
                          <a:pt x="599" y="966"/>
                        </a:lnTo>
                        <a:lnTo>
                          <a:pt x="566" y="1018"/>
                        </a:lnTo>
                        <a:lnTo>
                          <a:pt x="532" y="1070"/>
                        </a:lnTo>
                        <a:lnTo>
                          <a:pt x="496" y="1122"/>
                        </a:lnTo>
                        <a:lnTo>
                          <a:pt x="422" y="1224"/>
                        </a:lnTo>
                        <a:lnTo>
                          <a:pt x="345" y="1323"/>
                        </a:lnTo>
                        <a:lnTo>
                          <a:pt x="265" y="1419"/>
                        </a:lnTo>
                        <a:lnTo>
                          <a:pt x="179" y="1513"/>
                        </a:lnTo>
                        <a:lnTo>
                          <a:pt x="92" y="1604"/>
                        </a:lnTo>
                        <a:lnTo>
                          <a:pt x="0" y="1693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74" name="Freeform 91"/>
                  <p:cNvSpPr>
                    <a:spLocks/>
                  </p:cNvSpPr>
                  <p:nvPr/>
                </p:nvSpPr>
                <p:spPr bwMode="auto">
                  <a:xfrm>
                    <a:off x="4306" y="6848"/>
                    <a:ext cx="1142" cy="1753"/>
                  </a:xfrm>
                  <a:custGeom>
                    <a:avLst/>
                    <a:gdLst>
                      <a:gd name="T0" fmla="*/ 1 w 2284"/>
                      <a:gd name="T1" fmla="*/ 1 h 3505"/>
                      <a:gd name="T2" fmla="*/ 1 w 2284"/>
                      <a:gd name="T3" fmla="*/ 1 h 3505"/>
                      <a:gd name="T4" fmla="*/ 1 w 2284"/>
                      <a:gd name="T5" fmla="*/ 1 h 3505"/>
                      <a:gd name="T6" fmla="*/ 1 w 2284"/>
                      <a:gd name="T7" fmla="*/ 1 h 3505"/>
                      <a:gd name="T8" fmla="*/ 1 w 2284"/>
                      <a:gd name="T9" fmla="*/ 1 h 3505"/>
                      <a:gd name="T10" fmla="*/ 1 w 2284"/>
                      <a:gd name="T11" fmla="*/ 1 h 3505"/>
                      <a:gd name="T12" fmla="*/ 1 w 2284"/>
                      <a:gd name="T13" fmla="*/ 1 h 3505"/>
                      <a:gd name="T14" fmla="*/ 1 w 2284"/>
                      <a:gd name="T15" fmla="*/ 1 h 3505"/>
                      <a:gd name="T16" fmla="*/ 1 w 2284"/>
                      <a:gd name="T17" fmla="*/ 1 h 3505"/>
                      <a:gd name="T18" fmla="*/ 1 w 2284"/>
                      <a:gd name="T19" fmla="*/ 1 h 3505"/>
                      <a:gd name="T20" fmla="*/ 0 w 2284"/>
                      <a:gd name="T21" fmla="*/ 1 h 3505"/>
                      <a:gd name="T22" fmla="*/ 1 w 2284"/>
                      <a:gd name="T23" fmla="*/ 1 h 3505"/>
                      <a:gd name="T24" fmla="*/ 1 w 2284"/>
                      <a:gd name="T25" fmla="*/ 1 h 3505"/>
                      <a:gd name="T26" fmla="*/ 1 w 2284"/>
                      <a:gd name="T27" fmla="*/ 1 h 3505"/>
                      <a:gd name="T28" fmla="*/ 1 w 2284"/>
                      <a:gd name="T29" fmla="*/ 1 h 3505"/>
                      <a:gd name="T30" fmla="*/ 1 w 2284"/>
                      <a:gd name="T31" fmla="*/ 1 h 3505"/>
                      <a:gd name="T32" fmla="*/ 1 w 2284"/>
                      <a:gd name="T33" fmla="*/ 1 h 3505"/>
                      <a:gd name="T34" fmla="*/ 1 w 2284"/>
                      <a:gd name="T35" fmla="*/ 1 h 3505"/>
                      <a:gd name="T36" fmla="*/ 1 w 2284"/>
                      <a:gd name="T37" fmla="*/ 1 h 3505"/>
                      <a:gd name="T38" fmla="*/ 1 w 2284"/>
                      <a:gd name="T39" fmla="*/ 1 h 3505"/>
                      <a:gd name="T40" fmla="*/ 1 w 2284"/>
                      <a:gd name="T41" fmla="*/ 1 h 3505"/>
                      <a:gd name="T42" fmla="*/ 1 w 2284"/>
                      <a:gd name="T43" fmla="*/ 1 h 3505"/>
                      <a:gd name="T44" fmla="*/ 1 w 2284"/>
                      <a:gd name="T45" fmla="*/ 1 h 3505"/>
                      <a:gd name="T46" fmla="*/ 1 w 2284"/>
                      <a:gd name="T47" fmla="*/ 1 h 3505"/>
                      <a:gd name="T48" fmla="*/ 1 w 2284"/>
                      <a:gd name="T49" fmla="*/ 1 h 3505"/>
                      <a:gd name="T50" fmla="*/ 1 w 2284"/>
                      <a:gd name="T51" fmla="*/ 1 h 3505"/>
                      <a:gd name="T52" fmla="*/ 1 w 2284"/>
                      <a:gd name="T53" fmla="*/ 1 h 3505"/>
                      <a:gd name="T54" fmla="*/ 1 w 2284"/>
                      <a:gd name="T55" fmla="*/ 1 h 3505"/>
                      <a:gd name="T56" fmla="*/ 1 w 2284"/>
                      <a:gd name="T57" fmla="*/ 1 h 3505"/>
                      <a:gd name="T58" fmla="*/ 1 w 2284"/>
                      <a:gd name="T59" fmla="*/ 1 h 3505"/>
                      <a:gd name="T60" fmla="*/ 1 w 2284"/>
                      <a:gd name="T61" fmla="*/ 1 h 3505"/>
                      <a:gd name="T62" fmla="*/ 1 w 2284"/>
                      <a:gd name="T63" fmla="*/ 1 h 3505"/>
                      <a:gd name="T64" fmla="*/ 1 w 2284"/>
                      <a:gd name="T65" fmla="*/ 1 h 3505"/>
                      <a:gd name="T66" fmla="*/ 1 w 2284"/>
                      <a:gd name="T67" fmla="*/ 1 h 3505"/>
                      <a:gd name="T68" fmla="*/ 1 w 2284"/>
                      <a:gd name="T69" fmla="*/ 1 h 3505"/>
                      <a:gd name="T70" fmla="*/ 1 w 2284"/>
                      <a:gd name="T71" fmla="*/ 1 h 3505"/>
                      <a:gd name="T72" fmla="*/ 1 w 2284"/>
                      <a:gd name="T73" fmla="*/ 1 h 3505"/>
                      <a:gd name="T74" fmla="*/ 1 w 2284"/>
                      <a:gd name="T75" fmla="*/ 1 h 3505"/>
                      <a:gd name="T76" fmla="*/ 1 w 2284"/>
                      <a:gd name="T77" fmla="*/ 1 h 3505"/>
                      <a:gd name="T78" fmla="*/ 1 w 2284"/>
                      <a:gd name="T79" fmla="*/ 1 h 3505"/>
                      <a:gd name="T80" fmla="*/ 1 w 2284"/>
                      <a:gd name="T81" fmla="*/ 1 h 3505"/>
                      <a:gd name="T82" fmla="*/ 1 w 2284"/>
                      <a:gd name="T83" fmla="*/ 1 h 3505"/>
                      <a:gd name="T84" fmla="*/ 1 w 2284"/>
                      <a:gd name="T85" fmla="*/ 1 h 3505"/>
                      <a:gd name="T86" fmla="*/ 1 w 2284"/>
                      <a:gd name="T87" fmla="*/ 0 h 350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284"/>
                      <a:gd name="T133" fmla="*/ 0 h 3505"/>
                      <a:gd name="T134" fmla="*/ 2284 w 2284"/>
                      <a:gd name="T135" fmla="*/ 3505 h 350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284" h="3505">
                        <a:moveTo>
                          <a:pt x="1141" y="0"/>
                        </a:moveTo>
                        <a:lnTo>
                          <a:pt x="1074" y="64"/>
                        </a:lnTo>
                        <a:lnTo>
                          <a:pt x="1008" y="130"/>
                        </a:lnTo>
                        <a:lnTo>
                          <a:pt x="945" y="198"/>
                        </a:lnTo>
                        <a:lnTo>
                          <a:pt x="883" y="267"/>
                        </a:lnTo>
                        <a:lnTo>
                          <a:pt x="823" y="338"/>
                        </a:lnTo>
                        <a:lnTo>
                          <a:pt x="765" y="410"/>
                        </a:lnTo>
                        <a:lnTo>
                          <a:pt x="708" y="483"/>
                        </a:lnTo>
                        <a:lnTo>
                          <a:pt x="654" y="557"/>
                        </a:lnTo>
                        <a:lnTo>
                          <a:pt x="603" y="631"/>
                        </a:lnTo>
                        <a:lnTo>
                          <a:pt x="553" y="708"/>
                        </a:lnTo>
                        <a:lnTo>
                          <a:pt x="505" y="786"/>
                        </a:lnTo>
                        <a:lnTo>
                          <a:pt x="459" y="864"/>
                        </a:lnTo>
                        <a:lnTo>
                          <a:pt x="415" y="944"/>
                        </a:lnTo>
                        <a:lnTo>
                          <a:pt x="373" y="1025"/>
                        </a:lnTo>
                        <a:lnTo>
                          <a:pt x="333" y="1107"/>
                        </a:lnTo>
                        <a:lnTo>
                          <a:pt x="296" y="1189"/>
                        </a:lnTo>
                        <a:lnTo>
                          <a:pt x="261" y="1272"/>
                        </a:lnTo>
                        <a:lnTo>
                          <a:pt x="228" y="1355"/>
                        </a:lnTo>
                        <a:lnTo>
                          <a:pt x="196" y="1441"/>
                        </a:lnTo>
                        <a:lnTo>
                          <a:pt x="169" y="1526"/>
                        </a:lnTo>
                        <a:lnTo>
                          <a:pt x="141" y="1613"/>
                        </a:lnTo>
                        <a:lnTo>
                          <a:pt x="118" y="1699"/>
                        </a:lnTo>
                        <a:lnTo>
                          <a:pt x="95" y="1788"/>
                        </a:lnTo>
                        <a:lnTo>
                          <a:pt x="75" y="1875"/>
                        </a:lnTo>
                        <a:lnTo>
                          <a:pt x="58" y="1965"/>
                        </a:lnTo>
                        <a:lnTo>
                          <a:pt x="43" y="2053"/>
                        </a:lnTo>
                        <a:lnTo>
                          <a:pt x="29" y="2143"/>
                        </a:lnTo>
                        <a:lnTo>
                          <a:pt x="19" y="2233"/>
                        </a:lnTo>
                        <a:lnTo>
                          <a:pt x="11" y="2324"/>
                        </a:lnTo>
                        <a:lnTo>
                          <a:pt x="4" y="2415"/>
                        </a:lnTo>
                        <a:lnTo>
                          <a:pt x="1" y="2506"/>
                        </a:lnTo>
                        <a:lnTo>
                          <a:pt x="0" y="2598"/>
                        </a:lnTo>
                        <a:lnTo>
                          <a:pt x="0" y="2655"/>
                        </a:lnTo>
                        <a:lnTo>
                          <a:pt x="1" y="2712"/>
                        </a:lnTo>
                        <a:lnTo>
                          <a:pt x="4" y="2769"/>
                        </a:lnTo>
                        <a:lnTo>
                          <a:pt x="7" y="2827"/>
                        </a:lnTo>
                        <a:lnTo>
                          <a:pt x="11" y="2884"/>
                        </a:lnTo>
                        <a:lnTo>
                          <a:pt x="17" y="2941"/>
                        </a:lnTo>
                        <a:lnTo>
                          <a:pt x="22" y="2997"/>
                        </a:lnTo>
                        <a:lnTo>
                          <a:pt x="29" y="3055"/>
                        </a:lnTo>
                        <a:lnTo>
                          <a:pt x="37" y="3112"/>
                        </a:lnTo>
                        <a:lnTo>
                          <a:pt x="47" y="3168"/>
                        </a:lnTo>
                        <a:lnTo>
                          <a:pt x="57" y="3224"/>
                        </a:lnTo>
                        <a:lnTo>
                          <a:pt x="68" y="3281"/>
                        </a:lnTo>
                        <a:lnTo>
                          <a:pt x="79" y="3337"/>
                        </a:lnTo>
                        <a:lnTo>
                          <a:pt x="91" y="3393"/>
                        </a:lnTo>
                        <a:lnTo>
                          <a:pt x="105" y="3449"/>
                        </a:lnTo>
                        <a:lnTo>
                          <a:pt x="120" y="3504"/>
                        </a:lnTo>
                        <a:lnTo>
                          <a:pt x="183" y="3488"/>
                        </a:lnTo>
                        <a:lnTo>
                          <a:pt x="245" y="3473"/>
                        </a:lnTo>
                        <a:lnTo>
                          <a:pt x="308" y="3458"/>
                        </a:lnTo>
                        <a:lnTo>
                          <a:pt x="372" y="3445"/>
                        </a:lnTo>
                        <a:lnTo>
                          <a:pt x="436" y="3434"/>
                        </a:lnTo>
                        <a:lnTo>
                          <a:pt x="499" y="3423"/>
                        </a:lnTo>
                        <a:lnTo>
                          <a:pt x="563" y="3413"/>
                        </a:lnTo>
                        <a:lnTo>
                          <a:pt x="627" y="3404"/>
                        </a:lnTo>
                        <a:lnTo>
                          <a:pt x="692" y="3396"/>
                        </a:lnTo>
                        <a:lnTo>
                          <a:pt x="755" y="3389"/>
                        </a:lnTo>
                        <a:lnTo>
                          <a:pt x="819" y="3384"/>
                        </a:lnTo>
                        <a:lnTo>
                          <a:pt x="884" y="3379"/>
                        </a:lnTo>
                        <a:lnTo>
                          <a:pt x="948" y="3375"/>
                        </a:lnTo>
                        <a:lnTo>
                          <a:pt x="1013" y="3372"/>
                        </a:lnTo>
                        <a:lnTo>
                          <a:pt x="1078" y="3371"/>
                        </a:lnTo>
                        <a:lnTo>
                          <a:pt x="1141" y="3371"/>
                        </a:lnTo>
                        <a:lnTo>
                          <a:pt x="1206" y="3371"/>
                        </a:lnTo>
                        <a:lnTo>
                          <a:pt x="1270" y="3372"/>
                        </a:lnTo>
                        <a:lnTo>
                          <a:pt x="1335" y="3375"/>
                        </a:lnTo>
                        <a:lnTo>
                          <a:pt x="1399" y="3379"/>
                        </a:lnTo>
                        <a:lnTo>
                          <a:pt x="1464" y="3384"/>
                        </a:lnTo>
                        <a:lnTo>
                          <a:pt x="1527" y="3389"/>
                        </a:lnTo>
                        <a:lnTo>
                          <a:pt x="1592" y="3396"/>
                        </a:lnTo>
                        <a:lnTo>
                          <a:pt x="1656" y="3404"/>
                        </a:lnTo>
                        <a:lnTo>
                          <a:pt x="1720" y="3413"/>
                        </a:lnTo>
                        <a:lnTo>
                          <a:pt x="1783" y="3423"/>
                        </a:lnTo>
                        <a:lnTo>
                          <a:pt x="1847" y="3434"/>
                        </a:lnTo>
                        <a:lnTo>
                          <a:pt x="1911" y="3445"/>
                        </a:lnTo>
                        <a:lnTo>
                          <a:pt x="1974" y="3458"/>
                        </a:lnTo>
                        <a:lnTo>
                          <a:pt x="2038" y="3473"/>
                        </a:lnTo>
                        <a:lnTo>
                          <a:pt x="2100" y="3488"/>
                        </a:lnTo>
                        <a:lnTo>
                          <a:pt x="2164" y="3504"/>
                        </a:lnTo>
                        <a:lnTo>
                          <a:pt x="2164" y="3505"/>
                        </a:lnTo>
                        <a:lnTo>
                          <a:pt x="2191" y="3393"/>
                        </a:lnTo>
                        <a:lnTo>
                          <a:pt x="2204" y="3337"/>
                        </a:lnTo>
                        <a:lnTo>
                          <a:pt x="2216" y="3281"/>
                        </a:lnTo>
                        <a:lnTo>
                          <a:pt x="2226" y="3225"/>
                        </a:lnTo>
                        <a:lnTo>
                          <a:pt x="2236" y="3168"/>
                        </a:lnTo>
                        <a:lnTo>
                          <a:pt x="2245" y="3112"/>
                        </a:lnTo>
                        <a:lnTo>
                          <a:pt x="2254" y="3055"/>
                        </a:lnTo>
                        <a:lnTo>
                          <a:pt x="2261" y="2997"/>
                        </a:lnTo>
                        <a:lnTo>
                          <a:pt x="2266" y="2941"/>
                        </a:lnTo>
                        <a:lnTo>
                          <a:pt x="2272" y="2884"/>
                        </a:lnTo>
                        <a:lnTo>
                          <a:pt x="2276" y="2827"/>
                        </a:lnTo>
                        <a:lnTo>
                          <a:pt x="2279" y="2769"/>
                        </a:lnTo>
                        <a:lnTo>
                          <a:pt x="2281" y="2712"/>
                        </a:lnTo>
                        <a:lnTo>
                          <a:pt x="2283" y="2655"/>
                        </a:lnTo>
                        <a:lnTo>
                          <a:pt x="2284" y="2598"/>
                        </a:lnTo>
                        <a:lnTo>
                          <a:pt x="2283" y="2506"/>
                        </a:lnTo>
                        <a:lnTo>
                          <a:pt x="2279" y="2415"/>
                        </a:lnTo>
                        <a:lnTo>
                          <a:pt x="2273" y="2324"/>
                        </a:lnTo>
                        <a:lnTo>
                          <a:pt x="2265" y="2233"/>
                        </a:lnTo>
                        <a:lnTo>
                          <a:pt x="2254" y="2143"/>
                        </a:lnTo>
                        <a:lnTo>
                          <a:pt x="2241" y="2053"/>
                        </a:lnTo>
                        <a:lnTo>
                          <a:pt x="2226" y="1965"/>
                        </a:lnTo>
                        <a:lnTo>
                          <a:pt x="2208" y="1875"/>
                        </a:lnTo>
                        <a:lnTo>
                          <a:pt x="2187" y="1788"/>
                        </a:lnTo>
                        <a:lnTo>
                          <a:pt x="2165" y="1699"/>
                        </a:lnTo>
                        <a:lnTo>
                          <a:pt x="2142" y="1613"/>
                        </a:lnTo>
                        <a:lnTo>
                          <a:pt x="2115" y="1526"/>
                        </a:lnTo>
                        <a:lnTo>
                          <a:pt x="2086" y="1441"/>
                        </a:lnTo>
                        <a:lnTo>
                          <a:pt x="2054" y="1355"/>
                        </a:lnTo>
                        <a:lnTo>
                          <a:pt x="2021" y="1272"/>
                        </a:lnTo>
                        <a:lnTo>
                          <a:pt x="1987" y="1189"/>
                        </a:lnTo>
                        <a:lnTo>
                          <a:pt x="1949" y="1107"/>
                        </a:lnTo>
                        <a:lnTo>
                          <a:pt x="1909" y="1025"/>
                        </a:lnTo>
                        <a:lnTo>
                          <a:pt x="1868" y="944"/>
                        </a:lnTo>
                        <a:lnTo>
                          <a:pt x="1823" y="864"/>
                        </a:lnTo>
                        <a:lnTo>
                          <a:pt x="1778" y="786"/>
                        </a:lnTo>
                        <a:lnTo>
                          <a:pt x="1729" y="708"/>
                        </a:lnTo>
                        <a:lnTo>
                          <a:pt x="1679" y="631"/>
                        </a:lnTo>
                        <a:lnTo>
                          <a:pt x="1628" y="557"/>
                        </a:lnTo>
                        <a:lnTo>
                          <a:pt x="1574" y="483"/>
                        </a:lnTo>
                        <a:lnTo>
                          <a:pt x="1518" y="410"/>
                        </a:lnTo>
                        <a:lnTo>
                          <a:pt x="1460" y="338"/>
                        </a:lnTo>
                        <a:lnTo>
                          <a:pt x="1400" y="267"/>
                        </a:lnTo>
                        <a:lnTo>
                          <a:pt x="1338" y="198"/>
                        </a:lnTo>
                        <a:lnTo>
                          <a:pt x="1274" y="130"/>
                        </a:lnTo>
                        <a:lnTo>
                          <a:pt x="1209" y="64"/>
                        </a:lnTo>
                        <a:lnTo>
                          <a:pt x="1141" y="0"/>
                        </a:lnTo>
                        <a:close/>
                      </a:path>
                    </a:pathLst>
                  </a:custGeom>
                  <a:solidFill>
                    <a:srgbClr val="A4FF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75" name="Freeform 92"/>
                  <p:cNvSpPr>
                    <a:spLocks/>
                  </p:cNvSpPr>
                  <p:nvPr/>
                </p:nvSpPr>
                <p:spPr bwMode="auto">
                  <a:xfrm>
                    <a:off x="4306" y="6848"/>
                    <a:ext cx="1142" cy="1753"/>
                  </a:xfrm>
                  <a:custGeom>
                    <a:avLst/>
                    <a:gdLst>
                      <a:gd name="T0" fmla="*/ 1 w 2284"/>
                      <a:gd name="T1" fmla="*/ 1 h 3505"/>
                      <a:gd name="T2" fmla="*/ 1 w 2284"/>
                      <a:gd name="T3" fmla="*/ 1 h 3505"/>
                      <a:gd name="T4" fmla="*/ 1 w 2284"/>
                      <a:gd name="T5" fmla="*/ 1 h 3505"/>
                      <a:gd name="T6" fmla="*/ 1 w 2284"/>
                      <a:gd name="T7" fmla="*/ 1 h 3505"/>
                      <a:gd name="T8" fmla="*/ 1 w 2284"/>
                      <a:gd name="T9" fmla="*/ 1 h 3505"/>
                      <a:gd name="T10" fmla="*/ 1 w 2284"/>
                      <a:gd name="T11" fmla="*/ 1 h 3505"/>
                      <a:gd name="T12" fmla="*/ 1 w 2284"/>
                      <a:gd name="T13" fmla="*/ 1 h 3505"/>
                      <a:gd name="T14" fmla="*/ 1 w 2284"/>
                      <a:gd name="T15" fmla="*/ 1 h 3505"/>
                      <a:gd name="T16" fmla="*/ 1 w 2284"/>
                      <a:gd name="T17" fmla="*/ 1 h 3505"/>
                      <a:gd name="T18" fmla="*/ 1 w 2284"/>
                      <a:gd name="T19" fmla="*/ 1 h 3505"/>
                      <a:gd name="T20" fmla="*/ 0 w 2284"/>
                      <a:gd name="T21" fmla="*/ 1 h 3505"/>
                      <a:gd name="T22" fmla="*/ 1 w 2284"/>
                      <a:gd name="T23" fmla="*/ 1 h 3505"/>
                      <a:gd name="T24" fmla="*/ 1 w 2284"/>
                      <a:gd name="T25" fmla="*/ 1 h 3505"/>
                      <a:gd name="T26" fmla="*/ 1 w 2284"/>
                      <a:gd name="T27" fmla="*/ 1 h 3505"/>
                      <a:gd name="T28" fmla="*/ 1 w 2284"/>
                      <a:gd name="T29" fmla="*/ 1 h 3505"/>
                      <a:gd name="T30" fmla="*/ 1 w 2284"/>
                      <a:gd name="T31" fmla="*/ 1 h 3505"/>
                      <a:gd name="T32" fmla="*/ 1 w 2284"/>
                      <a:gd name="T33" fmla="*/ 1 h 3505"/>
                      <a:gd name="T34" fmla="*/ 1 w 2284"/>
                      <a:gd name="T35" fmla="*/ 1 h 3505"/>
                      <a:gd name="T36" fmla="*/ 1 w 2284"/>
                      <a:gd name="T37" fmla="*/ 1 h 3505"/>
                      <a:gd name="T38" fmla="*/ 1 w 2284"/>
                      <a:gd name="T39" fmla="*/ 1 h 3505"/>
                      <a:gd name="T40" fmla="*/ 1 w 2284"/>
                      <a:gd name="T41" fmla="*/ 1 h 3505"/>
                      <a:gd name="T42" fmla="*/ 1 w 2284"/>
                      <a:gd name="T43" fmla="*/ 1 h 3505"/>
                      <a:gd name="T44" fmla="*/ 1 w 2284"/>
                      <a:gd name="T45" fmla="*/ 1 h 3505"/>
                      <a:gd name="T46" fmla="*/ 1 w 2284"/>
                      <a:gd name="T47" fmla="*/ 1 h 3505"/>
                      <a:gd name="T48" fmla="*/ 1 w 2284"/>
                      <a:gd name="T49" fmla="*/ 1 h 3505"/>
                      <a:gd name="T50" fmla="*/ 1 w 2284"/>
                      <a:gd name="T51" fmla="*/ 1 h 3505"/>
                      <a:gd name="T52" fmla="*/ 1 w 2284"/>
                      <a:gd name="T53" fmla="*/ 1 h 3505"/>
                      <a:gd name="T54" fmla="*/ 1 w 2284"/>
                      <a:gd name="T55" fmla="*/ 1 h 3505"/>
                      <a:gd name="T56" fmla="*/ 1 w 2284"/>
                      <a:gd name="T57" fmla="*/ 1 h 3505"/>
                      <a:gd name="T58" fmla="*/ 1 w 2284"/>
                      <a:gd name="T59" fmla="*/ 1 h 3505"/>
                      <a:gd name="T60" fmla="*/ 1 w 2284"/>
                      <a:gd name="T61" fmla="*/ 1 h 3505"/>
                      <a:gd name="T62" fmla="*/ 1 w 2284"/>
                      <a:gd name="T63" fmla="*/ 1 h 3505"/>
                      <a:gd name="T64" fmla="*/ 1 w 2284"/>
                      <a:gd name="T65" fmla="*/ 1 h 3505"/>
                      <a:gd name="T66" fmla="*/ 1 w 2284"/>
                      <a:gd name="T67" fmla="*/ 1 h 3505"/>
                      <a:gd name="T68" fmla="*/ 1 w 2284"/>
                      <a:gd name="T69" fmla="*/ 1 h 3505"/>
                      <a:gd name="T70" fmla="*/ 1 w 2284"/>
                      <a:gd name="T71" fmla="*/ 1 h 3505"/>
                      <a:gd name="T72" fmla="*/ 1 w 2284"/>
                      <a:gd name="T73" fmla="*/ 1 h 3505"/>
                      <a:gd name="T74" fmla="*/ 1 w 2284"/>
                      <a:gd name="T75" fmla="*/ 1 h 3505"/>
                      <a:gd name="T76" fmla="*/ 1 w 2284"/>
                      <a:gd name="T77" fmla="*/ 1 h 3505"/>
                      <a:gd name="T78" fmla="*/ 1 w 2284"/>
                      <a:gd name="T79" fmla="*/ 1 h 3505"/>
                      <a:gd name="T80" fmla="*/ 1 w 2284"/>
                      <a:gd name="T81" fmla="*/ 1 h 3505"/>
                      <a:gd name="T82" fmla="*/ 1 w 2284"/>
                      <a:gd name="T83" fmla="*/ 1 h 3505"/>
                      <a:gd name="T84" fmla="*/ 1 w 2284"/>
                      <a:gd name="T85" fmla="*/ 1 h 3505"/>
                      <a:gd name="T86" fmla="*/ 1 w 2284"/>
                      <a:gd name="T87" fmla="*/ 0 h 3505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2284"/>
                      <a:gd name="T133" fmla="*/ 0 h 3505"/>
                      <a:gd name="T134" fmla="*/ 2284 w 2284"/>
                      <a:gd name="T135" fmla="*/ 3505 h 3505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2284" h="3505">
                        <a:moveTo>
                          <a:pt x="1141" y="0"/>
                        </a:moveTo>
                        <a:lnTo>
                          <a:pt x="1074" y="64"/>
                        </a:lnTo>
                        <a:lnTo>
                          <a:pt x="1008" y="130"/>
                        </a:lnTo>
                        <a:lnTo>
                          <a:pt x="945" y="198"/>
                        </a:lnTo>
                        <a:lnTo>
                          <a:pt x="883" y="267"/>
                        </a:lnTo>
                        <a:lnTo>
                          <a:pt x="823" y="338"/>
                        </a:lnTo>
                        <a:lnTo>
                          <a:pt x="765" y="410"/>
                        </a:lnTo>
                        <a:lnTo>
                          <a:pt x="708" y="483"/>
                        </a:lnTo>
                        <a:lnTo>
                          <a:pt x="654" y="557"/>
                        </a:lnTo>
                        <a:lnTo>
                          <a:pt x="603" y="631"/>
                        </a:lnTo>
                        <a:lnTo>
                          <a:pt x="553" y="708"/>
                        </a:lnTo>
                        <a:lnTo>
                          <a:pt x="505" y="786"/>
                        </a:lnTo>
                        <a:lnTo>
                          <a:pt x="459" y="864"/>
                        </a:lnTo>
                        <a:lnTo>
                          <a:pt x="415" y="944"/>
                        </a:lnTo>
                        <a:lnTo>
                          <a:pt x="373" y="1025"/>
                        </a:lnTo>
                        <a:lnTo>
                          <a:pt x="333" y="1107"/>
                        </a:lnTo>
                        <a:lnTo>
                          <a:pt x="296" y="1189"/>
                        </a:lnTo>
                        <a:lnTo>
                          <a:pt x="261" y="1272"/>
                        </a:lnTo>
                        <a:lnTo>
                          <a:pt x="228" y="1355"/>
                        </a:lnTo>
                        <a:lnTo>
                          <a:pt x="196" y="1441"/>
                        </a:lnTo>
                        <a:lnTo>
                          <a:pt x="169" y="1526"/>
                        </a:lnTo>
                        <a:lnTo>
                          <a:pt x="141" y="1613"/>
                        </a:lnTo>
                        <a:lnTo>
                          <a:pt x="118" y="1699"/>
                        </a:lnTo>
                        <a:lnTo>
                          <a:pt x="95" y="1788"/>
                        </a:lnTo>
                        <a:lnTo>
                          <a:pt x="75" y="1875"/>
                        </a:lnTo>
                        <a:lnTo>
                          <a:pt x="58" y="1965"/>
                        </a:lnTo>
                        <a:lnTo>
                          <a:pt x="43" y="2053"/>
                        </a:lnTo>
                        <a:lnTo>
                          <a:pt x="29" y="2143"/>
                        </a:lnTo>
                        <a:lnTo>
                          <a:pt x="19" y="2233"/>
                        </a:lnTo>
                        <a:lnTo>
                          <a:pt x="11" y="2324"/>
                        </a:lnTo>
                        <a:lnTo>
                          <a:pt x="4" y="2415"/>
                        </a:lnTo>
                        <a:lnTo>
                          <a:pt x="1" y="2506"/>
                        </a:lnTo>
                        <a:lnTo>
                          <a:pt x="0" y="2598"/>
                        </a:lnTo>
                        <a:lnTo>
                          <a:pt x="0" y="2655"/>
                        </a:lnTo>
                        <a:lnTo>
                          <a:pt x="1" y="2712"/>
                        </a:lnTo>
                        <a:lnTo>
                          <a:pt x="4" y="2769"/>
                        </a:lnTo>
                        <a:lnTo>
                          <a:pt x="7" y="2827"/>
                        </a:lnTo>
                        <a:lnTo>
                          <a:pt x="11" y="2884"/>
                        </a:lnTo>
                        <a:lnTo>
                          <a:pt x="17" y="2941"/>
                        </a:lnTo>
                        <a:lnTo>
                          <a:pt x="22" y="2997"/>
                        </a:lnTo>
                        <a:lnTo>
                          <a:pt x="29" y="3055"/>
                        </a:lnTo>
                        <a:lnTo>
                          <a:pt x="37" y="3112"/>
                        </a:lnTo>
                        <a:lnTo>
                          <a:pt x="47" y="3168"/>
                        </a:lnTo>
                        <a:lnTo>
                          <a:pt x="57" y="3224"/>
                        </a:lnTo>
                        <a:lnTo>
                          <a:pt x="68" y="3281"/>
                        </a:lnTo>
                        <a:lnTo>
                          <a:pt x="79" y="3337"/>
                        </a:lnTo>
                        <a:lnTo>
                          <a:pt x="91" y="3393"/>
                        </a:lnTo>
                        <a:lnTo>
                          <a:pt x="105" y="3449"/>
                        </a:lnTo>
                        <a:lnTo>
                          <a:pt x="120" y="3504"/>
                        </a:lnTo>
                        <a:lnTo>
                          <a:pt x="183" y="3488"/>
                        </a:lnTo>
                        <a:lnTo>
                          <a:pt x="245" y="3473"/>
                        </a:lnTo>
                        <a:lnTo>
                          <a:pt x="308" y="3458"/>
                        </a:lnTo>
                        <a:lnTo>
                          <a:pt x="372" y="3445"/>
                        </a:lnTo>
                        <a:lnTo>
                          <a:pt x="436" y="3434"/>
                        </a:lnTo>
                        <a:lnTo>
                          <a:pt x="499" y="3423"/>
                        </a:lnTo>
                        <a:lnTo>
                          <a:pt x="563" y="3413"/>
                        </a:lnTo>
                        <a:lnTo>
                          <a:pt x="627" y="3404"/>
                        </a:lnTo>
                        <a:lnTo>
                          <a:pt x="692" y="3396"/>
                        </a:lnTo>
                        <a:lnTo>
                          <a:pt x="755" y="3389"/>
                        </a:lnTo>
                        <a:lnTo>
                          <a:pt x="819" y="3384"/>
                        </a:lnTo>
                        <a:lnTo>
                          <a:pt x="884" y="3379"/>
                        </a:lnTo>
                        <a:lnTo>
                          <a:pt x="948" y="3375"/>
                        </a:lnTo>
                        <a:lnTo>
                          <a:pt x="1013" y="3372"/>
                        </a:lnTo>
                        <a:lnTo>
                          <a:pt x="1078" y="3371"/>
                        </a:lnTo>
                        <a:lnTo>
                          <a:pt x="1141" y="3371"/>
                        </a:lnTo>
                        <a:lnTo>
                          <a:pt x="1206" y="3371"/>
                        </a:lnTo>
                        <a:lnTo>
                          <a:pt x="1270" y="3372"/>
                        </a:lnTo>
                        <a:lnTo>
                          <a:pt x="1335" y="3375"/>
                        </a:lnTo>
                        <a:lnTo>
                          <a:pt x="1399" y="3379"/>
                        </a:lnTo>
                        <a:lnTo>
                          <a:pt x="1464" y="3384"/>
                        </a:lnTo>
                        <a:lnTo>
                          <a:pt x="1527" y="3389"/>
                        </a:lnTo>
                        <a:lnTo>
                          <a:pt x="1592" y="3396"/>
                        </a:lnTo>
                        <a:lnTo>
                          <a:pt x="1656" y="3404"/>
                        </a:lnTo>
                        <a:lnTo>
                          <a:pt x="1720" y="3413"/>
                        </a:lnTo>
                        <a:lnTo>
                          <a:pt x="1783" y="3423"/>
                        </a:lnTo>
                        <a:lnTo>
                          <a:pt x="1847" y="3434"/>
                        </a:lnTo>
                        <a:lnTo>
                          <a:pt x="1911" y="3445"/>
                        </a:lnTo>
                        <a:lnTo>
                          <a:pt x="1974" y="3458"/>
                        </a:lnTo>
                        <a:lnTo>
                          <a:pt x="2038" y="3473"/>
                        </a:lnTo>
                        <a:lnTo>
                          <a:pt x="2100" y="3488"/>
                        </a:lnTo>
                        <a:lnTo>
                          <a:pt x="2164" y="3504"/>
                        </a:lnTo>
                        <a:lnTo>
                          <a:pt x="2164" y="3505"/>
                        </a:lnTo>
                        <a:lnTo>
                          <a:pt x="2191" y="3393"/>
                        </a:lnTo>
                        <a:lnTo>
                          <a:pt x="2204" y="3337"/>
                        </a:lnTo>
                        <a:lnTo>
                          <a:pt x="2216" y="3281"/>
                        </a:lnTo>
                        <a:lnTo>
                          <a:pt x="2226" y="3225"/>
                        </a:lnTo>
                        <a:lnTo>
                          <a:pt x="2236" y="3168"/>
                        </a:lnTo>
                        <a:lnTo>
                          <a:pt x="2245" y="3112"/>
                        </a:lnTo>
                        <a:lnTo>
                          <a:pt x="2254" y="3055"/>
                        </a:lnTo>
                        <a:lnTo>
                          <a:pt x="2261" y="2997"/>
                        </a:lnTo>
                        <a:lnTo>
                          <a:pt x="2266" y="2941"/>
                        </a:lnTo>
                        <a:lnTo>
                          <a:pt x="2272" y="2884"/>
                        </a:lnTo>
                        <a:lnTo>
                          <a:pt x="2276" y="2827"/>
                        </a:lnTo>
                        <a:lnTo>
                          <a:pt x="2279" y="2769"/>
                        </a:lnTo>
                        <a:lnTo>
                          <a:pt x="2281" y="2712"/>
                        </a:lnTo>
                        <a:lnTo>
                          <a:pt x="2283" y="2655"/>
                        </a:lnTo>
                        <a:lnTo>
                          <a:pt x="2284" y="2598"/>
                        </a:lnTo>
                        <a:lnTo>
                          <a:pt x="2283" y="2506"/>
                        </a:lnTo>
                        <a:lnTo>
                          <a:pt x="2279" y="2415"/>
                        </a:lnTo>
                        <a:lnTo>
                          <a:pt x="2273" y="2324"/>
                        </a:lnTo>
                        <a:lnTo>
                          <a:pt x="2265" y="2233"/>
                        </a:lnTo>
                        <a:lnTo>
                          <a:pt x="2254" y="2143"/>
                        </a:lnTo>
                        <a:lnTo>
                          <a:pt x="2241" y="2053"/>
                        </a:lnTo>
                        <a:lnTo>
                          <a:pt x="2226" y="1965"/>
                        </a:lnTo>
                        <a:lnTo>
                          <a:pt x="2208" y="1875"/>
                        </a:lnTo>
                        <a:lnTo>
                          <a:pt x="2187" y="1788"/>
                        </a:lnTo>
                        <a:lnTo>
                          <a:pt x="2165" y="1699"/>
                        </a:lnTo>
                        <a:lnTo>
                          <a:pt x="2142" y="1613"/>
                        </a:lnTo>
                        <a:lnTo>
                          <a:pt x="2115" y="1526"/>
                        </a:lnTo>
                        <a:lnTo>
                          <a:pt x="2086" y="1441"/>
                        </a:lnTo>
                        <a:lnTo>
                          <a:pt x="2054" y="1355"/>
                        </a:lnTo>
                        <a:lnTo>
                          <a:pt x="2021" y="1272"/>
                        </a:lnTo>
                        <a:lnTo>
                          <a:pt x="1987" y="1189"/>
                        </a:lnTo>
                        <a:lnTo>
                          <a:pt x="1949" y="1107"/>
                        </a:lnTo>
                        <a:lnTo>
                          <a:pt x="1909" y="1025"/>
                        </a:lnTo>
                        <a:lnTo>
                          <a:pt x="1868" y="944"/>
                        </a:lnTo>
                        <a:lnTo>
                          <a:pt x="1823" y="864"/>
                        </a:lnTo>
                        <a:lnTo>
                          <a:pt x="1778" y="786"/>
                        </a:lnTo>
                        <a:lnTo>
                          <a:pt x="1729" y="708"/>
                        </a:lnTo>
                        <a:lnTo>
                          <a:pt x="1679" y="631"/>
                        </a:lnTo>
                        <a:lnTo>
                          <a:pt x="1628" y="557"/>
                        </a:lnTo>
                        <a:lnTo>
                          <a:pt x="1574" y="483"/>
                        </a:lnTo>
                        <a:lnTo>
                          <a:pt x="1518" y="410"/>
                        </a:lnTo>
                        <a:lnTo>
                          <a:pt x="1460" y="338"/>
                        </a:lnTo>
                        <a:lnTo>
                          <a:pt x="1400" y="267"/>
                        </a:lnTo>
                        <a:lnTo>
                          <a:pt x="1338" y="198"/>
                        </a:lnTo>
                        <a:lnTo>
                          <a:pt x="1274" y="130"/>
                        </a:lnTo>
                        <a:lnTo>
                          <a:pt x="1209" y="64"/>
                        </a:lnTo>
                        <a:lnTo>
                          <a:pt x="1141" y="0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76" name="Freeform 93"/>
                  <p:cNvSpPr>
                    <a:spLocks/>
                  </p:cNvSpPr>
                  <p:nvPr/>
                </p:nvSpPr>
                <p:spPr bwMode="auto">
                  <a:xfrm>
                    <a:off x="1641" y="6328"/>
                    <a:ext cx="3236" cy="3572"/>
                  </a:xfrm>
                  <a:custGeom>
                    <a:avLst/>
                    <a:gdLst>
                      <a:gd name="T0" fmla="*/ 1 w 6470"/>
                      <a:gd name="T1" fmla="*/ 1 h 7144"/>
                      <a:gd name="T2" fmla="*/ 1 w 6470"/>
                      <a:gd name="T3" fmla="*/ 1 h 7144"/>
                      <a:gd name="T4" fmla="*/ 1 w 6470"/>
                      <a:gd name="T5" fmla="*/ 1 h 7144"/>
                      <a:gd name="T6" fmla="*/ 1 w 6470"/>
                      <a:gd name="T7" fmla="*/ 1 h 7144"/>
                      <a:gd name="T8" fmla="*/ 1 w 6470"/>
                      <a:gd name="T9" fmla="*/ 1 h 7144"/>
                      <a:gd name="T10" fmla="*/ 1 w 6470"/>
                      <a:gd name="T11" fmla="*/ 1 h 7144"/>
                      <a:gd name="T12" fmla="*/ 1 w 6470"/>
                      <a:gd name="T13" fmla="*/ 1 h 7144"/>
                      <a:gd name="T14" fmla="*/ 1 w 6470"/>
                      <a:gd name="T15" fmla="*/ 1 h 7144"/>
                      <a:gd name="T16" fmla="*/ 1 w 6470"/>
                      <a:gd name="T17" fmla="*/ 1 h 7144"/>
                      <a:gd name="T18" fmla="*/ 1 w 6470"/>
                      <a:gd name="T19" fmla="*/ 1 h 7144"/>
                      <a:gd name="T20" fmla="*/ 1 w 6470"/>
                      <a:gd name="T21" fmla="*/ 1 h 7144"/>
                      <a:gd name="T22" fmla="*/ 1 w 6470"/>
                      <a:gd name="T23" fmla="*/ 1 h 7144"/>
                      <a:gd name="T24" fmla="*/ 1 w 6470"/>
                      <a:gd name="T25" fmla="*/ 1 h 7144"/>
                      <a:gd name="T26" fmla="*/ 1 w 6470"/>
                      <a:gd name="T27" fmla="*/ 1 h 7144"/>
                      <a:gd name="T28" fmla="*/ 1 w 6470"/>
                      <a:gd name="T29" fmla="*/ 1 h 7144"/>
                      <a:gd name="T30" fmla="*/ 1 w 6470"/>
                      <a:gd name="T31" fmla="*/ 1 h 7144"/>
                      <a:gd name="T32" fmla="*/ 1 w 6470"/>
                      <a:gd name="T33" fmla="*/ 1 h 7144"/>
                      <a:gd name="T34" fmla="*/ 1 w 6470"/>
                      <a:gd name="T35" fmla="*/ 1 h 7144"/>
                      <a:gd name="T36" fmla="*/ 1 w 6470"/>
                      <a:gd name="T37" fmla="*/ 1 h 7144"/>
                      <a:gd name="T38" fmla="*/ 1 w 6470"/>
                      <a:gd name="T39" fmla="*/ 1 h 7144"/>
                      <a:gd name="T40" fmla="*/ 1 w 6470"/>
                      <a:gd name="T41" fmla="*/ 1 h 7144"/>
                      <a:gd name="T42" fmla="*/ 1 w 6470"/>
                      <a:gd name="T43" fmla="*/ 1 h 7144"/>
                      <a:gd name="T44" fmla="*/ 1 w 6470"/>
                      <a:gd name="T45" fmla="*/ 1 h 7144"/>
                      <a:gd name="T46" fmla="*/ 1 w 6470"/>
                      <a:gd name="T47" fmla="*/ 1 h 7144"/>
                      <a:gd name="T48" fmla="*/ 1 w 6470"/>
                      <a:gd name="T49" fmla="*/ 1 h 7144"/>
                      <a:gd name="T50" fmla="*/ 1 w 6470"/>
                      <a:gd name="T51" fmla="*/ 1 h 7144"/>
                      <a:gd name="T52" fmla="*/ 1 w 6470"/>
                      <a:gd name="T53" fmla="*/ 1 h 7144"/>
                      <a:gd name="T54" fmla="*/ 1 w 6470"/>
                      <a:gd name="T55" fmla="*/ 1 h 7144"/>
                      <a:gd name="T56" fmla="*/ 1 w 6470"/>
                      <a:gd name="T57" fmla="*/ 1 h 7144"/>
                      <a:gd name="T58" fmla="*/ 1 w 6470"/>
                      <a:gd name="T59" fmla="*/ 1 h 7144"/>
                      <a:gd name="T60" fmla="*/ 1 w 6470"/>
                      <a:gd name="T61" fmla="*/ 1 h 7144"/>
                      <a:gd name="T62" fmla="*/ 1 w 6470"/>
                      <a:gd name="T63" fmla="*/ 1 h 7144"/>
                      <a:gd name="T64" fmla="*/ 1 w 6470"/>
                      <a:gd name="T65" fmla="*/ 1 h 7144"/>
                      <a:gd name="T66" fmla="*/ 1 w 6470"/>
                      <a:gd name="T67" fmla="*/ 1 h 7144"/>
                      <a:gd name="T68" fmla="*/ 1 w 6470"/>
                      <a:gd name="T69" fmla="*/ 1 h 7144"/>
                      <a:gd name="T70" fmla="*/ 1 w 6470"/>
                      <a:gd name="T71" fmla="*/ 1 h 7144"/>
                      <a:gd name="T72" fmla="*/ 1 w 6470"/>
                      <a:gd name="T73" fmla="*/ 1 h 7144"/>
                      <a:gd name="T74" fmla="*/ 1 w 6470"/>
                      <a:gd name="T75" fmla="*/ 1 h 7144"/>
                      <a:gd name="T76" fmla="*/ 1 w 6470"/>
                      <a:gd name="T77" fmla="*/ 1 h 7144"/>
                      <a:gd name="T78" fmla="*/ 1 w 6470"/>
                      <a:gd name="T79" fmla="*/ 1 h 7144"/>
                      <a:gd name="T80" fmla="*/ 1 w 6470"/>
                      <a:gd name="T81" fmla="*/ 1 h 7144"/>
                      <a:gd name="T82" fmla="*/ 1 w 6470"/>
                      <a:gd name="T83" fmla="*/ 1 h 7144"/>
                      <a:gd name="T84" fmla="*/ 1 w 6470"/>
                      <a:gd name="T85" fmla="*/ 1 h 7144"/>
                      <a:gd name="T86" fmla="*/ 1 w 6470"/>
                      <a:gd name="T87" fmla="*/ 1 h 7144"/>
                      <a:gd name="T88" fmla="*/ 1 w 6470"/>
                      <a:gd name="T89" fmla="*/ 1 h 7144"/>
                      <a:gd name="T90" fmla="*/ 1 w 6470"/>
                      <a:gd name="T91" fmla="*/ 1 h 7144"/>
                      <a:gd name="T92" fmla="*/ 1 w 6470"/>
                      <a:gd name="T93" fmla="*/ 1 h 7144"/>
                      <a:gd name="T94" fmla="*/ 1 w 6470"/>
                      <a:gd name="T95" fmla="*/ 1 h 7144"/>
                      <a:gd name="T96" fmla="*/ 1 w 6470"/>
                      <a:gd name="T97" fmla="*/ 1 h 7144"/>
                      <a:gd name="T98" fmla="*/ 1 w 6470"/>
                      <a:gd name="T99" fmla="*/ 1 h 7144"/>
                      <a:gd name="T100" fmla="*/ 1 w 6470"/>
                      <a:gd name="T101" fmla="*/ 1 h 7144"/>
                      <a:gd name="T102" fmla="*/ 1 w 6470"/>
                      <a:gd name="T103" fmla="*/ 1 h 7144"/>
                      <a:gd name="T104" fmla="*/ 1 w 6470"/>
                      <a:gd name="T105" fmla="*/ 1 h 7144"/>
                      <a:gd name="T106" fmla="*/ 1 w 6470"/>
                      <a:gd name="T107" fmla="*/ 1 h 7144"/>
                      <a:gd name="T108" fmla="*/ 1 w 6470"/>
                      <a:gd name="T109" fmla="*/ 1 h 7144"/>
                      <a:gd name="T110" fmla="*/ 1 w 6470"/>
                      <a:gd name="T111" fmla="*/ 1 h 7144"/>
                      <a:gd name="T112" fmla="*/ 1 w 6470"/>
                      <a:gd name="T113" fmla="*/ 1 h 7144"/>
                      <a:gd name="T114" fmla="*/ 1 w 6470"/>
                      <a:gd name="T115" fmla="*/ 1 h 7144"/>
                      <a:gd name="T116" fmla="*/ 1 w 6470"/>
                      <a:gd name="T117" fmla="*/ 1 h 7144"/>
                      <a:gd name="T118" fmla="*/ 1 w 6470"/>
                      <a:gd name="T119" fmla="*/ 1 h 7144"/>
                      <a:gd name="T120" fmla="*/ 1 w 6470"/>
                      <a:gd name="T121" fmla="*/ 1 h 7144"/>
                      <a:gd name="T122" fmla="*/ 1 w 6470"/>
                      <a:gd name="T123" fmla="*/ 1 h 7144"/>
                      <a:gd name="T124" fmla="*/ 1 w 6470"/>
                      <a:gd name="T125" fmla="*/ 1 h 714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6470"/>
                      <a:gd name="T190" fmla="*/ 0 h 7144"/>
                      <a:gd name="T191" fmla="*/ 6470 w 6470"/>
                      <a:gd name="T192" fmla="*/ 7144 h 714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6470" h="7144">
                        <a:moveTo>
                          <a:pt x="5449" y="4545"/>
                        </a:moveTo>
                        <a:lnTo>
                          <a:pt x="5434" y="4490"/>
                        </a:lnTo>
                        <a:lnTo>
                          <a:pt x="5420" y="4434"/>
                        </a:lnTo>
                        <a:lnTo>
                          <a:pt x="5408" y="4378"/>
                        </a:lnTo>
                        <a:lnTo>
                          <a:pt x="5397" y="4322"/>
                        </a:lnTo>
                        <a:lnTo>
                          <a:pt x="5386" y="4265"/>
                        </a:lnTo>
                        <a:lnTo>
                          <a:pt x="5376" y="4209"/>
                        </a:lnTo>
                        <a:lnTo>
                          <a:pt x="5366" y="4153"/>
                        </a:lnTo>
                        <a:lnTo>
                          <a:pt x="5358" y="4096"/>
                        </a:lnTo>
                        <a:lnTo>
                          <a:pt x="5351" y="4038"/>
                        </a:lnTo>
                        <a:lnTo>
                          <a:pt x="5346" y="3982"/>
                        </a:lnTo>
                        <a:lnTo>
                          <a:pt x="5340" y="3925"/>
                        </a:lnTo>
                        <a:lnTo>
                          <a:pt x="5336" y="3868"/>
                        </a:lnTo>
                        <a:lnTo>
                          <a:pt x="5333" y="3810"/>
                        </a:lnTo>
                        <a:lnTo>
                          <a:pt x="5330" y="3753"/>
                        </a:lnTo>
                        <a:lnTo>
                          <a:pt x="5329" y="3696"/>
                        </a:lnTo>
                        <a:lnTo>
                          <a:pt x="5329" y="3639"/>
                        </a:lnTo>
                        <a:lnTo>
                          <a:pt x="5330" y="3547"/>
                        </a:lnTo>
                        <a:lnTo>
                          <a:pt x="5333" y="3456"/>
                        </a:lnTo>
                        <a:lnTo>
                          <a:pt x="5340" y="3365"/>
                        </a:lnTo>
                        <a:lnTo>
                          <a:pt x="5348" y="3274"/>
                        </a:lnTo>
                        <a:lnTo>
                          <a:pt x="5358" y="3184"/>
                        </a:lnTo>
                        <a:lnTo>
                          <a:pt x="5372" y="3094"/>
                        </a:lnTo>
                        <a:lnTo>
                          <a:pt x="5387" y="3006"/>
                        </a:lnTo>
                        <a:lnTo>
                          <a:pt x="5404" y="2916"/>
                        </a:lnTo>
                        <a:lnTo>
                          <a:pt x="5424" y="2829"/>
                        </a:lnTo>
                        <a:lnTo>
                          <a:pt x="5447" y="2740"/>
                        </a:lnTo>
                        <a:lnTo>
                          <a:pt x="5470" y="2654"/>
                        </a:lnTo>
                        <a:lnTo>
                          <a:pt x="5498" y="2567"/>
                        </a:lnTo>
                        <a:lnTo>
                          <a:pt x="5525" y="2482"/>
                        </a:lnTo>
                        <a:lnTo>
                          <a:pt x="5557" y="2396"/>
                        </a:lnTo>
                        <a:lnTo>
                          <a:pt x="5590" y="2313"/>
                        </a:lnTo>
                        <a:lnTo>
                          <a:pt x="5625" y="2230"/>
                        </a:lnTo>
                        <a:lnTo>
                          <a:pt x="5662" y="2148"/>
                        </a:lnTo>
                        <a:lnTo>
                          <a:pt x="5702" y="2066"/>
                        </a:lnTo>
                        <a:lnTo>
                          <a:pt x="5744" y="1985"/>
                        </a:lnTo>
                        <a:lnTo>
                          <a:pt x="5788" y="1905"/>
                        </a:lnTo>
                        <a:lnTo>
                          <a:pt x="5834" y="1827"/>
                        </a:lnTo>
                        <a:lnTo>
                          <a:pt x="5882" y="1749"/>
                        </a:lnTo>
                        <a:lnTo>
                          <a:pt x="5932" y="1672"/>
                        </a:lnTo>
                        <a:lnTo>
                          <a:pt x="5983" y="1598"/>
                        </a:lnTo>
                        <a:lnTo>
                          <a:pt x="6037" y="1524"/>
                        </a:lnTo>
                        <a:lnTo>
                          <a:pt x="6094" y="1451"/>
                        </a:lnTo>
                        <a:lnTo>
                          <a:pt x="6152" y="1379"/>
                        </a:lnTo>
                        <a:lnTo>
                          <a:pt x="6212" y="1308"/>
                        </a:lnTo>
                        <a:lnTo>
                          <a:pt x="6274" y="1239"/>
                        </a:lnTo>
                        <a:lnTo>
                          <a:pt x="6337" y="1171"/>
                        </a:lnTo>
                        <a:lnTo>
                          <a:pt x="6403" y="1105"/>
                        </a:lnTo>
                        <a:lnTo>
                          <a:pt x="6470" y="1041"/>
                        </a:lnTo>
                        <a:lnTo>
                          <a:pt x="6400" y="976"/>
                        </a:lnTo>
                        <a:lnTo>
                          <a:pt x="6326" y="912"/>
                        </a:lnTo>
                        <a:lnTo>
                          <a:pt x="6253" y="852"/>
                        </a:lnTo>
                        <a:lnTo>
                          <a:pt x="6178" y="793"/>
                        </a:lnTo>
                        <a:lnTo>
                          <a:pt x="6102" y="736"/>
                        </a:lnTo>
                        <a:lnTo>
                          <a:pt x="6026" y="683"/>
                        </a:lnTo>
                        <a:lnTo>
                          <a:pt x="5947" y="629"/>
                        </a:lnTo>
                        <a:lnTo>
                          <a:pt x="5869" y="580"/>
                        </a:lnTo>
                        <a:lnTo>
                          <a:pt x="5788" y="532"/>
                        </a:lnTo>
                        <a:lnTo>
                          <a:pt x="5707" y="486"/>
                        </a:lnTo>
                        <a:lnTo>
                          <a:pt x="5625" y="442"/>
                        </a:lnTo>
                        <a:lnTo>
                          <a:pt x="5542" y="400"/>
                        </a:lnTo>
                        <a:lnTo>
                          <a:pt x="5459" y="360"/>
                        </a:lnTo>
                        <a:lnTo>
                          <a:pt x="5375" y="322"/>
                        </a:lnTo>
                        <a:lnTo>
                          <a:pt x="5289" y="287"/>
                        </a:lnTo>
                        <a:lnTo>
                          <a:pt x="5203" y="253"/>
                        </a:lnTo>
                        <a:lnTo>
                          <a:pt x="5116" y="222"/>
                        </a:lnTo>
                        <a:lnTo>
                          <a:pt x="5029" y="192"/>
                        </a:lnTo>
                        <a:lnTo>
                          <a:pt x="4942" y="164"/>
                        </a:lnTo>
                        <a:lnTo>
                          <a:pt x="4853" y="140"/>
                        </a:lnTo>
                        <a:lnTo>
                          <a:pt x="4765" y="116"/>
                        </a:lnTo>
                        <a:lnTo>
                          <a:pt x="4675" y="95"/>
                        </a:lnTo>
                        <a:lnTo>
                          <a:pt x="4586" y="77"/>
                        </a:lnTo>
                        <a:lnTo>
                          <a:pt x="4496" y="60"/>
                        </a:lnTo>
                        <a:lnTo>
                          <a:pt x="4405" y="45"/>
                        </a:lnTo>
                        <a:lnTo>
                          <a:pt x="4315" y="33"/>
                        </a:lnTo>
                        <a:lnTo>
                          <a:pt x="4224" y="23"/>
                        </a:lnTo>
                        <a:lnTo>
                          <a:pt x="4134" y="13"/>
                        </a:lnTo>
                        <a:lnTo>
                          <a:pt x="4042" y="7"/>
                        </a:lnTo>
                        <a:lnTo>
                          <a:pt x="3951" y="3"/>
                        </a:lnTo>
                        <a:lnTo>
                          <a:pt x="3860" y="0"/>
                        </a:lnTo>
                        <a:lnTo>
                          <a:pt x="3768" y="0"/>
                        </a:lnTo>
                        <a:lnTo>
                          <a:pt x="3677" y="2"/>
                        </a:lnTo>
                        <a:lnTo>
                          <a:pt x="3586" y="7"/>
                        </a:lnTo>
                        <a:lnTo>
                          <a:pt x="3494" y="12"/>
                        </a:lnTo>
                        <a:lnTo>
                          <a:pt x="3403" y="20"/>
                        </a:lnTo>
                        <a:lnTo>
                          <a:pt x="3312" y="30"/>
                        </a:lnTo>
                        <a:lnTo>
                          <a:pt x="3222" y="43"/>
                        </a:lnTo>
                        <a:lnTo>
                          <a:pt x="3132" y="58"/>
                        </a:lnTo>
                        <a:lnTo>
                          <a:pt x="3042" y="73"/>
                        </a:lnTo>
                        <a:lnTo>
                          <a:pt x="2952" y="93"/>
                        </a:lnTo>
                        <a:lnTo>
                          <a:pt x="2862" y="114"/>
                        </a:lnTo>
                        <a:lnTo>
                          <a:pt x="2774" y="136"/>
                        </a:lnTo>
                        <a:lnTo>
                          <a:pt x="2685" y="161"/>
                        </a:lnTo>
                        <a:lnTo>
                          <a:pt x="2598" y="188"/>
                        </a:lnTo>
                        <a:lnTo>
                          <a:pt x="2511" y="217"/>
                        </a:lnTo>
                        <a:lnTo>
                          <a:pt x="2424" y="248"/>
                        </a:lnTo>
                        <a:lnTo>
                          <a:pt x="2338" y="280"/>
                        </a:lnTo>
                        <a:lnTo>
                          <a:pt x="2254" y="315"/>
                        </a:lnTo>
                        <a:lnTo>
                          <a:pt x="2169" y="353"/>
                        </a:lnTo>
                        <a:lnTo>
                          <a:pt x="2085" y="392"/>
                        </a:lnTo>
                        <a:lnTo>
                          <a:pt x="2002" y="434"/>
                        </a:lnTo>
                        <a:lnTo>
                          <a:pt x="1920" y="477"/>
                        </a:lnTo>
                        <a:lnTo>
                          <a:pt x="1838" y="523"/>
                        </a:lnTo>
                        <a:lnTo>
                          <a:pt x="1760" y="571"/>
                        </a:lnTo>
                        <a:lnTo>
                          <a:pt x="1679" y="620"/>
                        </a:lnTo>
                        <a:lnTo>
                          <a:pt x="1602" y="672"/>
                        </a:lnTo>
                        <a:lnTo>
                          <a:pt x="1524" y="726"/>
                        </a:lnTo>
                        <a:lnTo>
                          <a:pt x="1448" y="782"/>
                        </a:lnTo>
                        <a:lnTo>
                          <a:pt x="1374" y="839"/>
                        </a:lnTo>
                        <a:lnTo>
                          <a:pt x="1300" y="899"/>
                        </a:lnTo>
                        <a:lnTo>
                          <a:pt x="1228" y="961"/>
                        </a:lnTo>
                        <a:lnTo>
                          <a:pt x="1158" y="1025"/>
                        </a:lnTo>
                        <a:lnTo>
                          <a:pt x="1087" y="1092"/>
                        </a:lnTo>
                        <a:lnTo>
                          <a:pt x="1024" y="1157"/>
                        </a:lnTo>
                        <a:lnTo>
                          <a:pt x="960" y="1222"/>
                        </a:lnTo>
                        <a:lnTo>
                          <a:pt x="899" y="1289"/>
                        </a:lnTo>
                        <a:lnTo>
                          <a:pt x="841" y="1357"/>
                        </a:lnTo>
                        <a:lnTo>
                          <a:pt x="783" y="1428"/>
                        </a:lnTo>
                        <a:lnTo>
                          <a:pt x="729" y="1498"/>
                        </a:lnTo>
                        <a:lnTo>
                          <a:pt x="675" y="1569"/>
                        </a:lnTo>
                        <a:lnTo>
                          <a:pt x="624" y="1642"/>
                        </a:lnTo>
                        <a:lnTo>
                          <a:pt x="574" y="1717"/>
                        </a:lnTo>
                        <a:lnTo>
                          <a:pt x="527" y="1792"/>
                        </a:lnTo>
                        <a:lnTo>
                          <a:pt x="481" y="1869"/>
                        </a:lnTo>
                        <a:lnTo>
                          <a:pt x="437" y="1946"/>
                        </a:lnTo>
                        <a:lnTo>
                          <a:pt x="396" y="2024"/>
                        </a:lnTo>
                        <a:lnTo>
                          <a:pt x="355" y="2102"/>
                        </a:lnTo>
                        <a:lnTo>
                          <a:pt x="318" y="2183"/>
                        </a:lnTo>
                        <a:lnTo>
                          <a:pt x="282" y="2263"/>
                        </a:lnTo>
                        <a:lnTo>
                          <a:pt x="249" y="2344"/>
                        </a:lnTo>
                        <a:lnTo>
                          <a:pt x="217" y="2428"/>
                        </a:lnTo>
                        <a:lnTo>
                          <a:pt x="188" y="2510"/>
                        </a:lnTo>
                        <a:lnTo>
                          <a:pt x="160" y="2594"/>
                        </a:lnTo>
                        <a:lnTo>
                          <a:pt x="134" y="2678"/>
                        </a:lnTo>
                        <a:lnTo>
                          <a:pt x="112" y="2763"/>
                        </a:lnTo>
                        <a:lnTo>
                          <a:pt x="90" y="2848"/>
                        </a:lnTo>
                        <a:lnTo>
                          <a:pt x="72" y="2934"/>
                        </a:lnTo>
                        <a:lnTo>
                          <a:pt x="55" y="3021"/>
                        </a:lnTo>
                        <a:lnTo>
                          <a:pt x="40" y="3109"/>
                        </a:lnTo>
                        <a:lnTo>
                          <a:pt x="28" y="3196"/>
                        </a:lnTo>
                        <a:lnTo>
                          <a:pt x="18" y="3283"/>
                        </a:lnTo>
                        <a:lnTo>
                          <a:pt x="10" y="3372"/>
                        </a:lnTo>
                        <a:lnTo>
                          <a:pt x="4" y="3460"/>
                        </a:lnTo>
                        <a:lnTo>
                          <a:pt x="1" y="3550"/>
                        </a:lnTo>
                        <a:lnTo>
                          <a:pt x="0" y="3639"/>
                        </a:lnTo>
                        <a:lnTo>
                          <a:pt x="0" y="3715"/>
                        </a:lnTo>
                        <a:lnTo>
                          <a:pt x="3" y="3791"/>
                        </a:lnTo>
                        <a:lnTo>
                          <a:pt x="7" y="3866"/>
                        </a:lnTo>
                        <a:lnTo>
                          <a:pt x="12" y="3942"/>
                        </a:lnTo>
                        <a:lnTo>
                          <a:pt x="21" y="4017"/>
                        </a:lnTo>
                        <a:lnTo>
                          <a:pt x="29" y="4092"/>
                        </a:lnTo>
                        <a:lnTo>
                          <a:pt x="40" y="4166"/>
                        </a:lnTo>
                        <a:lnTo>
                          <a:pt x="51" y="4240"/>
                        </a:lnTo>
                        <a:lnTo>
                          <a:pt x="65" y="4313"/>
                        </a:lnTo>
                        <a:lnTo>
                          <a:pt x="80" y="4386"/>
                        </a:lnTo>
                        <a:lnTo>
                          <a:pt x="97" y="4459"/>
                        </a:lnTo>
                        <a:lnTo>
                          <a:pt x="116" y="4530"/>
                        </a:lnTo>
                        <a:lnTo>
                          <a:pt x="135" y="4602"/>
                        </a:lnTo>
                        <a:lnTo>
                          <a:pt x="156" y="4674"/>
                        </a:lnTo>
                        <a:lnTo>
                          <a:pt x="180" y="4744"/>
                        </a:lnTo>
                        <a:lnTo>
                          <a:pt x="203" y="4813"/>
                        </a:lnTo>
                        <a:lnTo>
                          <a:pt x="228" y="4883"/>
                        </a:lnTo>
                        <a:lnTo>
                          <a:pt x="256" y="4951"/>
                        </a:lnTo>
                        <a:lnTo>
                          <a:pt x="283" y="5020"/>
                        </a:lnTo>
                        <a:lnTo>
                          <a:pt x="314" y="5087"/>
                        </a:lnTo>
                        <a:lnTo>
                          <a:pt x="344" y="5154"/>
                        </a:lnTo>
                        <a:lnTo>
                          <a:pt x="378" y="5219"/>
                        </a:lnTo>
                        <a:lnTo>
                          <a:pt x="411" y="5286"/>
                        </a:lnTo>
                        <a:lnTo>
                          <a:pt x="447" y="5350"/>
                        </a:lnTo>
                        <a:lnTo>
                          <a:pt x="483" y="5413"/>
                        </a:lnTo>
                        <a:lnTo>
                          <a:pt x="521" y="5477"/>
                        </a:lnTo>
                        <a:lnTo>
                          <a:pt x="560" y="5540"/>
                        </a:lnTo>
                        <a:lnTo>
                          <a:pt x="600" y="5601"/>
                        </a:lnTo>
                        <a:lnTo>
                          <a:pt x="642" y="5662"/>
                        </a:lnTo>
                        <a:lnTo>
                          <a:pt x="685" y="5722"/>
                        </a:lnTo>
                        <a:lnTo>
                          <a:pt x="729" y="5781"/>
                        </a:lnTo>
                        <a:lnTo>
                          <a:pt x="775" y="5839"/>
                        </a:lnTo>
                        <a:lnTo>
                          <a:pt x="822" y="5896"/>
                        </a:lnTo>
                        <a:lnTo>
                          <a:pt x="869" y="5954"/>
                        </a:lnTo>
                        <a:lnTo>
                          <a:pt x="919" y="6008"/>
                        </a:lnTo>
                        <a:lnTo>
                          <a:pt x="968" y="6063"/>
                        </a:lnTo>
                        <a:lnTo>
                          <a:pt x="1019" y="6118"/>
                        </a:lnTo>
                        <a:lnTo>
                          <a:pt x="1072" y="6170"/>
                        </a:lnTo>
                        <a:lnTo>
                          <a:pt x="1125" y="6222"/>
                        </a:lnTo>
                        <a:lnTo>
                          <a:pt x="1180" y="6273"/>
                        </a:lnTo>
                        <a:lnTo>
                          <a:pt x="1235" y="6322"/>
                        </a:lnTo>
                        <a:lnTo>
                          <a:pt x="1292" y="6372"/>
                        </a:lnTo>
                        <a:lnTo>
                          <a:pt x="1350" y="6419"/>
                        </a:lnTo>
                        <a:lnTo>
                          <a:pt x="1410" y="6465"/>
                        </a:lnTo>
                        <a:lnTo>
                          <a:pt x="1469" y="6511"/>
                        </a:lnTo>
                        <a:lnTo>
                          <a:pt x="1530" y="6555"/>
                        </a:lnTo>
                        <a:lnTo>
                          <a:pt x="1592" y="6598"/>
                        </a:lnTo>
                        <a:lnTo>
                          <a:pt x="1654" y="6641"/>
                        </a:lnTo>
                        <a:lnTo>
                          <a:pt x="1718" y="6682"/>
                        </a:lnTo>
                        <a:lnTo>
                          <a:pt x="1783" y="6722"/>
                        </a:lnTo>
                        <a:lnTo>
                          <a:pt x="1850" y="6760"/>
                        </a:lnTo>
                        <a:lnTo>
                          <a:pt x="1916" y="6798"/>
                        </a:lnTo>
                        <a:lnTo>
                          <a:pt x="1984" y="6834"/>
                        </a:lnTo>
                        <a:lnTo>
                          <a:pt x="2052" y="6868"/>
                        </a:lnTo>
                        <a:lnTo>
                          <a:pt x="2122" y="6902"/>
                        </a:lnTo>
                        <a:lnTo>
                          <a:pt x="2191" y="6934"/>
                        </a:lnTo>
                        <a:lnTo>
                          <a:pt x="2263" y="6965"/>
                        </a:lnTo>
                        <a:lnTo>
                          <a:pt x="2335" y="6994"/>
                        </a:lnTo>
                        <a:lnTo>
                          <a:pt x="2408" y="7023"/>
                        </a:lnTo>
                        <a:lnTo>
                          <a:pt x="2482" y="7050"/>
                        </a:lnTo>
                        <a:lnTo>
                          <a:pt x="2557" y="7075"/>
                        </a:lnTo>
                        <a:lnTo>
                          <a:pt x="2631" y="7100"/>
                        </a:lnTo>
                        <a:lnTo>
                          <a:pt x="2707" y="7122"/>
                        </a:lnTo>
                        <a:lnTo>
                          <a:pt x="2785" y="7144"/>
                        </a:lnTo>
                        <a:lnTo>
                          <a:pt x="2800" y="7085"/>
                        </a:lnTo>
                        <a:lnTo>
                          <a:pt x="2818" y="7027"/>
                        </a:lnTo>
                        <a:lnTo>
                          <a:pt x="2836" y="6968"/>
                        </a:lnTo>
                        <a:lnTo>
                          <a:pt x="2855" y="6911"/>
                        </a:lnTo>
                        <a:lnTo>
                          <a:pt x="2876" y="6854"/>
                        </a:lnTo>
                        <a:lnTo>
                          <a:pt x="2897" y="6798"/>
                        </a:lnTo>
                        <a:lnTo>
                          <a:pt x="2919" y="6740"/>
                        </a:lnTo>
                        <a:lnTo>
                          <a:pt x="2942" y="6684"/>
                        </a:lnTo>
                        <a:lnTo>
                          <a:pt x="2991" y="6575"/>
                        </a:lnTo>
                        <a:lnTo>
                          <a:pt x="3043" y="6467"/>
                        </a:lnTo>
                        <a:lnTo>
                          <a:pt x="3100" y="6360"/>
                        </a:lnTo>
                        <a:lnTo>
                          <a:pt x="3160" y="6256"/>
                        </a:lnTo>
                        <a:lnTo>
                          <a:pt x="3222" y="6153"/>
                        </a:lnTo>
                        <a:lnTo>
                          <a:pt x="3288" y="6054"/>
                        </a:lnTo>
                        <a:lnTo>
                          <a:pt x="3358" y="5955"/>
                        </a:lnTo>
                        <a:lnTo>
                          <a:pt x="3431" y="5860"/>
                        </a:lnTo>
                        <a:lnTo>
                          <a:pt x="3507" y="5768"/>
                        </a:lnTo>
                        <a:lnTo>
                          <a:pt x="3586" y="5676"/>
                        </a:lnTo>
                        <a:lnTo>
                          <a:pt x="3667" y="5589"/>
                        </a:lnTo>
                        <a:lnTo>
                          <a:pt x="3752" y="5503"/>
                        </a:lnTo>
                        <a:lnTo>
                          <a:pt x="3840" y="5420"/>
                        </a:lnTo>
                        <a:lnTo>
                          <a:pt x="3930" y="5340"/>
                        </a:lnTo>
                        <a:lnTo>
                          <a:pt x="4023" y="5264"/>
                        </a:lnTo>
                        <a:lnTo>
                          <a:pt x="4120" y="5189"/>
                        </a:lnTo>
                        <a:lnTo>
                          <a:pt x="4218" y="5118"/>
                        </a:lnTo>
                        <a:lnTo>
                          <a:pt x="4319" y="5049"/>
                        </a:lnTo>
                        <a:lnTo>
                          <a:pt x="4421" y="4984"/>
                        </a:lnTo>
                        <a:lnTo>
                          <a:pt x="4528" y="4921"/>
                        </a:lnTo>
                        <a:lnTo>
                          <a:pt x="4636" y="4863"/>
                        </a:lnTo>
                        <a:lnTo>
                          <a:pt x="4745" y="4807"/>
                        </a:lnTo>
                        <a:lnTo>
                          <a:pt x="4857" y="4754"/>
                        </a:lnTo>
                        <a:lnTo>
                          <a:pt x="4914" y="4730"/>
                        </a:lnTo>
                        <a:lnTo>
                          <a:pt x="4972" y="4705"/>
                        </a:lnTo>
                        <a:lnTo>
                          <a:pt x="5030" y="4683"/>
                        </a:lnTo>
                        <a:lnTo>
                          <a:pt x="5088" y="4659"/>
                        </a:lnTo>
                        <a:lnTo>
                          <a:pt x="5148" y="4639"/>
                        </a:lnTo>
                        <a:lnTo>
                          <a:pt x="5207" y="4618"/>
                        </a:lnTo>
                        <a:lnTo>
                          <a:pt x="5267" y="4598"/>
                        </a:lnTo>
                        <a:lnTo>
                          <a:pt x="5326" y="4580"/>
                        </a:lnTo>
                        <a:lnTo>
                          <a:pt x="5387" y="4562"/>
                        </a:lnTo>
                        <a:lnTo>
                          <a:pt x="5449" y="4545"/>
                        </a:lnTo>
                        <a:close/>
                      </a:path>
                    </a:pathLst>
                  </a:custGeom>
                  <a:solidFill>
                    <a:srgbClr val="CCFFCC"/>
                  </a:solidFill>
                  <a:ln w="9525">
                    <a:solidFill>
                      <a:srgbClr val="3399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77" name="Freeform 94"/>
                  <p:cNvSpPr>
                    <a:spLocks/>
                  </p:cNvSpPr>
                  <p:nvPr/>
                </p:nvSpPr>
                <p:spPr bwMode="auto">
                  <a:xfrm>
                    <a:off x="4877" y="7898"/>
                    <a:ext cx="3236" cy="433"/>
                  </a:xfrm>
                  <a:custGeom>
                    <a:avLst/>
                    <a:gdLst>
                      <a:gd name="T0" fmla="*/ 1 w 6472"/>
                      <a:gd name="T1" fmla="*/ 0 h 7144"/>
                      <a:gd name="T2" fmla="*/ 1 w 6472"/>
                      <a:gd name="T3" fmla="*/ 0 h 7144"/>
                      <a:gd name="T4" fmla="*/ 1 w 6472"/>
                      <a:gd name="T5" fmla="*/ 0 h 7144"/>
                      <a:gd name="T6" fmla="*/ 1 w 6472"/>
                      <a:gd name="T7" fmla="*/ 0 h 7144"/>
                      <a:gd name="T8" fmla="*/ 1 w 6472"/>
                      <a:gd name="T9" fmla="*/ 0 h 7144"/>
                      <a:gd name="T10" fmla="*/ 1 w 6472"/>
                      <a:gd name="T11" fmla="*/ 0 h 7144"/>
                      <a:gd name="T12" fmla="*/ 1 w 6472"/>
                      <a:gd name="T13" fmla="*/ 0 h 7144"/>
                      <a:gd name="T14" fmla="*/ 1 w 6472"/>
                      <a:gd name="T15" fmla="*/ 0 h 7144"/>
                      <a:gd name="T16" fmla="*/ 1 w 6472"/>
                      <a:gd name="T17" fmla="*/ 0 h 7144"/>
                      <a:gd name="T18" fmla="*/ 1 w 6472"/>
                      <a:gd name="T19" fmla="*/ 0 h 7144"/>
                      <a:gd name="T20" fmla="*/ 1 w 6472"/>
                      <a:gd name="T21" fmla="*/ 0 h 7144"/>
                      <a:gd name="T22" fmla="*/ 1 w 6472"/>
                      <a:gd name="T23" fmla="*/ 0 h 7144"/>
                      <a:gd name="T24" fmla="*/ 1 w 6472"/>
                      <a:gd name="T25" fmla="*/ 0 h 7144"/>
                      <a:gd name="T26" fmla="*/ 1 w 6472"/>
                      <a:gd name="T27" fmla="*/ 0 h 7144"/>
                      <a:gd name="T28" fmla="*/ 1 w 6472"/>
                      <a:gd name="T29" fmla="*/ 0 h 7144"/>
                      <a:gd name="T30" fmla="*/ 1 w 6472"/>
                      <a:gd name="T31" fmla="*/ 0 h 7144"/>
                      <a:gd name="T32" fmla="*/ 1 w 6472"/>
                      <a:gd name="T33" fmla="*/ 0 h 7144"/>
                      <a:gd name="T34" fmla="*/ 1 w 6472"/>
                      <a:gd name="T35" fmla="*/ 0 h 7144"/>
                      <a:gd name="T36" fmla="*/ 1 w 6472"/>
                      <a:gd name="T37" fmla="*/ 0 h 7144"/>
                      <a:gd name="T38" fmla="*/ 1 w 6472"/>
                      <a:gd name="T39" fmla="*/ 0 h 7144"/>
                      <a:gd name="T40" fmla="*/ 1 w 6472"/>
                      <a:gd name="T41" fmla="*/ 0 h 7144"/>
                      <a:gd name="T42" fmla="*/ 1 w 6472"/>
                      <a:gd name="T43" fmla="*/ 0 h 7144"/>
                      <a:gd name="T44" fmla="*/ 1 w 6472"/>
                      <a:gd name="T45" fmla="*/ 0 h 7144"/>
                      <a:gd name="T46" fmla="*/ 1 w 6472"/>
                      <a:gd name="T47" fmla="*/ 0 h 7144"/>
                      <a:gd name="T48" fmla="*/ 1 w 6472"/>
                      <a:gd name="T49" fmla="*/ 0 h 7144"/>
                      <a:gd name="T50" fmla="*/ 1 w 6472"/>
                      <a:gd name="T51" fmla="*/ 0 h 7144"/>
                      <a:gd name="T52" fmla="*/ 1 w 6472"/>
                      <a:gd name="T53" fmla="*/ 0 h 7144"/>
                      <a:gd name="T54" fmla="*/ 1 w 6472"/>
                      <a:gd name="T55" fmla="*/ 0 h 7144"/>
                      <a:gd name="T56" fmla="*/ 1 w 6472"/>
                      <a:gd name="T57" fmla="*/ 0 h 7144"/>
                      <a:gd name="T58" fmla="*/ 1 w 6472"/>
                      <a:gd name="T59" fmla="*/ 0 h 7144"/>
                      <a:gd name="T60" fmla="*/ 1 w 6472"/>
                      <a:gd name="T61" fmla="*/ 0 h 7144"/>
                      <a:gd name="T62" fmla="*/ 1 w 6472"/>
                      <a:gd name="T63" fmla="*/ 0 h 7144"/>
                      <a:gd name="T64" fmla="*/ 1 w 6472"/>
                      <a:gd name="T65" fmla="*/ 0 h 7144"/>
                      <a:gd name="T66" fmla="*/ 1 w 6472"/>
                      <a:gd name="T67" fmla="*/ 0 h 7144"/>
                      <a:gd name="T68" fmla="*/ 1 w 6472"/>
                      <a:gd name="T69" fmla="*/ 0 h 7144"/>
                      <a:gd name="T70" fmla="*/ 1 w 6472"/>
                      <a:gd name="T71" fmla="*/ 0 h 7144"/>
                      <a:gd name="T72" fmla="*/ 1 w 6472"/>
                      <a:gd name="T73" fmla="*/ 0 h 7144"/>
                      <a:gd name="T74" fmla="*/ 1 w 6472"/>
                      <a:gd name="T75" fmla="*/ 0 h 7144"/>
                      <a:gd name="T76" fmla="*/ 1 w 6472"/>
                      <a:gd name="T77" fmla="*/ 0 h 7144"/>
                      <a:gd name="T78" fmla="*/ 1 w 6472"/>
                      <a:gd name="T79" fmla="*/ 0 h 7144"/>
                      <a:gd name="T80" fmla="*/ 1 w 6472"/>
                      <a:gd name="T81" fmla="*/ 0 h 7144"/>
                      <a:gd name="T82" fmla="*/ 1 w 6472"/>
                      <a:gd name="T83" fmla="*/ 0 h 7144"/>
                      <a:gd name="T84" fmla="*/ 1 w 6472"/>
                      <a:gd name="T85" fmla="*/ 0 h 7144"/>
                      <a:gd name="T86" fmla="*/ 1 w 6472"/>
                      <a:gd name="T87" fmla="*/ 0 h 7144"/>
                      <a:gd name="T88" fmla="*/ 1 w 6472"/>
                      <a:gd name="T89" fmla="*/ 0 h 7144"/>
                      <a:gd name="T90" fmla="*/ 1 w 6472"/>
                      <a:gd name="T91" fmla="*/ 0 h 7144"/>
                      <a:gd name="T92" fmla="*/ 1 w 6472"/>
                      <a:gd name="T93" fmla="*/ 0 h 7144"/>
                      <a:gd name="T94" fmla="*/ 1 w 6472"/>
                      <a:gd name="T95" fmla="*/ 0 h 7144"/>
                      <a:gd name="T96" fmla="*/ 1 w 6472"/>
                      <a:gd name="T97" fmla="*/ 0 h 7144"/>
                      <a:gd name="T98" fmla="*/ 1 w 6472"/>
                      <a:gd name="T99" fmla="*/ 0 h 7144"/>
                      <a:gd name="T100" fmla="*/ 1 w 6472"/>
                      <a:gd name="T101" fmla="*/ 0 h 7144"/>
                      <a:gd name="T102" fmla="*/ 1 w 6472"/>
                      <a:gd name="T103" fmla="*/ 0 h 7144"/>
                      <a:gd name="T104" fmla="*/ 1 w 6472"/>
                      <a:gd name="T105" fmla="*/ 0 h 7144"/>
                      <a:gd name="T106" fmla="*/ 1 w 6472"/>
                      <a:gd name="T107" fmla="*/ 0 h 7144"/>
                      <a:gd name="T108" fmla="*/ 1 w 6472"/>
                      <a:gd name="T109" fmla="*/ 0 h 7144"/>
                      <a:gd name="T110" fmla="*/ 1 w 6472"/>
                      <a:gd name="T111" fmla="*/ 0 h 7144"/>
                      <a:gd name="T112" fmla="*/ 1 w 6472"/>
                      <a:gd name="T113" fmla="*/ 0 h 7144"/>
                      <a:gd name="T114" fmla="*/ 1 w 6472"/>
                      <a:gd name="T115" fmla="*/ 0 h 7144"/>
                      <a:gd name="T116" fmla="*/ 1 w 6472"/>
                      <a:gd name="T117" fmla="*/ 0 h 7144"/>
                      <a:gd name="T118" fmla="*/ 1 w 6472"/>
                      <a:gd name="T119" fmla="*/ 0 h 7144"/>
                      <a:gd name="T120" fmla="*/ 1 w 6472"/>
                      <a:gd name="T121" fmla="*/ 0 h 7144"/>
                      <a:gd name="T122" fmla="*/ 1 w 6472"/>
                      <a:gd name="T123" fmla="*/ 0 h 7144"/>
                      <a:gd name="T124" fmla="*/ 1 w 6472"/>
                      <a:gd name="T125" fmla="*/ 0 h 714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6472"/>
                      <a:gd name="T190" fmla="*/ 0 h 7144"/>
                      <a:gd name="T191" fmla="*/ 6472 w 6472"/>
                      <a:gd name="T192" fmla="*/ 7144 h 714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6472" h="7144">
                        <a:moveTo>
                          <a:pt x="3687" y="7144"/>
                        </a:moveTo>
                        <a:lnTo>
                          <a:pt x="3763" y="7123"/>
                        </a:lnTo>
                        <a:lnTo>
                          <a:pt x="3839" y="7100"/>
                        </a:lnTo>
                        <a:lnTo>
                          <a:pt x="3914" y="7076"/>
                        </a:lnTo>
                        <a:lnTo>
                          <a:pt x="3989" y="7050"/>
                        </a:lnTo>
                        <a:lnTo>
                          <a:pt x="4062" y="7023"/>
                        </a:lnTo>
                        <a:lnTo>
                          <a:pt x="4135" y="6995"/>
                        </a:lnTo>
                        <a:lnTo>
                          <a:pt x="4207" y="6965"/>
                        </a:lnTo>
                        <a:lnTo>
                          <a:pt x="4279" y="6934"/>
                        </a:lnTo>
                        <a:lnTo>
                          <a:pt x="4350" y="6902"/>
                        </a:lnTo>
                        <a:lnTo>
                          <a:pt x="4419" y="6868"/>
                        </a:lnTo>
                        <a:lnTo>
                          <a:pt x="4487" y="6834"/>
                        </a:lnTo>
                        <a:lnTo>
                          <a:pt x="4555" y="6798"/>
                        </a:lnTo>
                        <a:lnTo>
                          <a:pt x="4621" y="6760"/>
                        </a:lnTo>
                        <a:lnTo>
                          <a:pt x="4687" y="6722"/>
                        </a:lnTo>
                        <a:lnTo>
                          <a:pt x="4752" y="6682"/>
                        </a:lnTo>
                        <a:lnTo>
                          <a:pt x="4816" y="6641"/>
                        </a:lnTo>
                        <a:lnTo>
                          <a:pt x="4880" y="6598"/>
                        </a:lnTo>
                        <a:lnTo>
                          <a:pt x="4941" y="6555"/>
                        </a:lnTo>
                        <a:lnTo>
                          <a:pt x="5001" y="6511"/>
                        </a:lnTo>
                        <a:lnTo>
                          <a:pt x="5062" y="6465"/>
                        </a:lnTo>
                        <a:lnTo>
                          <a:pt x="5120" y="6419"/>
                        </a:lnTo>
                        <a:lnTo>
                          <a:pt x="5179" y="6372"/>
                        </a:lnTo>
                        <a:lnTo>
                          <a:pt x="5235" y="6322"/>
                        </a:lnTo>
                        <a:lnTo>
                          <a:pt x="5291" y="6273"/>
                        </a:lnTo>
                        <a:lnTo>
                          <a:pt x="5346" y="6222"/>
                        </a:lnTo>
                        <a:lnTo>
                          <a:pt x="5400" y="6170"/>
                        </a:lnTo>
                        <a:lnTo>
                          <a:pt x="5451" y="6118"/>
                        </a:lnTo>
                        <a:lnTo>
                          <a:pt x="5502" y="6063"/>
                        </a:lnTo>
                        <a:lnTo>
                          <a:pt x="5553" y="6008"/>
                        </a:lnTo>
                        <a:lnTo>
                          <a:pt x="5602" y="5954"/>
                        </a:lnTo>
                        <a:lnTo>
                          <a:pt x="5650" y="5896"/>
                        </a:lnTo>
                        <a:lnTo>
                          <a:pt x="5696" y="5839"/>
                        </a:lnTo>
                        <a:lnTo>
                          <a:pt x="5742" y="5781"/>
                        </a:lnTo>
                        <a:lnTo>
                          <a:pt x="5786" y="5722"/>
                        </a:lnTo>
                        <a:lnTo>
                          <a:pt x="5829" y="5662"/>
                        </a:lnTo>
                        <a:lnTo>
                          <a:pt x="5870" y="5601"/>
                        </a:lnTo>
                        <a:lnTo>
                          <a:pt x="5910" y="5540"/>
                        </a:lnTo>
                        <a:lnTo>
                          <a:pt x="5951" y="5477"/>
                        </a:lnTo>
                        <a:lnTo>
                          <a:pt x="5988" y="5413"/>
                        </a:lnTo>
                        <a:lnTo>
                          <a:pt x="6024" y="5350"/>
                        </a:lnTo>
                        <a:lnTo>
                          <a:pt x="6060" y="5286"/>
                        </a:lnTo>
                        <a:lnTo>
                          <a:pt x="6093" y="5219"/>
                        </a:lnTo>
                        <a:lnTo>
                          <a:pt x="6126" y="5154"/>
                        </a:lnTo>
                        <a:lnTo>
                          <a:pt x="6157" y="5087"/>
                        </a:lnTo>
                        <a:lnTo>
                          <a:pt x="6187" y="5020"/>
                        </a:lnTo>
                        <a:lnTo>
                          <a:pt x="6215" y="4951"/>
                        </a:lnTo>
                        <a:lnTo>
                          <a:pt x="6242" y="4883"/>
                        </a:lnTo>
                        <a:lnTo>
                          <a:pt x="6267" y="4813"/>
                        </a:lnTo>
                        <a:lnTo>
                          <a:pt x="6292" y="4744"/>
                        </a:lnTo>
                        <a:lnTo>
                          <a:pt x="6314" y="4674"/>
                        </a:lnTo>
                        <a:lnTo>
                          <a:pt x="6335" y="4602"/>
                        </a:lnTo>
                        <a:lnTo>
                          <a:pt x="6356" y="4530"/>
                        </a:lnTo>
                        <a:lnTo>
                          <a:pt x="6374" y="4459"/>
                        </a:lnTo>
                        <a:lnTo>
                          <a:pt x="6390" y="4386"/>
                        </a:lnTo>
                        <a:lnTo>
                          <a:pt x="6406" y="4313"/>
                        </a:lnTo>
                        <a:lnTo>
                          <a:pt x="6420" y="4240"/>
                        </a:lnTo>
                        <a:lnTo>
                          <a:pt x="6432" y="4166"/>
                        </a:lnTo>
                        <a:lnTo>
                          <a:pt x="6442" y="4092"/>
                        </a:lnTo>
                        <a:lnTo>
                          <a:pt x="6451" y="4017"/>
                        </a:lnTo>
                        <a:lnTo>
                          <a:pt x="6458" y="3942"/>
                        </a:lnTo>
                        <a:lnTo>
                          <a:pt x="6464" y="3866"/>
                        </a:lnTo>
                        <a:lnTo>
                          <a:pt x="6468" y="3791"/>
                        </a:lnTo>
                        <a:lnTo>
                          <a:pt x="6471" y="3715"/>
                        </a:lnTo>
                        <a:lnTo>
                          <a:pt x="6472" y="3639"/>
                        </a:lnTo>
                        <a:lnTo>
                          <a:pt x="6471" y="3545"/>
                        </a:lnTo>
                        <a:lnTo>
                          <a:pt x="6467" y="3451"/>
                        </a:lnTo>
                        <a:lnTo>
                          <a:pt x="6460" y="3359"/>
                        </a:lnTo>
                        <a:lnTo>
                          <a:pt x="6451" y="3266"/>
                        </a:lnTo>
                        <a:lnTo>
                          <a:pt x="6440" y="3175"/>
                        </a:lnTo>
                        <a:lnTo>
                          <a:pt x="6428" y="3085"/>
                        </a:lnTo>
                        <a:lnTo>
                          <a:pt x="6413" y="2994"/>
                        </a:lnTo>
                        <a:lnTo>
                          <a:pt x="6395" y="2905"/>
                        </a:lnTo>
                        <a:lnTo>
                          <a:pt x="6374" y="2817"/>
                        </a:lnTo>
                        <a:lnTo>
                          <a:pt x="6352" y="2730"/>
                        </a:lnTo>
                        <a:lnTo>
                          <a:pt x="6327" y="2642"/>
                        </a:lnTo>
                        <a:lnTo>
                          <a:pt x="6301" y="2556"/>
                        </a:lnTo>
                        <a:lnTo>
                          <a:pt x="6272" y="2472"/>
                        </a:lnTo>
                        <a:lnTo>
                          <a:pt x="6241" y="2387"/>
                        </a:lnTo>
                        <a:lnTo>
                          <a:pt x="6208" y="2305"/>
                        </a:lnTo>
                        <a:lnTo>
                          <a:pt x="6172" y="2223"/>
                        </a:lnTo>
                        <a:lnTo>
                          <a:pt x="6135" y="2141"/>
                        </a:lnTo>
                        <a:lnTo>
                          <a:pt x="6096" y="2062"/>
                        </a:lnTo>
                        <a:lnTo>
                          <a:pt x="6054" y="1982"/>
                        </a:lnTo>
                        <a:lnTo>
                          <a:pt x="6011" y="1904"/>
                        </a:lnTo>
                        <a:lnTo>
                          <a:pt x="5967" y="1827"/>
                        </a:lnTo>
                        <a:lnTo>
                          <a:pt x="5920" y="1752"/>
                        </a:lnTo>
                        <a:lnTo>
                          <a:pt x="5872" y="1678"/>
                        </a:lnTo>
                        <a:lnTo>
                          <a:pt x="5822" y="1605"/>
                        </a:lnTo>
                        <a:lnTo>
                          <a:pt x="5769" y="1533"/>
                        </a:lnTo>
                        <a:lnTo>
                          <a:pt x="5715" y="1461"/>
                        </a:lnTo>
                        <a:lnTo>
                          <a:pt x="5660" y="1392"/>
                        </a:lnTo>
                        <a:lnTo>
                          <a:pt x="5602" y="1325"/>
                        </a:lnTo>
                        <a:lnTo>
                          <a:pt x="5544" y="1258"/>
                        </a:lnTo>
                        <a:lnTo>
                          <a:pt x="5483" y="1192"/>
                        </a:lnTo>
                        <a:lnTo>
                          <a:pt x="5421" y="1128"/>
                        </a:lnTo>
                        <a:lnTo>
                          <a:pt x="5357" y="1066"/>
                        </a:lnTo>
                        <a:lnTo>
                          <a:pt x="5291" y="1006"/>
                        </a:lnTo>
                        <a:lnTo>
                          <a:pt x="5224" y="946"/>
                        </a:lnTo>
                        <a:lnTo>
                          <a:pt x="5156" y="887"/>
                        </a:lnTo>
                        <a:lnTo>
                          <a:pt x="5086" y="831"/>
                        </a:lnTo>
                        <a:lnTo>
                          <a:pt x="5015" y="776"/>
                        </a:lnTo>
                        <a:lnTo>
                          <a:pt x="4942" y="723"/>
                        </a:lnTo>
                        <a:lnTo>
                          <a:pt x="4869" y="672"/>
                        </a:lnTo>
                        <a:lnTo>
                          <a:pt x="4793" y="621"/>
                        </a:lnTo>
                        <a:lnTo>
                          <a:pt x="4717" y="573"/>
                        </a:lnTo>
                        <a:lnTo>
                          <a:pt x="4639" y="528"/>
                        </a:lnTo>
                        <a:lnTo>
                          <a:pt x="4560" y="482"/>
                        </a:lnTo>
                        <a:lnTo>
                          <a:pt x="4479" y="439"/>
                        </a:lnTo>
                        <a:lnTo>
                          <a:pt x="4398" y="399"/>
                        </a:lnTo>
                        <a:lnTo>
                          <a:pt x="4315" y="360"/>
                        </a:lnTo>
                        <a:lnTo>
                          <a:pt x="4231" y="322"/>
                        </a:lnTo>
                        <a:lnTo>
                          <a:pt x="4147" y="287"/>
                        </a:lnTo>
                        <a:lnTo>
                          <a:pt x="4061" y="253"/>
                        </a:lnTo>
                        <a:lnTo>
                          <a:pt x="3974" y="222"/>
                        </a:lnTo>
                        <a:lnTo>
                          <a:pt x="3885" y="192"/>
                        </a:lnTo>
                        <a:lnTo>
                          <a:pt x="3797" y="164"/>
                        </a:lnTo>
                        <a:lnTo>
                          <a:pt x="3707" y="138"/>
                        </a:lnTo>
                        <a:lnTo>
                          <a:pt x="3617" y="115"/>
                        </a:lnTo>
                        <a:lnTo>
                          <a:pt x="3524" y="94"/>
                        </a:lnTo>
                        <a:lnTo>
                          <a:pt x="3433" y="75"/>
                        </a:lnTo>
                        <a:lnTo>
                          <a:pt x="3339" y="58"/>
                        </a:lnTo>
                        <a:lnTo>
                          <a:pt x="3245" y="42"/>
                        </a:lnTo>
                        <a:lnTo>
                          <a:pt x="3149" y="29"/>
                        </a:lnTo>
                        <a:lnTo>
                          <a:pt x="3054" y="19"/>
                        </a:lnTo>
                        <a:lnTo>
                          <a:pt x="2958" y="11"/>
                        </a:lnTo>
                        <a:lnTo>
                          <a:pt x="2861" y="6"/>
                        </a:lnTo>
                        <a:lnTo>
                          <a:pt x="2763" y="2"/>
                        </a:lnTo>
                        <a:lnTo>
                          <a:pt x="2665" y="0"/>
                        </a:lnTo>
                        <a:lnTo>
                          <a:pt x="2572" y="2"/>
                        </a:lnTo>
                        <a:lnTo>
                          <a:pt x="2478" y="4"/>
                        </a:lnTo>
                        <a:lnTo>
                          <a:pt x="2385" y="11"/>
                        </a:lnTo>
                        <a:lnTo>
                          <a:pt x="2294" y="17"/>
                        </a:lnTo>
                        <a:lnTo>
                          <a:pt x="2201" y="28"/>
                        </a:lnTo>
                        <a:lnTo>
                          <a:pt x="2110" y="39"/>
                        </a:lnTo>
                        <a:lnTo>
                          <a:pt x="2019" y="54"/>
                        </a:lnTo>
                        <a:lnTo>
                          <a:pt x="1929" y="69"/>
                        </a:lnTo>
                        <a:lnTo>
                          <a:pt x="1839" y="88"/>
                        </a:lnTo>
                        <a:lnTo>
                          <a:pt x="1749" y="107"/>
                        </a:lnTo>
                        <a:lnTo>
                          <a:pt x="1660" y="129"/>
                        </a:lnTo>
                        <a:lnTo>
                          <a:pt x="1572" y="154"/>
                        </a:lnTo>
                        <a:lnTo>
                          <a:pt x="1485" y="180"/>
                        </a:lnTo>
                        <a:lnTo>
                          <a:pt x="1398" y="209"/>
                        </a:lnTo>
                        <a:lnTo>
                          <a:pt x="1312" y="239"/>
                        </a:lnTo>
                        <a:lnTo>
                          <a:pt x="1226" y="270"/>
                        </a:lnTo>
                        <a:lnTo>
                          <a:pt x="1142" y="305"/>
                        </a:lnTo>
                        <a:lnTo>
                          <a:pt x="1059" y="340"/>
                        </a:lnTo>
                        <a:lnTo>
                          <a:pt x="976" y="378"/>
                        </a:lnTo>
                        <a:lnTo>
                          <a:pt x="894" y="418"/>
                        </a:lnTo>
                        <a:lnTo>
                          <a:pt x="812" y="460"/>
                        </a:lnTo>
                        <a:lnTo>
                          <a:pt x="734" y="504"/>
                        </a:lnTo>
                        <a:lnTo>
                          <a:pt x="655" y="550"/>
                        </a:lnTo>
                        <a:lnTo>
                          <a:pt x="577" y="597"/>
                        </a:lnTo>
                        <a:lnTo>
                          <a:pt x="501" y="646"/>
                        </a:lnTo>
                        <a:lnTo>
                          <a:pt x="425" y="697"/>
                        </a:lnTo>
                        <a:lnTo>
                          <a:pt x="352" y="749"/>
                        </a:lnTo>
                        <a:lnTo>
                          <a:pt x="278" y="804"/>
                        </a:lnTo>
                        <a:lnTo>
                          <a:pt x="206" y="861"/>
                        </a:lnTo>
                        <a:lnTo>
                          <a:pt x="137" y="918"/>
                        </a:lnTo>
                        <a:lnTo>
                          <a:pt x="68" y="978"/>
                        </a:lnTo>
                        <a:lnTo>
                          <a:pt x="0" y="1041"/>
                        </a:lnTo>
                        <a:lnTo>
                          <a:pt x="68" y="1105"/>
                        </a:lnTo>
                        <a:lnTo>
                          <a:pt x="133" y="1171"/>
                        </a:lnTo>
                        <a:lnTo>
                          <a:pt x="197" y="1239"/>
                        </a:lnTo>
                        <a:lnTo>
                          <a:pt x="259" y="1309"/>
                        </a:lnTo>
                        <a:lnTo>
                          <a:pt x="319" y="1379"/>
                        </a:lnTo>
                        <a:lnTo>
                          <a:pt x="377" y="1451"/>
                        </a:lnTo>
                        <a:lnTo>
                          <a:pt x="433" y="1524"/>
                        </a:lnTo>
                        <a:lnTo>
                          <a:pt x="487" y="1598"/>
                        </a:lnTo>
                        <a:lnTo>
                          <a:pt x="538" y="1674"/>
                        </a:lnTo>
                        <a:lnTo>
                          <a:pt x="588" y="1749"/>
                        </a:lnTo>
                        <a:lnTo>
                          <a:pt x="637" y="1827"/>
                        </a:lnTo>
                        <a:lnTo>
                          <a:pt x="682" y="1905"/>
                        </a:lnTo>
                        <a:lnTo>
                          <a:pt x="727" y="1985"/>
                        </a:lnTo>
                        <a:lnTo>
                          <a:pt x="768" y="2066"/>
                        </a:lnTo>
                        <a:lnTo>
                          <a:pt x="808" y="2148"/>
                        </a:lnTo>
                        <a:lnTo>
                          <a:pt x="846" y="2230"/>
                        </a:lnTo>
                        <a:lnTo>
                          <a:pt x="880" y="2313"/>
                        </a:lnTo>
                        <a:lnTo>
                          <a:pt x="913" y="2398"/>
                        </a:lnTo>
                        <a:lnTo>
                          <a:pt x="945" y="2482"/>
                        </a:lnTo>
                        <a:lnTo>
                          <a:pt x="974" y="2568"/>
                        </a:lnTo>
                        <a:lnTo>
                          <a:pt x="1001" y="2654"/>
                        </a:lnTo>
                        <a:lnTo>
                          <a:pt x="1024" y="2741"/>
                        </a:lnTo>
                        <a:lnTo>
                          <a:pt x="1046" y="2829"/>
                        </a:lnTo>
                        <a:lnTo>
                          <a:pt x="1067" y="2917"/>
                        </a:lnTo>
                        <a:lnTo>
                          <a:pt x="1085" y="3006"/>
                        </a:lnTo>
                        <a:lnTo>
                          <a:pt x="1100" y="3094"/>
                        </a:lnTo>
                        <a:lnTo>
                          <a:pt x="1113" y="3184"/>
                        </a:lnTo>
                        <a:lnTo>
                          <a:pt x="1124" y="3274"/>
                        </a:lnTo>
                        <a:lnTo>
                          <a:pt x="1132" y="3365"/>
                        </a:lnTo>
                        <a:lnTo>
                          <a:pt x="1138" y="3456"/>
                        </a:lnTo>
                        <a:lnTo>
                          <a:pt x="1142" y="3547"/>
                        </a:lnTo>
                        <a:lnTo>
                          <a:pt x="1143" y="3639"/>
                        </a:lnTo>
                        <a:lnTo>
                          <a:pt x="1142" y="3696"/>
                        </a:lnTo>
                        <a:lnTo>
                          <a:pt x="1140" y="3753"/>
                        </a:lnTo>
                        <a:lnTo>
                          <a:pt x="1138" y="3810"/>
                        </a:lnTo>
                        <a:lnTo>
                          <a:pt x="1135" y="3868"/>
                        </a:lnTo>
                        <a:lnTo>
                          <a:pt x="1131" y="3925"/>
                        </a:lnTo>
                        <a:lnTo>
                          <a:pt x="1125" y="3982"/>
                        </a:lnTo>
                        <a:lnTo>
                          <a:pt x="1120" y="4038"/>
                        </a:lnTo>
                        <a:lnTo>
                          <a:pt x="1113" y="4096"/>
                        </a:lnTo>
                        <a:lnTo>
                          <a:pt x="1104" y="4153"/>
                        </a:lnTo>
                        <a:lnTo>
                          <a:pt x="1096" y="4209"/>
                        </a:lnTo>
                        <a:lnTo>
                          <a:pt x="1085" y="4266"/>
                        </a:lnTo>
                        <a:lnTo>
                          <a:pt x="1075" y="4322"/>
                        </a:lnTo>
                        <a:lnTo>
                          <a:pt x="1063" y="4378"/>
                        </a:lnTo>
                        <a:lnTo>
                          <a:pt x="1050" y="4434"/>
                        </a:lnTo>
                        <a:lnTo>
                          <a:pt x="1037" y="4490"/>
                        </a:lnTo>
                        <a:lnTo>
                          <a:pt x="1023" y="4546"/>
                        </a:lnTo>
                        <a:lnTo>
                          <a:pt x="1084" y="4562"/>
                        </a:lnTo>
                        <a:lnTo>
                          <a:pt x="1144" y="4580"/>
                        </a:lnTo>
                        <a:lnTo>
                          <a:pt x="1204" y="4598"/>
                        </a:lnTo>
                        <a:lnTo>
                          <a:pt x="1265" y="4618"/>
                        </a:lnTo>
                        <a:lnTo>
                          <a:pt x="1323" y="4639"/>
                        </a:lnTo>
                        <a:lnTo>
                          <a:pt x="1382" y="4661"/>
                        </a:lnTo>
                        <a:lnTo>
                          <a:pt x="1440" y="4683"/>
                        </a:lnTo>
                        <a:lnTo>
                          <a:pt x="1499" y="4706"/>
                        </a:lnTo>
                        <a:lnTo>
                          <a:pt x="1557" y="4730"/>
                        </a:lnTo>
                        <a:lnTo>
                          <a:pt x="1613" y="4754"/>
                        </a:lnTo>
                        <a:lnTo>
                          <a:pt x="1725" y="4807"/>
                        </a:lnTo>
                        <a:lnTo>
                          <a:pt x="1836" y="4863"/>
                        </a:lnTo>
                        <a:lnTo>
                          <a:pt x="1944" y="4921"/>
                        </a:lnTo>
                        <a:lnTo>
                          <a:pt x="2049" y="4984"/>
                        </a:lnTo>
                        <a:lnTo>
                          <a:pt x="2153" y="5049"/>
                        </a:lnTo>
                        <a:lnTo>
                          <a:pt x="2253" y="5118"/>
                        </a:lnTo>
                        <a:lnTo>
                          <a:pt x="2351" y="5189"/>
                        </a:lnTo>
                        <a:lnTo>
                          <a:pt x="2448" y="5264"/>
                        </a:lnTo>
                        <a:lnTo>
                          <a:pt x="2540" y="5340"/>
                        </a:lnTo>
                        <a:lnTo>
                          <a:pt x="2630" y="5421"/>
                        </a:lnTo>
                        <a:lnTo>
                          <a:pt x="2719" y="5503"/>
                        </a:lnTo>
                        <a:lnTo>
                          <a:pt x="2803" y="5589"/>
                        </a:lnTo>
                        <a:lnTo>
                          <a:pt x="2885" y="5676"/>
                        </a:lnTo>
                        <a:lnTo>
                          <a:pt x="2964" y="5768"/>
                        </a:lnTo>
                        <a:lnTo>
                          <a:pt x="3040" y="5860"/>
                        </a:lnTo>
                        <a:lnTo>
                          <a:pt x="3113" y="5956"/>
                        </a:lnTo>
                        <a:lnTo>
                          <a:pt x="3182" y="6054"/>
                        </a:lnTo>
                        <a:lnTo>
                          <a:pt x="3249" y="6153"/>
                        </a:lnTo>
                        <a:lnTo>
                          <a:pt x="3311" y="6256"/>
                        </a:lnTo>
                        <a:lnTo>
                          <a:pt x="3370" y="6360"/>
                        </a:lnTo>
                        <a:lnTo>
                          <a:pt x="3427" y="6467"/>
                        </a:lnTo>
                        <a:lnTo>
                          <a:pt x="3480" y="6575"/>
                        </a:lnTo>
                        <a:lnTo>
                          <a:pt x="3528" y="6686"/>
                        </a:lnTo>
                        <a:lnTo>
                          <a:pt x="3552" y="6742"/>
                        </a:lnTo>
                        <a:lnTo>
                          <a:pt x="3574" y="6798"/>
                        </a:lnTo>
                        <a:lnTo>
                          <a:pt x="3595" y="6854"/>
                        </a:lnTo>
                        <a:lnTo>
                          <a:pt x="3615" y="6911"/>
                        </a:lnTo>
                        <a:lnTo>
                          <a:pt x="3635" y="6968"/>
                        </a:lnTo>
                        <a:lnTo>
                          <a:pt x="3653" y="7027"/>
                        </a:lnTo>
                        <a:lnTo>
                          <a:pt x="3671" y="7085"/>
                        </a:lnTo>
                        <a:lnTo>
                          <a:pt x="3687" y="7144"/>
                        </a:lnTo>
                        <a:close/>
                      </a:path>
                    </a:pathLst>
                  </a:cu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ru-RU" dirty="0"/>
                  </a:p>
                </p:txBody>
              </p:sp>
              <p:sp>
                <p:nvSpPr>
                  <p:cNvPr id="236578" name="Freeform 95"/>
                  <p:cNvSpPr>
                    <a:spLocks/>
                  </p:cNvSpPr>
                  <p:nvPr/>
                </p:nvSpPr>
                <p:spPr bwMode="auto">
                  <a:xfrm>
                    <a:off x="4877" y="6328"/>
                    <a:ext cx="3236" cy="3572"/>
                  </a:xfrm>
                  <a:custGeom>
                    <a:avLst/>
                    <a:gdLst>
                      <a:gd name="T0" fmla="*/ 1 w 6472"/>
                      <a:gd name="T1" fmla="*/ 1 h 7144"/>
                      <a:gd name="T2" fmla="*/ 1 w 6472"/>
                      <a:gd name="T3" fmla="*/ 1 h 7144"/>
                      <a:gd name="T4" fmla="*/ 1 w 6472"/>
                      <a:gd name="T5" fmla="*/ 1 h 7144"/>
                      <a:gd name="T6" fmla="*/ 1 w 6472"/>
                      <a:gd name="T7" fmla="*/ 1 h 7144"/>
                      <a:gd name="T8" fmla="*/ 1 w 6472"/>
                      <a:gd name="T9" fmla="*/ 1 h 7144"/>
                      <a:gd name="T10" fmla="*/ 1 w 6472"/>
                      <a:gd name="T11" fmla="*/ 1 h 7144"/>
                      <a:gd name="T12" fmla="*/ 1 w 6472"/>
                      <a:gd name="T13" fmla="*/ 1 h 7144"/>
                      <a:gd name="T14" fmla="*/ 1 w 6472"/>
                      <a:gd name="T15" fmla="*/ 1 h 7144"/>
                      <a:gd name="T16" fmla="*/ 1 w 6472"/>
                      <a:gd name="T17" fmla="*/ 1 h 7144"/>
                      <a:gd name="T18" fmla="*/ 1 w 6472"/>
                      <a:gd name="T19" fmla="*/ 1 h 7144"/>
                      <a:gd name="T20" fmla="*/ 1 w 6472"/>
                      <a:gd name="T21" fmla="*/ 1 h 7144"/>
                      <a:gd name="T22" fmla="*/ 1 w 6472"/>
                      <a:gd name="T23" fmla="*/ 1 h 7144"/>
                      <a:gd name="T24" fmla="*/ 1 w 6472"/>
                      <a:gd name="T25" fmla="*/ 1 h 7144"/>
                      <a:gd name="T26" fmla="*/ 1 w 6472"/>
                      <a:gd name="T27" fmla="*/ 1 h 7144"/>
                      <a:gd name="T28" fmla="*/ 1 w 6472"/>
                      <a:gd name="T29" fmla="*/ 1 h 7144"/>
                      <a:gd name="T30" fmla="*/ 1 w 6472"/>
                      <a:gd name="T31" fmla="*/ 1 h 7144"/>
                      <a:gd name="T32" fmla="*/ 1 w 6472"/>
                      <a:gd name="T33" fmla="*/ 1 h 7144"/>
                      <a:gd name="T34" fmla="*/ 1 w 6472"/>
                      <a:gd name="T35" fmla="*/ 1 h 7144"/>
                      <a:gd name="T36" fmla="*/ 1 w 6472"/>
                      <a:gd name="T37" fmla="*/ 1 h 7144"/>
                      <a:gd name="T38" fmla="*/ 1 w 6472"/>
                      <a:gd name="T39" fmla="*/ 1 h 7144"/>
                      <a:gd name="T40" fmla="*/ 1 w 6472"/>
                      <a:gd name="T41" fmla="*/ 1 h 7144"/>
                      <a:gd name="T42" fmla="*/ 1 w 6472"/>
                      <a:gd name="T43" fmla="*/ 1 h 7144"/>
                      <a:gd name="T44" fmla="*/ 1 w 6472"/>
                      <a:gd name="T45" fmla="*/ 1 h 7144"/>
                      <a:gd name="T46" fmla="*/ 1 w 6472"/>
                      <a:gd name="T47" fmla="*/ 1 h 7144"/>
                      <a:gd name="T48" fmla="*/ 1 w 6472"/>
                      <a:gd name="T49" fmla="*/ 1 h 7144"/>
                      <a:gd name="T50" fmla="*/ 1 w 6472"/>
                      <a:gd name="T51" fmla="*/ 1 h 7144"/>
                      <a:gd name="T52" fmla="*/ 1 w 6472"/>
                      <a:gd name="T53" fmla="*/ 1 h 7144"/>
                      <a:gd name="T54" fmla="*/ 1 w 6472"/>
                      <a:gd name="T55" fmla="*/ 1 h 7144"/>
                      <a:gd name="T56" fmla="*/ 1 w 6472"/>
                      <a:gd name="T57" fmla="*/ 1 h 7144"/>
                      <a:gd name="T58" fmla="*/ 1 w 6472"/>
                      <a:gd name="T59" fmla="*/ 1 h 7144"/>
                      <a:gd name="T60" fmla="*/ 1 w 6472"/>
                      <a:gd name="T61" fmla="*/ 1 h 7144"/>
                      <a:gd name="T62" fmla="*/ 1 w 6472"/>
                      <a:gd name="T63" fmla="*/ 1 h 7144"/>
                      <a:gd name="T64" fmla="*/ 1 w 6472"/>
                      <a:gd name="T65" fmla="*/ 1 h 7144"/>
                      <a:gd name="T66" fmla="*/ 1 w 6472"/>
                      <a:gd name="T67" fmla="*/ 1 h 7144"/>
                      <a:gd name="T68" fmla="*/ 1 w 6472"/>
                      <a:gd name="T69" fmla="*/ 1 h 7144"/>
                      <a:gd name="T70" fmla="*/ 1 w 6472"/>
                      <a:gd name="T71" fmla="*/ 1 h 7144"/>
                      <a:gd name="T72" fmla="*/ 1 w 6472"/>
                      <a:gd name="T73" fmla="*/ 1 h 7144"/>
                      <a:gd name="T74" fmla="*/ 1 w 6472"/>
                      <a:gd name="T75" fmla="*/ 1 h 7144"/>
                      <a:gd name="T76" fmla="*/ 1 w 6472"/>
                      <a:gd name="T77" fmla="*/ 1 h 7144"/>
                      <a:gd name="T78" fmla="*/ 1 w 6472"/>
                      <a:gd name="T79" fmla="*/ 1 h 7144"/>
                      <a:gd name="T80" fmla="*/ 1 w 6472"/>
                      <a:gd name="T81" fmla="*/ 1 h 7144"/>
                      <a:gd name="T82" fmla="*/ 1 w 6472"/>
                      <a:gd name="T83" fmla="*/ 1 h 7144"/>
                      <a:gd name="T84" fmla="*/ 1 w 6472"/>
                      <a:gd name="T85" fmla="*/ 1 h 7144"/>
                      <a:gd name="T86" fmla="*/ 1 w 6472"/>
                      <a:gd name="T87" fmla="*/ 1 h 7144"/>
                      <a:gd name="T88" fmla="*/ 1 w 6472"/>
                      <a:gd name="T89" fmla="*/ 1 h 7144"/>
                      <a:gd name="T90" fmla="*/ 1 w 6472"/>
                      <a:gd name="T91" fmla="*/ 1 h 7144"/>
                      <a:gd name="T92" fmla="*/ 1 w 6472"/>
                      <a:gd name="T93" fmla="*/ 1 h 7144"/>
                      <a:gd name="T94" fmla="*/ 1 w 6472"/>
                      <a:gd name="T95" fmla="*/ 1 h 7144"/>
                      <a:gd name="T96" fmla="*/ 1 w 6472"/>
                      <a:gd name="T97" fmla="*/ 1 h 7144"/>
                      <a:gd name="T98" fmla="*/ 1 w 6472"/>
                      <a:gd name="T99" fmla="*/ 1 h 7144"/>
                      <a:gd name="T100" fmla="*/ 1 w 6472"/>
                      <a:gd name="T101" fmla="*/ 1 h 7144"/>
                      <a:gd name="T102" fmla="*/ 1 w 6472"/>
                      <a:gd name="T103" fmla="*/ 1 h 7144"/>
                      <a:gd name="T104" fmla="*/ 1 w 6472"/>
                      <a:gd name="T105" fmla="*/ 1 h 7144"/>
                      <a:gd name="T106" fmla="*/ 1 w 6472"/>
                      <a:gd name="T107" fmla="*/ 1 h 7144"/>
                      <a:gd name="T108" fmla="*/ 1 w 6472"/>
                      <a:gd name="T109" fmla="*/ 1 h 7144"/>
                      <a:gd name="T110" fmla="*/ 1 w 6472"/>
                      <a:gd name="T111" fmla="*/ 1 h 7144"/>
                      <a:gd name="T112" fmla="*/ 1 w 6472"/>
                      <a:gd name="T113" fmla="*/ 1 h 7144"/>
                      <a:gd name="T114" fmla="*/ 1 w 6472"/>
                      <a:gd name="T115" fmla="*/ 1 h 7144"/>
                      <a:gd name="T116" fmla="*/ 1 w 6472"/>
                      <a:gd name="T117" fmla="*/ 1 h 7144"/>
                      <a:gd name="T118" fmla="*/ 1 w 6472"/>
                      <a:gd name="T119" fmla="*/ 1 h 7144"/>
                      <a:gd name="T120" fmla="*/ 1 w 6472"/>
                      <a:gd name="T121" fmla="*/ 1 h 7144"/>
                      <a:gd name="T122" fmla="*/ 1 w 6472"/>
                      <a:gd name="T123" fmla="*/ 1 h 7144"/>
                      <a:gd name="T124" fmla="*/ 1 w 6472"/>
                      <a:gd name="T125" fmla="*/ 1 h 714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6472"/>
                      <a:gd name="T190" fmla="*/ 0 h 7144"/>
                      <a:gd name="T191" fmla="*/ 6472 w 6472"/>
                      <a:gd name="T192" fmla="*/ 7144 h 7144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6472" h="7144">
                        <a:moveTo>
                          <a:pt x="3687" y="7144"/>
                        </a:moveTo>
                        <a:lnTo>
                          <a:pt x="3763" y="7123"/>
                        </a:lnTo>
                        <a:lnTo>
                          <a:pt x="3839" y="7100"/>
                        </a:lnTo>
                        <a:lnTo>
                          <a:pt x="3914" y="7076"/>
                        </a:lnTo>
                        <a:lnTo>
                          <a:pt x="3989" y="7050"/>
                        </a:lnTo>
                        <a:lnTo>
                          <a:pt x="4062" y="7023"/>
                        </a:lnTo>
                        <a:lnTo>
                          <a:pt x="4135" y="6995"/>
                        </a:lnTo>
                        <a:lnTo>
                          <a:pt x="4207" y="6965"/>
                        </a:lnTo>
                        <a:lnTo>
                          <a:pt x="4279" y="6934"/>
                        </a:lnTo>
                        <a:lnTo>
                          <a:pt x="4350" y="6902"/>
                        </a:lnTo>
                        <a:lnTo>
                          <a:pt x="4419" y="6868"/>
                        </a:lnTo>
                        <a:lnTo>
                          <a:pt x="4487" y="6834"/>
                        </a:lnTo>
                        <a:lnTo>
                          <a:pt x="4555" y="6798"/>
                        </a:lnTo>
                        <a:lnTo>
                          <a:pt x="4621" y="6760"/>
                        </a:lnTo>
                        <a:lnTo>
                          <a:pt x="4687" y="6722"/>
                        </a:lnTo>
                        <a:lnTo>
                          <a:pt x="4752" y="6682"/>
                        </a:lnTo>
                        <a:lnTo>
                          <a:pt x="4816" y="6641"/>
                        </a:lnTo>
                        <a:lnTo>
                          <a:pt x="4880" y="6598"/>
                        </a:lnTo>
                        <a:lnTo>
                          <a:pt x="4941" y="6555"/>
                        </a:lnTo>
                        <a:lnTo>
                          <a:pt x="5001" y="6511"/>
                        </a:lnTo>
                        <a:lnTo>
                          <a:pt x="5062" y="6465"/>
                        </a:lnTo>
                        <a:lnTo>
                          <a:pt x="5120" y="6419"/>
                        </a:lnTo>
                        <a:lnTo>
                          <a:pt x="5179" y="6372"/>
                        </a:lnTo>
                        <a:lnTo>
                          <a:pt x="5235" y="6322"/>
                        </a:lnTo>
                        <a:lnTo>
                          <a:pt x="5291" y="6273"/>
                        </a:lnTo>
                        <a:lnTo>
                          <a:pt x="5346" y="6222"/>
                        </a:lnTo>
                        <a:lnTo>
                          <a:pt x="5400" y="6170"/>
                        </a:lnTo>
                        <a:lnTo>
                          <a:pt x="5451" y="6118"/>
                        </a:lnTo>
                        <a:lnTo>
                          <a:pt x="5502" y="6063"/>
                        </a:lnTo>
                        <a:lnTo>
                          <a:pt x="5553" y="6008"/>
                        </a:lnTo>
                        <a:lnTo>
                          <a:pt x="5602" y="5954"/>
                        </a:lnTo>
                        <a:lnTo>
                          <a:pt x="5650" y="5896"/>
                        </a:lnTo>
                        <a:lnTo>
                          <a:pt x="5696" y="5839"/>
                        </a:lnTo>
                        <a:lnTo>
                          <a:pt x="5742" y="5781"/>
                        </a:lnTo>
                        <a:lnTo>
                          <a:pt x="5786" y="5722"/>
                        </a:lnTo>
                        <a:lnTo>
                          <a:pt x="5829" y="5662"/>
                        </a:lnTo>
                        <a:lnTo>
                          <a:pt x="5870" y="5601"/>
                        </a:lnTo>
                        <a:lnTo>
                          <a:pt x="5910" y="5540"/>
                        </a:lnTo>
                        <a:lnTo>
                          <a:pt x="5951" y="5477"/>
                        </a:lnTo>
                        <a:lnTo>
                          <a:pt x="5988" y="5413"/>
                        </a:lnTo>
                        <a:lnTo>
                          <a:pt x="6024" y="5350"/>
                        </a:lnTo>
                        <a:lnTo>
                          <a:pt x="6060" y="5286"/>
                        </a:lnTo>
                        <a:lnTo>
                          <a:pt x="6093" y="5219"/>
                        </a:lnTo>
                        <a:lnTo>
                          <a:pt x="6126" y="5154"/>
                        </a:lnTo>
                        <a:lnTo>
                          <a:pt x="6157" y="5087"/>
                        </a:lnTo>
                        <a:lnTo>
                          <a:pt x="6187" y="5020"/>
                        </a:lnTo>
                        <a:lnTo>
                          <a:pt x="6215" y="4951"/>
                        </a:lnTo>
                        <a:lnTo>
                          <a:pt x="6242" y="4883"/>
                        </a:lnTo>
                        <a:lnTo>
                          <a:pt x="6267" y="4813"/>
                        </a:lnTo>
                        <a:lnTo>
                          <a:pt x="6292" y="4744"/>
                        </a:lnTo>
                        <a:lnTo>
                          <a:pt x="6314" y="4674"/>
                        </a:lnTo>
                        <a:lnTo>
                          <a:pt x="6335" y="4602"/>
                        </a:lnTo>
                        <a:lnTo>
                          <a:pt x="6356" y="4530"/>
                        </a:lnTo>
                        <a:lnTo>
                          <a:pt x="6374" y="4459"/>
                        </a:lnTo>
                        <a:lnTo>
                          <a:pt x="6390" y="4386"/>
                        </a:lnTo>
                        <a:lnTo>
                          <a:pt x="6406" y="4313"/>
                        </a:lnTo>
                        <a:lnTo>
                          <a:pt x="6420" y="4240"/>
                        </a:lnTo>
                        <a:lnTo>
                          <a:pt x="6432" y="4166"/>
                        </a:lnTo>
                        <a:lnTo>
                          <a:pt x="6442" y="4092"/>
                        </a:lnTo>
                        <a:lnTo>
                          <a:pt x="6451" y="4017"/>
                        </a:lnTo>
                        <a:lnTo>
                          <a:pt x="6458" y="3942"/>
                        </a:lnTo>
                        <a:lnTo>
                          <a:pt x="6464" y="3866"/>
                        </a:lnTo>
                        <a:lnTo>
                          <a:pt x="6468" y="3791"/>
                        </a:lnTo>
                        <a:lnTo>
                          <a:pt x="6471" y="3715"/>
                        </a:lnTo>
                        <a:lnTo>
                          <a:pt x="6472" y="3639"/>
                        </a:lnTo>
                        <a:lnTo>
                          <a:pt x="6471" y="3545"/>
                        </a:lnTo>
                        <a:lnTo>
                          <a:pt x="6467" y="3451"/>
                        </a:lnTo>
                        <a:lnTo>
                          <a:pt x="6460" y="3359"/>
                        </a:lnTo>
                        <a:lnTo>
                          <a:pt x="6451" y="3266"/>
                        </a:lnTo>
                        <a:lnTo>
                          <a:pt x="6440" y="3175"/>
                        </a:lnTo>
                        <a:lnTo>
                          <a:pt x="6428" y="3085"/>
                        </a:lnTo>
                        <a:lnTo>
                          <a:pt x="6413" y="2994"/>
                        </a:lnTo>
                        <a:lnTo>
                          <a:pt x="6395" y="2905"/>
                        </a:lnTo>
                        <a:lnTo>
                          <a:pt x="6374" y="2817"/>
                        </a:lnTo>
                        <a:lnTo>
                          <a:pt x="6352" y="2730"/>
                        </a:lnTo>
                        <a:lnTo>
                          <a:pt x="6327" y="2642"/>
                        </a:lnTo>
                        <a:lnTo>
                          <a:pt x="6301" y="2556"/>
                        </a:lnTo>
                        <a:lnTo>
                          <a:pt x="6272" y="2472"/>
                        </a:lnTo>
                        <a:lnTo>
                          <a:pt x="6241" y="2387"/>
                        </a:lnTo>
                        <a:lnTo>
                          <a:pt x="6208" y="2305"/>
                        </a:lnTo>
                        <a:lnTo>
                          <a:pt x="6172" y="2223"/>
                        </a:lnTo>
                        <a:lnTo>
                          <a:pt x="6135" y="2141"/>
                        </a:lnTo>
                        <a:lnTo>
                          <a:pt x="6096" y="2062"/>
                        </a:lnTo>
                        <a:lnTo>
                          <a:pt x="6054" y="1982"/>
                        </a:lnTo>
                        <a:lnTo>
                          <a:pt x="6011" y="1904"/>
                        </a:lnTo>
                        <a:lnTo>
                          <a:pt x="5967" y="1827"/>
                        </a:lnTo>
                        <a:lnTo>
                          <a:pt x="5920" y="1752"/>
                        </a:lnTo>
                        <a:lnTo>
                          <a:pt x="5872" y="1678"/>
                        </a:lnTo>
                        <a:lnTo>
                          <a:pt x="5822" y="1605"/>
                        </a:lnTo>
                        <a:lnTo>
                          <a:pt x="5769" y="1533"/>
                        </a:lnTo>
                        <a:lnTo>
                          <a:pt x="5715" y="1461"/>
                        </a:lnTo>
                        <a:lnTo>
                          <a:pt x="5660" y="1392"/>
                        </a:lnTo>
                        <a:lnTo>
                          <a:pt x="5602" y="1325"/>
                        </a:lnTo>
                        <a:lnTo>
                          <a:pt x="5544" y="1258"/>
                        </a:lnTo>
                        <a:lnTo>
                          <a:pt x="5483" y="1192"/>
                        </a:lnTo>
                        <a:lnTo>
                          <a:pt x="5421" y="1128"/>
                        </a:lnTo>
                        <a:lnTo>
                          <a:pt x="5357" y="1066"/>
                        </a:lnTo>
                        <a:lnTo>
                          <a:pt x="5291" y="1006"/>
                        </a:lnTo>
                        <a:lnTo>
                          <a:pt x="5224" y="946"/>
                        </a:lnTo>
                        <a:lnTo>
                          <a:pt x="5156" y="887"/>
                        </a:lnTo>
                        <a:lnTo>
                          <a:pt x="5086" y="831"/>
                        </a:lnTo>
                        <a:lnTo>
                          <a:pt x="5015" y="776"/>
                        </a:lnTo>
                        <a:lnTo>
                          <a:pt x="4942" y="723"/>
                        </a:lnTo>
                        <a:lnTo>
                          <a:pt x="4869" y="672"/>
                        </a:lnTo>
                        <a:lnTo>
                          <a:pt x="4793" y="621"/>
                        </a:lnTo>
                        <a:lnTo>
                          <a:pt x="4717" y="573"/>
                        </a:lnTo>
                        <a:lnTo>
                          <a:pt x="4639" y="528"/>
                        </a:lnTo>
                        <a:lnTo>
                          <a:pt x="4560" y="482"/>
                        </a:lnTo>
                        <a:lnTo>
                          <a:pt x="4479" y="439"/>
                        </a:lnTo>
                        <a:lnTo>
                          <a:pt x="4398" y="399"/>
                        </a:lnTo>
                        <a:lnTo>
                          <a:pt x="4315" y="360"/>
                        </a:lnTo>
                        <a:lnTo>
                          <a:pt x="4231" y="322"/>
                        </a:lnTo>
                        <a:lnTo>
                          <a:pt x="4147" y="287"/>
                        </a:lnTo>
                        <a:lnTo>
                          <a:pt x="4061" y="253"/>
                        </a:lnTo>
                        <a:lnTo>
                          <a:pt x="3974" y="222"/>
                        </a:lnTo>
                        <a:lnTo>
                          <a:pt x="3885" y="192"/>
                        </a:lnTo>
                        <a:lnTo>
                          <a:pt x="3797" y="164"/>
                        </a:lnTo>
                        <a:lnTo>
                          <a:pt x="3707" y="138"/>
                        </a:lnTo>
                        <a:lnTo>
                          <a:pt x="3617" y="115"/>
                        </a:lnTo>
                        <a:lnTo>
                          <a:pt x="3524" y="94"/>
                        </a:lnTo>
                        <a:lnTo>
                          <a:pt x="3433" y="75"/>
                        </a:lnTo>
                        <a:lnTo>
                          <a:pt x="3339" y="58"/>
                        </a:lnTo>
                        <a:lnTo>
                          <a:pt x="3245" y="42"/>
                        </a:lnTo>
                        <a:lnTo>
                          <a:pt x="3149" y="29"/>
                        </a:lnTo>
                        <a:lnTo>
                          <a:pt x="3054" y="19"/>
                        </a:lnTo>
                        <a:lnTo>
                          <a:pt x="2958" y="11"/>
                        </a:lnTo>
                        <a:lnTo>
                          <a:pt x="2861" y="6"/>
                        </a:lnTo>
                        <a:lnTo>
                          <a:pt x="2763" y="2"/>
                        </a:lnTo>
                        <a:lnTo>
                          <a:pt x="2665" y="0"/>
                        </a:lnTo>
                        <a:lnTo>
                          <a:pt x="2572" y="2"/>
                        </a:lnTo>
                        <a:lnTo>
                          <a:pt x="2478" y="4"/>
                        </a:lnTo>
                        <a:lnTo>
                          <a:pt x="2385" y="11"/>
                        </a:lnTo>
                        <a:lnTo>
                          <a:pt x="2294" y="17"/>
                        </a:lnTo>
                        <a:lnTo>
                          <a:pt x="2201" y="28"/>
                        </a:lnTo>
                        <a:lnTo>
                          <a:pt x="2110" y="39"/>
                        </a:lnTo>
                        <a:lnTo>
                          <a:pt x="2019" y="54"/>
                        </a:lnTo>
                        <a:lnTo>
                          <a:pt x="1929" y="69"/>
                        </a:lnTo>
                        <a:lnTo>
                          <a:pt x="1839" y="88"/>
                        </a:lnTo>
                        <a:lnTo>
                          <a:pt x="1749" y="107"/>
                        </a:lnTo>
                        <a:lnTo>
                          <a:pt x="1660" y="129"/>
                        </a:lnTo>
                        <a:lnTo>
                          <a:pt x="1572" y="154"/>
                        </a:lnTo>
                        <a:lnTo>
                          <a:pt x="1485" y="180"/>
                        </a:lnTo>
                        <a:lnTo>
                          <a:pt x="1398" y="209"/>
                        </a:lnTo>
                        <a:lnTo>
                          <a:pt x="1312" y="239"/>
                        </a:lnTo>
                        <a:lnTo>
                          <a:pt x="1226" y="270"/>
                        </a:lnTo>
                        <a:lnTo>
                          <a:pt x="1142" y="305"/>
                        </a:lnTo>
                        <a:lnTo>
                          <a:pt x="1059" y="340"/>
                        </a:lnTo>
                        <a:lnTo>
                          <a:pt x="976" y="378"/>
                        </a:lnTo>
                        <a:lnTo>
                          <a:pt x="894" y="418"/>
                        </a:lnTo>
                        <a:lnTo>
                          <a:pt x="812" y="460"/>
                        </a:lnTo>
                        <a:lnTo>
                          <a:pt x="734" y="504"/>
                        </a:lnTo>
                        <a:lnTo>
                          <a:pt x="655" y="550"/>
                        </a:lnTo>
                        <a:lnTo>
                          <a:pt x="577" y="597"/>
                        </a:lnTo>
                        <a:lnTo>
                          <a:pt x="501" y="646"/>
                        </a:lnTo>
                        <a:lnTo>
                          <a:pt x="425" y="697"/>
                        </a:lnTo>
                        <a:lnTo>
                          <a:pt x="352" y="749"/>
                        </a:lnTo>
                        <a:lnTo>
                          <a:pt x="278" y="804"/>
                        </a:lnTo>
                        <a:lnTo>
                          <a:pt x="206" y="861"/>
                        </a:lnTo>
                        <a:lnTo>
                          <a:pt x="137" y="918"/>
                        </a:lnTo>
                        <a:lnTo>
                          <a:pt x="68" y="978"/>
                        </a:lnTo>
                        <a:lnTo>
                          <a:pt x="0" y="1041"/>
                        </a:lnTo>
                        <a:lnTo>
                          <a:pt x="68" y="1105"/>
                        </a:lnTo>
                        <a:lnTo>
                          <a:pt x="133" y="1171"/>
                        </a:lnTo>
                        <a:lnTo>
                          <a:pt x="197" y="1239"/>
                        </a:lnTo>
                        <a:lnTo>
                          <a:pt x="259" y="1309"/>
                        </a:lnTo>
                        <a:lnTo>
                          <a:pt x="319" y="1379"/>
                        </a:lnTo>
                        <a:lnTo>
                          <a:pt x="377" y="1451"/>
                        </a:lnTo>
                        <a:lnTo>
                          <a:pt x="433" y="1524"/>
                        </a:lnTo>
                        <a:lnTo>
                          <a:pt x="487" y="1598"/>
                        </a:lnTo>
                        <a:lnTo>
                          <a:pt x="538" y="1674"/>
                        </a:lnTo>
                        <a:lnTo>
                          <a:pt x="588" y="1749"/>
                        </a:lnTo>
                        <a:lnTo>
                          <a:pt x="637" y="1827"/>
                        </a:lnTo>
                        <a:lnTo>
                          <a:pt x="682" y="1905"/>
                        </a:lnTo>
                        <a:lnTo>
                          <a:pt x="727" y="1985"/>
                        </a:lnTo>
                        <a:lnTo>
                          <a:pt x="768" y="2066"/>
                        </a:lnTo>
                        <a:lnTo>
                          <a:pt x="808" y="2148"/>
                        </a:lnTo>
                        <a:lnTo>
                          <a:pt x="846" y="2230"/>
                        </a:lnTo>
                        <a:lnTo>
                          <a:pt x="880" y="2313"/>
                        </a:lnTo>
                        <a:lnTo>
                          <a:pt x="913" y="2398"/>
                        </a:lnTo>
                        <a:lnTo>
                          <a:pt x="945" y="2482"/>
                        </a:lnTo>
                        <a:lnTo>
                          <a:pt x="974" y="2568"/>
                        </a:lnTo>
                        <a:lnTo>
                          <a:pt x="1001" y="2654"/>
                        </a:lnTo>
                        <a:lnTo>
                          <a:pt x="1024" y="2741"/>
                        </a:lnTo>
                        <a:lnTo>
                          <a:pt x="1046" y="2829"/>
                        </a:lnTo>
                        <a:lnTo>
                          <a:pt x="1067" y="2917"/>
                        </a:lnTo>
                        <a:lnTo>
                          <a:pt x="1085" y="3006"/>
                        </a:lnTo>
                        <a:lnTo>
                          <a:pt x="1100" y="3094"/>
                        </a:lnTo>
                        <a:lnTo>
                          <a:pt x="1113" y="3184"/>
                        </a:lnTo>
                        <a:lnTo>
                          <a:pt x="1124" y="3274"/>
                        </a:lnTo>
                        <a:lnTo>
                          <a:pt x="1132" y="3365"/>
                        </a:lnTo>
                        <a:lnTo>
                          <a:pt x="1138" y="3456"/>
                        </a:lnTo>
                        <a:lnTo>
                          <a:pt x="1142" y="3547"/>
                        </a:lnTo>
                        <a:lnTo>
                          <a:pt x="1143" y="3639"/>
                        </a:lnTo>
                        <a:lnTo>
                          <a:pt x="1142" y="3696"/>
                        </a:lnTo>
                        <a:lnTo>
                          <a:pt x="1140" y="3753"/>
                        </a:lnTo>
                        <a:lnTo>
                          <a:pt x="1138" y="3810"/>
                        </a:lnTo>
                        <a:lnTo>
                          <a:pt x="1135" y="3868"/>
                        </a:lnTo>
                        <a:lnTo>
                          <a:pt x="1131" y="3925"/>
                        </a:lnTo>
                        <a:lnTo>
                          <a:pt x="1125" y="3982"/>
                        </a:lnTo>
                        <a:lnTo>
                          <a:pt x="1120" y="4038"/>
                        </a:lnTo>
                        <a:lnTo>
                          <a:pt x="1113" y="4096"/>
                        </a:lnTo>
                        <a:lnTo>
                          <a:pt x="1104" y="4153"/>
                        </a:lnTo>
                        <a:lnTo>
                          <a:pt x="1096" y="4209"/>
                        </a:lnTo>
                        <a:lnTo>
                          <a:pt x="1085" y="4266"/>
                        </a:lnTo>
                        <a:lnTo>
                          <a:pt x="1075" y="4322"/>
                        </a:lnTo>
                        <a:lnTo>
                          <a:pt x="1063" y="4378"/>
                        </a:lnTo>
                        <a:lnTo>
                          <a:pt x="1050" y="4434"/>
                        </a:lnTo>
                        <a:lnTo>
                          <a:pt x="1037" y="4490"/>
                        </a:lnTo>
                        <a:lnTo>
                          <a:pt x="1023" y="4546"/>
                        </a:lnTo>
                        <a:lnTo>
                          <a:pt x="1084" y="4562"/>
                        </a:lnTo>
                        <a:lnTo>
                          <a:pt x="1144" y="4580"/>
                        </a:lnTo>
                        <a:lnTo>
                          <a:pt x="1204" y="4598"/>
                        </a:lnTo>
                        <a:lnTo>
                          <a:pt x="1265" y="4618"/>
                        </a:lnTo>
                        <a:lnTo>
                          <a:pt x="1323" y="4639"/>
                        </a:lnTo>
                        <a:lnTo>
                          <a:pt x="1382" y="4661"/>
                        </a:lnTo>
                        <a:lnTo>
                          <a:pt x="1440" y="4683"/>
                        </a:lnTo>
                        <a:lnTo>
                          <a:pt x="1499" y="4706"/>
                        </a:lnTo>
                        <a:lnTo>
                          <a:pt x="1557" y="4730"/>
                        </a:lnTo>
                        <a:lnTo>
                          <a:pt x="1613" y="4754"/>
                        </a:lnTo>
                        <a:lnTo>
                          <a:pt x="1725" y="4807"/>
                        </a:lnTo>
                        <a:lnTo>
                          <a:pt x="1836" y="4863"/>
                        </a:lnTo>
                        <a:lnTo>
                          <a:pt x="1944" y="4921"/>
                        </a:lnTo>
                        <a:lnTo>
                          <a:pt x="2049" y="4984"/>
                        </a:lnTo>
                        <a:lnTo>
                          <a:pt x="2153" y="5049"/>
                        </a:lnTo>
                        <a:lnTo>
                          <a:pt x="2253" y="5118"/>
                        </a:lnTo>
                        <a:lnTo>
                          <a:pt x="2351" y="5189"/>
                        </a:lnTo>
                        <a:lnTo>
                          <a:pt x="2448" y="5264"/>
                        </a:lnTo>
                        <a:lnTo>
                          <a:pt x="2540" y="5340"/>
                        </a:lnTo>
                        <a:lnTo>
                          <a:pt x="2630" y="5421"/>
                        </a:lnTo>
                        <a:lnTo>
                          <a:pt x="2719" y="5503"/>
                        </a:lnTo>
                        <a:lnTo>
                          <a:pt x="2803" y="5589"/>
                        </a:lnTo>
                        <a:lnTo>
                          <a:pt x="2885" y="5676"/>
                        </a:lnTo>
                        <a:lnTo>
                          <a:pt x="2964" y="5768"/>
                        </a:lnTo>
                        <a:lnTo>
                          <a:pt x="3040" y="5860"/>
                        </a:lnTo>
                        <a:lnTo>
                          <a:pt x="3113" y="5956"/>
                        </a:lnTo>
                        <a:lnTo>
                          <a:pt x="3182" y="6054"/>
                        </a:lnTo>
                        <a:lnTo>
                          <a:pt x="3249" y="6153"/>
                        </a:lnTo>
                        <a:lnTo>
                          <a:pt x="3311" y="6256"/>
                        </a:lnTo>
                        <a:lnTo>
                          <a:pt x="3370" y="6360"/>
                        </a:lnTo>
                        <a:lnTo>
                          <a:pt x="3427" y="6467"/>
                        </a:lnTo>
                        <a:lnTo>
                          <a:pt x="3480" y="6575"/>
                        </a:lnTo>
                        <a:lnTo>
                          <a:pt x="3528" y="6686"/>
                        </a:lnTo>
                        <a:lnTo>
                          <a:pt x="3552" y="6742"/>
                        </a:lnTo>
                        <a:lnTo>
                          <a:pt x="3574" y="6798"/>
                        </a:lnTo>
                        <a:lnTo>
                          <a:pt x="3595" y="6854"/>
                        </a:lnTo>
                        <a:lnTo>
                          <a:pt x="3615" y="6911"/>
                        </a:lnTo>
                        <a:lnTo>
                          <a:pt x="3635" y="6968"/>
                        </a:lnTo>
                        <a:lnTo>
                          <a:pt x="3653" y="7027"/>
                        </a:lnTo>
                        <a:lnTo>
                          <a:pt x="3671" y="7085"/>
                        </a:lnTo>
                        <a:lnTo>
                          <a:pt x="3687" y="7144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79" name="Freeform 96"/>
                  <p:cNvSpPr>
                    <a:spLocks/>
                  </p:cNvSpPr>
                  <p:nvPr/>
                </p:nvSpPr>
                <p:spPr bwMode="auto">
                  <a:xfrm>
                    <a:off x="4365" y="8535"/>
                    <a:ext cx="1020" cy="914"/>
                  </a:xfrm>
                  <a:custGeom>
                    <a:avLst/>
                    <a:gdLst>
                      <a:gd name="T0" fmla="*/ 1 w 2039"/>
                      <a:gd name="T1" fmla="*/ 1 h 1827"/>
                      <a:gd name="T2" fmla="*/ 1 w 2039"/>
                      <a:gd name="T3" fmla="*/ 1 h 1827"/>
                      <a:gd name="T4" fmla="*/ 1 w 2039"/>
                      <a:gd name="T5" fmla="*/ 1 h 1827"/>
                      <a:gd name="T6" fmla="*/ 1 w 2039"/>
                      <a:gd name="T7" fmla="*/ 1 h 1827"/>
                      <a:gd name="T8" fmla="*/ 1 w 2039"/>
                      <a:gd name="T9" fmla="*/ 1 h 1827"/>
                      <a:gd name="T10" fmla="*/ 1 w 2039"/>
                      <a:gd name="T11" fmla="*/ 1 h 1827"/>
                      <a:gd name="T12" fmla="*/ 1 w 2039"/>
                      <a:gd name="T13" fmla="*/ 1 h 1827"/>
                      <a:gd name="T14" fmla="*/ 1 w 2039"/>
                      <a:gd name="T15" fmla="*/ 0 h 1827"/>
                      <a:gd name="T16" fmla="*/ 1 w 2039"/>
                      <a:gd name="T17" fmla="*/ 0 h 1827"/>
                      <a:gd name="T18" fmla="*/ 1 w 2039"/>
                      <a:gd name="T19" fmla="*/ 1 h 1827"/>
                      <a:gd name="T20" fmla="*/ 1 w 2039"/>
                      <a:gd name="T21" fmla="*/ 1 h 1827"/>
                      <a:gd name="T22" fmla="*/ 1 w 2039"/>
                      <a:gd name="T23" fmla="*/ 1 h 1827"/>
                      <a:gd name="T24" fmla="*/ 1 w 2039"/>
                      <a:gd name="T25" fmla="*/ 1 h 1827"/>
                      <a:gd name="T26" fmla="*/ 1 w 2039"/>
                      <a:gd name="T27" fmla="*/ 1 h 1827"/>
                      <a:gd name="T28" fmla="*/ 1 w 2039"/>
                      <a:gd name="T29" fmla="*/ 1 h 1827"/>
                      <a:gd name="T30" fmla="*/ 1 w 2039"/>
                      <a:gd name="T31" fmla="*/ 1 h 1827"/>
                      <a:gd name="T32" fmla="*/ 1 w 2039"/>
                      <a:gd name="T33" fmla="*/ 1 h 1827"/>
                      <a:gd name="T34" fmla="*/ 1 w 2039"/>
                      <a:gd name="T35" fmla="*/ 1 h 1827"/>
                      <a:gd name="T36" fmla="*/ 1 w 2039"/>
                      <a:gd name="T37" fmla="*/ 1 h 1827"/>
                      <a:gd name="T38" fmla="*/ 1 w 2039"/>
                      <a:gd name="T39" fmla="*/ 1 h 1827"/>
                      <a:gd name="T40" fmla="*/ 1 w 2039"/>
                      <a:gd name="T41" fmla="*/ 1 h 1827"/>
                      <a:gd name="T42" fmla="*/ 1 w 2039"/>
                      <a:gd name="T43" fmla="*/ 1 h 1827"/>
                      <a:gd name="T44" fmla="*/ 1 w 2039"/>
                      <a:gd name="T45" fmla="*/ 1 h 1827"/>
                      <a:gd name="T46" fmla="*/ 1 w 2039"/>
                      <a:gd name="T47" fmla="*/ 1 h 1827"/>
                      <a:gd name="T48" fmla="*/ 1 w 2039"/>
                      <a:gd name="T49" fmla="*/ 1 h 1827"/>
                      <a:gd name="T50" fmla="*/ 1 w 2039"/>
                      <a:gd name="T51" fmla="*/ 1 h 1827"/>
                      <a:gd name="T52" fmla="*/ 1 w 2039"/>
                      <a:gd name="T53" fmla="*/ 1 h 1827"/>
                      <a:gd name="T54" fmla="*/ 1 w 2039"/>
                      <a:gd name="T55" fmla="*/ 1 h 1827"/>
                      <a:gd name="T56" fmla="*/ 1 w 2039"/>
                      <a:gd name="T57" fmla="*/ 1 h 1827"/>
                      <a:gd name="T58" fmla="*/ 1 w 2039"/>
                      <a:gd name="T59" fmla="*/ 1 h 1827"/>
                      <a:gd name="T60" fmla="*/ 1 w 2039"/>
                      <a:gd name="T61" fmla="*/ 1 h 1827"/>
                      <a:gd name="T62" fmla="*/ 1 w 2039"/>
                      <a:gd name="T63" fmla="*/ 1 h 1827"/>
                      <a:gd name="T64" fmla="*/ 1 w 2039"/>
                      <a:gd name="T65" fmla="*/ 1 h 1827"/>
                      <a:gd name="T66" fmla="*/ 1 w 2039"/>
                      <a:gd name="T67" fmla="*/ 1 h 1827"/>
                      <a:gd name="T68" fmla="*/ 1 w 2039"/>
                      <a:gd name="T69" fmla="*/ 1 h 1827"/>
                      <a:gd name="T70" fmla="*/ 1 w 2039"/>
                      <a:gd name="T71" fmla="*/ 1 h 1827"/>
                      <a:gd name="T72" fmla="*/ 1 w 2039"/>
                      <a:gd name="T73" fmla="*/ 1 h 1827"/>
                      <a:gd name="T74" fmla="*/ 1 w 2039"/>
                      <a:gd name="T75" fmla="*/ 1 h 1827"/>
                      <a:gd name="T76" fmla="*/ 1 w 2039"/>
                      <a:gd name="T77" fmla="*/ 1 h 1827"/>
                      <a:gd name="T78" fmla="*/ 1 w 2039"/>
                      <a:gd name="T79" fmla="*/ 1 h 1827"/>
                      <a:gd name="T80" fmla="*/ 1 w 2039"/>
                      <a:gd name="T81" fmla="*/ 1 h 1827"/>
                      <a:gd name="T82" fmla="*/ 1 w 2039"/>
                      <a:gd name="T83" fmla="*/ 1 h 1827"/>
                      <a:gd name="T84" fmla="*/ 1 w 2039"/>
                      <a:gd name="T85" fmla="*/ 1 h 1827"/>
                      <a:gd name="T86" fmla="*/ 1 w 2039"/>
                      <a:gd name="T87" fmla="*/ 1 h 1827"/>
                      <a:gd name="T88" fmla="*/ 0 w 2039"/>
                      <a:gd name="T89" fmla="*/ 1 h 182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039"/>
                      <a:gd name="T136" fmla="*/ 0 h 1827"/>
                      <a:gd name="T137" fmla="*/ 2039 w 2039"/>
                      <a:gd name="T138" fmla="*/ 1827 h 182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039" h="1827">
                        <a:moveTo>
                          <a:pt x="0" y="129"/>
                        </a:moveTo>
                        <a:lnTo>
                          <a:pt x="62" y="113"/>
                        </a:lnTo>
                        <a:lnTo>
                          <a:pt x="124" y="99"/>
                        </a:lnTo>
                        <a:lnTo>
                          <a:pt x="188" y="84"/>
                        </a:lnTo>
                        <a:lnTo>
                          <a:pt x="252" y="71"/>
                        </a:lnTo>
                        <a:lnTo>
                          <a:pt x="314" y="60"/>
                        </a:lnTo>
                        <a:lnTo>
                          <a:pt x="378" y="49"/>
                        </a:lnTo>
                        <a:lnTo>
                          <a:pt x="443" y="40"/>
                        </a:lnTo>
                        <a:lnTo>
                          <a:pt x="506" y="31"/>
                        </a:lnTo>
                        <a:lnTo>
                          <a:pt x="570" y="23"/>
                        </a:lnTo>
                        <a:lnTo>
                          <a:pt x="634" y="17"/>
                        </a:lnTo>
                        <a:lnTo>
                          <a:pt x="699" y="11"/>
                        </a:lnTo>
                        <a:lnTo>
                          <a:pt x="762" y="7"/>
                        </a:lnTo>
                        <a:lnTo>
                          <a:pt x="826" y="4"/>
                        </a:lnTo>
                        <a:lnTo>
                          <a:pt x="891" y="1"/>
                        </a:lnTo>
                        <a:lnTo>
                          <a:pt x="955" y="0"/>
                        </a:lnTo>
                        <a:lnTo>
                          <a:pt x="1020" y="0"/>
                        </a:lnTo>
                        <a:lnTo>
                          <a:pt x="1083" y="0"/>
                        </a:lnTo>
                        <a:lnTo>
                          <a:pt x="1148" y="2"/>
                        </a:lnTo>
                        <a:lnTo>
                          <a:pt x="1212" y="5"/>
                        </a:lnTo>
                        <a:lnTo>
                          <a:pt x="1277" y="9"/>
                        </a:lnTo>
                        <a:lnTo>
                          <a:pt x="1341" y="14"/>
                        </a:lnTo>
                        <a:lnTo>
                          <a:pt x="1404" y="19"/>
                        </a:lnTo>
                        <a:lnTo>
                          <a:pt x="1469" y="26"/>
                        </a:lnTo>
                        <a:lnTo>
                          <a:pt x="1533" y="33"/>
                        </a:lnTo>
                        <a:lnTo>
                          <a:pt x="1596" y="43"/>
                        </a:lnTo>
                        <a:lnTo>
                          <a:pt x="1660" y="53"/>
                        </a:lnTo>
                        <a:lnTo>
                          <a:pt x="1724" y="63"/>
                        </a:lnTo>
                        <a:lnTo>
                          <a:pt x="1787" y="76"/>
                        </a:lnTo>
                        <a:lnTo>
                          <a:pt x="1850" y="89"/>
                        </a:lnTo>
                        <a:lnTo>
                          <a:pt x="1913" y="104"/>
                        </a:lnTo>
                        <a:lnTo>
                          <a:pt x="1976" y="118"/>
                        </a:lnTo>
                        <a:lnTo>
                          <a:pt x="2039" y="135"/>
                        </a:lnTo>
                        <a:lnTo>
                          <a:pt x="2023" y="195"/>
                        </a:lnTo>
                        <a:lnTo>
                          <a:pt x="2005" y="255"/>
                        </a:lnTo>
                        <a:lnTo>
                          <a:pt x="1987" y="313"/>
                        </a:lnTo>
                        <a:lnTo>
                          <a:pt x="1966" y="372"/>
                        </a:lnTo>
                        <a:lnTo>
                          <a:pt x="1945" y="431"/>
                        </a:lnTo>
                        <a:lnTo>
                          <a:pt x="1924" y="489"/>
                        </a:lnTo>
                        <a:lnTo>
                          <a:pt x="1901" y="547"/>
                        </a:lnTo>
                        <a:lnTo>
                          <a:pt x="1877" y="604"/>
                        </a:lnTo>
                        <a:lnTo>
                          <a:pt x="1852" y="661"/>
                        </a:lnTo>
                        <a:lnTo>
                          <a:pt x="1827" y="717"/>
                        </a:lnTo>
                        <a:lnTo>
                          <a:pt x="1800" y="773"/>
                        </a:lnTo>
                        <a:lnTo>
                          <a:pt x="1772" y="829"/>
                        </a:lnTo>
                        <a:lnTo>
                          <a:pt x="1743" y="884"/>
                        </a:lnTo>
                        <a:lnTo>
                          <a:pt x="1714" y="938"/>
                        </a:lnTo>
                        <a:lnTo>
                          <a:pt x="1684" y="992"/>
                        </a:lnTo>
                        <a:lnTo>
                          <a:pt x="1652" y="1047"/>
                        </a:lnTo>
                        <a:lnTo>
                          <a:pt x="1619" y="1099"/>
                        </a:lnTo>
                        <a:lnTo>
                          <a:pt x="1585" y="1152"/>
                        </a:lnTo>
                        <a:lnTo>
                          <a:pt x="1551" y="1204"/>
                        </a:lnTo>
                        <a:lnTo>
                          <a:pt x="1515" y="1255"/>
                        </a:lnTo>
                        <a:lnTo>
                          <a:pt x="1479" y="1306"/>
                        </a:lnTo>
                        <a:lnTo>
                          <a:pt x="1441" y="1356"/>
                        </a:lnTo>
                        <a:lnTo>
                          <a:pt x="1364" y="1455"/>
                        </a:lnTo>
                        <a:lnTo>
                          <a:pt x="1284" y="1552"/>
                        </a:lnTo>
                        <a:lnTo>
                          <a:pt x="1198" y="1647"/>
                        </a:lnTo>
                        <a:lnTo>
                          <a:pt x="1111" y="1738"/>
                        </a:lnTo>
                        <a:lnTo>
                          <a:pt x="1020" y="1827"/>
                        </a:lnTo>
                        <a:lnTo>
                          <a:pt x="927" y="1738"/>
                        </a:lnTo>
                        <a:lnTo>
                          <a:pt x="838" y="1646"/>
                        </a:lnTo>
                        <a:lnTo>
                          <a:pt x="754" y="1552"/>
                        </a:lnTo>
                        <a:lnTo>
                          <a:pt x="674" y="1454"/>
                        </a:lnTo>
                        <a:lnTo>
                          <a:pt x="634" y="1405"/>
                        </a:lnTo>
                        <a:lnTo>
                          <a:pt x="595" y="1355"/>
                        </a:lnTo>
                        <a:lnTo>
                          <a:pt x="557" y="1304"/>
                        </a:lnTo>
                        <a:lnTo>
                          <a:pt x="521" y="1254"/>
                        </a:lnTo>
                        <a:lnTo>
                          <a:pt x="486" y="1201"/>
                        </a:lnTo>
                        <a:lnTo>
                          <a:pt x="451" y="1149"/>
                        </a:lnTo>
                        <a:lnTo>
                          <a:pt x="418" y="1096"/>
                        </a:lnTo>
                        <a:lnTo>
                          <a:pt x="386" y="1043"/>
                        </a:lnTo>
                        <a:lnTo>
                          <a:pt x="354" y="989"/>
                        </a:lnTo>
                        <a:lnTo>
                          <a:pt x="322" y="935"/>
                        </a:lnTo>
                        <a:lnTo>
                          <a:pt x="293" y="880"/>
                        </a:lnTo>
                        <a:lnTo>
                          <a:pt x="264" y="825"/>
                        </a:lnTo>
                        <a:lnTo>
                          <a:pt x="237" y="769"/>
                        </a:lnTo>
                        <a:lnTo>
                          <a:pt x="210" y="713"/>
                        </a:lnTo>
                        <a:lnTo>
                          <a:pt x="184" y="656"/>
                        </a:lnTo>
                        <a:lnTo>
                          <a:pt x="159" y="600"/>
                        </a:lnTo>
                        <a:lnTo>
                          <a:pt x="136" y="541"/>
                        </a:lnTo>
                        <a:lnTo>
                          <a:pt x="113" y="484"/>
                        </a:lnTo>
                        <a:lnTo>
                          <a:pt x="91" y="425"/>
                        </a:lnTo>
                        <a:lnTo>
                          <a:pt x="70" y="367"/>
                        </a:lnTo>
                        <a:lnTo>
                          <a:pt x="51" y="308"/>
                        </a:lnTo>
                        <a:lnTo>
                          <a:pt x="33" y="248"/>
                        </a:lnTo>
                        <a:lnTo>
                          <a:pt x="15" y="188"/>
                        </a:lnTo>
                        <a:lnTo>
                          <a:pt x="0" y="129"/>
                        </a:lnTo>
                        <a:close/>
                      </a:path>
                    </a:pathLst>
                  </a:custGeom>
                  <a:solidFill>
                    <a:srgbClr val="00C4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80" name="Freeform 97"/>
                  <p:cNvSpPr>
                    <a:spLocks/>
                  </p:cNvSpPr>
                  <p:nvPr/>
                </p:nvSpPr>
                <p:spPr bwMode="auto">
                  <a:xfrm>
                    <a:off x="4365" y="8535"/>
                    <a:ext cx="1020" cy="914"/>
                  </a:xfrm>
                  <a:custGeom>
                    <a:avLst/>
                    <a:gdLst>
                      <a:gd name="T0" fmla="*/ 1 w 2039"/>
                      <a:gd name="T1" fmla="*/ 1 h 1827"/>
                      <a:gd name="T2" fmla="*/ 1 w 2039"/>
                      <a:gd name="T3" fmla="*/ 1 h 1827"/>
                      <a:gd name="T4" fmla="*/ 1 w 2039"/>
                      <a:gd name="T5" fmla="*/ 1 h 1827"/>
                      <a:gd name="T6" fmla="*/ 1 w 2039"/>
                      <a:gd name="T7" fmla="*/ 1 h 1827"/>
                      <a:gd name="T8" fmla="*/ 1 w 2039"/>
                      <a:gd name="T9" fmla="*/ 1 h 1827"/>
                      <a:gd name="T10" fmla="*/ 1 w 2039"/>
                      <a:gd name="T11" fmla="*/ 1 h 1827"/>
                      <a:gd name="T12" fmla="*/ 1 w 2039"/>
                      <a:gd name="T13" fmla="*/ 1 h 1827"/>
                      <a:gd name="T14" fmla="*/ 1 w 2039"/>
                      <a:gd name="T15" fmla="*/ 0 h 1827"/>
                      <a:gd name="T16" fmla="*/ 1 w 2039"/>
                      <a:gd name="T17" fmla="*/ 0 h 1827"/>
                      <a:gd name="T18" fmla="*/ 1 w 2039"/>
                      <a:gd name="T19" fmla="*/ 1 h 1827"/>
                      <a:gd name="T20" fmla="*/ 1 w 2039"/>
                      <a:gd name="T21" fmla="*/ 1 h 1827"/>
                      <a:gd name="T22" fmla="*/ 1 w 2039"/>
                      <a:gd name="T23" fmla="*/ 1 h 1827"/>
                      <a:gd name="T24" fmla="*/ 1 w 2039"/>
                      <a:gd name="T25" fmla="*/ 1 h 1827"/>
                      <a:gd name="T26" fmla="*/ 1 w 2039"/>
                      <a:gd name="T27" fmla="*/ 1 h 1827"/>
                      <a:gd name="T28" fmla="*/ 1 w 2039"/>
                      <a:gd name="T29" fmla="*/ 1 h 1827"/>
                      <a:gd name="T30" fmla="*/ 1 w 2039"/>
                      <a:gd name="T31" fmla="*/ 1 h 1827"/>
                      <a:gd name="T32" fmla="*/ 1 w 2039"/>
                      <a:gd name="T33" fmla="*/ 1 h 1827"/>
                      <a:gd name="T34" fmla="*/ 1 w 2039"/>
                      <a:gd name="T35" fmla="*/ 1 h 1827"/>
                      <a:gd name="T36" fmla="*/ 1 w 2039"/>
                      <a:gd name="T37" fmla="*/ 1 h 1827"/>
                      <a:gd name="T38" fmla="*/ 1 w 2039"/>
                      <a:gd name="T39" fmla="*/ 1 h 1827"/>
                      <a:gd name="T40" fmla="*/ 1 w 2039"/>
                      <a:gd name="T41" fmla="*/ 1 h 1827"/>
                      <a:gd name="T42" fmla="*/ 1 w 2039"/>
                      <a:gd name="T43" fmla="*/ 1 h 1827"/>
                      <a:gd name="T44" fmla="*/ 1 w 2039"/>
                      <a:gd name="T45" fmla="*/ 1 h 1827"/>
                      <a:gd name="T46" fmla="*/ 1 w 2039"/>
                      <a:gd name="T47" fmla="*/ 1 h 1827"/>
                      <a:gd name="T48" fmla="*/ 1 w 2039"/>
                      <a:gd name="T49" fmla="*/ 1 h 1827"/>
                      <a:gd name="T50" fmla="*/ 1 w 2039"/>
                      <a:gd name="T51" fmla="*/ 1 h 1827"/>
                      <a:gd name="T52" fmla="*/ 1 w 2039"/>
                      <a:gd name="T53" fmla="*/ 1 h 1827"/>
                      <a:gd name="T54" fmla="*/ 1 w 2039"/>
                      <a:gd name="T55" fmla="*/ 1 h 1827"/>
                      <a:gd name="T56" fmla="*/ 1 w 2039"/>
                      <a:gd name="T57" fmla="*/ 1 h 1827"/>
                      <a:gd name="T58" fmla="*/ 1 w 2039"/>
                      <a:gd name="T59" fmla="*/ 1 h 1827"/>
                      <a:gd name="T60" fmla="*/ 1 w 2039"/>
                      <a:gd name="T61" fmla="*/ 1 h 1827"/>
                      <a:gd name="T62" fmla="*/ 1 w 2039"/>
                      <a:gd name="T63" fmla="*/ 1 h 1827"/>
                      <a:gd name="T64" fmla="*/ 1 w 2039"/>
                      <a:gd name="T65" fmla="*/ 1 h 1827"/>
                      <a:gd name="T66" fmla="*/ 1 w 2039"/>
                      <a:gd name="T67" fmla="*/ 1 h 1827"/>
                      <a:gd name="T68" fmla="*/ 1 w 2039"/>
                      <a:gd name="T69" fmla="*/ 1 h 1827"/>
                      <a:gd name="T70" fmla="*/ 1 w 2039"/>
                      <a:gd name="T71" fmla="*/ 1 h 1827"/>
                      <a:gd name="T72" fmla="*/ 1 w 2039"/>
                      <a:gd name="T73" fmla="*/ 1 h 1827"/>
                      <a:gd name="T74" fmla="*/ 1 w 2039"/>
                      <a:gd name="T75" fmla="*/ 1 h 1827"/>
                      <a:gd name="T76" fmla="*/ 1 w 2039"/>
                      <a:gd name="T77" fmla="*/ 1 h 1827"/>
                      <a:gd name="T78" fmla="*/ 1 w 2039"/>
                      <a:gd name="T79" fmla="*/ 1 h 1827"/>
                      <a:gd name="T80" fmla="*/ 1 w 2039"/>
                      <a:gd name="T81" fmla="*/ 1 h 1827"/>
                      <a:gd name="T82" fmla="*/ 1 w 2039"/>
                      <a:gd name="T83" fmla="*/ 1 h 1827"/>
                      <a:gd name="T84" fmla="*/ 1 w 2039"/>
                      <a:gd name="T85" fmla="*/ 1 h 1827"/>
                      <a:gd name="T86" fmla="*/ 1 w 2039"/>
                      <a:gd name="T87" fmla="*/ 1 h 1827"/>
                      <a:gd name="T88" fmla="*/ 0 w 2039"/>
                      <a:gd name="T89" fmla="*/ 1 h 182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039"/>
                      <a:gd name="T136" fmla="*/ 0 h 1827"/>
                      <a:gd name="T137" fmla="*/ 2039 w 2039"/>
                      <a:gd name="T138" fmla="*/ 1827 h 182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039" h="1827">
                        <a:moveTo>
                          <a:pt x="0" y="129"/>
                        </a:moveTo>
                        <a:lnTo>
                          <a:pt x="62" y="113"/>
                        </a:lnTo>
                        <a:lnTo>
                          <a:pt x="124" y="99"/>
                        </a:lnTo>
                        <a:lnTo>
                          <a:pt x="188" y="84"/>
                        </a:lnTo>
                        <a:lnTo>
                          <a:pt x="252" y="71"/>
                        </a:lnTo>
                        <a:lnTo>
                          <a:pt x="314" y="60"/>
                        </a:lnTo>
                        <a:lnTo>
                          <a:pt x="378" y="49"/>
                        </a:lnTo>
                        <a:lnTo>
                          <a:pt x="443" y="40"/>
                        </a:lnTo>
                        <a:lnTo>
                          <a:pt x="506" y="31"/>
                        </a:lnTo>
                        <a:lnTo>
                          <a:pt x="570" y="23"/>
                        </a:lnTo>
                        <a:lnTo>
                          <a:pt x="634" y="17"/>
                        </a:lnTo>
                        <a:lnTo>
                          <a:pt x="699" y="11"/>
                        </a:lnTo>
                        <a:lnTo>
                          <a:pt x="762" y="7"/>
                        </a:lnTo>
                        <a:lnTo>
                          <a:pt x="826" y="4"/>
                        </a:lnTo>
                        <a:lnTo>
                          <a:pt x="891" y="1"/>
                        </a:lnTo>
                        <a:lnTo>
                          <a:pt x="955" y="0"/>
                        </a:lnTo>
                        <a:lnTo>
                          <a:pt x="1020" y="0"/>
                        </a:lnTo>
                        <a:lnTo>
                          <a:pt x="1083" y="0"/>
                        </a:lnTo>
                        <a:lnTo>
                          <a:pt x="1148" y="2"/>
                        </a:lnTo>
                        <a:lnTo>
                          <a:pt x="1212" y="5"/>
                        </a:lnTo>
                        <a:lnTo>
                          <a:pt x="1277" y="9"/>
                        </a:lnTo>
                        <a:lnTo>
                          <a:pt x="1341" y="14"/>
                        </a:lnTo>
                        <a:lnTo>
                          <a:pt x="1404" y="19"/>
                        </a:lnTo>
                        <a:lnTo>
                          <a:pt x="1469" y="26"/>
                        </a:lnTo>
                        <a:lnTo>
                          <a:pt x="1533" y="33"/>
                        </a:lnTo>
                        <a:lnTo>
                          <a:pt x="1596" y="43"/>
                        </a:lnTo>
                        <a:lnTo>
                          <a:pt x="1660" y="53"/>
                        </a:lnTo>
                        <a:lnTo>
                          <a:pt x="1724" y="63"/>
                        </a:lnTo>
                        <a:lnTo>
                          <a:pt x="1787" y="76"/>
                        </a:lnTo>
                        <a:lnTo>
                          <a:pt x="1850" y="89"/>
                        </a:lnTo>
                        <a:lnTo>
                          <a:pt x="1913" y="104"/>
                        </a:lnTo>
                        <a:lnTo>
                          <a:pt x="1976" y="118"/>
                        </a:lnTo>
                        <a:lnTo>
                          <a:pt x="2039" y="135"/>
                        </a:lnTo>
                        <a:lnTo>
                          <a:pt x="2023" y="195"/>
                        </a:lnTo>
                        <a:lnTo>
                          <a:pt x="2005" y="255"/>
                        </a:lnTo>
                        <a:lnTo>
                          <a:pt x="1987" y="313"/>
                        </a:lnTo>
                        <a:lnTo>
                          <a:pt x="1966" y="372"/>
                        </a:lnTo>
                        <a:lnTo>
                          <a:pt x="1945" y="431"/>
                        </a:lnTo>
                        <a:lnTo>
                          <a:pt x="1924" y="489"/>
                        </a:lnTo>
                        <a:lnTo>
                          <a:pt x="1901" y="547"/>
                        </a:lnTo>
                        <a:lnTo>
                          <a:pt x="1877" y="604"/>
                        </a:lnTo>
                        <a:lnTo>
                          <a:pt x="1852" y="661"/>
                        </a:lnTo>
                        <a:lnTo>
                          <a:pt x="1827" y="717"/>
                        </a:lnTo>
                        <a:lnTo>
                          <a:pt x="1800" y="773"/>
                        </a:lnTo>
                        <a:lnTo>
                          <a:pt x="1772" y="829"/>
                        </a:lnTo>
                        <a:lnTo>
                          <a:pt x="1743" y="884"/>
                        </a:lnTo>
                        <a:lnTo>
                          <a:pt x="1714" y="938"/>
                        </a:lnTo>
                        <a:lnTo>
                          <a:pt x="1684" y="992"/>
                        </a:lnTo>
                        <a:lnTo>
                          <a:pt x="1652" y="1047"/>
                        </a:lnTo>
                        <a:lnTo>
                          <a:pt x="1619" y="1099"/>
                        </a:lnTo>
                        <a:lnTo>
                          <a:pt x="1585" y="1152"/>
                        </a:lnTo>
                        <a:lnTo>
                          <a:pt x="1551" y="1204"/>
                        </a:lnTo>
                        <a:lnTo>
                          <a:pt x="1515" y="1255"/>
                        </a:lnTo>
                        <a:lnTo>
                          <a:pt x="1479" y="1306"/>
                        </a:lnTo>
                        <a:lnTo>
                          <a:pt x="1441" y="1356"/>
                        </a:lnTo>
                        <a:lnTo>
                          <a:pt x="1364" y="1455"/>
                        </a:lnTo>
                        <a:lnTo>
                          <a:pt x="1284" y="1552"/>
                        </a:lnTo>
                        <a:lnTo>
                          <a:pt x="1198" y="1647"/>
                        </a:lnTo>
                        <a:lnTo>
                          <a:pt x="1111" y="1738"/>
                        </a:lnTo>
                        <a:lnTo>
                          <a:pt x="1020" y="1827"/>
                        </a:lnTo>
                        <a:lnTo>
                          <a:pt x="927" y="1738"/>
                        </a:lnTo>
                        <a:lnTo>
                          <a:pt x="838" y="1646"/>
                        </a:lnTo>
                        <a:lnTo>
                          <a:pt x="754" y="1552"/>
                        </a:lnTo>
                        <a:lnTo>
                          <a:pt x="674" y="1454"/>
                        </a:lnTo>
                        <a:lnTo>
                          <a:pt x="634" y="1405"/>
                        </a:lnTo>
                        <a:lnTo>
                          <a:pt x="595" y="1355"/>
                        </a:lnTo>
                        <a:lnTo>
                          <a:pt x="557" y="1304"/>
                        </a:lnTo>
                        <a:lnTo>
                          <a:pt x="521" y="1254"/>
                        </a:lnTo>
                        <a:lnTo>
                          <a:pt x="486" y="1201"/>
                        </a:lnTo>
                        <a:lnTo>
                          <a:pt x="451" y="1149"/>
                        </a:lnTo>
                        <a:lnTo>
                          <a:pt x="418" y="1096"/>
                        </a:lnTo>
                        <a:lnTo>
                          <a:pt x="386" y="1043"/>
                        </a:lnTo>
                        <a:lnTo>
                          <a:pt x="354" y="989"/>
                        </a:lnTo>
                        <a:lnTo>
                          <a:pt x="322" y="935"/>
                        </a:lnTo>
                        <a:lnTo>
                          <a:pt x="293" y="880"/>
                        </a:lnTo>
                        <a:lnTo>
                          <a:pt x="264" y="825"/>
                        </a:lnTo>
                        <a:lnTo>
                          <a:pt x="237" y="769"/>
                        </a:lnTo>
                        <a:lnTo>
                          <a:pt x="210" y="713"/>
                        </a:lnTo>
                        <a:lnTo>
                          <a:pt x="184" y="656"/>
                        </a:lnTo>
                        <a:lnTo>
                          <a:pt x="159" y="600"/>
                        </a:lnTo>
                        <a:lnTo>
                          <a:pt x="136" y="541"/>
                        </a:lnTo>
                        <a:lnTo>
                          <a:pt x="113" y="484"/>
                        </a:lnTo>
                        <a:lnTo>
                          <a:pt x="91" y="425"/>
                        </a:lnTo>
                        <a:lnTo>
                          <a:pt x="70" y="367"/>
                        </a:lnTo>
                        <a:lnTo>
                          <a:pt x="51" y="308"/>
                        </a:lnTo>
                        <a:lnTo>
                          <a:pt x="33" y="248"/>
                        </a:lnTo>
                        <a:lnTo>
                          <a:pt x="15" y="188"/>
                        </a:lnTo>
                        <a:lnTo>
                          <a:pt x="0" y="129"/>
                        </a:lnTo>
                      </a:path>
                    </a:pathLst>
                  </a:custGeom>
                  <a:noFill/>
                  <a:ln w="5080">
                    <a:solidFill>
                      <a:srgbClr val="008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581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4454" y="8686"/>
                    <a:ext cx="822" cy="6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ctr" eaLnBrk="0" hangingPunct="0"/>
                    <a:r>
                      <a:rPr lang="ru-RU" altLang="ru-RU" b="1" dirty="0">
                        <a:solidFill>
                          <a:srgbClr val="0000CC"/>
                        </a:solidFill>
                      </a:rPr>
                      <a:t>КРН</a:t>
                    </a:r>
                    <a:endParaRPr lang="ru-RU" altLang="ru-RU" dirty="0">
                      <a:solidFill>
                        <a:srgbClr val="0000CC"/>
                      </a:solidFill>
                    </a:endParaRPr>
                  </a:p>
                </p:txBody>
              </p:sp>
            </p:grpSp>
          </p:grpSp>
          <p:sp>
            <p:nvSpPr>
              <p:cNvPr id="236562" name="Rectangle 99"/>
              <p:cNvSpPr>
                <a:spLocks noChangeArrowheads="1"/>
              </p:cNvSpPr>
              <p:nvPr/>
            </p:nvSpPr>
            <p:spPr bwMode="auto">
              <a:xfrm>
                <a:off x="195239" y="2756265"/>
                <a:ext cx="1949449" cy="571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tabLst>
                    <a:tab pos="342900" algn="l"/>
                  </a:tabLst>
                </a:pPr>
                <a:r>
                  <a:rPr lang="ru-RU" altLang="ru-RU" sz="1400" b="1" dirty="0">
                    <a:solidFill>
                      <a:srgbClr val="003366"/>
                    </a:solidFill>
                    <a:ea typeface="MS PGothic" pitchFamily="34" charset="-128"/>
                  </a:rPr>
                  <a:t>Околотрубная среда</a:t>
                </a:r>
              </a:p>
            </p:txBody>
          </p:sp>
          <p:sp>
            <p:nvSpPr>
              <p:cNvPr id="236563" name="Rectangle 100"/>
              <p:cNvSpPr>
                <a:spLocks noChangeArrowheads="1"/>
              </p:cNvSpPr>
              <p:nvPr/>
            </p:nvSpPr>
            <p:spPr bwMode="auto">
              <a:xfrm>
                <a:off x="1424609" y="4687524"/>
                <a:ext cx="2232248" cy="941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tabLst>
                    <a:tab pos="342900" algn="l"/>
                  </a:tabLst>
                </a:pPr>
                <a:r>
                  <a:rPr lang="ru-RU" altLang="ru-RU" sz="1400" b="1" dirty="0">
                    <a:solidFill>
                      <a:srgbClr val="003366"/>
                    </a:solidFill>
                    <a:ea typeface="MS PGothic" pitchFamily="34" charset="-128"/>
                  </a:rPr>
                  <a:t>Напряженно-деформированное состояние трубопровода</a:t>
                </a:r>
                <a:endParaRPr lang="en-US" altLang="ru-RU" sz="1400" b="1" dirty="0">
                  <a:solidFill>
                    <a:srgbClr val="003366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64" name="Rectangle 101"/>
              <p:cNvSpPr>
                <a:spLocks noChangeArrowheads="1"/>
              </p:cNvSpPr>
              <p:nvPr/>
            </p:nvSpPr>
            <p:spPr bwMode="auto">
              <a:xfrm>
                <a:off x="2648745" y="2632687"/>
                <a:ext cx="2325688" cy="941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 eaLnBrk="0" hangingPunct="0">
                  <a:tabLst>
                    <a:tab pos="342900" algn="l"/>
                  </a:tabLst>
                </a:pPr>
                <a:r>
                  <a:rPr lang="ru-RU" altLang="ru-RU" sz="1400" b="1" dirty="0">
                    <a:solidFill>
                      <a:srgbClr val="003366"/>
                    </a:solidFill>
                    <a:ea typeface="MS PGothic" pitchFamily="34" charset="-128"/>
                  </a:rPr>
                  <a:t>Металлургическая и технологическая наследственность </a:t>
                </a:r>
              </a:p>
              <a:p>
                <a:pPr algn="ctr" eaLnBrk="0" hangingPunct="0">
                  <a:tabLst>
                    <a:tab pos="342900" algn="l"/>
                  </a:tabLst>
                </a:pPr>
                <a:r>
                  <a:rPr lang="ru-RU" altLang="ru-RU" sz="1400" b="1" dirty="0">
                    <a:solidFill>
                      <a:srgbClr val="003366"/>
                    </a:solidFill>
                    <a:ea typeface="MS PGothic" pitchFamily="34" charset="-128"/>
                  </a:rPr>
                  <a:t>труб</a:t>
                </a:r>
              </a:p>
            </p:txBody>
          </p:sp>
        </p:grpSp>
        <p:sp>
          <p:nvSpPr>
            <p:cNvPr id="236559" name="TextBox 60"/>
            <p:cNvSpPr txBox="1">
              <a:spLocks noChangeArrowheads="1"/>
            </p:cNvSpPr>
            <p:nvPr/>
          </p:nvSpPr>
          <p:spPr bwMode="auto">
            <a:xfrm>
              <a:off x="1" y="1237456"/>
              <a:ext cx="4368801" cy="61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3366"/>
                  </a:solidFill>
                  <a:ea typeface="MS PGothic" pitchFamily="34" charset="-128"/>
                </a:rPr>
                <a:t>Факторы, влияющие на </a:t>
              </a:r>
              <a:r>
                <a:rPr lang="ru-RU" b="1" dirty="0" smtClean="0">
                  <a:solidFill>
                    <a:srgbClr val="003366"/>
                  </a:solidFill>
                  <a:ea typeface="MS PGothic" pitchFamily="34" charset="-128"/>
                </a:rPr>
                <a:t>появление</a:t>
              </a:r>
              <a:r>
                <a:rPr lang="en-US" b="1" dirty="0" smtClean="0">
                  <a:solidFill>
                    <a:srgbClr val="003366"/>
                  </a:solidFill>
                  <a:ea typeface="MS PGothic" pitchFamily="34" charset="-128"/>
                </a:rPr>
                <a:t> </a:t>
              </a:r>
              <a:r>
                <a:rPr lang="ru-RU" b="1" dirty="0" smtClean="0">
                  <a:solidFill>
                    <a:srgbClr val="003366"/>
                  </a:solidFill>
                  <a:ea typeface="MS PGothic" pitchFamily="34" charset="-128"/>
                </a:rPr>
                <a:t> и развитие </a:t>
              </a:r>
              <a:r>
                <a:rPr lang="ru-RU" b="1" dirty="0">
                  <a:solidFill>
                    <a:srgbClr val="003366"/>
                  </a:solidFill>
                  <a:ea typeface="MS PGothic" pitchFamily="34" charset="-128"/>
                </a:rPr>
                <a:t/>
              </a:r>
              <a:br>
                <a:rPr lang="ru-RU" b="1" dirty="0">
                  <a:solidFill>
                    <a:srgbClr val="003366"/>
                  </a:solidFill>
                  <a:ea typeface="MS PGothic" pitchFamily="34" charset="-128"/>
                </a:rPr>
              </a:br>
              <a:r>
                <a:rPr lang="ru-RU" b="1" dirty="0" smtClean="0">
                  <a:solidFill>
                    <a:srgbClr val="003366"/>
                  </a:solidFill>
                  <a:ea typeface="MS PGothic" pitchFamily="34" charset="-128"/>
                </a:rPr>
                <a:t>повреждений труб по механизму </a:t>
              </a:r>
              <a:r>
                <a:rPr lang="ru-RU" b="1" dirty="0">
                  <a:solidFill>
                    <a:srgbClr val="003366"/>
                  </a:solidFill>
                  <a:ea typeface="MS PGothic" pitchFamily="34" charset="-128"/>
                </a:rPr>
                <a:t>КРН</a:t>
              </a:r>
            </a:p>
          </p:txBody>
        </p:sp>
        <p:sp>
          <p:nvSpPr>
            <p:cNvPr id="236560" name="Стрелка вправо 52"/>
            <p:cNvSpPr>
              <a:spLocks noChangeArrowheads="1"/>
            </p:cNvSpPr>
            <p:nvPr/>
          </p:nvSpPr>
          <p:spPr bwMode="auto">
            <a:xfrm rot="10800000" flipH="1">
              <a:off x="3946525" y="3594100"/>
              <a:ext cx="404813" cy="333375"/>
            </a:xfrm>
            <a:prstGeom prst="rightArrow">
              <a:avLst>
                <a:gd name="adj1" fmla="val 50000"/>
                <a:gd name="adj2" fmla="val 49786"/>
              </a:avLst>
            </a:pr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ru-RU" altLang="ru-RU" dirty="0"/>
            </a:p>
          </p:txBody>
        </p:sp>
      </p:grpSp>
      <p:sp>
        <p:nvSpPr>
          <p:cNvPr id="6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3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Заголовок 2"/>
          <p:cNvSpPr txBox="1">
            <a:spLocks/>
          </p:cNvSpPr>
          <p:nvPr/>
        </p:nvSpPr>
        <p:spPr bwMode="auto">
          <a:xfrm>
            <a:off x="2159000" y="0"/>
            <a:ext cx="7083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kumimoji="1" lang="ru-RU" altLang="ru-RU" sz="2400" dirty="0" smtClean="0"/>
              <a:t>Ремонтно-восстановительные мероприятия</a:t>
            </a:r>
            <a:endParaRPr kumimoji="1" lang="ru-RU" altLang="ru-RU" sz="2400" dirty="0">
              <a:ea typeface="MS PGothic" pitchFamily="34" charset="-128"/>
            </a:endParaRPr>
          </a:p>
        </p:txBody>
      </p:sp>
      <p:sp>
        <p:nvSpPr>
          <p:cNvPr id="237572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5683451"/>
              </p:ext>
            </p:extLst>
          </p:nvPr>
        </p:nvGraphicFramePr>
        <p:xfrm>
          <a:off x="182880" y="4483100"/>
          <a:ext cx="9059545" cy="177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3709697"/>
              </p:ext>
            </p:extLst>
          </p:nvPr>
        </p:nvGraphicFramePr>
        <p:xfrm>
          <a:off x="0" y="1130300"/>
          <a:ext cx="9144000" cy="174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8423813"/>
              </p:ext>
            </p:extLst>
          </p:nvPr>
        </p:nvGraphicFramePr>
        <p:xfrm>
          <a:off x="0" y="2768600"/>
          <a:ext cx="9144000" cy="179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4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Результаты повторных обследований методом ВТД участков ЛЧ МГ после их переизоляции</a:t>
            </a:r>
          </a:p>
        </p:txBody>
      </p:sp>
      <p:sp>
        <p:nvSpPr>
          <p:cNvPr id="238596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rgbClr val="FFFFFF"/>
                </a:solidFill>
              </a:rPr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6773790"/>
              </p:ext>
            </p:extLst>
          </p:nvPr>
        </p:nvGraphicFramePr>
        <p:xfrm>
          <a:off x="0" y="1122363"/>
          <a:ext cx="9143999" cy="511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308"/>
                <a:gridCol w="1254991"/>
                <a:gridCol w="2552701"/>
                <a:gridCol w="2412999"/>
              </a:tblGrid>
              <a:tr h="8470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Участок МГ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капитального ремонта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 ВТД после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капитального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ремонта</a:t>
                      </a:r>
                      <a:endParaRPr lang="ru-RU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Наличие труб с повреждениями типа КРН, шт.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Ухта-Торжок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871-943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2007 / 2012 / 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0 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Ухта-Торжок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971-1001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2007 / 2012 / 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0 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Ухта-Торжок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945-971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2007 / 2012 / 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Грязовец-Ленинград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85-123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2009 / 2012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Ухта-Торжок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1001-1030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2007 / 2012 / 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Грязовец-Ленинград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0-35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2009 / 2012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Ухта-Торжок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137-175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2011 / 2013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Грязовец-Ленинград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35-61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2009 / 2012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Грязовец-Ленинград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61-85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2009 / 2012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Ухта-Торжок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1130-1156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2011 / 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Грязовец-Ленинград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53-61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2011 / 2013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Грязовец-Ленинград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61-85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2011 / 2013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Пунга-Ухта-Грязовец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137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2011 / 2013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0 / 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</a:tr>
              <a:tr h="304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Ухта-Торжок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, км 137-175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2014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5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23962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Распределение объемов капитального ремонта  ЛЧ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МГ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2598938"/>
              </p:ext>
            </p:extLst>
          </p:nvPr>
        </p:nvGraphicFramePr>
        <p:xfrm>
          <a:off x="107576" y="1155886"/>
          <a:ext cx="8861612" cy="498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6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Результаты контроля труб с повреждениями типа КРН в процессе капитального ремонта ЛЧ МГ</a:t>
            </a:r>
          </a:p>
        </p:txBody>
      </p:sp>
      <p:sp>
        <p:nvSpPr>
          <p:cNvPr id="240643" name="Rectangle 6"/>
          <p:cNvSpPr>
            <a:spLocks noChangeArrowheads="1"/>
          </p:cNvSpPr>
          <p:nvPr/>
        </p:nvSpPr>
        <p:spPr bwMode="auto">
          <a:xfrm>
            <a:off x="152400" y="204788"/>
            <a:ext cx="184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ru-RU" dirty="0">
              <a:ea typeface="MS PGothic" pitchFamily="34" charset="-128"/>
            </a:endParaRPr>
          </a:p>
        </p:txBody>
      </p:sp>
      <p:sp>
        <p:nvSpPr>
          <p:cNvPr id="240644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7</a:t>
            </a:fld>
            <a:endParaRPr lang="ru-RU" altLang="ru-RU" b="0" dirty="0" smtClean="0"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6" y="1100576"/>
            <a:ext cx="8991600" cy="515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/>
              <a:t>Совершенствование технологии ремонта участков МГ </a:t>
            </a:r>
          </a:p>
        </p:txBody>
      </p:sp>
      <p:pic>
        <p:nvPicPr>
          <p:cNvPr id="241668" name="Picture 300" descr="Picture 0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34063" y="1293813"/>
            <a:ext cx="3211512" cy="232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166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34063" y="3892550"/>
            <a:ext cx="3211512" cy="200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9622" name="TextBox 7"/>
          <p:cNvSpPr txBox="1">
            <a:spLocks noChangeArrowheads="1"/>
          </p:cNvSpPr>
          <p:nvPr/>
        </p:nvSpPr>
        <p:spPr bwMode="auto">
          <a:xfrm>
            <a:off x="63500" y="1109663"/>
            <a:ext cx="57197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473700" algn="l"/>
              </a:tabLs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5473700" algn="l"/>
              </a:tabLs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5473700" algn="l"/>
              </a:tabLs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5473700" algn="l"/>
              </a:tabLs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5473700" algn="l"/>
              </a:tabLs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3700" algn="l"/>
              </a:tabLs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3700" algn="l"/>
              </a:tabLs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3700" algn="l"/>
              </a:tabLs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73700" algn="l"/>
              </a:tabLst>
              <a:defRPr sz="1700">
                <a:solidFill>
                  <a:schemeClr val="bg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3366"/>
                </a:solidFill>
                <a:ea typeface="MS PGothic" pitchFamily="34" charset="-128"/>
              </a:rPr>
              <a:t>Цель – обоснование длительной работоспособности труб с повреждениями, образованными по механизму КРН</a:t>
            </a:r>
          </a:p>
          <a:p>
            <a:pPr algn="just" eaLnBrk="1" hangingPunct="1">
              <a:defRPr/>
            </a:pPr>
            <a:endParaRPr lang="ru-RU" altLang="ru-RU" sz="1000" b="1" dirty="0" smtClean="0">
              <a:solidFill>
                <a:srgbClr val="003366"/>
              </a:solidFill>
              <a:ea typeface="MS PGothic" pitchFamily="34" charset="-128"/>
            </a:endParaRPr>
          </a:p>
          <a:p>
            <a:pPr algn="just" eaLnBrk="1" hangingPunct="1">
              <a:spcAft>
                <a:spcPts val="1200"/>
              </a:spcAft>
              <a:defRPr/>
            </a:pPr>
            <a:r>
              <a:rPr lang="ru-RU" altLang="ru-RU" sz="1800" b="1" dirty="0" smtClean="0">
                <a:solidFill>
                  <a:srgbClr val="003366"/>
                </a:solidFill>
                <a:ea typeface="MS PGothic" pitchFamily="34" charset="-128"/>
              </a:rPr>
              <a:t>Основные задачи:</a:t>
            </a:r>
          </a:p>
          <a:p>
            <a:pPr marL="174625" indent="-174625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1800" b="1" dirty="0" smtClean="0">
                <a:solidFill>
                  <a:srgbClr val="003366"/>
                </a:solidFill>
                <a:ea typeface="MS PGothic" pitchFamily="34" charset="-128"/>
              </a:rPr>
              <a:t>Анализ опыта эксплуатации МГ ПАО «Газпром», </a:t>
            </a:r>
            <a:br>
              <a:rPr lang="ru-RU" altLang="ru-RU" sz="1800" b="1" dirty="0" smtClean="0">
                <a:solidFill>
                  <a:srgbClr val="003366"/>
                </a:solidFill>
                <a:ea typeface="MS PGothic" pitchFamily="34" charset="-128"/>
              </a:rPr>
            </a:br>
            <a:r>
              <a:rPr lang="ru-RU" altLang="ru-RU" sz="1800" b="1" dirty="0" smtClean="0">
                <a:solidFill>
                  <a:srgbClr val="003366"/>
                </a:solidFill>
                <a:ea typeface="MS PGothic" pitchFamily="34" charset="-128"/>
              </a:rPr>
              <a:t>подверженных КРН </a:t>
            </a:r>
          </a:p>
          <a:p>
            <a:pPr marL="174625" indent="-174625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1800" b="1" dirty="0" smtClean="0">
                <a:solidFill>
                  <a:srgbClr val="003366"/>
                </a:solidFill>
                <a:ea typeface="MS PGothic" pitchFamily="34" charset="-128"/>
              </a:rPr>
              <a:t>Разработка и верификация расчетной методики оценки прочности труб с повреждениями типа КРН </a:t>
            </a:r>
          </a:p>
          <a:p>
            <a:pPr marL="174625" indent="-174625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1800" b="1" dirty="0" smtClean="0">
                <a:solidFill>
                  <a:srgbClr val="003366"/>
                </a:solidFill>
                <a:ea typeface="MS PGothic" pitchFamily="34" charset="-128"/>
              </a:rPr>
              <a:t>Экспериментальное возможности консервации стресс-коррозионных повреждений МГ в процессе трассовой переизоляции</a:t>
            </a:r>
          </a:p>
          <a:p>
            <a:pPr marL="174625" indent="-174625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1800" b="1" dirty="0" smtClean="0">
                <a:solidFill>
                  <a:srgbClr val="003366"/>
                </a:solidFill>
                <a:ea typeface="MS PGothic" pitchFamily="34" charset="-128"/>
              </a:rPr>
              <a:t>Реализация программ опытно-промышленных испытаний МГ с повреждениями типа КРН на базе ООО «Газпром трансгаз Ухта» </a:t>
            </a:r>
          </a:p>
        </p:txBody>
      </p:sp>
      <p:sp>
        <p:nvSpPr>
          <p:cNvPr id="241671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8</a:t>
            </a:fld>
            <a:endParaRPr lang="ru-RU" altLang="ru-RU" b="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Box 7"/>
          <p:cNvSpPr txBox="1">
            <a:spLocks noChangeArrowheads="1"/>
          </p:cNvSpPr>
          <p:nvPr/>
        </p:nvSpPr>
        <p:spPr bwMode="auto">
          <a:xfrm>
            <a:off x="1987550" y="174625"/>
            <a:ext cx="7070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2400" dirty="0">
                <a:solidFill>
                  <a:srgbClr val="FFFFFF"/>
                </a:solidFill>
                <a:ea typeface="MS PGothic" pitchFamily="34" charset="-128"/>
              </a:rPr>
              <a:t>Вероятность разрушения МГ в зависимости от относительной глубины </a:t>
            </a:r>
            <a:r>
              <a:rPr lang="ru-RU" altLang="ru-RU" sz="2400" dirty="0" smtClean="0">
                <a:solidFill>
                  <a:srgbClr val="FFFFFF"/>
                </a:solidFill>
                <a:ea typeface="MS PGothic" pitchFamily="34" charset="-128"/>
              </a:rPr>
              <a:t>повреждений типа </a:t>
            </a:r>
            <a:r>
              <a:rPr lang="ru-RU" altLang="ru-RU" sz="2400" dirty="0">
                <a:solidFill>
                  <a:srgbClr val="FFFFFF"/>
                </a:solidFill>
                <a:ea typeface="MS PGothic" pitchFamily="34" charset="-128"/>
              </a:rPr>
              <a:t>КРН</a:t>
            </a:r>
          </a:p>
        </p:txBody>
      </p:sp>
      <p:sp>
        <p:nvSpPr>
          <p:cNvPr id="242692" name="TextBox 1"/>
          <p:cNvSpPr txBox="1">
            <a:spLocks noChangeArrowheads="1"/>
          </p:cNvSpPr>
          <p:nvPr/>
        </p:nvSpPr>
        <p:spPr bwMode="auto">
          <a:xfrm>
            <a:off x="1930400" y="6375400"/>
            <a:ext cx="7213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/>
              <a:t>ОБЕСПЕЧЕНИЕ ДЛИТЕЛЬНОЙ РАБОТОСПОСОБНОСТИ ТРУБ С НЕЗНАЧИТЕЛЬНЫМИ СТРЕСС-КОРРОЗИОННЫМИ ПОВРЕЖДЕНИЯМИ В СОСТАВЕ МГ ООО «ГАЗПРОМ ТРАНСГАЗ УХТА»</a:t>
            </a:r>
          </a:p>
        </p:txBody>
      </p:sp>
      <p:sp>
        <p:nvSpPr>
          <p:cNvPr id="242697" name="Прямоугольник 15"/>
          <p:cNvSpPr>
            <a:spLocks noChangeArrowheads="1"/>
          </p:cNvSpPr>
          <p:nvPr/>
        </p:nvSpPr>
        <p:spPr bwMode="auto">
          <a:xfrm>
            <a:off x="780202" y="1130300"/>
            <a:ext cx="7623749" cy="64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800" b="1" dirty="0">
                <a:solidFill>
                  <a:srgbClr val="003366"/>
                </a:solidFill>
              </a:rPr>
              <a:t>Результаты прочностных расчетов труб с </a:t>
            </a:r>
            <a:r>
              <a:rPr lang="ru-RU" altLang="ru-RU" sz="1800" b="1" dirty="0" smtClean="0">
                <a:solidFill>
                  <a:srgbClr val="003366"/>
                </a:solidFill>
              </a:rPr>
              <a:t>повреждениями типа </a:t>
            </a:r>
            <a:r>
              <a:rPr lang="ru-RU" altLang="ru-RU" sz="1800" b="1" dirty="0">
                <a:solidFill>
                  <a:srgbClr val="003366"/>
                </a:solidFill>
              </a:rPr>
              <a:t>КРН диаметром 1420 мм из стали Х70 при рабочем давлении 7,4 МПа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41288" y="6362700"/>
            <a:ext cx="1789112" cy="476250"/>
          </a:xfr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EAAE3B78-E530-4A32-A90D-2DA7ECA922C8}" type="slidenum">
              <a:rPr lang="en-US" altLang="ru-RU" b="0" smtClean="0">
                <a:cs typeface="Arial" pitchFamily="34" charset="0"/>
              </a:rPr>
              <a:pPr/>
              <a:t>9</a:t>
            </a:fld>
            <a:endParaRPr lang="ru-RU" altLang="ru-RU" b="0" dirty="0" smtClean="0"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853" y="1180323"/>
            <a:ext cx="8827008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3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0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1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7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8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9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0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1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2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4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5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7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8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9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1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2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3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4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5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6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7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8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36849</TotalTime>
  <Words>2987</Words>
  <Application>Microsoft Office PowerPoint</Application>
  <PresentationFormat>Экран (4:3)</PresentationFormat>
  <Paragraphs>358</Paragraphs>
  <Slides>19</Slides>
  <Notes>19</Notes>
  <HiddenSlides>0</HiddenSlides>
  <MMClips>1</MMClips>
  <ScaleCrop>false</ScaleCrop>
  <HeadingPairs>
    <vt:vector size="4" baseType="variant">
      <vt:variant>
        <vt:lpstr>Тема</vt:lpstr>
      </vt:variant>
      <vt:variant>
        <vt:i4>47</vt:i4>
      </vt:variant>
      <vt:variant>
        <vt:lpstr>Заголовки слайдов</vt:lpstr>
      </vt:variant>
      <vt:variant>
        <vt:i4>19</vt:i4>
      </vt:variant>
    </vt:vector>
  </HeadingPairs>
  <TitlesOfParts>
    <vt:vector size="66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15_Специальное оформление</vt:lpstr>
      <vt:lpstr>16_Специальное оформление</vt:lpstr>
      <vt:lpstr>17_Специальное оформление</vt:lpstr>
      <vt:lpstr>18_Специальное оформление</vt:lpstr>
      <vt:lpstr>19_Специальное оформление</vt:lpstr>
      <vt:lpstr>20_Специальное оформление</vt:lpstr>
      <vt:lpstr>21_Специальное оформление</vt:lpstr>
      <vt:lpstr>22_Специальное оформление</vt:lpstr>
      <vt:lpstr>23_Специальное оформление</vt:lpstr>
      <vt:lpstr>24_Специальное оформление</vt:lpstr>
      <vt:lpstr>25_Специальное оформление</vt:lpstr>
      <vt:lpstr>26_Специальное оформление</vt:lpstr>
      <vt:lpstr>27_Специальное оформление</vt:lpstr>
      <vt:lpstr>28_Специальное оформление</vt:lpstr>
      <vt:lpstr>29_Специальное оформление</vt:lpstr>
      <vt:lpstr>30_Специальное оформление</vt:lpstr>
      <vt:lpstr>31_Специальное оформление</vt:lpstr>
      <vt:lpstr>32_Специальное оформление</vt:lpstr>
      <vt:lpstr>33_Специальное оформление</vt:lpstr>
      <vt:lpstr>34_Специальное оформление</vt:lpstr>
      <vt:lpstr>35_Специальное оформление</vt:lpstr>
      <vt:lpstr>36_Специальное оформление</vt:lpstr>
      <vt:lpstr>37_Специальное оформление</vt:lpstr>
      <vt:lpstr>38_Специальное оформление</vt:lpstr>
      <vt:lpstr>39_Специальное оформление</vt:lpstr>
      <vt:lpstr>40_Специальное оформление</vt:lpstr>
      <vt:lpstr>41_Специальное оформление</vt:lpstr>
      <vt:lpstr>42_Специальное оформление</vt:lpstr>
      <vt:lpstr>43_Специальное оформление</vt:lpstr>
      <vt:lpstr>44_Специальное оформление</vt:lpstr>
      <vt:lpstr>45_Специальное оформление</vt:lpstr>
      <vt:lpstr>46_Специальное оформление</vt:lpstr>
      <vt:lpstr>47_Специальное оформление</vt:lpstr>
      <vt:lpstr>48_Специальное оформление</vt:lpstr>
      <vt:lpstr>2_Специальное оформление</vt:lpstr>
      <vt:lpstr>  ОБЕСПЕЧЕНИЕ ДЛИТЕЛЬНОЙ РАБОТОСПОСОБНОСТИ  ТРУБ С НЕЗНАЧИТЕЛЬНЫМИ СТРЕСС-КОРРОЗИОННЫМИ ПОВРЕЖДЕНИЯМИ В СОСТАВЕ МАГИСТРАЛЬНЫХ ГАЗОПРОВОДОВ  ООО «ГАЗПРОМ ТРАНСГАЗ УХТА» </vt:lpstr>
      <vt:lpstr>Слайд 2</vt:lpstr>
      <vt:lpstr>Слайд 3</vt:lpstr>
      <vt:lpstr>Слайд 4</vt:lpstr>
      <vt:lpstr>Результаты повторных обследований методом ВТД участков ЛЧ МГ после их переизоляции</vt:lpstr>
      <vt:lpstr>Распределение объемов капитального ремонта  ЛЧ МГ</vt:lpstr>
      <vt:lpstr>Результаты контроля труб с повреждениями типа КРН в процессе капитального ремонта ЛЧ МГ</vt:lpstr>
      <vt:lpstr>Совершенствование технологии ремонта участков МГ </vt:lpstr>
      <vt:lpstr>Слайд 9</vt:lpstr>
      <vt:lpstr>Стендовые ресурсные испытания труб большого диаметра с повреждениями типа КРН на базе ЦАГИ (г. Жуковский) </vt:lpstr>
      <vt:lpstr>Слайд 11</vt:lpstr>
      <vt:lpstr>Слайд 12</vt:lpstr>
      <vt:lpstr>Слайд 13</vt:lpstr>
      <vt:lpstr>Слайд 14</vt:lpstr>
      <vt:lpstr>Оценка качества нанесения изоляционного покрытия</vt:lpstr>
      <vt:lpstr>Слайд 16</vt:lpstr>
      <vt:lpstr>Выводы</vt:lpstr>
      <vt:lpstr>Предложения по организации перспективных работ</vt:lpstr>
      <vt:lpstr>Спасибо за внимание!</vt:lpstr>
    </vt:vector>
  </TitlesOfParts>
  <Company>Typo Graphic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User</cp:lastModifiedBy>
  <cp:revision>1146</cp:revision>
  <cp:lastPrinted>2016-09-19T08:28:56Z</cp:lastPrinted>
  <dcterms:created xsi:type="dcterms:W3CDTF">2009-07-15T11:37:47Z</dcterms:created>
  <dcterms:modified xsi:type="dcterms:W3CDTF">2016-09-08T06:40:38Z</dcterms:modified>
</cp:coreProperties>
</file>