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7" r:id="rId7"/>
    <p:sldMasterId id="2147483712" r:id="rId8"/>
    <p:sldMasterId id="2147483727" r:id="rId9"/>
  </p:sldMasterIdLst>
  <p:notesMasterIdLst>
    <p:notesMasterId r:id="rId20"/>
  </p:notesMasterIdLst>
  <p:handoutMasterIdLst>
    <p:handoutMasterId r:id="rId21"/>
  </p:handoutMasterIdLst>
  <p:sldIdLst>
    <p:sldId id="315" r:id="rId10"/>
    <p:sldId id="434" r:id="rId11"/>
    <p:sldId id="446" r:id="rId12"/>
    <p:sldId id="456" r:id="rId13"/>
    <p:sldId id="455" r:id="rId14"/>
    <p:sldId id="458" r:id="rId15"/>
    <p:sldId id="457" r:id="rId16"/>
    <p:sldId id="448" r:id="rId17"/>
    <p:sldId id="454" r:id="rId18"/>
    <p:sldId id="452" r:id="rId19"/>
  </p:sldIdLst>
  <p:sldSz cx="9144000" cy="5143500" type="screen16x9"/>
  <p:notesSz cx="6797675" cy="9926638"/>
  <p:defaultTextStyle>
    <a:defPPr>
      <a:defRPr lang="ru-RU"/>
    </a:defPPr>
    <a:lvl1pPr marL="0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03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05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10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10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14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15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18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20" algn="l" defTabSz="9140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AB7"/>
    <a:srgbClr val="0066CC"/>
    <a:srgbClr val="66CCFF"/>
    <a:srgbClr val="2E8AE4"/>
    <a:srgbClr val="1A62BA"/>
    <a:srgbClr val="85BFF5"/>
    <a:srgbClr val="66FFFF"/>
    <a:srgbClr val="8EB4E3"/>
    <a:srgbClr val="DCE6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9486" autoAdjust="0"/>
  </p:normalViewPr>
  <p:slideViewPr>
    <p:cSldViewPr>
      <p:cViewPr>
        <p:scale>
          <a:sx n="125" d="100"/>
          <a:sy n="125" d="100"/>
        </p:scale>
        <p:origin x="-1302" y="-324"/>
      </p:cViewPr>
      <p:guideLst>
        <p:guide orient="horz" pos="758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658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401569137820663E-2"/>
          <c:y val="0.3427430877998468"/>
          <c:w val="0.49577004671438624"/>
          <c:h val="0.56860052886609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Телемеханизация ГРС</c:v>
                </c:pt>
              </c:strCache>
            </c:strRef>
          </c:tx>
          <c:explosion val="25"/>
          <c:dLbls>
            <c:numFmt formatCode="0.0%" sourceLinked="0"/>
            <c:txPr>
              <a:bodyPr rot="0" vert="horz" anchor="ctr" anchorCtr="1"/>
              <a:lstStyle/>
              <a:p>
                <a:pPr>
                  <a:defRPr baseline="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Телемеханизированные ГРС</c:v>
                </c:pt>
                <c:pt idx="1">
                  <c:v>ГРС без телемеханики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307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38741727109683"/>
          <c:y val="0.37075998676523875"/>
          <c:w val="0.34051256209627501"/>
          <c:h val="0.22495376872228881"/>
        </c:manualLayout>
      </c:layout>
      <c:overlay val="0"/>
      <c:txPr>
        <a:bodyPr/>
        <a:lstStyle/>
        <a:p>
          <a:pPr algn="just">
            <a:defRPr sz="1400" kern="0" baseline="0">
              <a:solidFill>
                <a:schemeClr val="tx2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932982570299309"/>
          <c:y val="4.6077788064273088E-2"/>
        </c:manualLayout>
      </c:layout>
      <c:overlay val="0"/>
      <c:txPr>
        <a:bodyPr/>
        <a:lstStyle/>
        <a:p>
          <a:pPr>
            <a:defRPr sz="1800">
              <a:solidFill>
                <a:srgbClr val="206AB7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2270057195857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1800381305714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0900190652857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206AB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2896"/>
        <c:axId val="61006976"/>
      </c:barChart>
      <c:catAx>
        <c:axId val="6099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206AB7"/>
                </a:solidFill>
              </a:defRPr>
            </a:pPr>
            <a:endParaRPr lang="ru-RU"/>
          </a:p>
        </c:txPr>
        <c:crossAx val="61006976"/>
        <c:crosses val="autoZero"/>
        <c:auto val="1"/>
        <c:lblAlgn val="ctr"/>
        <c:lblOffset val="100"/>
        <c:noMultiLvlLbl val="0"/>
      </c:catAx>
      <c:valAx>
        <c:axId val="61006976"/>
        <c:scaling>
          <c:orientation val="minMax"/>
          <c:max val="6.5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099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0.01416</cdr:y>
    </cdr:from>
    <cdr:to>
      <cdr:x>1</cdr:x>
      <cdr:y>0.20295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54006"/>
          <a:ext cx="756084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91400" tIns="45700" rIns="91400" bIns="45700" anchor="ctr"/>
        <a:lstStyle xmlns:a="http://schemas.openxmlformats.org/drawingml/2006/main">
          <a:defPPr>
            <a:defRPr lang="ru-RU"/>
          </a:defPPr>
          <a:lvl1pPr marL="0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03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05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010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010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014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015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018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020" algn="l" defTabSz="9140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srgbClr val="4F81BD"/>
              </a:solidFill>
              <a:latin typeface="+mn-lt"/>
              <a:ea typeface="+mn-ea"/>
              <a:cs typeface="+mn-cs"/>
            </a:defRPr>
          </a:pPr>
          <a:r>
            <a:rPr lang="ru-RU" dirty="0">
              <a:solidFill>
                <a:schemeClr val="accent1"/>
              </a:solidFill>
            </a:rPr>
            <a:t>В эксплуатации 331 ГРС на балансе Общества </a:t>
          </a:r>
          <a:r>
            <a:rPr lang="ru-RU" dirty="0" smtClean="0">
              <a:solidFill>
                <a:schemeClr val="accent1"/>
              </a:solidFill>
            </a:rPr>
            <a:t>и ПАО </a:t>
          </a:r>
          <a:r>
            <a:rPr lang="ru-RU" dirty="0">
              <a:solidFill>
                <a:schemeClr val="accent1"/>
              </a:solidFill>
            </a:rPr>
            <a:t>"Газпром"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7D2CD62-AAB9-4C23-A050-1BA625AE809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B10A539-8965-473A-A9C5-490307608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8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7B13DDE-86ED-4824-9086-509B30EC828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4325549-FC3E-47AA-90C4-500EAD6A7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3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05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10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10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14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15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18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20" algn="l" defTabSz="914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5549-FC3E-47AA-90C4-500EAD6A76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6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5549-FC3E-47AA-90C4-500EAD6A76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8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2"/>
            <a:ext cx="5438775" cy="4899462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3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05" indent="0">
              <a:buNone/>
              <a:defRPr sz="2400"/>
            </a:lvl3pPr>
            <a:lvl4pPr marL="1371010" indent="0">
              <a:buNone/>
              <a:defRPr sz="2000"/>
            </a:lvl4pPr>
            <a:lvl5pPr marL="1828010" indent="0">
              <a:buNone/>
              <a:defRPr sz="2000"/>
            </a:lvl5pPr>
            <a:lvl6pPr marL="2285014" indent="0">
              <a:buNone/>
              <a:defRPr sz="2000"/>
            </a:lvl6pPr>
            <a:lvl7pPr marL="2742015" indent="0">
              <a:buNone/>
              <a:defRPr sz="2000"/>
            </a:lvl7pPr>
            <a:lvl8pPr marL="3199018" indent="0">
              <a:buNone/>
              <a:defRPr sz="2000"/>
            </a:lvl8pPr>
            <a:lvl9pPr marL="36560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3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8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8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2F65-3E44-4B27-BE62-8C6B53F642E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8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05" indent="0">
              <a:buNone/>
              <a:defRPr sz="2400"/>
            </a:lvl3pPr>
            <a:lvl4pPr marL="1371010" indent="0">
              <a:buNone/>
              <a:defRPr sz="2000"/>
            </a:lvl4pPr>
            <a:lvl5pPr marL="1828010" indent="0">
              <a:buNone/>
              <a:defRPr sz="2000"/>
            </a:lvl5pPr>
            <a:lvl6pPr marL="2285014" indent="0">
              <a:buNone/>
              <a:defRPr sz="2000"/>
            </a:lvl6pPr>
            <a:lvl7pPr marL="2742015" indent="0">
              <a:buNone/>
              <a:defRPr sz="2000"/>
            </a:lvl7pPr>
            <a:lvl8pPr marL="3199018" indent="0">
              <a:buNone/>
              <a:defRPr sz="2000"/>
            </a:lvl8pPr>
            <a:lvl9pPr marL="36560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36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3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2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61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5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285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63"/>
            <a:ext cx="7772400" cy="112513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787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75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362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5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937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725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513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30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7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50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720" indent="0">
              <a:buNone/>
              <a:defRPr sz="1800" b="1"/>
            </a:lvl2pPr>
            <a:lvl3pPr marL="757502" indent="0">
              <a:buNone/>
              <a:defRPr sz="1700" b="1"/>
            </a:lvl3pPr>
            <a:lvl4pPr marL="1136256" indent="0">
              <a:buNone/>
              <a:defRPr sz="1500" b="1"/>
            </a:lvl4pPr>
            <a:lvl5pPr marL="1515030" indent="0">
              <a:buNone/>
              <a:defRPr sz="1500" b="1"/>
            </a:lvl5pPr>
            <a:lvl6pPr marL="1893796" indent="0">
              <a:buNone/>
              <a:defRPr sz="1500" b="1"/>
            </a:lvl6pPr>
            <a:lvl7pPr marL="2272559" indent="0">
              <a:buNone/>
              <a:defRPr sz="1500" b="1"/>
            </a:lvl7pPr>
            <a:lvl8pPr marL="2651320" indent="0">
              <a:buNone/>
              <a:defRPr sz="1500" b="1"/>
            </a:lvl8pPr>
            <a:lvl9pPr marL="303008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41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720" indent="0">
              <a:buNone/>
              <a:defRPr sz="1800" b="1"/>
            </a:lvl2pPr>
            <a:lvl3pPr marL="757502" indent="0">
              <a:buNone/>
              <a:defRPr sz="1700" b="1"/>
            </a:lvl3pPr>
            <a:lvl4pPr marL="1136256" indent="0">
              <a:buNone/>
              <a:defRPr sz="1500" b="1"/>
            </a:lvl4pPr>
            <a:lvl5pPr marL="1515030" indent="0">
              <a:buNone/>
              <a:defRPr sz="1500" b="1"/>
            </a:lvl5pPr>
            <a:lvl6pPr marL="1893796" indent="0">
              <a:buNone/>
              <a:defRPr sz="1500" b="1"/>
            </a:lvl6pPr>
            <a:lvl7pPr marL="2272559" indent="0">
              <a:buNone/>
              <a:defRPr sz="1500" b="1"/>
            </a:lvl7pPr>
            <a:lvl8pPr marL="2651320" indent="0">
              <a:buNone/>
              <a:defRPr sz="1500" b="1"/>
            </a:lvl8pPr>
            <a:lvl9pPr marL="303008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28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0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3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98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895"/>
            <a:ext cx="3008313" cy="8715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78720" indent="0">
              <a:buNone/>
              <a:defRPr sz="1100"/>
            </a:lvl2pPr>
            <a:lvl3pPr marL="757502" indent="0">
              <a:buNone/>
              <a:defRPr sz="900"/>
            </a:lvl3pPr>
            <a:lvl4pPr marL="1136256" indent="0">
              <a:buNone/>
              <a:defRPr sz="900"/>
            </a:lvl4pPr>
            <a:lvl5pPr marL="1515030" indent="0">
              <a:buNone/>
              <a:defRPr sz="900"/>
            </a:lvl5pPr>
            <a:lvl6pPr marL="1893796" indent="0">
              <a:buNone/>
              <a:defRPr sz="900"/>
            </a:lvl6pPr>
            <a:lvl7pPr marL="2272559" indent="0">
              <a:buNone/>
              <a:defRPr sz="900"/>
            </a:lvl7pPr>
            <a:lvl8pPr marL="2651320" indent="0">
              <a:buNone/>
              <a:defRPr sz="900"/>
            </a:lvl8pPr>
            <a:lvl9pPr marL="3030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69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378720" indent="0">
              <a:buNone/>
              <a:defRPr sz="2500"/>
            </a:lvl2pPr>
            <a:lvl3pPr marL="757502" indent="0">
              <a:buNone/>
              <a:defRPr sz="2200"/>
            </a:lvl3pPr>
            <a:lvl4pPr marL="1136256" indent="0">
              <a:buNone/>
              <a:defRPr sz="1800"/>
            </a:lvl4pPr>
            <a:lvl5pPr marL="1515030" indent="0">
              <a:buNone/>
              <a:defRPr sz="1800"/>
            </a:lvl5pPr>
            <a:lvl6pPr marL="1893796" indent="0">
              <a:buNone/>
              <a:defRPr sz="1800"/>
            </a:lvl6pPr>
            <a:lvl7pPr marL="2272559" indent="0">
              <a:buNone/>
              <a:defRPr sz="1800"/>
            </a:lvl7pPr>
            <a:lvl8pPr marL="2651320" indent="0">
              <a:buNone/>
              <a:defRPr sz="1800"/>
            </a:lvl8pPr>
            <a:lvl9pPr marL="30300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9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78720" indent="0">
              <a:buNone/>
              <a:defRPr sz="1100"/>
            </a:lvl2pPr>
            <a:lvl3pPr marL="757502" indent="0">
              <a:buNone/>
              <a:defRPr sz="900"/>
            </a:lvl3pPr>
            <a:lvl4pPr marL="1136256" indent="0">
              <a:buNone/>
              <a:defRPr sz="900"/>
            </a:lvl4pPr>
            <a:lvl5pPr marL="1515030" indent="0">
              <a:buNone/>
              <a:defRPr sz="900"/>
            </a:lvl5pPr>
            <a:lvl6pPr marL="1893796" indent="0">
              <a:buNone/>
              <a:defRPr sz="900"/>
            </a:lvl6pPr>
            <a:lvl7pPr marL="2272559" indent="0">
              <a:buNone/>
              <a:defRPr sz="900"/>
            </a:lvl7pPr>
            <a:lvl8pPr marL="2651320" indent="0">
              <a:buNone/>
              <a:defRPr sz="900"/>
            </a:lvl8pPr>
            <a:lvl9pPr marL="30300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25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6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14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6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08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36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3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51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285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60"/>
            <a:ext cx="7772400" cy="112513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78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76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365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54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942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731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52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30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819" indent="0">
              <a:buNone/>
              <a:defRPr sz="1800" b="1"/>
            </a:lvl2pPr>
            <a:lvl3pPr marL="757697" indent="0">
              <a:buNone/>
              <a:defRPr sz="1700" b="1"/>
            </a:lvl3pPr>
            <a:lvl4pPr marL="1136550" indent="0">
              <a:buNone/>
              <a:defRPr sz="1500" b="1"/>
            </a:lvl4pPr>
            <a:lvl5pPr marL="1515423" indent="0">
              <a:buNone/>
              <a:defRPr sz="1500" b="1"/>
            </a:lvl5pPr>
            <a:lvl6pPr marL="1894287" indent="0">
              <a:buNone/>
              <a:defRPr sz="1500" b="1"/>
            </a:lvl6pPr>
            <a:lvl7pPr marL="2273150" indent="0">
              <a:buNone/>
              <a:defRPr sz="1500" b="1"/>
            </a:lvl7pPr>
            <a:lvl8pPr marL="2652007" indent="0">
              <a:buNone/>
              <a:defRPr sz="1500" b="1"/>
            </a:lvl8pPr>
            <a:lvl9pPr marL="303086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41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819" indent="0">
              <a:buNone/>
              <a:defRPr sz="1800" b="1"/>
            </a:lvl2pPr>
            <a:lvl3pPr marL="757697" indent="0">
              <a:buNone/>
              <a:defRPr sz="1700" b="1"/>
            </a:lvl3pPr>
            <a:lvl4pPr marL="1136550" indent="0">
              <a:buNone/>
              <a:defRPr sz="1500" b="1"/>
            </a:lvl4pPr>
            <a:lvl5pPr marL="1515423" indent="0">
              <a:buNone/>
              <a:defRPr sz="1500" b="1"/>
            </a:lvl5pPr>
            <a:lvl6pPr marL="1894287" indent="0">
              <a:buNone/>
              <a:defRPr sz="1500" b="1"/>
            </a:lvl6pPr>
            <a:lvl7pPr marL="2273150" indent="0">
              <a:buNone/>
              <a:defRPr sz="1500" b="1"/>
            </a:lvl7pPr>
            <a:lvl8pPr marL="2652007" indent="0">
              <a:buNone/>
              <a:defRPr sz="1500" b="1"/>
            </a:lvl8pPr>
            <a:lvl9pPr marL="303086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1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1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5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895"/>
            <a:ext cx="3008313" cy="8715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78819" indent="0">
              <a:buNone/>
              <a:defRPr sz="1100"/>
            </a:lvl2pPr>
            <a:lvl3pPr marL="757697" indent="0">
              <a:buNone/>
              <a:defRPr sz="900"/>
            </a:lvl3pPr>
            <a:lvl4pPr marL="1136550" indent="0">
              <a:buNone/>
              <a:defRPr sz="900"/>
            </a:lvl4pPr>
            <a:lvl5pPr marL="1515423" indent="0">
              <a:buNone/>
              <a:defRPr sz="900"/>
            </a:lvl5pPr>
            <a:lvl6pPr marL="1894287" indent="0">
              <a:buNone/>
              <a:defRPr sz="900"/>
            </a:lvl6pPr>
            <a:lvl7pPr marL="2273150" indent="0">
              <a:buNone/>
              <a:defRPr sz="900"/>
            </a:lvl7pPr>
            <a:lvl8pPr marL="2652007" indent="0">
              <a:buNone/>
              <a:defRPr sz="900"/>
            </a:lvl8pPr>
            <a:lvl9pPr marL="30308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69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378819" indent="0">
              <a:buNone/>
              <a:defRPr sz="2500"/>
            </a:lvl2pPr>
            <a:lvl3pPr marL="757697" indent="0">
              <a:buNone/>
              <a:defRPr sz="2200"/>
            </a:lvl3pPr>
            <a:lvl4pPr marL="1136550" indent="0">
              <a:buNone/>
              <a:defRPr sz="1800"/>
            </a:lvl4pPr>
            <a:lvl5pPr marL="1515423" indent="0">
              <a:buNone/>
              <a:defRPr sz="1800"/>
            </a:lvl5pPr>
            <a:lvl6pPr marL="1894287" indent="0">
              <a:buNone/>
              <a:defRPr sz="1800"/>
            </a:lvl6pPr>
            <a:lvl7pPr marL="2273150" indent="0">
              <a:buNone/>
              <a:defRPr sz="1800"/>
            </a:lvl7pPr>
            <a:lvl8pPr marL="2652007" indent="0">
              <a:buNone/>
              <a:defRPr sz="1800"/>
            </a:lvl8pPr>
            <a:lvl9pPr marL="303086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9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78819" indent="0">
              <a:buNone/>
              <a:defRPr sz="1100"/>
            </a:lvl2pPr>
            <a:lvl3pPr marL="757697" indent="0">
              <a:buNone/>
              <a:defRPr sz="900"/>
            </a:lvl3pPr>
            <a:lvl4pPr marL="1136550" indent="0">
              <a:buNone/>
              <a:defRPr sz="900"/>
            </a:lvl4pPr>
            <a:lvl5pPr marL="1515423" indent="0">
              <a:buNone/>
              <a:defRPr sz="900"/>
            </a:lvl5pPr>
            <a:lvl6pPr marL="1894287" indent="0">
              <a:buNone/>
              <a:defRPr sz="900"/>
            </a:lvl6pPr>
            <a:lvl7pPr marL="2273150" indent="0">
              <a:buNone/>
              <a:defRPr sz="900"/>
            </a:lvl7pPr>
            <a:lvl8pPr marL="2652007" indent="0">
              <a:buNone/>
              <a:defRPr sz="900"/>
            </a:lvl8pPr>
            <a:lvl9pPr marL="30308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44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54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62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8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5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36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2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47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80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285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57"/>
            <a:ext cx="7772400" cy="112513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78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7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36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58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947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73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526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316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81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3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918" indent="0">
              <a:buNone/>
              <a:defRPr sz="1800" b="1"/>
            </a:lvl2pPr>
            <a:lvl3pPr marL="757892" indent="0">
              <a:buNone/>
              <a:defRPr sz="1700" b="1"/>
            </a:lvl3pPr>
            <a:lvl4pPr marL="1136844" indent="0">
              <a:buNone/>
              <a:defRPr sz="1500" b="1"/>
            </a:lvl4pPr>
            <a:lvl5pPr marL="1515816" indent="0">
              <a:buNone/>
              <a:defRPr sz="1500" b="1"/>
            </a:lvl5pPr>
            <a:lvl6pPr marL="1894778" indent="0">
              <a:buNone/>
              <a:defRPr sz="1500" b="1"/>
            </a:lvl6pPr>
            <a:lvl7pPr marL="2273740" indent="0">
              <a:buNone/>
              <a:defRPr sz="1500" b="1"/>
            </a:lvl7pPr>
            <a:lvl8pPr marL="2652694" indent="0">
              <a:buNone/>
              <a:defRPr sz="1500" b="1"/>
            </a:lvl8pPr>
            <a:lvl9pPr marL="3031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41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918" indent="0">
              <a:buNone/>
              <a:defRPr sz="1800" b="1"/>
            </a:lvl2pPr>
            <a:lvl3pPr marL="757892" indent="0">
              <a:buNone/>
              <a:defRPr sz="1700" b="1"/>
            </a:lvl3pPr>
            <a:lvl4pPr marL="1136844" indent="0">
              <a:buNone/>
              <a:defRPr sz="1500" b="1"/>
            </a:lvl4pPr>
            <a:lvl5pPr marL="1515816" indent="0">
              <a:buNone/>
              <a:defRPr sz="1500" b="1"/>
            </a:lvl5pPr>
            <a:lvl6pPr marL="1894778" indent="0">
              <a:buNone/>
              <a:defRPr sz="1500" b="1"/>
            </a:lvl6pPr>
            <a:lvl7pPr marL="2273740" indent="0">
              <a:buNone/>
              <a:defRPr sz="1500" b="1"/>
            </a:lvl7pPr>
            <a:lvl8pPr marL="2652694" indent="0">
              <a:buNone/>
              <a:defRPr sz="1500" b="1"/>
            </a:lvl8pPr>
            <a:lvl9pPr marL="3031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08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8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909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895"/>
            <a:ext cx="3008313" cy="8715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78918" indent="0">
              <a:buNone/>
              <a:defRPr sz="1100"/>
            </a:lvl2pPr>
            <a:lvl3pPr marL="757892" indent="0">
              <a:buNone/>
              <a:defRPr sz="900"/>
            </a:lvl3pPr>
            <a:lvl4pPr marL="1136844" indent="0">
              <a:buNone/>
              <a:defRPr sz="900"/>
            </a:lvl4pPr>
            <a:lvl5pPr marL="1515816" indent="0">
              <a:buNone/>
              <a:defRPr sz="900"/>
            </a:lvl5pPr>
            <a:lvl6pPr marL="1894778" indent="0">
              <a:buNone/>
              <a:defRPr sz="900"/>
            </a:lvl6pPr>
            <a:lvl7pPr marL="2273740" indent="0">
              <a:buNone/>
              <a:defRPr sz="900"/>
            </a:lvl7pPr>
            <a:lvl8pPr marL="2652694" indent="0">
              <a:buNone/>
              <a:defRPr sz="900"/>
            </a:lvl8pPr>
            <a:lvl9pPr marL="30316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029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69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378918" indent="0">
              <a:buNone/>
              <a:defRPr sz="2500"/>
            </a:lvl2pPr>
            <a:lvl3pPr marL="757892" indent="0">
              <a:buNone/>
              <a:defRPr sz="2200"/>
            </a:lvl3pPr>
            <a:lvl4pPr marL="1136844" indent="0">
              <a:buNone/>
              <a:defRPr sz="1800"/>
            </a:lvl4pPr>
            <a:lvl5pPr marL="1515816" indent="0">
              <a:buNone/>
              <a:defRPr sz="1800"/>
            </a:lvl5pPr>
            <a:lvl6pPr marL="1894778" indent="0">
              <a:buNone/>
              <a:defRPr sz="1800"/>
            </a:lvl6pPr>
            <a:lvl7pPr marL="2273740" indent="0">
              <a:buNone/>
              <a:defRPr sz="1800"/>
            </a:lvl7pPr>
            <a:lvl8pPr marL="2652694" indent="0">
              <a:buNone/>
              <a:defRPr sz="1800"/>
            </a:lvl8pPr>
            <a:lvl9pPr marL="303165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92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78918" indent="0">
              <a:buNone/>
              <a:defRPr sz="1100"/>
            </a:lvl2pPr>
            <a:lvl3pPr marL="757892" indent="0">
              <a:buNone/>
              <a:defRPr sz="900"/>
            </a:lvl3pPr>
            <a:lvl4pPr marL="1136844" indent="0">
              <a:buNone/>
              <a:defRPr sz="900"/>
            </a:lvl4pPr>
            <a:lvl5pPr marL="1515816" indent="0">
              <a:buNone/>
              <a:defRPr sz="900"/>
            </a:lvl5pPr>
            <a:lvl6pPr marL="1894778" indent="0">
              <a:buNone/>
              <a:defRPr sz="900"/>
            </a:lvl6pPr>
            <a:lvl7pPr marL="2273740" indent="0">
              <a:buNone/>
              <a:defRPr sz="900"/>
            </a:lvl7pPr>
            <a:lvl8pPr marL="2652694" indent="0">
              <a:buNone/>
              <a:defRPr sz="900"/>
            </a:lvl8pPr>
            <a:lvl9pPr marL="30316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4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2F65-3E44-4B27-BE62-8C6B53F642E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3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2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7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3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05" indent="0">
              <a:buNone/>
              <a:defRPr sz="2400"/>
            </a:lvl3pPr>
            <a:lvl4pPr marL="1371010" indent="0">
              <a:buNone/>
              <a:defRPr sz="2000"/>
            </a:lvl4pPr>
            <a:lvl5pPr marL="1828010" indent="0">
              <a:buNone/>
              <a:defRPr sz="2000"/>
            </a:lvl5pPr>
            <a:lvl6pPr marL="2285014" indent="0">
              <a:buNone/>
              <a:defRPr sz="2000"/>
            </a:lvl6pPr>
            <a:lvl7pPr marL="2742015" indent="0">
              <a:buNone/>
              <a:defRPr sz="2000"/>
            </a:lvl7pPr>
            <a:lvl8pPr marL="3199018" indent="0">
              <a:buNone/>
              <a:defRPr sz="2000"/>
            </a:lvl8pPr>
            <a:lvl9pPr marL="36560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0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0" indent="-342750" algn="l" defTabSz="45700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0" indent="-285626" algn="l" defTabSz="45700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7" indent="-228500" algn="l" defTabSz="45700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8" indent="-228500" algn="l" defTabSz="45700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0" indent="-228500" algn="l" defTabSz="45700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15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15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20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20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5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14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5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8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2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2B39-D054-4828-807F-F06354AFEE60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0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0" indent="-342750" algn="l" defTabSz="9140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0" indent="-285626" algn="l" defTabSz="9140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7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8" indent="-228500" algn="l" defTabSz="9140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0" indent="-228500" algn="l" defTabSz="9140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15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15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20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20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5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14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5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8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2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4570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0" indent="-342750" algn="l" defTabSz="45700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0" indent="-285626" algn="l" defTabSz="45700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7" indent="-228500" algn="l" defTabSz="45700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8" indent="-228500" algn="l" defTabSz="45700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0" indent="-228500" algn="l" defTabSz="45700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15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15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20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20" indent="-228500" algn="l" defTabSz="4570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5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14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5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8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20" algn="l" defTabSz="457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5777" tIns="38002" rIns="75777" bIns="380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5777" tIns="38002" rIns="75777" bIns="380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68"/>
            <a:ext cx="2133600" cy="273844"/>
          </a:xfrm>
          <a:prstGeom prst="rect">
            <a:avLst/>
          </a:prstGeom>
        </p:spPr>
        <p:txBody>
          <a:bodyPr vert="horz" lIns="75777" tIns="38002" rIns="75777" bIns="380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502"/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502"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68"/>
            <a:ext cx="2895600" cy="273844"/>
          </a:xfrm>
          <a:prstGeom prst="rect">
            <a:avLst/>
          </a:prstGeom>
        </p:spPr>
        <p:txBody>
          <a:bodyPr vert="horz" lIns="75777" tIns="38002" rIns="75777" bIns="380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502"/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68"/>
            <a:ext cx="2133600" cy="273844"/>
          </a:xfrm>
          <a:prstGeom prst="rect">
            <a:avLst/>
          </a:prstGeom>
        </p:spPr>
        <p:txBody>
          <a:bodyPr vert="horz" lIns="75777" tIns="38002" rIns="75777" bIns="380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502"/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502"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ctr" defTabSz="37872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081" indent="-284081" algn="l" defTabSz="37872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5487" indent="-236710" algn="l" defTabSz="37872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91" indent="-189422" algn="l" defTabSz="3787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664" indent="-189422" algn="l" defTabSz="37872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413" indent="-189422" algn="l" defTabSz="37872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177" indent="-189422" algn="l" defTabSz="3787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937" indent="-189422" algn="l" defTabSz="3787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40707" indent="-189422" algn="l" defTabSz="3787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464" indent="-189422" algn="l" defTabSz="3787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78720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57502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256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030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93796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272559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651320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083" algn="l" defTabSz="3787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5798" tIns="38012" rIns="75798" bIns="380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5798" tIns="38012" rIns="75798" bIns="380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68"/>
            <a:ext cx="2133600" cy="273844"/>
          </a:xfrm>
          <a:prstGeom prst="rect">
            <a:avLst/>
          </a:prstGeom>
        </p:spPr>
        <p:txBody>
          <a:bodyPr vert="horz" lIns="75798" tIns="38012" rIns="75798" bIns="380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697"/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697"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68"/>
            <a:ext cx="2895600" cy="273844"/>
          </a:xfrm>
          <a:prstGeom prst="rect">
            <a:avLst/>
          </a:prstGeom>
        </p:spPr>
        <p:txBody>
          <a:bodyPr vert="horz" lIns="75798" tIns="38012" rIns="75798" bIns="380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697"/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68"/>
            <a:ext cx="2133600" cy="273844"/>
          </a:xfrm>
          <a:prstGeom prst="rect">
            <a:avLst/>
          </a:prstGeom>
        </p:spPr>
        <p:txBody>
          <a:bodyPr vert="horz" lIns="75798" tIns="38012" rIns="75798" bIns="380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697"/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697"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6" r:id="rId13"/>
  </p:sldLayoutIdLst>
  <p:timing>
    <p:tnLst>
      <p:par>
        <p:cTn id="1" dur="indefinite" restart="never" nodeType="tmRoot"/>
      </p:par>
    </p:tnLst>
  </p:timing>
  <p:txStyles>
    <p:titleStyle>
      <a:lvl1pPr algn="ctr" defTabSz="378819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55" indent="-284155" algn="l" defTabSz="37881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47" indent="-236772" algn="l" defTabSz="37881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137" indent="-189471" algn="l" defTabSz="37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26007" indent="-189471" algn="l" defTabSz="37881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854" indent="-189471" algn="l" defTabSz="37881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717" indent="-189471" algn="l" defTabSz="37881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62576" indent="-189471" algn="l" defTabSz="37881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443" indent="-189471" algn="l" defTabSz="37881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20298" indent="-189471" algn="l" defTabSz="37881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78819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57697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550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423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94287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150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652007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869" algn="l" defTabSz="378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5819" tIns="38022" rIns="75819" bIns="3802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5819" tIns="38022" rIns="75819" bIns="380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68"/>
            <a:ext cx="2133600" cy="273844"/>
          </a:xfrm>
          <a:prstGeom prst="rect">
            <a:avLst/>
          </a:prstGeom>
        </p:spPr>
        <p:txBody>
          <a:bodyPr vert="horz" lIns="75819" tIns="38022" rIns="75819" bIns="3802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92"/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892"/>
              <a:t>20.10.2017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68"/>
            <a:ext cx="2895600" cy="273844"/>
          </a:xfrm>
          <a:prstGeom prst="rect">
            <a:avLst/>
          </a:prstGeom>
        </p:spPr>
        <p:txBody>
          <a:bodyPr vert="horz" lIns="75819" tIns="38022" rIns="75819" bIns="3802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92"/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68"/>
            <a:ext cx="2133600" cy="273844"/>
          </a:xfrm>
          <a:prstGeom prst="rect">
            <a:avLst/>
          </a:prstGeom>
        </p:spPr>
        <p:txBody>
          <a:bodyPr vert="horz" lIns="75819" tIns="38022" rIns="75819" bIns="3802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92"/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892"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8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iming>
    <p:tnLst>
      <p:par>
        <p:cTn id="1" dur="indefinite" restart="never" nodeType="tmRoot"/>
      </p:par>
    </p:tnLst>
  </p:timing>
  <p:txStyles>
    <p:titleStyle>
      <a:lvl1pPr algn="ctr" defTabSz="37891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228" indent="-284228" algn="l" defTabSz="37891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06" indent="-236835" algn="l" defTabSz="37891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383" indent="-189519" algn="l" defTabSz="37891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26350" indent="-189519" algn="l" defTabSz="37891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295" indent="-189519" algn="l" defTabSz="37891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257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215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42179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21132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78918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57892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844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816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94778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740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652694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655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31502"/>
            <a:ext cx="8424936" cy="1138733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 algn="ctr"/>
            <a:r>
              <a:rPr lang="ru-RU" sz="2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  <a:p>
            <a:pPr algn="ctr"/>
            <a:r>
              <a:rPr lang="ru-RU" sz="2200" dirty="0">
                <a:solidFill>
                  <a:srgbClr val="206AB7"/>
                </a:solidFill>
              </a:rPr>
              <a:t>ГАЗОРАСПРЕДЕЛИТЕЛЬНЫЕ СТАНЦИИ И СИСТЕМЫ </a:t>
            </a:r>
            <a:r>
              <a:rPr lang="ru-RU" sz="2200" dirty="0" smtClean="0">
                <a:solidFill>
                  <a:srgbClr val="206AB7"/>
                </a:solidFill>
              </a:rPr>
              <a:t>ГАЗОСНАБЖЕНИЯ</a:t>
            </a:r>
          </a:p>
          <a:p>
            <a:pPr algn="ctr"/>
            <a:r>
              <a:rPr lang="ru-RU" sz="2200" dirty="0" smtClean="0">
                <a:solidFill>
                  <a:srgbClr val="206AB7"/>
                </a:solidFill>
              </a:rPr>
              <a:t>«Распределенные системы автоматического управления ГРС»</a:t>
            </a:r>
            <a:endParaRPr lang="ru-RU" sz="2200" dirty="0">
              <a:solidFill>
                <a:srgbClr val="206AB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4416" y="3435848"/>
            <a:ext cx="4572000" cy="923289"/>
          </a:xfrm>
          <a:prstGeom prst="rect">
            <a:avLst/>
          </a:prstGeom>
        </p:spPr>
        <p:txBody>
          <a:bodyPr lIns="91400" tIns="45700" rIns="91400" bIns="45700">
            <a:spAutoFit/>
          </a:bodyPr>
          <a:lstStyle/>
          <a:p>
            <a:pPr algn="r"/>
            <a:r>
              <a:rPr lang="ru-RU" dirty="0" smtClean="0">
                <a:solidFill>
                  <a:srgbClr val="206AB7"/>
                </a:solidFill>
              </a:rPr>
              <a:t>Заместитель начальника службы </a:t>
            </a:r>
            <a:r>
              <a:rPr lang="ru-RU" dirty="0" err="1" smtClean="0">
                <a:solidFill>
                  <a:srgbClr val="206AB7"/>
                </a:solidFill>
              </a:rPr>
              <a:t>АМОиИУС</a:t>
            </a:r>
            <a:r>
              <a:rPr lang="ru-RU" dirty="0" smtClean="0">
                <a:solidFill>
                  <a:srgbClr val="206AB7"/>
                </a:solidFill>
              </a:rPr>
              <a:t> -</a:t>
            </a:r>
          </a:p>
          <a:p>
            <a:pPr algn="r"/>
            <a:r>
              <a:rPr lang="ru-RU" dirty="0" smtClean="0">
                <a:solidFill>
                  <a:srgbClr val="206AB7"/>
                </a:solidFill>
              </a:rPr>
              <a:t>начальник ПО автоматизации</a:t>
            </a:r>
            <a:r>
              <a:rPr lang="ru-RU" dirty="0">
                <a:solidFill>
                  <a:srgbClr val="206AB7"/>
                </a:solidFill>
              </a:rPr>
              <a:t/>
            </a:r>
            <a:br>
              <a:rPr lang="ru-RU" dirty="0">
                <a:solidFill>
                  <a:srgbClr val="206AB7"/>
                </a:solidFill>
              </a:rPr>
            </a:br>
            <a:r>
              <a:rPr lang="ru-RU" dirty="0" smtClean="0">
                <a:solidFill>
                  <a:srgbClr val="206AB7"/>
                </a:solidFill>
              </a:rPr>
              <a:t>Марков Федор Серафимович</a:t>
            </a:r>
            <a:endParaRPr lang="ru-RU" dirty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030709" y="0"/>
            <a:ext cx="6985000" cy="789552"/>
          </a:xfrm>
          <a:prstGeom prst="rect">
            <a:avLst/>
          </a:prstGeom>
        </p:spPr>
        <p:txBody>
          <a:bodyPr lIns="91400" tIns="45700" rIns="91400" bIns="457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endParaRPr lang="ru-RU" sz="2400" kern="0" dirty="0">
              <a:solidFill>
                <a:srgbClr val="206AB7"/>
              </a:solidFill>
            </a:endParaRPr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</p:txBody>
      </p:sp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10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801" y="2120578"/>
            <a:ext cx="8639167" cy="52318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 algn="ctr"/>
            <a:r>
              <a:rPr lang="ru-RU" sz="2800" dirty="0">
                <a:solidFill>
                  <a:srgbClr val="206AB7"/>
                </a:solidFill>
              </a:rPr>
              <a:t>Спасибо за внимание!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651870"/>
            <a:ext cx="4572000" cy="923289"/>
          </a:xfrm>
          <a:prstGeom prst="rect">
            <a:avLst/>
          </a:prstGeom>
        </p:spPr>
        <p:txBody>
          <a:bodyPr lIns="91400" tIns="45700" rIns="91400" bIns="45700">
            <a:spAutoFit/>
          </a:bodyPr>
          <a:lstStyle/>
          <a:p>
            <a:pPr algn="r"/>
            <a:r>
              <a:rPr lang="ru-RU" dirty="0" smtClean="0">
                <a:solidFill>
                  <a:srgbClr val="206AB7"/>
                </a:solidFill>
              </a:rPr>
              <a:t>Заместитель начальника службы </a:t>
            </a:r>
            <a:r>
              <a:rPr lang="ru-RU" dirty="0" err="1" smtClean="0">
                <a:solidFill>
                  <a:srgbClr val="206AB7"/>
                </a:solidFill>
              </a:rPr>
              <a:t>АМОиИУС</a:t>
            </a:r>
            <a:r>
              <a:rPr lang="ru-RU" dirty="0" smtClean="0">
                <a:solidFill>
                  <a:srgbClr val="206AB7"/>
                </a:solidFill>
              </a:rPr>
              <a:t> -</a:t>
            </a:r>
          </a:p>
          <a:p>
            <a:pPr algn="r"/>
            <a:r>
              <a:rPr lang="ru-RU" dirty="0" smtClean="0">
                <a:solidFill>
                  <a:srgbClr val="206AB7"/>
                </a:solidFill>
              </a:rPr>
              <a:t>начальник ПО автоматизации</a:t>
            </a:r>
            <a:r>
              <a:rPr lang="ru-RU" dirty="0">
                <a:solidFill>
                  <a:srgbClr val="206AB7"/>
                </a:solidFill>
              </a:rPr>
              <a:t/>
            </a:r>
            <a:br>
              <a:rPr lang="ru-RU" dirty="0">
                <a:solidFill>
                  <a:srgbClr val="206AB7"/>
                </a:solidFill>
              </a:rPr>
            </a:br>
            <a:r>
              <a:rPr lang="ru-RU" dirty="0" smtClean="0">
                <a:solidFill>
                  <a:srgbClr val="206AB7"/>
                </a:solidFill>
              </a:rPr>
              <a:t>Марков Федор Серафимович</a:t>
            </a:r>
            <a:endParaRPr lang="ru-RU" dirty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14480" y="0"/>
            <a:ext cx="7301229" cy="789552"/>
          </a:xfrm>
          <a:prstGeom prst="rect">
            <a:avLst/>
          </a:prstGeom>
        </p:spPr>
        <p:txBody>
          <a:bodyPr lIns="91400" tIns="45700" rIns="91400" bIns="457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206AB7"/>
                </a:solidFill>
              </a:rPr>
              <a:t>Телемеханизация </a:t>
            </a:r>
            <a:r>
              <a:rPr lang="ru-RU" sz="2000" dirty="0" smtClean="0">
                <a:solidFill>
                  <a:srgbClr val="206AB7"/>
                </a:solidFill>
              </a:rPr>
              <a:t>ГРС </a:t>
            </a:r>
            <a:r>
              <a:rPr lang="ru-RU" sz="2000" dirty="0">
                <a:solidFill>
                  <a:srgbClr val="206AB7"/>
                </a:solidFill>
              </a:rPr>
              <a:t>ООО «Газпром </a:t>
            </a:r>
            <a:r>
              <a:rPr lang="ru-RU" sz="2000" dirty="0" err="1">
                <a:solidFill>
                  <a:srgbClr val="206AB7"/>
                </a:solidFill>
              </a:rPr>
              <a:t>трансгаз</a:t>
            </a:r>
            <a:r>
              <a:rPr lang="ru-RU" sz="2000" dirty="0">
                <a:solidFill>
                  <a:srgbClr val="206AB7"/>
                </a:solidFill>
              </a:rPr>
              <a:t> Нижний Новгород»</a:t>
            </a:r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</p:txBody>
      </p:sp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2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50494280"/>
              </p:ext>
            </p:extLst>
          </p:nvPr>
        </p:nvGraphicFramePr>
        <p:xfrm>
          <a:off x="899592" y="789552"/>
          <a:ext cx="7560840" cy="381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3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7006198"/>
              </p:ext>
            </p:extLst>
          </p:nvPr>
        </p:nvGraphicFramePr>
        <p:xfrm>
          <a:off x="718072" y="1419622"/>
          <a:ext cx="7742359" cy="324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072" y="3939902"/>
            <a:ext cx="4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307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6000" y="3435846"/>
            <a:ext cx="11208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Ямборусово-1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КС Ишлеи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Н. Александровка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9953" y="3003798"/>
            <a:ext cx="11448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Вад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Куженер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Летнево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Княгинино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Беднодемьяновск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7818" y="3928571"/>
            <a:ext cx="389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311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045636" y="392856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6499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516216" y="2715766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Протопоповка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Денисово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Иваново-2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с</a:t>
            </a:r>
            <a:r>
              <a:rPr lang="ru-RU" sz="1000" b="1" dirty="0" smtClean="0">
                <a:solidFill>
                  <a:schemeClr val="bg1"/>
                </a:solidFill>
              </a:rPr>
              <a:t>т. Тюрлема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Красные Четаи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Берсениха-1,2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14480" y="0"/>
            <a:ext cx="7301229" cy="789552"/>
          </a:xfrm>
          <a:prstGeom prst="rect">
            <a:avLst/>
          </a:prstGeom>
        </p:spPr>
        <p:txBody>
          <a:bodyPr lIns="91400" tIns="45700" rIns="91400" bIns="457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206AB7"/>
                </a:solidFill>
              </a:rPr>
              <a:t>Комплексный капитальный ремонт ГРС на 2017-2019 </a:t>
            </a:r>
            <a:r>
              <a:rPr lang="ru-RU" sz="2000" dirty="0" err="1" smtClean="0">
                <a:solidFill>
                  <a:srgbClr val="206AB7"/>
                </a:solidFill>
              </a:rPr>
              <a:t>г.г</a:t>
            </a:r>
            <a:r>
              <a:rPr lang="ru-RU" sz="2000" dirty="0" smtClean="0">
                <a:solidFill>
                  <a:srgbClr val="206AB7"/>
                </a:solidFill>
              </a:rPr>
              <a:t>.</a:t>
            </a:r>
            <a:endParaRPr lang="ru-RU" sz="2000" dirty="0">
              <a:solidFill>
                <a:srgbClr val="206AB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427" y="987574"/>
            <a:ext cx="7831265" cy="338514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r>
              <a:rPr lang="ru-RU" sz="1600" dirty="0" smtClean="0">
                <a:solidFill>
                  <a:srgbClr val="206AB7"/>
                </a:solidFill>
              </a:rPr>
              <a:t>На 2017-2019 год запланированы следующие объемы работ:</a:t>
            </a:r>
          </a:p>
        </p:txBody>
      </p:sp>
    </p:spTree>
    <p:extLst>
      <p:ext uri="{BB962C8B-B14F-4D97-AF65-F5344CB8AC3E}">
        <p14:creationId xmlns:p14="http://schemas.microsoft.com/office/powerpoint/2010/main" val="14067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1470"/>
            <a:ext cx="7067128" cy="7715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>Структурная схема САУ существующих систем автоматизации ГРС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43558"/>
            <a:ext cx="6408712" cy="396078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91680" y="4876006"/>
            <a:ext cx="6984776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206AB7"/>
                </a:solidFill>
              </a:rPr>
              <a:t>IХ </a:t>
            </a:r>
            <a:r>
              <a:rPr lang="ru-RU" sz="1400" dirty="0">
                <a:solidFill>
                  <a:srgbClr val="206AB7"/>
                </a:solidFill>
              </a:rPr>
              <a:t>Международная научно-практическая </a:t>
            </a:r>
            <a:r>
              <a:rPr lang="ru-RU" sz="1400" dirty="0" smtClean="0">
                <a:solidFill>
                  <a:srgbClr val="206AB7"/>
                </a:solidFill>
              </a:rPr>
              <a:t>конференция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4</a:t>
            </a:fld>
            <a:endParaRPr lang="ru-RU" sz="1400" b="0" dirty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5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072" y="3939902"/>
            <a:ext cx="4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307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850" y="3928978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308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0532" y="3936116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304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7818" y="3928571"/>
            <a:ext cx="389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311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045636" y="392856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6574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5295396" y="39475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6180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14480" y="0"/>
            <a:ext cx="7301229" cy="789552"/>
          </a:xfrm>
          <a:prstGeom prst="rect">
            <a:avLst/>
          </a:prstGeom>
        </p:spPr>
        <p:txBody>
          <a:bodyPr lIns="91400" tIns="45700" rIns="91400" bIns="457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1900" dirty="0" smtClean="0">
                <a:solidFill>
                  <a:srgbClr val="206AB7"/>
                </a:solidFill>
              </a:rPr>
              <a:t>Недостатки при поузловом и блочном ремонте ГРС</a:t>
            </a:r>
            <a:endParaRPr lang="ru-RU" sz="1900" dirty="0">
              <a:solidFill>
                <a:srgbClr val="206AB7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48190" y="234950"/>
            <a:ext cx="3409303" cy="27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Char char="ь"/>
            </a:pPr>
            <a:endParaRPr lang="ru-RU" altLang="ru-RU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918" y="1131590"/>
            <a:ext cx="8836197" cy="3416279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Необходимость выполнения большого объема работ по подключению кабельно-проводниковой продукции к САУ ГРС и вторичным приборам на объекте, как следствие длительные сроки монтажа, возможность ошибок при монтаже, повторная наладка САУ ГРС;</a:t>
            </a:r>
          </a:p>
          <a:p>
            <a:pPr marL="228600" indent="-228600">
              <a:buFontTx/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Проектная привязка большого количества оборудования к САУ ГРС (СА узлов ГРС, ПЕО, ПЭК, СПАиКЗ), возможность проектных ошибок и недоработок;</a:t>
            </a:r>
          </a:p>
          <a:p>
            <a:pPr marL="228600" indent="-228600">
              <a:buFontTx/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Проблемы с сопряжением оборудования разных производителей с САУ ГРС;</a:t>
            </a:r>
          </a:p>
          <a:p>
            <a:pPr marL="228600" indent="-228600">
              <a:buFontTx/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dirty="0">
                <a:solidFill>
                  <a:srgbClr val="206AB7"/>
                </a:solidFill>
              </a:rPr>
              <a:t> </a:t>
            </a:r>
            <a:r>
              <a:rPr lang="ru-RU" dirty="0" smtClean="0">
                <a:solidFill>
                  <a:srgbClr val="206AB7"/>
                </a:solidFill>
              </a:rPr>
              <a:t>Все вышеперечисленные факторы могут повлечь риски нарушения сроков ввода ГРС в эксплуатацию, а также требуют привлечения подрядных организаций и заводов-изготовителей к СМР и ПНР на объекте.</a:t>
            </a:r>
            <a:endParaRPr lang="ru-RU" dirty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51470"/>
            <a:ext cx="7128792" cy="7095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206AB7"/>
                </a:solidFill>
              </a:rPr>
              <a:t>Недостатки выявленные в процессе СМР, ПНР</a:t>
            </a:r>
            <a:endParaRPr lang="ru-RU" sz="2000" dirty="0">
              <a:solidFill>
                <a:srgbClr val="206AB7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6801" y="867792"/>
            <a:ext cx="8819695" cy="83986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rgbClr val="206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Неудовлетворительное качество выполнения работ подрядными организациями;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rgbClr val="206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кабельных каналов и коробов, не хватает места для прокладки кабелей;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rgbClr val="206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повторного монтажа САУ, перевозится в транспортной таре отдельно от блока операторной.</a:t>
            </a:r>
            <a:endParaRPr lang="ru-RU" sz="1400" b="0" dirty="0">
              <a:solidFill>
                <a:srgbClr val="206A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3848" y="1851670"/>
            <a:ext cx="2808312" cy="280831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16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20" y="1851670"/>
            <a:ext cx="2808312" cy="2808312"/>
          </a:xfrm>
          <a:prstGeom prst="rect">
            <a:avLst/>
          </a:prstGeom>
        </p:spPr>
      </p:pic>
      <p:sp>
        <p:nvSpPr>
          <p:cNvPr id="19" name="Нижний колонтитул 2"/>
          <p:cNvSpPr txBox="1">
            <a:spLocks/>
          </p:cNvSpPr>
          <p:nvPr/>
        </p:nvSpPr>
        <p:spPr>
          <a:xfrm>
            <a:off x="0" y="4857766"/>
            <a:ext cx="9144000" cy="271448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defPPr>
              <a:defRPr lang="ru-RU"/>
            </a:defPPr>
            <a:lvl1pPr marL="0" algn="ctr" defTabSz="91400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03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05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10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10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014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015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18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020" algn="l" defTabSz="9140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20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6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pic>
        <p:nvPicPr>
          <p:cNvPr id="9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6176" y="1851670"/>
            <a:ext cx="2808312" cy="2808312"/>
          </a:xfrm>
        </p:spPr>
      </p:pic>
    </p:spTree>
    <p:extLst>
      <p:ext uri="{BB962C8B-B14F-4D97-AF65-F5344CB8AC3E}">
        <p14:creationId xmlns:p14="http://schemas.microsoft.com/office/powerpoint/2010/main" val="424401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7715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>Структурная схема САУ предлагаемых систем автоматизации ГРС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43558"/>
            <a:ext cx="6552728" cy="396078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91680" y="4876006"/>
            <a:ext cx="6984776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206AB7"/>
                </a:solidFill>
              </a:rPr>
              <a:t>IХ </a:t>
            </a:r>
            <a:r>
              <a:rPr lang="ru-RU" sz="1400" dirty="0">
                <a:solidFill>
                  <a:srgbClr val="206AB7"/>
                </a:solidFill>
              </a:rPr>
              <a:t>Международная научно-практическая </a:t>
            </a:r>
            <a:r>
              <a:rPr lang="ru-RU" sz="1400" dirty="0" smtClean="0">
                <a:solidFill>
                  <a:srgbClr val="206AB7"/>
                </a:solidFill>
              </a:rPr>
              <a:t>конференция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7</a:t>
            </a:fld>
            <a:endParaRPr lang="ru-RU" sz="1400" b="0" dirty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4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8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072" y="3939902"/>
            <a:ext cx="4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307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850" y="3928978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308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0532" y="3936116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304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7818" y="3928571"/>
            <a:ext cx="389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311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045636" y="392856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6574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5295396" y="39475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6180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14480" y="0"/>
            <a:ext cx="7301229" cy="789552"/>
          </a:xfrm>
          <a:prstGeom prst="rect">
            <a:avLst/>
          </a:prstGeom>
        </p:spPr>
        <p:txBody>
          <a:bodyPr lIns="91400" tIns="45700" rIns="91400" bIns="457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206AB7"/>
                </a:solidFill>
              </a:rPr>
              <a:t>Вариант блочной ГРС с распределенной системой автоматизации</a:t>
            </a:r>
            <a:endParaRPr lang="ru-RU" sz="2000" dirty="0">
              <a:solidFill>
                <a:srgbClr val="206AB7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48190" y="234950"/>
            <a:ext cx="3409303" cy="27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Char char="ь"/>
            </a:pPr>
            <a:endParaRPr lang="ru-RU" altLang="ru-RU" sz="12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446" y="843558"/>
            <a:ext cx="5710359" cy="39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1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>
                <a:solidFill>
                  <a:srgbClr val="206AB7"/>
                </a:solidFill>
              </a:rPr>
              <a:pPr>
                <a:defRPr/>
              </a:pPr>
              <a:t>9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IХ Международная научно-практическая конференция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072" y="3939902"/>
            <a:ext cx="4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307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850" y="3928978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308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0532" y="3936116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304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7818" y="3928571"/>
            <a:ext cx="389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311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045636" y="392856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6574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5295396" y="39475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6180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14480" y="0"/>
            <a:ext cx="7301229" cy="789552"/>
          </a:xfrm>
          <a:prstGeom prst="rect">
            <a:avLst/>
          </a:prstGeom>
        </p:spPr>
        <p:txBody>
          <a:bodyPr lIns="91400" tIns="45700" rIns="91400" bIns="457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1900" dirty="0" smtClean="0">
                <a:solidFill>
                  <a:srgbClr val="206AB7"/>
                </a:solidFill>
              </a:rPr>
              <a:t>Преимущества распределенной системы автоматизации ГРС</a:t>
            </a:r>
            <a:endParaRPr lang="ru-RU" sz="1900" dirty="0">
              <a:solidFill>
                <a:srgbClr val="206AB7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48190" y="234950"/>
            <a:ext cx="3409303" cy="27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Char char="ь"/>
            </a:pPr>
            <a:endParaRPr lang="ru-RU" altLang="ru-RU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094" y="1275606"/>
            <a:ext cx="8836197" cy="3139281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pPr marL="228600" indent="-228600"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Небольшой объем СМР на объекте по подключению кабельно-проводниковой продукции, возможность выполнения работ собственными силами в короткие сроки;</a:t>
            </a:r>
          </a:p>
          <a:p>
            <a:pPr marL="228600" indent="-228600"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Гарантированная работоспособность САУ ГРС в комплекте с технологическим оборудованием и смежными системами автоматики, отработанный автоматический режим работы;</a:t>
            </a:r>
          </a:p>
          <a:p>
            <a:pPr marL="228600" indent="-228600"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Возможность вывода в ремонт и проведения ТО отдельных узлов САУ ГРС без потери контроля над технологическим оборудованием ГРС в целом;</a:t>
            </a:r>
          </a:p>
          <a:p>
            <a:pPr marL="228600" indent="-228600"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206AB7"/>
                </a:solidFill>
              </a:rPr>
              <a:t>Минимизация проектных ошибок и недоработок.</a:t>
            </a:r>
          </a:p>
          <a:p>
            <a:pPr marL="228600" indent="-228600">
              <a:buAutoNum type="arabicPeriod"/>
            </a:pPr>
            <a:endParaRPr lang="ru-RU" dirty="0" smtClean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БК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6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7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8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B5855AC3603342A79FFF4F652F69CC" ma:contentTypeVersion="1" ma:contentTypeDescription="Создание документа." ma:contentTypeScope="" ma:versionID="b45b096f03eaffbab5670a49d45918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2c916068211e4acbb61b7c7cc9ed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099CE3-B0C5-42FC-B211-AE8E1AEAEB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440A9-4271-40AF-BE8E-28FE478DE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8C6577-EC0E-449F-AB54-BBAA72D9FD6B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416</Words>
  <Application>Microsoft Office PowerPoint</Application>
  <PresentationFormat>Экран (16:9)</PresentationFormat>
  <Paragraphs>101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1_Тема по умолчанию</vt:lpstr>
      <vt:lpstr>Тема БК 16х9</vt:lpstr>
      <vt:lpstr>2_Тема по умолчанию</vt:lpstr>
      <vt:lpstr>36_Тема по умолчанию</vt:lpstr>
      <vt:lpstr>37_Тема по умолчанию</vt:lpstr>
      <vt:lpstr>38_Тема по умолчанию</vt:lpstr>
      <vt:lpstr>Презентация PowerPoint</vt:lpstr>
      <vt:lpstr>Презентация PowerPoint</vt:lpstr>
      <vt:lpstr>Презентация PowerPoint</vt:lpstr>
      <vt:lpstr>Структурная схема САУ существующих систем автоматизации ГРС</vt:lpstr>
      <vt:lpstr>Презентация PowerPoint</vt:lpstr>
      <vt:lpstr>Недостатки выявленные в процессе СМР, ПНР</vt:lpstr>
      <vt:lpstr>Структурная схема САУ предлагаемых систем автоматизации ГРС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Хохлов Андрей Николаевич</cp:lastModifiedBy>
  <cp:revision>1231</cp:revision>
  <cp:lastPrinted>2017-10-18T13:35:20Z</cp:lastPrinted>
  <dcterms:created xsi:type="dcterms:W3CDTF">2016-04-22T13:19:16Z</dcterms:created>
  <dcterms:modified xsi:type="dcterms:W3CDTF">2017-10-20T12:33:31Z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0x010100E6B5855AC3603342A79FFF4F652F69CC</vt:lpwstr>
  </property>
</Properties>
</file>