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8.xml" ContentType="application/vnd.openxmlformats-officedocument.theme+xml"/>
  <Override PartName="/ppt/slideLayouts/slideLayout32.xml" ContentType="application/vnd.openxmlformats-officedocument.presentationml.slideLayout+xml"/>
  <Override PartName="/ppt/theme/theme9.xml" ContentType="application/vnd.openxmlformats-officedocument.theme+xml"/>
  <Override PartName="/ppt/slideLayouts/slideLayout3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667" r:id="rId2"/>
    <p:sldMasterId id="2147483679" r:id="rId3"/>
    <p:sldMasterId id="2147483705" r:id="rId4"/>
    <p:sldMasterId id="2147483708" r:id="rId5"/>
    <p:sldMasterId id="2147483710" r:id="rId6"/>
    <p:sldMasterId id="2147483713" r:id="rId7"/>
    <p:sldMasterId id="2147483716" r:id="rId8"/>
    <p:sldMasterId id="2147483719" r:id="rId9"/>
    <p:sldMasterId id="2147483722" r:id="rId10"/>
  </p:sldMasterIdLst>
  <p:notesMasterIdLst>
    <p:notesMasterId r:id="rId23"/>
  </p:notesMasterIdLst>
  <p:handoutMasterIdLst>
    <p:handoutMasterId r:id="rId24"/>
  </p:handoutMasterIdLst>
  <p:sldIdLst>
    <p:sldId id="259" r:id="rId11"/>
    <p:sldId id="451" r:id="rId12"/>
    <p:sldId id="447" r:id="rId13"/>
    <p:sldId id="452" r:id="rId14"/>
    <p:sldId id="475" r:id="rId15"/>
    <p:sldId id="453" r:id="rId16"/>
    <p:sldId id="476" r:id="rId17"/>
    <p:sldId id="479" r:id="rId18"/>
    <p:sldId id="459" r:id="rId19"/>
    <p:sldId id="478" r:id="rId20"/>
    <p:sldId id="462" r:id="rId21"/>
    <p:sldId id="279" r:id="rId2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6600"/>
    <a:srgbClr val="FF66CC"/>
    <a:srgbClr val="FF9900"/>
    <a:srgbClr val="99CC00"/>
    <a:srgbClr val="FF6699"/>
    <a:srgbClr val="3399FF"/>
    <a:srgbClr val="00CC00"/>
    <a:srgbClr val="66FF33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55" autoAdjust="0"/>
    <p:restoredTop sz="96318" autoAdjust="0"/>
  </p:normalViewPr>
  <p:slideViewPr>
    <p:cSldViewPr snapToGrid="0">
      <p:cViewPr>
        <p:scale>
          <a:sx n="66" d="100"/>
          <a:sy n="66" d="100"/>
        </p:scale>
        <p:origin x="-1818" y="-240"/>
      </p:cViewPr>
      <p:guideLst>
        <p:guide orient="horz" pos="1780"/>
        <p:guide orient="horz" pos="2812"/>
        <p:guide orient="horz" pos="3875"/>
        <p:guide orient="horz" pos="825"/>
        <p:guide orient="horz" pos="3268"/>
        <p:guide orient="horz" pos="589"/>
        <p:guide orient="horz" pos="1247"/>
        <p:guide pos="141"/>
        <p:guide pos="1089"/>
        <p:guide pos="1558"/>
        <p:guide pos="5423"/>
        <p:guide pos="3763"/>
        <p:guide pos="5626"/>
        <p:guide pos="1363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3306" y="-102"/>
      </p:cViewPr>
      <p:guideLst>
        <p:guide orient="horz" pos="3136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" y="10"/>
            <a:ext cx="2946400" cy="49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98" tIns="43800" rIns="87598" bIns="43800" numCol="1" anchor="t" anchorCtr="0" compatLnSpc="1">
            <a:prstTxWarp prst="textNoShape">
              <a:avLst/>
            </a:prstTxWarp>
          </a:bodyPr>
          <a:lstStyle>
            <a:lvl1pPr defTabSz="873866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97" y="10"/>
            <a:ext cx="2944814" cy="49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98" tIns="43800" rIns="87598" bIns="43800" numCol="1" anchor="t" anchorCtr="0" compatLnSpc="1">
            <a:prstTxWarp prst="textNoShape">
              <a:avLst/>
            </a:prstTxWarp>
          </a:bodyPr>
          <a:lstStyle>
            <a:lvl1pPr algn="r" defTabSz="873866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9" y="9428257"/>
            <a:ext cx="2946400" cy="49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98" tIns="43800" rIns="87598" bIns="43800" numCol="1" anchor="b" anchorCtr="0" compatLnSpc="1">
            <a:prstTxWarp prst="textNoShape">
              <a:avLst/>
            </a:prstTxWarp>
          </a:bodyPr>
          <a:lstStyle>
            <a:lvl1pPr defTabSz="873866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97" y="9428257"/>
            <a:ext cx="2944814" cy="49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98" tIns="43800" rIns="87598" bIns="43800" numCol="1" anchor="b" anchorCtr="0" compatLnSpc="1">
            <a:prstTxWarp prst="textNoShape">
              <a:avLst/>
            </a:prstTxWarp>
          </a:bodyPr>
          <a:lstStyle>
            <a:lvl1pPr algn="r" defTabSz="873866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3E6B3BF-997D-405E-852A-44DD26F547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808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" y="10"/>
            <a:ext cx="2946400" cy="49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9" tIns="46196" rIns="92389" bIns="46196" numCol="1" anchor="t" anchorCtr="0" compatLnSpc="1">
            <a:prstTxWarp prst="textNoShape">
              <a:avLst/>
            </a:prstTxWarp>
          </a:bodyPr>
          <a:lstStyle>
            <a:lvl1pPr defTabSz="924224">
              <a:defRPr sz="11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97" y="10"/>
            <a:ext cx="2944814" cy="49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9" tIns="46196" rIns="92389" bIns="46196" numCol="1" anchor="t" anchorCtr="0" compatLnSpc="1">
            <a:prstTxWarp prst="textNoShape">
              <a:avLst/>
            </a:prstTxWarp>
          </a:bodyPr>
          <a:lstStyle>
            <a:lvl1pPr algn="r" defTabSz="924224">
              <a:defRPr sz="11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35013"/>
            <a:ext cx="4981575" cy="3736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59" y="4715712"/>
            <a:ext cx="5435601" cy="446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9" tIns="46196" rIns="92389" bIns="461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9" y="9428257"/>
            <a:ext cx="2946400" cy="49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9" tIns="46196" rIns="92389" bIns="46196" numCol="1" anchor="b" anchorCtr="0" compatLnSpc="1">
            <a:prstTxWarp prst="textNoShape">
              <a:avLst/>
            </a:prstTxWarp>
          </a:bodyPr>
          <a:lstStyle>
            <a:lvl1pPr defTabSz="924224">
              <a:defRPr sz="11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97" y="9428257"/>
            <a:ext cx="2944814" cy="49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9" tIns="46196" rIns="92389" bIns="46196" numCol="1" anchor="b" anchorCtr="0" compatLnSpc="1">
            <a:prstTxWarp prst="textNoShape">
              <a:avLst/>
            </a:prstTxWarp>
          </a:bodyPr>
          <a:lstStyle>
            <a:lvl1pPr algn="r" defTabSz="924224">
              <a:defRPr sz="11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12FF860-0636-49EF-BDCC-A32582EF8A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173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2FF860-0636-49EF-BDCC-A32582EF8A2C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2FF860-0636-49EF-BDCC-A32582EF8A2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88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482"/>
            <a:fld id="{97458164-F413-44B9-8568-91B9D6195450}" type="slidenum">
              <a:rPr lang="ru-RU" smtClean="0"/>
              <a:pPr defTabSz="923482"/>
              <a:t>12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2FF860-0636-49EF-BDCC-A32582EF8A2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88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2FF860-0636-49EF-BDCC-A32582EF8A2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88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2FF860-0636-49EF-BDCC-A32582EF8A2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88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2FF860-0636-49EF-BDCC-A32582EF8A2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88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2FF860-0636-49EF-BDCC-A32582EF8A2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88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2FF860-0636-49EF-BDCC-A32582EF8A2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88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2FF860-0636-49EF-BDCC-A32582EF8A2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88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2FF860-0636-49EF-BDCC-A32582EF8A2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8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9500"/>
            <a:ext cx="9144000" cy="1528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&lt;#&gt;</a:t>
            </a: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ПДС ТОиР ООО «Газпром центрремонт»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ПДС ТОиР ООО «Газпром центрремонт»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ПДС ТОиР ООО «Газпром центрремонт»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ПДС ТОиР ООО «Газпром центрремонт»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ПДС ТОиР ООО «Газпром центрремонт»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9500"/>
            <a:ext cx="9144000" cy="1528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ПДС ТОиР ООО «Газпром центрремонт»</a:t>
            </a:r>
          </a:p>
        </p:txBody>
      </p:sp>
    </p:spTree>
    <p:extLst>
      <p:ext uri="{BB962C8B-B14F-4D97-AF65-F5344CB8AC3E}">
        <p14:creationId xmlns:p14="http://schemas.microsoft.com/office/powerpoint/2010/main" val="1508719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9500"/>
            <a:ext cx="9144000" cy="1528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ПДС ТОиР ООО «Газпром центрремонт»</a:t>
            </a:r>
          </a:p>
        </p:txBody>
      </p:sp>
    </p:spTree>
    <p:extLst>
      <p:ext uri="{BB962C8B-B14F-4D97-AF65-F5344CB8AC3E}">
        <p14:creationId xmlns:p14="http://schemas.microsoft.com/office/powerpoint/2010/main" val="1363706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9500"/>
            <a:ext cx="9144000" cy="1528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ПДС ТОиР ООО «Газпром центрремонт»</a:t>
            </a:r>
          </a:p>
        </p:txBody>
      </p:sp>
    </p:spTree>
    <p:extLst>
      <p:ext uri="{BB962C8B-B14F-4D97-AF65-F5344CB8AC3E}">
        <p14:creationId xmlns:p14="http://schemas.microsoft.com/office/powerpoint/2010/main" val="1638305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506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9500"/>
            <a:ext cx="9144000" cy="1528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ПДС ТОиР ООО «Газпром центрремонт»</a:t>
            </a:r>
          </a:p>
        </p:txBody>
      </p:sp>
    </p:spTree>
    <p:extLst>
      <p:ext uri="{BB962C8B-B14F-4D97-AF65-F5344CB8AC3E}">
        <p14:creationId xmlns:p14="http://schemas.microsoft.com/office/powerpoint/2010/main" val="3449543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68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ПДС ТОиР ООО «Газпром центрремонт»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9500"/>
            <a:ext cx="9144000" cy="1528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ПДС ТОиР ООО «Газпром центрремонт»</a:t>
            </a:r>
          </a:p>
        </p:txBody>
      </p:sp>
    </p:spTree>
    <p:extLst>
      <p:ext uri="{BB962C8B-B14F-4D97-AF65-F5344CB8AC3E}">
        <p14:creationId xmlns:p14="http://schemas.microsoft.com/office/powerpoint/2010/main" val="2220117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ПДС ТОиР ООО «Газпром центрремонт»</a:t>
            </a:r>
          </a:p>
        </p:txBody>
      </p:sp>
    </p:spTree>
    <p:extLst>
      <p:ext uri="{BB962C8B-B14F-4D97-AF65-F5344CB8AC3E}">
        <p14:creationId xmlns:p14="http://schemas.microsoft.com/office/powerpoint/2010/main" val="2957973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9500"/>
            <a:ext cx="9144000" cy="1528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ПДС ТОиР ООО «Газпром центрремонт»</a:t>
            </a:r>
          </a:p>
        </p:txBody>
      </p:sp>
    </p:spTree>
    <p:extLst>
      <p:ext uri="{BB962C8B-B14F-4D97-AF65-F5344CB8AC3E}">
        <p14:creationId xmlns:p14="http://schemas.microsoft.com/office/powerpoint/2010/main" val="2479260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9500"/>
            <a:ext cx="9144000" cy="1528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ПДС ТОиР ООО «Газпром центрремонт»</a:t>
            </a:r>
          </a:p>
        </p:txBody>
      </p:sp>
    </p:spTree>
    <p:extLst>
      <p:ext uri="{BB962C8B-B14F-4D97-AF65-F5344CB8AC3E}">
        <p14:creationId xmlns:p14="http://schemas.microsoft.com/office/powerpoint/2010/main" val="181823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ПДС ТОиР ООО «Газпром центрремонт»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ПДС ТОиР ООО «Газпром центрремонт»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ПДС ТОиР ООО «Газпром центрремонт»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ПДС ТОиР ООО «Газпром центрремонт»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ПДС ТОиР ООО «Газпром центрремонт»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ПДС ТОиР ООО «Газпром центрремонт»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w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.wmf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.wmf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.wmf"/><Relationship Id="rId4" Type="http://schemas.openxmlformats.org/officeDocument/2006/relationships/image" Target="../media/image4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IMG_7806.jp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0" y="304800"/>
            <a:ext cx="9144000" cy="6096000"/>
          </a:xfrm>
          <a:prstGeom prst="rect">
            <a:avLst/>
          </a:prstGeom>
          <a:gradFill flip="none" rotWithShape="1">
            <a:gsLst>
              <a:gs pos="0">
                <a:srgbClr val="0099FF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</p:pic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843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r>
              <a:rPr lang="en-US" dirty="0"/>
              <a:t>&lt;#&gt;</a:t>
            </a:r>
            <a:endParaRPr lang="ru-RU" dirty="0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 dirty="0"/>
              <a:t>ПДС ТОиР ООО «Газпром центрремонт»</a:t>
            </a: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18444" name="Picture 17" descr="Прозрачны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" y="85725"/>
            <a:ext cx="17303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 bwMode="auto">
          <a:xfrm>
            <a:off x="0" y="1041400"/>
            <a:ext cx="9144000" cy="5257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-190500" y="1041400"/>
            <a:ext cx="6007100" cy="3683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676400" y="-1181100"/>
            <a:ext cx="1511300" cy="990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1511300" y="1562100"/>
            <a:ext cx="2730500" cy="1701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0" y="1085849"/>
            <a:ext cx="9144000" cy="5229225"/>
          </a:xfrm>
          <a:prstGeom prst="rect">
            <a:avLst/>
          </a:prstGeom>
          <a:gradFill flip="none" rotWithShape="1">
            <a:gsLst>
              <a:gs pos="0">
                <a:srgbClr val="003366"/>
              </a:gs>
              <a:gs pos="0">
                <a:srgbClr val="DDEEFF">
                  <a:alpha val="85000"/>
                </a:srgbClr>
              </a:gs>
              <a:gs pos="100000">
                <a:schemeClr val="bg1">
                  <a:alpha val="93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15000"/>
            <a:lum/>
          </a:blip>
          <a:srcRect/>
          <a:stretch>
            <a:fillRect l="-6000" r="-17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843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ПДС ТОиР ООО «Газпром центрремонт»</a:t>
            </a: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8444" name="Picture 17" descr="Прозрачн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" y="85725"/>
            <a:ext cx="17303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 bwMode="auto">
          <a:xfrm>
            <a:off x="0" y="1041400"/>
            <a:ext cx="9144000" cy="5257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-190500" y="1041400"/>
            <a:ext cx="6007100" cy="3683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676400" y="-1181100"/>
            <a:ext cx="1511300" cy="990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1511300" y="1562100"/>
            <a:ext cx="2730500" cy="1701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/>
          </a:p>
        </p:txBody>
      </p:sp>
      <p:grpSp>
        <p:nvGrpSpPr>
          <p:cNvPr id="19459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67621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7622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7623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946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 dirty="0"/>
              <a:t>ПДС ТОиР ООО «Газпром центрремонт»</a:t>
            </a:r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67632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19468" name="Picture 19" descr="Прозрачный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4300" y="85725"/>
            <a:ext cx="17303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8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71023" name="Line 15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71041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71042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20489" name="Picture 36" descr="Прозрачный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4300" y="85725"/>
            <a:ext cx="17303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IMG_7806.jp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0" y="304800"/>
            <a:ext cx="9144000" cy="6096000"/>
          </a:xfrm>
          <a:prstGeom prst="rect">
            <a:avLst/>
          </a:prstGeom>
          <a:gradFill flip="none" rotWithShape="1">
            <a:gsLst>
              <a:gs pos="0">
                <a:srgbClr val="0099FF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</p:pic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843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ПДС ТОиР ООО «Газпром центрремонт»</a:t>
            </a: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8444" name="Picture 17" descr="Прозрачны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" y="85725"/>
            <a:ext cx="17303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 bwMode="auto">
          <a:xfrm>
            <a:off x="0" y="1041400"/>
            <a:ext cx="9144000" cy="5257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-190500" y="1041400"/>
            <a:ext cx="6007100" cy="3683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676400" y="-1181100"/>
            <a:ext cx="1511300" cy="990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1511300" y="1562100"/>
            <a:ext cx="2730500" cy="1701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0" y="1085849"/>
            <a:ext cx="9144000" cy="5229225"/>
          </a:xfrm>
          <a:prstGeom prst="rect">
            <a:avLst/>
          </a:prstGeom>
          <a:gradFill flip="none" rotWithShape="1">
            <a:gsLst>
              <a:gs pos="0">
                <a:srgbClr val="003366"/>
              </a:gs>
              <a:gs pos="0">
                <a:srgbClr val="DDEEFF">
                  <a:alpha val="85000"/>
                </a:srgbClr>
              </a:gs>
              <a:gs pos="100000">
                <a:schemeClr val="bg1">
                  <a:alpha val="93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3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IMG_7806.jp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0" y="304800"/>
            <a:ext cx="9144000" cy="6096000"/>
          </a:xfrm>
          <a:prstGeom prst="rect">
            <a:avLst/>
          </a:prstGeom>
          <a:gradFill flip="none" rotWithShape="1">
            <a:gsLst>
              <a:gs pos="0">
                <a:srgbClr val="0099FF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</p:pic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843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ПДС ТОиР ООО «Газпром центрремонт»</a:t>
            </a: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8444" name="Picture 17" descr="Прозрачны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" y="85725"/>
            <a:ext cx="17303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 bwMode="auto">
          <a:xfrm>
            <a:off x="0" y="1041400"/>
            <a:ext cx="9144000" cy="5257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-190500" y="1041400"/>
            <a:ext cx="6007100" cy="3683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676400" y="-1181100"/>
            <a:ext cx="1511300" cy="990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1511300" y="1562100"/>
            <a:ext cx="2730500" cy="1701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0" y="1085849"/>
            <a:ext cx="9144000" cy="5229225"/>
          </a:xfrm>
          <a:prstGeom prst="rect">
            <a:avLst/>
          </a:prstGeom>
          <a:gradFill flip="none" rotWithShape="1">
            <a:gsLst>
              <a:gs pos="0">
                <a:srgbClr val="003366"/>
              </a:gs>
              <a:gs pos="0">
                <a:srgbClr val="DDEEFF">
                  <a:alpha val="85000"/>
                </a:srgbClr>
              </a:gs>
              <a:gs pos="100000">
                <a:schemeClr val="bg1">
                  <a:alpha val="93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5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IMG_7806.jpg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>
            <a:off x="0" y="304800"/>
            <a:ext cx="9144000" cy="6096000"/>
          </a:xfrm>
          <a:prstGeom prst="rect">
            <a:avLst/>
          </a:prstGeom>
          <a:gradFill flip="none" rotWithShape="1">
            <a:gsLst>
              <a:gs pos="0">
                <a:srgbClr val="0099FF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</p:pic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843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ПДС ТОиР ООО «Газпром центрремонт»</a:t>
            </a: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8444" name="Picture 17" descr="Прозрачны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" y="85725"/>
            <a:ext cx="17303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 bwMode="auto">
          <a:xfrm>
            <a:off x="0" y="1041400"/>
            <a:ext cx="9144000" cy="5257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-190500" y="1041400"/>
            <a:ext cx="6007100" cy="3683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676400" y="-1181100"/>
            <a:ext cx="1511300" cy="990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1511300" y="1562100"/>
            <a:ext cx="2730500" cy="1701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0" y="1085849"/>
            <a:ext cx="9144000" cy="5229225"/>
          </a:xfrm>
          <a:prstGeom prst="rect">
            <a:avLst/>
          </a:prstGeom>
          <a:gradFill flip="none" rotWithShape="1">
            <a:gsLst>
              <a:gs pos="0">
                <a:srgbClr val="003366"/>
              </a:gs>
              <a:gs pos="0">
                <a:srgbClr val="DDEEFF">
                  <a:alpha val="85000"/>
                </a:srgbClr>
              </a:gs>
              <a:gs pos="100000">
                <a:schemeClr val="bg1">
                  <a:alpha val="93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2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IMG_7806.jpg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>
            <a:off x="0" y="304800"/>
            <a:ext cx="9144000" cy="6096000"/>
          </a:xfrm>
          <a:prstGeom prst="rect">
            <a:avLst/>
          </a:prstGeom>
          <a:gradFill flip="none" rotWithShape="1">
            <a:gsLst>
              <a:gs pos="0">
                <a:srgbClr val="0099FF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</p:pic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843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ПДС ТОиР ООО «Газпром центрремонт»</a:t>
            </a: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8444" name="Picture 17" descr="Прозрачны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" y="85725"/>
            <a:ext cx="17303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 bwMode="auto">
          <a:xfrm>
            <a:off x="0" y="1041400"/>
            <a:ext cx="9144000" cy="5257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-190500" y="1041400"/>
            <a:ext cx="6007100" cy="3683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676400" y="-1181100"/>
            <a:ext cx="1511300" cy="990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1511300" y="1562100"/>
            <a:ext cx="2730500" cy="1701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0" y="1085849"/>
            <a:ext cx="9144000" cy="5229225"/>
          </a:xfrm>
          <a:prstGeom prst="rect">
            <a:avLst/>
          </a:prstGeom>
          <a:gradFill flip="none" rotWithShape="1">
            <a:gsLst>
              <a:gs pos="0">
                <a:srgbClr val="003366"/>
              </a:gs>
              <a:gs pos="0">
                <a:srgbClr val="DDEEFF">
                  <a:alpha val="85000"/>
                </a:srgbClr>
              </a:gs>
              <a:gs pos="100000">
                <a:schemeClr val="bg1">
                  <a:alpha val="93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6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15000"/>
            <a:lum/>
          </a:blip>
          <a:srcRect/>
          <a:stretch>
            <a:fillRect l="-6000" r="-17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843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ПДС ТОиР ООО «Газпром центрремонт»</a:t>
            </a: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8444" name="Picture 17" descr="Прозрачны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" y="85725"/>
            <a:ext cx="17303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 bwMode="auto">
          <a:xfrm>
            <a:off x="0" y="1041400"/>
            <a:ext cx="9144000" cy="5257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-190500" y="1041400"/>
            <a:ext cx="6007100" cy="3683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676400" y="-1181100"/>
            <a:ext cx="1511300" cy="990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1511300" y="1562100"/>
            <a:ext cx="2730500" cy="1701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3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15000"/>
            <a:lum/>
          </a:blip>
          <a:srcRect/>
          <a:stretch>
            <a:fillRect l="-6000" r="-17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843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ПДС ТОиР ООО «Газпром центрремонт»</a:t>
            </a: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8444" name="Picture 17" descr="Прозрачн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" y="85725"/>
            <a:ext cx="17303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 bwMode="auto">
          <a:xfrm>
            <a:off x="0" y="1041400"/>
            <a:ext cx="9144000" cy="5257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-190500" y="1041400"/>
            <a:ext cx="6007100" cy="3683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676400" y="-1181100"/>
            <a:ext cx="1511300" cy="990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1511300" y="1562100"/>
            <a:ext cx="2730500" cy="1701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51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10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1507" name="Line 11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1508" name="Rectangle 12"/>
          <p:cNvSpPr>
            <a:spLocks noChangeArrowheads="1"/>
          </p:cNvSpPr>
          <p:nvPr/>
        </p:nvSpPr>
        <p:spPr bwMode="auto">
          <a:xfrm>
            <a:off x="0" y="634365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800" dirty="0" smtClean="0">
                <a:cs typeface="Times New Roman" pitchFamily="18" charset="0"/>
              </a:rPr>
              <a:t>г. Горно-Алтайск</a:t>
            </a:r>
          </a:p>
          <a:p>
            <a:pPr algn="ctr"/>
            <a:r>
              <a:rPr lang="ru-RU" sz="1800" dirty="0" smtClean="0">
                <a:cs typeface="Times New Roman" pitchFamily="18" charset="0"/>
              </a:rPr>
              <a:t>22-26  октября 2018 </a:t>
            </a:r>
            <a:r>
              <a:rPr lang="ru-RU" sz="1800" dirty="0">
                <a:cs typeface="Times New Roman" pitchFamily="18" charset="0"/>
              </a:rPr>
              <a:t>года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613316" y="2319991"/>
            <a:ext cx="790621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Организация работ по техническому перевооружению ГРС</a:t>
            </a:r>
            <a:r>
              <a:rPr lang="ru-RU" sz="3200" b="1" dirty="0"/>
              <a:t> </a:t>
            </a:r>
            <a:r>
              <a:rPr lang="ru-RU" sz="3200" b="1" dirty="0" smtClean="0"/>
              <a:t>ПАО «Газпром»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26864" y="128903"/>
            <a:ext cx="71905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5000"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Совещание специалистов дочерних обществ ПАО «Газпром» по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 газораспределительных станций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1938338" y="6362700"/>
            <a:ext cx="72056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2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228600" y="6343650"/>
            <a:ext cx="1487488" cy="476250"/>
          </a:xfrm>
          <a:prstGeom prst="rect">
            <a:avLst/>
          </a:prstGeom>
          <a:noFill/>
        </p:spPr>
        <p:txBody>
          <a:bodyPr/>
          <a:lstStyle/>
          <a:p>
            <a:r>
              <a:rPr lang="ru-RU" dirty="0" smtClean="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64350" y="180666"/>
            <a:ext cx="71536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Избыточные требования к объемам проектирования, не относящимся к техническому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перевооружению</a:t>
            </a: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8337" y="6318096"/>
            <a:ext cx="7179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5000"/>
              <a:defRPr/>
            </a:pPr>
            <a:r>
              <a:rPr lang="ru-RU" sz="1400" dirty="0"/>
              <a:t>Совещание специалистов дочерних обществ ПАО «Газпром» по вопросам эксплуатации газораспределительных станций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31733"/>
            <a:ext cx="329565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31733"/>
            <a:ext cx="3667125" cy="510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56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1938338" y="6362700"/>
            <a:ext cx="72056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2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228600" y="6343650"/>
            <a:ext cx="1487488" cy="476250"/>
          </a:xfrm>
          <a:prstGeom prst="rect">
            <a:avLst/>
          </a:prstGeom>
          <a:noFill/>
        </p:spPr>
        <p:txBody>
          <a:bodyPr/>
          <a:lstStyle/>
          <a:p>
            <a:r>
              <a:rPr lang="ru-RU" dirty="0" smtClean="0">
                <a:solidFill>
                  <a:srgbClr val="FFFFFF"/>
                </a:solidFill>
              </a:rPr>
              <a:t>1</a:t>
            </a:r>
            <a:r>
              <a:rPr lang="ru-RU" dirty="0">
                <a:solidFill>
                  <a:srgbClr val="FFFFFF"/>
                </a:solidFill>
              </a:rPr>
              <a:t>1</a:t>
            </a:r>
            <a:endParaRPr lang="ru-RU" dirty="0" smtClean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4469" y="1512542"/>
            <a:ext cx="8496270" cy="3030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</a:pPr>
            <a:r>
              <a:rPr lang="ru-RU" sz="1500" dirty="0" smtClean="0">
                <a:solidFill>
                  <a:srgbClr val="003366"/>
                </a:solidFill>
              </a:rPr>
              <a:t>	</a:t>
            </a:r>
            <a:r>
              <a:rPr lang="ru-RU" sz="2000" b="1" dirty="0" smtClean="0">
                <a:solidFill>
                  <a:srgbClr val="003366"/>
                </a:solidFill>
              </a:rPr>
              <a:t>Эксплуатирующим организациям </a:t>
            </a:r>
            <a:r>
              <a:rPr lang="ru-RU" sz="2000" b="1" u="sng" dirty="0" smtClean="0">
                <a:solidFill>
                  <a:srgbClr val="003366"/>
                </a:solidFill>
              </a:rPr>
              <a:t>не допускать при формировании Технических требовании на проектирование </a:t>
            </a:r>
            <a:r>
              <a:rPr lang="ru-RU" sz="2000" b="1" dirty="0" smtClean="0">
                <a:solidFill>
                  <a:srgbClr val="003366"/>
                </a:solidFill>
              </a:rPr>
              <a:t>объектов Технического перевооружения ГРС ПАО «Газпром» следующее: </a:t>
            </a:r>
          </a:p>
          <a:p>
            <a:pPr algn="just">
              <a:lnSpc>
                <a:spcPct val="95000"/>
              </a:lnSpc>
            </a:pPr>
            <a:endParaRPr lang="ru-RU" sz="1800" b="1" dirty="0" smtClean="0">
              <a:solidFill>
                <a:srgbClr val="003366"/>
              </a:solidFill>
            </a:endParaRPr>
          </a:p>
          <a:p>
            <a:pPr marL="1257300" lvl="2" indent="-342900" algn="just">
              <a:lnSpc>
                <a:spcPct val="95000"/>
              </a:lnSpc>
              <a:buAutoNum type="arabicPeriod"/>
            </a:pPr>
            <a:r>
              <a:rPr lang="ru-RU" sz="1800" dirty="0" smtClean="0">
                <a:solidFill>
                  <a:srgbClr val="003366"/>
                </a:solidFill>
              </a:rPr>
              <a:t>Включать избыточные требования, идущие в разрез с целевой задачей и относящиеся к объемам реконструкции.</a:t>
            </a:r>
          </a:p>
          <a:p>
            <a:pPr marL="1257300" lvl="2" indent="-342900" algn="just">
              <a:lnSpc>
                <a:spcPct val="95000"/>
              </a:lnSpc>
              <a:buAutoNum type="arabicPeriod"/>
            </a:pPr>
            <a:r>
              <a:rPr lang="ru-RU" sz="1800" dirty="0" smtClean="0">
                <a:solidFill>
                  <a:srgbClr val="003366"/>
                </a:solidFill>
              </a:rPr>
              <a:t>Включение объемов работ, которые потребуют дополнительного землеотвода, все работы должны выполняться в границах существующей площадки ГРС.</a:t>
            </a:r>
          </a:p>
          <a:p>
            <a:pPr marL="1257300" lvl="2" indent="-342900" algn="just">
              <a:lnSpc>
                <a:spcPct val="95000"/>
              </a:lnSpc>
              <a:buAutoNum type="arabicPeriod"/>
            </a:pPr>
            <a:r>
              <a:rPr lang="ru-RU" sz="1800" dirty="0" smtClean="0">
                <a:solidFill>
                  <a:srgbClr val="003366"/>
                </a:solidFill>
              </a:rPr>
              <a:t>Образование </a:t>
            </a:r>
            <a:r>
              <a:rPr lang="ru-RU" sz="1800" dirty="0">
                <a:solidFill>
                  <a:srgbClr val="003366"/>
                </a:solidFill>
              </a:rPr>
              <a:t>новых </a:t>
            </a:r>
            <a:r>
              <a:rPr lang="ru-RU" sz="1800" dirty="0" smtClean="0">
                <a:solidFill>
                  <a:srgbClr val="003366"/>
                </a:solidFill>
              </a:rPr>
              <a:t>объектов капитального строительства, требующих государственной регистрации прав собственности ПАО «Газпром».</a:t>
            </a:r>
            <a:endParaRPr lang="ru-RU" sz="1500" dirty="0" smtClean="0">
              <a:solidFill>
                <a:srgbClr val="003366"/>
              </a:solidFill>
            </a:endParaRPr>
          </a:p>
          <a:p>
            <a:pPr algn="just">
              <a:lnSpc>
                <a:spcPct val="95000"/>
              </a:lnSpc>
            </a:pPr>
            <a:r>
              <a:rPr lang="ru-RU" sz="1500" dirty="0" smtClean="0">
                <a:solidFill>
                  <a:srgbClr val="003366"/>
                </a:solidFill>
              </a:rPr>
              <a:t> </a:t>
            </a:r>
            <a:endParaRPr lang="ru-RU" sz="1500" dirty="0">
              <a:solidFill>
                <a:srgbClr val="00336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64350" y="371136"/>
            <a:ext cx="71536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38337" y="6318096"/>
            <a:ext cx="7179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5000"/>
              <a:defRPr/>
            </a:pPr>
            <a:r>
              <a:rPr lang="ru-RU" sz="1400" dirty="0"/>
              <a:t>Совещание специалистов дочерних обществ ПАО «Газпром» по вопросам эксплуатации газораспределительных станций</a:t>
            </a:r>
          </a:p>
        </p:txBody>
      </p:sp>
    </p:spTree>
    <p:extLst>
      <p:ext uri="{BB962C8B-B14F-4D97-AF65-F5344CB8AC3E}">
        <p14:creationId xmlns:p14="http://schemas.microsoft.com/office/powerpoint/2010/main" val="2185165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2"/>
          <p:cNvSpPr>
            <a:spLocks noChangeArrowheads="1"/>
          </p:cNvSpPr>
          <p:nvPr/>
        </p:nvSpPr>
        <p:spPr bwMode="auto">
          <a:xfrm>
            <a:off x="2413635" y="2659380"/>
            <a:ext cx="453580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4000" dirty="0"/>
              <a:t>Спасибо за внимание!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90725" y="199936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5000"/>
              <a:defRPr/>
            </a:pPr>
            <a:r>
              <a:rPr lang="ru-RU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Совещание специалистов дочерних обществ ПАО «Газпром» по вопросам эксплуатации газораспределительных станций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66924" y="6334780"/>
            <a:ext cx="7077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5000"/>
              <a:defRPr/>
            </a:pPr>
            <a:r>
              <a:rPr lang="ru-RU" sz="1400" dirty="0"/>
              <a:t>Совещание специалистов дочерних обществ ПАО «Газпром» по вопросам эксплуатации газораспределительных станций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1938338" y="6362700"/>
            <a:ext cx="72056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2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228600" y="6343650"/>
            <a:ext cx="1487488" cy="476250"/>
          </a:xfrm>
          <a:prstGeom prst="rect">
            <a:avLst/>
          </a:prstGeom>
          <a:noFill/>
        </p:spPr>
        <p:txBody>
          <a:bodyPr/>
          <a:lstStyle/>
          <a:p>
            <a:r>
              <a:rPr lang="ru-RU" dirty="0">
                <a:solidFill>
                  <a:srgbClr val="FFFFFF"/>
                </a:solidFill>
              </a:rPr>
              <a:t>2</a:t>
            </a:r>
            <a:endParaRPr lang="ru-RU" dirty="0" smtClean="0">
              <a:solidFill>
                <a:srgbClr val="FFFFFF"/>
              </a:solidFill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446567" y="1300060"/>
            <a:ext cx="8262535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rgbClr val="003366"/>
                </a:solidFill>
              </a:rPr>
              <a:t>	</a:t>
            </a:r>
            <a:r>
              <a:rPr lang="ru-RU" sz="2800" b="1" u="sng" dirty="0" smtClean="0">
                <a:solidFill>
                  <a:srgbClr val="003366"/>
                </a:solidFill>
              </a:rPr>
              <a:t>Повышение выходного давления на ГРС для обеспечения технической возможности подачи газа перспективным потребителям.</a:t>
            </a:r>
          </a:p>
          <a:p>
            <a:pPr algn="just"/>
            <a:endParaRPr lang="ru-RU" sz="2800" b="1" dirty="0" smtClean="0">
              <a:solidFill>
                <a:srgbClr val="003366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3366"/>
                </a:solidFill>
              </a:rPr>
              <a:t>	</a:t>
            </a:r>
            <a:r>
              <a:rPr lang="ru-RU" sz="2400" b="1" i="1" dirty="0" smtClean="0">
                <a:solidFill>
                  <a:srgbClr val="003366"/>
                </a:solidFill>
              </a:rPr>
              <a:t>Основные объемы работ при повышении выходного давления ГРС сводится к перенастройке, либо частичной замене элементов регулирующей арматуры, предохранительной арматуры, датчиков, манометров и «узких» мест ТПО ГРС с учетом гидравлического расчета.</a:t>
            </a:r>
            <a:r>
              <a:rPr lang="ru-RU" sz="2400" i="1" dirty="0" smtClean="0">
                <a:solidFill>
                  <a:srgbClr val="003366"/>
                </a:solidFill>
              </a:rPr>
              <a:t>    	</a:t>
            </a:r>
          </a:p>
          <a:p>
            <a:pPr algn="just"/>
            <a:endParaRPr lang="ru-RU" sz="1800" dirty="0">
              <a:solidFill>
                <a:srgbClr val="00336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90363" y="56841"/>
            <a:ext cx="69885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целевая задача проведения технического перевооружения ГРС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38337" y="6318096"/>
            <a:ext cx="7179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5000"/>
              <a:defRPr/>
            </a:pPr>
            <a:r>
              <a:rPr lang="ru-RU" sz="1400" dirty="0"/>
              <a:t>Совещание специалистов дочерних обществ ПАО «Газпром» по вопросам эксплуатации газораспределительных станций</a:t>
            </a:r>
          </a:p>
        </p:txBody>
      </p:sp>
    </p:spTree>
    <p:extLst>
      <p:ext uri="{BB962C8B-B14F-4D97-AF65-F5344CB8AC3E}">
        <p14:creationId xmlns:p14="http://schemas.microsoft.com/office/powerpoint/2010/main" val="476283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1938338" y="6362700"/>
            <a:ext cx="72056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2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228600" y="6343650"/>
            <a:ext cx="1487488" cy="476250"/>
          </a:xfrm>
          <a:prstGeom prst="rect">
            <a:avLst/>
          </a:prstGeom>
          <a:noFill/>
        </p:spPr>
        <p:txBody>
          <a:bodyPr/>
          <a:lstStyle/>
          <a:p>
            <a:r>
              <a:rPr lang="ru-RU" dirty="0">
                <a:solidFill>
                  <a:srgbClr val="FFFFFF"/>
                </a:solidFill>
              </a:rPr>
              <a:t>3</a:t>
            </a:r>
            <a:endParaRPr lang="ru-RU" dirty="0" smtClean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8337" y="6318096"/>
            <a:ext cx="7179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5000"/>
              <a:defRPr/>
            </a:pPr>
            <a:r>
              <a:rPr lang="ru-RU" sz="1400" dirty="0"/>
              <a:t>Совещание специалистов дочерних обществ ПАО «Газпром» по вопросам эксплуатации газораспределительных станций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26864" y="278206"/>
            <a:ext cx="71905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термины и определения</a:t>
            </a: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3144063" y="1190227"/>
            <a:ext cx="1881805" cy="4618009"/>
            <a:chOff x="7085030" y="1207717"/>
            <a:chExt cx="1881805" cy="4618009"/>
          </a:xfrm>
        </p:grpSpPr>
        <p:sp>
          <p:nvSpPr>
            <p:cNvPr id="48" name="Надпись 2"/>
            <p:cNvSpPr txBox="1">
              <a:spLocks noChangeArrowheads="1"/>
            </p:cNvSpPr>
            <p:nvPr/>
          </p:nvSpPr>
          <p:spPr bwMode="auto">
            <a:xfrm>
              <a:off x="7093585" y="1207717"/>
              <a:ext cx="1873250" cy="3772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b="1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rPr>
                <a:t>Техническое </a:t>
              </a:r>
              <a:endParaRPr lang="ru-RU" sz="11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000" b="1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rPr>
                <a:t>перевооружение</a:t>
              </a:r>
              <a:endParaRPr lang="ru-RU" sz="11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9" name="Надпись 2"/>
            <p:cNvSpPr txBox="1">
              <a:spLocks noChangeArrowheads="1"/>
            </p:cNvSpPr>
            <p:nvPr/>
          </p:nvSpPr>
          <p:spPr bwMode="auto">
            <a:xfrm>
              <a:off x="7091680" y="1730322"/>
              <a:ext cx="1873250" cy="17011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ru-RU" sz="800" b="1" i="1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rPr>
                <a:t>Определение (</a:t>
              </a:r>
              <a:r>
                <a:rPr lang="ru-RU" sz="800" b="1" i="1" dirty="0" err="1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rPr>
                <a:t>абз</a:t>
              </a:r>
              <a:r>
                <a:rPr lang="ru-RU" sz="800" b="1" i="1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rPr>
                <a:t>. 9 ст. 1 </a:t>
              </a:r>
              <a:r>
                <a:rPr lang="ru-RU" sz="800" b="1" i="1" dirty="0" smtClean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rPr>
                <a:t>ФЗ</a:t>
              </a:r>
              <a:r>
                <a:rPr lang="en-US" sz="800" b="1" i="1" dirty="0" smtClean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ru-RU" sz="800" b="1" i="1" dirty="0" smtClean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ru-RU" sz="800" b="1" i="1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rPr>
                <a:t>«О промышленной безопасности опасных производственных объектов» ):</a:t>
              </a:r>
              <a:endParaRPr lang="ru-RU" sz="11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ru-RU" sz="800" b="1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rPr>
                <a:t>  </a:t>
              </a:r>
              <a:r>
                <a:rPr lang="ru-RU" sz="800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Calibri"/>
                </a:rPr>
                <a:t>-  приводящие к изменению технологического процесса на опасном производственном объекте </a:t>
              </a:r>
              <a:r>
                <a:rPr lang="ru-RU" sz="800" b="1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Calibri"/>
                </a:rPr>
                <a:t>внедрение новой технологии</a:t>
              </a:r>
              <a:r>
                <a:rPr lang="ru-RU" sz="800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Calibri"/>
                </a:rPr>
                <a:t>, </a:t>
              </a:r>
              <a:r>
                <a:rPr lang="ru-RU" sz="800" b="1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Calibri"/>
                </a:rPr>
                <a:t>автоматизация</a:t>
              </a:r>
              <a:r>
                <a:rPr lang="ru-RU" sz="800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Calibri"/>
                </a:rPr>
                <a:t> опасного производственного объекта или его отдельных частей, </a:t>
              </a:r>
              <a:r>
                <a:rPr lang="ru-RU" sz="800" b="1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Calibri"/>
                </a:rPr>
                <a:t>модернизация или замена применяемых на опасном производственном объекте технических устройств</a:t>
              </a:r>
              <a:endParaRPr lang="ru-RU" sz="11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51" name="Прямая со стрелкой 50"/>
            <p:cNvCxnSpPr/>
            <p:nvPr/>
          </p:nvCxnSpPr>
          <p:spPr>
            <a:xfrm flipH="1">
              <a:off x="7954187" y="3440369"/>
              <a:ext cx="1750" cy="1346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Надпись 2"/>
            <p:cNvSpPr txBox="1">
              <a:spLocks noChangeArrowheads="1"/>
            </p:cNvSpPr>
            <p:nvPr/>
          </p:nvSpPr>
          <p:spPr bwMode="auto">
            <a:xfrm>
              <a:off x="7092950" y="3582187"/>
              <a:ext cx="1873250" cy="3990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900" b="1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rPr>
                <a:t>Экспертиза промышленной безопасности</a:t>
              </a:r>
              <a:endParaRPr lang="ru-RU" sz="11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3" name="Надпись 2"/>
            <p:cNvSpPr txBox="1">
              <a:spLocks noChangeArrowheads="1"/>
            </p:cNvSpPr>
            <p:nvPr/>
          </p:nvSpPr>
          <p:spPr bwMode="auto">
            <a:xfrm>
              <a:off x="7093585" y="4129718"/>
              <a:ext cx="1873250" cy="4860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900" b="1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rPr>
                <a:t>Утверждение заключения экспертизы в органе </a:t>
              </a:r>
              <a:r>
                <a:rPr lang="ru-RU" sz="900" b="1" dirty="0" err="1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rPr>
                <a:t>Ростехнадзора</a:t>
              </a:r>
              <a:r>
                <a:rPr lang="ru-RU" sz="900" b="1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rPr>
                <a:t> РФ</a:t>
              </a:r>
              <a:endParaRPr lang="ru-RU" sz="11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>
              <a:off x="7964820" y="3977268"/>
              <a:ext cx="0" cy="1346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Надпись 2"/>
            <p:cNvSpPr txBox="1">
              <a:spLocks noChangeArrowheads="1"/>
            </p:cNvSpPr>
            <p:nvPr/>
          </p:nvSpPr>
          <p:spPr bwMode="auto">
            <a:xfrm>
              <a:off x="7087862" y="4751729"/>
              <a:ext cx="1872615" cy="4698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900" b="1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rPr>
                <a:t>Разрешение </a:t>
              </a:r>
              <a:endParaRPr lang="ru-RU" sz="11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900" b="1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rPr>
                <a:t>на строительство и</a:t>
              </a:r>
              <a:endParaRPr lang="ru-RU" sz="11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900" b="1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rPr>
                <a:t>Разрешение на ввод</a:t>
              </a:r>
              <a:endParaRPr lang="ru-RU" sz="11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900" b="1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ru-RU" sz="11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>
              <a:off x="7950687" y="4615505"/>
              <a:ext cx="3500" cy="1289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Надпись 2"/>
            <p:cNvSpPr txBox="1">
              <a:spLocks noChangeArrowheads="1"/>
            </p:cNvSpPr>
            <p:nvPr/>
          </p:nvSpPr>
          <p:spPr bwMode="auto">
            <a:xfrm>
              <a:off x="7085030" y="5353612"/>
              <a:ext cx="1872615" cy="3551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900" b="1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rPr>
                <a:t>Регистрация прав на недвижимое имущество</a:t>
              </a:r>
              <a:endParaRPr lang="ru-RU" sz="11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>
              <a:off x="7540459" y="4664741"/>
              <a:ext cx="1123481" cy="116098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7487296" y="4664741"/>
              <a:ext cx="864870" cy="116098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7" name="Группа 86"/>
          <p:cNvGrpSpPr/>
          <p:nvPr/>
        </p:nvGrpSpPr>
        <p:grpSpPr>
          <a:xfrm>
            <a:off x="149636" y="1108657"/>
            <a:ext cx="2386330" cy="4983496"/>
            <a:chOff x="2199005" y="1219201"/>
            <a:chExt cx="2386330" cy="4983496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199005" y="1219201"/>
              <a:ext cx="2386330" cy="3340092"/>
              <a:chOff x="2351405" y="1219201"/>
              <a:chExt cx="2386330" cy="3404624"/>
            </a:xfrm>
          </p:grpSpPr>
          <p:sp>
            <p:nvSpPr>
              <p:cNvPr id="19" name="Надпись 2"/>
              <p:cNvSpPr txBox="1">
                <a:spLocks noChangeArrowheads="1"/>
              </p:cNvSpPr>
              <p:nvPr/>
            </p:nvSpPr>
            <p:spPr bwMode="auto">
              <a:xfrm>
                <a:off x="2607945" y="1219201"/>
                <a:ext cx="1873250" cy="4038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000" b="1" dirty="0">
                    <a:solidFill>
                      <a:schemeClr val="tx1"/>
                    </a:solidFill>
                    <a:effectLst/>
                    <a:latin typeface="Calibri"/>
                    <a:ea typeface="Calibri"/>
                    <a:cs typeface="Times New Roman"/>
                  </a:rPr>
                  <a:t>Реконструкция объектов капитального строительства</a:t>
                </a:r>
                <a:endParaRPr lang="ru-RU" sz="1100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0" name="Надпись 2"/>
              <p:cNvSpPr txBox="1">
                <a:spLocks noChangeArrowheads="1"/>
              </p:cNvSpPr>
              <p:nvPr/>
            </p:nvSpPr>
            <p:spPr bwMode="auto">
              <a:xfrm>
                <a:off x="2351405" y="1721273"/>
                <a:ext cx="2386330" cy="29025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800" b="1" i="1" dirty="0">
                    <a:solidFill>
                      <a:schemeClr val="tx1"/>
                    </a:solidFill>
                    <a:effectLst/>
                    <a:latin typeface="Calibri"/>
                    <a:ea typeface="Calibri"/>
                    <a:cs typeface="Times New Roman"/>
                  </a:rPr>
                  <a:t>Определение (п. 14, п. 14.1. ст. 1 Градостроительного кодекса РФ):</a:t>
                </a:r>
                <a:endParaRPr lang="ru-RU" sz="1100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just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ru-RU" sz="800" dirty="0">
                    <a:solidFill>
                      <a:schemeClr val="tx1"/>
                    </a:solidFill>
                    <a:effectLst/>
                    <a:latin typeface="Calibri"/>
                    <a:ea typeface="Calibri"/>
                    <a:cs typeface="Calibri"/>
                  </a:rPr>
                  <a:t>   1) </a:t>
                </a:r>
                <a:r>
                  <a:rPr lang="ru-RU" sz="800" u="sng" dirty="0">
                    <a:solidFill>
                      <a:schemeClr val="tx1"/>
                    </a:solidFill>
                    <a:effectLst/>
                    <a:latin typeface="Calibri"/>
                    <a:ea typeface="Calibri"/>
                    <a:cs typeface="Calibri"/>
                  </a:rPr>
                  <a:t>Площадные объекты</a:t>
                </a:r>
                <a:r>
                  <a:rPr lang="ru-RU" sz="800" dirty="0">
                    <a:solidFill>
                      <a:schemeClr val="tx1"/>
                    </a:solidFill>
                    <a:effectLst/>
                    <a:latin typeface="Calibri"/>
                    <a:ea typeface="Calibri"/>
                    <a:cs typeface="Calibri"/>
                  </a:rPr>
                  <a:t>: </a:t>
                </a:r>
                <a:endParaRPr lang="ru-RU" sz="1100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just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ru-RU" sz="800" dirty="0">
                    <a:solidFill>
                      <a:schemeClr val="tx1"/>
                    </a:solidFill>
                    <a:effectLst/>
                    <a:latin typeface="Calibri"/>
                    <a:ea typeface="Calibri"/>
                    <a:cs typeface="Calibri"/>
                  </a:rPr>
                  <a:t>- </a:t>
                </a:r>
                <a:r>
                  <a:rPr lang="ru-RU" sz="800" b="1" dirty="0">
                    <a:solidFill>
                      <a:schemeClr val="tx1"/>
                    </a:solidFill>
                    <a:effectLst/>
                    <a:latin typeface="Calibri"/>
                    <a:ea typeface="Calibri"/>
                    <a:cs typeface="Calibri"/>
                  </a:rPr>
                  <a:t>изменение параметров объекта капитального строительства</a:t>
                </a:r>
                <a:r>
                  <a:rPr lang="ru-RU" sz="800" dirty="0">
                    <a:solidFill>
                      <a:schemeClr val="tx1"/>
                    </a:solidFill>
                    <a:effectLst/>
                    <a:latin typeface="Calibri"/>
                    <a:ea typeface="Calibri"/>
                    <a:cs typeface="Calibri"/>
                  </a:rPr>
                  <a:t>, его частей (высоты, количества этажей, площади, объема), в том числе надстройка, перестройка, расширение объекта капитального строительства, а также </a:t>
                </a:r>
                <a:r>
                  <a:rPr lang="ru-RU" sz="800" b="1" dirty="0">
                    <a:solidFill>
                      <a:schemeClr val="tx1"/>
                    </a:solidFill>
                    <a:effectLst/>
                    <a:latin typeface="Calibri"/>
                    <a:ea typeface="Calibri"/>
                    <a:cs typeface="Calibri"/>
                  </a:rPr>
                  <a:t>замена и (или) восстановление несущих строительных конструкций</a:t>
                </a:r>
                <a:r>
                  <a:rPr lang="ru-RU" sz="800" dirty="0">
                    <a:solidFill>
                      <a:schemeClr val="tx1"/>
                    </a:solidFill>
                    <a:effectLst/>
                    <a:latin typeface="Calibri"/>
                    <a:ea typeface="Calibri"/>
                    <a:cs typeface="Calibri"/>
                  </a:rPr>
                  <a:t> объекта капитального строительства, за исключением замены отдельных элементов таких конструкций на аналогичные или иные улучшающие показатели таких конструкций элементы и (или) восстановления указанных элементов</a:t>
                </a:r>
                <a:endParaRPr lang="ru-RU" sz="1100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just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ru-RU" sz="800" dirty="0">
                    <a:solidFill>
                      <a:schemeClr val="tx1"/>
                    </a:solidFill>
                    <a:effectLst/>
                    <a:latin typeface="Calibri"/>
                    <a:ea typeface="Calibri"/>
                    <a:cs typeface="Calibri"/>
                  </a:rPr>
                  <a:t>   2) </a:t>
                </a:r>
                <a:r>
                  <a:rPr lang="ru-RU" sz="800" u="sng" dirty="0">
                    <a:solidFill>
                      <a:schemeClr val="tx1"/>
                    </a:solidFill>
                    <a:effectLst/>
                    <a:latin typeface="Calibri"/>
                    <a:ea typeface="Calibri"/>
                    <a:cs typeface="Calibri"/>
                  </a:rPr>
                  <a:t>Линейные объекты</a:t>
                </a:r>
                <a:r>
                  <a:rPr lang="ru-RU" sz="800" dirty="0">
                    <a:solidFill>
                      <a:schemeClr val="tx1"/>
                    </a:solidFill>
                    <a:effectLst/>
                    <a:latin typeface="Calibri"/>
                    <a:ea typeface="Calibri"/>
                    <a:cs typeface="Calibri"/>
                  </a:rPr>
                  <a:t>:</a:t>
                </a:r>
                <a:endParaRPr lang="ru-RU" sz="1100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just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ru-RU" sz="800" dirty="0">
                    <a:solidFill>
                      <a:schemeClr val="tx1"/>
                    </a:solidFill>
                    <a:effectLst/>
                    <a:latin typeface="Calibri"/>
                    <a:ea typeface="Calibri"/>
                    <a:cs typeface="Calibri"/>
                  </a:rPr>
                  <a:t>- </a:t>
                </a:r>
                <a:r>
                  <a:rPr lang="ru-RU" sz="800" b="1" dirty="0">
                    <a:solidFill>
                      <a:schemeClr val="tx1"/>
                    </a:solidFill>
                    <a:effectLst/>
                    <a:latin typeface="Calibri"/>
                    <a:ea typeface="Calibri"/>
                    <a:cs typeface="Calibri"/>
                  </a:rPr>
                  <a:t>изменение параметров линейных объектов или их участков</a:t>
                </a:r>
                <a:r>
                  <a:rPr lang="ru-RU" sz="800" dirty="0">
                    <a:solidFill>
                      <a:schemeClr val="tx1"/>
                    </a:solidFill>
                    <a:effectLst/>
                    <a:latin typeface="Calibri"/>
                    <a:ea typeface="Calibri"/>
                    <a:cs typeface="Calibri"/>
                  </a:rPr>
                  <a:t> (частей), </a:t>
                </a:r>
                <a:r>
                  <a:rPr lang="ru-RU" sz="800" b="1" dirty="0">
                    <a:solidFill>
                      <a:schemeClr val="tx1"/>
                    </a:solidFill>
                    <a:effectLst/>
                    <a:latin typeface="Calibri"/>
                    <a:ea typeface="Calibri"/>
                    <a:cs typeface="Calibri"/>
                  </a:rPr>
                  <a:t>которое влечет за собой изменение класса, категории</a:t>
                </a:r>
                <a:r>
                  <a:rPr lang="ru-RU" sz="800" dirty="0">
                    <a:solidFill>
                      <a:schemeClr val="tx1"/>
                    </a:solidFill>
                    <a:effectLst/>
                    <a:latin typeface="Calibri"/>
                    <a:ea typeface="Calibri"/>
                    <a:cs typeface="Calibri"/>
                  </a:rPr>
                  <a:t> и (или) первоначально установленных показателей функционирования таких объектов (мощности, грузоподъемности и других) или при котором</a:t>
                </a:r>
                <a:r>
                  <a:rPr lang="ru-RU" sz="1100" dirty="0">
                    <a:solidFill>
                      <a:schemeClr val="tx1"/>
                    </a:solidFill>
                    <a:effectLst/>
                    <a:latin typeface="Calibri"/>
                    <a:ea typeface="Calibri"/>
                    <a:cs typeface="Calibri"/>
                  </a:rPr>
                  <a:t> </a:t>
                </a:r>
                <a:r>
                  <a:rPr lang="ru-RU" sz="800" dirty="0">
                    <a:solidFill>
                      <a:schemeClr val="tx1"/>
                    </a:solidFill>
                    <a:effectLst/>
                    <a:latin typeface="Calibri"/>
                    <a:ea typeface="Calibri"/>
                    <a:cs typeface="Calibri"/>
                  </a:rPr>
                  <a:t>требуется изменение границ полос отвода и (или) охранных зон таких объектов</a:t>
                </a:r>
                <a:endParaRPr lang="ru-RU" sz="1100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64" name="Группа 63"/>
            <p:cNvGrpSpPr/>
            <p:nvPr/>
          </p:nvGrpSpPr>
          <p:grpSpPr>
            <a:xfrm>
              <a:off x="2456014" y="4562472"/>
              <a:ext cx="1872781" cy="1640225"/>
              <a:chOff x="2456014" y="4585332"/>
              <a:chExt cx="1872781" cy="1640225"/>
            </a:xfrm>
          </p:grpSpPr>
          <p:grpSp>
            <p:nvGrpSpPr>
              <p:cNvPr id="69" name="Группа 68"/>
              <p:cNvGrpSpPr/>
              <p:nvPr/>
            </p:nvGrpSpPr>
            <p:grpSpPr>
              <a:xfrm>
                <a:off x="2456014" y="4585332"/>
                <a:ext cx="1872781" cy="1640225"/>
                <a:chOff x="0" y="-173709"/>
                <a:chExt cx="1873250" cy="1640393"/>
              </a:xfrm>
            </p:grpSpPr>
            <p:sp>
              <p:nvSpPr>
                <p:cNvPr id="70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0" y="-35714"/>
                  <a:ext cx="1873250" cy="38168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ru-RU" sz="900" b="1" dirty="0">
                      <a:solidFill>
                        <a:schemeClr val="tx1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Государственная </a:t>
                  </a:r>
                  <a:endParaRPr lang="ru-RU" sz="1100" dirty="0">
                    <a:solidFill>
                      <a:schemeClr val="tx1"/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ru-RU" sz="900" b="1" dirty="0">
                      <a:solidFill>
                        <a:schemeClr val="tx1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экспертиза</a:t>
                  </a:r>
                  <a:endParaRPr lang="ru-RU" sz="1100" dirty="0">
                    <a:solidFill>
                      <a:schemeClr val="tx1"/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1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0" y="490102"/>
                  <a:ext cx="1873250" cy="48768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ru-RU" sz="900" b="1" dirty="0">
                      <a:solidFill>
                        <a:schemeClr val="tx1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Разрешение </a:t>
                  </a:r>
                  <a:endParaRPr lang="ru-RU" sz="1100" dirty="0">
                    <a:solidFill>
                      <a:schemeClr val="tx1"/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ru-RU" sz="900" b="1" dirty="0">
                      <a:solidFill>
                        <a:schemeClr val="tx1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на строительство и</a:t>
                  </a:r>
                  <a:endParaRPr lang="ru-RU" sz="1100" dirty="0">
                    <a:solidFill>
                      <a:schemeClr val="tx1"/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ru-RU" sz="900" b="1" dirty="0">
                      <a:solidFill>
                        <a:schemeClr val="tx1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Разрешение на ввод</a:t>
                  </a:r>
                  <a:endParaRPr lang="ru-RU" sz="1100" dirty="0">
                    <a:solidFill>
                      <a:schemeClr val="tx1"/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2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0" y="1120158"/>
                  <a:ext cx="1873250" cy="34652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ru-RU" sz="900" b="1" dirty="0">
                      <a:solidFill>
                        <a:schemeClr val="tx1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Регистрация прав на недвижимое имущество</a:t>
                  </a:r>
                  <a:endParaRPr lang="ru-RU" sz="1100" dirty="0">
                    <a:solidFill>
                      <a:schemeClr val="tx1"/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73" name="Прямая со стрелкой 72"/>
                <p:cNvCxnSpPr/>
                <p:nvPr/>
              </p:nvCxnSpPr>
              <p:spPr>
                <a:xfrm>
                  <a:off x="922351" y="-173709"/>
                  <a:ext cx="0" cy="13493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4" name="Прямая со стрелкой 73"/>
              <p:cNvCxnSpPr/>
              <p:nvPr/>
            </p:nvCxnSpPr>
            <p:spPr>
              <a:xfrm>
                <a:off x="3378134" y="5105397"/>
                <a:ext cx="0" cy="1349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Прямая со стрелкой 74"/>
              <p:cNvCxnSpPr/>
              <p:nvPr/>
            </p:nvCxnSpPr>
            <p:spPr>
              <a:xfrm>
                <a:off x="3378134" y="5738653"/>
                <a:ext cx="0" cy="1349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0" name="Прямая со стрелкой 89"/>
          <p:cNvCxnSpPr/>
          <p:nvPr/>
        </p:nvCxnSpPr>
        <p:spPr>
          <a:xfrm>
            <a:off x="7954187" y="5122546"/>
            <a:ext cx="3500" cy="128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242311" y="1148370"/>
            <a:ext cx="34731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u="sng" dirty="0">
                <a:solidFill>
                  <a:srgbClr val="003366"/>
                </a:solidFill>
              </a:rPr>
              <a:t>На основании части 1 статьи 48, частей 1 и 3 статьи 49 Градостроительного кодекса Российской Федерации </a:t>
            </a:r>
            <a:r>
              <a:rPr lang="ru-RU" sz="1600" dirty="0">
                <a:solidFill>
                  <a:srgbClr val="003366"/>
                </a:solidFill>
              </a:rPr>
              <a:t>государственная экспертиза проводится в отношении проектной документации, подготовленной для строительства, реконструкции объектов капитального строительства и проведения капитального ремонта автомобильных дорог общего пользования, а также в отношении результатов инженерных изысканий, выполненных для подготовки такой проектной документации. </a:t>
            </a:r>
            <a:r>
              <a:rPr lang="ru-RU" sz="1600" u="sng" dirty="0">
                <a:solidFill>
                  <a:srgbClr val="003366"/>
                </a:solidFill>
              </a:rPr>
              <a:t>Проведение экспертизы в отношении проектной документации на техническое перевооружение и модернизацию законодательством Российской Федерации о градостроительной деятельности не регламентировано.</a:t>
            </a:r>
          </a:p>
        </p:txBody>
      </p:sp>
    </p:spTree>
    <p:extLst>
      <p:ext uri="{BB962C8B-B14F-4D97-AF65-F5344CB8AC3E}">
        <p14:creationId xmlns:p14="http://schemas.microsoft.com/office/powerpoint/2010/main" val="3415493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1938338" y="6362700"/>
            <a:ext cx="72056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2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228600" y="6343650"/>
            <a:ext cx="1487488" cy="476250"/>
          </a:xfrm>
          <a:prstGeom prst="rect">
            <a:avLst/>
          </a:prstGeom>
          <a:noFill/>
        </p:spPr>
        <p:txBody>
          <a:bodyPr/>
          <a:lstStyle/>
          <a:p>
            <a:r>
              <a:rPr lang="ru-RU" dirty="0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2050" y="1224394"/>
            <a:ext cx="5105400" cy="532453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 smtClean="0">
                <a:solidFill>
                  <a:srgbClr val="003366"/>
                </a:solidFill>
              </a:rPr>
              <a:t>Распоряжением ПАО «Газпром» от 14.09.2016 № 287 ООО «Газпром </a:t>
            </a:r>
            <a:r>
              <a:rPr lang="ru-RU" sz="1400" dirty="0" err="1" smtClean="0">
                <a:solidFill>
                  <a:srgbClr val="003366"/>
                </a:solidFill>
              </a:rPr>
              <a:t>центрремон</a:t>
            </a:r>
            <a:r>
              <a:rPr lang="ru-RU" sz="1400" dirty="0" smtClean="0">
                <a:solidFill>
                  <a:srgbClr val="003366"/>
                </a:solidFill>
              </a:rPr>
              <a:t>» назначен агентом по реализации инвестиционных проектов «Техническое перевооружение ГРС» ПАО «Газпром» по </a:t>
            </a:r>
            <a:r>
              <a:rPr lang="ru-RU" sz="1400" b="1" u="sng" dirty="0" smtClean="0">
                <a:solidFill>
                  <a:srgbClr val="003366"/>
                </a:solidFill>
              </a:rPr>
              <a:t>70 объектам</a:t>
            </a:r>
            <a:r>
              <a:rPr lang="ru-RU" sz="1400" b="1" dirty="0" smtClean="0">
                <a:solidFill>
                  <a:srgbClr val="003366"/>
                </a:solidFill>
              </a:rPr>
              <a:t>. </a:t>
            </a:r>
          </a:p>
          <a:p>
            <a:pPr indent="457200" algn="just"/>
            <a:endParaRPr lang="ru-RU" sz="1400" b="1" dirty="0">
              <a:solidFill>
                <a:srgbClr val="003366"/>
              </a:solidFill>
            </a:endParaRPr>
          </a:p>
          <a:p>
            <a:pPr indent="457200" algn="just"/>
            <a:r>
              <a:rPr lang="ru-RU" sz="1200" dirty="0" smtClean="0">
                <a:solidFill>
                  <a:srgbClr val="003366"/>
                </a:solidFill>
              </a:rPr>
              <a:t>В соответствии с Планом ПИР </a:t>
            </a:r>
            <a:r>
              <a:rPr lang="ru-RU" sz="1200" dirty="0" err="1" smtClean="0">
                <a:solidFill>
                  <a:srgbClr val="003366"/>
                </a:solidFill>
              </a:rPr>
              <a:t>б.л</a:t>
            </a:r>
            <a:r>
              <a:rPr lang="ru-RU" sz="1200" dirty="0" smtClean="0">
                <a:solidFill>
                  <a:srgbClr val="003366"/>
                </a:solidFill>
              </a:rPr>
              <a:t>. на 2018 </a:t>
            </a:r>
            <a:r>
              <a:rPr lang="ru-RU" sz="1200" dirty="0">
                <a:solidFill>
                  <a:srgbClr val="003366"/>
                </a:solidFill>
              </a:rPr>
              <a:t>год </a:t>
            </a:r>
            <a:r>
              <a:rPr lang="ru-RU" sz="1200" dirty="0" smtClean="0">
                <a:solidFill>
                  <a:srgbClr val="003366"/>
                </a:solidFill>
              </a:rPr>
              <a:t>доведен лимит на проектирование </a:t>
            </a:r>
            <a:r>
              <a:rPr lang="ru-RU" sz="1200" b="1" u="sng" dirty="0" smtClean="0">
                <a:solidFill>
                  <a:srgbClr val="003366"/>
                </a:solidFill>
              </a:rPr>
              <a:t>10 </a:t>
            </a:r>
            <a:r>
              <a:rPr lang="ru-RU" sz="1200" b="1" u="sng" dirty="0">
                <a:solidFill>
                  <a:srgbClr val="003366"/>
                </a:solidFill>
              </a:rPr>
              <a:t>(</a:t>
            </a:r>
            <a:r>
              <a:rPr lang="ru-RU" sz="1200" b="1" u="sng" dirty="0" smtClean="0">
                <a:solidFill>
                  <a:srgbClr val="003366"/>
                </a:solidFill>
              </a:rPr>
              <a:t>пилотных) объектов: </a:t>
            </a:r>
          </a:p>
          <a:p>
            <a:pPr marL="252000" algn="just"/>
            <a:r>
              <a:rPr lang="ru-RU" sz="700" b="1" i="1" dirty="0" smtClean="0">
                <a:solidFill>
                  <a:srgbClr val="003366"/>
                </a:solidFill>
              </a:rPr>
              <a:t>Эксплуатирующая организация ООО «Газпром трансгаз Москва»</a:t>
            </a:r>
          </a:p>
          <a:p>
            <a:pPr marL="252000"/>
            <a:r>
              <a:rPr lang="ru-RU" sz="700" dirty="0" smtClean="0">
                <a:solidFill>
                  <a:srgbClr val="003366"/>
                </a:solidFill>
              </a:rPr>
              <a:t>–</a:t>
            </a:r>
            <a:r>
              <a:rPr lang="ru-RU" sz="700" dirty="0">
                <a:solidFill>
                  <a:srgbClr val="003366"/>
                </a:solidFill>
              </a:rPr>
              <a:t> 056-1005106 «Техническое перевооружение ГРС </a:t>
            </a:r>
            <a:r>
              <a:rPr lang="ru-RU" sz="700" dirty="0" err="1">
                <a:solidFill>
                  <a:srgbClr val="003366"/>
                </a:solidFill>
              </a:rPr>
              <a:t>Мишковка</a:t>
            </a:r>
            <a:r>
              <a:rPr lang="ru-RU" sz="700" dirty="0" smtClean="0">
                <a:solidFill>
                  <a:srgbClr val="003366"/>
                </a:solidFill>
              </a:rPr>
              <a:t>»;</a:t>
            </a:r>
          </a:p>
          <a:p>
            <a:pPr marL="252000"/>
            <a:r>
              <a:rPr lang="ru-RU" sz="700" b="1" i="1" dirty="0">
                <a:solidFill>
                  <a:srgbClr val="003366"/>
                </a:solidFill>
              </a:rPr>
              <a:t>Эксплуатирующая организация ООО «Газпром трансгаз </a:t>
            </a:r>
            <a:r>
              <a:rPr lang="ru-RU" sz="700" b="1" i="1" dirty="0" smtClean="0">
                <a:solidFill>
                  <a:srgbClr val="003366"/>
                </a:solidFill>
              </a:rPr>
              <a:t>Ставрополь»</a:t>
            </a:r>
            <a:endParaRPr lang="ru-RU" sz="700" b="1" i="1" dirty="0">
              <a:solidFill>
                <a:srgbClr val="003366"/>
              </a:solidFill>
            </a:endParaRPr>
          </a:p>
          <a:p>
            <a:pPr marL="252000"/>
            <a:r>
              <a:rPr lang="ru-RU" sz="700" dirty="0" smtClean="0">
                <a:solidFill>
                  <a:srgbClr val="003366"/>
                </a:solidFill>
              </a:rPr>
              <a:t>–</a:t>
            </a:r>
            <a:r>
              <a:rPr lang="ru-RU" sz="700" dirty="0">
                <a:solidFill>
                  <a:srgbClr val="003366"/>
                </a:solidFill>
              </a:rPr>
              <a:t> 056-1005117 «Техническое перевооружение ГРС Грачевка»;</a:t>
            </a:r>
          </a:p>
          <a:p>
            <a:pPr marL="252000"/>
            <a:r>
              <a:rPr lang="ru-RU" sz="700" dirty="0">
                <a:solidFill>
                  <a:srgbClr val="003366"/>
                </a:solidFill>
              </a:rPr>
              <a:t>– 056-1005118 «Техническое перевооружение ГРС Элиста»;</a:t>
            </a:r>
          </a:p>
          <a:p>
            <a:pPr marL="252000"/>
            <a:r>
              <a:rPr lang="ru-RU" sz="700" dirty="0">
                <a:solidFill>
                  <a:srgbClr val="003366"/>
                </a:solidFill>
              </a:rPr>
              <a:t>– 056-1005119 «Техническое перевооружение ГРС аул Новая </a:t>
            </a:r>
            <a:r>
              <a:rPr lang="ru-RU" sz="700" dirty="0" err="1">
                <a:solidFill>
                  <a:srgbClr val="003366"/>
                </a:solidFill>
              </a:rPr>
              <a:t>Джегута</a:t>
            </a:r>
            <a:r>
              <a:rPr lang="ru-RU" sz="700" dirty="0">
                <a:solidFill>
                  <a:srgbClr val="003366"/>
                </a:solidFill>
              </a:rPr>
              <a:t> (Энергия-1)»;</a:t>
            </a:r>
          </a:p>
          <a:p>
            <a:pPr marL="252000"/>
            <a:r>
              <a:rPr lang="ru-RU" sz="700" dirty="0">
                <a:solidFill>
                  <a:srgbClr val="003366"/>
                </a:solidFill>
              </a:rPr>
              <a:t>– 056-1005121 «Техническое перевооружение ГРС Комсомолец»;</a:t>
            </a:r>
          </a:p>
          <a:p>
            <a:pPr marL="252000"/>
            <a:r>
              <a:rPr lang="ru-RU" sz="700" dirty="0">
                <a:solidFill>
                  <a:srgbClr val="003366"/>
                </a:solidFill>
              </a:rPr>
              <a:t>– 056-1005122 «Техническое перевооружение ГРС Карачаевск»;</a:t>
            </a:r>
          </a:p>
          <a:p>
            <a:pPr marL="252000"/>
            <a:r>
              <a:rPr lang="ru-RU" sz="700" dirty="0">
                <a:solidFill>
                  <a:srgbClr val="003366"/>
                </a:solidFill>
              </a:rPr>
              <a:t>– 056-1005123 «Техническое перевооружение ГРС ст. Зеленчукская АГРС-10М</a:t>
            </a:r>
            <a:r>
              <a:rPr lang="ru-RU" sz="700" dirty="0" smtClean="0">
                <a:solidFill>
                  <a:srgbClr val="003366"/>
                </a:solidFill>
              </a:rPr>
              <a:t>»;</a:t>
            </a:r>
          </a:p>
          <a:p>
            <a:pPr marL="252000"/>
            <a:r>
              <a:rPr lang="ru-RU" sz="700" b="1" i="1" dirty="0">
                <a:solidFill>
                  <a:srgbClr val="003366"/>
                </a:solidFill>
              </a:rPr>
              <a:t>Эксплуатирующая организация ООО «Газпром трансгаз </a:t>
            </a:r>
            <a:r>
              <a:rPr lang="ru-RU" sz="700" b="1" i="1" dirty="0" smtClean="0">
                <a:solidFill>
                  <a:srgbClr val="003366"/>
                </a:solidFill>
              </a:rPr>
              <a:t>Краснодар»</a:t>
            </a:r>
            <a:endParaRPr lang="ru-RU" sz="700" b="1" i="1" dirty="0">
              <a:solidFill>
                <a:srgbClr val="003366"/>
              </a:solidFill>
            </a:endParaRPr>
          </a:p>
          <a:p>
            <a:pPr marL="252000"/>
            <a:r>
              <a:rPr lang="ru-RU" sz="700" dirty="0" smtClean="0">
                <a:solidFill>
                  <a:srgbClr val="003366"/>
                </a:solidFill>
              </a:rPr>
              <a:t>–</a:t>
            </a:r>
            <a:r>
              <a:rPr lang="ru-RU" sz="700" dirty="0">
                <a:solidFill>
                  <a:srgbClr val="003366"/>
                </a:solidFill>
              </a:rPr>
              <a:t> 056-1005124 «Техническое перевооружение ГРС р/к Первомайский»;</a:t>
            </a:r>
          </a:p>
          <a:p>
            <a:pPr marL="252000"/>
            <a:r>
              <a:rPr lang="ru-RU" sz="700" dirty="0">
                <a:solidFill>
                  <a:srgbClr val="003366"/>
                </a:solidFill>
              </a:rPr>
              <a:t>– 056-1005125 «Техническое перевооружение ГРС Октябрьская (</a:t>
            </a:r>
            <a:r>
              <a:rPr lang="ru-RU" sz="700" dirty="0" err="1">
                <a:solidFill>
                  <a:srgbClr val="003366"/>
                </a:solidFill>
              </a:rPr>
              <a:t>Тахтамукай</a:t>
            </a:r>
            <a:r>
              <a:rPr lang="ru-RU" sz="700" dirty="0">
                <a:solidFill>
                  <a:srgbClr val="003366"/>
                </a:solidFill>
              </a:rPr>
              <a:t>)»;</a:t>
            </a:r>
          </a:p>
          <a:p>
            <a:pPr marL="252000"/>
            <a:r>
              <a:rPr lang="ru-RU" sz="700" dirty="0">
                <a:solidFill>
                  <a:srgbClr val="003366"/>
                </a:solidFill>
              </a:rPr>
              <a:t>– 056-1005126 «Техническое перевооружение ГРС ст. Смоленская</a:t>
            </a:r>
            <a:r>
              <a:rPr lang="ru-RU" sz="700" dirty="0" smtClean="0">
                <a:solidFill>
                  <a:srgbClr val="003366"/>
                </a:solidFill>
              </a:rPr>
              <a:t>».</a:t>
            </a:r>
          </a:p>
          <a:p>
            <a:pPr marL="252000"/>
            <a:endParaRPr lang="ru-RU" sz="1200" dirty="0" smtClean="0">
              <a:solidFill>
                <a:srgbClr val="003366"/>
              </a:solidFill>
            </a:endParaRPr>
          </a:p>
          <a:p>
            <a:pPr marL="252000"/>
            <a:r>
              <a:rPr lang="ru-RU" sz="1200" dirty="0" smtClean="0">
                <a:solidFill>
                  <a:srgbClr val="003366"/>
                </a:solidFill>
              </a:rPr>
              <a:t>Проектом Плана ПИР </a:t>
            </a:r>
            <a:r>
              <a:rPr lang="ru-RU" sz="1200" dirty="0" err="1" smtClean="0">
                <a:solidFill>
                  <a:srgbClr val="003366"/>
                </a:solidFill>
              </a:rPr>
              <a:t>б.л</a:t>
            </a:r>
            <a:r>
              <a:rPr lang="ru-RU" sz="1200" dirty="0" smtClean="0">
                <a:solidFill>
                  <a:srgbClr val="003366"/>
                </a:solidFill>
              </a:rPr>
              <a:t>. </a:t>
            </a:r>
            <a:r>
              <a:rPr lang="ru-RU" sz="1200" dirty="0">
                <a:solidFill>
                  <a:srgbClr val="003366"/>
                </a:solidFill>
              </a:rPr>
              <a:t>на </a:t>
            </a:r>
            <a:r>
              <a:rPr lang="ru-RU" sz="1200" dirty="0" smtClean="0">
                <a:solidFill>
                  <a:srgbClr val="003366"/>
                </a:solidFill>
              </a:rPr>
              <a:t>2019 </a:t>
            </a:r>
            <a:r>
              <a:rPr lang="ru-RU" sz="1200" dirty="0">
                <a:solidFill>
                  <a:srgbClr val="003366"/>
                </a:solidFill>
              </a:rPr>
              <a:t>год </a:t>
            </a:r>
            <a:r>
              <a:rPr lang="ru-RU" sz="1200" dirty="0" smtClean="0">
                <a:solidFill>
                  <a:srgbClr val="003366"/>
                </a:solidFill>
              </a:rPr>
              <a:t>предусматривается лимит по                  </a:t>
            </a:r>
            <a:r>
              <a:rPr lang="ru-RU" sz="1200" b="1" u="sng" dirty="0" smtClean="0">
                <a:solidFill>
                  <a:srgbClr val="003366"/>
                </a:solidFill>
              </a:rPr>
              <a:t>20 объектам</a:t>
            </a:r>
            <a:r>
              <a:rPr lang="ru-RU" sz="1200" dirty="0" smtClean="0">
                <a:solidFill>
                  <a:srgbClr val="003366"/>
                </a:solidFill>
              </a:rPr>
              <a:t>. </a:t>
            </a:r>
            <a:r>
              <a:rPr lang="ru-RU" sz="1400" dirty="0" smtClean="0">
                <a:solidFill>
                  <a:srgbClr val="003366"/>
                </a:solidFill>
              </a:rPr>
              <a:t> </a:t>
            </a:r>
          </a:p>
          <a:p>
            <a:pPr marL="252000"/>
            <a:endParaRPr lang="ru-RU" sz="1400" dirty="0" smtClean="0">
              <a:solidFill>
                <a:srgbClr val="003366"/>
              </a:solidFill>
            </a:endParaRPr>
          </a:p>
          <a:p>
            <a:pPr marL="252000"/>
            <a:r>
              <a:rPr lang="ru-RU" sz="1200" dirty="0" smtClean="0">
                <a:solidFill>
                  <a:srgbClr val="003366"/>
                </a:solidFill>
              </a:rPr>
              <a:t>В</a:t>
            </a:r>
            <a:r>
              <a:rPr lang="en-US" sz="1200" dirty="0" smtClean="0">
                <a:solidFill>
                  <a:srgbClr val="003366"/>
                </a:solidFill>
              </a:rPr>
              <a:t> </a:t>
            </a:r>
            <a:r>
              <a:rPr lang="ru-RU" sz="1200" dirty="0" smtClean="0">
                <a:solidFill>
                  <a:srgbClr val="003366"/>
                </a:solidFill>
              </a:rPr>
              <a:t>проекте Плана </a:t>
            </a:r>
            <a:r>
              <a:rPr lang="ru-RU" sz="1200" dirty="0">
                <a:solidFill>
                  <a:srgbClr val="003366"/>
                </a:solidFill>
              </a:rPr>
              <a:t>КВ на </a:t>
            </a:r>
            <a:r>
              <a:rPr lang="ru-RU" sz="1200" dirty="0" smtClean="0">
                <a:solidFill>
                  <a:srgbClr val="003366"/>
                </a:solidFill>
              </a:rPr>
              <a:t>2019 </a:t>
            </a:r>
            <a:r>
              <a:rPr lang="ru-RU" sz="1200" dirty="0">
                <a:solidFill>
                  <a:srgbClr val="003366"/>
                </a:solidFill>
              </a:rPr>
              <a:t>год </a:t>
            </a:r>
            <a:r>
              <a:rPr lang="ru-RU" sz="1200" dirty="0" smtClean="0">
                <a:solidFill>
                  <a:srgbClr val="003366"/>
                </a:solidFill>
              </a:rPr>
              <a:t>предусматриваются к реализации </a:t>
            </a:r>
            <a:r>
              <a:rPr lang="ru-RU" sz="1200" b="1" u="sng" dirty="0" smtClean="0">
                <a:solidFill>
                  <a:srgbClr val="003366"/>
                </a:solidFill>
              </a:rPr>
              <a:t>4 </a:t>
            </a:r>
            <a:r>
              <a:rPr lang="ru-RU" sz="1200" b="1" u="sng" dirty="0">
                <a:solidFill>
                  <a:srgbClr val="003366"/>
                </a:solidFill>
              </a:rPr>
              <a:t>(пилотных</a:t>
            </a:r>
            <a:r>
              <a:rPr lang="ru-RU" sz="1200" b="1" u="sng" dirty="0" smtClean="0">
                <a:solidFill>
                  <a:srgbClr val="003366"/>
                </a:solidFill>
              </a:rPr>
              <a:t>) объекта:</a:t>
            </a:r>
            <a:r>
              <a:rPr lang="ru-RU" sz="1200" b="1" u="sng" dirty="0" smtClean="0">
                <a:solidFill>
                  <a:srgbClr val="FF0000"/>
                </a:solidFill>
              </a:rPr>
              <a:t> </a:t>
            </a:r>
            <a:endParaRPr lang="ru-RU" sz="1200" b="1" u="sng" dirty="0">
              <a:solidFill>
                <a:srgbClr val="FF0000"/>
              </a:solidFill>
            </a:endParaRPr>
          </a:p>
          <a:p>
            <a:pPr marL="252000"/>
            <a:r>
              <a:rPr lang="ru-RU" sz="800" b="1" i="1" dirty="0">
                <a:solidFill>
                  <a:srgbClr val="003366"/>
                </a:solidFill>
              </a:rPr>
              <a:t>Эксплуатирующая организация ООО «Газпром </a:t>
            </a:r>
            <a:r>
              <a:rPr lang="ru-RU" sz="800" b="1" i="1" dirty="0" err="1">
                <a:solidFill>
                  <a:srgbClr val="003366"/>
                </a:solidFill>
              </a:rPr>
              <a:t>трансгаз</a:t>
            </a:r>
            <a:r>
              <a:rPr lang="ru-RU" sz="800" b="1" i="1" dirty="0">
                <a:solidFill>
                  <a:srgbClr val="003366"/>
                </a:solidFill>
              </a:rPr>
              <a:t> Ставрополь»</a:t>
            </a:r>
          </a:p>
          <a:p>
            <a:pPr marL="252000"/>
            <a:r>
              <a:rPr lang="ru-RU" sz="800" dirty="0">
                <a:solidFill>
                  <a:srgbClr val="003366"/>
                </a:solidFill>
              </a:rPr>
              <a:t>– 056-1005117 «Техническое перевооружение ГРС Грачевка»;</a:t>
            </a:r>
          </a:p>
          <a:p>
            <a:pPr marL="252000"/>
            <a:r>
              <a:rPr lang="ru-RU" sz="800" dirty="0" smtClean="0">
                <a:solidFill>
                  <a:srgbClr val="003366"/>
                </a:solidFill>
              </a:rPr>
              <a:t>–</a:t>
            </a:r>
            <a:r>
              <a:rPr lang="ru-RU" sz="800" dirty="0">
                <a:solidFill>
                  <a:srgbClr val="003366"/>
                </a:solidFill>
              </a:rPr>
              <a:t> 056-1005119 «Техническое перевооружение ГРС аул Новая </a:t>
            </a:r>
            <a:r>
              <a:rPr lang="ru-RU" sz="800" dirty="0" err="1">
                <a:solidFill>
                  <a:srgbClr val="003366"/>
                </a:solidFill>
              </a:rPr>
              <a:t>Джегута</a:t>
            </a:r>
            <a:r>
              <a:rPr lang="ru-RU" sz="800" dirty="0">
                <a:solidFill>
                  <a:srgbClr val="003366"/>
                </a:solidFill>
              </a:rPr>
              <a:t> (Энергия-1)»;</a:t>
            </a:r>
          </a:p>
          <a:p>
            <a:pPr marL="252000"/>
            <a:r>
              <a:rPr lang="ru-RU" sz="800" dirty="0" smtClean="0">
                <a:solidFill>
                  <a:srgbClr val="003366"/>
                </a:solidFill>
              </a:rPr>
              <a:t>–</a:t>
            </a:r>
            <a:r>
              <a:rPr lang="ru-RU" sz="800" dirty="0">
                <a:solidFill>
                  <a:srgbClr val="003366"/>
                </a:solidFill>
              </a:rPr>
              <a:t> 056-1005123 «Техническое перевооружение ГРС ст. Зеленчукская АГРС-10М»;</a:t>
            </a:r>
          </a:p>
          <a:p>
            <a:pPr marL="252000"/>
            <a:r>
              <a:rPr lang="ru-RU" sz="800" b="1" i="1" dirty="0">
                <a:solidFill>
                  <a:srgbClr val="003366"/>
                </a:solidFill>
              </a:rPr>
              <a:t>Эксплуатирующая организация ООО «Газпром </a:t>
            </a:r>
            <a:r>
              <a:rPr lang="ru-RU" sz="800" b="1" i="1" dirty="0" err="1">
                <a:solidFill>
                  <a:srgbClr val="003366"/>
                </a:solidFill>
              </a:rPr>
              <a:t>трансгаз</a:t>
            </a:r>
            <a:r>
              <a:rPr lang="ru-RU" sz="800" b="1" i="1" dirty="0">
                <a:solidFill>
                  <a:srgbClr val="003366"/>
                </a:solidFill>
              </a:rPr>
              <a:t> Краснодар»</a:t>
            </a:r>
          </a:p>
          <a:p>
            <a:pPr marL="252000"/>
            <a:r>
              <a:rPr lang="ru-RU" sz="800" dirty="0">
                <a:solidFill>
                  <a:srgbClr val="003366"/>
                </a:solidFill>
              </a:rPr>
              <a:t>– 056-1005124 «Техническое перевооружение ГРС р/к Первомайский</a:t>
            </a:r>
            <a:r>
              <a:rPr lang="ru-RU" sz="800" dirty="0" smtClean="0">
                <a:solidFill>
                  <a:srgbClr val="003366"/>
                </a:solidFill>
              </a:rPr>
              <a:t>»;</a:t>
            </a:r>
          </a:p>
          <a:p>
            <a:pPr marL="423450" indent="-171450">
              <a:buFont typeface="Wingdings" panose="05000000000000000000" pitchFamily="2" charset="2"/>
              <a:buChar char="q"/>
            </a:pPr>
            <a:r>
              <a:rPr lang="ru-RU" sz="800" b="1" u="sng" dirty="0" smtClean="0">
                <a:solidFill>
                  <a:srgbClr val="003366"/>
                </a:solidFill>
              </a:rPr>
              <a:t>Реализация данные объектов находится под личным контролем руководства Департамента (В.А. Михаленко) . Также  Департаментом (В .А.  Михаленко) организованы еженедельные селекторные совещания по контролю исполнения сроков разработки проектной документации.</a:t>
            </a:r>
            <a:endParaRPr lang="ru-RU" sz="800" b="1" u="sng" dirty="0">
              <a:solidFill>
                <a:srgbClr val="003366"/>
              </a:solidFill>
            </a:endParaRPr>
          </a:p>
          <a:p>
            <a:pPr marL="252000"/>
            <a:endParaRPr lang="ru-RU" sz="700" dirty="0">
              <a:solidFill>
                <a:srgbClr val="003366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84172" y="139089"/>
            <a:ext cx="69885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инвестиционных проектов «Техническое перевооружение ГРС » ПАО «Газпром»</a:t>
            </a: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8337" y="6318096"/>
            <a:ext cx="7179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5000"/>
              <a:defRPr/>
            </a:pPr>
            <a:r>
              <a:rPr lang="ru-RU" sz="1400" dirty="0"/>
              <a:t>Совещание специалистов дочерних обществ ПАО «Газпром» по вопросам эксплуатации газораспределительных станций</a:t>
            </a:r>
          </a:p>
        </p:txBody>
      </p:sp>
      <p:pic>
        <p:nvPicPr>
          <p:cNvPr id="1026" name="Picture 2" descr="I:\46020\! ОТДЕЛ АСУ ТП, метрологии и связи\Протоколы\Газпром\Малозатратные ГРС 03_08_2017\Для презентации\Распоряжение № 287_Страница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" t="3275" r="4935" b="8060"/>
          <a:stretch/>
        </p:blipFill>
        <p:spPr bwMode="auto">
          <a:xfrm>
            <a:off x="210203" y="1498062"/>
            <a:ext cx="3246738" cy="451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911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1938338" y="6362700"/>
            <a:ext cx="72056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2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259080" y="6341581"/>
            <a:ext cx="1487488" cy="476250"/>
          </a:xfrm>
          <a:prstGeom prst="rect">
            <a:avLst/>
          </a:prstGeom>
          <a:noFill/>
        </p:spPr>
        <p:txBody>
          <a:bodyPr/>
          <a:lstStyle/>
          <a:p>
            <a:r>
              <a:rPr lang="ru-RU" dirty="0">
                <a:solidFill>
                  <a:srgbClr val="FFFFFF"/>
                </a:solidFill>
              </a:rPr>
              <a:t>5</a:t>
            </a:r>
            <a:endParaRPr lang="ru-RU" dirty="0" smtClean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8337" y="6318096"/>
            <a:ext cx="7179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5000"/>
              <a:defRPr/>
            </a:pPr>
            <a:r>
              <a:rPr lang="ru-RU" sz="1400" dirty="0"/>
              <a:t>Совещание специалистов дочерних обществ ПАО «Газпром» по вопросам эксплуатации газораспределительных станций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26864" y="78151"/>
            <a:ext cx="71905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Типовой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ПИР по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реконструкции объектов ПАО «Газпром» в соответствии с действующими НТД</a:t>
            </a: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332332"/>
              </p:ext>
            </p:extLst>
          </p:nvPr>
        </p:nvGraphicFramePr>
        <p:xfrm>
          <a:off x="60960" y="1113301"/>
          <a:ext cx="9083040" cy="5240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533"/>
                <a:gridCol w="7987610"/>
                <a:gridCol w="809897"/>
              </a:tblGrid>
              <a:tr h="272359">
                <a:tc>
                  <a:txBody>
                    <a:bodyPr/>
                    <a:lstStyle/>
                    <a:p>
                      <a:r>
                        <a:rPr lang="ru-RU" sz="600" dirty="0" smtClean="0">
                          <a:solidFill>
                            <a:schemeClr val="tx1"/>
                          </a:solidFill>
                        </a:rPr>
                        <a:t> п/п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</a:rPr>
                        <a:t>Мероприятие, работа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>
                          <a:solidFill>
                            <a:schemeClr val="tx1"/>
                          </a:solidFill>
                        </a:rPr>
                        <a:t>Сроки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1573"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1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Выполнение сбора исходных данных (СИД 1 этап),</a:t>
                      </a:r>
                      <a:r>
                        <a:rPr lang="ru-RU" sz="600" baseline="0" dirty="0" smtClean="0"/>
                        <a:t>. </a:t>
                      </a:r>
                      <a:r>
                        <a:rPr lang="ru-RU" sz="600" dirty="0" smtClean="0"/>
                        <a:t>Оформление отчета по сбору исходных данных для подготовки задания на проектирование (СИД 1 этап). 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60 </a:t>
                      </a:r>
                      <a:r>
                        <a:rPr lang="ru-RU" sz="600" dirty="0" err="1" smtClean="0"/>
                        <a:t>к.д</a:t>
                      </a:r>
                      <a:r>
                        <a:rPr lang="ru-RU" sz="600" dirty="0" smtClean="0"/>
                        <a:t>.</a:t>
                      </a:r>
                      <a:endParaRPr lang="ru-RU" sz="600" dirty="0"/>
                    </a:p>
                  </a:txBody>
                  <a:tcPr/>
                </a:tc>
              </a:tr>
              <a:tr h="27235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и согласование проекта задания и технических требований на проектирование Агентом, Эксплуатирующей организацией,, Межрегиональным управлением охраны СКЗ.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Утверждение отчета по сбору исходных данных (Этап 1).</a:t>
                      </a:r>
                      <a:endParaRPr lang="ru-RU" sz="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 </a:t>
                      </a:r>
                      <a:r>
                        <a:rPr lang="ru-RU" sz="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к.д</a:t>
                      </a:r>
                      <a:r>
                        <a:rPr lang="ru-RU" sz="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1573"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3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Представление, согласование и утверждение задания и технических требований на проектирование ПАО «Газпром». 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42 </a:t>
                      </a:r>
                      <a:r>
                        <a:rPr lang="ru-RU" sz="600" dirty="0" err="1" smtClean="0"/>
                        <a:t>к.д</a:t>
                      </a:r>
                      <a:r>
                        <a:rPr lang="ru-RU" sz="600" dirty="0" smtClean="0"/>
                        <a:t>.</a:t>
                      </a:r>
                      <a:endParaRPr lang="ru-RU" sz="600" dirty="0"/>
                    </a:p>
                  </a:txBody>
                  <a:tcPr/>
                </a:tc>
              </a:tr>
              <a:tr h="181573"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4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/>
                        <a:t>Составление сметы на ПИР и представление в Департамент (А.Б. </a:t>
                      </a:r>
                      <a:r>
                        <a:rPr lang="ru-RU" sz="600" dirty="0" err="1" smtClean="0"/>
                        <a:t>Скрепнюк</a:t>
                      </a:r>
                      <a:r>
                        <a:rPr lang="ru-RU" sz="600" dirty="0" smtClean="0"/>
                        <a:t>) ПАО «Газпром» и Согласование расчета стоимости на выполнение ПИР Департаментом (А.Б. </a:t>
                      </a:r>
                      <a:r>
                        <a:rPr lang="ru-RU" sz="600" dirty="0" err="1" smtClean="0"/>
                        <a:t>Скрепнюк</a:t>
                      </a:r>
                      <a:r>
                        <a:rPr lang="ru-RU" sz="600" dirty="0" smtClean="0"/>
                        <a:t>) ПАО «Газпром» 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20 </a:t>
                      </a:r>
                      <a:r>
                        <a:rPr lang="ru-RU" sz="600" dirty="0" err="1" smtClean="0"/>
                        <a:t>р.д</a:t>
                      </a:r>
                      <a:r>
                        <a:rPr lang="ru-RU" sz="600" dirty="0" smtClean="0"/>
                        <a:t>.</a:t>
                      </a:r>
                      <a:endParaRPr lang="ru-RU" sz="600" dirty="0"/>
                    </a:p>
                  </a:txBody>
                  <a:tcPr/>
                </a:tc>
              </a:tr>
              <a:tr h="181573"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5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Направление предложений ООО "Газпром </a:t>
                      </a:r>
                      <a:r>
                        <a:rPr lang="ru-RU" sz="600" dirty="0" err="1" smtClean="0"/>
                        <a:t>центрремонт</a:t>
                      </a:r>
                      <a:r>
                        <a:rPr lang="ru-RU" sz="600" dirty="0" smtClean="0"/>
                        <a:t>"  для включения в План конкурентных закупок ПАО "Газпром" на планируемый год*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5 </a:t>
                      </a:r>
                      <a:r>
                        <a:rPr lang="ru-RU" sz="600" dirty="0" err="1" smtClean="0"/>
                        <a:t>р.д</a:t>
                      </a:r>
                      <a:r>
                        <a:rPr lang="ru-RU" sz="600" dirty="0" smtClean="0"/>
                        <a:t>. </a:t>
                      </a:r>
                      <a:endParaRPr lang="ru-RU" sz="600" dirty="0"/>
                    </a:p>
                  </a:txBody>
                  <a:tcPr/>
                </a:tc>
              </a:tr>
              <a:tr h="181573"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6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Согласование Позиции Плана закупок ПАО «Газпром» в АСЭЗ ПАО «Газпром» после открытия периода для включения конкурентной закупки заказчика в План конкурентных закупок Группы Газпром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55 </a:t>
                      </a:r>
                      <a:r>
                        <a:rPr lang="ru-RU" sz="600" dirty="0" err="1" smtClean="0"/>
                        <a:t>к.д</a:t>
                      </a:r>
                      <a:r>
                        <a:rPr lang="ru-RU" sz="600" dirty="0" smtClean="0"/>
                        <a:t>.</a:t>
                      </a:r>
                      <a:endParaRPr lang="ru-RU" sz="600" dirty="0"/>
                    </a:p>
                  </a:txBody>
                  <a:tcPr/>
                </a:tc>
              </a:tr>
              <a:tr h="181573"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7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Разработка и направление документации о закупке, подготовка и проведение конкурентных процедур по выбору </a:t>
                      </a:r>
                      <a:r>
                        <a:rPr lang="ru-RU" sz="600" dirty="0" err="1" smtClean="0"/>
                        <a:t>Генпроектировщика</a:t>
                      </a:r>
                      <a:r>
                        <a:rPr lang="ru-RU" sz="600" dirty="0" smtClean="0"/>
                        <a:t>*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49 </a:t>
                      </a:r>
                      <a:r>
                        <a:rPr lang="ru-RU" sz="600" dirty="0" err="1" smtClean="0"/>
                        <a:t>к.д</a:t>
                      </a:r>
                      <a:r>
                        <a:rPr lang="ru-RU" sz="600" dirty="0" smtClean="0"/>
                        <a:t>.</a:t>
                      </a:r>
                      <a:endParaRPr lang="ru-RU" sz="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8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Заключение договора на выполнение ПИР по итогам конкурентной закупки 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1 месяц</a:t>
                      </a:r>
                      <a:endParaRPr lang="ru-RU" sz="600" dirty="0"/>
                    </a:p>
                  </a:txBody>
                  <a:tcPr/>
                </a:tc>
              </a:tr>
              <a:tr h="175568">
                <a:tc>
                  <a:txBody>
                    <a:bodyPr/>
                    <a:lstStyle/>
                    <a:p>
                      <a:r>
                        <a:rPr lang="ru-RU" sz="600" u="sng" dirty="0" smtClean="0"/>
                        <a:t>9</a:t>
                      </a:r>
                      <a:endParaRPr lang="ru-RU" sz="600" u="sng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u="sng" dirty="0" smtClean="0"/>
                        <a:t>Сбор исходных данных (Этап 2), включая получение исходно-разрешительной документации и согласования места размещения объекта</a:t>
                      </a:r>
                      <a:endParaRPr lang="ru-RU" sz="600" u="sng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u="sng" dirty="0" smtClean="0"/>
                        <a:t>4 месяца</a:t>
                      </a:r>
                      <a:endParaRPr lang="ru-RU" sz="600" u="sng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81573">
                <a:tc>
                  <a:txBody>
                    <a:bodyPr/>
                    <a:lstStyle/>
                    <a:p>
                      <a:r>
                        <a:rPr lang="ru-RU" sz="600" u="sng" dirty="0" smtClean="0"/>
                        <a:t>10</a:t>
                      </a:r>
                      <a:endParaRPr lang="ru-RU" sz="600" u="sng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u="sng" dirty="0" smtClean="0"/>
                        <a:t>Разработка и согласование материалов ОТР в установленном порядке в ПАО "Газпром".</a:t>
                      </a:r>
                      <a:endParaRPr lang="ru-RU" sz="600" u="sng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u="sng" dirty="0" smtClean="0"/>
                        <a:t>3 месяца</a:t>
                      </a:r>
                      <a:endParaRPr lang="ru-RU" sz="600" u="sng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81573">
                <a:tc>
                  <a:txBody>
                    <a:bodyPr/>
                    <a:lstStyle/>
                    <a:p>
                      <a:r>
                        <a:rPr lang="ru-RU" sz="600" u="sng" dirty="0" smtClean="0"/>
                        <a:t>11</a:t>
                      </a:r>
                      <a:endParaRPr lang="ru-RU" sz="600" u="sng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u="sng" dirty="0" smtClean="0"/>
                        <a:t>Согласование Агентом задания и программы комплексных инженерных изысканий. Оформление допусков для работы в охранных зонах и на территории реконструируемых объектов. Выполнение комплексных инженерных изысканий</a:t>
                      </a:r>
                      <a:endParaRPr lang="ru-RU" sz="600" u="sng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u="sng" dirty="0" smtClean="0"/>
                        <a:t>4 месяца</a:t>
                      </a:r>
                      <a:endParaRPr lang="ru-RU" sz="600" u="sng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81573">
                <a:tc>
                  <a:txBody>
                    <a:bodyPr/>
                    <a:lstStyle/>
                    <a:p>
                      <a:r>
                        <a:rPr lang="ru-RU" sz="600" u="sng" dirty="0" smtClean="0"/>
                        <a:t>12</a:t>
                      </a:r>
                      <a:endParaRPr lang="ru-RU" sz="600" u="sng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u="sng" dirty="0" smtClean="0"/>
                        <a:t>Разработка и согласование материалов ТЧДЗ в установленном порядке </a:t>
                      </a:r>
                      <a:endParaRPr lang="ru-RU" sz="600" u="sng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u="sng" dirty="0" smtClean="0"/>
                        <a:t>2 месяца</a:t>
                      </a:r>
                      <a:endParaRPr lang="ru-RU" sz="600" u="sng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49442">
                <a:tc>
                  <a:txBody>
                    <a:bodyPr/>
                    <a:lstStyle/>
                    <a:p>
                      <a:r>
                        <a:rPr lang="ru-RU" sz="600" u="sng" dirty="0" smtClean="0"/>
                        <a:t>13</a:t>
                      </a:r>
                      <a:endParaRPr lang="ru-RU" sz="600" u="sng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u="sng" dirty="0" smtClean="0"/>
                        <a:t>Определение НМЦ и подготовка конкурсной документации по выбору поставщика ОТО</a:t>
                      </a:r>
                      <a:endParaRPr lang="ru-RU" sz="600" u="sng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u="sng" dirty="0" smtClean="0"/>
                        <a:t>1 месяц</a:t>
                      </a:r>
                      <a:endParaRPr lang="ru-RU" sz="600" u="sng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81573">
                <a:tc>
                  <a:txBody>
                    <a:bodyPr/>
                    <a:lstStyle/>
                    <a:p>
                      <a:r>
                        <a:rPr lang="ru-RU" sz="600" u="sng" dirty="0" smtClean="0"/>
                        <a:t>14</a:t>
                      </a:r>
                      <a:endParaRPr lang="ru-RU" sz="600" u="sng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u="sng" dirty="0" smtClean="0"/>
                        <a:t>Проведение конкурентных процедур по выбору поставщиков основного технологического оборудования</a:t>
                      </a:r>
                      <a:endParaRPr lang="ru-RU" sz="600" u="sng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u="sng" dirty="0" smtClean="0"/>
                        <a:t>82 кд.</a:t>
                      </a:r>
                      <a:endParaRPr lang="ru-RU" sz="600" u="sng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81573">
                <a:tc>
                  <a:txBody>
                    <a:bodyPr/>
                    <a:lstStyle/>
                    <a:p>
                      <a:r>
                        <a:rPr lang="ru-RU" sz="600" u="sng" dirty="0" smtClean="0"/>
                        <a:t>15</a:t>
                      </a:r>
                      <a:endParaRPr lang="ru-RU" sz="600" u="sng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u="sng" dirty="0" smtClean="0"/>
                        <a:t>Заключение договора с победителем КЗ - поставщикам ОТО. Получения материалов ИД на ОТО, необходимых для проектирования объекта</a:t>
                      </a:r>
                      <a:endParaRPr lang="ru-RU" sz="600" u="sng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u="sng" dirty="0" smtClean="0"/>
                        <a:t>1 месяц</a:t>
                      </a:r>
                      <a:endParaRPr lang="ru-RU" sz="600" u="sng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81573">
                <a:tc>
                  <a:txBody>
                    <a:bodyPr/>
                    <a:lstStyle/>
                    <a:p>
                      <a:r>
                        <a:rPr lang="ru-RU" sz="600" u="sng" dirty="0" smtClean="0"/>
                        <a:t>16</a:t>
                      </a:r>
                      <a:endParaRPr lang="ru-RU" sz="600" u="sng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u="sng" dirty="0" smtClean="0"/>
                        <a:t>Подготовка сведений для внесения объекта в Схему территориального планирования РФ в области федерального транспорта после утверждения основных технических решений</a:t>
                      </a:r>
                      <a:endParaRPr lang="ru-RU" sz="600" u="sng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u="sng" dirty="0" smtClean="0"/>
                        <a:t>3 месяца</a:t>
                      </a:r>
                      <a:endParaRPr lang="ru-RU" sz="600" u="sng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81573">
                <a:tc>
                  <a:txBody>
                    <a:bodyPr/>
                    <a:lstStyle/>
                    <a:p>
                      <a:r>
                        <a:rPr lang="ru-RU" sz="600" u="sng" dirty="0" smtClean="0"/>
                        <a:t>17</a:t>
                      </a:r>
                      <a:endParaRPr lang="ru-RU" sz="600" u="sng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u="sng" dirty="0" smtClean="0"/>
                        <a:t>Внесение объекта в  Схему территориального планирования РФ в области федерального транспорта (в части трубопроводного транспорта) после утверждения основных технических решений</a:t>
                      </a:r>
                      <a:endParaRPr lang="ru-RU" sz="600" u="sng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u="sng" dirty="0" smtClean="0"/>
                        <a:t>8 месяцев</a:t>
                      </a:r>
                      <a:endParaRPr lang="ru-RU" sz="600" u="sng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72359">
                <a:tc>
                  <a:txBody>
                    <a:bodyPr/>
                    <a:lstStyle/>
                    <a:p>
                      <a:r>
                        <a:rPr lang="ru-RU" sz="600" u="sng" dirty="0" smtClean="0"/>
                        <a:t>18</a:t>
                      </a:r>
                      <a:endParaRPr lang="ru-RU" sz="600" u="sng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u="sng" dirty="0" smtClean="0"/>
                        <a:t>Разработка, согласование и утверждения проекта планировки и межевания территории в Минэнерго РФ</a:t>
                      </a:r>
                      <a:endParaRPr lang="ru-RU" sz="600" u="sng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sng" dirty="0" smtClean="0"/>
                        <a:t>7 месяцев</a:t>
                      </a:r>
                    </a:p>
                    <a:p>
                      <a:endParaRPr lang="ru-RU" sz="600" u="sng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1213"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19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Разработка проектной документации (при одностадийном проектировании разработка рабочей документации)*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9 месяцев</a:t>
                      </a:r>
                      <a:endParaRPr lang="ru-RU" sz="600" dirty="0"/>
                    </a:p>
                  </a:txBody>
                  <a:tcPr/>
                </a:tc>
              </a:tr>
              <a:tr h="196412">
                <a:tc>
                  <a:txBody>
                    <a:bodyPr/>
                    <a:lstStyle/>
                    <a:p>
                      <a:r>
                        <a:rPr lang="ru-RU" sz="600" u="sng" dirty="0" smtClean="0"/>
                        <a:t>20</a:t>
                      </a:r>
                      <a:endParaRPr lang="ru-RU" sz="600" u="sng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u="sng" dirty="0" smtClean="0"/>
                        <a:t>Согласование ПД с организациями выдавшими ТУ, согласование СЗЗ в </a:t>
                      </a:r>
                      <a:r>
                        <a:rPr lang="ru-RU" sz="600" u="sng" dirty="0" err="1" smtClean="0"/>
                        <a:t>Роспотребнадзоре</a:t>
                      </a:r>
                      <a:r>
                        <a:rPr lang="ru-RU" sz="600" u="sng" dirty="0" smtClean="0"/>
                        <a:t>, Бассейновыми водными управлениями, экспертиза ЭМС, оформление разрешения на использование радиочастот, органами охраны культурного наследия  и др.</a:t>
                      </a:r>
                      <a:endParaRPr lang="ru-RU" sz="600" u="sng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u="sng" dirty="0" smtClean="0"/>
                        <a:t>60 </a:t>
                      </a:r>
                      <a:r>
                        <a:rPr lang="ru-RU" sz="600" u="sng" dirty="0" err="1" smtClean="0"/>
                        <a:t>к.д</a:t>
                      </a:r>
                      <a:endParaRPr lang="ru-RU" sz="600" u="sng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81573"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21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Рассмотрение материалов ПД в структурных подразделениях ООО "Газпром </a:t>
                      </a:r>
                      <a:r>
                        <a:rPr lang="ru-RU" sz="600" dirty="0" err="1" smtClean="0"/>
                        <a:t>центрремонт</a:t>
                      </a:r>
                      <a:r>
                        <a:rPr lang="ru-RU" sz="600" dirty="0" smtClean="0"/>
                        <a:t>" и эксплуатирующей организации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40 </a:t>
                      </a:r>
                      <a:r>
                        <a:rPr lang="ru-RU" sz="600" dirty="0" err="1" smtClean="0"/>
                        <a:t>к.д</a:t>
                      </a:r>
                      <a:r>
                        <a:rPr lang="ru-RU" sz="600" dirty="0" smtClean="0"/>
                        <a:t>.</a:t>
                      </a:r>
                      <a:endParaRPr lang="ru-RU" sz="600" dirty="0"/>
                    </a:p>
                  </a:txBody>
                  <a:tcPr/>
                </a:tc>
              </a:tr>
              <a:tr h="181573"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22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Представление ПД в Департамент (А.Б. </a:t>
                      </a:r>
                      <a:r>
                        <a:rPr lang="ru-RU" sz="600" dirty="0" err="1" smtClean="0"/>
                        <a:t>Скрепнюк</a:t>
                      </a:r>
                      <a:r>
                        <a:rPr lang="ru-RU" sz="600" dirty="0" smtClean="0"/>
                        <a:t>) ПАО "Газпром" для проведения экспертизы. Прохождение экспертизы ПАО "Газпром" 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3 месяца</a:t>
                      </a:r>
                      <a:endParaRPr lang="ru-RU" sz="600" dirty="0"/>
                    </a:p>
                  </a:txBody>
                  <a:tcPr/>
                </a:tc>
              </a:tr>
              <a:tr h="181573"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23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Прохождение государственной экологической экспертизы (при работе на особо охраняемых природных территориях, строительстве полигонов </a:t>
                      </a:r>
                      <a:r>
                        <a:rPr lang="ru-RU" sz="600" dirty="0" err="1" smtClean="0"/>
                        <a:t>ТБиПО</a:t>
                      </a:r>
                      <a:r>
                        <a:rPr lang="ru-RU" sz="600" dirty="0" smtClean="0"/>
                        <a:t>)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4 месяца</a:t>
                      </a:r>
                      <a:endParaRPr lang="ru-RU" sz="600" dirty="0"/>
                    </a:p>
                  </a:txBody>
                  <a:tcPr/>
                </a:tc>
              </a:tr>
              <a:tr h="181573"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24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Прохождение экспертизы ФАУ "</a:t>
                      </a:r>
                      <a:r>
                        <a:rPr lang="ru-RU" sz="600" dirty="0" err="1" smtClean="0"/>
                        <a:t>Главгосэкспертиза</a:t>
                      </a:r>
                      <a:r>
                        <a:rPr lang="ru-RU" sz="600" dirty="0" smtClean="0"/>
                        <a:t> России" 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4 месяца</a:t>
                      </a:r>
                      <a:endParaRPr lang="ru-RU" sz="600" dirty="0"/>
                    </a:p>
                  </a:txBody>
                  <a:tcPr/>
                </a:tc>
              </a:tr>
              <a:tr h="181573"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25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Утверждение проектной документации 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1 месяц</a:t>
                      </a:r>
                      <a:endParaRPr lang="ru-RU" sz="600" dirty="0"/>
                    </a:p>
                  </a:txBody>
                  <a:tcPr/>
                </a:tc>
              </a:tr>
              <a:tr h="196704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b="1" dirty="0" smtClean="0"/>
                        <a:t>ИТОГО</a:t>
                      </a:r>
                      <a:endParaRPr lang="ru-RU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b="1" dirty="0" smtClean="0"/>
                        <a:t>4,5 года</a:t>
                      </a:r>
                      <a:endParaRPr lang="ru-RU" sz="7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609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1825126" y="6240780"/>
            <a:ext cx="72056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2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228600" y="6343650"/>
            <a:ext cx="1487488" cy="476250"/>
          </a:xfrm>
          <a:prstGeom prst="rect">
            <a:avLst/>
          </a:prstGeom>
          <a:noFill/>
        </p:spPr>
        <p:txBody>
          <a:bodyPr/>
          <a:lstStyle/>
          <a:p>
            <a:r>
              <a:rPr lang="ru-RU" dirty="0">
                <a:solidFill>
                  <a:srgbClr val="FFFFFF"/>
                </a:solidFill>
              </a:rPr>
              <a:t>6</a:t>
            </a:r>
            <a:endParaRPr lang="ru-RU" dirty="0" smtClean="0">
              <a:solidFill>
                <a:srgbClr val="FFFFFF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964350" y="36489"/>
            <a:ext cx="7153637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ru-RU" sz="2100" i="1" dirty="0" smtClean="0"/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ПИР по реконструкции и техническому перевооружению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ГРС. </a:t>
            </a:r>
            <a:b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086" y="1039728"/>
            <a:ext cx="9030901" cy="57554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solidFill>
                <a:srgbClr val="003366"/>
              </a:solidFill>
            </a:endParaRPr>
          </a:p>
          <a:p>
            <a:pPr algn="ctr"/>
            <a:r>
              <a:rPr lang="ru-RU" sz="1600" b="1" u="sng" dirty="0" smtClean="0">
                <a:solidFill>
                  <a:srgbClr val="003366"/>
                </a:solidFill>
              </a:rPr>
              <a:t>ПИР по Реконструкции ГРС  ПАО «Газпром»</a:t>
            </a:r>
          </a:p>
          <a:p>
            <a:pPr algn="just"/>
            <a:endParaRPr lang="ru-RU" sz="1200" dirty="0" smtClean="0">
              <a:solidFill>
                <a:srgbClr val="003366"/>
              </a:solidFill>
            </a:endParaRPr>
          </a:p>
          <a:p>
            <a:pPr algn="just"/>
            <a:r>
              <a:rPr lang="ru-RU" sz="1200" b="1" dirty="0" smtClean="0">
                <a:solidFill>
                  <a:srgbClr val="003366"/>
                </a:solidFill>
              </a:rPr>
              <a:t>1.  </a:t>
            </a:r>
            <a:r>
              <a:rPr lang="ru-RU" sz="1200" dirty="0" smtClean="0">
                <a:solidFill>
                  <a:srgbClr val="003366"/>
                </a:solidFill>
              </a:rPr>
              <a:t>В соответствии с типовым графиком реализации ПИР по реконструкции объектов ПАО «Газпром» сроки выполнения работ (при условии соблюдения регламентных сроков ) </a:t>
            </a:r>
            <a:r>
              <a:rPr lang="ru-RU" sz="1200" b="1" dirty="0" smtClean="0">
                <a:solidFill>
                  <a:srgbClr val="003366"/>
                </a:solidFill>
              </a:rPr>
              <a:t>составляет </a:t>
            </a:r>
            <a:r>
              <a:rPr lang="ru-RU" sz="1200" b="1" u="sng" dirty="0" smtClean="0">
                <a:solidFill>
                  <a:srgbClr val="003366"/>
                </a:solidFill>
              </a:rPr>
              <a:t>4,5 года.   </a:t>
            </a:r>
            <a:endParaRPr lang="ru-RU" sz="1200" b="1" u="sng" dirty="0">
              <a:solidFill>
                <a:srgbClr val="003366"/>
              </a:solidFill>
            </a:endParaRPr>
          </a:p>
          <a:p>
            <a:pPr algn="just"/>
            <a:endParaRPr lang="ru-RU" sz="1200" dirty="0" smtClean="0">
              <a:solidFill>
                <a:srgbClr val="003366"/>
              </a:solidFill>
            </a:endParaRPr>
          </a:p>
          <a:p>
            <a:pPr algn="just"/>
            <a:r>
              <a:rPr lang="ru-RU" sz="1200" b="1" dirty="0" smtClean="0">
                <a:solidFill>
                  <a:srgbClr val="003366"/>
                </a:solidFill>
              </a:rPr>
              <a:t>2.  </a:t>
            </a:r>
            <a:r>
              <a:rPr lang="ru-RU" sz="1200" dirty="0" smtClean="0">
                <a:solidFill>
                  <a:srgbClr val="003366"/>
                </a:solidFill>
              </a:rPr>
              <a:t>Стоимость реализации объектов ГРС ПАО «Газпром» составляет </a:t>
            </a:r>
            <a:r>
              <a:rPr lang="ru-RU" sz="1200" b="1" u="sng" dirty="0" smtClean="0">
                <a:solidFill>
                  <a:srgbClr val="003366"/>
                </a:solidFill>
              </a:rPr>
              <a:t>не менее</a:t>
            </a:r>
            <a:r>
              <a:rPr lang="ru-RU" sz="1200" dirty="0" smtClean="0">
                <a:solidFill>
                  <a:srgbClr val="003366"/>
                </a:solidFill>
              </a:rPr>
              <a:t> </a:t>
            </a:r>
            <a:r>
              <a:rPr lang="ru-RU" sz="1200" b="1" u="sng" dirty="0" smtClean="0">
                <a:solidFill>
                  <a:srgbClr val="003366"/>
                </a:solidFill>
              </a:rPr>
              <a:t>100 </a:t>
            </a:r>
            <a:r>
              <a:rPr lang="ru-RU" sz="1200" b="1" u="sng" dirty="0" err="1" smtClean="0">
                <a:solidFill>
                  <a:srgbClr val="003366"/>
                </a:solidFill>
              </a:rPr>
              <a:t>млн.руб</a:t>
            </a:r>
            <a:r>
              <a:rPr lang="ru-RU" sz="1200" b="1" u="sng" dirty="0">
                <a:solidFill>
                  <a:srgbClr val="003366"/>
                </a:solidFill>
              </a:rPr>
              <a:t>.</a:t>
            </a:r>
            <a:r>
              <a:rPr lang="ru-RU" sz="1200" b="1" u="sng" dirty="0" smtClean="0">
                <a:solidFill>
                  <a:srgbClr val="003366"/>
                </a:solidFill>
              </a:rPr>
              <a:t>  </a:t>
            </a:r>
          </a:p>
          <a:p>
            <a:pPr algn="just"/>
            <a:endParaRPr lang="ru-RU" sz="1200" dirty="0">
              <a:solidFill>
                <a:srgbClr val="003366"/>
              </a:solidFill>
            </a:endParaRPr>
          </a:p>
          <a:p>
            <a:pPr algn="ctr"/>
            <a:r>
              <a:rPr lang="ru-RU" sz="1600" b="1" u="sng" dirty="0">
                <a:solidFill>
                  <a:srgbClr val="003366"/>
                </a:solidFill>
              </a:rPr>
              <a:t>ПИР по </a:t>
            </a:r>
            <a:r>
              <a:rPr lang="ru-RU" sz="1600" b="1" u="sng" dirty="0" smtClean="0">
                <a:solidFill>
                  <a:srgbClr val="003366"/>
                </a:solidFill>
              </a:rPr>
              <a:t>Техническому перевооружению ГРС  </a:t>
            </a:r>
            <a:r>
              <a:rPr lang="ru-RU" sz="1600" b="1" u="sng" dirty="0">
                <a:solidFill>
                  <a:srgbClr val="003366"/>
                </a:solidFill>
              </a:rPr>
              <a:t>ПАО «Газпром</a:t>
            </a:r>
            <a:r>
              <a:rPr lang="ru-RU" sz="1600" b="1" u="sng" dirty="0" smtClean="0">
                <a:solidFill>
                  <a:srgbClr val="003366"/>
                </a:solidFill>
              </a:rPr>
              <a:t>»</a:t>
            </a:r>
          </a:p>
          <a:p>
            <a:pPr algn="ctr"/>
            <a:endParaRPr lang="ru-RU" sz="1600" b="1" u="sng" dirty="0">
              <a:solidFill>
                <a:srgbClr val="003366"/>
              </a:solidFill>
            </a:endParaRPr>
          </a:p>
          <a:p>
            <a:pPr algn="just"/>
            <a:r>
              <a:rPr lang="ru-RU" sz="1200" b="1" dirty="0" smtClean="0">
                <a:solidFill>
                  <a:srgbClr val="003366"/>
                </a:solidFill>
              </a:rPr>
              <a:t>1. </a:t>
            </a:r>
            <a:r>
              <a:rPr lang="ru-RU" sz="1200" dirty="0" smtClean="0">
                <a:solidFill>
                  <a:srgbClr val="003366"/>
                </a:solidFill>
              </a:rPr>
              <a:t>Сроки </a:t>
            </a:r>
            <a:r>
              <a:rPr lang="ru-RU" sz="1200" dirty="0">
                <a:solidFill>
                  <a:srgbClr val="003366"/>
                </a:solidFill>
              </a:rPr>
              <a:t>выполнения </a:t>
            </a:r>
            <a:r>
              <a:rPr lang="ru-RU" sz="1200" dirty="0" smtClean="0">
                <a:solidFill>
                  <a:srgbClr val="003366"/>
                </a:solidFill>
              </a:rPr>
              <a:t>ПИР по техническому перевооружению ГРС (</a:t>
            </a:r>
            <a:r>
              <a:rPr lang="ru-RU" sz="1200" dirty="0">
                <a:solidFill>
                  <a:srgbClr val="003366"/>
                </a:solidFill>
              </a:rPr>
              <a:t>при условии соблюдения регламентных сроков ) составляет </a:t>
            </a:r>
            <a:r>
              <a:rPr lang="ru-RU" sz="1200" b="1" dirty="0">
                <a:solidFill>
                  <a:srgbClr val="003366"/>
                </a:solidFill>
              </a:rPr>
              <a:t>ориентировочно </a:t>
            </a:r>
            <a:r>
              <a:rPr lang="ru-RU" sz="1200" b="1" u="sng" dirty="0" smtClean="0">
                <a:solidFill>
                  <a:srgbClr val="003366"/>
                </a:solidFill>
              </a:rPr>
              <a:t>1,5 года. </a:t>
            </a:r>
            <a:r>
              <a:rPr lang="ru-RU" sz="1200" dirty="0" smtClean="0">
                <a:solidFill>
                  <a:srgbClr val="003366"/>
                </a:solidFill>
              </a:rPr>
              <a:t>Сокращение срока выполнения ПИР обусловлено тем, что при техническом перевооружении ГРС из типового графика </a:t>
            </a:r>
            <a:r>
              <a:rPr lang="ru-RU" sz="1200" dirty="0">
                <a:solidFill>
                  <a:srgbClr val="003366"/>
                </a:solidFill>
              </a:rPr>
              <a:t>реализации ПИР по реконструкции объектов </a:t>
            </a:r>
            <a:r>
              <a:rPr lang="ru-RU" sz="1200" dirty="0" smtClean="0">
                <a:solidFill>
                  <a:srgbClr val="003366"/>
                </a:solidFill>
              </a:rPr>
              <a:t>сокращаются и исключаются следующий перечень работ:</a:t>
            </a:r>
          </a:p>
          <a:p>
            <a:pPr algn="just"/>
            <a:endParaRPr lang="ru-RU" sz="1200" dirty="0" smtClean="0">
              <a:solidFill>
                <a:srgbClr val="0033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rgbClr val="003366"/>
                </a:solidFill>
              </a:rPr>
              <a:t>Сбор исходных данных (Этап 2), включая получение исходно-разрешительной документации и согласования места размещения </a:t>
            </a:r>
            <a:r>
              <a:rPr lang="ru-RU" sz="1000" dirty="0" smtClean="0">
                <a:solidFill>
                  <a:srgbClr val="003366"/>
                </a:solidFill>
              </a:rPr>
              <a:t>объекта  - </a:t>
            </a:r>
            <a:r>
              <a:rPr lang="ru-RU" sz="1000" b="1" u="sng" dirty="0" smtClean="0">
                <a:solidFill>
                  <a:srgbClr val="003366"/>
                </a:solidFill>
              </a:rPr>
              <a:t>(4 месяца);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rgbClr val="003366"/>
                </a:solidFill>
              </a:rPr>
              <a:t>Разработка и согласование материалов ОТР в установленном порядке в ПАО </a:t>
            </a:r>
            <a:r>
              <a:rPr lang="ru-RU" sz="1000" dirty="0" smtClean="0">
                <a:solidFill>
                  <a:srgbClr val="003366"/>
                </a:solidFill>
              </a:rPr>
              <a:t>«Газпром» - </a:t>
            </a:r>
            <a:r>
              <a:rPr lang="ru-RU" sz="1000" b="1" u="sng" dirty="0" smtClean="0">
                <a:solidFill>
                  <a:srgbClr val="003366"/>
                </a:solidFill>
              </a:rPr>
              <a:t>(3 месяца)</a:t>
            </a:r>
            <a:r>
              <a:rPr lang="ru-RU" sz="1000" dirty="0" smtClean="0">
                <a:solidFill>
                  <a:srgbClr val="003366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rgbClr val="003366"/>
                </a:solidFill>
              </a:rPr>
              <a:t>Выполнение комплексных инженерных </a:t>
            </a:r>
            <a:r>
              <a:rPr lang="ru-RU" sz="1000" dirty="0" smtClean="0">
                <a:solidFill>
                  <a:srgbClr val="003366"/>
                </a:solidFill>
              </a:rPr>
              <a:t>изысканий - </a:t>
            </a:r>
            <a:r>
              <a:rPr lang="ru-RU" sz="1000" b="1" u="sng" dirty="0" smtClean="0">
                <a:solidFill>
                  <a:srgbClr val="003366"/>
                </a:solidFill>
              </a:rPr>
              <a:t>(4 месяца)</a:t>
            </a:r>
            <a:r>
              <a:rPr lang="ru-RU" sz="1000" dirty="0" smtClean="0">
                <a:solidFill>
                  <a:srgbClr val="003366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003366"/>
                </a:solidFill>
              </a:rPr>
              <a:t>Выбор поставщика ОТО (разработка и согласование ТЧДЗ, определение НМЦ, проведение КЗ, заключение договора и получения ИД) - </a:t>
            </a:r>
            <a:r>
              <a:rPr lang="ru-RU" sz="1000" b="1" u="sng" dirty="0" smtClean="0">
                <a:solidFill>
                  <a:srgbClr val="003366"/>
                </a:solidFill>
              </a:rPr>
              <a:t>(6,5 месяцев);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003366"/>
                </a:solidFill>
              </a:rPr>
              <a:t>Внесения объекта в СТП РФ, разработка и утверждение ППТ и ПМТ  - </a:t>
            </a:r>
            <a:r>
              <a:rPr lang="ru-RU" sz="1000" b="1" u="sng" dirty="0" smtClean="0">
                <a:solidFill>
                  <a:srgbClr val="003366"/>
                </a:solidFill>
              </a:rPr>
              <a:t>(7 месяцев);</a:t>
            </a:r>
            <a:endParaRPr lang="ru-RU" sz="1000" dirty="0" smtClean="0">
              <a:solidFill>
                <a:srgbClr val="003366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003366"/>
                </a:solidFill>
              </a:rPr>
              <a:t>Сокращение разработки ПД  -  (</a:t>
            </a:r>
            <a:r>
              <a:rPr lang="ru-RU" sz="1000" b="1" u="sng" dirty="0" smtClean="0">
                <a:solidFill>
                  <a:srgbClr val="003366"/>
                </a:solidFill>
              </a:rPr>
              <a:t>до 2 месяцев)</a:t>
            </a:r>
            <a:r>
              <a:rPr lang="ru-RU" sz="1000" dirty="0" smtClean="0">
                <a:solidFill>
                  <a:srgbClr val="003366"/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003366"/>
                </a:solidFill>
              </a:rPr>
              <a:t>Согласование ПД с организациями выдавшими ТУ и надзорными органами (</a:t>
            </a:r>
            <a:r>
              <a:rPr lang="ru-RU" sz="1000" dirty="0" err="1" smtClean="0">
                <a:solidFill>
                  <a:srgbClr val="003366"/>
                </a:solidFill>
              </a:rPr>
              <a:t>Роспотребнадзор</a:t>
            </a:r>
            <a:r>
              <a:rPr lang="ru-RU" sz="1000" dirty="0" smtClean="0">
                <a:solidFill>
                  <a:srgbClr val="003366"/>
                </a:solidFill>
              </a:rPr>
              <a:t>,  </a:t>
            </a:r>
            <a:r>
              <a:rPr lang="ru-RU" sz="1000" dirty="0" err="1" smtClean="0">
                <a:solidFill>
                  <a:srgbClr val="003366"/>
                </a:solidFill>
              </a:rPr>
              <a:t>Минкульт</a:t>
            </a:r>
            <a:r>
              <a:rPr lang="ru-RU" sz="1000" dirty="0" smtClean="0">
                <a:solidFill>
                  <a:srgbClr val="003366"/>
                </a:solidFill>
              </a:rPr>
              <a:t>, и т.д.) - </a:t>
            </a:r>
            <a:r>
              <a:rPr lang="ru-RU" sz="1000" b="1" u="sng" dirty="0" smtClean="0">
                <a:solidFill>
                  <a:srgbClr val="003366"/>
                </a:solidFill>
              </a:rPr>
              <a:t>(2 месяца);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003366"/>
                </a:solidFill>
              </a:rPr>
              <a:t>Сокращение сроков проведение экспертизы (вместо ГГЭ проводится ЭПБ)  - </a:t>
            </a:r>
            <a:r>
              <a:rPr lang="ru-RU" sz="1000" b="1" u="sng" dirty="0" smtClean="0">
                <a:solidFill>
                  <a:srgbClr val="003366"/>
                </a:solidFill>
              </a:rPr>
              <a:t>(2 месяца);</a:t>
            </a:r>
          </a:p>
          <a:p>
            <a:pPr algn="just"/>
            <a:endParaRPr lang="ru-RU" sz="1200" b="1" u="sng" dirty="0" smtClean="0">
              <a:solidFill>
                <a:srgbClr val="003366"/>
              </a:solidFill>
            </a:endParaRPr>
          </a:p>
          <a:p>
            <a:pPr algn="just"/>
            <a:r>
              <a:rPr lang="ru-RU" sz="1200" b="1" dirty="0">
                <a:solidFill>
                  <a:srgbClr val="003366"/>
                </a:solidFill>
              </a:rPr>
              <a:t>2.  </a:t>
            </a:r>
            <a:r>
              <a:rPr lang="ru-RU" sz="1200" dirty="0">
                <a:solidFill>
                  <a:srgbClr val="003366"/>
                </a:solidFill>
              </a:rPr>
              <a:t>Стоимость реализации объектов ГРС ПАО «Газпром» составляет </a:t>
            </a:r>
            <a:r>
              <a:rPr lang="ru-RU" sz="1200" dirty="0" smtClean="0">
                <a:solidFill>
                  <a:srgbClr val="003366"/>
                </a:solidFill>
              </a:rPr>
              <a:t>до </a:t>
            </a:r>
            <a:r>
              <a:rPr lang="ru-RU" sz="1200" b="1" u="sng" dirty="0" smtClean="0">
                <a:solidFill>
                  <a:srgbClr val="003366"/>
                </a:solidFill>
              </a:rPr>
              <a:t> 10 </a:t>
            </a:r>
            <a:r>
              <a:rPr lang="ru-RU" sz="1200" b="1" u="sng" dirty="0" err="1" smtClean="0">
                <a:solidFill>
                  <a:srgbClr val="003366"/>
                </a:solidFill>
              </a:rPr>
              <a:t>млн.руб</a:t>
            </a:r>
            <a:r>
              <a:rPr lang="ru-RU" sz="1200" b="1" u="sng" dirty="0" smtClean="0">
                <a:solidFill>
                  <a:srgbClr val="003366"/>
                </a:solidFill>
              </a:rPr>
              <a:t>.  </a:t>
            </a:r>
            <a:endParaRPr lang="ru-RU" sz="1200" b="1" u="sng" dirty="0">
              <a:solidFill>
                <a:srgbClr val="003366"/>
              </a:solidFill>
            </a:endParaRPr>
          </a:p>
          <a:p>
            <a:pPr algn="just"/>
            <a:endParaRPr lang="ru-RU" sz="600" dirty="0">
              <a:solidFill>
                <a:srgbClr val="003366"/>
              </a:solidFill>
            </a:endParaRPr>
          </a:p>
          <a:p>
            <a:r>
              <a:rPr lang="ru-RU" sz="1600" b="1" u="sng" dirty="0" smtClean="0">
                <a:solidFill>
                  <a:srgbClr val="003366"/>
                </a:solidFill>
              </a:rPr>
              <a:t>Преимущества:</a:t>
            </a:r>
            <a:r>
              <a:rPr lang="ru-RU" sz="1600" dirty="0" smtClean="0">
                <a:solidFill>
                  <a:srgbClr val="003366"/>
                </a:solidFill>
              </a:rPr>
              <a:t>   	</a:t>
            </a:r>
            <a:r>
              <a:rPr lang="ru-RU" sz="1000" dirty="0" smtClean="0">
                <a:solidFill>
                  <a:srgbClr val="003366"/>
                </a:solidFill>
              </a:rPr>
              <a:t>1. Сокращение сроков  реализации объекта;</a:t>
            </a:r>
          </a:p>
          <a:p>
            <a:r>
              <a:rPr lang="ru-RU" sz="1000" dirty="0" smtClean="0">
                <a:solidFill>
                  <a:srgbClr val="003366"/>
                </a:solidFill>
              </a:rPr>
              <a:t>		2. Значительное снижение стоимости реализации объектов;</a:t>
            </a:r>
          </a:p>
          <a:p>
            <a:r>
              <a:rPr lang="ru-RU" sz="1000" dirty="0" smtClean="0">
                <a:solidFill>
                  <a:srgbClr val="003366"/>
                </a:solidFill>
              </a:rPr>
              <a:t>		3. Обеспечение технической возможности подачи газа  перспективным потребителям;</a:t>
            </a:r>
          </a:p>
          <a:p>
            <a:r>
              <a:rPr lang="ru-RU" sz="1000" dirty="0" smtClean="0">
                <a:solidFill>
                  <a:srgbClr val="003366"/>
                </a:solidFill>
              </a:rPr>
              <a:t>		4. Обеспечение  ТВПС существующей ГРС;</a:t>
            </a:r>
          </a:p>
          <a:p>
            <a:endParaRPr lang="ru-RU" sz="1000" dirty="0">
              <a:solidFill>
                <a:srgbClr val="003366"/>
              </a:solidFill>
            </a:endParaRPr>
          </a:p>
          <a:p>
            <a:pPr algn="just"/>
            <a:endParaRPr lang="ru-RU" sz="600" dirty="0">
              <a:solidFill>
                <a:srgbClr val="003366"/>
              </a:solidFill>
            </a:endParaRPr>
          </a:p>
          <a:p>
            <a:pPr algn="just"/>
            <a:endParaRPr lang="ru-RU" sz="600" dirty="0">
              <a:solidFill>
                <a:srgbClr val="0033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8337" y="6318096"/>
            <a:ext cx="7179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5000"/>
              <a:defRPr/>
            </a:pPr>
            <a:r>
              <a:rPr lang="ru-RU" sz="1400" dirty="0"/>
              <a:t>Совещание специалистов дочерних обществ ПАО «Газпром» по вопросам эксплуатации газораспределительных станций</a:t>
            </a:r>
          </a:p>
        </p:txBody>
      </p:sp>
    </p:spTree>
    <p:extLst>
      <p:ext uri="{BB962C8B-B14F-4D97-AF65-F5344CB8AC3E}">
        <p14:creationId xmlns:p14="http://schemas.microsoft.com/office/powerpoint/2010/main" val="3609428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1938338" y="6362700"/>
            <a:ext cx="72056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2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228600" y="6343650"/>
            <a:ext cx="1487488" cy="476250"/>
          </a:xfrm>
          <a:prstGeom prst="rect">
            <a:avLst/>
          </a:prstGeom>
          <a:noFill/>
        </p:spPr>
        <p:txBody>
          <a:bodyPr/>
          <a:lstStyle/>
          <a:p>
            <a:r>
              <a:rPr lang="ru-RU" dirty="0">
                <a:solidFill>
                  <a:srgbClr val="FFFFFF"/>
                </a:solidFill>
              </a:rPr>
              <a:t>7</a:t>
            </a:r>
            <a:endParaRPr lang="ru-RU" dirty="0" smtClean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8337" y="6318096"/>
            <a:ext cx="7179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5000"/>
              <a:defRPr/>
            </a:pPr>
            <a:r>
              <a:rPr lang="ru-RU" sz="1400" dirty="0"/>
              <a:t>Совещание специалистов дочерних обществ ПАО «Газпром» по вопросам эксплуатации газораспределительных станций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26864" y="78151"/>
            <a:ext cx="71905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вопросы при реализации объектов технического перевооружения ГРС ПАО «Газпром»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3210" y="1060158"/>
            <a:ext cx="900416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eaLnBrk="0" hangingPunct="0">
              <a:spcBef>
                <a:spcPts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q"/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marL="742950" lvl="1" indent="-285750" eaLnBrk="0" hangingPunct="0">
              <a:spcBef>
                <a:spcPts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При формировании Технических требовании на проектирование Эксплуатирующие организации включают избыточные требования, что противоречит целевой задаче и ведет к увеличению стоимости реализации объекта, либо данные требования не относятся к техническому перевооружению </a:t>
            </a:r>
            <a:r>
              <a:rPr lang="ru-RU" sz="1800" b="1" dirty="0">
                <a:solidFill>
                  <a:schemeClr val="tx1"/>
                </a:solidFill>
              </a:rPr>
              <a:t>и переводят Объекты в статус «реконструкция</a:t>
            </a:r>
            <a:r>
              <a:rPr lang="ru-RU" sz="1800" b="1" dirty="0" smtClean="0">
                <a:solidFill>
                  <a:schemeClr val="tx1"/>
                </a:solidFill>
              </a:rPr>
              <a:t>».</a:t>
            </a:r>
            <a:endParaRPr lang="ru-RU" sz="1800" b="1" dirty="0">
              <a:solidFill>
                <a:schemeClr val="tx1"/>
              </a:solidFill>
            </a:endParaRPr>
          </a:p>
          <a:p>
            <a:pPr eaLnBrk="0" hangingPunct="0">
              <a:spcBef>
                <a:spcPts val="0"/>
              </a:spcBef>
              <a:buClr>
                <a:schemeClr val="hlink"/>
              </a:buClr>
              <a:buSzPct val="65000"/>
              <a:defRPr/>
            </a:pPr>
            <a:r>
              <a:rPr lang="ru-RU" sz="1800" i="1" u="sng" dirty="0" smtClean="0">
                <a:solidFill>
                  <a:schemeClr val="tx1"/>
                </a:solidFill>
              </a:rPr>
              <a:t>Пример избыточных требовании включаемых в ТТ: </a:t>
            </a:r>
          </a:p>
          <a:p>
            <a:pPr marL="1657350" lvl="3" indent="-285750" eaLnBrk="0" hangingPunct="0">
              <a:spcBef>
                <a:spcPts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Увеличение диаметра выходного газопровода;</a:t>
            </a:r>
          </a:p>
          <a:p>
            <a:pPr marL="1657350" lvl="3" indent="-285750" eaLnBrk="0" hangingPunct="0">
              <a:spcBef>
                <a:spcPts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Установка САУ ГРС;</a:t>
            </a:r>
          </a:p>
          <a:p>
            <a:pPr marL="1657350" lvl="3" indent="-285750" eaLnBrk="0" hangingPunct="0">
              <a:spcBef>
                <a:spcPts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Замена регуляторов давления;</a:t>
            </a:r>
          </a:p>
          <a:p>
            <a:pPr marL="1657350" lvl="3" indent="-285750" eaLnBrk="0" hangingPunct="0">
              <a:spcBef>
                <a:spcPts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Замена Узла очистки (без подтверждения гидравлическим расчетом);</a:t>
            </a:r>
          </a:p>
          <a:p>
            <a:pPr marL="1657350" lvl="3" indent="-285750" eaLnBrk="0" hangingPunct="0">
              <a:spcBef>
                <a:spcPts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Замену измерительного комплекса (УИРГ);</a:t>
            </a:r>
          </a:p>
          <a:p>
            <a:pPr marL="1657350" lvl="3" indent="-285750" eaLnBrk="0" hangingPunct="0">
              <a:spcBef>
                <a:spcPts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Замена освещения ГРС на светодиодное;</a:t>
            </a:r>
          </a:p>
          <a:p>
            <a:pPr marL="1657350" lvl="3" indent="-285750" eaLnBrk="0" hangingPunct="0">
              <a:spcBef>
                <a:spcPts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Замена </a:t>
            </a:r>
            <a:r>
              <a:rPr lang="ru-RU" sz="1800" dirty="0" err="1" smtClean="0">
                <a:solidFill>
                  <a:schemeClr val="tx1"/>
                </a:solidFill>
              </a:rPr>
              <a:t>молниезащиты</a:t>
            </a:r>
            <a:r>
              <a:rPr lang="ru-RU" sz="1800" dirty="0" smtClean="0">
                <a:solidFill>
                  <a:schemeClr val="tx1"/>
                </a:solidFill>
              </a:rPr>
              <a:t>;</a:t>
            </a:r>
          </a:p>
          <a:p>
            <a:pPr marL="1657350" lvl="3" indent="-285750" eaLnBrk="0" hangingPunct="0">
              <a:spcBef>
                <a:spcPts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Строительство РРЛ</a:t>
            </a:r>
            <a:r>
              <a:rPr lang="ru-RU" sz="1800" dirty="0">
                <a:solidFill>
                  <a:schemeClr val="tx1"/>
                </a:solidFill>
              </a:rPr>
              <a:t>.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742950" lvl="1" indent="-285750" eaLnBrk="0" hangingPunct="0">
              <a:spcBef>
                <a:spcPts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q"/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742950" lvl="1" indent="-285750" eaLnBrk="0" hangingPunct="0">
              <a:spcBef>
                <a:spcPts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Ø"/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742950" lvl="1" indent="-285750" eaLnBrk="0" hangingPunct="0">
              <a:spcBef>
                <a:spcPts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Ø"/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742950" lvl="1" indent="-285750" eaLnBrk="0" hangingPunct="0">
              <a:spcBef>
                <a:spcPts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Ø"/>
              <a:defRPr/>
            </a:pP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38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0068-F805-43B7-8A8E-3E2DB17E4B45}" type="slidenum">
              <a:rPr smtClean="0">
                <a:solidFill>
                  <a:srgbClr val="FFFFFF"/>
                </a:solidFill>
              </a:rPr>
              <a:pPr/>
              <a:t>8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 bwMode="auto">
          <a:xfrm>
            <a:off x="2205568" y="296092"/>
            <a:ext cx="6805081" cy="44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</a:t>
            </a:r>
            <a:r>
              <a:rPr lang="ru-RU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проведения технического перевооружения ГРС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22498" y="1038657"/>
            <a:ext cx="531114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FFFF"/>
                </a:solidFill>
                <a:latin typeface="Arial Narrow"/>
              </a:rPr>
              <a:t>Цель НИР:</a:t>
            </a:r>
          </a:p>
          <a:p>
            <a:pPr algn="just"/>
            <a:r>
              <a:rPr lang="ru-RU" sz="1400" dirty="0" smtClean="0">
                <a:solidFill>
                  <a:srgbClr val="FFFFFF"/>
                </a:solidFill>
                <a:latin typeface="Arial Narrow"/>
              </a:rPr>
              <a:t>Разработка </a:t>
            </a:r>
            <a:r>
              <a:rPr lang="ru-RU" sz="1400" dirty="0">
                <a:solidFill>
                  <a:srgbClr val="FFFFFF"/>
                </a:solidFill>
                <a:latin typeface="Arial Narrow"/>
              </a:rPr>
              <a:t>СТО Газпром, регламентирующего состав, порядок разработки, согласования и утверждения документации на </a:t>
            </a:r>
            <a:r>
              <a:rPr lang="ru-RU" sz="1400" dirty="0" smtClean="0">
                <a:solidFill>
                  <a:srgbClr val="FFFFFF"/>
                </a:solidFill>
                <a:latin typeface="Arial Narrow"/>
              </a:rPr>
              <a:t>малозатратное техническое </a:t>
            </a:r>
            <a:r>
              <a:rPr lang="ru-RU" sz="1400" dirty="0">
                <a:solidFill>
                  <a:srgbClr val="FFFFFF"/>
                </a:solidFill>
                <a:latin typeface="Arial Narrow"/>
              </a:rPr>
              <a:t>перевооружение </a:t>
            </a:r>
            <a:r>
              <a:rPr lang="ru-RU" sz="1400" dirty="0" smtClean="0">
                <a:solidFill>
                  <a:srgbClr val="FFFFFF"/>
                </a:solidFill>
                <a:latin typeface="Arial Narrow"/>
              </a:rPr>
              <a:t>ГРС для повышения </a:t>
            </a:r>
            <a:r>
              <a:rPr lang="ru-RU" sz="1400" dirty="0">
                <a:solidFill>
                  <a:srgbClr val="FFFFFF"/>
                </a:solidFill>
                <a:latin typeface="Arial Narrow"/>
              </a:rPr>
              <a:t>эффективности инвестиций в развитие систем газоснабжения за счет выявления </a:t>
            </a:r>
            <a:r>
              <a:rPr lang="ru-RU" sz="1400" dirty="0" smtClean="0">
                <a:solidFill>
                  <a:srgbClr val="FFFFFF"/>
                </a:solidFill>
                <a:latin typeface="Arial Narrow"/>
              </a:rPr>
              <a:t>и устранения «узких мест» ГРС, повышения ТВПС и использования </a:t>
            </a:r>
            <a:r>
              <a:rPr lang="ru-RU" sz="1400" dirty="0">
                <a:solidFill>
                  <a:srgbClr val="FFFFFF"/>
                </a:solidFill>
                <a:latin typeface="Arial Narrow"/>
              </a:rPr>
              <a:t>резервов производительности действующих </a:t>
            </a:r>
            <a:r>
              <a:rPr lang="ru-RU" sz="1400" dirty="0" smtClean="0">
                <a:solidFill>
                  <a:srgbClr val="FFFFFF"/>
                </a:solidFill>
                <a:latin typeface="Arial Narrow"/>
              </a:rPr>
              <a:t>ГРС </a:t>
            </a:r>
            <a:endParaRPr lang="ru-RU" sz="14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3582" y="1171682"/>
            <a:ext cx="8587067" cy="1985149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85725">
              <a:spcBef>
                <a:spcPts val="0"/>
              </a:spcBef>
              <a:spcAft>
                <a:spcPts val="300"/>
              </a:spcAft>
              <a:defRPr/>
            </a:pPr>
            <a:r>
              <a:rPr lang="ru-RU" sz="1600" b="1" i="1" dirty="0" smtClean="0">
                <a:solidFill>
                  <a:srgbClr val="003366"/>
                </a:solidFill>
              </a:rPr>
              <a:t>Основные базовые принципы При повышении выходного давления ГРС сводится:</a:t>
            </a:r>
            <a:endParaRPr lang="ru-RU" sz="1400" b="1" i="1" dirty="0" smtClean="0">
              <a:solidFill>
                <a:srgbClr val="003366"/>
              </a:solidFill>
            </a:endParaRPr>
          </a:p>
          <a:p>
            <a:pPr marL="371475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i="1" dirty="0" smtClean="0">
                <a:solidFill>
                  <a:schemeClr val="tx1"/>
                </a:solidFill>
              </a:rPr>
              <a:t>К замене «узких» мест, не проходящие гидравлические расчеты;</a:t>
            </a:r>
          </a:p>
          <a:p>
            <a:pPr marL="371475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i="1" dirty="0" smtClean="0">
                <a:solidFill>
                  <a:schemeClr val="tx1"/>
                </a:solidFill>
              </a:rPr>
              <a:t>К перенастройке, либо частичной замене элементов регулирующей арматуры, предохранительной арматуры;</a:t>
            </a:r>
          </a:p>
          <a:p>
            <a:pPr marL="371475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i="1" dirty="0" smtClean="0">
                <a:solidFill>
                  <a:schemeClr val="tx1"/>
                </a:solidFill>
              </a:rPr>
              <a:t>К замене датчиков, манометров и т.д.</a:t>
            </a:r>
          </a:p>
          <a:p>
            <a:pPr marL="85725" algn="ctr">
              <a:spcBef>
                <a:spcPts val="0"/>
              </a:spcBef>
              <a:spcAft>
                <a:spcPts val="300"/>
              </a:spcAft>
              <a:defRPr/>
            </a:pPr>
            <a:endParaRPr lang="ru-RU" sz="1400" b="1" dirty="0" smtClean="0">
              <a:solidFill>
                <a:schemeClr val="tx1"/>
              </a:solidFill>
              <a:latin typeface="Arial Narrow"/>
            </a:endParaRPr>
          </a:p>
          <a:p>
            <a:pPr marL="85725" algn="ctr">
              <a:spcBef>
                <a:spcPts val="0"/>
              </a:spcBef>
              <a:spcAft>
                <a:spcPts val="30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 Narrow"/>
              </a:rPr>
              <a:t>Большое количества «перегруженных» ГРС значение ТВПС ограничено пропускной способностью </a:t>
            </a:r>
            <a:r>
              <a:rPr lang="ru-RU" sz="1400" b="1" u="sng" dirty="0" smtClean="0">
                <a:solidFill>
                  <a:schemeClr val="tx1"/>
                </a:solidFill>
                <a:latin typeface="Arial Narrow"/>
              </a:rPr>
              <a:t>отдельных элементов </a:t>
            </a:r>
            <a:r>
              <a:rPr lang="ru-RU" sz="1400" b="1" dirty="0" smtClean="0">
                <a:solidFill>
                  <a:schemeClr val="tx1"/>
                </a:solidFill>
                <a:latin typeface="Arial Narrow"/>
              </a:rPr>
              <a:t>(трубопроводов, оборудования)</a:t>
            </a:r>
          </a:p>
          <a:p>
            <a:pPr marL="85725">
              <a:spcBef>
                <a:spcPts val="0"/>
              </a:spcBef>
              <a:spcAft>
                <a:spcPts val="30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Arial Narrow"/>
              </a:rPr>
              <a:t> </a:t>
            </a:r>
          </a:p>
        </p:txBody>
      </p:sp>
      <p:sp>
        <p:nvSpPr>
          <p:cNvPr id="13" name="Прямоугольник 32"/>
          <p:cNvSpPr>
            <a:spLocks noChangeArrowheads="1"/>
          </p:cNvSpPr>
          <p:nvPr/>
        </p:nvSpPr>
        <p:spPr bwMode="auto">
          <a:xfrm>
            <a:off x="1951037" y="6396345"/>
            <a:ext cx="7059612" cy="46165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5000"/>
              <a:defRPr/>
            </a:pPr>
            <a:r>
              <a:rPr lang="ru-RU" sz="1200" dirty="0"/>
              <a:t>Совещание специалистов дочерних обществ ПАО «Газпром» по вопросам эксплуатации газораспределительных станций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11820" y="5320154"/>
            <a:ext cx="9124949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b="1" dirty="0" smtClean="0">
                <a:solidFill>
                  <a:srgbClr val="FFFFFF"/>
                </a:solidFill>
                <a:latin typeface="Arial Narrow"/>
                <a:ea typeface="Times New Roman"/>
              </a:rPr>
              <a:t>Новизна НИР: </a:t>
            </a:r>
          </a:p>
          <a:p>
            <a:pPr marL="92075" indent="-92075"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FFFF"/>
                </a:solidFill>
                <a:latin typeface="Arial Narrow"/>
                <a:ea typeface="Times New Roman"/>
              </a:rPr>
              <a:t>Разработка </a:t>
            </a:r>
            <a:r>
              <a:rPr lang="ru-RU" sz="1400" dirty="0">
                <a:solidFill>
                  <a:srgbClr val="FFFFFF"/>
                </a:solidFill>
                <a:latin typeface="Arial Narrow"/>
                <a:ea typeface="Times New Roman"/>
              </a:rPr>
              <a:t>СТО </a:t>
            </a:r>
            <a:r>
              <a:rPr lang="ru-RU" sz="1400" dirty="0" smtClean="0">
                <a:solidFill>
                  <a:srgbClr val="FFFFFF"/>
                </a:solidFill>
                <a:latin typeface="Arial Narrow"/>
                <a:ea typeface="Times New Roman"/>
              </a:rPr>
              <a:t>Газпром, регламентирующего состав, порядок разработки, согласования, утверждения документации на техническое перевооружение газораспределительных станций и </a:t>
            </a:r>
            <a:r>
              <a:rPr lang="ru-RU" sz="1400" dirty="0">
                <a:solidFill>
                  <a:srgbClr val="FFFFFF"/>
                </a:solidFill>
                <a:latin typeface="Arial Narrow"/>
                <a:ea typeface="Times New Roman"/>
              </a:rPr>
              <a:t>последующего прохождения экспертизы промышленной </a:t>
            </a:r>
            <a:r>
              <a:rPr lang="ru-RU" sz="1400" dirty="0" smtClean="0">
                <a:solidFill>
                  <a:srgbClr val="FFFFFF"/>
                </a:solidFill>
                <a:latin typeface="Arial Narrow"/>
                <a:ea typeface="Times New Roman"/>
              </a:rPr>
              <a:t>безопасности  выполняется впервые</a:t>
            </a:r>
            <a:endParaRPr lang="ru-RU" sz="1400" dirty="0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654" y="3561806"/>
            <a:ext cx="3733229" cy="251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82" y="3493046"/>
            <a:ext cx="3703448" cy="258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3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1938338" y="6362700"/>
            <a:ext cx="72056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2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228600" y="6343650"/>
            <a:ext cx="1487488" cy="476250"/>
          </a:xfrm>
          <a:prstGeom prst="rect">
            <a:avLst/>
          </a:prstGeom>
          <a:noFill/>
        </p:spPr>
        <p:txBody>
          <a:bodyPr/>
          <a:lstStyle/>
          <a:p>
            <a:r>
              <a:rPr lang="ru-RU" dirty="0">
                <a:solidFill>
                  <a:srgbClr val="FFFFFF"/>
                </a:solidFill>
              </a:rPr>
              <a:t>9</a:t>
            </a:r>
            <a:endParaRPr lang="ru-RU" dirty="0" smtClean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64350" y="180666"/>
            <a:ext cx="71536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Избыточные требования к объемам проектирования, не относящимся к техническому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перевооружению</a:t>
            </a: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8337" y="6318096"/>
            <a:ext cx="7179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5000"/>
              <a:defRPr/>
            </a:pPr>
            <a:r>
              <a:rPr lang="ru-RU" sz="1400" dirty="0"/>
              <a:t>Совещание специалистов дочерних обществ ПАО «Газпром» по вопросам эксплуатации газораспределительных станций</a:t>
            </a: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6" y="1131733"/>
            <a:ext cx="3671884" cy="501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974" y="1131733"/>
            <a:ext cx="3971975" cy="502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063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46332</TotalTime>
  <Words>1673</Words>
  <Application>Microsoft Office PowerPoint</Application>
  <PresentationFormat>Экран (4:3)</PresentationFormat>
  <Paragraphs>249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3_Специальное оформление</vt:lpstr>
      <vt:lpstr>9_Специальное оформление</vt:lpstr>
      <vt:lpstr>2_Специальное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10_Специальное оформление</vt:lpstr>
      <vt:lpstr>11_Специальное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Целевая задача проведения технического перевооружения ГРС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Typo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Pirit</dc:creator>
  <cp:lastModifiedBy>User</cp:lastModifiedBy>
  <cp:revision>3646</cp:revision>
  <cp:lastPrinted>2018-10-19T15:29:44Z</cp:lastPrinted>
  <dcterms:created xsi:type="dcterms:W3CDTF">2009-07-15T11:37:47Z</dcterms:created>
  <dcterms:modified xsi:type="dcterms:W3CDTF">2018-10-23T08:48:47Z</dcterms:modified>
</cp:coreProperties>
</file>