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2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3.jpe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4.jpeg" ContentType="image/jpeg"/>
  <Override PartName="/ppt/media/image15.jpeg" ContentType="image/jpeg"/>
  <Override PartName="/ppt/notesSlides/notesSlide9.xml" ContentType="application/vnd.openxmlformats-officedocument.presentationml.notesSlide+xml"/>
  <Override PartName="/ppt/media/image16.jpeg" ContentType="image/jpeg"/>
  <Override PartName="/ppt/media/image17.jpeg" ContentType="image/jpeg"/>
  <Override PartName="/ppt/notesSlides/notesSlide10.xml" ContentType="application/vnd.openxmlformats-officedocument.presentationml.notesSlide+xml"/>
  <Override PartName="/ppt/media/image18.jpeg" ContentType="image/jpeg"/>
  <Override PartName="/ppt/media/image19.jpeg" ContentType="image/jpeg"/>
  <Override PartName="/ppt/notesSlides/notesSlide11.xml" ContentType="application/vnd.openxmlformats-officedocument.presentationml.notesSlide+xml"/>
  <Override PartName="/ppt/media/image20.jpeg" ContentType="image/jpeg"/>
  <Override PartName="/ppt/media/image21.jpeg" ContentType="image/jpeg"/>
  <Override PartName="/ppt/notesSlides/notesSlide12.xml" ContentType="application/vnd.openxmlformats-officedocument.presentationml.notesSlide+xml"/>
  <Override PartName="/ppt/media/image22.jpe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23.jpeg" ContentType="image/jpeg"/>
  <Override PartName="/ppt/notesSlides/notesSlide21.xml" ContentType="application/vnd.openxmlformats-officedocument.presentationml.notesSlide+xml"/>
  <Override PartName="/ppt/media/image24.jpeg" ContentType="image/jpeg"/>
  <Override PartName="/ppt/notesSlides/notesSlide22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BD8"/>
          </a:solidFill>
        </a:fill>
      </a:tcStyle>
    </a:wholeTbl>
    <a:band2H>
      <a:tcTxStyle b="def" i="def"/>
      <a:tcStyle>
        <a:tcBdr/>
        <a:fill>
          <a:solidFill>
            <a:srgbClr val="E9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BD8"/>
          </a:solidFill>
        </a:fill>
      </a:tcStyle>
    </a:wholeTbl>
    <a:band2H>
      <a:tcTxStyle b="def" i="def"/>
      <a:tcStyle>
        <a:tcBdr/>
        <a:fill>
          <a:solidFill>
            <a:srgbClr val="E9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3"/>
          </a:solidFill>
        </a:fill>
      </a:tcStyle>
    </a:wholeTbl>
    <a:band2H>
      <a:tcTxStyle b="def" i="def"/>
      <a:tcStyle>
        <a:tcBdr/>
        <a:fill>
          <a:solidFill>
            <a:srgbClr val="E6EF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E1CA"/>
          </a:solidFill>
        </a:fill>
      </a:tcStyle>
    </a:wholeTbl>
    <a:band2H>
      <a:tcTxStyle b="def" i="def"/>
      <a:tcStyle>
        <a:tcBdr/>
        <a:fill>
          <a:solidFill>
            <a:srgbClr val="EAF0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5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6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7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8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9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0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1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2.xml.rels><?xml version="1.0" encoding="UTF-8" standalone="yes"?>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Здравствуйте уважаемые коллеги и участники конференции</a:t>
            </a:r>
          </a:p>
          <a:p>
            <a:pPr/>
            <a:r>
              <a:t>Меня зовут Артём, я руководитель проектов по направлению Газпром в компании Хемпель </a:t>
            </a:r>
          </a:p>
          <a:p>
            <a:pPr/>
            <a:r>
              <a:t>В своём докладе я хотел бы рассказать о нашем производстве и новых системах защитных покрытий произведённых на территории Российской Федерации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9" name="Shape 2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Заводская Лаборатория  обеспечивает контроль качества при выпуске продукции с завода, а также входной контроль поступающего сырья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hape 2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Склад готов к хранению 1800000 литров краски одновременно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hape 3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Продукция производимая на заводе сертифицирована, разрешена к применению и находится в реестрах ведущих нефтегазовых компаниях Рф</a:t>
            </a:r>
          </a:p>
          <a:p>
            <a:pPr/>
          </a:p>
          <a:p>
            <a:pPr/>
            <a:r>
              <a:t>Совсем недавно на производстве филиала АО Хемпель г. Ульяновск был проведён аудит, результатом которого стало заключение что наша компания готова к серийному выпуску продукции, включённой в реестр защитных покрытий, для применения на объектах ПАО Газпром.</a:t>
            </a:r>
          </a:p>
          <a:p>
            <a:p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1" name="Shape 3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Наряду с покрытиями которые уже присутствуют в реестре защитных покрытий ПАО газпром нами ведётся сертификация и испытания новых систем, которые будут удовлетворять растущим требованиям и рынка.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0" name="Shape 3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Новая система защитных покрытий кваттро</a:t>
            </a:r>
          </a:p>
          <a:p>
            <a:pPr/>
            <a:r>
              <a:t>Характеризуется </a:t>
            </a:r>
          </a:p>
          <a:p>
            <a:pPr/>
            <a:r>
              <a:t>Быстрым  временем  высыхания, что является  приоритетом при заводской окраске</a:t>
            </a:r>
          </a:p>
          <a:p>
            <a:pPr/>
            <a:r>
              <a:t>Возможностью нанесения при отрицательных температурах</a:t>
            </a:r>
          </a:p>
          <a:p>
            <a:pPr/>
            <a:r>
              <a:t>И Хорошей стойкостью к абразивному износу грунта при транспортировке огрунтованных конструкций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9" name="Shape 3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Система защитных покрытий мастик</a:t>
            </a:r>
          </a:p>
          <a:p>
            <a:pPr/>
            <a:r>
              <a:t>Преимуществами данной системы покрытий являются</a:t>
            </a:r>
          </a:p>
          <a:p>
            <a:pPr/>
            <a:r>
              <a:t>Толерантность к подготовке поверхности</a:t>
            </a:r>
          </a:p>
          <a:p>
            <a:pPr/>
            <a:r>
              <a:t>Возможность нанесения при отрицательных температурах и</a:t>
            </a:r>
          </a:p>
          <a:p>
            <a:pPr/>
            <a:r>
              <a:t>Длительный интервал перекрытия финишным слоем, что важно при продолжительном времени между огрунтовкой металлоконструкций и финишной окраской после монтажа.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hape 3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Система термостойкого покрытия имеет </a:t>
            </a:r>
          </a:p>
          <a:p>
            <a:pPr/>
            <a:r>
              <a:t>Успешные климатические испытания  как самостоятельного покрытия в аккредитованной лаборатории ПАО Газпром </a:t>
            </a:r>
          </a:p>
          <a:p>
            <a:pPr/>
            <a:r>
              <a:t>Также, одним  из + Нет необходимости предварительного нагрева конструкции перед вводом в эксплуатацию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Shape 3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Система покрытий хемпадур 85671</a:t>
            </a:r>
          </a:p>
          <a:p>
            <a:pPr/>
            <a:r>
              <a:t>Представляет собой универсальное покрытие </a:t>
            </a:r>
          </a:p>
          <a:p>
            <a:pPr/>
            <a:r>
              <a:t>для защиты внутренних поверхностей различных емкостей для хранения нефти, нефтепродуктов  и различных органических сред при полном погружении</a:t>
            </a:r>
          </a:p>
          <a:p>
            <a:pPr/>
            <a:r>
              <a:t>Температура эксплуатации 120 градусов, с возможностью осуществления  пропарки резервуара</a:t>
            </a:r>
          </a:p>
          <a:p>
            <a:pPr/>
            <a:r>
              <a:t> Имеется вариант антистатического покрытия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1" name="Shape 3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Подводя итог хотелось бы отметить Преимущества для наших партнёров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Shape 3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Слайд 19</a:t>
            </a:r>
          </a:p>
          <a:p>
            <a:pPr/>
            <a:r>
              <a:t>Компания Хемпель -это проверенное временем качество покрытий </a:t>
            </a:r>
          </a:p>
          <a:p>
            <a:pPr/>
            <a:r>
              <a:t>Это и Высокие сроки эксплуатации покрытий</a:t>
            </a:r>
          </a:p>
          <a:p>
            <a:pPr/>
            <a:r>
              <a:t>И Инновационные разработки новых покрытий соответствующих требованиям российского климата </a:t>
            </a:r>
          </a:p>
          <a:p>
            <a:pPr/>
            <a:r>
              <a:t>И Возможность тонкой подстройки технических и технологических свойств под нужды крупных заказчиков </a:t>
            </a:r>
          </a:p>
          <a:p>
            <a:pPr/>
            <a:r>
              <a:t>Также Применение принципиально новых технологий и материалов </a:t>
            </a:r>
          </a:p>
          <a:p>
            <a:pPr/>
            <a:r>
              <a:t>И конечно Качество покрытий  подтверждают сотни тестов в</a:t>
            </a:r>
            <a:r>
              <a:t> профильных лабораториях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Shape 2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Итак Что такое Хемпель сегодня?</a:t>
            </a:r>
          </a:p>
          <a:p>
            <a:pPr/>
            <a:r>
              <a:t>Хемпель сегодня это динамично развивающаяся компания, является  одним из лидеров рынка по производству и поставкам защитных покрытий</a:t>
            </a:r>
          </a:p>
          <a:p>
            <a:pPr/>
            <a:r>
              <a:t>Группа компаний Хемпель производит и продаёт защитные покрытия, которые обеспечивают сохранность основных средств и увеличивают ценность инвестиций наших клиентов в долгосрочной перспективе</a:t>
            </a:r>
          </a:p>
          <a:p>
            <a:pPr/>
            <a:r>
              <a:t>Мы:</a:t>
            </a:r>
          </a:p>
          <a:p>
            <a:pPr/>
            <a:r>
              <a:t>Увеличиваем срок службы эксплуатируемых поверхностей </a:t>
            </a:r>
          </a:p>
          <a:p>
            <a:pPr/>
            <a:r>
              <a:t>Снижаем расходы на нанесение и последующую эксплуатацию покрытий</a:t>
            </a:r>
          </a:p>
          <a:p>
            <a:pPr/>
            <a:r>
              <a:t>Выпускаем покрытия стойкие к продуктам нефтегазопереработки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4" name="Shape 3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Слайд 20</a:t>
            </a:r>
          </a:p>
          <a:p>
            <a:pPr/>
            <a:r>
              <a:t>Несомненным преимуществом для наших партнеров является </a:t>
            </a:r>
          </a:p>
          <a:p>
            <a:pPr/>
            <a:r>
              <a:t>Совместимость наших продуктов с многими производителями огнезащитных покрытий, что позволяет </a:t>
            </a:r>
          </a:p>
          <a:p>
            <a:pPr/>
            <a:r>
              <a:t>создавать любые комбинации покрытий АКЗ+ ОГЗ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1" name="Shape 3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Слайд 21</a:t>
            </a:r>
          </a:p>
          <a:p>
            <a:pPr/>
            <a:r>
              <a:t>Техническая служба АО Хемпель при необходимости обеспечит необходимой </a:t>
            </a:r>
          </a:p>
          <a:p>
            <a:pPr/>
            <a:r>
              <a:t>Технической поддержкой на объекте, 100% контролем при проведении окрасочных работ</a:t>
            </a:r>
          </a:p>
          <a:p>
            <a:pPr/>
            <a:r>
              <a:t>Разработает технологические регламенты и технологические карты с учётом специфики объекта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6" name="Shape 3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Слайд 22</a:t>
            </a:r>
          </a:p>
          <a:p>
            <a:pPr/>
            <a:r>
              <a:t>А Строительство завода Хемпель в России  обеспечило компанию </a:t>
            </a:r>
          </a:p>
          <a:p>
            <a:pPr/>
            <a:r>
              <a:t>1 соответствием требованиям российского законодательства и стандартам</a:t>
            </a:r>
          </a:p>
          <a:p>
            <a:pPr/>
            <a:r>
              <a:t>2 Уменьшение сроков поставки продукции на объект</a:t>
            </a:r>
          </a:p>
          <a:p>
            <a:pPr/>
            <a:r>
              <a:t>3 Гарантированная стабильность качества </a:t>
            </a:r>
          </a:p>
          <a:p>
            <a:pPr/>
            <a:r>
              <a:t>4 и соответствие программе импортозамещения, выбранной в 2015 году руководством страны</a:t>
            </a:r>
          </a:p>
          <a:p>
            <a:pPr/>
            <a:r>
              <a:t> </a:t>
            </a:r>
          </a:p>
          <a:p>
            <a:pPr/>
          </a:p>
          <a:p>
            <a:pPr/>
          </a:p>
          <a:p>
            <a:pPr/>
            <a:r>
              <a:t>Спасибо за внимание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Shape 2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На сегодняшний день мы предлагаем покрытия как для ремонта  так и для нового строительства </a:t>
            </a:r>
          </a:p>
          <a:p>
            <a:pPr/>
            <a:r>
              <a:t>Предлагаемые материалы подходят для различных подложек, будь то оцинковка или алюминий, и условий эксплуатации окрашиваемых конструкций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hape 2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Хемпель в России это</a:t>
            </a:r>
          </a:p>
          <a:p>
            <a:pPr/>
            <a:r>
              <a:t>20 лет на рынке рф </a:t>
            </a:r>
          </a:p>
          <a:p>
            <a:pPr/>
            <a:r>
              <a:t>Завод в городе Ульяновск</a:t>
            </a:r>
          </a:p>
          <a:p>
            <a:pPr/>
            <a:r>
              <a:t>4 склада на территории РФ, не считая дистрибьюторской сети </a:t>
            </a:r>
          </a:p>
          <a:p>
            <a:pPr/>
            <a:r>
              <a:t>Главный офис в Москве</a:t>
            </a:r>
          </a:p>
          <a:p>
            <a:pPr/>
            <a:r>
              <a:t>13 региональных офисов и представительств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Теперь Подробнее о заводе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9" name="Shape 2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В 2016 году был открыт завод в Ульяновске причиной строительства которого явился  растущий спрос на продукцию компании Хемпель и курс на импортозамещение, который был определен руководством страны</a:t>
            </a:r>
          </a:p>
          <a:p>
            <a:pPr/>
            <a:r>
              <a:t>Это первый завод в России </a:t>
            </a:r>
          </a:p>
          <a:p>
            <a:pPr/>
            <a:r>
              <a:t> И 28 завод в структуре Хемпель </a:t>
            </a:r>
          </a:p>
          <a:p>
            <a:pPr/>
            <a:r>
              <a:t>Производственные мощности которого могут  обеспечить производство 16 млн литров краски в год</a:t>
            </a:r>
          </a:p>
          <a:p>
            <a:pPr/>
            <a:r>
              <a:t>На заводе осуществляется   производство полного спектра красок</a:t>
            </a:r>
          </a:p>
          <a:p>
            <a:pPr/>
            <a:r>
              <a:t>Строительство завода способствовало Созданию в регионе порядка 150 новых рабочих мест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5" name="Shape 2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Частями завода являются </a:t>
            </a:r>
          </a:p>
          <a:p>
            <a:pPr/>
          </a:p>
          <a:p>
            <a:pPr/>
            <a:r>
              <a:t>Производственное здание с административно-бытовым корпусом</a:t>
            </a:r>
          </a:p>
          <a:p>
            <a:pPr/>
            <a:r>
              <a:t>Испытательная лаборатория</a:t>
            </a:r>
          </a:p>
          <a:p>
            <a:pPr/>
            <a:r>
              <a:t>Склады для хранения сырья и готовой продукции </a:t>
            </a:r>
          </a:p>
          <a:p>
            <a:pPr/>
            <a:r>
              <a:t>Склад емкостного хранения связующих и растворителей</a:t>
            </a:r>
          </a:p>
          <a:p>
            <a:pPr/>
            <a:r>
              <a:t>Противопожарный резервуар </a:t>
            </a:r>
          </a:p>
          <a:p>
            <a:pPr/>
            <a:r>
              <a:t>Накопительная емкость для пожарных стоков</a:t>
            </a:r>
          </a:p>
          <a:p>
            <a:pPr/>
            <a:r>
              <a:t>Контрольно-пропускной пункт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hape 2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Склад сырья</a:t>
            </a:r>
          </a:p>
          <a:p>
            <a:pPr/>
            <a:r>
              <a:t>При производстве краски мы используем максимальное количество сырья российского производства,удовлетворяющее нашим стандартам качества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" name="Shape 2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Российский завод использует новейшие экологически нейтральные технологии соответствующие российски нормативным документам и оснащён высокотехнологичным оборудованием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3.jpeg" descr="Hempel_PowerPoint_Images_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100" y="1668778"/>
            <a:ext cx="7200900" cy="34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4.png" descr="Title_orange verte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362"/>
            <a:ext cx="9144000" cy="451713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>
            <p:ph type="title"/>
          </p:nvPr>
        </p:nvSpPr>
        <p:spPr>
          <a:xfrm>
            <a:off x="862012" y="1194357"/>
            <a:ext cx="4330703" cy="1886170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6" name="Shape 16"/>
          <p:cNvSpPr/>
          <p:nvPr>
            <p:ph type="body" sz="quarter" idx="1"/>
          </p:nvPr>
        </p:nvSpPr>
        <p:spPr>
          <a:xfrm>
            <a:off x="862012" y="3951940"/>
            <a:ext cx="1703389" cy="56459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7" name="image5.png" descr="HEM_Logo_RGB_ppt_Titl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26265" y="363337"/>
            <a:ext cx="2252549" cy="55780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>
            <p:ph type="sldNum" sz="quarter" idx="2"/>
          </p:nvPr>
        </p:nvSpPr>
        <p:spPr>
          <a:xfrm>
            <a:off x="6553200" y="4703762"/>
            <a:ext cx="127000" cy="127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vider: yellow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18.jpeg" descr="Divider_yellow verte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8069442" y="2695395"/>
            <a:ext cx="146480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15" name="Shape 115"/>
          <p:cNvSpPr/>
          <p:nvPr>
            <p:ph type="title"/>
          </p:nvPr>
        </p:nvSpPr>
        <p:spPr>
          <a:xfrm>
            <a:off x="862012" y="1881976"/>
            <a:ext cx="4349751" cy="275034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xfrm>
            <a:off x="6553200" y="4703762"/>
            <a:ext cx="127000" cy="127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: Medi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215999" indent="-215999">
              <a:buClrTx/>
              <a:buFontTx/>
            </a:lvl2pPr>
            <a:lvl3pPr marL="407998" indent="-192000">
              <a:buClrTx/>
              <a:buFontTx/>
            </a:lvl3pPr>
            <a:lvl4pPr marL="407998" indent="-192000">
              <a:buClrTx/>
              <a:buFontTx/>
            </a:lvl4pPr>
            <a:lvl5pPr marL="407998" indent="-192000">
              <a:buClrTx/>
              <a:buFontTx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4" name="Shape 134"/>
          <p:cNvSpPr/>
          <p:nvPr>
            <p:ph type="body" sz="quarter" idx="13"/>
          </p:nvPr>
        </p:nvSpPr>
        <p:spPr>
          <a:xfrm>
            <a:off x="7600950" y="3319267"/>
            <a:ext cx="1260001" cy="1029085"/>
          </a:xfrm>
          <a:prstGeom prst="rect">
            <a:avLst/>
          </a:prstGeom>
        </p:spPr>
        <p:txBody>
          <a:bodyPr anchor="b"/>
          <a:lstStyle/>
          <a:p>
            <a:pPr marL="288000" indent="-288000">
              <a:defRPr sz="2400">
                <a:solidFill>
                  <a:srgbClr val="595959"/>
                </a:solidFill>
              </a:defRPr>
            </a:pP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: medi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43" name="Shape 143"/>
          <p:cNvSpPr/>
          <p:nvPr>
            <p:ph type="body" sz="half" idx="1"/>
          </p:nvPr>
        </p:nvSpPr>
        <p:spPr>
          <a:xfrm>
            <a:off x="865187" y="1200150"/>
            <a:ext cx="3057526" cy="32040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215999" indent="-215999">
              <a:buClrTx/>
              <a:buFontTx/>
            </a:lvl2pPr>
            <a:lvl3pPr marL="407998" indent="-192000">
              <a:buClrTx/>
              <a:buFontTx/>
            </a:lvl3pPr>
            <a:lvl4pPr marL="407998" indent="-192000">
              <a:buClrTx/>
              <a:buFontTx/>
            </a:lvl4pPr>
            <a:lvl5pPr marL="407998" indent="-192000">
              <a:buClrTx/>
              <a:buFontTx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4" name="Shape 144"/>
          <p:cNvSpPr/>
          <p:nvPr>
            <p:ph type="body" sz="quarter" idx="13"/>
          </p:nvPr>
        </p:nvSpPr>
        <p:spPr>
          <a:xfrm>
            <a:off x="7600950" y="3319267"/>
            <a:ext cx="1260001" cy="1029085"/>
          </a:xfrm>
          <a:prstGeom prst="rect">
            <a:avLst/>
          </a:prstGeom>
        </p:spPr>
        <p:txBody>
          <a:bodyPr anchor="b"/>
          <a:lstStyle/>
          <a:p>
            <a:pPr marL="288000" indent="-288000">
              <a:defRPr sz="2400">
                <a:solidFill>
                  <a:srgbClr val="595959"/>
                </a:solidFill>
              </a:defRPr>
            </a:pPr>
          </a:p>
        </p:txBody>
      </p:sp>
      <p:sp>
        <p:nvSpPr>
          <p:cNvPr id="145" name="Shape 1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ist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body" idx="1"/>
          </p:nvPr>
        </p:nvSpPr>
        <p:spPr>
          <a:xfrm>
            <a:off x="865187" y="1216025"/>
            <a:ext cx="6334127" cy="3204001"/>
          </a:xfrm>
          <a:prstGeom prst="rect">
            <a:avLst/>
          </a:prstGeom>
        </p:spPr>
        <p:txBody>
          <a:bodyPr numCol="2" spcCol="179999"/>
          <a:lstStyle>
            <a:lvl1pPr marL="252000" indent="-252000">
              <a:buFontTx/>
              <a:buAutoNum type="arabicPeriod" startAt="1"/>
            </a:lvl1pPr>
            <a:lvl2pPr marL="0" indent="0">
              <a:buSzTx/>
              <a:buFontTx/>
              <a:buNone/>
            </a:lvl2pPr>
            <a:lvl3pPr marL="0" indent="0">
              <a:buSzTx/>
              <a:buFontTx/>
              <a:buNone/>
            </a:lvl3pPr>
            <a:lvl4pPr marL="0" indent="0">
              <a:buSzTx/>
              <a:buFontTx/>
              <a:buNone/>
            </a:lvl4pPr>
            <a:lvl5pPr marL="0" indent="0">
              <a:buSzTx/>
              <a:buFontTx/>
              <a:buNone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54" name="Shape 1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xfrm>
            <a:off x="865187" y="1216025"/>
            <a:ext cx="6334127" cy="32040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i="1">
                <a:solidFill>
                  <a:srgbClr val="595959"/>
                </a:solidFill>
              </a:defRPr>
            </a:lvl1pPr>
            <a:lvl2pPr marL="0" indent="0">
              <a:buClrTx/>
              <a:buSzTx/>
              <a:buFontTx/>
              <a:buNone/>
              <a:defRPr i="1">
                <a:solidFill>
                  <a:srgbClr val="595959"/>
                </a:solidFill>
              </a:defRPr>
            </a:lvl2pPr>
            <a:lvl3pPr marL="48000" indent="-192000">
              <a:buClrTx/>
              <a:buFontTx/>
              <a:defRPr i="1">
                <a:solidFill>
                  <a:srgbClr val="595959"/>
                </a:solidFill>
              </a:defRPr>
            </a:lvl3pPr>
            <a:lvl4pPr marL="263999" indent="-192000">
              <a:buClrTx/>
              <a:buFontTx/>
              <a:defRPr i="1">
                <a:solidFill>
                  <a:srgbClr val="595959"/>
                </a:solidFill>
              </a:defRPr>
            </a:lvl4pPr>
            <a:lvl5pPr marL="48000" indent="-192000">
              <a:buClrTx/>
              <a:buFontTx/>
              <a:defRPr i="1">
                <a:solidFill>
                  <a:srgbClr val="595959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3" name="Shape 163"/>
          <p:cNvSpPr/>
          <p:nvPr>
            <p:ph type="body" sz="quarter" idx="13"/>
          </p:nvPr>
        </p:nvSpPr>
        <p:spPr>
          <a:xfrm>
            <a:off x="7600950" y="3319267"/>
            <a:ext cx="1260001" cy="1029085"/>
          </a:xfrm>
          <a:prstGeom prst="rect">
            <a:avLst/>
          </a:prstGeom>
        </p:spPr>
        <p:txBody>
          <a:bodyPr anchor="b"/>
          <a:lstStyle/>
          <a:p>
            <a:pPr marL="288000" indent="-288000">
              <a:defRPr sz="2400">
                <a:solidFill>
                  <a:srgbClr val="595959"/>
                </a:solidFill>
              </a:defRPr>
            </a:pPr>
          </a:p>
        </p:txBody>
      </p:sp>
      <p:sp>
        <p:nvSpPr>
          <p:cNvPr id="164" name="Shape 1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xfrm>
            <a:off x="865187" y="1228725"/>
            <a:ext cx="6334127" cy="2956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595959"/>
                </a:solidFill>
              </a:defRPr>
            </a:lvl1pPr>
            <a:lvl2pPr marL="504000" indent="-215999">
              <a:spcBef>
                <a:spcPts val="0"/>
              </a:spcBef>
              <a:buClrTx/>
              <a:buFontTx/>
              <a:defRPr sz="1200">
                <a:solidFill>
                  <a:srgbClr val="595959"/>
                </a:solidFill>
              </a:defRPr>
            </a:lvl2pPr>
            <a:lvl3pPr marL="0" indent="-144000">
              <a:spcBef>
                <a:spcPts val="0"/>
              </a:spcBef>
              <a:buClrTx/>
              <a:buFontTx/>
              <a:defRPr sz="1200">
                <a:solidFill>
                  <a:srgbClr val="595959"/>
                </a:solidFill>
              </a:defRPr>
            </a:lvl3pPr>
            <a:lvl4pPr marL="215999" indent="-144000">
              <a:spcBef>
                <a:spcPts val="0"/>
              </a:spcBef>
              <a:buClrTx/>
              <a:buFontTx/>
              <a:defRPr sz="1200">
                <a:solidFill>
                  <a:srgbClr val="595959"/>
                </a:solidFill>
              </a:defRPr>
            </a:lvl4pPr>
            <a:lvl5pPr marL="0" indent="0">
              <a:spcBef>
                <a:spcPts val="0"/>
              </a:spcBef>
              <a:buClrTx/>
              <a:buFontTx/>
              <a:defRPr sz="1200">
                <a:solidFill>
                  <a:srgbClr val="595959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3" name="Shape 173"/>
          <p:cNvSpPr/>
          <p:nvPr>
            <p:ph type="body" sz="quarter" idx="13"/>
          </p:nvPr>
        </p:nvSpPr>
        <p:spPr>
          <a:xfrm>
            <a:off x="7600950" y="3319267"/>
            <a:ext cx="1260001" cy="1029085"/>
          </a:xfrm>
          <a:prstGeom prst="rect">
            <a:avLst/>
          </a:prstGeom>
        </p:spPr>
        <p:txBody>
          <a:bodyPr anchor="b"/>
          <a:lstStyle/>
          <a:p>
            <a:pPr marL="288000" indent="-288000">
              <a:defRPr sz="2400">
                <a:solidFill>
                  <a:srgbClr val="595959"/>
                </a:solidFill>
              </a:defRPr>
            </a:pPr>
          </a:p>
        </p:txBody>
      </p:sp>
      <p:sp>
        <p:nvSpPr>
          <p:cNvPr id="174" name="Shape 1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hart: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xfrm>
            <a:off x="865187" y="1228725"/>
            <a:ext cx="3057526" cy="2956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595959"/>
                </a:solidFill>
              </a:defRPr>
            </a:lvl1pPr>
            <a:lvl2pPr marL="504000" indent="-215999">
              <a:spcBef>
                <a:spcPts val="0"/>
              </a:spcBef>
              <a:buClrTx/>
              <a:buFontTx/>
              <a:defRPr sz="1200">
                <a:solidFill>
                  <a:srgbClr val="595959"/>
                </a:solidFill>
              </a:defRPr>
            </a:lvl2pPr>
            <a:lvl3pPr marL="0" indent="-144000">
              <a:spcBef>
                <a:spcPts val="0"/>
              </a:spcBef>
              <a:buClrTx/>
              <a:buFontTx/>
              <a:defRPr sz="1200">
                <a:solidFill>
                  <a:srgbClr val="595959"/>
                </a:solidFill>
              </a:defRPr>
            </a:lvl3pPr>
            <a:lvl4pPr marL="215999" indent="-144000">
              <a:spcBef>
                <a:spcPts val="0"/>
              </a:spcBef>
              <a:buClrTx/>
              <a:buFontTx/>
              <a:defRPr sz="1200">
                <a:solidFill>
                  <a:srgbClr val="595959"/>
                </a:solidFill>
              </a:defRPr>
            </a:lvl4pPr>
            <a:lvl5pPr marL="0" indent="0">
              <a:spcBef>
                <a:spcPts val="0"/>
              </a:spcBef>
              <a:buClrTx/>
              <a:buFontTx/>
              <a:defRPr sz="1200">
                <a:solidFill>
                  <a:srgbClr val="595959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3" name="Shape 183"/>
          <p:cNvSpPr/>
          <p:nvPr>
            <p:ph type="body" sz="quarter" idx="13"/>
          </p:nvPr>
        </p:nvSpPr>
        <p:spPr>
          <a:xfrm>
            <a:off x="7600949" y="3319267"/>
            <a:ext cx="1260002" cy="1029085"/>
          </a:xfrm>
          <a:prstGeom prst="rect">
            <a:avLst/>
          </a:prstGeom>
        </p:spPr>
        <p:txBody>
          <a:bodyPr anchor="b"/>
          <a:lstStyle/>
          <a:p>
            <a:pPr marL="288000" indent="-288000">
              <a:defRPr sz="2400">
                <a:solidFill>
                  <a:srgbClr val="595959"/>
                </a:solidFill>
              </a:defRPr>
            </a:pP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ull page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pic" idx="13"/>
          </p:nvPr>
        </p:nvSpPr>
        <p:spPr>
          <a:xfrm>
            <a:off x="0" y="0"/>
            <a:ext cx="9144000" cy="514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pic>
        <p:nvPicPr>
          <p:cNvPr id="192" name="image1.png" descr="Foo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411491"/>
            <a:ext cx="9144000" cy="732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2.png" descr="HEM_Logo_RGB_PowerPoin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30853" y="4740666"/>
            <a:ext cx="947962" cy="234706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>
            <p:ph type="title"/>
          </p:nvPr>
        </p:nvSpPr>
        <p:spPr>
          <a:xfrm>
            <a:off x="865187" y="307975"/>
            <a:ext cx="6334127" cy="946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i="1" sz="16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95" name="Shape 1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03" name="Shape 2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6.jpeg" descr="Hempel_PowerPoint_Images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100" y="1668778"/>
            <a:ext cx="7200900" cy="34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7.png" descr="Title_Blue gradi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362"/>
            <a:ext cx="9144000" cy="4517139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>
            <p:ph type="title"/>
          </p:nvPr>
        </p:nvSpPr>
        <p:spPr>
          <a:xfrm>
            <a:off x="862012" y="1194357"/>
            <a:ext cx="4330703" cy="1886170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8" name="Shape 28"/>
          <p:cNvSpPr/>
          <p:nvPr>
            <p:ph type="body" sz="quarter" idx="1"/>
          </p:nvPr>
        </p:nvSpPr>
        <p:spPr>
          <a:xfrm>
            <a:off x="862012" y="3951940"/>
            <a:ext cx="1703389" cy="56459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29" name="image5.png" descr="HEM_Logo_RGB_ppt_Titl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26265" y="363337"/>
            <a:ext cx="2252549" cy="557804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>
            <p:ph type="sldNum" sz="quarter" idx="2"/>
          </p:nvPr>
        </p:nvSpPr>
        <p:spPr>
          <a:xfrm>
            <a:off x="6553200" y="4703762"/>
            <a:ext cx="127000" cy="127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sldNum" sz="quarter" idx="2"/>
          </p:nvPr>
        </p:nvSpPr>
        <p:spPr>
          <a:xfrm>
            <a:off x="6553200" y="4890095"/>
            <a:ext cx="127000" cy="127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8.jpeg" descr="Hempel_PowerPoint_Images_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100" y="1668778"/>
            <a:ext cx="7200900" cy="34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9.png" descr="Title_red verte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362"/>
            <a:ext cx="9144000" cy="4517139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>
            <p:ph type="title"/>
          </p:nvPr>
        </p:nvSpPr>
        <p:spPr>
          <a:xfrm>
            <a:off x="862012" y="1194357"/>
            <a:ext cx="4330703" cy="1886170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862012" y="3951940"/>
            <a:ext cx="1703389" cy="56459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41" name="image5.png" descr="HEM_Logo_RGB_ppt_Titl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26265" y="363337"/>
            <a:ext cx="2252549" cy="55780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>
            <p:ph type="sldNum" sz="quarter" idx="2"/>
          </p:nvPr>
        </p:nvSpPr>
        <p:spPr>
          <a:xfrm>
            <a:off x="6553200" y="4703762"/>
            <a:ext cx="127000" cy="127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: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0.jpeg" descr="Hempel_PowerPoint_Images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100" y="1668778"/>
            <a:ext cx="7200900" cy="34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11.png" descr="Title_purple verte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362"/>
            <a:ext cx="9144000" cy="4517139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xfrm>
            <a:off x="862012" y="1194357"/>
            <a:ext cx="4330703" cy="1886170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862012" y="3951940"/>
            <a:ext cx="1703389" cy="56459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53" name="image5.png" descr="HEM_Logo_RGB_ppt_Titl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26265" y="363337"/>
            <a:ext cx="2252549" cy="557804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>
            <p:ph type="sldNum" sz="quarter" idx="2"/>
          </p:nvPr>
        </p:nvSpPr>
        <p:spPr>
          <a:xfrm>
            <a:off x="6553200" y="4703762"/>
            <a:ext cx="127000" cy="127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12.jpeg" descr="Hempel_PowerPoint_Images_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100" y="1668778"/>
            <a:ext cx="7200900" cy="347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13.png" descr="Title_yellow verte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26362"/>
            <a:ext cx="9144000" cy="4517139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>
            <p:ph type="title"/>
          </p:nvPr>
        </p:nvSpPr>
        <p:spPr>
          <a:xfrm>
            <a:off x="862012" y="1194357"/>
            <a:ext cx="4330703" cy="1886170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xfrm>
            <a:off x="862012" y="3951940"/>
            <a:ext cx="1703389" cy="56459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000">
                <a:solidFill>
                  <a:srgbClr val="FFFFFF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65" name="image5.png" descr="HEM_Logo_RGB_ppt_Titl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26265" y="363337"/>
            <a:ext cx="2252549" cy="557804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>
            <p:ph type="sldNum" sz="quarter" idx="2"/>
          </p:nvPr>
        </p:nvSpPr>
        <p:spPr>
          <a:xfrm>
            <a:off x="6553200" y="4703762"/>
            <a:ext cx="127000" cy="127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vider: blu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14.jpeg" descr="Divider_Blue verte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8069442" y="2695395"/>
            <a:ext cx="146480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75" name="Shape 75"/>
          <p:cNvSpPr/>
          <p:nvPr>
            <p:ph type="title"/>
          </p:nvPr>
        </p:nvSpPr>
        <p:spPr>
          <a:xfrm>
            <a:off x="862012" y="1881976"/>
            <a:ext cx="4349751" cy="275034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xfrm>
            <a:off x="6553200" y="4703762"/>
            <a:ext cx="127000" cy="127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vider: purpl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15.jpeg" descr="Divider_purple verte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8069442" y="2695395"/>
            <a:ext cx="146480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85" name="Shape 85"/>
          <p:cNvSpPr/>
          <p:nvPr>
            <p:ph type="title"/>
          </p:nvPr>
        </p:nvSpPr>
        <p:spPr>
          <a:xfrm>
            <a:off x="862012" y="1881976"/>
            <a:ext cx="4349751" cy="275034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6553200" y="4703762"/>
            <a:ext cx="127000" cy="127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vider: red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16.jpeg" descr="Divider_red verte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8069442" y="2695395"/>
            <a:ext cx="146480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5" name="Shape 95"/>
          <p:cNvSpPr/>
          <p:nvPr>
            <p:ph type="title"/>
          </p:nvPr>
        </p:nvSpPr>
        <p:spPr>
          <a:xfrm>
            <a:off x="862012" y="1881976"/>
            <a:ext cx="4349751" cy="275034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xfrm>
            <a:off x="6553200" y="4703762"/>
            <a:ext cx="127000" cy="127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vider: orange vert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17.jpeg" descr="Divider_orange verte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49808"/>
            <a:ext cx="9144000" cy="439369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8069442" y="2695395"/>
            <a:ext cx="146480" cy="264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05" name="Shape 105"/>
          <p:cNvSpPr/>
          <p:nvPr>
            <p:ph type="title"/>
          </p:nvPr>
        </p:nvSpPr>
        <p:spPr>
          <a:xfrm>
            <a:off x="862012" y="1881976"/>
            <a:ext cx="4349751" cy="275034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xfrm>
            <a:off x="6553200" y="4703762"/>
            <a:ext cx="127000" cy="1270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Foo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411491"/>
            <a:ext cx="9144000" cy="732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 descr="HEM_Logo_RGB_PowerPoi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0853" y="4740666"/>
            <a:ext cx="947962" cy="2347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>
            <p:ph type="body" idx="1"/>
          </p:nvPr>
        </p:nvSpPr>
        <p:spPr>
          <a:xfrm>
            <a:off x="865187" y="1200150"/>
            <a:ext cx="6334127" cy="320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865187" y="304800"/>
            <a:ext cx="6334127" cy="76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865187" y="4818459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91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91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91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91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91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91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91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91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91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15999" marR="0" indent="-215999" algn="l" defTabSz="457200" rtl="0" latinLnBrk="0">
        <a:lnSpc>
          <a:spcPct val="91000"/>
        </a:lnSpc>
        <a:spcBef>
          <a:spcPts val="1200"/>
        </a:spcBef>
        <a:spcAft>
          <a:spcPts val="0"/>
        </a:spcAft>
        <a:buClr>
          <a:srgbClr val="0033A0"/>
        </a:buClr>
        <a:buSzPct val="100000"/>
        <a:buFont typeface="Courier New"/>
        <a:buChar char="o"/>
        <a:tabLst/>
        <a:defRPr b="0" baseline="0" cap="none" i="0" spc="0" strike="noStrike" sz="16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1pPr>
      <a:lvl2pPr marL="407998" marR="0" indent="-192000" algn="l" defTabSz="457200" rtl="0" latinLnBrk="0">
        <a:lnSpc>
          <a:spcPct val="91000"/>
        </a:lnSpc>
        <a:spcBef>
          <a:spcPts val="1200"/>
        </a:spcBef>
        <a:spcAft>
          <a:spcPts val="0"/>
        </a:spcAft>
        <a:buClr>
          <a:srgbClr val="0033A0"/>
        </a:buClr>
        <a:buSzPct val="100000"/>
        <a:buFont typeface="Courier New"/>
        <a:buChar char="o"/>
        <a:tabLst/>
        <a:defRPr b="0" baseline="0" cap="none" i="0" spc="0" strike="noStrike" sz="16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2pPr>
      <a:lvl3pPr marL="647999" marR="0" indent="-144000" algn="l" defTabSz="457200" rtl="0" latinLnBrk="0">
        <a:lnSpc>
          <a:spcPct val="91000"/>
        </a:lnSpc>
        <a:spcBef>
          <a:spcPts val="1200"/>
        </a:spcBef>
        <a:spcAft>
          <a:spcPts val="0"/>
        </a:spcAft>
        <a:buClr>
          <a:srgbClr val="0033A0"/>
        </a:buClr>
        <a:buSzPct val="100000"/>
        <a:buFont typeface="Courier New"/>
        <a:buChar char="o"/>
        <a:tabLst/>
        <a:defRPr b="0" baseline="0" cap="none" i="0" spc="0" strike="noStrike" sz="16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3pPr>
      <a:lvl4pPr marL="647999" marR="0" indent="-144000" algn="l" defTabSz="457200" rtl="0" latinLnBrk="0">
        <a:lnSpc>
          <a:spcPct val="91000"/>
        </a:lnSpc>
        <a:spcBef>
          <a:spcPts val="1200"/>
        </a:spcBef>
        <a:spcAft>
          <a:spcPts val="0"/>
        </a:spcAft>
        <a:buClr>
          <a:srgbClr val="0033A0"/>
        </a:buClr>
        <a:buSzPct val="100000"/>
        <a:buFont typeface="Courier New"/>
        <a:buChar char="o"/>
        <a:tabLst/>
        <a:defRPr b="0" baseline="0" cap="none" i="0" spc="0" strike="noStrike" sz="16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4pPr>
      <a:lvl5pPr marL="647999" marR="0" indent="-144000" algn="l" defTabSz="457200" rtl="0" latinLnBrk="0">
        <a:lnSpc>
          <a:spcPct val="91000"/>
        </a:lnSpc>
        <a:spcBef>
          <a:spcPts val="1200"/>
        </a:spcBef>
        <a:spcAft>
          <a:spcPts val="0"/>
        </a:spcAft>
        <a:buClr>
          <a:srgbClr val="0033A0"/>
        </a:buClr>
        <a:buSzPct val="100000"/>
        <a:buFont typeface="Courier New"/>
        <a:buChar char="o"/>
        <a:tabLst/>
        <a:defRPr b="0" baseline="0" cap="none" i="0" spc="0" strike="noStrike" sz="16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5pPr>
      <a:lvl6pPr marL="696000" marR="0" indent="-192000" algn="l" defTabSz="457200" rtl="0" latinLnBrk="0">
        <a:lnSpc>
          <a:spcPct val="91000"/>
        </a:lnSpc>
        <a:spcBef>
          <a:spcPts val="1200"/>
        </a:spcBef>
        <a:spcAft>
          <a:spcPts val="0"/>
        </a:spcAft>
        <a:buClr>
          <a:srgbClr val="0033A0"/>
        </a:buClr>
        <a:buSzPct val="100000"/>
        <a:buFont typeface="Courier New"/>
        <a:buChar char="o"/>
        <a:tabLst/>
        <a:defRPr b="0" baseline="0" cap="none" i="0" spc="0" strike="noStrike" sz="16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6pPr>
      <a:lvl7pPr marL="2926080" marR="0" indent="-182880" algn="l" defTabSz="457200" rtl="0" latinLnBrk="0">
        <a:lnSpc>
          <a:spcPct val="91000"/>
        </a:lnSpc>
        <a:spcBef>
          <a:spcPts val="1200"/>
        </a:spcBef>
        <a:spcAft>
          <a:spcPts val="0"/>
        </a:spcAft>
        <a:buClr>
          <a:srgbClr val="0033A0"/>
        </a:buClr>
        <a:buSzPct val="100000"/>
        <a:buFont typeface="Courier New"/>
        <a:buChar char="•"/>
        <a:tabLst/>
        <a:defRPr b="0" baseline="0" cap="none" i="0" spc="0" strike="noStrike" sz="16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7pPr>
      <a:lvl8pPr marL="3383279" marR="0" indent="-182879" algn="l" defTabSz="457200" rtl="0" latinLnBrk="0">
        <a:lnSpc>
          <a:spcPct val="91000"/>
        </a:lnSpc>
        <a:spcBef>
          <a:spcPts val="1200"/>
        </a:spcBef>
        <a:spcAft>
          <a:spcPts val="0"/>
        </a:spcAft>
        <a:buClr>
          <a:srgbClr val="0033A0"/>
        </a:buClr>
        <a:buSzPct val="100000"/>
        <a:buFont typeface="Courier New"/>
        <a:buChar char="•"/>
        <a:tabLst/>
        <a:defRPr b="0" baseline="0" cap="none" i="0" spc="0" strike="noStrike" sz="16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8pPr>
      <a:lvl9pPr marL="3840479" marR="0" indent="-182879" algn="l" defTabSz="457200" rtl="0" latinLnBrk="0">
        <a:lnSpc>
          <a:spcPct val="91000"/>
        </a:lnSpc>
        <a:spcBef>
          <a:spcPts val="1200"/>
        </a:spcBef>
        <a:spcAft>
          <a:spcPts val="0"/>
        </a:spcAft>
        <a:buClr>
          <a:srgbClr val="0033A0"/>
        </a:buClr>
        <a:buSzPct val="100000"/>
        <a:buFont typeface="Courier New"/>
        <a:buChar char="•"/>
        <a:tabLst/>
        <a:defRPr b="0" baseline="0" cap="none" i="0" spc="0" strike="noStrike" sz="1600" u="none">
          <a:ln>
            <a:noFill/>
          </a:ln>
          <a:solidFill>
            <a:srgbClr val="0033A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eg"/><Relationship Id="rId4" Type="http://schemas.openxmlformats.org/officeDocument/2006/relationships/image" Target="../media/image19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Relationship Id="rId4" Type="http://schemas.openxmlformats.org/officeDocument/2006/relationships/image" Target="../media/image2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gif"/><Relationship Id="rId4" Type="http://schemas.openxmlformats.org/officeDocument/2006/relationships/image" Target="../media/image9.png"/><Relationship Id="rId5" Type="http://schemas.openxmlformats.org/officeDocument/2006/relationships/image" Target="../media/image22.jpeg"/><Relationship Id="rId6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xfrm>
            <a:off x="114237" y="1225344"/>
            <a:ext cx="6255947" cy="1897454"/>
          </a:xfrm>
          <a:prstGeom prst="rect">
            <a:avLst/>
          </a:prstGeom>
        </p:spPr>
        <p:txBody>
          <a:bodyPr/>
          <a:lstStyle/>
          <a:p>
            <a:pPr>
              <a:defRPr sz="2300"/>
            </a:pPr>
            <a:r>
              <a:t>Завод «Хемпель» в России.</a:t>
            </a:r>
          </a:p>
          <a:p>
            <a:pPr>
              <a:defRPr sz="2300"/>
            </a:pPr>
            <a:r>
              <a:t>Производство широкого спектра покрытий,</a:t>
            </a:r>
          </a:p>
          <a:p>
            <a:pPr>
              <a:defRPr sz="2300"/>
            </a:pPr>
            <a:r>
              <a:t>соответствующих европейским стандартам</a:t>
            </a:r>
          </a:p>
          <a:p>
            <a:pPr>
              <a:defRPr sz="2300"/>
            </a:pPr>
            <a:r>
              <a:t>качества и требованиям заказчика.</a:t>
            </a:r>
          </a:p>
        </p:txBody>
      </p:sp>
      <p:sp>
        <p:nvSpPr>
          <p:cNvPr id="220" name="Shape 220"/>
          <p:cNvSpPr/>
          <p:nvPr>
            <p:ph type="body" sz="quarter" idx="1"/>
          </p:nvPr>
        </p:nvSpPr>
        <p:spPr>
          <a:xfrm>
            <a:off x="114236" y="3248547"/>
            <a:ext cx="2750380" cy="773595"/>
          </a:xfrm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Свяжин Артём Андреевич</a:t>
            </a:r>
          </a:p>
          <a:p>
            <a:pPr>
              <a:defRPr sz="1200"/>
            </a:pPr>
            <a:r>
              <a:t>Руководитель ключевых проектов </a:t>
            </a:r>
          </a:p>
          <a:p>
            <a:pPr>
              <a:defRPr sz="1200"/>
            </a:pPr>
            <a:r>
              <a:t>АО «Хемпель»</a:t>
            </a:r>
          </a:p>
        </p:txBody>
      </p:sp>
      <p:sp>
        <p:nvSpPr>
          <p:cNvPr id="221" name="Shape 221"/>
          <p:cNvSpPr/>
          <p:nvPr/>
        </p:nvSpPr>
        <p:spPr>
          <a:xfrm>
            <a:off x="101538" y="4272960"/>
            <a:ext cx="1703386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April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sldNum" sz="quarter" idx="4294967295"/>
          </p:nvPr>
        </p:nvSpPr>
        <p:spPr>
          <a:xfrm>
            <a:off x="865187" y="48184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4" name="image2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" y="1068293"/>
            <a:ext cx="4720013" cy="3146675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>
            <p:ph type="title"/>
          </p:nvPr>
        </p:nvSpPr>
        <p:spPr>
          <a:xfrm>
            <a:off x="865186" y="304800"/>
            <a:ext cx="6334128" cy="763494"/>
          </a:xfrm>
          <a:prstGeom prst="rect">
            <a:avLst/>
          </a:prstGeom>
        </p:spPr>
        <p:txBody>
          <a:bodyPr/>
          <a:lstStyle/>
          <a:p>
            <a:pPr/>
            <a:r>
              <a:t>Контроль качества и научно-исследовательские разработки </a:t>
            </a:r>
          </a:p>
        </p:txBody>
      </p:sp>
      <p:pic>
        <p:nvPicPr>
          <p:cNvPr id="286" name="image2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9883" y="2033740"/>
            <a:ext cx="3271838" cy="2181226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5249883" y="1221133"/>
            <a:ext cx="3395246" cy="619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Лаборатория завода обеспечивает контроль качества и разработку новых продуктов на высоком уровне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sldNum" sz="quarter" idx="4294967295"/>
          </p:nvPr>
        </p:nvSpPr>
        <p:spPr>
          <a:xfrm>
            <a:off x="865187" y="48184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2" name="image2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89000"/>
            <a:ext cx="5111750" cy="3407832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>
            <p:ph type="title"/>
          </p:nvPr>
        </p:nvSpPr>
        <p:spPr>
          <a:xfrm>
            <a:off x="865186" y="304800"/>
            <a:ext cx="6334128" cy="763494"/>
          </a:xfrm>
          <a:prstGeom prst="rect">
            <a:avLst/>
          </a:prstGeom>
        </p:spPr>
        <p:txBody>
          <a:bodyPr/>
          <a:lstStyle/>
          <a:p>
            <a:pPr/>
            <a:r>
              <a:t>Склад для хранения готовой продукции</a:t>
            </a:r>
          </a:p>
        </p:txBody>
      </p:sp>
      <p:sp>
        <p:nvSpPr>
          <p:cNvPr id="294" name="Shape 294"/>
          <p:cNvSpPr/>
          <p:nvPr/>
        </p:nvSpPr>
        <p:spPr>
          <a:xfrm>
            <a:off x="5475135" y="1196151"/>
            <a:ext cx="3609474" cy="442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50" indent="-171450">
              <a:buSzPct val="100000"/>
              <a:buFont typeface="Arial"/>
              <a:buChar char="•"/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4 400 паллетомест 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1 800 000 литров </a:t>
            </a:r>
            <a:r>
              <a:t>краски</a:t>
            </a:r>
          </a:p>
        </p:txBody>
      </p:sp>
      <p:pic>
        <p:nvPicPr>
          <p:cNvPr id="295" name="image2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5135" y="1955038"/>
            <a:ext cx="3512358" cy="2341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sldNum" sz="quarter" idx="4294967295"/>
          </p:nvPr>
        </p:nvSpPr>
        <p:spPr>
          <a:xfrm>
            <a:off x="865187" y="48184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0" name="Shape 300"/>
          <p:cNvSpPr/>
          <p:nvPr>
            <p:ph type="body" sz="half" idx="1"/>
          </p:nvPr>
        </p:nvSpPr>
        <p:spPr>
          <a:xfrm>
            <a:off x="865186" y="1371601"/>
            <a:ext cx="6334128" cy="1706445"/>
          </a:xfrm>
          <a:prstGeom prst="rect">
            <a:avLst/>
          </a:prstGeom>
        </p:spPr>
        <p:txBody>
          <a:bodyPr/>
          <a:lstStyle/>
          <a:p>
            <a:pPr marL="211680" indent="-211680" defTabSz="448055">
              <a:lnSpc>
                <a:spcPct val="81900"/>
              </a:lnSpc>
              <a:spcBef>
                <a:spcPts val="1100"/>
              </a:spcBef>
              <a:defRPr sz="1100"/>
            </a:pPr>
            <a:r>
              <a:t>Антикоррозионные защитные покрытия для морских судов, металлоконструкций инфраструктурных объектов, мостов, объектов энергетики, нефтеперерабатывающих и химических заводов, морских и наземных нефтегазовых сооружений, трубопроводов в и транспортной инфраструктуры</a:t>
            </a:r>
          </a:p>
          <a:p>
            <a:pPr marL="211680" indent="-211680" defTabSz="448055">
              <a:lnSpc>
                <a:spcPct val="81900"/>
              </a:lnSpc>
              <a:spcBef>
                <a:spcPts val="1100"/>
              </a:spcBef>
              <a:defRPr sz="1100"/>
            </a:pPr>
            <a:r>
              <a:t>Множество новых продуктов, разработанных специально для уникальных условий климата и рынка России</a:t>
            </a:r>
          </a:p>
          <a:p>
            <a:pPr marL="211680" indent="-211680" defTabSz="448055">
              <a:lnSpc>
                <a:spcPct val="81900"/>
              </a:lnSpc>
              <a:spcBef>
                <a:spcPts val="1100"/>
              </a:spcBef>
              <a:defRPr sz="1100"/>
            </a:pPr>
            <a:r>
              <a:t>Включена в реестр покрытий лакокрасочных материалов многих компаний для антикоррозионной защиты металлоконструкций, технологического оборудования и строительных сооружений, включая: </a:t>
            </a:r>
          </a:p>
        </p:txBody>
      </p:sp>
      <p:sp>
        <p:nvSpPr>
          <p:cNvPr id="301" name="Shape 301"/>
          <p:cNvSpPr/>
          <p:nvPr>
            <p:ph type="title"/>
          </p:nvPr>
        </p:nvSpPr>
        <p:spPr>
          <a:xfrm>
            <a:off x="865186" y="304800"/>
            <a:ext cx="6334128" cy="763494"/>
          </a:xfrm>
          <a:prstGeom prst="rect">
            <a:avLst/>
          </a:prstGeom>
        </p:spPr>
        <p:txBody>
          <a:bodyPr/>
          <a:lstStyle/>
          <a:p>
            <a:pPr/>
            <a:r>
              <a:t>Лакокрасочная продукция, предусмотренная к выпуску на заводе:</a:t>
            </a:r>
          </a:p>
        </p:txBody>
      </p:sp>
      <p:pic>
        <p:nvPicPr>
          <p:cNvPr id="302" name="image30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2876" y="3525422"/>
            <a:ext cx="1191106" cy="748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68481" y="3525422"/>
            <a:ext cx="1580090" cy="748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3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5638" y="3512349"/>
            <a:ext cx="1107196" cy="748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3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81510" y="3512349"/>
            <a:ext cx="1146929" cy="563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title"/>
          </p:nvPr>
        </p:nvSpPr>
        <p:spPr>
          <a:xfrm>
            <a:off x="519113" y="2008976"/>
            <a:ext cx="4349749" cy="2750349"/>
          </a:xfrm>
          <a:prstGeom prst="rect">
            <a:avLst/>
          </a:prstGeom>
        </p:spPr>
        <p:txBody>
          <a:bodyPr/>
          <a:lstStyle/>
          <a:p>
            <a:pPr/>
            <a:r>
              <a:t>Системы лакокрасочных покрытий Хемпель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580261" y="195829"/>
            <a:ext cx="5619753" cy="550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b="1" sz="1900">
                <a:latin typeface="Arial"/>
                <a:ea typeface="Arial"/>
                <a:cs typeface="Arial"/>
                <a:sym typeface="Arial"/>
              </a:defRPr>
            </a:pPr>
            <a:r>
              <a:t>Защитные покрытия для </a:t>
            </a:r>
            <a:br/>
            <a:r>
              <a:t>ПАО «Газпром»</a:t>
            </a:r>
          </a:p>
        </p:txBody>
      </p:sp>
      <p:sp>
        <p:nvSpPr>
          <p:cNvPr id="314" name="Shape 314"/>
          <p:cNvSpPr/>
          <p:nvPr/>
        </p:nvSpPr>
        <p:spPr>
          <a:xfrm>
            <a:off x="5118494" y="333013"/>
            <a:ext cx="6502006" cy="65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Система защитных покрытий «КВАТТРО»</a:t>
            </a:r>
          </a:p>
          <a:p>
            <a:pPr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ТУ 2312-005-45495387-2016</a:t>
            </a:r>
          </a:p>
        </p:txBody>
      </p:sp>
      <p:sp>
        <p:nvSpPr>
          <p:cNvPr id="315" name="Shape 315"/>
          <p:cNvSpPr/>
          <p:nvPr/>
        </p:nvSpPr>
        <p:spPr>
          <a:xfrm>
            <a:off x="1628481" y="1056595"/>
            <a:ext cx="845476" cy="46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C4-С5</a:t>
            </a:r>
          </a:p>
          <a:p>
            <a:pPr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10-15 лет</a:t>
            </a:r>
          </a:p>
        </p:txBody>
      </p:sp>
      <p:graphicFrame>
        <p:nvGraphicFramePr>
          <p:cNvPr id="316" name="Table 316"/>
          <p:cNvGraphicFramePr/>
          <p:nvPr/>
        </p:nvGraphicFramePr>
        <p:xfrm>
          <a:off x="475203" y="1793020"/>
          <a:ext cx="7918847" cy="2352259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200542"/>
                <a:gridCol w="2913888"/>
                <a:gridCol w="1804416"/>
              </a:tblGrid>
              <a:tr h="1029600"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Схема защитного покрытия (толщина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сухого слоя)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Условия эксплуатации</a:t>
                      </a:r>
                      <a:endParaRPr sz="1000"/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 (тип атмосферы,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макроклиматический район, макс.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температура эксплуатации)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Прогнозируемый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срок службы, лет</a:t>
                      </a:r>
                    </a:p>
                  </a:txBody>
                  <a:tcPr marL="0" marR="0" marT="0" marB="0" anchor="ctr" anchorCtr="0" horzOverflow="overflow"/>
                </a:tc>
              </a:tr>
              <a:tr h="1322659">
                <a:tc>
                  <a:txBody>
                    <a:bodyPr/>
                    <a:lstStyle/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1 слой – </a:t>
                      </a:r>
                      <a:r>
                        <a:rPr b="0"/>
                        <a:t>HEMPADUR QUATTRO 17634</a:t>
                      </a:r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эпоксидная основа </a:t>
                      </a:r>
                      <a:endParaRPr sz="1000"/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(120 мкм);</a:t>
                      </a:r>
                      <a:endParaRPr sz="1000"/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2 слой – </a:t>
                      </a:r>
                      <a:r>
                        <a:rPr b="0"/>
                        <a:t>HEMPATHANE TOPCOAT 55210</a:t>
                      </a:r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декоративное покрытие (60 мкм).</a:t>
                      </a:r>
                      <a:endParaRPr sz="1000"/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Общая толщина: 180 мкм.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Промышленная; </a:t>
                      </a:r>
                      <a:endParaRPr sz="1000"/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У1, УХЛ1, ХЛ1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333333"/>
                          </a:solidFill>
                          <a:sym typeface="Calibri"/>
                        </a:rPr>
                        <a:t>Свыше 10 лет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pic>
        <p:nvPicPr>
          <p:cNvPr id="317" name="image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400" y="879814"/>
            <a:ext cx="1031083" cy="798912"/>
          </a:xfrm>
          <a:prstGeom prst="rect">
            <a:avLst/>
          </a:prstGeom>
          <a:ln>
            <a:solidFill>
              <a:schemeClr val="accent1"/>
            </a:solidFill>
            <a:miter/>
          </a:ln>
        </p:spPr>
      </p:pic>
      <p:sp>
        <p:nvSpPr>
          <p:cNvPr id="318" name="Shape 318"/>
          <p:cNvSpPr/>
          <p:nvPr/>
        </p:nvSpPr>
        <p:spPr>
          <a:xfrm>
            <a:off x="2590795" y="889947"/>
            <a:ext cx="6502007" cy="65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Char char="-"/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Быстросохнущий грунт, приоритет при заводской окраске</a:t>
            </a:r>
          </a:p>
          <a:p>
            <a:pPr marL="285750" indent="-285750">
              <a:buSzPct val="100000"/>
              <a:buChar char="-"/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Возможность окраски при отрицательных температурах</a:t>
            </a:r>
          </a:p>
          <a:p>
            <a:pPr marL="285750" indent="-285750">
              <a:buSzPct val="100000"/>
              <a:buChar char="-"/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Хорошая стойкость к абразивному износу при транспортировке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572948" y="195829"/>
            <a:ext cx="5619753" cy="550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b="1" sz="1900">
                <a:latin typeface="Arial"/>
                <a:ea typeface="Arial"/>
                <a:cs typeface="Arial"/>
                <a:sym typeface="Arial"/>
              </a:defRPr>
            </a:pPr>
            <a:r>
              <a:t>Защитные покрытия для </a:t>
            </a:r>
            <a:br/>
            <a:r>
              <a:t>ПАО «Газпром»</a:t>
            </a:r>
          </a:p>
        </p:txBody>
      </p:sp>
      <p:sp>
        <p:nvSpPr>
          <p:cNvPr id="323" name="Shape 323"/>
          <p:cNvSpPr/>
          <p:nvPr/>
        </p:nvSpPr>
        <p:spPr>
          <a:xfrm>
            <a:off x="5156594" y="333013"/>
            <a:ext cx="6502006" cy="65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Система защитных покрытий «МАСТИК»</a:t>
            </a:r>
          </a:p>
          <a:p>
            <a:pPr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ТУ 2312-006-45495387-2016  </a:t>
            </a:r>
          </a:p>
        </p:txBody>
      </p:sp>
      <p:sp>
        <p:nvSpPr>
          <p:cNvPr id="324" name="Shape 324"/>
          <p:cNvSpPr/>
          <p:nvPr/>
        </p:nvSpPr>
        <p:spPr>
          <a:xfrm>
            <a:off x="1628481" y="1056595"/>
            <a:ext cx="845476" cy="46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C4-С5</a:t>
            </a:r>
          </a:p>
          <a:p>
            <a:pPr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10-15 лет</a:t>
            </a:r>
          </a:p>
        </p:txBody>
      </p:sp>
      <p:graphicFrame>
        <p:nvGraphicFramePr>
          <p:cNvPr id="325" name="Table 325"/>
          <p:cNvGraphicFramePr/>
          <p:nvPr/>
        </p:nvGraphicFramePr>
        <p:xfrm>
          <a:off x="475203" y="1793020"/>
          <a:ext cx="7918847" cy="2352259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200542"/>
                <a:gridCol w="2913888"/>
                <a:gridCol w="1804416"/>
              </a:tblGrid>
              <a:tr h="1029600"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Схема защитного покрытия (толщина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сухого слоя)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Условия эксплуатации</a:t>
                      </a:r>
                      <a:endParaRPr sz="1000"/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 (тип атмосферы,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макроклиматический район, макс.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температура эксплуатации)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Прогнозируемый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срок службы, лет</a:t>
                      </a:r>
                    </a:p>
                  </a:txBody>
                  <a:tcPr marL="0" marR="0" marT="0" marB="0" anchor="ctr" anchorCtr="0" horzOverflow="overflow"/>
                </a:tc>
              </a:tr>
              <a:tr h="1322659">
                <a:tc>
                  <a:txBody>
                    <a:bodyPr/>
                    <a:lstStyle/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1 слой – </a:t>
                      </a:r>
                      <a:r>
                        <a:rPr b="0"/>
                        <a:t>HEMPADUR MASTIC 45880</a:t>
                      </a:r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эпоксидная основа </a:t>
                      </a:r>
                      <a:endParaRPr sz="1000"/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(120 мкм);</a:t>
                      </a:r>
                      <a:endParaRPr sz="1000"/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2 слой – </a:t>
                      </a:r>
                      <a:r>
                        <a:rPr b="0"/>
                        <a:t>HEMPATHANE TOPCOAT 55210</a:t>
                      </a:r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декоративное покрытие (60 мкм).</a:t>
                      </a:r>
                      <a:endParaRPr sz="1000"/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Общая толщина: 180 мкм.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Промышленная; </a:t>
                      </a:r>
                      <a:endParaRPr sz="1000"/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У1, УХЛ1, ХЛ1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333333"/>
                          </a:solidFill>
                          <a:sym typeface="Calibri"/>
                        </a:rPr>
                        <a:t>Свыше 10 лет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pic>
        <p:nvPicPr>
          <p:cNvPr id="326" name="image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400" y="879814"/>
            <a:ext cx="1031083" cy="798912"/>
          </a:xfrm>
          <a:prstGeom prst="rect">
            <a:avLst/>
          </a:prstGeom>
          <a:ln>
            <a:solidFill>
              <a:schemeClr val="accent1"/>
            </a:solidFill>
            <a:miter/>
          </a:ln>
        </p:spPr>
      </p:pic>
      <p:sp>
        <p:nvSpPr>
          <p:cNvPr id="327" name="Shape 327"/>
          <p:cNvSpPr/>
          <p:nvPr/>
        </p:nvSpPr>
        <p:spPr>
          <a:xfrm>
            <a:off x="2590795" y="889947"/>
            <a:ext cx="6502007" cy="65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Char char="-"/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Система толерантна к подготовке поверхности, st2</a:t>
            </a:r>
          </a:p>
          <a:p>
            <a:pPr marL="285750" indent="-285750">
              <a:buSzPct val="100000"/>
              <a:buChar char="-"/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Возможность окраски при отрицательных температурах</a:t>
            </a:r>
          </a:p>
          <a:p>
            <a:pPr marL="285750" indent="-285750">
              <a:buSzPct val="100000"/>
              <a:buChar char="-"/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Длительный интервал перекрытия финишным слоем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580261" y="195829"/>
            <a:ext cx="5619753" cy="550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b="1" sz="1900">
                <a:latin typeface="Arial"/>
                <a:ea typeface="Arial"/>
                <a:cs typeface="Arial"/>
                <a:sym typeface="Arial"/>
              </a:defRPr>
            </a:pPr>
            <a:r>
              <a:t>Защитные покрытия для </a:t>
            </a:r>
            <a:br/>
            <a:r>
              <a:t>ПАО «Газпром»</a:t>
            </a:r>
          </a:p>
        </p:txBody>
      </p:sp>
      <p:sp>
        <p:nvSpPr>
          <p:cNvPr id="332" name="Shape 332"/>
          <p:cNvSpPr/>
          <p:nvPr/>
        </p:nvSpPr>
        <p:spPr>
          <a:xfrm>
            <a:off x="3315094" y="510813"/>
            <a:ext cx="6502006" cy="65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Система защитных покрытий «HEMPEL’S SILICONE ALUMINIUM»</a:t>
            </a:r>
          </a:p>
          <a:p>
            <a:pPr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ТУ 3208-005-9250198-2012</a:t>
            </a:r>
          </a:p>
        </p:txBody>
      </p:sp>
      <p:sp>
        <p:nvSpPr>
          <p:cNvPr id="333" name="Shape 333"/>
          <p:cNvSpPr/>
          <p:nvPr/>
        </p:nvSpPr>
        <p:spPr>
          <a:xfrm>
            <a:off x="1802796" y="1161959"/>
            <a:ext cx="811054" cy="276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До 600 С</a:t>
            </a:r>
          </a:p>
        </p:txBody>
      </p:sp>
      <p:graphicFrame>
        <p:nvGraphicFramePr>
          <p:cNvPr id="334" name="Table 334"/>
          <p:cNvGraphicFramePr/>
          <p:nvPr/>
        </p:nvGraphicFramePr>
        <p:xfrm>
          <a:off x="475203" y="1940218"/>
          <a:ext cx="7918847" cy="1992547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200542"/>
                <a:gridCol w="2913888"/>
                <a:gridCol w="1804416"/>
              </a:tblGrid>
              <a:tr h="823033"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Схема защитного покрытия (толщина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сухого слоя)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Условия эксплуатации</a:t>
                      </a:r>
                      <a:endParaRPr sz="1000"/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 (тип атмосферы,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макроклиматический район, макс.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температура эксплуатации)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Прогнозируемый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срок службы, лет</a:t>
                      </a:r>
                    </a:p>
                  </a:txBody>
                  <a:tcPr marL="0" marR="0" marT="0" marB="0" anchor="ctr" anchorCtr="0" horzOverflow="overflow"/>
                </a:tc>
              </a:tr>
              <a:tr h="1169514">
                <a:tc>
                  <a:txBody>
                    <a:bodyPr/>
                    <a:lstStyle/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Полисилоксановая краска HEMPEL’S</a:t>
                      </a:r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SILICONE ALUMINIUM 56914 – 3 слоя по </a:t>
                      </a:r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25 мкм</a:t>
                      </a:r>
                    </a:p>
                    <a:p>
                      <a:pPr marL="450215" indent="-450215">
                        <a:defRPr sz="1000">
                          <a:sym typeface="Calibri"/>
                        </a:defRPr>
                      </a:pPr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Общая толщина: 75 мкм.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Промышленная; </a:t>
                      </a:r>
                      <a:endParaRPr sz="1000"/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У1, УХЛ1, ХЛ1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333333"/>
                          </a:solidFill>
                          <a:sym typeface="Calibri"/>
                        </a:rPr>
                        <a:t>Не менее 5 лет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335" name="Shape 335"/>
          <p:cNvSpPr/>
          <p:nvPr/>
        </p:nvSpPr>
        <p:spPr>
          <a:xfrm>
            <a:off x="2641994" y="853313"/>
            <a:ext cx="6502006" cy="84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Char char="-"/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Успешные климатические испытания в аккредитованной лаборатории ПАО «Газпром» как самостоятельное покрытие</a:t>
            </a:r>
          </a:p>
          <a:p>
            <a:pPr marL="285750" indent="-285750">
              <a:buSzPct val="100000"/>
              <a:buChar char="-"/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Нет необходимости предварительного нагрева поверхности перед вводом в эксплуатацию</a:t>
            </a:r>
          </a:p>
        </p:txBody>
      </p:sp>
      <p:pic>
        <p:nvPicPr>
          <p:cNvPr id="336" name="image3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957" y="785374"/>
            <a:ext cx="1251843" cy="991271"/>
          </a:xfrm>
          <a:prstGeom prst="rect">
            <a:avLst/>
          </a:prstGeom>
          <a:ln>
            <a:solidFill>
              <a:schemeClr val="accent1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580261" y="195829"/>
            <a:ext cx="5619753" cy="550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b="1" sz="1900">
                <a:latin typeface="Arial"/>
                <a:ea typeface="Arial"/>
                <a:cs typeface="Arial"/>
                <a:sym typeface="Arial"/>
              </a:defRPr>
            </a:pPr>
            <a:r>
              <a:t>Защитные покрытия для </a:t>
            </a:r>
            <a:br/>
            <a:r>
              <a:t>ПАО «Газпром»</a:t>
            </a:r>
          </a:p>
        </p:txBody>
      </p:sp>
      <p:sp>
        <p:nvSpPr>
          <p:cNvPr id="341" name="Shape 341"/>
          <p:cNvSpPr/>
          <p:nvPr/>
        </p:nvSpPr>
        <p:spPr>
          <a:xfrm>
            <a:off x="4369194" y="333013"/>
            <a:ext cx="6502006" cy="65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Система защитных покрытий «ХЕМПАДУР 85671»</a:t>
            </a:r>
          </a:p>
          <a:p>
            <a:pPr>
              <a:defRPr sz="1300">
                <a:latin typeface="Arial"/>
                <a:ea typeface="Arial"/>
                <a:cs typeface="Arial"/>
                <a:sym typeface="Arial"/>
              </a:defRPr>
            </a:pPr>
            <a:r>
              <a:t>ТУ 2312-007-45495387-2016</a:t>
            </a:r>
          </a:p>
        </p:txBody>
      </p:sp>
      <p:sp>
        <p:nvSpPr>
          <p:cNvPr id="342" name="Shape 342"/>
          <p:cNvSpPr/>
          <p:nvPr/>
        </p:nvSpPr>
        <p:spPr>
          <a:xfrm>
            <a:off x="1802796" y="892611"/>
            <a:ext cx="1403700" cy="46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Для погружения</a:t>
            </a:r>
          </a:p>
        </p:txBody>
      </p:sp>
      <p:graphicFrame>
        <p:nvGraphicFramePr>
          <p:cNvPr id="343" name="Table 343"/>
          <p:cNvGraphicFramePr/>
          <p:nvPr/>
        </p:nvGraphicFramePr>
        <p:xfrm>
          <a:off x="475203" y="1940218"/>
          <a:ext cx="7918847" cy="1992547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200542"/>
                <a:gridCol w="2913888"/>
                <a:gridCol w="1804416"/>
              </a:tblGrid>
              <a:tr h="823033"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Схема защитного покрытия (толщина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сухого слоя)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Условия эксплуатации</a:t>
                      </a:r>
                      <a:endParaRPr sz="1000"/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 (тип атмосферы,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макроклиматический район, макс.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температура эксплуатации)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Прогнозируемый </a:t>
                      </a:r>
                    </a:p>
                    <a:p>
                      <a:pPr marL="450215" indent="-450215" algn="ctr">
                        <a:defRPr sz="1200">
                          <a:sym typeface="Calibri"/>
                        </a:defRPr>
                      </a:pPr>
                      <a:r>
                        <a:t>срок службы, лет</a:t>
                      </a:r>
                    </a:p>
                  </a:txBody>
                  <a:tcPr marL="0" marR="0" marT="0" marB="0" anchor="ctr" anchorCtr="0" horzOverflow="overflow"/>
                </a:tc>
              </a:tr>
              <a:tr h="1169514">
                <a:tc>
                  <a:txBody>
                    <a:bodyPr/>
                    <a:lstStyle/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Эпокси-фенольное покрытие </a:t>
                      </a:r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HEMPADUR 85671 – 2 слоя по </a:t>
                      </a:r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150 мкм</a:t>
                      </a:r>
                    </a:p>
                    <a:p>
                      <a:pPr marL="450215" indent="-450215">
                        <a:defRPr sz="1000">
                          <a:sym typeface="Calibri"/>
                        </a:defRPr>
                      </a:pPr>
                    </a:p>
                    <a:p>
                      <a:pPr marL="450215" indent="-450215">
                        <a:defRPr sz="1200">
                          <a:sym typeface="Calibri"/>
                        </a:defRPr>
                      </a:pPr>
                      <a:r>
                        <a:t>Общая толщина: 300 мкм.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333333"/>
                          </a:solidFill>
                          <a:sym typeface="Calibri"/>
                        </a:rPr>
                        <a:t>Полное погружение в органические неорганические среды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marL="450215" indent="-450215"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333333"/>
                          </a:solidFill>
                          <a:sym typeface="Calibri"/>
                        </a:rPr>
                        <a:t>Не менее 10 лет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344" name="Shape 344"/>
          <p:cNvSpPr/>
          <p:nvPr/>
        </p:nvSpPr>
        <p:spPr>
          <a:xfrm>
            <a:off x="2530386" y="804668"/>
            <a:ext cx="6502007" cy="657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Char char="-"/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Универсальное покрытие для различных сред при полном погружении</a:t>
            </a:r>
          </a:p>
          <a:p>
            <a:pPr marL="285750" indent="-285750">
              <a:buSzPct val="100000"/>
              <a:buChar char="-"/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Температура эксплуатации до 120 С</a:t>
            </a:r>
          </a:p>
          <a:p>
            <a:pPr marL="285750" indent="-285750">
              <a:buSzPct val="100000"/>
              <a:buChar char="-"/>
              <a:defRPr b="1" sz="1300">
                <a:latin typeface="Arial"/>
                <a:ea typeface="Arial"/>
                <a:cs typeface="Arial"/>
                <a:sym typeface="Arial"/>
              </a:defRPr>
            </a:pPr>
            <a:r>
              <a:t>Возможен вариант антистатического покрытия</a:t>
            </a:r>
          </a:p>
        </p:txBody>
      </p:sp>
      <p:pic>
        <p:nvPicPr>
          <p:cNvPr id="345" name="image3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957" y="785374"/>
            <a:ext cx="1251843" cy="991271"/>
          </a:xfrm>
          <a:prstGeom prst="rect">
            <a:avLst/>
          </a:prstGeom>
          <a:ln>
            <a:solidFill>
              <a:schemeClr val="accent1"/>
            </a:solidFill>
            <a:miter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title"/>
          </p:nvPr>
        </p:nvSpPr>
        <p:spPr>
          <a:xfrm>
            <a:off x="531813" y="2301076"/>
            <a:ext cx="4349749" cy="2750349"/>
          </a:xfrm>
          <a:prstGeom prst="rect">
            <a:avLst/>
          </a:prstGeom>
        </p:spPr>
        <p:txBody>
          <a:bodyPr/>
          <a:lstStyle/>
          <a:p>
            <a:pPr/>
            <a:r>
              <a:t>Преимущества для наших Партнеров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sldNum" sz="quarter" idx="4294967295"/>
          </p:nvPr>
        </p:nvSpPr>
        <p:spPr>
          <a:xfrm>
            <a:off x="865187" y="48184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4" name="Shape 354"/>
          <p:cNvSpPr/>
          <p:nvPr/>
        </p:nvSpPr>
        <p:spPr>
          <a:xfrm>
            <a:off x="623455" y="399009"/>
            <a:ext cx="7864035" cy="404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indent="87310">
              <a:defRPr b="1" sz="2000">
                <a:solidFill>
                  <a:srgbClr val="002678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171450" indent="-171450">
              <a:lnSpc>
                <a:spcPct val="91000"/>
              </a:lnSpc>
              <a:spcBef>
                <a:spcPts val="1200"/>
              </a:spcBef>
              <a:buClr>
                <a:srgbClr val="0033A0"/>
              </a:buClr>
              <a:buSzPct val="100000"/>
              <a:buFont typeface="Arial"/>
              <a:buChar char="•"/>
              <a:defRPr sz="14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Высокие сроки эксплуатации защитного покрытия</a:t>
            </a:r>
          </a:p>
          <a:p>
            <a:pPr lvl="1" marL="171450" indent="-171450">
              <a:lnSpc>
                <a:spcPct val="91000"/>
              </a:lnSpc>
              <a:spcBef>
                <a:spcPts val="1200"/>
              </a:spcBef>
              <a:buClr>
                <a:srgbClr val="0033A0"/>
              </a:buClr>
              <a:buSzPct val="100000"/>
              <a:buFont typeface="Arial"/>
              <a:buChar char="•"/>
              <a:defRPr sz="14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Инновационные коррозионностойкие цинковые покрытия для экстремальных условий эксплуатации</a:t>
            </a:r>
          </a:p>
          <a:p>
            <a:pPr lvl="1" marL="171450" indent="-171450">
              <a:lnSpc>
                <a:spcPct val="91000"/>
              </a:lnSpc>
              <a:spcBef>
                <a:spcPts val="1200"/>
              </a:spcBef>
              <a:buClr>
                <a:srgbClr val="0033A0"/>
              </a:buClr>
              <a:buSzPct val="100000"/>
              <a:buFont typeface="Arial"/>
              <a:buChar char="•"/>
              <a:defRPr sz="14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Применение эксклюзивных разработок в области придания специальных свойств материалам с применением нано технологий (снижение склонности к растрескиванию, усиление и т.д.)</a:t>
            </a:r>
          </a:p>
          <a:p>
            <a:pPr lvl="1" marL="171450" indent="-171450">
              <a:lnSpc>
                <a:spcPct val="91000"/>
              </a:lnSpc>
              <a:spcBef>
                <a:spcPts val="1200"/>
              </a:spcBef>
              <a:buClr>
                <a:srgbClr val="0033A0"/>
              </a:buClr>
              <a:buSzPct val="100000"/>
              <a:buFont typeface="Arial"/>
              <a:buChar char="•"/>
              <a:defRPr sz="14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Возможность </a:t>
            </a:r>
            <a:r>
              <a:t>"</a:t>
            </a:r>
            <a:r>
              <a:t>тонкой подстройки</a:t>
            </a:r>
            <a:r>
              <a:t>"</a:t>
            </a:r>
            <a:r>
              <a:t> технических и технологических свойств материалов под нужды крупных заказчиков.</a:t>
            </a:r>
          </a:p>
          <a:p>
            <a:pPr lvl="1" marL="171450" indent="-171450">
              <a:lnSpc>
                <a:spcPct val="91000"/>
              </a:lnSpc>
              <a:spcBef>
                <a:spcPts val="1200"/>
              </a:spcBef>
              <a:buClr>
                <a:srgbClr val="0033A0"/>
              </a:buClr>
              <a:buSzPct val="100000"/>
              <a:buFont typeface="Arial"/>
              <a:buChar char="•"/>
              <a:defRPr sz="14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Применение принципиально новых технологий и материалов</a:t>
            </a:r>
          </a:p>
          <a:p>
            <a:pPr lvl="1" marL="171450" indent="-171450">
              <a:lnSpc>
                <a:spcPct val="91000"/>
              </a:lnSpc>
              <a:spcBef>
                <a:spcPts val="1200"/>
              </a:spcBef>
              <a:buClr>
                <a:srgbClr val="0033A0"/>
              </a:buClr>
              <a:buSzPct val="100000"/>
              <a:buFont typeface="Arial"/>
              <a:buChar char="•"/>
              <a:defRPr sz="1400">
                <a:solidFill>
                  <a:srgbClr val="0033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Качество подтверждается сотнями тестов в профильных сертификационных обществах</a:t>
            </a:r>
          </a:p>
          <a:p>
            <a:pPr lvl="1" indent="544512">
              <a:defRPr b="1" sz="1400">
                <a:solidFill>
                  <a:srgbClr val="002678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000">
                <a:solidFill>
                  <a:srgbClr val="002678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98437" indent="-111125">
              <a:defRPr b="1" sz="1400">
                <a:solidFill>
                  <a:srgbClr val="00267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5" name="Shape 355"/>
          <p:cNvSpPr/>
          <p:nvPr>
            <p:ph type="title"/>
          </p:nvPr>
        </p:nvSpPr>
        <p:spPr>
          <a:xfrm>
            <a:off x="791896" y="192504"/>
            <a:ext cx="6334128" cy="763497"/>
          </a:xfrm>
          <a:prstGeom prst="rect">
            <a:avLst/>
          </a:prstGeom>
        </p:spPr>
        <p:txBody>
          <a:bodyPr/>
          <a:lstStyle/>
          <a:p>
            <a:pPr/>
            <a:r>
              <a:t>Качество материалов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Num" sz="quarter" idx="4294967295"/>
          </p:nvPr>
        </p:nvSpPr>
        <p:spPr>
          <a:xfrm>
            <a:off x="865187" y="48184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xfrm>
            <a:off x="356923" y="995261"/>
            <a:ext cx="8171630" cy="3475038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marL="107950" indent="-107950" algn="just" defTabSz="914400">
              <a:lnSpc>
                <a:spcPct val="88000"/>
              </a:lnSpc>
              <a:spcBef>
                <a:spcPts val="300"/>
              </a:spcBef>
              <a:buSzTx/>
              <a:buNone/>
              <a:defRPr b="1" sz="1400">
                <a:solidFill>
                  <a:srgbClr val="00297A"/>
                </a:solidFill>
              </a:defRPr>
            </a:pPr>
            <a:r>
              <a:t>Группа компаний «Хемпель» производит и продает защитные</a:t>
            </a:r>
          </a:p>
          <a:p>
            <a:pPr marL="107950" indent="-107950" algn="just" defTabSz="914400">
              <a:lnSpc>
                <a:spcPct val="88000"/>
              </a:lnSpc>
              <a:spcBef>
                <a:spcPts val="300"/>
              </a:spcBef>
              <a:buSzTx/>
              <a:buNone/>
              <a:defRPr b="1" sz="1400">
                <a:solidFill>
                  <a:srgbClr val="00297A"/>
                </a:solidFill>
              </a:defRPr>
            </a:pPr>
            <a:r>
              <a:t>покрытия, которые обеспечивают сохранность основных средств и увеличивают</a:t>
            </a:r>
            <a:endParaRPr sz="2200"/>
          </a:p>
          <a:p>
            <a:pPr marL="107950" indent="-107950" algn="just" defTabSz="914400">
              <a:lnSpc>
                <a:spcPct val="88000"/>
              </a:lnSpc>
              <a:spcBef>
                <a:spcPts val="300"/>
              </a:spcBef>
              <a:buSzTx/>
              <a:buNone/>
              <a:defRPr b="1" sz="1400">
                <a:solidFill>
                  <a:srgbClr val="00297A"/>
                </a:solidFill>
              </a:defRPr>
            </a:pPr>
            <a:r>
              <a:t>ценность инвестиций наших клиентов в долгосрочной перспективе. </a:t>
            </a:r>
            <a:endParaRPr sz="2200"/>
          </a:p>
          <a:p>
            <a:pPr marL="107950" indent="-107950" algn="just" defTabSz="914400">
              <a:lnSpc>
                <a:spcPct val="88000"/>
              </a:lnSpc>
              <a:spcBef>
                <a:spcPts val="500"/>
              </a:spcBef>
              <a:buSzTx/>
              <a:buNone/>
              <a:defRPr b="1" sz="2200">
                <a:solidFill>
                  <a:srgbClr val="00297A"/>
                </a:solidFill>
              </a:defRPr>
            </a:pPr>
          </a:p>
          <a:p>
            <a:pPr marL="107950" indent="-107950" algn="just" defTabSz="914400">
              <a:lnSpc>
                <a:spcPct val="88000"/>
              </a:lnSpc>
              <a:spcBef>
                <a:spcPts val="300"/>
              </a:spcBef>
              <a:buSzTx/>
              <a:buNone/>
              <a:defRPr b="1" sz="1400">
                <a:solidFill>
                  <a:srgbClr val="00297A"/>
                </a:solidFill>
              </a:defRPr>
            </a:pPr>
            <a:r>
              <a:t>Мы:</a:t>
            </a:r>
          </a:p>
          <a:p>
            <a:pPr marL="107950" indent="-107950" defTabSz="914400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Font typeface="Wingdings"/>
              <a:buChar char="▪"/>
              <a:defRPr b="1">
                <a:solidFill>
                  <a:srgbClr val="00297A"/>
                </a:solidFill>
              </a:defRPr>
            </a:pPr>
          </a:p>
          <a:p>
            <a:pPr marL="0" indent="0" defTabSz="914400">
              <a:lnSpc>
                <a:spcPct val="80000"/>
              </a:lnSpc>
              <a:spcBef>
                <a:spcPts val="300"/>
              </a:spcBef>
              <a:buSzTx/>
              <a:buNone/>
              <a:defRPr b="1" sz="1400">
                <a:solidFill>
                  <a:srgbClr val="00297A"/>
                </a:solidFill>
              </a:defRPr>
            </a:pPr>
            <a:r>
              <a:t>-  </a:t>
            </a:r>
            <a:r>
              <a:rPr b="0"/>
              <a:t>Увеличиваем срок службы эксплуатируемых поверхностей.</a:t>
            </a:r>
          </a:p>
          <a:p>
            <a:pPr marL="107950" indent="-107950" defTabSz="914400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Font typeface="Wingdings"/>
              <a:buChar char="▪"/>
              <a:defRPr>
                <a:solidFill>
                  <a:srgbClr val="00297A"/>
                </a:solidFill>
              </a:defRPr>
            </a:pPr>
          </a:p>
          <a:p>
            <a:pPr marL="0" indent="0" defTabSz="914400">
              <a:lnSpc>
                <a:spcPct val="80000"/>
              </a:lnSpc>
              <a:spcBef>
                <a:spcPts val="300"/>
              </a:spcBef>
              <a:buSzTx/>
              <a:buNone/>
              <a:defRPr sz="1400">
                <a:solidFill>
                  <a:srgbClr val="00297A"/>
                </a:solidFill>
              </a:defRPr>
            </a:pPr>
            <a:r>
              <a:t>-  Снижаем расходы на нанесение и последующую эксплуатацию покрытий.</a:t>
            </a:r>
          </a:p>
          <a:p>
            <a:pPr marL="107950" indent="-107950" defTabSz="914400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Font typeface="Wingdings"/>
              <a:buChar char="▪"/>
              <a:defRPr>
                <a:solidFill>
                  <a:srgbClr val="00297A"/>
                </a:solidFill>
              </a:defRPr>
            </a:pPr>
          </a:p>
          <a:p>
            <a:pPr marL="0" indent="0" defTabSz="914400">
              <a:lnSpc>
                <a:spcPct val="80000"/>
              </a:lnSpc>
              <a:spcBef>
                <a:spcPts val="300"/>
              </a:spcBef>
              <a:buSzTx/>
              <a:buNone/>
              <a:defRPr sz="1400">
                <a:solidFill>
                  <a:srgbClr val="00297A"/>
                </a:solidFill>
              </a:defRPr>
            </a:pPr>
            <a:r>
              <a:t>-   </a:t>
            </a:r>
            <a:r>
              <a:t>Поставляем покрытия, стойкие к продуктам нефтегазопереработки, выпускаемым на предприятиях заказчика. </a:t>
            </a:r>
          </a:p>
          <a:p>
            <a:pPr marL="107950" indent="-107950" defTabSz="914400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Font typeface="Wingdings"/>
              <a:buChar char="▪"/>
              <a:defRPr>
                <a:solidFill>
                  <a:srgbClr val="00297A"/>
                </a:solidFill>
              </a:defRPr>
            </a:pPr>
          </a:p>
        </p:txBody>
      </p:sp>
      <p:sp>
        <p:nvSpPr>
          <p:cNvPr id="227" name="Shape 227"/>
          <p:cNvSpPr/>
          <p:nvPr>
            <p:ph type="title"/>
          </p:nvPr>
        </p:nvSpPr>
        <p:spPr>
          <a:xfrm>
            <a:off x="469028" y="191493"/>
            <a:ext cx="5757865" cy="5334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259D"/>
                </a:solidFill>
              </a:defRPr>
            </a:lvl1pPr>
          </a:lstStyle>
          <a:p>
            <a:pPr/>
            <a:r>
              <a:t>Что такое  «Хемпель»?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type="sldNum" sz="quarter" idx="4294967295"/>
          </p:nvPr>
        </p:nvSpPr>
        <p:spPr>
          <a:xfrm>
            <a:off x="865187" y="48184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0" name="Shape 360"/>
          <p:cNvSpPr/>
          <p:nvPr>
            <p:ph type="title"/>
          </p:nvPr>
        </p:nvSpPr>
        <p:spPr>
          <a:xfrm>
            <a:off x="865187" y="304800"/>
            <a:ext cx="7464167" cy="763494"/>
          </a:xfrm>
          <a:prstGeom prst="rect">
            <a:avLst/>
          </a:prstGeom>
        </p:spPr>
        <p:txBody>
          <a:bodyPr/>
          <a:lstStyle/>
          <a:p>
            <a:pPr/>
            <a:r>
              <a:t>Совместимость с огнезащитными составами</a:t>
            </a:r>
            <a:br/>
          </a:p>
        </p:txBody>
      </p:sp>
      <p:sp>
        <p:nvSpPr>
          <p:cNvPr id="361" name="Shape 361"/>
          <p:cNvSpPr/>
          <p:nvPr>
            <p:ph type="body" sz="half" idx="1"/>
          </p:nvPr>
        </p:nvSpPr>
        <p:spPr>
          <a:xfrm>
            <a:off x="805302" y="1068293"/>
            <a:ext cx="3931260" cy="3539628"/>
          </a:xfrm>
          <a:prstGeom prst="rect">
            <a:avLst/>
          </a:prstGeom>
        </p:spPr>
        <p:txBody>
          <a:bodyPr/>
          <a:lstStyle/>
          <a:p>
            <a:pPr lvl="1">
              <a:buClr>
                <a:srgbClr val="0033A0"/>
              </a:buClr>
              <a:buFont typeface="Arial"/>
              <a:buChar char="•"/>
              <a:defRPr sz="1400"/>
            </a:pPr>
            <a:r>
              <a:t>Совместимы практически со всеми огнезащитными составами, представленными в России</a:t>
            </a:r>
          </a:p>
          <a:p>
            <a:pPr lvl="1">
              <a:buClr>
                <a:srgbClr val="0033A0"/>
              </a:buClr>
              <a:buFont typeface="Arial"/>
              <a:buChar char="•"/>
              <a:defRPr sz="1400"/>
            </a:pPr>
          </a:p>
          <a:p>
            <a:pPr lvl="1">
              <a:buClr>
                <a:srgbClr val="0033A0"/>
              </a:buClr>
              <a:buFont typeface="Arial"/>
              <a:buChar char="•"/>
              <a:defRPr sz="1400"/>
            </a:pPr>
            <a:r>
              <a:t>Заказчик может создать любые комбинации покрытий (АКЗ +ОГЗ) и осуществить зонирование огнезащитных покрытий, компания Хемпель имеет соответствующий опыт</a:t>
            </a:r>
          </a:p>
        </p:txBody>
      </p:sp>
      <p:pic>
        <p:nvPicPr>
          <p:cNvPr id="362" name="image3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86646" y="859745"/>
            <a:ext cx="3757354" cy="3329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type="sldNum" sz="quarter" idx="4294967295"/>
          </p:nvPr>
        </p:nvSpPr>
        <p:spPr>
          <a:xfrm>
            <a:off x="865187" y="48184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7" name="Shape 367"/>
          <p:cNvSpPr/>
          <p:nvPr>
            <p:ph type="title"/>
          </p:nvPr>
        </p:nvSpPr>
        <p:spPr>
          <a:xfrm>
            <a:off x="865186" y="196804"/>
            <a:ext cx="6334128" cy="763497"/>
          </a:xfrm>
          <a:prstGeom prst="rect">
            <a:avLst/>
          </a:prstGeom>
        </p:spPr>
        <p:txBody>
          <a:bodyPr/>
          <a:lstStyle/>
          <a:p>
            <a:pPr/>
            <a:r>
              <a:t>Техническая поддержка</a:t>
            </a:r>
            <a:br/>
          </a:p>
        </p:txBody>
      </p:sp>
      <p:sp>
        <p:nvSpPr>
          <p:cNvPr id="368" name="Shape 368"/>
          <p:cNvSpPr/>
          <p:nvPr>
            <p:ph type="body" sz="half" idx="1"/>
          </p:nvPr>
        </p:nvSpPr>
        <p:spPr>
          <a:xfrm>
            <a:off x="865186" y="1000922"/>
            <a:ext cx="3915528" cy="3794247"/>
          </a:xfrm>
          <a:prstGeom prst="rect">
            <a:avLst/>
          </a:prstGeom>
        </p:spPr>
        <p:txBody>
          <a:bodyPr/>
          <a:lstStyle/>
          <a:p>
            <a:pPr lvl="1" marL="171450" indent="-171450">
              <a:buClr>
                <a:srgbClr val="0033A0"/>
              </a:buClr>
              <a:buFont typeface="Arial"/>
              <a:buChar char="•"/>
              <a:defRPr sz="1400"/>
            </a:pPr>
            <a:r>
              <a:t>Возможность проведения 100% контроля качества производства работ по антикоррозионной защите на всем объекте у всех подрядных организаций</a:t>
            </a:r>
          </a:p>
          <a:p>
            <a:pPr lvl="1" marL="171450" indent="-171450">
              <a:buClr>
                <a:srgbClr val="0033A0"/>
              </a:buClr>
              <a:buFont typeface="Arial"/>
              <a:buChar char="•"/>
              <a:defRPr sz="1400"/>
            </a:pPr>
            <a:r>
              <a:t>Осуществление технического надзора</a:t>
            </a:r>
          </a:p>
          <a:p>
            <a:pPr lvl="1" marL="171450" indent="-171450">
              <a:buClr>
                <a:srgbClr val="0033A0"/>
              </a:buClr>
              <a:buFont typeface="Arial"/>
              <a:buChar char="•"/>
              <a:defRPr sz="1400"/>
            </a:pPr>
            <a:r>
              <a:t>Разработка технической и технологической документации</a:t>
            </a:r>
          </a:p>
          <a:p>
            <a:pPr lvl="1" marL="171450" indent="-171450">
              <a:buClr>
                <a:srgbClr val="0033A0"/>
              </a:buClr>
              <a:buFont typeface="Arial"/>
              <a:buChar char="•"/>
              <a:defRPr sz="1400"/>
            </a:pPr>
            <a:r>
              <a:t>Инспектора-технологи имеют сертификаты  FROSIO и NASE</a:t>
            </a:r>
          </a:p>
        </p:txBody>
      </p:sp>
      <p:pic>
        <p:nvPicPr>
          <p:cNvPr id="369" name="image3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2142" y="960299"/>
            <a:ext cx="3711858" cy="2877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type="sldNum" sz="quarter" idx="4294967295"/>
          </p:nvPr>
        </p:nvSpPr>
        <p:spPr>
          <a:xfrm>
            <a:off x="865187" y="48184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74" name="Table 374"/>
          <p:cNvGraphicFramePr/>
          <p:nvPr/>
        </p:nvGraphicFramePr>
        <p:xfrm>
          <a:off x="791891" y="539750"/>
          <a:ext cx="7702405" cy="148336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865875"/>
                <a:gridCol w="3836529"/>
              </a:tblGrid>
              <a:tr h="370840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Завод Хемпель: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Преимущества для клиентов: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0033A0"/>
                          </a:solidFill>
                          <a:sym typeface="Calibri"/>
                        </a:rPr>
                        <a:t>Производство лакокрасочных покрытий в России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0033A0"/>
                          </a:solidFill>
                          <a:sym typeface="Calibri"/>
                        </a:rPr>
                        <a:t>Соответствие требованиям российского законодательства и другим нормативным документам РФ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0033A0"/>
                          </a:solidFill>
                          <a:sym typeface="Calibri"/>
                        </a:rPr>
                        <a:t>Обеспечение максимально коротких сроков поставки лакокрасочной продукции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0033A0"/>
                          </a:solidFill>
                          <a:sym typeface="Calibri"/>
                        </a:rPr>
                        <a:t>Реальное планирование и оптимизация сроков строительства объектов, а также затрат на логистику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0033A0"/>
                          </a:solidFill>
                          <a:sym typeface="Calibri"/>
                        </a:rPr>
                        <a:t>Гарантированная стабильность качества покрытий Хемпель, производимых  по всему миру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0033A0"/>
                          </a:solidFill>
                          <a:sym typeface="Calibri"/>
                        </a:rPr>
                        <a:t>Проверенные и надежные решения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type="title"/>
          </p:nvPr>
        </p:nvSpPr>
        <p:spPr>
          <a:xfrm>
            <a:off x="221933" y="1901787"/>
            <a:ext cx="4349749" cy="275035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С уважением,</a:t>
            </a:r>
            <a:br/>
            <a:r>
              <a:t>Артём Свяжин </a:t>
            </a:r>
            <a:br/>
            <a:r>
              <a:t>ARSV@hempel.com</a:t>
            </a:r>
            <a:br/>
            <a:r>
              <a:t>+7(962) 993-60-63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body" idx="1"/>
          </p:nvPr>
        </p:nvSpPr>
        <p:spPr>
          <a:xfrm>
            <a:off x="292607" y="1077215"/>
            <a:ext cx="8644132" cy="3204003"/>
          </a:xfrm>
          <a:prstGeom prst="rect">
            <a:avLst/>
          </a:prstGeom>
        </p:spPr>
        <p:txBody>
          <a:bodyPr/>
          <a:lstStyle/>
          <a:p>
            <a:pPr marL="102552" indent="-102552" defTabSz="434340">
              <a:lnSpc>
                <a:spcPct val="81900"/>
              </a:lnSpc>
              <a:spcBef>
                <a:spcPts val="1100"/>
              </a:spcBef>
              <a:buSzTx/>
              <a:buNone/>
              <a:defRPr sz="1800">
                <a:solidFill>
                  <a:srgbClr val="333333"/>
                </a:solidFill>
              </a:defRPr>
            </a:pPr>
            <a:r>
              <a:t>Мы обеспечиваем антикоррозионную защиту металлоконструкций любого типа:</a:t>
            </a:r>
            <a:endParaRPr b="1"/>
          </a:p>
          <a:p>
            <a:pPr marL="102552" indent="-102552" defTabSz="434340">
              <a:lnSpc>
                <a:spcPct val="81900"/>
              </a:lnSpc>
              <a:spcBef>
                <a:spcPts val="1100"/>
              </a:spcBef>
              <a:defRPr b="1" sz="1500">
                <a:solidFill>
                  <a:srgbClr val="333333"/>
                </a:solidFill>
              </a:defRPr>
            </a:pPr>
            <a:r>
              <a:t> Новые металлоконструкции и оборудование:</a:t>
            </a:r>
          </a:p>
          <a:p>
            <a:pPr marL="271461" indent="-271461" defTabSz="434340">
              <a:lnSpc>
                <a:spcPct val="81900"/>
              </a:lnSpc>
              <a:spcBef>
                <a:spcPts val="1100"/>
              </a:spcBef>
              <a:buFontTx/>
              <a:buChar char="-"/>
              <a:defRPr sz="1000">
                <a:solidFill>
                  <a:srgbClr val="333333"/>
                </a:solidFill>
              </a:defRPr>
            </a:pPr>
            <a:r>
              <a:t>выполненные из черного металла (резервуары, емкости, трубопроводы, эстакады, оборудование, и т.п.)</a:t>
            </a:r>
          </a:p>
          <a:p>
            <a:pPr marL="271461" indent="-271461" defTabSz="434340">
              <a:lnSpc>
                <a:spcPct val="81900"/>
              </a:lnSpc>
              <a:spcBef>
                <a:spcPts val="1100"/>
              </a:spcBef>
              <a:buFontTx/>
              <a:buChar char="-"/>
              <a:defRPr sz="1000">
                <a:solidFill>
                  <a:srgbClr val="333333"/>
                </a:solidFill>
              </a:defRPr>
            </a:pPr>
            <a:r>
              <a:t>выполненные из оцинкованной и нержавеющей стали, алюминия (лестницы, переходы, трубопроводы, и т.п.)</a:t>
            </a:r>
          </a:p>
          <a:p>
            <a:pPr marL="271461" indent="-271461" defTabSz="434340">
              <a:lnSpc>
                <a:spcPct val="81900"/>
              </a:lnSpc>
              <a:spcBef>
                <a:spcPts val="1100"/>
              </a:spcBef>
              <a:buFontTx/>
              <a:buChar char="-"/>
              <a:defRPr sz="1000">
                <a:solidFill>
                  <a:srgbClr val="333333"/>
                </a:solidFill>
              </a:defRPr>
            </a:pPr>
            <a:r>
              <a:t>конструкции, подвергаемые температурному воздействию (трубы под изоляцией, выхлопные и дымовые трубы, печи, и т.п.)</a:t>
            </a:r>
          </a:p>
          <a:p>
            <a:pPr marL="271461" indent="-271461" defTabSz="434340">
              <a:lnSpc>
                <a:spcPct val="81900"/>
              </a:lnSpc>
              <a:spcBef>
                <a:spcPts val="1100"/>
              </a:spcBef>
              <a:buFontTx/>
              <a:buChar char="-"/>
              <a:defRPr sz="1000">
                <a:solidFill>
                  <a:srgbClr val="333333"/>
                </a:solidFill>
              </a:defRPr>
            </a:pPr>
            <a:r>
              <a:t>внутренняя поверхность резервуаров</a:t>
            </a:r>
          </a:p>
          <a:p>
            <a:pPr marL="102552" indent="-102552" defTabSz="434340">
              <a:lnSpc>
                <a:spcPct val="81900"/>
              </a:lnSpc>
              <a:spcBef>
                <a:spcPts val="1100"/>
              </a:spcBef>
              <a:defRPr sz="1500">
                <a:solidFill>
                  <a:srgbClr val="333333"/>
                </a:solidFill>
              </a:defRPr>
            </a:pPr>
            <a:r>
              <a:t> </a:t>
            </a:r>
            <a:r>
              <a:rPr b="1"/>
              <a:t>Ремонт металлоконструкций и оборудования:</a:t>
            </a:r>
          </a:p>
          <a:p>
            <a:pPr marL="271461" indent="-271461" defTabSz="434340">
              <a:lnSpc>
                <a:spcPct val="81900"/>
              </a:lnSpc>
              <a:spcBef>
                <a:spcPts val="1100"/>
              </a:spcBef>
              <a:buFontTx/>
              <a:buChar char="-"/>
              <a:defRPr sz="1000">
                <a:solidFill>
                  <a:srgbClr val="333333"/>
                </a:solidFill>
              </a:defRPr>
            </a:pPr>
            <a:r>
              <a:t>выполненных из черного металла (резервуары, емкости, трубопроводы, эстакады, оборудование, и т.п.)</a:t>
            </a:r>
          </a:p>
          <a:p>
            <a:pPr marL="271461" indent="-271461" defTabSz="434340">
              <a:lnSpc>
                <a:spcPct val="81900"/>
              </a:lnSpc>
              <a:spcBef>
                <a:spcPts val="1100"/>
              </a:spcBef>
              <a:buFontTx/>
              <a:buChar char="-"/>
              <a:defRPr sz="1000">
                <a:solidFill>
                  <a:srgbClr val="333333"/>
                </a:solidFill>
              </a:defRPr>
            </a:pPr>
            <a:r>
              <a:t>выполненных из оцинкованной и нержавеющей стали, алюминия (лестницы, переходы, трубопроводы, и т.п.)</a:t>
            </a:r>
          </a:p>
          <a:p>
            <a:pPr marL="271461" indent="-271461" defTabSz="434340">
              <a:lnSpc>
                <a:spcPct val="81900"/>
              </a:lnSpc>
              <a:spcBef>
                <a:spcPts val="1100"/>
              </a:spcBef>
              <a:buFontTx/>
              <a:buChar char="-"/>
              <a:defRPr sz="1000">
                <a:solidFill>
                  <a:srgbClr val="333333"/>
                </a:solidFill>
              </a:defRPr>
            </a:pPr>
            <a:r>
              <a:t>конструкций, подвергаемых температурному воздействию (трубы под изоляцией, выхлопные и дымовые трубы, печи, и т.п.)</a:t>
            </a:r>
          </a:p>
          <a:p>
            <a:pPr marL="271461" indent="-271461" defTabSz="434340">
              <a:lnSpc>
                <a:spcPct val="81900"/>
              </a:lnSpc>
              <a:spcBef>
                <a:spcPts val="1100"/>
              </a:spcBef>
              <a:buFontTx/>
              <a:buChar char="-"/>
              <a:defRPr sz="1000">
                <a:solidFill>
                  <a:srgbClr val="333333"/>
                </a:solidFill>
              </a:defRPr>
            </a:pPr>
            <a:r>
              <a:t>внутренней поверхности резервуаров</a:t>
            </a:r>
          </a:p>
        </p:txBody>
      </p:sp>
      <p:sp>
        <p:nvSpPr>
          <p:cNvPr id="232" name="Shape 232"/>
          <p:cNvSpPr/>
          <p:nvPr>
            <p:ph type="title"/>
          </p:nvPr>
        </p:nvSpPr>
        <p:spPr>
          <a:xfrm>
            <a:off x="292608" y="140893"/>
            <a:ext cx="6334128" cy="76349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13259D"/>
                </a:solidFill>
              </a:defRPr>
            </a:pPr>
            <a:r>
              <a:t>Защитные покрытия</a:t>
            </a:r>
            <a:r>
              <a:rPr sz="2800"/>
              <a:t> </a:t>
            </a:r>
            <a:r>
              <a:t>для объектов нефтегазовой отрасли</a:t>
            </a:r>
          </a:p>
        </p:txBody>
      </p:sp>
      <p:sp>
        <p:nvSpPr>
          <p:cNvPr id="233" name="Shape 233"/>
          <p:cNvSpPr/>
          <p:nvPr>
            <p:ph type="sldNum" sz="quarter" idx="4294967295"/>
          </p:nvPr>
        </p:nvSpPr>
        <p:spPr>
          <a:xfrm>
            <a:off x="865187" y="48184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body" sz="half" idx="1"/>
          </p:nvPr>
        </p:nvSpPr>
        <p:spPr>
          <a:xfrm>
            <a:off x="4814901" y="1250288"/>
            <a:ext cx="4115890" cy="2910698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  <a:defRPr sz="1400"/>
            </a:pPr>
            <a:r>
              <a:t>20 лет в России</a:t>
            </a:r>
          </a:p>
          <a:p>
            <a:pPr>
              <a:buFont typeface="Arial"/>
              <a:buChar char="•"/>
              <a:defRPr sz="1400"/>
            </a:pPr>
            <a:r>
              <a:t>Завод в г. Ульяновске - 16 млн. литров краски в год</a:t>
            </a:r>
          </a:p>
          <a:p>
            <a:pPr>
              <a:buFont typeface="Arial"/>
              <a:buChar char="•"/>
              <a:defRPr sz="1400"/>
            </a:pPr>
            <a:r>
              <a:t>4 склада – Москва, Ульяновск, Пермь</a:t>
            </a:r>
            <a:r>
              <a:t>, </a:t>
            </a:r>
            <a:r>
              <a:t>Владивосток</a:t>
            </a:r>
          </a:p>
          <a:p>
            <a:pPr>
              <a:buFont typeface="Arial"/>
              <a:buChar char="•"/>
              <a:defRPr sz="1400"/>
            </a:pPr>
            <a:r>
              <a:t>Главный офис- Москва</a:t>
            </a:r>
          </a:p>
          <a:p>
            <a:pPr>
              <a:buFont typeface="Arial"/>
              <a:buChar char="•"/>
              <a:defRPr sz="1400"/>
            </a:pPr>
            <a:r>
              <a:t>13 региональных офисов </a:t>
            </a:r>
          </a:p>
        </p:txBody>
      </p:sp>
      <p:sp>
        <p:nvSpPr>
          <p:cNvPr id="238" name="Shape 238"/>
          <p:cNvSpPr/>
          <p:nvPr>
            <p:ph type="title"/>
          </p:nvPr>
        </p:nvSpPr>
        <p:spPr>
          <a:xfrm>
            <a:off x="293687" y="222352"/>
            <a:ext cx="6334128" cy="763496"/>
          </a:xfrm>
          <a:prstGeom prst="rect">
            <a:avLst/>
          </a:prstGeom>
        </p:spPr>
        <p:txBody>
          <a:bodyPr/>
          <a:lstStyle/>
          <a:p>
            <a:pPr/>
            <a:r>
              <a:t>Хемпель в России</a:t>
            </a:r>
          </a:p>
        </p:txBody>
      </p:sp>
      <p:sp>
        <p:nvSpPr>
          <p:cNvPr id="239" name="Shape 239"/>
          <p:cNvSpPr/>
          <p:nvPr/>
        </p:nvSpPr>
        <p:spPr>
          <a:xfrm>
            <a:off x="1941510" y="4818458"/>
            <a:ext cx="61422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27 February 2017</a:t>
            </a:r>
          </a:p>
        </p:txBody>
      </p:sp>
      <p:sp>
        <p:nvSpPr>
          <p:cNvPr id="240" name="Shape 240"/>
          <p:cNvSpPr/>
          <p:nvPr>
            <p:ph type="sldNum" sz="quarter" idx="4294967295"/>
          </p:nvPr>
        </p:nvSpPr>
        <p:spPr>
          <a:xfrm>
            <a:off x="865187" y="48184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1" name="image20.jpeg"/>
          <p:cNvPicPr>
            <a:picLocks noChangeAspect="1"/>
          </p:cNvPicPr>
          <p:nvPr/>
        </p:nvPicPr>
        <p:blipFill>
          <a:blip r:embed="rId3">
            <a:extLst/>
          </a:blip>
          <a:srcRect l="9015" t="17496" r="9470" b="11501"/>
          <a:stretch>
            <a:fillRect/>
          </a:stretch>
        </p:blipFill>
        <p:spPr>
          <a:xfrm>
            <a:off x="240955" y="1043682"/>
            <a:ext cx="4465012" cy="2750278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280446" y="4151181"/>
            <a:ext cx="78795" cy="79203"/>
          </a:xfrm>
          <a:prstGeom prst="ellipse">
            <a:avLst/>
          </a:prstGeom>
          <a:solidFill>
            <a:srgbClr val="DF217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3" name="Shape 243"/>
          <p:cNvSpPr/>
          <p:nvPr/>
        </p:nvSpPr>
        <p:spPr>
          <a:xfrm>
            <a:off x="3072178" y="4151181"/>
            <a:ext cx="78795" cy="79203"/>
          </a:xfrm>
          <a:prstGeom prst="ellipse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4" name="Shape 244"/>
          <p:cNvSpPr/>
          <p:nvPr/>
        </p:nvSpPr>
        <p:spPr>
          <a:xfrm>
            <a:off x="309657" y="4007098"/>
            <a:ext cx="2593774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914400"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коммерческие</a:t>
            </a:r>
            <a:r>
              <a:rPr sz="1400">
                <a:solidFill>
                  <a:srgbClr val="00297A"/>
                </a:solidFill>
              </a:rPr>
              <a:t> </a:t>
            </a:r>
            <a:r>
              <a:t>структуры</a:t>
            </a:r>
            <a:r>
              <a:rPr sz="1400">
                <a:solidFill>
                  <a:srgbClr val="00297A"/>
                </a:solidFill>
              </a:rPr>
              <a:t> </a:t>
            </a:r>
            <a:r>
              <a:t>Хемпель</a:t>
            </a:r>
            <a:r>
              <a:rPr sz="1400">
                <a:solidFill>
                  <a:srgbClr val="00297A"/>
                </a:solidFill>
              </a:rPr>
              <a:t> </a:t>
            </a:r>
          </a:p>
        </p:txBody>
      </p:sp>
      <p:sp>
        <p:nvSpPr>
          <p:cNvPr id="245" name="Shape 245"/>
          <p:cNvSpPr/>
          <p:nvPr/>
        </p:nvSpPr>
        <p:spPr>
          <a:xfrm>
            <a:off x="3111574" y="4052282"/>
            <a:ext cx="1257111" cy="264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завод Хемпель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xfrm>
            <a:off x="862013" y="1881976"/>
            <a:ext cx="4349749" cy="2750349"/>
          </a:xfrm>
          <a:prstGeom prst="rect">
            <a:avLst/>
          </a:prstGeom>
        </p:spPr>
        <p:txBody>
          <a:bodyPr/>
          <a:lstStyle/>
          <a:p>
            <a:pPr/>
            <a:r>
              <a:t>Завод Хемпель в России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body" sz="half" idx="1"/>
          </p:nvPr>
        </p:nvSpPr>
        <p:spPr>
          <a:xfrm>
            <a:off x="4863557" y="817162"/>
            <a:ext cx="4115888" cy="3204003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  <a:defRPr sz="1400"/>
            </a:pPr>
            <a:r>
              <a:t>Цель строительства:</a:t>
            </a:r>
          </a:p>
          <a:p>
            <a:pPr marL="0" indent="0">
              <a:buSzTx/>
              <a:buNone/>
              <a:defRPr sz="1400"/>
            </a:pPr>
            <a:r>
              <a:t>Удовлетворение растущего спроса на продукцию компании Хемпель в России, Беларуси и Средней Азии</a:t>
            </a:r>
          </a:p>
          <a:p>
            <a:pPr>
              <a:buFont typeface="Arial"/>
              <a:buChar char="•"/>
              <a:defRPr sz="1400"/>
            </a:pPr>
            <a:r>
              <a:t>Первый завод в России  (~70 тыс.кв.м)</a:t>
            </a:r>
          </a:p>
          <a:p>
            <a:pPr>
              <a:buFont typeface="Arial"/>
              <a:buChar char="•"/>
              <a:defRPr sz="1400"/>
            </a:pPr>
            <a:r>
              <a:t>28 завод компании Хемпель в мире </a:t>
            </a:r>
          </a:p>
          <a:p>
            <a:pPr>
              <a:buFont typeface="Arial"/>
              <a:buChar char="•"/>
              <a:defRPr sz="1400"/>
            </a:pPr>
            <a:r>
              <a:t>Около 16 млн. литров краски в год</a:t>
            </a:r>
          </a:p>
          <a:p>
            <a:pPr>
              <a:buFont typeface="Arial"/>
              <a:buChar char="•"/>
              <a:defRPr sz="1400"/>
            </a:pPr>
            <a:r>
              <a:t>Полный спектр красок (эпоксидные, полиуретановые,  алкидные, акриловые) </a:t>
            </a:r>
          </a:p>
          <a:p>
            <a:pPr>
              <a:buFont typeface="Arial"/>
              <a:buChar char="•"/>
              <a:defRPr sz="1400"/>
            </a:pPr>
            <a:r>
              <a:t>Создание в регионе порядка 1</a:t>
            </a:r>
            <a:r>
              <a:t>5</a:t>
            </a:r>
            <a:r>
              <a:t>0 новых рабочих мест </a:t>
            </a:r>
          </a:p>
        </p:txBody>
      </p:sp>
      <p:sp>
        <p:nvSpPr>
          <p:cNvPr id="254" name="Shape 254"/>
          <p:cNvSpPr/>
          <p:nvPr>
            <p:ph type="title"/>
          </p:nvPr>
        </p:nvSpPr>
        <p:spPr>
          <a:xfrm>
            <a:off x="293687" y="222352"/>
            <a:ext cx="6334128" cy="763496"/>
          </a:xfrm>
          <a:prstGeom prst="rect">
            <a:avLst/>
          </a:prstGeom>
        </p:spPr>
        <p:txBody>
          <a:bodyPr/>
          <a:lstStyle/>
          <a:p>
            <a:pPr/>
            <a:r>
              <a:t>Завод Хемпель в Ульяновске</a:t>
            </a:r>
          </a:p>
        </p:txBody>
      </p:sp>
      <p:sp>
        <p:nvSpPr>
          <p:cNvPr id="255" name="Shape 255"/>
          <p:cNvSpPr/>
          <p:nvPr/>
        </p:nvSpPr>
        <p:spPr>
          <a:xfrm>
            <a:off x="1941510" y="4818458"/>
            <a:ext cx="61422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27 February 2017</a:t>
            </a:r>
          </a:p>
        </p:txBody>
      </p:sp>
      <p:sp>
        <p:nvSpPr>
          <p:cNvPr id="256" name="Shape 256"/>
          <p:cNvSpPr/>
          <p:nvPr>
            <p:ph type="sldNum" sz="quarter" idx="4294967295"/>
          </p:nvPr>
        </p:nvSpPr>
        <p:spPr>
          <a:xfrm>
            <a:off x="865187" y="48184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7" name="image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90596"/>
            <a:ext cx="4775540" cy="3179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sldNum" sz="quarter" idx="4294967295"/>
          </p:nvPr>
        </p:nvSpPr>
        <p:spPr>
          <a:xfrm>
            <a:off x="865187" y="48184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2" name="Shape 262"/>
          <p:cNvSpPr/>
          <p:nvPr>
            <p:ph type="body" idx="1"/>
          </p:nvPr>
        </p:nvSpPr>
        <p:spPr>
          <a:xfrm>
            <a:off x="865186" y="1068292"/>
            <a:ext cx="6334128" cy="3204003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</a:pPr>
            <a:r>
              <a:t>Производственное здание с административно-бытовым корпусом</a:t>
            </a:r>
          </a:p>
          <a:p>
            <a:pPr>
              <a:buFont typeface="Arial"/>
              <a:buChar char="•"/>
            </a:pPr>
            <a:r>
              <a:t>Испытательная лаборатория</a:t>
            </a:r>
          </a:p>
          <a:p>
            <a:pPr>
              <a:buFont typeface="Arial"/>
              <a:buChar char="•"/>
            </a:pPr>
            <a:r>
              <a:t>Склады для хранения сырья и готовой продукции </a:t>
            </a:r>
          </a:p>
          <a:p>
            <a:pPr>
              <a:buFont typeface="Arial"/>
              <a:buChar char="•"/>
            </a:pPr>
            <a:r>
              <a:t>Склад емкостного хранения связующих и растворителей</a:t>
            </a:r>
          </a:p>
          <a:p>
            <a:pPr>
              <a:buFont typeface="Arial"/>
              <a:buChar char="•"/>
            </a:pPr>
            <a:r>
              <a:t>Противопожарный резервуар </a:t>
            </a:r>
          </a:p>
          <a:p>
            <a:pPr>
              <a:buFont typeface="Arial"/>
              <a:buChar char="•"/>
            </a:pPr>
            <a:r>
              <a:t>Накопительная емкость для пожарных стоков</a:t>
            </a:r>
          </a:p>
          <a:p>
            <a:pPr>
              <a:buFont typeface="Arial"/>
              <a:buChar char="•"/>
            </a:pPr>
            <a:r>
              <a:t>Контрольно-пропускной пункт  </a:t>
            </a:r>
          </a:p>
        </p:txBody>
      </p:sp>
      <p:sp>
        <p:nvSpPr>
          <p:cNvPr id="263" name="Shape 263"/>
          <p:cNvSpPr/>
          <p:nvPr>
            <p:ph type="title"/>
          </p:nvPr>
        </p:nvSpPr>
        <p:spPr>
          <a:xfrm>
            <a:off x="865186" y="304800"/>
            <a:ext cx="6334128" cy="763494"/>
          </a:xfrm>
          <a:prstGeom prst="rect">
            <a:avLst/>
          </a:prstGeom>
        </p:spPr>
        <p:txBody>
          <a:bodyPr/>
          <a:lstStyle/>
          <a:p>
            <a:pPr/>
            <a:r>
              <a:t>Частями завода являются: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sldNum" sz="quarter" idx="4294967295"/>
          </p:nvPr>
        </p:nvSpPr>
        <p:spPr>
          <a:xfrm>
            <a:off x="865187" y="48184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8" name="image2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68293"/>
            <a:ext cx="4789602" cy="3193389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>
            <p:ph type="title"/>
          </p:nvPr>
        </p:nvSpPr>
        <p:spPr>
          <a:xfrm>
            <a:off x="382586" y="154987"/>
            <a:ext cx="6334128" cy="763496"/>
          </a:xfrm>
          <a:prstGeom prst="rect">
            <a:avLst/>
          </a:prstGeom>
        </p:spPr>
        <p:txBody>
          <a:bodyPr/>
          <a:lstStyle/>
          <a:p>
            <a:pPr/>
            <a:r>
              <a:t>Склад сыпучего и жидкого сырья, упаковочных материалов </a:t>
            </a:r>
          </a:p>
        </p:txBody>
      </p:sp>
      <p:pic>
        <p:nvPicPr>
          <p:cNvPr id="270" name="image2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01966" y="1926306"/>
            <a:ext cx="3502741" cy="2335374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5101966" y="910641"/>
            <a:ext cx="3502741" cy="797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При производстве лакокрасочных материалов мы используем как можно большее количество сырья российского производства, удовлетворяющего нашим стандартам качества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sldNum" sz="quarter" idx="4294967295"/>
          </p:nvPr>
        </p:nvSpPr>
        <p:spPr>
          <a:xfrm>
            <a:off x="865187" y="481845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6" name="Shape 276"/>
          <p:cNvSpPr/>
          <p:nvPr>
            <p:ph type="title"/>
          </p:nvPr>
        </p:nvSpPr>
        <p:spPr>
          <a:xfrm>
            <a:off x="865186" y="304800"/>
            <a:ext cx="6334128" cy="763494"/>
          </a:xfrm>
          <a:prstGeom prst="rect">
            <a:avLst/>
          </a:prstGeom>
        </p:spPr>
        <p:txBody>
          <a:bodyPr/>
          <a:lstStyle/>
          <a:p>
            <a:pPr/>
            <a:r>
              <a:t>Производство </a:t>
            </a:r>
          </a:p>
        </p:txBody>
      </p:sp>
      <p:pic>
        <p:nvPicPr>
          <p:cNvPr id="277" name="image2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65056"/>
            <a:ext cx="5038939" cy="3359294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5256617" y="895980"/>
            <a:ext cx="3835068" cy="1237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91000"/>
              </a:lnSpc>
              <a:spcBef>
                <a:spcPts val="1200"/>
              </a:spcBef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Российский завод использует новейшие экологически</a:t>
            </a:r>
            <a:r>
              <a:t> </a:t>
            </a:r>
            <a:r>
              <a:t>нейтральные технологии производства покрытий, соответствующие международным стандартам защиты окружающей среды и российским нормативным документам, а также оснащен высокотехнологичным оборудованием</a:t>
            </a:r>
          </a:p>
        </p:txBody>
      </p:sp>
      <p:pic>
        <p:nvPicPr>
          <p:cNvPr id="279" name="image2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6467" y="2125177"/>
            <a:ext cx="3106334" cy="2199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333"/>
      </a:dk1>
      <a:lt1>
        <a:srgbClr val="FFFFFF"/>
      </a:lt1>
      <a:dk2>
        <a:srgbClr val="A7A7A7"/>
      </a:dk2>
      <a:lt2>
        <a:srgbClr val="535353"/>
      </a:lt2>
      <a:accent1>
        <a:srgbClr val="582C83"/>
      </a:accent1>
      <a:accent2>
        <a:srgbClr val="D86018"/>
      </a:accent2>
      <a:accent3>
        <a:srgbClr val="009FDF"/>
      </a:accent3>
      <a:accent4>
        <a:srgbClr val="E30613"/>
      </a:accent4>
      <a:accent5>
        <a:srgbClr val="F2A900"/>
      </a:accent5>
      <a:accent6>
        <a:srgbClr val="64A70B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82C83"/>
      </a:accent1>
      <a:accent2>
        <a:srgbClr val="D86018"/>
      </a:accent2>
      <a:accent3>
        <a:srgbClr val="009FDF"/>
      </a:accent3>
      <a:accent4>
        <a:srgbClr val="E30613"/>
      </a:accent4>
      <a:accent5>
        <a:srgbClr val="F2A900"/>
      </a:accent5>
      <a:accent6>
        <a:srgbClr val="64A70B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