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8.xml" ContentType="application/vnd.openxmlformats-officedocument.presentationml.notesSlide+xml"/>
  <Override PartName="/ppt/charts/chart10.xml" ContentType="application/vnd.openxmlformats-officedocument.drawingml.chart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bookmarkIdSeed="2">
  <p:sldMasterIdLst>
    <p:sldMasterId id="2147483668" r:id="rId1"/>
    <p:sldMasterId id="2147483648" r:id="rId2"/>
  </p:sldMasterIdLst>
  <p:notesMasterIdLst>
    <p:notesMasterId r:id="rId17"/>
  </p:notesMasterIdLst>
  <p:handoutMasterIdLst>
    <p:handoutMasterId r:id="rId18"/>
  </p:handoutMasterIdLst>
  <p:sldIdLst>
    <p:sldId id="616" r:id="rId3"/>
    <p:sldId id="828" r:id="rId4"/>
    <p:sldId id="862" r:id="rId5"/>
    <p:sldId id="883" r:id="rId6"/>
    <p:sldId id="870" r:id="rId7"/>
    <p:sldId id="871" r:id="rId8"/>
    <p:sldId id="872" r:id="rId9"/>
    <p:sldId id="875" r:id="rId10"/>
    <p:sldId id="874" r:id="rId11"/>
    <p:sldId id="879" r:id="rId12"/>
    <p:sldId id="881" r:id="rId13"/>
    <p:sldId id="876" r:id="rId14"/>
    <p:sldId id="882" r:id="rId15"/>
    <p:sldId id="640" r:id="rId16"/>
  </p:sldIdLst>
  <p:sldSz cx="9144000" cy="5143500" type="screen16x9"/>
  <p:notesSz cx="6797675" cy="9928225"/>
  <p:defaultTextStyle>
    <a:defPPr>
      <a:defRPr lang="ru-RU"/>
    </a:defPPr>
    <a:lvl1pPr marL="0" algn="l" defTabSz="81593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07968" algn="l" defTabSz="81593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15937" algn="l" defTabSz="81593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23904" algn="l" defTabSz="81593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31872" algn="l" defTabSz="81593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39841" algn="l" defTabSz="81593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47808" algn="l" defTabSz="81593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55776" algn="l" defTabSz="81593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63744" algn="l" defTabSz="81593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4" orient="horz" pos="4241" userDrawn="1">
          <p15:clr>
            <a:srgbClr val="A4A3A4"/>
          </p15:clr>
        </p15:guide>
        <p15:guide id="5" pos="329" userDrawn="1">
          <p15:clr>
            <a:srgbClr val="A4A3A4"/>
          </p15:clr>
        </p15:guide>
        <p15:guide id="6" pos="3368" userDrawn="1">
          <p15:clr>
            <a:srgbClr val="A4A3A4"/>
          </p15:clr>
        </p15:guide>
        <p15:guide id="9" pos="6407" userDrawn="1">
          <p15:clr>
            <a:srgbClr val="A4A3A4"/>
          </p15:clr>
        </p15:guide>
        <p15:guide id="10" orient="horz" pos="204" userDrawn="1">
          <p15:clr>
            <a:srgbClr val="A4A3A4"/>
          </p15:clr>
        </p15:guide>
        <p15:guide id="13" pos="3232" userDrawn="1">
          <p15:clr>
            <a:srgbClr val="A4A3A4"/>
          </p15:clr>
        </p15:guide>
        <p15:guide id="14" pos="3504" userDrawn="1">
          <p15:clr>
            <a:srgbClr val="A4A3A4"/>
          </p15:clr>
        </p15:guide>
        <p15:guide id="15" orient="horz" pos="794" userDrawn="1">
          <p15:clr>
            <a:srgbClr val="A4A3A4"/>
          </p15:clr>
        </p15:guide>
        <p15:guide id="16" orient="horz" pos="930" userDrawn="1">
          <p15:clr>
            <a:srgbClr val="A4A3A4"/>
          </p15:clr>
        </p15:guide>
        <p15:guide id="17" pos="1145" userDrawn="1">
          <p15:clr>
            <a:srgbClr val="A4A3A4"/>
          </p15:clr>
        </p15:guide>
        <p15:guide id="18" orient="horz" pos="1066" userDrawn="1">
          <p15:clr>
            <a:srgbClr val="A4A3A4"/>
          </p15:clr>
        </p15:guide>
        <p15:guide id="19" orient="horz" pos="68" userDrawn="1">
          <p15:clr>
            <a:srgbClr val="A4A3A4"/>
          </p15:clr>
        </p15:guide>
        <p15:guide id="20" orient="horz" pos="23" userDrawn="1">
          <p15:clr>
            <a:srgbClr val="A4A3A4"/>
          </p15:clr>
        </p15:guide>
        <p15:guide id="21" orient="horz" pos="114" userDrawn="1">
          <p15:clr>
            <a:srgbClr val="A4A3A4"/>
          </p15:clr>
        </p15:guide>
        <p15:guide id="22" orient="horz" pos="2854">
          <p15:clr>
            <a:srgbClr val="A4A3A4"/>
          </p15:clr>
        </p15:guide>
        <p15:guide id="23" orient="horz" pos="139">
          <p15:clr>
            <a:srgbClr val="A4A3A4"/>
          </p15:clr>
        </p15:guide>
        <p15:guide id="24" orient="horz" pos="602">
          <p15:clr>
            <a:srgbClr val="A4A3A4"/>
          </p15:clr>
        </p15:guide>
        <p15:guide id="25" orient="horz" pos="663">
          <p15:clr>
            <a:srgbClr val="A4A3A4"/>
          </p15:clr>
        </p15:guide>
        <p15:guide id="26" orient="horz" pos="879">
          <p15:clr>
            <a:srgbClr val="A4A3A4"/>
          </p15:clr>
        </p15:guide>
        <p15:guide id="27" orient="horz" pos="46">
          <p15:clr>
            <a:srgbClr val="A4A3A4"/>
          </p15:clr>
        </p15:guide>
        <p15:guide id="28" orient="horz" pos="16">
          <p15:clr>
            <a:srgbClr val="A4A3A4"/>
          </p15:clr>
        </p15:guide>
        <p15:guide id="29" orient="horz" pos="77">
          <p15:clr>
            <a:srgbClr val="A4A3A4"/>
          </p15:clr>
        </p15:guide>
        <p15:guide id="30" pos="281">
          <p15:clr>
            <a:srgbClr val="A4A3A4"/>
          </p15:clr>
        </p15:guide>
        <p15:guide id="31" pos="2880">
          <p15:clr>
            <a:srgbClr val="A4A3A4"/>
          </p15:clr>
        </p15:guide>
        <p15:guide id="32" pos="5595">
          <p15:clr>
            <a:srgbClr val="A4A3A4"/>
          </p15:clr>
        </p15:guide>
        <p15:guide id="33" pos="2764">
          <p15:clr>
            <a:srgbClr val="A4A3A4"/>
          </p15:clr>
        </p15:guide>
        <p15:guide id="34" pos="2996">
          <p15:clr>
            <a:srgbClr val="A4A3A4"/>
          </p15:clr>
        </p15:guide>
        <p15:guide id="35" pos="475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КИД" initials="КИД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9C1"/>
    <a:srgbClr val="008000"/>
    <a:srgbClr val="FBFBFB"/>
    <a:srgbClr val="003366"/>
    <a:srgbClr val="E8ED1F"/>
    <a:srgbClr val="000000"/>
    <a:srgbClr val="3399FF"/>
    <a:srgbClr val="29AAFF"/>
    <a:srgbClr val="2999FF"/>
    <a:srgbClr val="DBEE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45" autoAdjust="0"/>
    <p:restoredTop sz="70173" autoAdjust="0"/>
  </p:normalViewPr>
  <p:slideViewPr>
    <p:cSldViewPr snapToObjects="1">
      <p:cViewPr varScale="1">
        <p:scale>
          <a:sx n="120" d="100"/>
          <a:sy n="120" d="100"/>
        </p:scale>
        <p:origin x="-540" y="-90"/>
      </p:cViewPr>
      <p:guideLst>
        <p:guide orient="horz" pos="4241"/>
        <p:guide orient="horz" pos="204"/>
        <p:guide orient="horz" pos="794"/>
        <p:guide orient="horz" pos="930"/>
        <p:guide orient="horz" pos="1066"/>
        <p:guide orient="horz" pos="68"/>
        <p:guide orient="horz" pos="23"/>
        <p:guide orient="horz" pos="114"/>
        <p:guide orient="horz" pos="2854"/>
        <p:guide orient="horz" pos="139"/>
        <p:guide orient="horz" pos="602"/>
        <p:guide orient="horz" pos="663"/>
        <p:guide orient="horz" pos="879"/>
        <p:guide orient="horz" pos="46"/>
        <p:guide orient="horz" pos="16"/>
        <p:guide orient="horz" pos="77"/>
        <p:guide pos="329"/>
        <p:guide pos="3368"/>
        <p:guide pos="6407"/>
        <p:guide pos="3232"/>
        <p:guide pos="3504"/>
        <p:guide pos="1145"/>
        <p:guide pos="281"/>
        <p:guide pos="2880"/>
        <p:guide pos="5595"/>
        <p:guide pos="2764"/>
        <p:guide pos="2996"/>
        <p:guide pos="4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Objects="1" showGuides="1">
      <p:cViewPr varScale="1">
        <p:scale>
          <a:sx n="62" d="100"/>
          <a:sy n="62" d="100"/>
        </p:scale>
        <p:origin x="-3294" y="-96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gndataserver\&#1047;&#1043;&#1044;%20&#1087;&#1086;%20&#1050;&#1079;&#1058;&#1057;&#1043;&#1080;&#1053;&#1054;\&#1059;&#1087;&#1088;&#1072;&#1074;&#1083;&#1077;&#1085;&#1080;&#1077;%20&#1087;&#1086;%20&#1050;&#1079;&#1058;&#1057;&#1054;\&#1054;&#1090;&#1076;&#1077;&#1083;%20&#1087;&#1086;%20&#1050;&#1079;&#1055;&#1044;&#1058;&#1057;&#1080;&#1069;\&#1044;&#1086;&#1082;&#1091;&#1084;&#1077;&#1085;&#1090;&#1099;%20&#1086;&#1090;&#1076;&#1077;&#1083;&#1072;\&#1044;&#1086;&#1082;&#1083;&#1072;&#1076;&#1099;\2018\&#1055;&#1054;&#1069;&#1050;&#1057;%20&#1069;&#1082;&#1089;&#1087;&#1083;&#1091;&#1072;&#1090;&#1072;&#1094;&#1080;&#1103;%20&#1050;&#1057;%20&#1076;&#1077;&#1082;%202018\16%20&#1075;&#1085;%20&#1050;&#1057;%20&#1044;&#1080;&#1072;&#1075;&#1085;&#1086;&#1089;&#1090;&#1080;&#1082;&#107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popov\AppData\Local\Microsoft\Windows\INetCache\Content.Outlook\TQH689G9\&#1057;&#1074;&#1077;&#1076;&#1077;&#1085;&#1080;&#1103;%20&#1087;&#1086;%20&#1074;&#1080;&#1076;&#1072;&#1084;%20&#1085;&#1072;&#1088;&#1091;&#1096;&#1077;&#1085;&#1080;&#1081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gndataserver\&#1047;&#1043;&#1044;%20&#1087;&#1086;%20&#1050;&#1079;&#1058;&#1057;&#1043;&#1080;&#1053;&#1054;\&#1059;&#1087;&#1088;&#1072;&#1074;&#1083;&#1077;&#1085;&#1080;&#1077;%20&#1087;&#1086;%20&#1050;&#1079;&#1058;&#1057;&#1054;\&#1054;&#1090;&#1076;&#1077;&#1083;%20&#1087;&#1086;%20&#1050;&#1079;&#1055;&#1044;&#1058;&#1057;&#1080;&#1069;\&#1044;&#1086;&#1082;&#1091;&#1084;&#1077;&#1085;&#1090;&#1099;%20&#1086;&#1090;&#1076;&#1077;&#1083;&#1072;\&#1044;&#1086;&#1082;&#1083;&#1072;&#1076;&#1099;\2018\&#1055;&#1054;&#1069;&#1050;&#1057;%20&#1069;&#1082;&#1089;&#1087;&#1083;&#1091;&#1072;&#1090;&#1072;&#1094;&#1080;&#1103;%20&#1050;&#1057;%20&#1076;&#1077;&#1082;%202018\&#1050;&#1057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gndataserver\&#1047;&#1043;&#1044;%20&#1087;&#1086;%20&#1050;&#1079;&#1058;&#1057;&#1043;&#1080;&#1053;&#1054;\&#1059;&#1087;&#1088;&#1072;&#1074;&#1083;&#1077;&#1085;&#1080;&#1077;%20&#1087;&#1086;%20&#1050;&#1079;&#1058;&#1057;&#1054;\&#1054;&#1090;&#1076;&#1077;&#1083;%20&#1087;&#1086;%20&#1050;&#1079;&#1055;&#1044;&#1058;&#1057;&#1080;&#1069;\&#1044;&#1086;&#1082;&#1091;&#1084;&#1077;&#1085;&#1090;&#1099;%20&#1086;&#1090;&#1076;&#1077;&#1083;&#1072;\&#1044;&#1086;&#1082;&#1083;&#1072;&#1076;&#1099;\2018\&#1055;&#1054;&#1069;&#1050;&#1057;%20&#1069;&#1082;&#1089;&#1087;&#1083;&#1091;&#1072;&#1090;&#1072;&#1094;&#1080;&#1103;%20&#1050;&#1057;%20&#1076;&#1077;&#1082;%202018\&#1050;&#1057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gndataserver\&#1047;&#1043;&#1044;%20&#1087;&#1086;%20&#1050;&#1079;&#1058;&#1057;&#1043;&#1080;&#1053;&#1054;\&#1059;&#1087;&#1088;&#1072;&#1074;&#1083;&#1077;&#1085;&#1080;&#1077;%20&#1087;&#1086;%20&#1050;&#1079;&#1058;&#1057;&#1054;\&#1054;&#1090;&#1076;&#1077;&#1083;%20&#1087;&#1086;%20&#1050;&#1079;&#1055;&#1044;&#1058;&#1057;&#1080;&#1069;\&#1044;&#1086;&#1082;&#1091;&#1084;&#1077;&#1085;&#1090;&#1099;%20&#1086;&#1090;&#1076;&#1077;&#1083;&#1072;\&#1044;&#1086;&#1082;&#1083;&#1072;&#1076;&#1099;\2018\&#1055;&#1054;&#1069;&#1050;&#1057;%20&#1069;&#1082;&#1089;&#1087;&#1083;&#1091;&#1072;&#1090;&#1072;&#1094;&#1080;&#1103;%20&#1050;&#1057;%20&#1076;&#1077;&#1082;%202018\&#1050;&#1057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gndataserver\&#1047;&#1043;&#1044;%20&#1087;&#1086;%20&#1050;&#1079;&#1058;&#1057;&#1043;&#1080;&#1053;&#1054;\&#1059;&#1087;&#1088;&#1072;&#1074;&#1083;&#1077;&#1085;&#1080;&#1077;%20&#1087;&#1086;%20&#1050;&#1079;&#1058;&#1057;&#1054;\&#1054;&#1090;&#1076;&#1077;&#1083;%20&#1087;&#1086;%20&#1050;&#1079;&#1055;&#1044;&#1058;&#1057;&#1080;&#1069;\&#1044;&#1086;&#1082;&#1091;&#1084;&#1077;&#1085;&#1090;&#1099;%20&#1086;&#1090;&#1076;&#1077;&#1083;&#1072;\&#1044;&#1086;&#1082;&#1083;&#1072;&#1076;&#1099;\2018\&#1055;&#1054;&#1069;&#1050;&#1057;%20&#1069;&#1082;&#1089;&#1087;&#1083;&#1091;&#1072;&#1090;&#1072;&#1094;&#1080;&#1103;%20&#1050;&#1057;%20&#1076;&#1077;&#1082;%202018\&#1050;&#1057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gndataserver\&#1047;&#1043;&#1044;%20&#1087;&#1086;%20&#1050;&#1079;&#1058;&#1057;&#1043;&#1080;&#1053;&#1054;\&#1059;&#1087;&#1088;&#1072;&#1074;&#1083;&#1077;&#1085;&#1080;&#1077;%20&#1087;&#1086;%20&#1050;&#1079;&#1058;&#1057;&#1054;\&#1054;&#1090;&#1076;&#1077;&#1083;%20&#1087;&#1086;%20&#1050;&#1079;&#1055;&#1044;&#1058;&#1057;&#1080;&#1069;\&#1044;&#1086;&#1082;&#1091;&#1084;&#1077;&#1085;&#1090;&#1099;%20&#1086;&#1090;&#1076;&#1077;&#1083;&#1072;\&#1044;&#1086;&#1082;&#1083;&#1072;&#1076;&#1099;\2018\&#1055;&#1054;&#1069;&#1050;&#1057;%20&#1069;&#1082;&#1089;&#1087;&#1083;&#1091;&#1072;&#1090;&#1072;&#1094;&#1080;&#1103;%20&#1050;&#1057;%20&#1076;&#1077;&#1082;%202018\16%20&#1075;&#1085;%20&#1050;&#1057;%20&#1044;&#1080;&#1072;&#1075;&#1085;&#1086;&#1089;&#1090;&#1080;&#1082;&#1072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gndataserver\&#1047;&#1043;&#1044;%20&#1087;&#1086;%20&#1050;&#1079;&#1058;&#1057;&#1043;&#1080;&#1053;&#1054;\&#1059;&#1087;&#1088;&#1072;&#1074;&#1083;&#1077;&#1085;&#1080;&#1077;%20&#1087;&#1086;%20&#1050;&#1079;&#1058;&#1057;&#1054;\&#1054;&#1090;&#1076;&#1077;&#1083;%20&#1087;&#1086;%20&#1050;&#1079;&#1055;&#1044;&#1058;&#1057;&#1080;&#1069;\&#1044;&#1086;&#1082;&#1091;&#1084;&#1077;&#1085;&#1090;&#1099;%20&#1086;&#1090;&#1076;&#1077;&#1083;&#1072;\&#1044;&#1086;&#1082;&#1083;&#1072;&#1076;&#1099;\2018\&#1055;&#1054;&#1069;&#1050;&#1057;%20&#1069;&#1082;&#1089;&#1087;&#1083;&#1091;&#1072;&#1090;&#1072;&#1094;&#1080;&#1103;%20&#1050;&#1057;%20&#1076;&#1077;&#1082;%202018\16%20&#1075;&#1085;%20&#1050;&#1057;%20&#1044;&#1080;&#1072;&#1075;&#1085;&#1086;&#1089;&#1090;&#1080;&#1082;&#1072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gndataserver\&#1047;&#1043;&#1044;%20&#1087;&#1086;%20&#1050;&#1079;&#1058;&#1057;&#1043;&#1080;&#1053;&#1054;\&#1059;&#1087;&#1088;&#1072;&#1074;&#1083;&#1077;&#1085;&#1080;&#1077;%20&#1087;&#1086;%20&#1050;&#1079;&#1058;&#1057;&#1054;\&#1054;&#1090;&#1076;&#1077;&#1083;%20&#1087;&#1086;%20&#1050;&#1079;&#1055;&#1044;&#1058;&#1057;&#1080;&#1069;\&#1044;&#1086;&#1082;&#1091;&#1084;&#1077;&#1085;&#1090;&#1099;%20&#1086;&#1090;&#1076;&#1077;&#1083;&#1072;\&#1044;&#1086;&#1082;&#1083;&#1072;&#1076;&#1099;\2018\&#1055;&#1054;&#1069;&#1050;&#1057;%20&#1069;&#1082;&#1089;&#1087;&#1083;&#1091;&#1072;&#1090;&#1072;&#1094;&#1080;&#1103;%20&#1050;&#1057;%20&#1076;&#1077;&#1082;%202018\16%20&#1075;&#1085;%20&#1050;&#1057;%20&#1044;&#1080;&#1072;&#1075;&#1085;&#1086;&#1089;&#1090;&#1080;&#1082;&#107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3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</c:dPt>
          <c:dPt>
            <c:idx val="1"/>
            <c:bubble3D val="0"/>
            <c:explosion val="0"/>
          </c:dPt>
          <c:dPt>
            <c:idx val="2"/>
            <c:bubble3D val="0"/>
            <c:explosion val="55"/>
          </c:dPt>
          <c:dPt>
            <c:idx val="3"/>
            <c:bubble3D val="0"/>
            <c:explosion val="55"/>
          </c:dPt>
          <c:dPt>
            <c:idx val="4"/>
            <c:bubble3D val="0"/>
            <c:explosion val="55"/>
          </c:dPt>
          <c:dLbls>
            <c:dLbl>
              <c:idx val="0"/>
              <c:layout>
                <c:manualLayout>
                  <c:x val="-0.2340260916042487"/>
                  <c:y val="-0.15961543067931397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rgbClr val="FFFF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3019240363549595E-2"/>
                  <c:y val="-5.915025403315588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3223140495867768E-2"/>
                  <c:y val="-8.844941940098104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6.3130647913779481E-2"/>
                  <c:y val="-9.3726482557067725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8213683334979295E-2"/>
                  <c:y val="-3.3423441080982504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txPr>
              <a:bodyPr/>
              <a:lstStyle/>
              <a:p>
                <a:pPr>
                  <a:defRPr sz="14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Лист2!$A$2:$A$6</c:f>
              <c:strCache>
                <c:ptCount val="5"/>
                <c:pt idx="0">
                  <c:v>ЛЧ МГ</c:v>
                </c:pt>
                <c:pt idx="1">
                  <c:v>КС</c:v>
                </c:pt>
                <c:pt idx="2">
                  <c:v>Добыча</c:v>
                </c:pt>
                <c:pt idx="3">
                  <c:v>ПХГ</c:v>
                </c:pt>
                <c:pt idx="4">
                  <c:v>Переработка</c:v>
                </c:pt>
              </c:strCache>
            </c:strRef>
          </c:cat>
          <c:val>
            <c:numRef>
              <c:f>Лист2!$B$2:$B$6</c:f>
              <c:numCache>
                <c:formatCode>General</c:formatCode>
                <c:ptCount val="5"/>
                <c:pt idx="0">
                  <c:v>11918</c:v>
                </c:pt>
                <c:pt idx="1">
                  <c:v>2320</c:v>
                </c:pt>
                <c:pt idx="2">
                  <c:v>2020</c:v>
                </c:pt>
                <c:pt idx="3">
                  <c:v>441</c:v>
                </c:pt>
                <c:pt idx="4">
                  <c:v>562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5.188392912518533E-2"/>
          <c:y val="0.74864751052281264"/>
          <c:w val="0.85514803620024116"/>
          <c:h val="0.2307869647143752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5.1694447743354188E-2"/>
          <c:w val="0.64484711286089236"/>
          <c:h val="0.94798039681414703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1.1825532225138524E-2"/>
                  <c:y val="-1.195127326641421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1.0166447944007E-2"/>
                  <c:y val="-7.882960322416285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5.1132108486439197E-2"/>
                  <c:y val="0.1050170670691762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2.2229111986001762E-2"/>
                  <c:y val="1.235470962996448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1.1695975503062117E-2"/>
                  <c:y val="-4.707900062110556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7.4203849518810492E-3"/>
                  <c:y val="-3.047504558113441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7.1824146981627297E-3"/>
                  <c:y val="-2.54622091798229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Лист2!$B$3:$B$10</c:f>
              <c:strCache>
                <c:ptCount val="8"/>
                <c:pt idx="0">
                  <c:v>Разрешительная и допускная документация</c:v>
                </c:pt>
                <c:pt idx="1">
                  <c:v>Нарушения требований по оснащенности и укомплектованности бригад и подразделений</c:v>
                </c:pt>
                <c:pt idx="2">
                  <c:v>Нарушения, связанные с поверкой и аттестацией применяемого оборудование</c:v>
                </c:pt>
                <c:pt idx="3">
                  <c:v>Нарушения при ведении исполнительной и технической документации</c:v>
                </c:pt>
                <c:pt idx="4">
                  <c:v>Нарушения технологии проведения диагностических работ</c:v>
                </c:pt>
                <c:pt idx="5">
                  <c:v>Обучение, аттестация персонала</c:v>
                </c:pt>
                <c:pt idx="6">
                  <c:v>Нарушения отчетной документации</c:v>
                </c:pt>
                <c:pt idx="7">
                  <c:v>Прочие </c:v>
                </c:pt>
              </c:strCache>
            </c:strRef>
          </c:cat>
          <c:val>
            <c:numRef>
              <c:f>Лист2!$C$3:$C$10</c:f>
              <c:numCache>
                <c:formatCode>General</c:formatCode>
                <c:ptCount val="8"/>
                <c:pt idx="0">
                  <c:v>7</c:v>
                </c:pt>
                <c:pt idx="1">
                  <c:v>34</c:v>
                </c:pt>
                <c:pt idx="2">
                  <c:v>17</c:v>
                </c:pt>
                <c:pt idx="3">
                  <c:v>57</c:v>
                </c:pt>
                <c:pt idx="4">
                  <c:v>14</c:v>
                </c:pt>
                <c:pt idx="5">
                  <c:v>3</c:v>
                </c:pt>
                <c:pt idx="6">
                  <c:v>12</c:v>
                </c:pt>
                <c:pt idx="7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2575207786526688"/>
          <c:y val="1.8516141884618184E-2"/>
          <c:w val="0.3728590332458443"/>
          <c:h val="0.9812128154343005"/>
        </c:manualLayout>
      </c:layout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ЛЧ МГ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/>
                      <a:t>16064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 baseline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10064</c:v>
                </c:pt>
                <c:pt idx="1">
                  <c:v>8274</c:v>
                </c:pt>
                <c:pt idx="2">
                  <c:v>7696</c:v>
                </c:pt>
                <c:pt idx="3">
                  <c:v>10339</c:v>
                </c:pt>
                <c:pt idx="4">
                  <c:v>11918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КС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100" b="1" baseline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2796</c:v>
                </c:pt>
                <c:pt idx="1">
                  <c:v>2325</c:v>
                </c:pt>
                <c:pt idx="2">
                  <c:v>2073</c:v>
                </c:pt>
                <c:pt idx="3">
                  <c:v>2456</c:v>
                </c:pt>
                <c:pt idx="4">
                  <c:v>2320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добыча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1201413427561839E-2"/>
                  <c:y val="-3.53982300884955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6489988221436984E-2"/>
                  <c:y val="-4.719764011799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1100" b="1" i="0" baseline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3075</c:v>
                </c:pt>
                <c:pt idx="1">
                  <c:v>2500</c:v>
                </c:pt>
                <c:pt idx="2">
                  <c:v>3430</c:v>
                </c:pt>
                <c:pt idx="3">
                  <c:v>2266</c:v>
                </c:pt>
                <c:pt idx="4">
                  <c:v>220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ПХГ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7.0671378091872791E-3"/>
                  <c:y val="-7.47295968534906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9.4228504122495331E-3"/>
                  <c:y val="-9.43952802359881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1100" b="1" i="0" baseline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Лист1!$E$2:$E$6</c:f>
              <c:numCache>
                <c:formatCode>0.0</c:formatCode>
                <c:ptCount val="5"/>
                <c:pt idx="0">
                  <c:v>538</c:v>
                </c:pt>
                <c:pt idx="1">
                  <c:v>433</c:v>
                </c:pt>
                <c:pt idx="2">
                  <c:v>396</c:v>
                </c:pt>
                <c:pt idx="3">
                  <c:v>450</c:v>
                </c:pt>
                <c:pt idx="4">
                  <c:v>441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Переработка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1201413427561839E-2"/>
                  <c:y val="-1.17994100294985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8268551236749075E-2"/>
                  <c:y val="-1.17994100294985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1201413427561839E-2"/>
                  <c:y val="-3.5398230088495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1100" b="1" i="0" baseline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Лист1!$F$2:$F$6</c:f>
              <c:numCache>
                <c:formatCode>General</c:formatCode>
                <c:ptCount val="5"/>
                <c:pt idx="0">
                  <c:v>227</c:v>
                </c:pt>
                <c:pt idx="1">
                  <c:v>230</c:v>
                </c:pt>
                <c:pt idx="2">
                  <c:v>186</c:v>
                </c:pt>
                <c:pt idx="3">
                  <c:v>593</c:v>
                </c:pt>
                <c:pt idx="4">
                  <c:v>562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8263552"/>
        <c:axId val="52891008"/>
      </c:barChart>
      <c:catAx>
        <c:axId val="98263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2891008"/>
        <c:crosses val="autoZero"/>
        <c:auto val="1"/>
        <c:lblAlgn val="ctr"/>
        <c:lblOffset val="100"/>
        <c:noMultiLvlLbl val="0"/>
      </c:catAx>
      <c:valAx>
        <c:axId val="52891008"/>
        <c:scaling>
          <c:orientation val="minMax"/>
        </c:scaling>
        <c:delete val="1"/>
        <c:axPos val="r"/>
        <c:numFmt formatCode="General" sourceLinked="1"/>
        <c:majorTickMark val="out"/>
        <c:minorTickMark val="none"/>
        <c:tickLblPos val="nextTo"/>
        <c:crossAx val="98263552"/>
        <c:crosses val="max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16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'TDSheet (2)'!$A$173:$A$182</c:f>
              <c:strCache>
                <c:ptCount val="10"/>
                <c:pt idx="0">
                  <c:v>Цеха КС (ГПА)</c:v>
                </c:pt>
                <c:pt idx="1">
                  <c:v>Технологические трубопроводы с ТПА</c:v>
                </c:pt>
                <c:pt idx="2">
                  <c:v>Узлы подключения КС</c:v>
                </c:pt>
                <c:pt idx="3">
                  <c:v>УПТИГ</c:v>
                </c:pt>
                <c:pt idx="4">
                  <c:v>Установки очистки газа (СВД)</c:v>
                </c:pt>
                <c:pt idx="5">
                  <c:v>АВО</c:v>
                </c:pt>
                <c:pt idx="6">
                  <c:v>Насосные станции ДЭГ и метанола, склады ГСМ</c:v>
                </c:pt>
                <c:pt idx="7">
                  <c:v>Емкости конденсата</c:v>
                </c:pt>
                <c:pt idx="8">
                  <c:v>АП здания и сооружения</c:v>
                </c:pt>
                <c:pt idx="9">
                  <c:v>Прочие (молниезащита, дороги, проезды и т.д.)</c:v>
                </c:pt>
              </c:strCache>
            </c:strRef>
          </c:cat>
          <c:val>
            <c:numRef>
              <c:f>'TDSheet (2)'!$B$173:$B$182</c:f>
              <c:numCache>
                <c:formatCode>General</c:formatCode>
                <c:ptCount val="10"/>
                <c:pt idx="0">
                  <c:v>343</c:v>
                </c:pt>
                <c:pt idx="1">
                  <c:v>227</c:v>
                </c:pt>
                <c:pt idx="2">
                  <c:v>292</c:v>
                </c:pt>
                <c:pt idx="3">
                  <c:v>168</c:v>
                </c:pt>
                <c:pt idx="4">
                  <c:v>132</c:v>
                </c:pt>
                <c:pt idx="5">
                  <c:v>110</c:v>
                </c:pt>
                <c:pt idx="6">
                  <c:v>70</c:v>
                </c:pt>
                <c:pt idx="7">
                  <c:v>46</c:v>
                </c:pt>
                <c:pt idx="8">
                  <c:v>116</c:v>
                </c:pt>
                <c:pt idx="9">
                  <c:v>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641541994750656"/>
          <c:y val="0"/>
          <c:w val="0.33445691163604552"/>
          <c:h val="0.99861516790819072"/>
        </c:manualLayout>
      </c:layout>
      <c:overlay val="0"/>
      <c:txPr>
        <a:bodyPr/>
        <a:lstStyle/>
        <a:p>
          <a:pPr>
            <a:defRPr sz="1400" b="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>
        <c:manualLayout>
          <c:layoutTarget val="inner"/>
          <c:xMode val="edge"/>
          <c:yMode val="edge"/>
          <c:x val="2.7156452270599685E-3"/>
          <c:y val="0"/>
          <c:w val="0.99728435477294008"/>
          <c:h val="1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Lbls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200" smtClean="0"/>
                      <a:t>100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 sz="1200" smtClean="0"/>
                      <a:t>100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TDSheet!$A$7:$A$23</c:f>
              <c:strCache>
                <c:ptCount val="17"/>
                <c:pt idx="0">
                  <c:v>ГТ Волгоград</c:v>
                </c:pt>
                <c:pt idx="1">
                  <c:v>ГТ Екатеринбург</c:v>
                </c:pt>
                <c:pt idx="2">
                  <c:v>ГТ Казань</c:v>
                </c:pt>
                <c:pt idx="3">
                  <c:v>ГТ Краснодар</c:v>
                </c:pt>
                <c:pt idx="4">
                  <c:v>ГТ Махачкала</c:v>
                </c:pt>
                <c:pt idx="5">
                  <c:v>ГТ Москва</c:v>
                </c:pt>
                <c:pt idx="6">
                  <c:v>ГТ Н. Новгород</c:v>
                </c:pt>
                <c:pt idx="7">
                  <c:v>ГТ Самара</c:v>
                </c:pt>
                <c:pt idx="8">
                  <c:v>ГТ С-Петербург</c:v>
                </c:pt>
                <c:pt idx="9">
                  <c:v>ГТ Саратов</c:v>
                </c:pt>
                <c:pt idx="10">
                  <c:v>ГТ Ставрополь</c:v>
                </c:pt>
                <c:pt idx="11">
                  <c:v>ГТ Сургут</c:v>
                </c:pt>
                <c:pt idx="12">
                  <c:v>ГТ Томск</c:v>
                </c:pt>
                <c:pt idx="13">
                  <c:v>ГТ Уфа</c:v>
                </c:pt>
                <c:pt idx="14">
                  <c:v>ГТ Ухта</c:v>
                </c:pt>
                <c:pt idx="15">
                  <c:v>ГТ Чайковский</c:v>
                </c:pt>
                <c:pt idx="16">
                  <c:v>ГТ Югорск</c:v>
                </c:pt>
              </c:strCache>
            </c:strRef>
          </c:cat>
          <c:val>
            <c:numRef>
              <c:f>TDSheet!$E$7:$E$23</c:f>
              <c:numCache>
                <c:formatCode>0.0</c:formatCode>
                <c:ptCount val="17"/>
                <c:pt idx="0">
                  <c:v>79.74683544303798</c:v>
                </c:pt>
                <c:pt idx="1">
                  <c:v>85.897435897435898</c:v>
                </c:pt>
                <c:pt idx="2">
                  <c:v>68.965517241379317</c:v>
                </c:pt>
                <c:pt idx="3">
                  <c:v>81.081081081081081</c:v>
                </c:pt>
                <c:pt idx="4">
                  <c:v>100</c:v>
                </c:pt>
                <c:pt idx="5">
                  <c:v>30</c:v>
                </c:pt>
                <c:pt idx="6">
                  <c:v>74.545454545454547</c:v>
                </c:pt>
                <c:pt idx="7">
                  <c:v>91.588785046728972</c:v>
                </c:pt>
                <c:pt idx="8">
                  <c:v>75</c:v>
                </c:pt>
                <c:pt idx="9">
                  <c:v>80.821917808219183</c:v>
                </c:pt>
                <c:pt idx="10">
                  <c:v>73.972602739726028</c:v>
                </c:pt>
                <c:pt idx="11">
                  <c:v>68.907563025210081</c:v>
                </c:pt>
                <c:pt idx="12">
                  <c:v>95.238095238095227</c:v>
                </c:pt>
                <c:pt idx="13">
                  <c:v>100</c:v>
                </c:pt>
                <c:pt idx="14">
                  <c:v>67.428571428571431</c:v>
                </c:pt>
                <c:pt idx="15">
                  <c:v>87.719298245614027</c:v>
                </c:pt>
                <c:pt idx="16">
                  <c:v>84.624413145539904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7252864"/>
        <c:axId val="90261760"/>
      </c:barChart>
      <c:catAx>
        <c:axId val="97252864"/>
        <c:scaling>
          <c:orientation val="maxMin"/>
        </c:scaling>
        <c:delete val="1"/>
        <c:axPos val="l"/>
        <c:majorTickMark val="out"/>
        <c:minorTickMark val="none"/>
        <c:tickLblPos val="nextTo"/>
        <c:crossAx val="90261760"/>
        <c:crosses val="autoZero"/>
        <c:auto val="1"/>
        <c:lblAlgn val="ctr"/>
        <c:lblOffset val="100"/>
        <c:noMultiLvlLbl val="0"/>
      </c:catAx>
      <c:valAx>
        <c:axId val="90261760"/>
        <c:scaling>
          <c:orientation val="minMax"/>
        </c:scaling>
        <c:delete val="1"/>
        <c:axPos val="t"/>
        <c:numFmt formatCode="0.0" sourceLinked="1"/>
        <c:majorTickMark val="out"/>
        <c:minorTickMark val="none"/>
        <c:tickLblPos val="nextTo"/>
        <c:crossAx val="972528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7156452270599685E-3"/>
          <c:y val="0"/>
          <c:w val="0.99728435477294008"/>
          <c:h val="1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7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15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16"/>
            <c:invertIfNegative val="0"/>
            <c:bubble3D val="0"/>
            <c:spPr>
              <a:solidFill>
                <a:srgbClr val="C00000"/>
              </a:solidFill>
            </c:spPr>
          </c:dPt>
          <c:dLbls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TDSheet!$A$7:$A$23</c:f>
              <c:strCache>
                <c:ptCount val="17"/>
                <c:pt idx="0">
                  <c:v>ГТ Волгоград</c:v>
                </c:pt>
                <c:pt idx="1">
                  <c:v>ГТ Екатеринбург</c:v>
                </c:pt>
                <c:pt idx="2">
                  <c:v>ГТ Казань</c:v>
                </c:pt>
                <c:pt idx="3">
                  <c:v>ГТ Краснодар</c:v>
                </c:pt>
                <c:pt idx="4">
                  <c:v>ГТ Махачкала</c:v>
                </c:pt>
                <c:pt idx="5">
                  <c:v>ГТ Москва</c:v>
                </c:pt>
                <c:pt idx="6">
                  <c:v>ГТ Н. Новгород</c:v>
                </c:pt>
                <c:pt idx="7">
                  <c:v>ГТ Самара</c:v>
                </c:pt>
                <c:pt idx="8">
                  <c:v>ГТ С-Петербург</c:v>
                </c:pt>
                <c:pt idx="9">
                  <c:v>ГТ Саратов</c:v>
                </c:pt>
                <c:pt idx="10">
                  <c:v>ГТ Ставрополь</c:v>
                </c:pt>
                <c:pt idx="11">
                  <c:v>ГТ Сургут</c:v>
                </c:pt>
                <c:pt idx="12">
                  <c:v>ГТ Томск</c:v>
                </c:pt>
                <c:pt idx="13">
                  <c:v>ГТ Уфа</c:v>
                </c:pt>
                <c:pt idx="14">
                  <c:v>ГТ Ухта</c:v>
                </c:pt>
                <c:pt idx="15">
                  <c:v>ГТ Чайковский</c:v>
                </c:pt>
                <c:pt idx="16">
                  <c:v>ГТ Югорск</c:v>
                </c:pt>
              </c:strCache>
            </c:strRef>
          </c:cat>
          <c:val>
            <c:numRef>
              <c:f>TDSheet!$G$7:$G$23</c:f>
              <c:numCache>
                <c:formatCode>0.00</c:formatCode>
                <c:ptCount val="17"/>
                <c:pt idx="0">
                  <c:v>2.7241379310344827</c:v>
                </c:pt>
                <c:pt idx="1">
                  <c:v>4.333333333333333</c:v>
                </c:pt>
                <c:pt idx="2">
                  <c:v>4.1428571428571432</c:v>
                </c:pt>
                <c:pt idx="3">
                  <c:v>2.6428571428571428</c:v>
                </c:pt>
                <c:pt idx="4">
                  <c:v>0.5</c:v>
                </c:pt>
                <c:pt idx="5">
                  <c:v>4.583333333333333</c:v>
                </c:pt>
                <c:pt idx="6">
                  <c:v>2.0370370370370372</c:v>
                </c:pt>
                <c:pt idx="7">
                  <c:v>6.2941176470588234</c:v>
                </c:pt>
                <c:pt idx="8">
                  <c:v>1.5</c:v>
                </c:pt>
                <c:pt idx="9">
                  <c:v>2.5172413793103448</c:v>
                </c:pt>
                <c:pt idx="10">
                  <c:v>3.8421052631578947</c:v>
                </c:pt>
                <c:pt idx="11">
                  <c:v>2.9024390243902438</c:v>
                </c:pt>
                <c:pt idx="12">
                  <c:v>2.3333333333333335</c:v>
                </c:pt>
                <c:pt idx="13">
                  <c:v>6.7272727272727275</c:v>
                </c:pt>
                <c:pt idx="14">
                  <c:v>2.0588235294117645</c:v>
                </c:pt>
                <c:pt idx="15">
                  <c:v>3.737704918032787</c:v>
                </c:pt>
                <c:pt idx="16">
                  <c:v>3.8552036199095023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7253376"/>
        <c:axId val="90263488"/>
      </c:barChart>
      <c:catAx>
        <c:axId val="97253376"/>
        <c:scaling>
          <c:orientation val="maxMin"/>
        </c:scaling>
        <c:delete val="1"/>
        <c:axPos val="l"/>
        <c:majorTickMark val="out"/>
        <c:minorTickMark val="none"/>
        <c:tickLblPos val="nextTo"/>
        <c:crossAx val="90263488"/>
        <c:crosses val="autoZero"/>
        <c:auto val="1"/>
        <c:lblAlgn val="ctr"/>
        <c:lblOffset val="100"/>
        <c:noMultiLvlLbl val="0"/>
      </c:catAx>
      <c:valAx>
        <c:axId val="90263488"/>
        <c:scaling>
          <c:orientation val="minMax"/>
        </c:scaling>
        <c:delete val="1"/>
        <c:axPos val="t"/>
        <c:numFmt formatCode="0.00" sourceLinked="1"/>
        <c:majorTickMark val="out"/>
        <c:minorTickMark val="none"/>
        <c:tickLblPos val="nextTo"/>
        <c:crossAx val="972533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4779223166032036"/>
          <c:y val="1.7174289384039761E-2"/>
          <c:w val="0.74053745470000054"/>
          <c:h val="0.95744680851063835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TDSheet!$A$7:$A$23</c:f>
              <c:strCache>
                <c:ptCount val="17"/>
                <c:pt idx="0">
                  <c:v>ГТ Волгоград</c:v>
                </c:pt>
                <c:pt idx="1">
                  <c:v>ГТ Екатеринбург</c:v>
                </c:pt>
                <c:pt idx="2">
                  <c:v>ГТ Казань</c:v>
                </c:pt>
                <c:pt idx="3">
                  <c:v>ГТ Краснодар</c:v>
                </c:pt>
                <c:pt idx="4">
                  <c:v>ГТ Махачкала</c:v>
                </c:pt>
                <c:pt idx="5">
                  <c:v>ГТ Москва</c:v>
                </c:pt>
                <c:pt idx="6">
                  <c:v>ГТ Н. Новгород</c:v>
                </c:pt>
                <c:pt idx="7">
                  <c:v>ГТ Самара</c:v>
                </c:pt>
                <c:pt idx="8">
                  <c:v>ГТ С-Петербург</c:v>
                </c:pt>
                <c:pt idx="9">
                  <c:v>ГТ Саратов</c:v>
                </c:pt>
                <c:pt idx="10">
                  <c:v>ГТ Ставрополь</c:v>
                </c:pt>
                <c:pt idx="11">
                  <c:v>ГТ Сургут</c:v>
                </c:pt>
                <c:pt idx="12">
                  <c:v>ГТ Томск</c:v>
                </c:pt>
                <c:pt idx="13">
                  <c:v>ГТ Уфа</c:v>
                </c:pt>
                <c:pt idx="14">
                  <c:v>ГТ Ухта</c:v>
                </c:pt>
                <c:pt idx="15">
                  <c:v>ГТ Чайковский</c:v>
                </c:pt>
                <c:pt idx="16">
                  <c:v>ГТ Югорск</c:v>
                </c:pt>
              </c:strCache>
            </c:strRef>
          </c:cat>
          <c:val>
            <c:numRef>
              <c:f>TDSheet!$B$7:$B$23</c:f>
              <c:numCache>
                <c:formatCode>0</c:formatCode>
                <c:ptCount val="17"/>
                <c:pt idx="0">
                  <c:v>79</c:v>
                </c:pt>
                <c:pt idx="1">
                  <c:v>78</c:v>
                </c:pt>
                <c:pt idx="2">
                  <c:v>29</c:v>
                </c:pt>
                <c:pt idx="3">
                  <c:v>37</c:v>
                </c:pt>
                <c:pt idx="4">
                  <c:v>1</c:v>
                </c:pt>
                <c:pt idx="5">
                  <c:v>220</c:v>
                </c:pt>
                <c:pt idx="6">
                  <c:v>110</c:v>
                </c:pt>
                <c:pt idx="7">
                  <c:v>107</c:v>
                </c:pt>
                <c:pt idx="8">
                  <c:v>48</c:v>
                </c:pt>
                <c:pt idx="9">
                  <c:v>73</c:v>
                </c:pt>
                <c:pt idx="10">
                  <c:v>73</c:v>
                </c:pt>
                <c:pt idx="11">
                  <c:v>119</c:v>
                </c:pt>
                <c:pt idx="12">
                  <c:v>21</c:v>
                </c:pt>
                <c:pt idx="13">
                  <c:v>74</c:v>
                </c:pt>
                <c:pt idx="14">
                  <c:v>175</c:v>
                </c:pt>
                <c:pt idx="15">
                  <c:v>228</c:v>
                </c:pt>
                <c:pt idx="16">
                  <c:v>852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7253888"/>
        <c:axId val="90265216"/>
      </c:barChart>
      <c:catAx>
        <c:axId val="97253888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90265216"/>
        <c:crosses val="autoZero"/>
        <c:auto val="1"/>
        <c:lblAlgn val="ctr"/>
        <c:lblOffset val="100"/>
        <c:noMultiLvlLbl val="0"/>
      </c:catAx>
      <c:valAx>
        <c:axId val="90265216"/>
        <c:scaling>
          <c:orientation val="minMax"/>
        </c:scaling>
        <c:delete val="1"/>
        <c:axPos val="t"/>
        <c:numFmt formatCode="0" sourceLinked="1"/>
        <c:majorTickMark val="out"/>
        <c:minorTickMark val="none"/>
        <c:tickLblPos val="nextTo"/>
        <c:crossAx val="972538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7320389745802321"/>
          <c:y val="1.7404802453063289E-2"/>
          <c:w val="0.52679610254197673"/>
          <c:h val="0.96519039509387339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'Лист1 (2)'!$A$3:$A$13</c:f>
              <c:strCache>
                <c:ptCount val="11"/>
                <c:pt idx="0">
                  <c:v>ООО "ГАЗМАШПРОЕКТ"</c:v>
                </c:pt>
                <c:pt idx="1">
                  <c:v>ООО "НОЦ ЭТ ТД"</c:v>
                </c:pt>
                <c:pt idx="2">
                  <c:v>ООО "ЭНТЭ"</c:v>
                </c:pt>
                <c:pt idx="3">
                  <c:v>ООО "ИТЦ-"ТЕКФ"</c:v>
                </c:pt>
                <c:pt idx="4">
                  <c:v>ООО "СТРАТЕГИЯ НК"</c:v>
                </c:pt>
                <c:pt idx="5">
                  <c:v>АО "Газпром оргэнергогаз"</c:v>
                </c:pt>
                <c:pt idx="6">
                  <c:v>ООО "ДИАТЭК"</c:v>
                </c:pt>
                <c:pt idx="7">
                  <c:v>ООО ИКЦ "ИНЖТЕХКРАН"</c:v>
                </c:pt>
                <c:pt idx="8">
                  <c:v>ООО "ГАЗПРОЕКТ-ДКР"</c:v>
                </c:pt>
                <c:pt idx="9">
                  <c:v>ООО "ИНТЕРКОР РУС"</c:v>
                </c:pt>
                <c:pt idx="10">
                  <c:v>ООО "МОНОЛИТ-СПБ"</c:v>
                </c:pt>
              </c:strCache>
            </c:strRef>
          </c:cat>
          <c:val>
            <c:numRef>
              <c:f>'Лист1 (2)'!$B$3:$B$13</c:f>
              <c:numCache>
                <c:formatCode>General</c:formatCode>
                <c:ptCount val="11"/>
                <c:pt idx="0">
                  <c:v>64</c:v>
                </c:pt>
                <c:pt idx="1">
                  <c:v>17</c:v>
                </c:pt>
                <c:pt idx="2">
                  <c:v>15</c:v>
                </c:pt>
                <c:pt idx="3">
                  <c:v>13</c:v>
                </c:pt>
                <c:pt idx="4">
                  <c:v>10</c:v>
                </c:pt>
                <c:pt idx="5">
                  <c:v>11</c:v>
                </c:pt>
                <c:pt idx="6">
                  <c:v>6</c:v>
                </c:pt>
                <c:pt idx="7">
                  <c:v>4</c:v>
                </c:pt>
                <c:pt idx="8">
                  <c:v>3</c:v>
                </c:pt>
                <c:pt idx="9">
                  <c:v>2</c:v>
                </c:pt>
                <c:pt idx="1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439680"/>
        <c:axId val="50218688"/>
      </c:barChart>
      <c:catAx>
        <c:axId val="90439680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05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0218688"/>
        <c:crosses val="autoZero"/>
        <c:auto val="1"/>
        <c:lblAlgn val="ctr"/>
        <c:lblOffset val="100"/>
        <c:noMultiLvlLbl val="0"/>
      </c:catAx>
      <c:valAx>
        <c:axId val="50218688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9043968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0.18747735668354085"/>
          <c:w val="0.99671262234383518"/>
          <c:h val="0.58091503625666985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0,5</a:t>
                    </a:r>
                    <a:endParaRPr lang="ru-RU"/>
                  </a:p>
                  <a:p>
                    <a:r>
                      <a:rPr lang="ru-RU" b="1"/>
                      <a:t>1</a:t>
                    </a:r>
                    <a:endParaRPr lang="en-US" b="1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1,5</a:t>
                    </a:r>
                    <a:endParaRPr lang="ru-RU"/>
                  </a:p>
                  <a:p>
                    <a:r>
                      <a:rPr lang="ru-RU" b="1"/>
                      <a:t>3</a:t>
                    </a:r>
                    <a:endParaRPr lang="en-US" b="1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2,0</a:t>
                    </a:r>
                    <a:endParaRPr lang="ru-RU"/>
                  </a:p>
                  <a:p>
                    <a:r>
                      <a:rPr lang="ru-RU" b="1"/>
                      <a:t>2</a:t>
                    </a:r>
                    <a:endParaRPr lang="en-US" b="1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2,3</a:t>
                    </a:r>
                    <a:endParaRPr lang="ru-RU"/>
                  </a:p>
                  <a:p>
                    <a:r>
                      <a:rPr lang="ru-RU" b="1"/>
                      <a:t>37</a:t>
                    </a:r>
                    <a:endParaRPr lang="en-US" b="1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3,5</a:t>
                    </a:r>
                    <a:endParaRPr lang="ru-RU"/>
                  </a:p>
                  <a:p>
                    <a:r>
                      <a:rPr lang="ru-RU" b="1"/>
                      <a:t>7</a:t>
                    </a:r>
                    <a:endParaRPr lang="en-US" b="1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3.888888888888889E-2"/>
                  <c:y val="0.22936106170474757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3,5</a:t>
                    </a:r>
                    <a:endParaRPr lang="ru-RU"/>
                  </a:p>
                  <a:p>
                    <a:r>
                      <a:rPr lang="ru-RU" b="1"/>
                      <a:t>21</a:t>
                    </a:r>
                    <a:endParaRPr lang="en-US" b="1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3,7</a:t>
                    </a:r>
                    <a:endParaRPr lang="ru-RU"/>
                  </a:p>
                  <a:p>
                    <a:r>
                      <a:rPr lang="ru-RU" b="1"/>
                      <a:t>22</a:t>
                    </a:r>
                    <a:endParaRPr lang="en-US" b="1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/>
                      <a:t>4,5</a:t>
                    </a:r>
                    <a:endParaRPr lang="ru-RU"/>
                  </a:p>
                  <a:p>
                    <a:r>
                      <a:rPr lang="ru-RU" b="1"/>
                      <a:t>9</a:t>
                    </a:r>
                    <a:endParaRPr lang="en-US" b="1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/>
                      <a:t>5,0</a:t>
                    </a:r>
                    <a:endParaRPr lang="ru-RU"/>
                  </a:p>
                  <a:p>
                    <a:r>
                      <a:rPr lang="ru-RU" b="1"/>
                      <a:t>10</a:t>
                    </a:r>
                    <a:endParaRPr lang="en-US" b="1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/>
                      <a:t>5,5</a:t>
                    </a:r>
                    <a:endParaRPr lang="ru-RU"/>
                  </a:p>
                  <a:p>
                    <a:r>
                      <a:rPr lang="ru-RU" b="1"/>
                      <a:t>11</a:t>
                    </a:r>
                    <a:endParaRPr lang="en-US" b="1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/>
                      <a:t>5,8</a:t>
                    </a:r>
                    <a:endParaRPr lang="ru-RU"/>
                  </a:p>
                  <a:p>
                    <a:r>
                      <a:rPr lang="ru-RU" b="1"/>
                      <a:t>23</a:t>
                    </a:r>
                    <a:endParaRPr lang="en-US" b="1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'Лист1 (2)'!$A$19:$A$29</c:f>
              <c:strCache>
                <c:ptCount val="11"/>
                <c:pt idx="0">
                  <c:v>ГТ Краснодар</c:v>
                </c:pt>
                <c:pt idx="1">
                  <c:v>ГТ Казань</c:v>
                </c:pt>
                <c:pt idx="2">
                  <c:v>ГТ Москва</c:v>
                </c:pt>
                <c:pt idx="3">
                  <c:v>ГТ Саратов</c:v>
                </c:pt>
                <c:pt idx="4">
                  <c:v>ГТ Ухта</c:v>
                </c:pt>
                <c:pt idx="5">
                  <c:v>ГТ Волгоград</c:v>
                </c:pt>
                <c:pt idx="6">
                  <c:v>ГТ Югорск</c:v>
                </c:pt>
                <c:pt idx="7">
                  <c:v>ГТ Самара </c:v>
                </c:pt>
                <c:pt idx="8">
                  <c:v>Газпром ПХГ</c:v>
                </c:pt>
                <c:pt idx="9">
                  <c:v>ГТ Ставрополь</c:v>
                </c:pt>
                <c:pt idx="10">
                  <c:v>ГТ Н.Новгород</c:v>
                </c:pt>
              </c:strCache>
            </c:strRef>
          </c:cat>
          <c:val>
            <c:numRef>
              <c:f>'Лист1 (2)'!$D$19:$D$29</c:f>
              <c:numCache>
                <c:formatCode>0.0</c:formatCode>
                <c:ptCount val="11"/>
                <c:pt idx="0">
                  <c:v>0.5</c:v>
                </c:pt>
                <c:pt idx="1">
                  <c:v>1.5</c:v>
                </c:pt>
                <c:pt idx="2">
                  <c:v>2</c:v>
                </c:pt>
                <c:pt idx="3">
                  <c:v>2.3125</c:v>
                </c:pt>
                <c:pt idx="4">
                  <c:v>3.5</c:v>
                </c:pt>
                <c:pt idx="5">
                  <c:v>3.5</c:v>
                </c:pt>
                <c:pt idx="6">
                  <c:v>3.6666666666666665</c:v>
                </c:pt>
                <c:pt idx="7">
                  <c:v>4.5</c:v>
                </c:pt>
                <c:pt idx="8">
                  <c:v>5</c:v>
                </c:pt>
                <c:pt idx="9">
                  <c:v>5.5</c:v>
                </c:pt>
                <c:pt idx="10">
                  <c:v>5.75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8268672"/>
        <c:axId val="145933440"/>
      </c:barChart>
      <c:catAx>
        <c:axId val="982686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45933440"/>
        <c:crosses val="autoZero"/>
        <c:auto val="1"/>
        <c:lblAlgn val="ctr"/>
        <c:lblOffset val="100"/>
        <c:noMultiLvlLbl val="0"/>
      </c:catAx>
      <c:valAx>
        <c:axId val="145933440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9826867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6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7"/>
            <c:invertIfNegative val="0"/>
            <c:bubble3D val="0"/>
            <c:spPr>
              <a:solidFill>
                <a:schemeClr val="accent2"/>
              </a:solidFill>
            </c:spPr>
          </c:dPt>
          <c:dLbls>
            <c:txPr>
              <a:bodyPr/>
              <a:lstStyle/>
              <a:p>
                <a:pPr>
                  <a:defRPr sz="105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'Лист1 (2)'!$A$3:$A$13</c:f>
              <c:strCache>
                <c:ptCount val="11"/>
                <c:pt idx="0">
                  <c:v>ООО "ГАЗМАШПРОЕКТ"</c:v>
                </c:pt>
                <c:pt idx="1">
                  <c:v>ООО "НОЦ ЭТ ТД"</c:v>
                </c:pt>
                <c:pt idx="2">
                  <c:v>ООО "ЭНТЭ"</c:v>
                </c:pt>
                <c:pt idx="3">
                  <c:v>ООО "ИТЦ-"ТЕКФ"</c:v>
                </c:pt>
                <c:pt idx="4">
                  <c:v>ООО "СТРАТЕГИЯ НК"</c:v>
                </c:pt>
                <c:pt idx="5">
                  <c:v>АО "Газпром оргэнергогаз"</c:v>
                </c:pt>
                <c:pt idx="6">
                  <c:v>ООО "ДИАТЭК"</c:v>
                </c:pt>
                <c:pt idx="7">
                  <c:v>ООО ИКЦ "ИНЖТЕХКРАН"</c:v>
                </c:pt>
                <c:pt idx="8">
                  <c:v>ООО "ГАЗПРОЕКТ-ДКР"</c:v>
                </c:pt>
                <c:pt idx="9">
                  <c:v>ООО "ИНТЕРКОР РУС"</c:v>
                </c:pt>
                <c:pt idx="10">
                  <c:v>ООО "МОНОЛИТ-СПБ"</c:v>
                </c:pt>
              </c:strCache>
            </c:strRef>
          </c:cat>
          <c:val>
            <c:numRef>
              <c:f>'Лист1 (2)'!$D$3:$D$13</c:f>
              <c:numCache>
                <c:formatCode>0.0</c:formatCode>
                <c:ptCount val="11"/>
                <c:pt idx="0">
                  <c:v>2.9090909090909092</c:v>
                </c:pt>
                <c:pt idx="1">
                  <c:v>5.666666666666667</c:v>
                </c:pt>
                <c:pt idx="2">
                  <c:v>5</c:v>
                </c:pt>
                <c:pt idx="3">
                  <c:v>4.333333333333333</c:v>
                </c:pt>
                <c:pt idx="4">
                  <c:v>3.3333333333333335</c:v>
                </c:pt>
                <c:pt idx="5">
                  <c:v>2.75</c:v>
                </c:pt>
                <c:pt idx="6">
                  <c:v>6</c:v>
                </c:pt>
                <c:pt idx="7">
                  <c:v>4</c:v>
                </c:pt>
                <c:pt idx="8">
                  <c:v>3</c:v>
                </c:pt>
                <c:pt idx="9">
                  <c:v>2</c:v>
                </c:pt>
                <c:pt idx="1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8265088"/>
        <c:axId val="78211328"/>
      </c:barChart>
      <c:catAx>
        <c:axId val="98265088"/>
        <c:scaling>
          <c:orientation val="maxMin"/>
        </c:scaling>
        <c:delete val="1"/>
        <c:axPos val="l"/>
        <c:majorTickMark val="out"/>
        <c:minorTickMark val="none"/>
        <c:tickLblPos val="nextTo"/>
        <c:crossAx val="78211328"/>
        <c:crosses val="autoZero"/>
        <c:auto val="1"/>
        <c:lblAlgn val="ctr"/>
        <c:lblOffset val="100"/>
        <c:noMultiLvlLbl val="0"/>
      </c:catAx>
      <c:valAx>
        <c:axId val="78211328"/>
        <c:scaling>
          <c:orientation val="minMax"/>
        </c:scaling>
        <c:delete val="1"/>
        <c:axPos val="t"/>
        <c:numFmt formatCode="0.0" sourceLinked="1"/>
        <c:majorTickMark val="out"/>
        <c:minorTickMark val="none"/>
        <c:tickLblPos val="nextTo"/>
        <c:crossAx val="9826508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B82D97-5818-4970-BCED-C35C1F47D9E8}" type="doc">
      <dgm:prSet loTypeId="urn:microsoft.com/office/officeart/2005/8/layout/default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698AD56B-C00D-486C-BAB3-CCC58F31A409}">
      <dgm:prSet phldrT="[Текст]"/>
      <dgm:spPr/>
      <dgm:t>
        <a:bodyPr/>
        <a:lstStyle/>
        <a:p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внимание на основные требования, влияющие на безопасность</a:t>
          </a:r>
          <a:endParaRPr lang="ru-RU" dirty="0"/>
        </a:p>
      </dgm:t>
    </dgm:pt>
    <dgm:pt modelId="{57696F24-B171-488F-BECE-6F357270FC40}" type="parTrans" cxnId="{81FF3DC9-2CE2-4075-8A44-3E20DF369267}">
      <dgm:prSet/>
      <dgm:spPr/>
      <dgm:t>
        <a:bodyPr/>
        <a:lstStyle/>
        <a:p>
          <a:endParaRPr lang="ru-RU"/>
        </a:p>
      </dgm:t>
    </dgm:pt>
    <dgm:pt modelId="{60EC9A37-74BF-4304-8AD6-4BBF65CDCAFA}" type="sibTrans" cxnId="{81FF3DC9-2CE2-4075-8A44-3E20DF369267}">
      <dgm:prSet/>
      <dgm:spPr/>
      <dgm:t>
        <a:bodyPr/>
        <a:lstStyle/>
        <a:p>
          <a:endParaRPr lang="ru-RU"/>
        </a:p>
      </dgm:t>
    </dgm:pt>
    <dgm:pt modelId="{5FCF79CD-F26A-41EC-BE38-ADB2E4008705}">
      <dgm:prSet phldrT="[Текст]"/>
      <dgm:spPr/>
      <dgm:t>
        <a:bodyPr/>
        <a:lstStyle/>
        <a:p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однозначность и понятность требований</a:t>
          </a:r>
          <a:endParaRPr lang="ru-RU" dirty="0"/>
        </a:p>
      </dgm:t>
    </dgm:pt>
    <dgm:pt modelId="{F761D8BC-290D-423C-9110-FE9BF159732C}" type="parTrans" cxnId="{1EA93B59-263D-4083-8292-F9C91C306BA1}">
      <dgm:prSet/>
      <dgm:spPr/>
      <dgm:t>
        <a:bodyPr/>
        <a:lstStyle/>
        <a:p>
          <a:endParaRPr lang="ru-RU"/>
        </a:p>
      </dgm:t>
    </dgm:pt>
    <dgm:pt modelId="{D1FB09DD-7DFB-4A54-8A01-6DF353AE638A}" type="sibTrans" cxnId="{1EA93B59-263D-4083-8292-F9C91C306BA1}">
      <dgm:prSet/>
      <dgm:spPr/>
      <dgm:t>
        <a:bodyPr/>
        <a:lstStyle/>
        <a:p>
          <a:endParaRPr lang="ru-RU"/>
        </a:p>
      </dgm:t>
    </dgm:pt>
    <dgm:pt modelId="{F3C68FAD-487C-4F0F-BFD5-0387AFB7F3C7}">
      <dgm:prSet phldrT="[Текст]"/>
      <dgm:spPr/>
      <dgm:t>
        <a:bodyPr/>
        <a:lstStyle/>
        <a:p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исключение толкования требования со стороны инспектора</a:t>
          </a:r>
          <a:endParaRPr lang="ru-RU" dirty="0"/>
        </a:p>
      </dgm:t>
    </dgm:pt>
    <dgm:pt modelId="{5F817EF9-10F9-4D4A-B1B5-20F98034026B}" type="parTrans" cxnId="{2D811CE1-ABCE-4988-8CEF-31315F0A07E0}">
      <dgm:prSet/>
      <dgm:spPr/>
      <dgm:t>
        <a:bodyPr/>
        <a:lstStyle/>
        <a:p>
          <a:endParaRPr lang="ru-RU"/>
        </a:p>
      </dgm:t>
    </dgm:pt>
    <dgm:pt modelId="{417381FA-CE63-42F1-87B7-5291B62F8411}" type="sibTrans" cxnId="{2D811CE1-ABCE-4988-8CEF-31315F0A07E0}">
      <dgm:prSet/>
      <dgm:spPr/>
      <dgm:t>
        <a:bodyPr/>
        <a:lstStyle/>
        <a:p>
          <a:endParaRPr lang="ru-RU"/>
        </a:p>
      </dgm:t>
    </dgm:pt>
    <dgm:pt modelId="{74FFA6A7-B52D-4D62-AEFD-499B2D8B467B}">
      <dgm:prSet/>
      <dgm:spPr/>
      <dgm:t>
        <a:bodyPr/>
        <a:lstStyle/>
        <a:p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оптимизация проверок, а не дублирование АПК</a:t>
          </a:r>
          <a:endParaRPr lang="ru-RU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4A1A17-BA64-41CF-8205-8DF06BBDB440}" type="parTrans" cxnId="{EB5937B9-9718-4599-9D35-309D2F9BDF51}">
      <dgm:prSet/>
      <dgm:spPr/>
      <dgm:t>
        <a:bodyPr/>
        <a:lstStyle/>
        <a:p>
          <a:endParaRPr lang="ru-RU"/>
        </a:p>
      </dgm:t>
    </dgm:pt>
    <dgm:pt modelId="{77FDD6CB-CC60-46AB-8818-4C5A993D2BA7}" type="sibTrans" cxnId="{EB5937B9-9718-4599-9D35-309D2F9BDF51}">
      <dgm:prSet/>
      <dgm:spPr/>
      <dgm:t>
        <a:bodyPr/>
        <a:lstStyle/>
        <a:p>
          <a:endParaRPr lang="ru-RU"/>
        </a:p>
      </dgm:t>
    </dgm:pt>
    <dgm:pt modelId="{5094279C-1FDD-49BF-882D-B43983E1CAF9}" type="pres">
      <dgm:prSet presAssocID="{14B82D97-5818-4970-BCED-C35C1F47D9E8}" presName="diagram" presStyleCnt="0">
        <dgm:presLayoutVars>
          <dgm:dir/>
          <dgm:resizeHandles val="exact"/>
        </dgm:presLayoutVars>
      </dgm:prSet>
      <dgm:spPr/>
    </dgm:pt>
    <dgm:pt modelId="{BA9450B4-395C-47A5-B9D6-B18E27A961D4}" type="pres">
      <dgm:prSet presAssocID="{698AD56B-C00D-486C-BAB3-CCC58F31A409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FD82A5-B7DF-4A19-8D45-BE77FA914DF6}" type="pres">
      <dgm:prSet presAssocID="{60EC9A37-74BF-4304-8AD6-4BBF65CDCAFA}" presName="sibTrans" presStyleCnt="0"/>
      <dgm:spPr/>
    </dgm:pt>
    <dgm:pt modelId="{F000F969-946E-4B00-ACE9-15EF0A859BEE}" type="pres">
      <dgm:prSet presAssocID="{5FCF79CD-F26A-41EC-BE38-ADB2E400870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B52A2C-1A7D-4B1C-81B1-522314511899}" type="pres">
      <dgm:prSet presAssocID="{D1FB09DD-7DFB-4A54-8A01-6DF353AE638A}" presName="sibTrans" presStyleCnt="0"/>
      <dgm:spPr/>
    </dgm:pt>
    <dgm:pt modelId="{F8EF6949-1E9D-4896-A6A5-DE16E442538D}" type="pres">
      <dgm:prSet presAssocID="{F3C68FAD-487C-4F0F-BFD5-0387AFB7F3C7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F3C9FB-BADB-44A4-A968-786B4731CF79}" type="pres">
      <dgm:prSet presAssocID="{417381FA-CE63-42F1-87B7-5291B62F8411}" presName="sibTrans" presStyleCnt="0"/>
      <dgm:spPr/>
    </dgm:pt>
    <dgm:pt modelId="{C34B9091-9F89-481B-97C0-3FF3F299E5AB}" type="pres">
      <dgm:prSet presAssocID="{74FFA6A7-B52D-4D62-AEFD-499B2D8B467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634CFCE-8CAA-438A-B9E4-99810FC9C69B}" type="presOf" srcId="{5FCF79CD-F26A-41EC-BE38-ADB2E4008705}" destId="{F000F969-946E-4B00-ACE9-15EF0A859BEE}" srcOrd="0" destOrd="0" presId="urn:microsoft.com/office/officeart/2005/8/layout/default"/>
    <dgm:cxn modelId="{B0F1F99F-68CE-44DA-B7EE-552467EB5F31}" type="presOf" srcId="{698AD56B-C00D-486C-BAB3-CCC58F31A409}" destId="{BA9450B4-395C-47A5-B9D6-B18E27A961D4}" srcOrd="0" destOrd="0" presId="urn:microsoft.com/office/officeart/2005/8/layout/default"/>
    <dgm:cxn modelId="{868457A3-F422-4265-AFBC-4C6E5449AAD7}" type="presOf" srcId="{14B82D97-5818-4970-BCED-C35C1F47D9E8}" destId="{5094279C-1FDD-49BF-882D-B43983E1CAF9}" srcOrd="0" destOrd="0" presId="urn:microsoft.com/office/officeart/2005/8/layout/default"/>
    <dgm:cxn modelId="{0DF48E62-C0EB-49BB-B78C-2D751B2BE1C9}" type="presOf" srcId="{F3C68FAD-487C-4F0F-BFD5-0387AFB7F3C7}" destId="{F8EF6949-1E9D-4896-A6A5-DE16E442538D}" srcOrd="0" destOrd="0" presId="urn:microsoft.com/office/officeart/2005/8/layout/default"/>
    <dgm:cxn modelId="{2D811CE1-ABCE-4988-8CEF-31315F0A07E0}" srcId="{14B82D97-5818-4970-BCED-C35C1F47D9E8}" destId="{F3C68FAD-487C-4F0F-BFD5-0387AFB7F3C7}" srcOrd="2" destOrd="0" parTransId="{5F817EF9-10F9-4D4A-B1B5-20F98034026B}" sibTransId="{417381FA-CE63-42F1-87B7-5291B62F8411}"/>
    <dgm:cxn modelId="{5D415A7E-3D28-4663-8B58-31CE9B597ACA}" type="presOf" srcId="{74FFA6A7-B52D-4D62-AEFD-499B2D8B467B}" destId="{C34B9091-9F89-481B-97C0-3FF3F299E5AB}" srcOrd="0" destOrd="0" presId="urn:microsoft.com/office/officeart/2005/8/layout/default"/>
    <dgm:cxn modelId="{1EA93B59-263D-4083-8292-F9C91C306BA1}" srcId="{14B82D97-5818-4970-BCED-C35C1F47D9E8}" destId="{5FCF79CD-F26A-41EC-BE38-ADB2E4008705}" srcOrd="1" destOrd="0" parTransId="{F761D8BC-290D-423C-9110-FE9BF159732C}" sibTransId="{D1FB09DD-7DFB-4A54-8A01-6DF353AE638A}"/>
    <dgm:cxn modelId="{EB5937B9-9718-4599-9D35-309D2F9BDF51}" srcId="{14B82D97-5818-4970-BCED-C35C1F47D9E8}" destId="{74FFA6A7-B52D-4D62-AEFD-499B2D8B467B}" srcOrd="3" destOrd="0" parTransId="{914A1A17-BA64-41CF-8205-8DF06BBDB440}" sibTransId="{77FDD6CB-CC60-46AB-8818-4C5A993D2BA7}"/>
    <dgm:cxn modelId="{81FF3DC9-2CE2-4075-8A44-3E20DF369267}" srcId="{14B82D97-5818-4970-BCED-C35C1F47D9E8}" destId="{698AD56B-C00D-486C-BAB3-CCC58F31A409}" srcOrd="0" destOrd="0" parTransId="{57696F24-B171-488F-BECE-6F357270FC40}" sibTransId="{60EC9A37-74BF-4304-8AD6-4BBF65CDCAFA}"/>
    <dgm:cxn modelId="{A3B82984-CE34-4025-A51F-7BD16855A405}" type="presParOf" srcId="{5094279C-1FDD-49BF-882D-B43983E1CAF9}" destId="{BA9450B4-395C-47A5-B9D6-B18E27A961D4}" srcOrd="0" destOrd="0" presId="urn:microsoft.com/office/officeart/2005/8/layout/default"/>
    <dgm:cxn modelId="{4EB3EA07-3837-4B8F-9911-C934D3C6D278}" type="presParOf" srcId="{5094279C-1FDD-49BF-882D-B43983E1CAF9}" destId="{AFFD82A5-B7DF-4A19-8D45-BE77FA914DF6}" srcOrd="1" destOrd="0" presId="urn:microsoft.com/office/officeart/2005/8/layout/default"/>
    <dgm:cxn modelId="{776CEF4E-E5DB-412B-B854-D9876FAD639C}" type="presParOf" srcId="{5094279C-1FDD-49BF-882D-B43983E1CAF9}" destId="{F000F969-946E-4B00-ACE9-15EF0A859BEE}" srcOrd="2" destOrd="0" presId="urn:microsoft.com/office/officeart/2005/8/layout/default"/>
    <dgm:cxn modelId="{E49F8387-3332-4D75-9C41-26FC55B1EF7F}" type="presParOf" srcId="{5094279C-1FDD-49BF-882D-B43983E1CAF9}" destId="{03B52A2C-1A7D-4B1C-81B1-522314511899}" srcOrd="3" destOrd="0" presId="urn:microsoft.com/office/officeart/2005/8/layout/default"/>
    <dgm:cxn modelId="{71FEF7BA-A090-4E13-878F-51E3D34F1B4D}" type="presParOf" srcId="{5094279C-1FDD-49BF-882D-B43983E1CAF9}" destId="{F8EF6949-1E9D-4896-A6A5-DE16E442538D}" srcOrd="4" destOrd="0" presId="urn:microsoft.com/office/officeart/2005/8/layout/default"/>
    <dgm:cxn modelId="{5A82E19C-87EC-499A-B397-ECF5911D6098}" type="presParOf" srcId="{5094279C-1FDD-49BF-882D-B43983E1CAF9}" destId="{64F3C9FB-BADB-44A4-A968-786B4731CF79}" srcOrd="5" destOrd="0" presId="urn:microsoft.com/office/officeart/2005/8/layout/default"/>
    <dgm:cxn modelId="{58237AB2-60F0-4553-B43A-D39F63A5C7B4}" type="presParOf" srcId="{5094279C-1FDD-49BF-882D-B43983E1CAF9}" destId="{C34B9091-9F89-481B-97C0-3FF3F299E5AB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901A12-3BFB-4ABE-9A0B-E51827C64EB6}" type="doc">
      <dgm:prSet loTypeId="urn:microsoft.com/office/officeart/2008/layout/VerticalCurv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7F19F92-B930-4A55-8629-600BF821B000}">
      <dgm:prSet phldrT="[Текст]" custT="1"/>
      <dgm:spPr/>
      <dgm:t>
        <a:bodyPr/>
        <a:lstStyle/>
        <a:p>
          <a:r>
            <a:rPr lang="ru-RU" sz="1400" b="1" dirty="0" smtClean="0">
              <a:latin typeface="Arial" panose="020B0604020202020204" pitchFamily="34" charset="0"/>
              <a:cs typeface="Arial" panose="020B0604020202020204" pitchFamily="34" charset="0"/>
            </a:rPr>
            <a:t>Точное знание обязательных требований, которым должно соответствовать оборудование и деятельность.</a:t>
          </a:r>
          <a:endParaRPr lang="ru-RU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90043EB-9808-4C31-8FBE-1E5082B8F287}" type="parTrans" cxnId="{B4C529A5-B300-43E5-8F80-67F08152DDA9}">
      <dgm:prSet/>
      <dgm:spPr/>
      <dgm:t>
        <a:bodyPr/>
        <a:lstStyle/>
        <a:p>
          <a:endParaRPr lang="ru-RU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04FCDA1-9EF0-491B-BFCD-715971A23585}" type="sibTrans" cxnId="{B4C529A5-B300-43E5-8F80-67F08152DDA9}">
      <dgm:prSet/>
      <dgm:spPr/>
      <dgm:t>
        <a:bodyPr/>
        <a:lstStyle/>
        <a:p>
          <a:endParaRPr lang="ru-RU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43D4723-C9FE-4BCF-81D5-7E462D35F76B}">
      <dgm:prSet custT="1"/>
      <dgm:spPr/>
      <dgm:t>
        <a:bodyPr/>
        <a:lstStyle/>
        <a:p>
          <a:r>
            <a:rPr lang="ru-RU" sz="1400" b="1" smtClean="0">
              <a:latin typeface="Arial" panose="020B0604020202020204" pitchFamily="34" charset="0"/>
              <a:cs typeface="Arial" panose="020B0604020202020204" pitchFamily="34" charset="0"/>
            </a:rPr>
            <a:t>Позволяет проводить самопроверку, направляя  внимание на самые важные вопросы обеспечения безопасности.</a:t>
          </a:r>
          <a:endParaRPr lang="ru-RU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23B43F-9D29-460D-8F32-AB9E525B5E38}" type="parTrans" cxnId="{5781C387-6A25-46C3-A3E7-2CE1284CF3A5}">
      <dgm:prSet/>
      <dgm:spPr/>
      <dgm:t>
        <a:bodyPr/>
        <a:lstStyle/>
        <a:p>
          <a:endParaRPr lang="ru-RU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D4E65F-DC59-4752-8101-10ECA2722533}" type="sibTrans" cxnId="{5781C387-6A25-46C3-A3E7-2CE1284CF3A5}">
      <dgm:prSet/>
      <dgm:spPr/>
      <dgm:t>
        <a:bodyPr/>
        <a:lstStyle/>
        <a:p>
          <a:endParaRPr lang="ru-RU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7601CE0-F693-49A7-ADB3-4F4214DE3D37}">
      <dgm:prSet custT="1"/>
      <dgm:spPr/>
      <dgm:t>
        <a:bodyPr/>
        <a:lstStyle/>
        <a:p>
          <a:r>
            <a:rPr lang="ru-RU" sz="1400" b="1" smtClean="0">
              <a:latin typeface="Arial" panose="020B0604020202020204" pitchFamily="34" charset="0"/>
              <a:cs typeface="Arial" panose="020B0604020202020204" pitchFamily="34" charset="0"/>
            </a:rPr>
            <a:t>Исключение различного толкования требований законодательства. </a:t>
          </a:r>
          <a:endParaRPr lang="ru-RU" sz="1400" b="1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CD3970-3F2D-4D1D-B33F-34BB175417D0}" type="parTrans" cxnId="{20440ADA-6C01-462E-90C6-D68E6300027D}">
      <dgm:prSet/>
      <dgm:spPr/>
      <dgm:t>
        <a:bodyPr/>
        <a:lstStyle/>
        <a:p>
          <a:endParaRPr lang="ru-RU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74CE287-93D0-4DC1-882F-B0BE6C33011E}" type="sibTrans" cxnId="{20440ADA-6C01-462E-90C6-D68E6300027D}">
      <dgm:prSet/>
      <dgm:spPr/>
      <dgm:t>
        <a:bodyPr/>
        <a:lstStyle/>
        <a:p>
          <a:endParaRPr lang="ru-RU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244CCE6-0145-4AF5-9881-DE0D4E39FFAB}">
      <dgm:prSet custT="1"/>
      <dgm:spPr/>
      <dgm:t>
        <a:bodyPr/>
        <a:lstStyle/>
        <a:p>
          <a:r>
            <a:rPr lang="ru-RU" sz="1400" b="1" smtClean="0">
              <a:latin typeface="Arial" panose="020B0604020202020204" pitchFamily="34" charset="0"/>
              <a:cs typeface="Arial" panose="020B0604020202020204" pitchFamily="34" charset="0"/>
            </a:rPr>
            <a:t>Унификация работы всех инспекторов, сведение к минимуму субъективных факторов при проведении мероприятий по контролю.</a:t>
          </a:r>
          <a:endParaRPr lang="ru-RU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4E2153-3514-43D7-91B4-963A99870F93}" type="parTrans" cxnId="{2C50D0EA-9B8B-475E-8EE4-33B686EFD1B0}">
      <dgm:prSet/>
      <dgm:spPr/>
      <dgm:t>
        <a:bodyPr/>
        <a:lstStyle/>
        <a:p>
          <a:endParaRPr lang="ru-RU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3BBAE8-422C-4FA6-BB08-914041E300FD}" type="sibTrans" cxnId="{2C50D0EA-9B8B-475E-8EE4-33B686EFD1B0}">
      <dgm:prSet/>
      <dgm:spPr/>
      <dgm:t>
        <a:bodyPr/>
        <a:lstStyle/>
        <a:p>
          <a:endParaRPr lang="ru-RU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39AE28-3C5F-4112-A7BA-432E5AC85475}">
      <dgm:prSet custT="1"/>
      <dgm:spPr/>
      <dgm:t>
        <a:bodyPr/>
        <a:lstStyle/>
        <a:p>
          <a:r>
            <a:rPr lang="ru-RU" sz="1400" b="1" smtClean="0">
              <a:latin typeface="Arial" panose="020B0604020202020204" pitchFamily="34" charset="0"/>
              <a:cs typeface="Arial" panose="020B0604020202020204" pitchFamily="34" charset="0"/>
            </a:rPr>
            <a:t>Оптимизация процесса проведения проверки.  </a:t>
          </a:r>
          <a:endParaRPr lang="ru-RU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BB6F181-0754-4BD6-90FD-2D5168DEB8EB}" type="parTrans" cxnId="{9064CF04-ACB3-417F-987B-6FCD714469D1}">
      <dgm:prSet/>
      <dgm:spPr/>
      <dgm:t>
        <a:bodyPr/>
        <a:lstStyle/>
        <a:p>
          <a:endParaRPr lang="ru-RU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CADF9AF-9758-4EB3-94FC-0A5DD53087D5}" type="sibTrans" cxnId="{9064CF04-ACB3-417F-987B-6FCD714469D1}">
      <dgm:prSet/>
      <dgm:spPr/>
      <dgm:t>
        <a:bodyPr/>
        <a:lstStyle/>
        <a:p>
          <a:endParaRPr lang="ru-RU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6DE171-231F-40E0-8CFF-C4AFC362E356}">
      <dgm:prSet custT="1"/>
      <dgm:spPr/>
      <dgm:t>
        <a:bodyPr/>
        <a:lstStyle/>
        <a:p>
          <a:r>
            <a:rPr lang="ru-RU" sz="1400" b="1" dirty="0" smtClean="0">
              <a:latin typeface="Arial" panose="020B0604020202020204" pitchFamily="34" charset="0"/>
              <a:cs typeface="Arial" panose="020B0604020202020204" pitchFamily="34" charset="0"/>
            </a:rPr>
            <a:t>Упрощение и ускорение работы по анализу выявленных несоответствий.</a:t>
          </a:r>
          <a:endParaRPr lang="ru-RU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AB1675C-821B-4052-8AAA-8135A11771D5}" type="parTrans" cxnId="{F643900A-45E6-4226-89EF-7C87929DE0E0}">
      <dgm:prSet/>
      <dgm:spPr/>
      <dgm:t>
        <a:bodyPr/>
        <a:lstStyle/>
        <a:p>
          <a:endParaRPr lang="ru-RU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AF40A6F-2B56-4275-B7D0-C7AE8A6CB848}" type="sibTrans" cxnId="{F643900A-45E6-4226-89EF-7C87929DE0E0}">
      <dgm:prSet/>
      <dgm:spPr/>
      <dgm:t>
        <a:bodyPr/>
        <a:lstStyle/>
        <a:p>
          <a:endParaRPr lang="ru-RU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AE18C81-20C7-417F-BEDC-26E9CB22E131}" type="pres">
      <dgm:prSet presAssocID="{9E901A12-3BFB-4ABE-9A0B-E51827C64EB6}" presName="Name0" presStyleCnt="0">
        <dgm:presLayoutVars>
          <dgm:chMax val="7"/>
          <dgm:chPref val="7"/>
          <dgm:dir/>
        </dgm:presLayoutVars>
      </dgm:prSet>
      <dgm:spPr/>
    </dgm:pt>
    <dgm:pt modelId="{34F9BAC7-3C7D-4056-B234-84DE5AB96BD2}" type="pres">
      <dgm:prSet presAssocID="{9E901A12-3BFB-4ABE-9A0B-E51827C64EB6}" presName="Name1" presStyleCnt="0"/>
      <dgm:spPr/>
    </dgm:pt>
    <dgm:pt modelId="{B00F307B-3FA4-42F7-B5F2-ED3B96EBD26D}" type="pres">
      <dgm:prSet presAssocID="{9E901A12-3BFB-4ABE-9A0B-E51827C64EB6}" presName="cycle" presStyleCnt="0"/>
      <dgm:spPr/>
    </dgm:pt>
    <dgm:pt modelId="{FCABB30C-791E-49F2-9EC0-5F19196AB6DA}" type="pres">
      <dgm:prSet presAssocID="{9E901A12-3BFB-4ABE-9A0B-E51827C64EB6}" presName="srcNode" presStyleLbl="node1" presStyleIdx="0" presStyleCnt="6"/>
      <dgm:spPr/>
    </dgm:pt>
    <dgm:pt modelId="{E2C5FAF0-0BB7-4517-8AA4-7FBF34DF8000}" type="pres">
      <dgm:prSet presAssocID="{9E901A12-3BFB-4ABE-9A0B-E51827C64EB6}" presName="conn" presStyleLbl="parChTrans1D2" presStyleIdx="0" presStyleCnt="1"/>
      <dgm:spPr/>
    </dgm:pt>
    <dgm:pt modelId="{A5EA3351-F0A6-41A7-8F54-061F6BE4995F}" type="pres">
      <dgm:prSet presAssocID="{9E901A12-3BFB-4ABE-9A0B-E51827C64EB6}" presName="extraNode" presStyleLbl="node1" presStyleIdx="0" presStyleCnt="6"/>
      <dgm:spPr/>
    </dgm:pt>
    <dgm:pt modelId="{C307ABA8-B920-48E0-ADF8-4DDA25D8EF01}" type="pres">
      <dgm:prSet presAssocID="{9E901A12-3BFB-4ABE-9A0B-E51827C64EB6}" presName="dstNode" presStyleLbl="node1" presStyleIdx="0" presStyleCnt="6"/>
      <dgm:spPr/>
    </dgm:pt>
    <dgm:pt modelId="{DFC59779-2ACF-4709-A0B6-A35D6160E609}" type="pres">
      <dgm:prSet presAssocID="{B7F19F92-B930-4A55-8629-600BF821B000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7601C1-15E8-4EA5-A749-A64F4B951F7A}" type="pres">
      <dgm:prSet presAssocID="{B7F19F92-B930-4A55-8629-600BF821B000}" presName="accent_1" presStyleCnt="0"/>
      <dgm:spPr/>
    </dgm:pt>
    <dgm:pt modelId="{AED11A1E-6213-47DE-967B-834151DF9EDC}" type="pres">
      <dgm:prSet presAssocID="{B7F19F92-B930-4A55-8629-600BF821B000}" presName="accentRepeatNode" presStyleLbl="solidFgAcc1" presStyleIdx="0" presStyleCnt="6"/>
      <dgm:spPr/>
    </dgm:pt>
    <dgm:pt modelId="{CF959E34-169B-4DEF-965C-3A757DB8206C}" type="pres">
      <dgm:prSet presAssocID="{443D4723-C9FE-4BCF-81D5-7E462D35F76B}" presName="text_2" presStyleLbl="node1" presStyleIdx="1" presStyleCnt="6">
        <dgm:presLayoutVars>
          <dgm:bulletEnabled val="1"/>
        </dgm:presLayoutVars>
      </dgm:prSet>
      <dgm:spPr/>
    </dgm:pt>
    <dgm:pt modelId="{ABEE2B2E-AA4E-48F6-B441-874F477F78E6}" type="pres">
      <dgm:prSet presAssocID="{443D4723-C9FE-4BCF-81D5-7E462D35F76B}" presName="accent_2" presStyleCnt="0"/>
      <dgm:spPr/>
    </dgm:pt>
    <dgm:pt modelId="{0B668F66-0A57-4273-ACDC-E52A746D803A}" type="pres">
      <dgm:prSet presAssocID="{443D4723-C9FE-4BCF-81D5-7E462D35F76B}" presName="accentRepeatNode" presStyleLbl="solidFgAcc1" presStyleIdx="1" presStyleCnt="6"/>
      <dgm:spPr/>
    </dgm:pt>
    <dgm:pt modelId="{DF6F97E1-A930-4163-82E9-1A75C43B85ED}" type="pres">
      <dgm:prSet presAssocID="{87601CE0-F693-49A7-ADB3-4F4214DE3D37}" presName="text_3" presStyleLbl="node1" presStyleIdx="2" presStyleCnt="6">
        <dgm:presLayoutVars>
          <dgm:bulletEnabled val="1"/>
        </dgm:presLayoutVars>
      </dgm:prSet>
      <dgm:spPr/>
    </dgm:pt>
    <dgm:pt modelId="{640D3408-4BC4-4F47-83B1-69C062BFAE29}" type="pres">
      <dgm:prSet presAssocID="{87601CE0-F693-49A7-ADB3-4F4214DE3D37}" presName="accent_3" presStyleCnt="0"/>
      <dgm:spPr/>
    </dgm:pt>
    <dgm:pt modelId="{77EEDB32-9638-48D2-929C-6A3973A60210}" type="pres">
      <dgm:prSet presAssocID="{87601CE0-F693-49A7-ADB3-4F4214DE3D37}" presName="accentRepeatNode" presStyleLbl="solidFgAcc1" presStyleIdx="2" presStyleCnt="6"/>
      <dgm:spPr/>
    </dgm:pt>
    <dgm:pt modelId="{25DCEB3D-3C9B-44B6-B3E7-F95AE11A4186}" type="pres">
      <dgm:prSet presAssocID="{0244CCE6-0145-4AF5-9881-DE0D4E39FFAB}" presName="text_4" presStyleLbl="node1" presStyleIdx="3" presStyleCnt="6">
        <dgm:presLayoutVars>
          <dgm:bulletEnabled val="1"/>
        </dgm:presLayoutVars>
      </dgm:prSet>
      <dgm:spPr/>
    </dgm:pt>
    <dgm:pt modelId="{CEE46146-9B4B-40B4-847B-1E71712CCA33}" type="pres">
      <dgm:prSet presAssocID="{0244CCE6-0145-4AF5-9881-DE0D4E39FFAB}" presName="accent_4" presStyleCnt="0"/>
      <dgm:spPr/>
    </dgm:pt>
    <dgm:pt modelId="{6A0C188A-7BEA-4448-887A-F19E30BF21FA}" type="pres">
      <dgm:prSet presAssocID="{0244CCE6-0145-4AF5-9881-DE0D4E39FFAB}" presName="accentRepeatNode" presStyleLbl="solidFgAcc1" presStyleIdx="3" presStyleCnt="6"/>
      <dgm:spPr/>
    </dgm:pt>
    <dgm:pt modelId="{5F59FBA9-4C7D-417D-AB62-A81216A20570}" type="pres">
      <dgm:prSet presAssocID="{2B39AE28-3C5F-4112-A7BA-432E5AC85475}" presName="text_5" presStyleLbl="node1" presStyleIdx="4" presStyleCnt="6">
        <dgm:presLayoutVars>
          <dgm:bulletEnabled val="1"/>
        </dgm:presLayoutVars>
      </dgm:prSet>
      <dgm:spPr/>
    </dgm:pt>
    <dgm:pt modelId="{9F4EEFF9-C97F-4778-97D2-89583A41DE09}" type="pres">
      <dgm:prSet presAssocID="{2B39AE28-3C5F-4112-A7BA-432E5AC85475}" presName="accent_5" presStyleCnt="0"/>
      <dgm:spPr/>
    </dgm:pt>
    <dgm:pt modelId="{84778F8E-0EEA-46E6-BA0F-0C0D8085C2A7}" type="pres">
      <dgm:prSet presAssocID="{2B39AE28-3C5F-4112-A7BA-432E5AC85475}" presName="accentRepeatNode" presStyleLbl="solidFgAcc1" presStyleIdx="4" presStyleCnt="6"/>
      <dgm:spPr/>
    </dgm:pt>
    <dgm:pt modelId="{1499AC1D-EB6A-478E-B59B-80A403C19A54}" type="pres">
      <dgm:prSet presAssocID="{046DE171-231F-40E0-8CFF-C4AFC362E356}" presName="text_6" presStyleLbl="node1" presStyleIdx="5" presStyleCnt="6">
        <dgm:presLayoutVars>
          <dgm:bulletEnabled val="1"/>
        </dgm:presLayoutVars>
      </dgm:prSet>
      <dgm:spPr/>
    </dgm:pt>
    <dgm:pt modelId="{FC9FC933-ECFB-4A57-8BF7-C41C6B19CE98}" type="pres">
      <dgm:prSet presAssocID="{046DE171-231F-40E0-8CFF-C4AFC362E356}" presName="accent_6" presStyleCnt="0"/>
      <dgm:spPr/>
    </dgm:pt>
    <dgm:pt modelId="{127C958B-11BE-4A4E-8A09-6622F98716BA}" type="pres">
      <dgm:prSet presAssocID="{046DE171-231F-40E0-8CFF-C4AFC362E356}" presName="accentRepeatNode" presStyleLbl="solidFgAcc1" presStyleIdx="5" presStyleCnt="6"/>
      <dgm:spPr/>
    </dgm:pt>
  </dgm:ptLst>
  <dgm:cxnLst>
    <dgm:cxn modelId="{07538484-C780-410F-892E-6089628EBD44}" type="presOf" srcId="{046DE171-231F-40E0-8CFF-C4AFC362E356}" destId="{1499AC1D-EB6A-478E-B59B-80A403C19A54}" srcOrd="0" destOrd="0" presId="urn:microsoft.com/office/officeart/2008/layout/VerticalCurvedList"/>
    <dgm:cxn modelId="{F643900A-45E6-4226-89EF-7C87929DE0E0}" srcId="{9E901A12-3BFB-4ABE-9A0B-E51827C64EB6}" destId="{046DE171-231F-40E0-8CFF-C4AFC362E356}" srcOrd="5" destOrd="0" parTransId="{1AB1675C-821B-4052-8AAA-8135A11771D5}" sibTransId="{9AF40A6F-2B56-4275-B7D0-C7AE8A6CB848}"/>
    <dgm:cxn modelId="{20440ADA-6C01-462E-90C6-D68E6300027D}" srcId="{9E901A12-3BFB-4ABE-9A0B-E51827C64EB6}" destId="{87601CE0-F693-49A7-ADB3-4F4214DE3D37}" srcOrd="2" destOrd="0" parTransId="{6FCD3970-3F2D-4D1D-B33F-34BB175417D0}" sibTransId="{774CE287-93D0-4DC1-882F-B0BE6C33011E}"/>
    <dgm:cxn modelId="{9064CF04-ACB3-417F-987B-6FCD714469D1}" srcId="{9E901A12-3BFB-4ABE-9A0B-E51827C64EB6}" destId="{2B39AE28-3C5F-4112-A7BA-432E5AC85475}" srcOrd="4" destOrd="0" parTransId="{4BB6F181-0754-4BD6-90FD-2D5168DEB8EB}" sibTransId="{ACADF9AF-9758-4EB3-94FC-0A5DD53087D5}"/>
    <dgm:cxn modelId="{1BCE26B3-BFFB-4473-A958-D1039899C1AB}" type="presOf" srcId="{B7F19F92-B930-4A55-8629-600BF821B000}" destId="{DFC59779-2ACF-4709-A0B6-A35D6160E609}" srcOrd="0" destOrd="0" presId="urn:microsoft.com/office/officeart/2008/layout/VerticalCurvedList"/>
    <dgm:cxn modelId="{A44386B1-942D-4690-AE30-AA68E3F5D7CF}" type="presOf" srcId="{87601CE0-F693-49A7-ADB3-4F4214DE3D37}" destId="{DF6F97E1-A930-4163-82E9-1A75C43B85ED}" srcOrd="0" destOrd="0" presId="urn:microsoft.com/office/officeart/2008/layout/VerticalCurvedList"/>
    <dgm:cxn modelId="{235F8BC1-C298-4B53-9655-8917982BD5CF}" type="presOf" srcId="{9E901A12-3BFB-4ABE-9A0B-E51827C64EB6}" destId="{2AE18C81-20C7-417F-BEDC-26E9CB22E131}" srcOrd="0" destOrd="0" presId="urn:microsoft.com/office/officeart/2008/layout/VerticalCurvedList"/>
    <dgm:cxn modelId="{5781C387-6A25-46C3-A3E7-2CE1284CF3A5}" srcId="{9E901A12-3BFB-4ABE-9A0B-E51827C64EB6}" destId="{443D4723-C9FE-4BCF-81D5-7E462D35F76B}" srcOrd="1" destOrd="0" parTransId="{1B23B43F-9D29-460D-8F32-AB9E525B5E38}" sibTransId="{47D4E65F-DC59-4752-8101-10ECA2722533}"/>
    <dgm:cxn modelId="{B4C529A5-B300-43E5-8F80-67F08152DDA9}" srcId="{9E901A12-3BFB-4ABE-9A0B-E51827C64EB6}" destId="{B7F19F92-B930-4A55-8629-600BF821B000}" srcOrd="0" destOrd="0" parTransId="{790043EB-9808-4C31-8FBE-1E5082B8F287}" sibTransId="{604FCDA1-9EF0-491B-BFCD-715971A23585}"/>
    <dgm:cxn modelId="{2C50D0EA-9B8B-475E-8EE4-33B686EFD1B0}" srcId="{9E901A12-3BFB-4ABE-9A0B-E51827C64EB6}" destId="{0244CCE6-0145-4AF5-9881-DE0D4E39FFAB}" srcOrd="3" destOrd="0" parTransId="{3F4E2153-3514-43D7-91B4-963A99870F93}" sibTransId="{513BBAE8-422C-4FA6-BB08-914041E300FD}"/>
    <dgm:cxn modelId="{FCC7F549-BF23-48E0-B1FA-CD33824A0239}" type="presOf" srcId="{443D4723-C9FE-4BCF-81D5-7E462D35F76B}" destId="{CF959E34-169B-4DEF-965C-3A757DB8206C}" srcOrd="0" destOrd="0" presId="urn:microsoft.com/office/officeart/2008/layout/VerticalCurvedList"/>
    <dgm:cxn modelId="{DBD2EA56-E640-40AF-9936-AB6E49D8CEFA}" type="presOf" srcId="{2B39AE28-3C5F-4112-A7BA-432E5AC85475}" destId="{5F59FBA9-4C7D-417D-AB62-A81216A20570}" srcOrd="0" destOrd="0" presId="urn:microsoft.com/office/officeart/2008/layout/VerticalCurvedList"/>
    <dgm:cxn modelId="{987D6B71-4896-4DF7-B50A-F16D75BE21A9}" type="presOf" srcId="{604FCDA1-9EF0-491B-BFCD-715971A23585}" destId="{E2C5FAF0-0BB7-4517-8AA4-7FBF34DF8000}" srcOrd="0" destOrd="0" presId="urn:microsoft.com/office/officeart/2008/layout/VerticalCurvedList"/>
    <dgm:cxn modelId="{F7561342-223D-4C72-A1A7-BA035B4DD686}" type="presOf" srcId="{0244CCE6-0145-4AF5-9881-DE0D4E39FFAB}" destId="{25DCEB3D-3C9B-44B6-B3E7-F95AE11A4186}" srcOrd="0" destOrd="0" presId="urn:microsoft.com/office/officeart/2008/layout/VerticalCurvedList"/>
    <dgm:cxn modelId="{19BC1DD1-22B1-4952-A74E-88170F6E7A98}" type="presParOf" srcId="{2AE18C81-20C7-417F-BEDC-26E9CB22E131}" destId="{34F9BAC7-3C7D-4056-B234-84DE5AB96BD2}" srcOrd="0" destOrd="0" presId="urn:microsoft.com/office/officeart/2008/layout/VerticalCurvedList"/>
    <dgm:cxn modelId="{7B7218E7-A7A5-4A21-84BC-A01CB13D07FE}" type="presParOf" srcId="{34F9BAC7-3C7D-4056-B234-84DE5AB96BD2}" destId="{B00F307B-3FA4-42F7-B5F2-ED3B96EBD26D}" srcOrd="0" destOrd="0" presId="urn:microsoft.com/office/officeart/2008/layout/VerticalCurvedList"/>
    <dgm:cxn modelId="{267FE0CD-7276-4E26-8D4B-C696CF544F14}" type="presParOf" srcId="{B00F307B-3FA4-42F7-B5F2-ED3B96EBD26D}" destId="{FCABB30C-791E-49F2-9EC0-5F19196AB6DA}" srcOrd="0" destOrd="0" presId="urn:microsoft.com/office/officeart/2008/layout/VerticalCurvedList"/>
    <dgm:cxn modelId="{ECD91F6C-0AD9-4C0D-9CE8-14B5D3E8E898}" type="presParOf" srcId="{B00F307B-3FA4-42F7-B5F2-ED3B96EBD26D}" destId="{E2C5FAF0-0BB7-4517-8AA4-7FBF34DF8000}" srcOrd="1" destOrd="0" presId="urn:microsoft.com/office/officeart/2008/layout/VerticalCurvedList"/>
    <dgm:cxn modelId="{8A562173-7CE7-425C-BD78-2284F049C3E4}" type="presParOf" srcId="{B00F307B-3FA4-42F7-B5F2-ED3B96EBD26D}" destId="{A5EA3351-F0A6-41A7-8F54-061F6BE4995F}" srcOrd="2" destOrd="0" presId="urn:microsoft.com/office/officeart/2008/layout/VerticalCurvedList"/>
    <dgm:cxn modelId="{017BE7C7-D097-419E-9AFD-0FD829E49E52}" type="presParOf" srcId="{B00F307B-3FA4-42F7-B5F2-ED3B96EBD26D}" destId="{C307ABA8-B920-48E0-ADF8-4DDA25D8EF01}" srcOrd="3" destOrd="0" presId="urn:microsoft.com/office/officeart/2008/layout/VerticalCurvedList"/>
    <dgm:cxn modelId="{6F7CED58-7A08-4CA8-A91B-FCFC12FACD2C}" type="presParOf" srcId="{34F9BAC7-3C7D-4056-B234-84DE5AB96BD2}" destId="{DFC59779-2ACF-4709-A0B6-A35D6160E609}" srcOrd="1" destOrd="0" presId="urn:microsoft.com/office/officeart/2008/layout/VerticalCurvedList"/>
    <dgm:cxn modelId="{92EB4FCE-6636-41DA-817D-E4609E021047}" type="presParOf" srcId="{34F9BAC7-3C7D-4056-B234-84DE5AB96BD2}" destId="{A77601C1-15E8-4EA5-A749-A64F4B951F7A}" srcOrd="2" destOrd="0" presId="urn:microsoft.com/office/officeart/2008/layout/VerticalCurvedList"/>
    <dgm:cxn modelId="{9FFCB80B-7756-4FB3-A972-5AA6D8F59D7E}" type="presParOf" srcId="{A77601C1-15E8-4EA5-A749-A64F4B951F7A}" destId="{AED11A1E-6213-47DE-967B-834151DF9EDC}" srcOrd="0" destOrd="0" presId="urn:microsoft.com/office/officeart/2008/layout/VerticalCurvedList"/>
    <dgm:cxn modelId="{5B543CEC-D77F-4DE5-8A66-4056A2C717DB}" type="presParOf" srcId="{34F9BAC7-3C7D-4056-B234-84DE5AB96BD2}" destId="{CF959E34-169B-4DEF-965C-3A757DB8206C}" srcOrd="3" destOrd="0" presId="urn:microsoft.com/office/officeart/2008/layout/VerticalCurvedList"/>
    <dgm:cxn modelId="{8F90EBDB-150D-4128-8236-A513EC253B08}" type="presParOf" srcId="{34F9BAC7-3C7D-4056-B234-84DE5AB96BD2}" destId="{ABEE2B2E-AA4E-48F6-B441-874F477F78E6}" srcOrd="4" destOrd="0" presId="urn:microsoft.com/office/officeart/2008/layout/VerticalCurvedList"/>
    <dgm:cxn modelId="{0FC65FF4-96C7-41D7-93F5-96A15C599A53}" type="presParOf" srcId="{ABEE2B2E-AA4E-48F6-B441-874F477F78E6}" destId="{0B668F66-0A57-4273-ACDC-E52A746D803A}" srcOrd="0" destOrd="0" presId="urn:microsoft.com/office/officeart/2008/layout/VerticalCurvedList"/>
    <dgm:cxn modelId="{AE886B5E-7C51-4A4C-9203-E5438F989D15}" type="presParOf" srcId="{34F9BAC7-3C7D-4056-B234-84DE5AB96BD2}" destId="{DF6F97E1-A930-4163-82E9-1A75C43B85ED}" srcOrd="5" destOrd="0" presId="urn:microsoft.com/office/officeart/2008/layout/VerticalCurvedList"/>
    <dgm:cxn modelId="{03512D09-271A-4C4C-ADF6-E28A3611B653}" type="presParOf" srcId="{34F9BAC7-3C7D-4056-B234-84DE5AB96BD2}" destId="{640D3408-4BC4-4F47-83B1-69C062BFAE29}" srcOrd="6" destOrd="0" presId="urn:microsoft.com/office/officeart/2008/layout/VerticalCurvedList"/>
    <dgm:cxn modelId="{E11E0022-7038-4A6E-902F-3A9B1D3E81A4}" type="presParOf" srcId="{640D3408-4BC4-4F47-83B1-69C062BFAE29}" destId="{77EEDB32-9638-48D2-929C-6A3973A60210}" srcOrd="0" destOrd="0" presId="urn:microsoft.com/office/officeart/2008/layout/VerticalCurvedList"/>
    <dgm:cxn modelId="{B96A033B-AF19-4C7D-A7A5-DECFEEEFBE69}" type="presParOf" srcId="{34F9BAC7-3C7D-4056-B234-84DE5AB96BD2}" destId="{25DCEB3D-3C9B-44B6-B3E7-F95AE11A4186}" srcOrd="7" destOrd="0" presId="urn:microsoft.com/office/officeart/2008/layout/VerticalCurvedList"/>
    <dgm:cxn modelId="{0D3CDCAF-965F-4265-B995-40B3A6019937}" type="presParOf" srcId="{34F9BAC7-3C7D-4056-B234-84DE5AB96BD2}" destId="{CEE46146-9B4B-40B4-847B-1E71712CCA33}" srcOrd="8" destOrd="0" presId="urn:microsoft.com/office/officeart/2008/layout/VerticalCurvedList"/>
    <dgm:cxn modelId="{7E53F171-9AC2-4539-969E-C4E5BBF1CBD7}" type="presParOf" srcId="{CEE46146-9B4B-40B4-847B-1E71712CCA33}" destId="{6A0C188A-7BEA-4448-887A-F19E30BF21FA}" srcOrd="0" destOrd="0" presId="urn:microsoft.com/office/officeart/2008/layout/VerticalCurvedList"/>
    <dgm:cxn modelId="{1A531B5C-F12A-4D82-BD2E-7E13AB786F49}" type="presParOf" srcId="{34F9BAC7-3C7D-4056-B234-84DE5AB96BD2}" destId="{5F59FBA9-4C7D-417D-AB62-A81216A20570}" srcOrd="9" destOrd="0" presId="urn:microsoft.com/office/officeart/2008/layout/VerticalCurvedList"/>
    <dgm:cxn modelId="{C52D541A-EDE3-486D-8599-CED78B0D99C4}" type="presParOf" srcId="{34F9BAC7-3C7D-4056-B234-84DE5AB96BD2}" destId="{9F4EEFF9-C97F-4778-97D2-89583A41DE09}" srcOrd="10" destOrd="0" presId="urn:microsoft.com/office/officeart/2008/layout/VerticalCurvedList"/>
    <dgm:cxn modelId="{CDA4FECE-DDEC-49A3-9A94-4AB693C604BD}" type="presParOf" srcId="{9F4EEFF9-C97F-4778-97D2-89583A41DE09}" destId="{84778F8E-0EEA-46E6-BA0F-0C0D8085C2A7}" srcOrd="0" destOrd="0" presId="urn:microsoft.com/office/officeart/2008/layout/VerticalCurvedList"/>
    <dgm:cxn modelId="{72B867B1-D3CE-4B92-8C29-CE87E80204B7}" type="presParOf" srcId="{34F9BAC7-3C7D-4056-B234-84DE5AB96BD2}" destId="{1499AC1D-EB6A-478E-B59B-80A403C19A54}" srcOrd="11" destOrd="0" presId="urn:microsoft.com/office/officeart/2008/layout/VerticalCurvedList"/>
    <dgm:cxn modelId="{F73FE891-D0BF-4E17-97C3-F43EFA2E32AD}" type="presParOf" srcId="{34F9BAC7-3C7D-4056-B234-84DE5AB96BD2}" destId="{FC9FC933-ECFB-4A57-8BF7-C41C6B19CE98}" srcOrd="12" destOrd="0" presId="urn:microsoft.com/office/officeart/2008/layout/VerticalCurvedList"/>
    <dgm:cxn modelId="{DC98B48C-4360-40FC-BD1C-8CCF850207B4}" type="presParOf" srcId="{FC9FC933-ECFB-4A57-8BF7-C41C6B19CE98}" destId="{127C958B-11BE-4A4E-8A09-6622F98716B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9450B4-395C-47A5-B9D6-B18E27A961D4}">
      <dsp:nvSpPr>
        <dsp:cNvPr id="0" name=""/>
        <dsp:cNvSpPr/>
      </dsp:nvSpPr>
      <dsp:spPr>
        <a:xfrm>
          <a:off x="1426294" y="2170"/>
          <a:ext cx="2995910" cy="179754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внимание на основные требования, влияющие на безопасность</a:t>
          </a:r>
          <a:endParaRPr lang="ru-RU" sz="2400" kern="1200" dirty="0"/>
        </a:p>
      </dsp:txBody>
      <dsp:txXfrm>
        <a:off x="1426294" y="2170"/>
        <a:ext cx="2995910" cy="1797546"/>
      </dsp:txXfrm>
    </dsp:sp>
    <dsp:sp modelId="{F000F969-946E-4B00-ACE9-15EF0A859BEE}">
      <dsp:nvSpPr>
        <dsp:cNvPr id="0" name=""/>
        <dsp:cNvSpPr/>
      </dsp:nvSpPr>
      <dsp:spPr>
        <a:xfrm>
          <a:off x="4721795" y="2170"/>
          <a:ext cx="2995910" cy="179754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однозначность и понятность требований</a:t>
          </a:r>
          <a:endParaRPr lang="ru-RU" sz="2400" kern="1200" dirty="0"/>
        </a:p>
      </dsp:txBody>
      <dsp:txXfrm>
        <a:off x="4721795" y="2170"/>
        <a:ext cx="2995910" cy="1797546"/>
      </dsp:txXfrm>
    </dsp:sp>
    <dsp:sp modelId="{F8EF6949-1E9D-4896-A6A5-DE16E442538D}">
      <dsp:nvSpPr>
        <dsp:cNvPr id="0" name=""/>
        <dsp:cNvSpPr/>
      </dsp:nvSpPr>
      <dsp:spPr>
        <a:xfrm>
          <a:off x="1426294" y="2099308"/>
          <a:ext cx="2995910" cy="179754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исключение толкования требования со стороны инспектора</a:t>
          </a:r>
          <a:endParaRPr lang="ru-RU" sz="2400" kern="1200" dirty="0"/>
        </a:p>
      </dsp:txBody>
      <dsp:txXfrm>
        <a:off x="1426294" y="2099308"/>
        <a:ext cx="2995910" cy="1797546"/>
      </dsp:txXfrm>
    </dsp:sp>
    <dsp:sp modelId="{C34B9091-9F89-481B-97C0-3FF3F299E5AB}">
      <dsp:nvSpPr>
        <dsp:cNvPr id="0" name=""/>
        <dsp:cNvSpPr/>
      </dsp:nvSpPr>
      <dsp:spPr>
        <a:xfrm>
          <a:off x="4721795" y="2099308"/>
          <a:ext cx="2995910" cy="179754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оптимизация проверок, а не дублирование АПК</a:t>
          </a:r>
          <a:endParaRPr lang="ru-RU" sz="2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21795" y="2099308"/>
        <a:ext cx="2995910" cy="17975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C5FAF0-0BB7-4517-8AA4-7FBF34DF8000}">
      <dsp:nvSpPr>
        <dsp:cNvPr id="0" name=""/>
        <dsp:cNvSpPr/>
      </dsp:nvSpPr>
      <dsp:spPr>
        <a:xfrm>
          <a:off x="-4803125" y="-736149"/>
          <a:ext cx="5720843" cy="5720843"/>
        </a:xfrm>
        <a:prstGeom prst="blockArc">
          <a:avLst>
            <a:gd name="adj1" fmla="val 18900000"/>
            <a:gd name="adj2" fmla="val 2700000"/>
            <a:gd name="adj3" fmla="val 378"/>
          </a:avLst>
        </a:pr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C59779-2ACF-4709-A0B6-A35D6160E609}">
      <dsp:nvSpPr>
        <dsp:cNvPr id="0" name=""/>
        <dsp:cNvSpPr/>
      </dsp:nvSpPr>
      <dsp:spPr>
        <a:xfrm>
          <a:off x="342536" y="223728"/>
          <a:ext cx="8787514" cy="44728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034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Точное знание обязательных требований, которым должно соответствовать оборудование и деятельность.</a:t>
          </a:r>
          <a:endParaRPr lang="ru-RU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42536" y="223728"/>
        <a:ext cx="8787514" cy="447286"/>
      </dsp:txXfrm>
    </dsp:sp>
    <dsp:sp modelId="{AED11A1E-6213-47DE-967B-834151DF9EDC}">
      <dsp:nvSpPr>
        <dsp:cNvPr id="0" name=""/>
        <dsp:cNvSpPr/>
      </dsp:nvSpPr>
      <dsp:spPr>
        <a:xfrm>
          <a:off x="62982" y="167817"/>
          <a:ext cx="559108" cy="5591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959E34-169B-4DEF-965C-3A757DB8206C}">
      <dsp:nvSpPr>
        <dsp:cNvPr id="0" name=""/>
        <dsp:cNvSpPr/>
      </dsp:nvSpPr>
      <dsp:spPr>
        <a:xfrm>
          <a:off x="710460" y="894573"/>
          <a:ext cx="8419590" cy="44728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034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smtClean="0">
              <a:latin typeface="Arial" panose="020B0604020202020204" pitchFamily="34" charset="0"/>
              <a:cs typeface="Arial" panose="020B0604020202020204" pitchFamily="34" charset="0"/>
            </a:rPr>
            <a:t>Позволяет проводить самопроверку, направляя  внимание на самые важные вопросы обеспечения безопасности.</a:t>
          </a:r>
          <a:endParaRPr lang="ru-RU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10460" y="894573"/>
        <a:ext cx="8419590" cy="447286"/>
      </dsp:txXfrm>
    </dsp:sp>
    <dsp:sp modelId="{0B668F66-0A57-4273-ACDC-E52A746D803A}">
      <dsp:nvSpPr>
        <dsp:cNvPr id="0" name=""/>
        <dsp:cNvSpPr/>
      </dsp:nvSpPr>
      <dsp:spPr>
        <a:xfrm>
          <a:off x="430906" y="838662"/>
          <a:ext cx="559108" cy="5591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6F97E1-A930-4163-82E9-1A75C43B85ED}">
      <dsp:nvSpPr>
        <dsp:cNvPr id="0" name=""/>
        <dsp:cNvSpPr/>
      </dsp:nvSpPr>
      <dsp:spPr>
        <a:xfrm>
          <a:off x="878702" y="1565418"/>
          <a:ext cx="8251348" cy="44728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034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smtClean="0">
              <a:latin typeface="Arial" panose="020B0604020202020204" pitchFamily="34" charset="0"/>
              <a:cs typeface="Arial" panose="020B0604020202020204" pitchFamily="34" charset="0"/>
            </a:rPr>
            <a:t>Исключение различного толкования требований законодательства. </a:t>
          </a:r>
          <a:endParaRPr lang="ru-RU" sz="14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8702" y="1565418"/>
        <a:ext cx="8251348" cy="447286"/>
      </dsp:txXfrm>
    </dsp:sp>
    <dsp:sp modelId="{77EEDB32-9638-48D2-929C-6A3973A60210}">
      <dsp:nvSpPr>
        <dsp:cNvPr id="0" name=""/>
        <dsp:cNvSpPr/>
      </dsp:nvSpPr>
      <dsp:spPr>
        <a:xfrm>
          <a:off x="599148" y="1509507"/>
          <a:ext cx="559108" cy="5591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DCEB3D-3C9B-44B6-B3E7-F95AE11A4186}">
      <dsp:nvSpPr>
        <dsp:cNvPr id="0" name=""/>
        <dsp:cNvSpPr/>
      </dsp:nvSpPr>
      <dsp:spPr>
        <a:xfrm>
          <a:off x="878702" y="2235838"/>
          <a:ext cx="8251348" cy="44728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034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smtClean="0">
              <a:latin typeface="Arial" panose="020B0604020202020204" pitchFamily="34" charset="0"/>
              <a:cs typeface="Arial" panose="020B0604020202020204" pitchFamily="34" charset="0"/>
            </a:rPr>
            <a:t>Унификация работы всех инспекторов, сведение к минимуму субъективных факторов при проведении мероприятий по контролю.</a:t>
          </a:r>
          <a:endParaRPr lang="ru-RU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8702" y="2235838"/>
        <a:ext cx="8251348" cy="447286"/>
      </dsp:txXfrm>
    </dsp:sp>
    <dsp:sp modelId="{6A0C188A-7BEA-4448-887A-F19E30BF21FA}">
      <dsp:nvSpPr>
        <dsp:cNvPr id="0" name=""/>
        <dsp:cNvSpPr/>
      </dsp:nvSpPr>
      <dsp:spPr>
        <a:xfrm>
          <a:off x="599148" y="2179927"/>
          <a:ext cx="559108" cy="5591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59FBA9-4C7D-417D-AB62-A81216A20570}">
      <dsp:nvSpPr>
        <dsp:cNvPr id="0" name=""/>
        <dsp:cNvSpPr/>
      </dsp:nvSpPr>
      <dsp:spPr>
        <a:xfrm>
          <a:off x="710460" y="2906683"/>
          <a:ext cx="8419590" cy="44728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034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smtClean="0">
              <a:latin typeface="Arial" panose="020B0604020202020204" pitchFamily="34" charset="0"/>
              <a:cs typeface="Arial" panose="020B0604020202020204" pitchFamily="34" charset="0"/>
            </a:rPr>
            <a:t>Оптимизация процесса проведения проверки.  </a:t>
          </a:r>
          <a:endParaRPr lang="ru-RU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10460" y="2906683"/>
        <a:ext cx="8419590" cy="447286"/>
      </dsp:txXfrm>
    </dsp:sp>
    <dsp:sp modelId="{84778F8E-0EEA-46E6-BA0F-0C0D8085C2A7}">
      <dsp:nvSpPr>
        <dsp:cNvPr id="0" name=""/>
        <dsp:cNvSpPr/>
      </dsp:nvSpPr>
      <dsp:spPr>
        <a:xfrm>
          <a:off x="430906" y="2850773"/>
          <a:ext cx="559108" cy="5591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99AC1D-EB6A-478E-B59B-80A403C19A54}">
      <dsp:nvSpPr>
        <dsp:cNvPr id="0" name=""/>
        <dsp:cNvSpPr/>
      </dsp:nvSpPr>
      <dsp:spPr>
        <a:xfrm>
          <a:off x="342536" y="3577528"/>
          <a:ext cx="8787514" cy="44728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034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Упрощение и ускорение работы по анализу выявленных несоответствий.</a:t>
          </a:r>
          <a:endParaRPr lang="ru-RU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42536" y="3577528"/>
        <a:ext cx="8787514" cy="447286"/>
      </dsp:txXfrm>
    </dsp:sp>
    <dsp:sp modelId="{127C958B-11BE-4A4E-8A09-6622F98716BA}">
      <dsp:nvSpPr>
        <dsp:cNvPr id="0" name=""/>
        <dsp:cNvSpPr/>
      </dsp:nvSpPr>
      <dsp:spPr>
        <a:xfrm>
          <a:off x="62982" y="3521618"/>
          <a:ext cx="559108" cy="5591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6" y="8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59" y="8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242909-C1B7-456E-8DAC-0A9A68502CD4}" type="datetimeFigureOut">
              <a:rPr lang="ru-RU" smtClean="0"/>
              <a:pPr/>
              <a:t>03.12.2018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6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59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669A0F-3786-4040-82A5-D13EFD92D5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3599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6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59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D8C17-95DB-4B4C-B722-48A640268163}" type="datetimeFigureOut">
              <a:rPr lang="ru-RU" smtClean="0"/>
              <a:pPr/>
              <a:t>03.12.2018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5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6" y="9430099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59" y="9430099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6EC477-2D71-4FDF-B0B7-9CFEBDAB14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940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1593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7968" algn="l" defTabSz="81593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15937" algn="l" defTabSz="81593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23904" algn="l" defTabSz="81593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31872" algn="l" defTabSz="81593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39841" algn="l" defTabSz="81593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47808" algn="l" defTabSz="81593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55776" algn="l" defTabSz="81593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63744" algn="l" defTabSz="81593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6907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4F542-0CF8-4D46-9C15-E25CCB08C5C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6506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4951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4F542-0CF8-4D46-9C15-E25CCB08C5CA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6506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55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1521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1162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ru-RU" sz="1400" kern="1200" baseline="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15219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815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707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815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707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707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 видно на слайде представлено распределение по типам выявленных нарушений</a:t>
            </a:r>
          </a:p>
          <a:p>
            <a:r>
              <a:rPr lang="ru-RU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ru-RU" sz="11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2018 году </a:t>
            </a:r>
            <a:endParaRPr lang="ru-RU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40 % - нарушения при ведении исполнительной и технической документации</a:t>
            </a:r>
          </a:p>
          <a:p>
            <a:r>
              <a:rPr lang="ru-RU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23 % - нарушения требований</a:t>
            </a:r>
            <a:r>
              <a:rPr lang="ru-RU" sz="11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по оснащенности и укомплектованности бригад и подразделений</a:t>
            </a:r>
            <a:endParaRPr lang="ru-RU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12 % - нарушения,</a:t>
            </a:r>
            <a:r>
              <a:rPr lang="ru-RU" sz="11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связанные с поверкой и аттестацией применяемого диагностического оборудования</a:t>
            </a:r>
            <a:endParaRPr lang="ru-RU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10 % - нарушения технологии проведения работ</a:t>
            </a:r>
          </a:p>
          <a:p>
            <a:r>
              <a:rPr lang="ru-RU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8 % - нарушения при оформлении отчетной документации</a:t>
            </a:r>
          </a:p>
          <a:p>
            <a:r>
              <a:rPr lang="ru-RU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4 % -  разрешительная</a:t>
            </a:r>
            <a:r>
              <a:rPr lang="ru-RU" sz="11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допускная документация </a:t>
            </a:r>
          </a:p>
          <a:p>
            <a:r>
              <a:rPr lang="ru-RU" sz="11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1 % - обучение и аттестация </a:t>
            </a:r>
            <a:endParaRPr lang="ru-RU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Наиболее часто встречающиеся нарушения (системные):</a:t>
            </a:r>
          </a:p>
          <a:p>
            <a:pPr lvl="0"/>
            <a:r>
              <a:rPr lang="ru-RU" sz="11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нарушения при ведении исполнительной и технической документации:</a:t>
            </a:r>
            <a:endParaRPr lang="ru-RU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ru-RU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Отсутствие журналов регистрации результатов неразрушающего контроля,</a:t>
            </a:r>
          </a:p>
          <a:p>
            <a:pPr marL="171450" indent="-171450">
              <a:buFontTx/>
              <a:buChar char="-"/>
            </a:pPr>
            <a:r>
              <a:rPr lang="ru-RU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Отсутствие технологических карт по проведению НК</a:t>
            </a:r>
          </a:p>
          <a:p>
            <a:pPr lvl="0"/>
            <a:r>
              <a:rPr lang="ru-RU" sz="11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нарушения требований по оснащенности и укомплектованности бригад и подразделений:</a:t>
            </a:r>
          </a:p>
          <a:p>
            <a:r>
              <a:rPr lang="ru-RU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 применяемое оборудование не соответствует</a:t>
            </a:r>
            <a:r>
              <a:rPr lang="ru-RU" sz="11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заявленному ранее в допуске</a:t>
            </a:r>
          </a:p>
          <a:p>
            <a:pPr marL="171450" indent="-171450">
              <a:buFontTx/>
              <a:buChar char="-"/>
            </a:pPr>
            <a:r>
              <a:rPr lang="ru-RU" sz="11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Отсутствует оборудование необходимое для проведения НК</a:t>
            </a:r>
          </a:p>
          <a:p>
            <a:pPr marL="0" indent="0">
              <a:buFontTx/>
              <a:buNone/>
            </a:pPr>
            <a:r>
              <a:rPr lang="ru-RU" sz="11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нарушения,</a:t>
            </a:r>
            <a:r>
              <a:rPr lang="ru-RU" sz="1100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связанные с поверкой и аттестацией применяемого диагностического оборудования</a:t>
            </a:r>
            <a:endParaRPr lang="ru-RU" sz="1100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ru-RU" sz="11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Применение</a:t>
            </a:r>
            <a:r>
              <a:rPr lang="ru-RU" sz="11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оборудования не прошедшего поверку в установленном порядке</a:t>
            </a:r>
          </a:p>
          <a:p>
            <a:pPr marL="0" indent="0">
              <a:buFontTx/>
              <a:buNone/>
            </a:pPr>
            <a:r>
              <a:rPr lang="ru-RU" sz="11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нарушения технологии проведения работ</a:t>
            </a:r>
          </a:p>
          <a:p>
            <a:pPr marL="171450" indent="-171450">
              <a:buFontTx/>
              <a:buChar char="-"/>
            </a:pPr>
            <a:r>
              <a:rPr lang="ru-RU" sz="11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 проводятся измерения, предусмотренные программой производства работ </a:t>
            </a:r>
          </a:p>
          <a:p>
            <a:pPr marL="171450" indent="-171450">
              <a:buFontTx/>
              <a:buChar char="-"/>
            </a:pPr>
            <a:endParaRPr lang="ru-RU" sz="11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100" b="1" u="sng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Возможными причинами возникновения</a:t>
            </a:r>
            <a:r>
              <a:rPr lang="ru-RU" sz="1100" b="1" u="sng" kern="1200" baseline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подобных нарушений</a:t>
            </a:r>
            <a:r>
              <a:rPr lang="ru-RU" sz="1100" b="1" u="sng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  <a:p>
            <a:r>
              <a:rPr lang="ru-RU" sz="11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 снижение исполнительской дисциплины специализированных организаций и ИТЦ;</a:t>
            </a:r>
          </a:p>
          <a:p>
            <a:r>
              <a:rPr lang="ru-RU" sz="11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 ослабление контроля со стороны эксплуатирующих организаций к качеству производства и приемке выполняемых работ по техническому диагностированию ОПО;</a:t>
            </a:r>
          </a:p>
          <a:p>
            <a:pPr marL="171450" indent="-171450">
              <a:buFontTx/>
              <a:buChar char="-"/>
            </a:pPr>
            <a:endParaRPr lang="ru-RU" sz="11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815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815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707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815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70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827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138636" y="4898603"/>
            <a:ext cx="486423" cy="13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l"/>
            <a:fld id="{E4D31188-CDA8-40C6-9459-03688BFC5209}" type="slidenum">
              <a:rPr lang="ru-RU" sz="900" b="0" baseline="0" smtClean="0">
                <a:solidFill>
                  <a:schemeClr val="bg1"/>
                </a:solidFill>
                <a:latin typeface="Arial"/>
                <a:cs typeface="Arial"/>
              </a:rPr>
              <a:pPr algn="l"/>
              <a:t>‹#›</a:t>
            </a:fld>
            <a:endParaRPr lang="en-US" sz="900" b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03777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4937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22203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5981"/>
            <a:ext cx="8229600" cy="857250"/>
          </a:xfrm>
          <a:prstGeom prst="rect">
            <a:avLst/>
          </a:prstGeom>
        </p:spPr>
        <p:txBody>
          <a:bodyPr lIns="70949" tIns="35474" rIns="70949" bIns="35474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1" y="1200150"/>
            <a:ext cx="8229600" cy="3394472"/>
          </a:xfrm>
          <a:prstGeom prst="rect">
            <a:avLst/>
          </a:prstGeom>
        </p:spPr>
        <p:txBody>
          <a:bodyPr lIns="70949" tIns="35474" rIns="70949" bIns="35474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38633" y="4817808"/>
            <a:ext cx="554171" cy="273844"/>
          </a:xfrm>
          <a:prstGeom prst="rect">
            <a:avLst/>
          </a:prstGeom>
        </p:spPr>
        <p:txBody>
          <a:bodyPr lIns="62197" tIns="31099" rIns="62197" bIns="31099"/>
          <a:lstStyle/>
          <a:p>
            <a:fld id="{24E5BF2D-BA5F-4D6D-BA7B-AE3617BF06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090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7930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 userDrawn="1"/>
        </p:nvGrpSpPr>
        <p:grpSpPr>
          <a:xfrm>
            <a:off x="3" y="-1"/>
            <a:ext cx="9143999" cy="661414"/>
            <a:chOff x="1" y="0"/>
            <a:chExt cx="10693399" cy="809626"/>
          </a:xfrm>
        </p:grpSpPr>
        <p:sp>
          <p:nvSpPr>
            <p:cNvPr id="3" name="Rectangle 4"/>
            <p:cNvSpPr>
              <a:spLocks noChangeArrowheads="1"/>
            </p:cNvSpPr>
            <p:nvPr userDrawn="1"/>
          </p:nvSpPr>
          <p:spPr bwMode="auto">
            <a:xfrm>
              <a:off x="1" y="0"/>
              <a:ext cx="1602284" cy="809626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l">
                <a:defRPr/>
              </a:pPr>
              <a:endParaRPr lang="ru-RU" sz="1400"/>
            </a:p>
          </p:txBody>
        </p:sp>
        <p:sp>
          <p:nvSpPr>
            <p:cNvPr id="4" name="Rectangle 8"/>
            <p:cNvSpPr>
              <a:spLocks noChangeArrowheads="1"/>
            </p:cNvSpPr>
            <p:nvPr userDrawn="1"/>
          </p:nvSpPr>
          <p:spPr bwMode="auto">
            <a:xfrm>
              <a:off x="1609032" y="0"/>
              <a:ext cx="9084368" cy="809625"/>
            </a:xfrm>
            <a:prstGeom prst="rect">
              <a:avLst/>
            </a:prstGeom>
            <a:solidFill>
              <a:srgbClr val="003366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l">
                <a:defRPr/>
              </a:pPr>
              <a:endParaRPr lang="ru-RU" sz="1400"/>
            </a:p>
          </p:txBody>
        </p:sp>
      </p:grp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634" y="73618"/>
            <a:ext cx="1098627" cy="489830"/>
          </a:xfrm>
          <a:prstGeom prst="rect">
            <a:avLst/>
          </a:prstGeom>
        </p:spPr>
      </p:pic>
      <p:sp>
        <p:nvSpPr>
          <p:cNvPr id="6" name="Rectangle 4"/>
          <p:cNvSpPr>
            <a:spLocks noChangeArrowheads="1"/>
          </p:cNvSpPr>
          <p:nvPr userDrawn="1"/>
        </p:nvSpPr>
        <p:spPr bwMode="auto">
          <a:xfrm>
            <a:off x="1" y="4767265"/>
            <a:ext cx="1370125" cy="376237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>
              <a:defRPr/>
            </a:pPr>
            <a:endParaRPr lang="ru-RU" sz="1400"/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1375894" y="4767266"/>
            <a:ext cx="7768106" cy="374929"/>
          </a:xfrm>
          <a:prstGeom prst="rect">
            <a:avLst/>
          </a:prstGeom>
          <a:solidFill>
            <a:srgbClr val="3399FF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>
              <a:defRPr/>
            </a:pPr>
            <a:endParaRPr lang="ru-RU" sz="1400"/>
          </a:p>
        </p:txBody>
      </p:sp>
    </p:spTree>
    <p:extLst>
      <p:ext uri="{BB962C8B-B14F-4D97-AF65-F5344CB8AC3E}">
        <p14:creationId xmlns:p14="http://schemas.microsoft.com/office/powerpoint/2010/main" val="1678071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</p:sldLayoutIdLst>
  <p:hf hdr="0" ftr="0" dt="0"/>
  <p:txStyles>
    <p:titleStyle>
      <a:lvl1pPr algn="ctr" defTabSz="709191" rtl="0" eaLnBrk="1" latinLnBrk="0" hangingPunct="1"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5947" indent="-265947" algn="l" defTabSz="709191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576218" indent="-221621" algn="l" defTabSz="709191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886488" indent="-177297" algn="l" defTabSz="709191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41083" indent="-177297" algn="l" defTabSz="709191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5678" indent="-177297" algn="l" defTabSz="709191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50274" indent="-177297" algn="l" defTabSz="709191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04869" indent="-177297" algn="l" defTabSz="709191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659464" indent="-177297" algn="l" defTabSz="709191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014059" indent="-177297" algn="l" defTabSz="709191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091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4595" algn="l" defTabSz="7091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09191" algn="l" defTabSz="7091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63786" algn="l" defTabSz="7091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18381" algn="l" defTabSz="7091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72977" algn="l" defTabSz="7091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27572" algn="l" defTabSz="7091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82167" algn="l" defTabSz="7091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6762" algn="l" defTabSz="7091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8"/>
          <p:cNvSpPr>
            <a:spLocks noChangeArrowheads="1"/>
          </p:cNvSpPr>
          <p:nvPr userDrawn="1"/>
        </p:nvSpPr>
        <p:spPr bwMode="auto">
          <a:xfrm>
            <a:off x="1388093" y="4767263"/>
            <a:ext cx="7768106" cy="3780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1" name="Rectangle 2"/>
          <p:cNvSpPr>
            <a:spLocks noChangeArrowheads="1"/>
          </p:cNvSpPr>
          <p:nvPr userDrawn="1"/>
        </p:nvSpPr>
        <p:spPr bwMode="auto">
          <a:xfrm>
            <a:off x="138634" y="4865553"/>
            <a:ext cx="486423" cy="13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l"/>
            <a:fld id="{E4D31188-CDA8-40C6-9459-03688BFC5209}" type="slidenum">
              <a:rPr lang="ru-RU" sz="1300" b="0" baseline="0" smtClean="0">
                <a:solidFill>
                  <a:schemeClr val="bg1"/>
                </a:solidFill>
                <a:latin typeface="HeliosCondC" panose="00000500000000000000" pitchFamily="50" charset="0"/>
                <a:cs typeface="FuturaBookC"/>
              </a:rPr>
              <a:pPr algn="l"/>
              <a:t>‹#›</a:t>
            </a:fld>
            <a:endParaRPr lang="en-US" sz="700" b="0" dirty="0">
              <a:solidFill>
                <a:schemeClr val="bg1"/>
              </a:solidFill>
              <a:latin typeface="HeliosCondC" panose="00000500000000000000" pitchFamily="50" charset="0"/>
              <a:cs typeface="FuturaBookC"/>
            </a:endParaRPr>
          </a:p>
        </p:txBody>
      </p:sp>
      <p:sp>
        <p:nvSpPr>
          <p:cNvPr id="23" name="Rectangle 4"/>
          <p:cNvSpPr>
            <a:spLocks noChangeArrowheads="1"/>
          </p:cNvSpPr>
          <p:nvPr userDrawn="1"/>
        </p:nvSpPr>
        <p:spPr bwMode="auto">
          <a:xfrm>
            <a:off x="0" y="4767263"/>
            <a:ext cx="1370125" cy="376237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11" name="Rectangle 2"/>
          <p:cNvSpPr>
            <a:spLocks noChangeArrowheads="1"/>
          </p:cNvSpPr>
          <p:nvPr userDrawn="1"/>
        </p:nvSpPr>
        <p:spPr bwMode="auto">
          <a:xfrm>
            <a:off x="267843" y="4878803"/>
            <a:ext cx="486423" cy="13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l"/>
            <a:fld id="{E4D31188-CDA8-40C6-9459-03688BFC5209}" type="slidenum">
              <a:rPr lang="ru-RU" sz="1100" b="0" baseline="0" smtClean="0">
                <a:solidFill>
                  <a:schemeClr val="bg1"/>
                </a:solidFill>
                <a:latin typeface="Arial"/>
                <a:cs typeface="Arial"/>
              </a:rPr>
              <a:pPr algn="l"/>
              <a:t>‹#›</a:t>
            </a:fld>
            <a:endParaRPr lang="en-US" sz="11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1331640" y="4803998"/>
            <a:ext cx="7476578" cy="293858"/>
          </a:xfrm>
          <a:prstGeom prst="rect">
            <a:avLst/>
          </a:prstGeom>
        </p:spPr>
        <p:txBody>
          <a:bodyPr wrap="square" lIns="71561" tIns="35780" rIns="71561" bIns="35780">
            <a:spAutoFit/>
          </a:bodyPr>
          <a:lstStyle/>
          <a:p>
            <a:pPr algn="l">
              <a:lnSpc>
                <a:spcPct val="90000"/>
              </a:lnSpc>
            </a:pPr>
            <a:r>
              <a:rPr lang="ru-RU" sz="800" b="1" dirty="0" smtClean="0">
                <a:solidFill>
                  <a:schemeClr val="bg1"/>
                </a:solidFill>
                <a:latin typeface="Arial"/>
                <a:cs typeface="Arial"/>
              </a:rPr>
              <a:t>Результаты корпоративного контроля за соблюдением дочерними обществами ПАО «Газпром» требований действующих норм и правил при эксплуатации компрессорных станций в 2018 году</a:t>
            </a:r>
          </a:p>
        </p:txBody>
      </p:sp>
      <p:sp>
        <p:nvSpPr>
          <p:cNvPr id="22" name="Rectangle 4"/>
          <p:cNvSpPr>
            <a:spLocks noChangeArrowheads="1"/>
          </p:cNvSpPr>
          <p:nvPr userDrawn="1"/>
        </p:nvSpPr>
        <p:spPr bwMode="auto">
          <a:xfrm>
            <a:off x="1" y="-1"/>
            <a:ext cx="1370124" cy="661414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24" name="Rectangle 8"/>
          <p:cNvSpPr>
            <a:spLocks noChangeArrowheads="1"/>
          </p:cNvSpPr>
          <p:nvPr userDrawn="1"/>
        </p:nvSpPr>
        <p:spPr bwMode="auto">
          <a:xfrm>
            <a:off x="1375894" y="-1"/>
            <a:ext cx="7768106" cy="661413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>
              <a:defRPr/>
            </a:pPr>
            <a:endParaRPr lang="ru-RU"/>
          </a:p>
        </p:txBody>
      </p:sp>
      <p:pic>
        <p:nvPicPr>
          <p:cNvPr id="28" name="Рисунок 2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41" y="84993"/>
            <a:ext cx="976983" cy="429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40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6" r:id="rId2"/>
    <p:sldLayoutId id="2147483667" r:id="rId3"/>
    <p:sldLayoutId id="2147483671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815937" rtl="0" eaLnBrk="1" latinLnBrk="0" hangingPunct="1">
        <a:spcBef>
          <a:spcPct val="0"/>
        </a:spcBef>
        <a:buNone/>
        <a:defRPr sz="3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5976" indent="-305976" algn="l" defTabSz="815937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62948" indent="-254979" algn="l" defTabSz="815937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19920" indent="-203983" algn="l" defTabSz="81593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427888" indent="-203983" algn="l" defTabSz="815937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35856" indent="-203983" algn="l" defTabSz="815937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3825" indent="-203983" algn="l" defTabSz="815937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1792" indent="-203983" algn="l" defTabSz="815937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59760" indent="-203983" algn="l" defTabSz="815937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67728" indent="-203983" algn="l" defTabSz="815937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1593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7968" algn="l" defTabSz="81593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5937" algn="l" defTabSz="81593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3904" algn="l" defTabSz="81593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1872" algn="l" defTabSz="81593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9841" algn="l" defTabSz="81593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7808" algn="l" defTabSz="81593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5776" algn="l" defTabSz="81593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3744" algn="l" defTabSz="81593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1180483"/>
            <a:ext cx="9058073" cy="211134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endParaRPr lang="ru-RU" sz="2800" b="1" dirty="0" smtClean="0">
              <a:solidFill>
                <a:srgbClr val="0079C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корпоративного контроля за соблюдением дочерними обществами 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ПАО 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«Газпром» требований действующих норм и правил при эксплуатации компрессорных станций в 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31640" y="10555"/>
            <a:ext cx="7726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 работы газотранспортных обществ и ПХГ по эксплуатации компрессорных станций </a:t>
            </a:r>
            <a:endParaRPr lang="ru-RU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ПАО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«Газпром» за 2018 год, основные проблемные вопросы, положительный опыт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51720" y="3705043"/>
            <a:ext cx="5206153" cy="810923"/>
          </a:xfrm>
          <a:prstGeom prst="rect">
            <a:avLst/>
          </a:prstGeom>
          <a:noFill/>
        </p:spPr>
        <p:txBody>
          <a:bodyPr wrap="square" lIns="71561" tIns="35780" rIns="71561" bIns="35780" rtlCol="0">
            <a:spAutoFit/>
          </a:bodyPr>
          <a:lstStyle/>
          <a:p>
            <a:pPr algn="ctr"/>
            <a:endParaRPr lang="ru-RU" b="1" dirty="0" smtClean="0">
              <a:solidFill>
                <a:srgbClr val="0079C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rgbClr val="0079C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НЕМЧИН Юрий Вадимович</a:t>
            </a:r>
          </a:p>
          <a:p>
            <a:pPr algn="ctr"/>
            <a:r>
              <a:rPr lang="ru-RU" i="1" dirty="0" smtClean="0">
                <a:solidFill>
                  <a:srgbClr val="0079C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</a:t>
            </a:r>
            <a:r>
              <a:rPr lang="ru-RU" i="1" dirty="0" smtClean="0">
                <a:solidFill>
                  <a:srgbClr val="0079C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«Аналитический </a:t>
            </a:r>
            <a:r>
              <a:rPr lang="ru-RU" i="1" dirty="0" smtClean="0">
                <a:solidFill>
                  <a:srgbClr val="0079C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центр»</a:t>
            </a:r>
            <a:endParaRPr lang="ru-RU" sz="1400" b="1" i="1" dirty="0">
              <a:solidFill>
                <a:srgbClr val="0079C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56376" y="4753225"/>
            <a:ext cx="1368152" cy="410813"/>
          </a:xfrm>
          <a:prstGeom prst="rect">
            <a:avLst/>
          </a:prstGeom>
          <a:noFill/>
        </p:spPr>
        <p:txBody>
          <a:bodyPr wrap="square" lIns="71561" tIns="35780" rIns="71561" bIns="35780" rtlCol="0">
            <a:spAutoFit/>
          </a:bodyPr>
          <a:lstStyle/>
          <a:p>
            <a:pPr algn="ctr"/>
            <a:r>
              <a:rPr lang="ru-RU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Москва</a:t>
            </a:r>
          </a:p>
          <a:p>
            <a:pPr algn="ctr"/>
            <a:r>
              <a:rPr lang="ru-RU" sz="1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екабрь 2018</a:t>
            </a:r>
            <a:endParaRPr lang="ru-RU" sz="11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59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51471"/>
            <a:ext cx="7740352" cy="648072"/>
          </a:xfrm>
        </p:spPr>
        <p:txBody>
          <a:bodyPr/>
          <a:lstStyle/>
          <a:p>
            <a:pPr algn="l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Отличие проверочных листов ООО «Газпром газнадзор» от формуляров проверок и проверочных листов госорганов</a:t>
            </a:r>
          </a:p>
        </p:txBody>
      </p:sp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2623322969"/>
              </p:ext>
            </p:extLst>
          </p:nvPr>
        </p:nvGraphicFramePr>
        <p:xfrm>
          <a:off x="0" y="771550"/>
          <a:ext cx="9144000" cy="3899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662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1331640" y="-31711"/>
            <a:ext cx="7812360" cy="6592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Перечень проверочных листов ООО «Газпром газнадзор»</a:t>
            </a:r>
            <a:endParaRPr lang="ru-RU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403648" y="4780012"/>
            <a:ext cx="7812360" cy="363488"/>
          </a:xfrm>
          <a:prstGeom prst="rect">
            <a:avLst/>
          </a:prstGeom>
          <a:solidFill>
            <a:srgbClr val="3399FF"/>
          </a:solidFill>
        </p:spPr>
        <p:txBody>
          <a:bodyPr>
            <a:normAutofit fontScale="85000" lnSpcReduction="10000"/>
          </a:bodyPr>
          <a:lstStyle>
            <a:lvl1pPr marL="304800" indent="-3048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1988" indent="-2540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7588" indent="-2032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7163" indent="-2032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33563" indent="-2032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43825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51792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59760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67728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400" dirty="0">
                <a:solidFill>
                  <a:srgbClr val="FBFBFB"/>
                </a:solidFill>
              </a:rPr>
              <a:t>Отчет  ООО «Газпром газнадзор» в рамках реализации пилотного проекта «Формуляр целевых проверок ГРС»</a:t>
            </a:r>
          </a:p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545828"/>
              </p:ext>
            </p:extLst>
          </p:nvPr>
        </p:nvGraphicFramePr>
        <p:xfrm>
          <a:off x="107504" y="699538"/>
          <a:ext cx="8928992" cy="40324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7253"/>
                <a:gridCol w="8491739"/>
              </a:tblGrid>
              <a:tr h="1657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проверочного листа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034" marR="59034" marT="0" marB="0"/>
                </a:tc>
              </a:tr>
              <a:tr h="16572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Техническая инспекция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034" marR="5903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572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Добыча газа 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034" marR="5903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57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Обустройство газовых месторождений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034" marR="59034" marT="0" marB="0"/>
                </a:tc>
              </a:tr>
              <a:tr h="1657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Эксплуатация скважин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034" marR="59034" marT="0" marB="0"/>
                </a:tc>
              </a:tr>
              <a:tr h="1657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Эксплуатация УКПГ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034" marR="59034" marT="0" marB="0"/>
                </a:tc>
              </a:tr>
              <a:tr h="1657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Эксплуатация промысловых трубопроводов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034" marR="59034" marT="0" marB="0"/>
                </a:tc>
              </a:tr>
              <a:tr h="16572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ОПО магистральных трубопроводов: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034" marR="5903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57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ГРС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034" marR="59034" marT="0" marB="0"/>
                </a:tc>
              </a:tr>
              <a:tr h="1657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КС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034" marR="59034" marT="0" marB="0"/>
                </a:tc>
              </a:tr>
              <a:tr h="1657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Переходы через а/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д,ж</a:t>
                      </a: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/д/ подводные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034" marR="59034" marT="0" marB="0"/>
                </a:tc>
              </a:tr>
              <a:tr h="16572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Энергетическая инспекция 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034" marR="5903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57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Чек-лист для проведению контроля за тепловыми сетями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034" marR="59034" marT="0" marB="0"/>
                </a:tc>
              </a:tr>
              <a:tr h="1657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Чек-лист по проведению контроля технического состояния электростанций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034" marR="59034" marT="0" marB="0"/>
                </a:tc>
              </a:tr>
              <a:tr h="1657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Чек-лист по проведению контроля за надежностью электроснабжения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034" marR="59034" marT="0" marB="0"/>
                </a:tc>
              </a:tr>
              <a:tr h="16572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Экологическая инспекция 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034" marR="5903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57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Чек-лист для проведения проверок по направлению контроля за эффективным использованием газа (ГРС (АГРС))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034" marR="59034" marT="0" marB="0"/>
                </a:tc>
              </a:tr>
              <a:tr h="2208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Контрольный лист проверки соблюдения требований природоохранного законодательства на объектах ПАО «Газпром»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034" marR="59034" marT="0" marB="0"/>
                </a:tc>
              </a:tr>
              <a:tr h="1657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Контрольные листы по критериям стандарта </a:t>
                      </a:r>
                      <a:r>
                        <a:rPr lang="en-US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</a:t>
                      </a: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14001:2015 (ГОСТ Р ИСО 14001:2016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034" marR="59034" marT="0" marB="0"/>
                </a:tc>
              </a:tr>
              <a:tr h="16572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Строительная инспекция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034" marR="5903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57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Перечень вопросов, контролируемых в ходе проведения проверок у участников строительства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034" marR="59034" marT="0" marB="0"/>
                </a:tc>
              </a:tr>
              <a:tr h="3314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Перечень вопросов, контролируемых в ходе проведения проверки организации и выполнения общестроительных работ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034" marR="59034" marT="0" marB="0"/>
                </a:tc>
              </a:tr>
              <a:tr h="1657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Перечень вопросов, требующих контроля при проверки сооружения мостов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034" marR="5903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702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" t="13778" r="3750" b="4889"/>
          <a:stretch/>
        </p:blipFill>
        <p:spPr bwMode="auto">
          <a:xfrm>
            <a:off x="467544" y="699542"/>
            <a:ext cx="8008268" cy="40151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75656" y="123478"/>
            <a:ext cx="281109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 проверочных листов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79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1640" y="-20538"/>
            <a:ext cx="7704000" cy="64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r>
              <a:rPr lang="ru-RU" sz="2000" b="1" dirty="0" smtClean="0">
                <a:solidFill>
                  <a:srgbClr val="FBFBF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Ожидаемые результаты применения проверочных листов</a:t>
            </a:r>
            <a:endParaRPr lang="ru-RU" sz="2000" b="1" dirty="0">
              <a:solidFill>
                <a:srgbClr val="FBFB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403648" y="4780012"/>
            <a:ext cx="7812360" cy="363488"/>
          </a:xfrm>
          <a:prstGeom prst="rect">
            <a:avLst/>
          </a:prstGeom>
          <a:solidFill>
            <a:srgbClr val="3399FF"/>
          </a:solidFill>
        </p:spPr>
        <p:txBody>
          <a:bodyPr>
            <a:normAutofit fontScale="92500"/>
          </a:bodyPr>
          <a:lstStyle>
            <a:lvl1pPr marL="304800" indent="-3048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1988" indent="-2540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7588" indent="-2032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7163" indent="-2032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33563" indent="-203200" algn="l" defTabSz="814388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43825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51792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59760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67728" indent="-203983" algn="l" defTabSz="81593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1400" dirty="0" smtClean="0">
                <a:solidFill>
                  <a:srgbClr val="FBFBFB"/>
                </a:solidFill>
              </a:rPr>
              <a:t>Опыт разработки и применения проверочных листов при контроле эксплуатируемых газовых объектов</a:t>
            </a:r>
          </a:p>
          <a:p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56062411"/>
              </p:ext>
            </p:extLst>
          </p:nvPr>
        </p:nvGraphicFramePr>
        <p:xfrm>
          <a:off x="-44152" y="627462"/>
          <a:ext cx="9188152" cy="4248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9592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11"/>
          <p:cNvSpPr txBox="1">
            <a:spLocks noChangeArrowheads="1"/>
          </p:cNvSpPr>
          <p:nvPr/>
        </p:nvSpPr>
        <p:spPr bwMode="auto">
          <a:xfrm>
            <a:off x="630239" y="2329377"/>
            <a:ext cx="7883525" cy="574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30" tIns="40815" rIns="81630" bIns="40815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32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Спасибо за внимание!</a:t>
            </a:r>
            <a:endParaRPr lang="ru-RU" altLang="ru-RU" sz="3200" b="1" dirty="0">
              <a:solidFill>
                <a:srgbClr val="0070C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312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31640" y="10555"/>
            <a:ext cx="7726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Распределение 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несоответствий, 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выявленных в 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 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году при контроле за эксплуатацией объектов ЕСГ ПАО «Газпром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по состоянию на 01.12.2018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9011559"/>
              </p:ext>
            </p:extLst>
          </p:nvPr>
        </p:nvGraphicFramePr>
        <p:xfrm>
          <a:off x="16525" y="724182"/>
          <a:ext cx="3691379" cy="4007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8941123"/>
              </p:ext>
            </p:extLst>
          </p:nvPr>
        </p:nvGraphicFramePr>
        <p:xfrm>
          <a:off x="3131840" y="339503"/>
          <a:ext cx="601216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473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0555"/>
            <a:ext cx="7726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Распределение выявленных 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несоответствий по 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структуре эксплуатируемых объектов компрессорных станций в 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 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году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256733"/>
              </p:ext>
            </p:extLst>
          </p:nvPr>
        </p:nvGraphicFramePr>
        <p:xfrm>
          <a:off x="0" y="627534"/>
          <a:ext cx="9144000" cy="4165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4049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42759"/>
            <a:ext cx="7726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Сравнительный 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анализ выявленных 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несоответствий </a:t>
            </a:r>
            <a:b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2017-2018 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гг. 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видам 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несоответствий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47375"/>
              </p:ext>
            </p:extLst>
          </p:nvPr>
        </p:nvGraphicFramePr>
        <p:xfrm>
          <a:off x="179511" y="699542"/>
          <a:ext cx="8784977" cy="40630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8632"/>
                <a:gridCol w="1584176"/>
                <a:gridCol w="1512169"/>
              </a:tblGrid>
              <a:tr h="259229">
                <a:tc>
                  <a:txBody>
                    <a:bodyPr/>
                    <a:lstStyle/>
                    <a:p>
                      <a:pPr marL="0" marR="0" indent="0" algn="l" defTabSz="8159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 несоответствия в части</a:t>
                      </a:r>
                      <a:endParaRPr lang="ru-RU" sz="11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 </a:t>
                      </a:r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год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 </a:t>
                      </a:r>
                      <a:r>
                        <a:rPr lang="ru-RU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год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25922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Обучение, аттестация персонала и соблюдение порядка допуска к самостоятельной работе</a:t>
                      </a:r>
                      <a:endParaRPr lang="ru-RU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Arial"/>
                        </a:rPr>
                        <a:t>0,15%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Arial"/>
                        </a:rPr>
                        <a:t>0,13%</a:t>
                      </a:r>
                    </a:p>
                  </a:txBody>
                  <a:tcPr marL="9525" marR="9525" marT="9525" marB="0" anchor="ctr"/>
                </a:tc>
              </a:tr>
              <a:tr h="25922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Проведение</a:t>
                      </a:r>
                      <a:r>
                        <a:rPr lang="ru-RU" sz="11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э</a:t>
                      </a:r>
                      <a:r>
                        <a:rPr lang="ru-RU" sz="11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кспертизы </a:t>
                      </a:r>
                      <a:r>
                        <a:rPr lang="ru-RU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промышленной безопасности</a:t>
                      </a:r>
                      <a:endParaRPr lang="ru-RU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Arial"/>
                        </a:rPr>
                        <a:t>3,10%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Arial"/>
                        </a:rPr>
                        <a:t>3,77%</a:t>
                      </a:r>
                    </a:p>
                  </a:txBody>
                  <a:tcPr marL="9525" marR="9525" marT="9525" marB="0" anchor="ctr"/>
                </a:tc>
              </a:tr>
              <a:tr h="25922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Проектная, эксплуатационная документация</a:t>
                      </a:r>
                      <a:endParaRPr lang="ru-RU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effectLst/>
                          <a:latin typeface="Arial"/>
                        </a:rPr>
                        <a:t>26,65%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effectLst/>
                          <a:latin typeface="Arial"/>
                        </a:rPr>
                        <a:t>22,88%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5922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Эксплуатация зданий, сооружений, ТУ, ведение технологического процесса</a:t>
                      </a:r>
                      <a:endParaRPr lang="ru-RU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effectLst/>
                          <a:latin typeface="Arial"/>
                        </a:rPr>
                        <a:t>64,97%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effectLst/>
                          <a:latin typeface="Arial"/>
                        </a:rPr>
                        <a:t>67,02%</a:t>
                      </a:r>
                      <a:endParaRPr lang="ru-RU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59229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Содержание территорий, зданий и оборудования</a:t>
                      </a:r>
                      <a:endParaRPr lang="ru-RU" sz="11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>
                          <a:effectLst/>
                          <a:latin typeface="Arial"/>
                        </a:rPr>
                        <a:t>25,18%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>
                          <a:effectLst/>
                          <a:latin typeface="Arial"/>
                        </a:rPr>
                        <a:t>24,99%</a:t>
                      </a:r>
                    </a:p>
                  </a:txBody>
                  <a:tcPr marL="9525" marR="9525" marT="9525" marB="0" anchor="ctr"/>
                </a:tc>
              </a:tr>
              <a:tr h="259229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Техническое обслуживание и текущий ремонт</a:t>
                      </a:r>
                      <a:endParaRPr lang="ru-RU" sz="11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>
                          <a:effectLst/>
                          <a:latin typeface="Arial"/>
                        </a:rPr>
                        <a:t>18,73%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>
                          <a:effectLst/>
                          <a:latin typeface="Arial"/>
                        </a:rPr>
                        <a:t>23,78%</a:t>
                      </a:r>
                    </a:p>
                  </a:txBody>
                  <a:tcPr marL="9525" marR="9525" marT="9525" marB="0" anchor="ctr"/>
                </a:tc>
              </a:tr>
              <a:tr h="161523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Оформление информационными знаками и знаками безопасности</a:t>
                      </a:r>
                      <a:endParaRPr lang="ru-RU" sz="11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>
                          <a:effectLst/>
                          <a:latin typeface="Arial"/>
                        </a:rPr>
                        <a:t>12,23%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>
                          <a:effectLst/>
                          <a:latin typeface="Arial"/>
                        </a:rPr>
                        <a:t>8,75%</a:t>
                      </a:r>
                    </a:p>
                  </a:txBody>
                  <a:tcPr marL="9525" marR="9525" marT="9525" marB="0" anchor="ctr"/>
                </a:tc>
              </a:tr>
              <a:tr h="259229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Отсутствие или частичное разрушение защитного покрытия надземной части газопроводов и оборудования</a:t>
                      </a:r>
                      <a:endParaRPr lang="ru-RU" sz="11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>
                          <a:effectLst/>
                          <a:latin typeface="Arial"/>
                        </a:rPr>
                        <a:t>6,04%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>
                          <a:effectLst/>
                          <a:latin typeface="Arial"/>
                        </a:rPr>
                        <a:t>7,22%</a:t>
                      </a:r>
                    </a:p>
                  </a:txBody>
                  <a:tcPr marL="9525" marR="9525" marT="9525" marB="0" anchor="ctr"/>
                </a:tc>
              </a:tr>
              <a:tr h="259229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Нарушения в охранных зонах</a:t>
                      </a:r>
                      <a:endParaRPr lang="ru-RU" sz="11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>
                          <a:effectLst/>
                          <a:latin typeface="Arial"/>
                        </a:rPr>
                        <a:t>0,20%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>
                          <a:effectLst/>
                          <a:latin typeface="Arial"/>
                        </a:rPr>
                        <a:t>0,00%</a:t>
                      </a:r>
                    </a:p>
                  </a:txBody>
                  <a:tcPr marL="9525" marR="9525" marT="9525" marB="0" anchor="ctr"/>
                </a:tc>
              </a:tr>
              <a:tr h="259229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содержанию ОЗ (наличие деревьев, ДКР)</a:t>
                      </a:r>
                      <a:endParaRPr lang="ru-RU" sz="11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>
                          <a:effectLst/>
                          <a:latin typeface="Arial"/>
                        </a:rPr>
                        <a:t>0,36%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>
                          <a:effectLst/>
                          <a:latin typeface="Arial"/>
                        </a:rPr>
                        <a:t>0,22%</a:t>
                      </a:r>
                    </a:p>
                  </a:txBody>
                  <a:tcPr marL="9525" marR="9525" marT="9525" marB="0" anchor="ctr"/>
                </a:tc>
              </a:tr>
              <a:tr h="259229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Утечки газа на кранах линейной части МГ и КЦ</a:t>
                      </a:r>
                      <a:endParaRPr lang="ru-RU" sz="11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>
                          <a:effectLst/>
                          <a:latin typeface="Arial"/>
                        </a:rPr>
                        <a:t>2,23%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>
                          <a:effectLst/>
                          <a:latin typeface="Arial"/>
                        </a:rPr>
                        <a:t>2,06%</a:t>
                      </a:r>
                    </a:p>
                  </a:txBody>
                  <a:tcPr marL="9525" marR="9525" marT="9525" marB="0" anchor="ctr"/>
                </a:tc>
              </a:tr>
              <a:tr h="25922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Соблюдение требований ОТ и ПБ</a:t>
                      </a:r>
                      <a:endParaRPr lang="ru-RU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Arial"/>
                        </a:rPr>
                        <a:t>3,05%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Arial"/>
                        </a:rPr>
                        <a:t>3,72%</a:t>
                      </a:r>
                    </a:p>
                  </a:txBody>
                  <a:tcPr marL="9525" marR="9525" marT="9525" marB="0" anchor="ctr"/>
                </a:tc>
              </a:tr>
              <a:tr h="25922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Нарушения требований по оснащенности и укомплектованности служб и подразделений</a:t>
                      </a:r>
                      <a:endParaRPr lang="ru-RU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Arial"/>
                        </a:rPr>
                        <a:t>0,20%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Arial"/>
                        </a:rPr>
                        <a:t>0,27%</a:t>
                      </a:r>
                    </a:p>
                  </a:txBody>
                  <a:tcPr marL="9525" marR="9525" marT="9525" marB="0" anchor="ctr"/>
                </a:tc>
              </a:tr>
              <a:tr h="25922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</a:t>
                      </a:r>
                      <a:endParaRPr lang="ru-RU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Arial"/>
                        </a:rPr>
                        <a:t>1,88%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Arial"/>
                        </a:rPr>
                        <a:t>2,20%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78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0555"/>
            <a:ext cx="7726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Сведения о выявленных 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несоответствиях за 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мес. 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 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  <a:b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дочерним обществам ПАО «Газпром»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78063" y="678273"/>
            <a:ext cx="18779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Абсолютный показатель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38534" y="1263048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Приведенный показатель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49796" y="4371950"/>
            <a:ext cx="9616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 – 3,34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9746019"/>
              </p:ext>
            </p:extLst>
          </p:nvPr>
        </p:nvGraphicFramePr>
        <p:xfrm>
          <a:off x="4211960" y="656406"/>
          <a:ext cx="1944216" cy="4147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1851852"/>
              </p:ext>
            </p:extLst>
          </p:nvPr>
        </p:nvGraphicFramePr>
        <p:xfrm>
          <a:off x="6012160" y="633101"/>
          <a:ext cx="2782764" cy="4147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9792610"/>
              </p:ext>
            </p:extLst>
          </p:nvPr>
        </p:nvGraphicFramePr>
        <p:xfrm>
          <a:off x="1" y="656405"/>
          <a:ext cx="4211960" cy="4124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851920" y="1266181"/>
            <a:ext cx="158417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7236296" y="678273"/>
            <a:ext cx="0" cy="4102419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212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0555"/>
            <a:ext cx="7726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Сведения о проверка Ростехнадзора 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КС дочерних обществ </a:t>
            </a:r>
            <a:b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ПАО «Газпром»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731172"/>
              </p:ext>
            </p:extLst>
          </p:nvPr>
        </p:nvGraphicFramePr>
        <p:xfrm>
          <a:off x="0" y="782064"/>
          <a:ext cx="9144000" cy="3853696"/>
        </p:xfrm>
        <a:graphic>
          <a:graphicData uri="http://schemas.openxmlformats.org/drawingml/2006/table">
            <a:tbl>
              <a:tblPr firstRow="1" firstCol="1" bandRow="1">
                <a:tableStyleId>{6E25E649-3F16-4E02-A733-19D2CDBF48F0}</a:tableStyleId>
              </a:tblPr>
              <a:tblGrid>
                <a:gridCol w="3779912"/>
                <a:gridCol w="1008112"/>
                <a:gridCol w="792088"/>
                <a:gridCol w="1008112"/>
                <a:gridCol w="936104"/>
                <a:gridCol w="839087"/>
                <a:gridCol w="780585"/>
              </a:tblGrid>
              <a:tr h="555598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 несоответствия в части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8569" marR="38569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ГТ Екатеринбург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ГТ Москва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ГТ Н. Новгород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ГТ Санкт-Петербург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ГТ Чайковский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</a:tr>
              <a:tr h="162391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Лицензирование ОПО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</a:tr>
              <a:tr h="173016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Идентификация и регистрация ОПО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8569" marR="38569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</a:tr>
              <a:tr h="178389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Экспертиза промышленной безопасности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8569" marR="38569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</a:tr>
              <a:tr h="178389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Правоустанавливающая документация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8569" marR="38569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1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</a:tr>
              <a:tr h="178389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Проектная, эксплуатационная документация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8569" marR="38569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1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</a:tr>
              <a:tr h="162391">
                <a:tc>
                  <a:txBody>
                    <a:bodyPr/>
                    <a:lstStyle/>
                    <a:p>
                      <a:pPr indent="0" algn="r">
                        <a:spcAft>
                          <a:spcPts val="0"/>
                        </a:spcAft>
                      </a:pPr>
                      <a:r>
                        <a:rPr lang="ru-RU" sz="110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Технологический регламент</a:t>
                      </a:r>
                      <a:endParaRPr lang="ru-RU" sz="1100" b="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38569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1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i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1" i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1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</a:tr>
              <a:tr h="487174">
                <a:tc>
                  <a:txBody>
                    <a:bodyPr/>
                    <a:lstStyle/>
                    <a:p>
                      <a:pPr indent="0" algn="r">
                        <a:spcAft>
                          <a:spcPts val="0"/>
                        </a:spcAft>
                      </a:pPr>
                      <a:r>
                        <a:rPr lang="ru-RU" sz="110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Нарушения в ведении исполнительной, производственной документации (схемы, инструкции, журналы, акты, приказы и т.д.)</a:t>
                      </a:r>
                      <a:endParaRPr lang="ru-RU" sz="1100" b="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8569" marR="38569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1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1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1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</a:tr>
              <a:tr h="324782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Эксплуатация зданий, сооружений, ТУ, ведение технологического процесса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8569" marR="38569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</a:tr>
              <a:tr h="324782">
                <a:tc>
                  <a:txBody>
                    <a:bodyPr/>
                    <a:lstStyle/>
                    <a:p>
                      <a:pPr indent="0" algn="r">
                        <a:spcAft>
                          <a:spcPts val="0"/>
                        </a:spcAft>
                      </a:pPr>
                      <a:r>
                        <a:rPr lang="ru-RU" sz="110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Оформление информационными знаками и знаками безопасности</a:t>
                      </a:r>
                      <a:endParaRPr lang="ru-RU" sz="1100" b="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8569" marR="38569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1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1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i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100" b="1" i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1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</a:tr>
              <a:tr h="178389">
                <a:tc>
                  <a:txBody>
                    <a:bodyPr/>
                    <a:lstStyle/>
                    <a:p>
                      <a:pPr indent="0" algn="r">
                        <a:spcAft>
                          <a:spcPts val="0"/>
                        </a:spcAft>
                      </a:pPr>
                      <a:r>
                        <a:rPr lang="ru-RU" sz="110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Содержание территорий, зданий и оборудования</a:t>
                      </a:r>
                      <a:endParaRPr lang="ru-RU" sz="1100" b="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8569" marR="38569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i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100" b="1" i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1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i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1" i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1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</a:tr>
              <a:tr h="178389">
                <a:tc>
                  <a:txBody>
                    <a:bodyPr/>
                    <a:lstStyle/>
                    <a:p>
                      <a:pPr indent="0" algn="r">
                        <a:spcAft>
                          <a:spcPts val="0"/>
                        </a:spcAft>
                      </a:pPr>
                      <a:r>
                        <a:rPr lang="ru-RU" sz="110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Техническое обслуживание и текущий ремонт</a:t>
                      </a:r>
                      <a:endParaRPr lang="ru-RU" sz="1100" b="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8569" marR="38569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i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100" b="1" i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i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100" b="1" i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1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1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RU" sz="11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</a:tr>
              <a:tr h="487174">
                <a:tc>
                  <a:txBody>
                    <a:bodyPr/>
                    <a:lstStyle/>
                    <a:p>
                      <a:pPr indent="0" algn="r">
                        <a:spcAft>
                          <a:spcPts val="0"/>
                        </a:spcAft>
                      </a:pPr>
                      <a:r>
                        <a:rPr lang="ru-RU" sz="110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Отсутствие или частичное разрушение защитного покрытия от атмосферной коррозии надземной части газопроводов и оборудования</a:t>
                      </a:r>
                      <a:endParaRPr lang="ru-RU" sz="1100" b="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8569" marR="38569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i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1100" b="1" i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i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100" b="1" i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i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1" i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i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1" i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ru-RU" sz="11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</a:tr>
              <a:tr h="178389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8569" marR="38569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057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0555"/>
            <a:ext cx="7726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Сведения 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контроле за качеством диагностических работ, проведенных на объектах компрессорных станций за 11 мес. 2018 года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74034" y="677108"/>
            <a:ext cx="1907704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55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Проверок ДООКС и КРТТ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74034" y="1723454"/>
            <a:ext cx="1907704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146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Несоответствий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1768650"/>
              </p:ext>
            </p:extLst>
          </p:nvPr>
        </p:nvGraphicFramePr>
        <p:xfrm>
          <a:off x="0" y="664473"/>
          <a:ext cx="4171950" cy="30467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304164" y="1737087"/>
            <a:ext cx="14884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Приведенный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67744" y="2931790"/>
            <a:ext cx="13839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Абсолютный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Диаграмм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7927180"/>
              </p:ext>
            </p:extLst>
          </p:nvPr>
        </p:nvGraphicFramePr>
        <p:xfrm>
          <a:off x="0" y="2964263"/>
          <a:ext cx="9144000" cy="1827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Диаграмма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7718996"/>
              </p:ext>
            </p:extLst>
          </p:nvPr>
        </p:nvGraphicFramePr>
        <p:xfrm>
          <a:off x="4067944" y="558468"/>
          <a:ext cx="1876425" cy="3152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90340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0555"/>
            <a:ext cx="7726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Распределение несоответствий, выявленных у диагностических 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организаций 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видам 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(на 01.12.2018)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9804663"/>
              </p:ext>
            </p:extLst>
          </p:nvPr>
        </p:nvGraphicFramePr>
        <p:xfrm>
          <a:off x="0" y="627534"/>
          <a:ext cx="914400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5587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31640" y="436"/>
            <a:ext cx="7812360" cy="6270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Основание для разработки проверочных листов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540986"/>
            <a:ext cx="8784976" cy="304698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лановые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проверки проводятся с использованием проверочных листов (списка контрольных вопросов), в случае если это предусмотрено положением о соответствующем виде контроля (надзора). Проверочные листы (списки контрольных вопросов) разрабатываются и утверждаются органом государственного контроля (надзора), органом муниципального контроля в соответствии с общими требованиями, определяемыми Правительством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РФ (Постановление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Правительства РФ от 13.02.2017 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№ 177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«Об утверждении общих требований к разработке и утверждению проверочных листов (списков контрольных вопросов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)») ,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и включают в себя перечни вопросов, ответы на которые однозначно свидетельствуют о соблюдении или несоблюдении юридическим лицом, индивидуальным предпринимателем обязательных требований, составляющих предмет проверки.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Постановлением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Правительства РФ от 04.08.2017 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N 930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установлено, что с 1 января 2018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года должностные лица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Ростехнадзора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при проведении плановых проверок обязаны использовать проверочные листы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(списки контрольных вопросов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Приказом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Росприроднадзора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от 18.09.2017 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N 447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"Об утверждении форм проверочных листов (списков контрольных вопросов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)» утверждены  7 форм проверочных листов в области охраны окружающей среды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684303"/>
            <a:ext cx="8784976" cy="83099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от 26.12.2008 N 294-ФЗ</a:t>
            </a:r>
          </a:p>
          <a:p>
            <a:endParaRPr lang="ru-RU" sz="1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</a:t>
            </a:r>
            <a:r>
              <a:rPr lang="en-US" sz="1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sz="1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ЗАЩИТЕ ПРАВ ЮРИДИЧЕСКИХ </a:t>
            </a:r>
            <a:r>
              <a:rPr lang="ru-RU" sz="1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</a:t>
            </a:r>
            <a:r>
              <a:rPr lang="en-US" sz="1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ИНДИВИДУАЛЬНЫХ ПРЕДПРИНИМАТЕЛЕЙ ПРИ </a:t>
            </a:r>
            <a:r>
              <a:rPr lang="ru-RU" sz="1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ОСУЩЕСТВЛЕНИИ</a:t>
            </a:r>
            <a:r>
              <a:rPr lang="en-US" sz="1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ГОСУДАРСТВЕННОГО </a:t>
            </a:r>
            <a:r>
              <a:rPr lang="ru-RU" sz="1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КОНТРОЛЯ (НАДЗОРА</a:t>
            </a:r>
            <a:r>
              <a:rPr lang="ru-RU" sz="1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1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МУНИЦИПАЛЬНОГО </a:t>
            </a:r>
            <a:r>
              <a:rPr lang="ru-RU" sz="1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КОНТРОЛЯ</a:t>
            </a:r>
            <a:endParaRPr lang="ru-RU" sz="1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37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34470</TotalTime>
  <Words>987</Words>
  <Application>Microsoft Office PowerPoint</Application>
  <PresentationFormat>Экран (16:9)</PresentationFormat>
  <Paragraphs>328</Paragraphs>
  <Slides>14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2_Тема Office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Отличие проверочных листов ООО «Газпром газнадзор» от формуляров проверок и проверочных листов госорганов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Михаил</dc:creator>
  <cp:lastModifiedBy>КИД</cp:lastModifiedBy>
  <cp:revision>3273</cp:revision>
  <cp:lastPrinted>2018-12-03T08:45:54Z</cp:lastPrinted>
  <dcterms:created xsi:type="dcterms:W3CDTF">2016-10-27T05:13:56Z</dcterms:created>
  <dcterms:modified xsi:type="dcterms:W3CDTF">2018-12-03T09:09:39Z</dcterms:modified>
</cp:coreProperties>
</file>