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72" r:id="rId4"/>
    <p:sldId id="260" r:id="rId5"/>
    <p:sldId id="262" r:id="rId6"/>
    <p:sldId id="278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77" r:id="rId15"/>
    <p:sldId id="259" r:id="rId16"/>
  </p:sldIdLst>
  <p:sldSz cx="10693400" cy="7561263"/>
  <p:notesSz cx="6858000" cy="9144000"/>
  <p:defaultTextStyle>
    <a:defPPr>
      <a:defRPr lang="ru-RU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39" autoAdjust="0"/>
    <p:restoredTop sz="94400" autoAdjust="0"/>
  </p:normalViewPr>
  <p:slideViewPr>
    <p:cSldViewPr showGuides="1">
      <p:cViewPr varScale="1">
        <p:scale>
          <a:sx n="75" d="100"/>
          <a:sy n="75" d="100"/>
        </p:scale>
        <p:origin x="-96" y="-448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8FB4D9-F284-43D8-9D54-31B171650CCE}" type="datetimeFigureOut">
              <a:rPr lang="ru-RU" smtClean="0"/>
              <a:pPr/>
              <a:t>25.04.17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4C8C47-11E2-4B2C-AFE2-0A21CC53EF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795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C8C47-11E2-4B2C-AFE2-0A21CC53EFB0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024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C8C47-11E2-4B2C-AFE2-0A21CC53EFB0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024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C8C47-11E2-4B2C-AFE2-0A21CC53EFB0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024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C8C47-11E2-4B2C-AFE2-0A21CC53EFB0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024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C8C47-11E2-4B2C-AFE2-0A21CC53EFB0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024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C8C47-11E2-4B2C-AFE2-0A21CC53EFB0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02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C8C47-11E2-4B2C-AFE2-0A21CC53EFB0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02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C8C47-11E2-4B2C-AFE2-0A21CC53EFB0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02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C8C47-11E2-4B2C-AFE2-0A21CC53EFB0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024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C8C47-11E2-4B2C-AFE2-0A21CC53EFB0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024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C8C47-11E2-4B2C-AFE2-0A21CC53EFB0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024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C8C47-11E2-4B2C-AFE2-0A21CC53EFB0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024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C8C47-11E2-4B2C-AFE2-0A21CC53EFB0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024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C8C47-11E2-4B2C-AFE2-0A21CC53EFB0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02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F1DC8-B111-4414-AF30-2330D2D3E8F7}" type="datetime1">
              <a:rPr lang="ru-RU" smtClean="0"/>
              <a:pPr/>
              <a:t>25.04.17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2B1F-579E-4D75-AF84-6A275528CF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373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4AF07-DFFC-4D9E-9E68-B4FEBA4BC4DC}" type="datetime1">
              <a:rPr lang="ru-RU" smtClean="0"/>
              <a:pPr/>
              <a:t>25.04.17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2B1F-579E-4D75-AF84-6A275528CF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707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F0B94-31AC-4B3A-9B0B-50F38F4C181F}" type="datetime1">
              <a:rPr lang="ru-RU" smtClean="0"/>
              <a:pPr/>
              <a:t>25.04.17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2B1F-579E-4D75-AF84-6A275528CF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461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6B7CF-9928-4334-9668-BDF3FF4F0322}" type="datetime1">
              <a:rPr lang="ru-RU" smtClean="0"/>
              <a:pPr/>
              <a:t>25.04.17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2B1F-579E-4D75-AF84-6A275528CF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951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DAD8-EA64-4AF1-9F00-3B601E293984}" type="datetime1">
              <a:rPr lang="ru-RU" smtClean="0"/>
              <a:pPr/>
              <a:t>25.04.17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2B1F-579E-4D75-AF84-6A275528CF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592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5639" y="1944575"/>
            <a:ext cx="5537918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41781" y="1944575"/>
            <a:ext cx="5537919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FB1F9-C161-4F5A-B702-A7E2F812C363}" type="datetime1">
              <a:rPr lang="ru-RU" smtClean="0"/>
              <a:pPr/>
              <a:t>25.04.17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2B1F-579E-4D75-AF84-6A275528CF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82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92F5-DE2C-41F0-B0DF-45AE1D68BAC3}" type="datetime1">
              <a:rPr lang="ru-RU" smtClean="0"/>
              <a:pPr/>
              <a:t>25.04.17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2B1F-579E-4D75-AF84-6A275528CF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218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F38CD-0084-48C7-8E7D-395033895D00}" type="datetime1">
              <a:rPr lang="ru-RU" smtClean="0"/>
              <a:pPr/>
              <a:t>25.04.17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2B1F-579E-4D75-AF84-6A275528CF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518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85F66-5258-4F70-ABA8-5C87580911F2}" type="datetime1">
              <a:rPr lang="ru-RU" smtClean="0"/>
              <a:pPr/>
              <a:t>25.04.17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2B1F-579E-4D75-AF84-6A275528CF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961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EA79-D684-4572-A0B2-298279E82155}" type="datetime1">
              <a:rPr lang="ru-RU" smtClean="0"/>
              <a:pPr/>
              <a:t>25.04.17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2B1F-579E-4D75-AF84-6A275528CF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266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3AE1B-4F6E-48C5-A436-1DC498F3EB03}" type="datetime1">
              <a:rPr lang="ru-RU" smtClean="0"/>
              <a:pPr/>
              <a:t>25.04.17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2B1F-579E-4D75-AF84-6A275528CF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6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3384D-E104-4282-B11C-612B929D75F5}" type="datetime1">
              <a:rPr lang="ru-RU" smtClean="0"/>
              <a:pPr/>
              <a:t>25.04.17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A2B1F-579E-4D75-AF84-6A275528CF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802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44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45.jpeg"/><Relationship Id="rId6" Type="http://schemas.openxmlformats.org/officeDocument/2006/relationships/image" Target="../media/image46.jpeg"/><Relationship Id="rId7" Type="http://schemas.openxmlformats.org/officeDocument/2006/relationships/image" Target="../media/image47.jpeg"/><Relationship Id="rId8" Type="http://schemas.openxmlformats.org/officeDocument/2006/relationships/image" Target="../media/image48.jpeg"/><Relationship Id="rId9" Type="http://schemas.openxmlformats.org/officeDocument/2006/relationships/image" Target="../media/image49.jpeg"/><Relationship Id="rId10" Type="http://schemas.openxmlformats.org/officeDocument/2006/relationships/image" Target="../media/image50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20" Type="http://schemas.openxmlformats.org/officeDocument/2006/relationships/image" Target="../media/image25.jpeg"/><Relationship Id="rId21" Type="http://schemas.openxmlformats.org/officeDocument/2006/relationships/image" Target="../media/image26.jpeg"/><Relationship Id="rId22" Type="http://schemas.openxmlformats.org/officeDocument/2006/relationships/image" Target="../media/image27.jpeg"/><Relationship Id="rId23" Type="http://schemas.openxmlformats.org/officeDocument/2006/relationships/image" Target="../media/image28.jpeg"/><Relationship Id="rId24" Type="http://schemas.openxmlformats.org/officeDocument/2006/relationships/image" Target="../media/image29.png"/><Relationship Id="rId25" Type="http://schemas.openxmlformats.org/officeDocument/2006/relationships/image" Target="../media/image30.png"/><Relationship Id="rId26" Type="http://schemas.openxmlformats.org/officeDocument/2006/relationships/image" Target="../media/image31.png"/><Relationship Id="rId27" Type="http://schemas.openxmlformats.org/officeDocument/2006/relationships/image" Target="../media/image32.png"/><Relationship Id="rId28" Type="http://schemas.openxmlformats.org/officeDocument/2006/relationships/image" Target="../media/image33.png"/><Relationship Id="rId29" Type="http://schemas.openxmlformats.org/officeDocument/2006/relationships/image" Target="../media/image34.png"/><Relationship Id="rId30" Type="http://schemas.openxmlformats.org/officeDocument/2006/relationships/image" Target="../media/image35.png"/><Relationship Id="rId31" Type="http://schemas.openxmlformats.org/officeDocument/2006/relationships/image" Target="../media/image36.png"/><Relationship Id="rId10" Type="http://schemas.openxmlformats.org/officeDocument/2006/relationships/image" Target="../media/image15.png"/><Relationship Id="rId11" Type="http://schemas.openxmlformats.org/officeDocument/2006/relationships/image" Target="../media/image16.jpeg"/><Relationship Id="rId12" Type="http://schemas.openxmlformats.org/officeDocument/2006/relationships/image" Target="../media/image17.jpeg"/><Relationship Id="rId13" Type="http://schemas.openxmlformats.org/officeDocument/2006/relationships/image" Target="../media/image18.jpeg"/><Relationship Id="rId14" Type="http://schemas.openxmlformats.org/officeDocument/2006/relationships/image" Target="../media/image19.jpeg"/><Relationship Id="rId15" Type="http://schemas.openxmlformats.org/officeDocument/2006/relationships/image" Target="../media/image20.jpeg"/><Relationship Id="rId16" Type="http://schemas.openxmlformats.org/officeDocument/2006/relationships/image" Target="../media/image21.jpeg"/><Relationship Id="rId17" Type="http://schemas.openxmlformats.org/officeDocument/2006/relationships/image" Target="../media/image22.jpeg"/><Relationship Id="rId18" Type="http://schemas.openxmlformats.org/officeDocument/2006/relationships/image" Target="../media/image23.png"/><Relationship Id="rId19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image" Target="../media/image13.jpeg"/><Relationship Id="rId7" Type="http://schemas.openxmlformats.org/officeDocument/2006/relationships/image" Target="../media/image14.jpeg"/><Relationship Id="rId8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6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39.jpeg"/><Relationship Id="rId6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41.jpeg"/><Relationship Id="rId6" Type="http://schemas.openxmlformats.org/officeDocument/2006/relationships/image" Target="../media/image4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презентация газпром\обложка 1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399" cy="756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4762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презентация газпром\Presentpage_red text1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400" y="6646863"/>
            <a:ext cx="15240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010996" y="7069907"/>
            <a:ext cx="2495127" cy="402567"/>
          </a:xfrm>
        </p:spPr>
        <p:txBody>
          <a:bodyPr/>
          <a:lstStyle/>
          <a:p>
            <a:fld id="{697A2B1F-579E-4D75-AF84-6A275528CFAC}" type="slidenum">
              <a:rPr lang="ru-RU" sz="1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10</a:t>
            </a:fld>
            <a:endParaRPr lang="ru-RU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D:\презентация газпром\Presentpage_red text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523164" cy="69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50356" y="118954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НАША ЛУЧШАЯ ЛАБОРАТОРИЯ ЭХЗ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118981" y="699573"/>
            <a:ext cx="3162404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Компоновочная схема</a:t>
            </a:r>
          </a:p>
        </p:txBody>
      </p:sp>
      <p:pic>
        <p:nvPicPr>
          <p:cNvPr id="1026" name="Picture 2" descr="D:\Чертежи для буклета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7" y="1260351"/>
            <a:ext cx="10432441" cy="4194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6140" y="5257953"/>
            <a:ext cx="10009112" cy="2339102"/>
          </a:xfrm>
          <a:prstGeom prst="rect">
            <a:avLst/>
          </a:prstGeom>
          <a:noFill/>
        </p:spPr>
        <p:txBody>
          <a:bodyPr wrap="square" numCol="2" spcCol="180000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Особенности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spcAft>
                <a:spcPts val="600"/>
              </a:spcAft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Время автономной работы лаборатории –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5 суток. 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Фургон разделен на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отсека: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жилой, бытовой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рабочий. Жилой отсек оснащен 4 спальными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местами и мультимедиа-системой, бытовой – техникой для хранения, приготовления и разогрева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пищи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Aft>
                <a:spcPts val="600"/>
              </a:spcAft>
            </a:pPr>
            <a:endParaRPr lang="ru-RU" sz="16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Электроприборы лаборатории работают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собственного бензинового генератора, от бортовой сети автомобиля и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внешней сети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Лаборатория оснащена станцией катодной защиты, сварочным инвертором и аппаратом для приварки катодных выводов.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268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презентация газпром\Presentpage_red text1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400" y="6646863"/>
            <a:ext cx="15240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010996" y="7069907"/>
            <a:ext cx="2495127" cy="402567"/>
          </a:xfrm>
        </p:spPr>
        <p:txBody>
          <a:bodyPr/>
          <a:lstStyle/>
          <a:p>
            <a:fld id="{697A2B1F-579E-4D75-AF84-6A275528CFAC}" type="slidenum">
              <a:rPr lang="ru-RU" sz="1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11</a:t>
            </a:fld>
            <a:endParaRPr lang="ru-RU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D:\презентация газпром\Presentpage_red text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523164" cy="69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50356" y="118954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НАША ЛУЧШАЯ ЛАБОРАТОРИИ </a:t>
            </a: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ЭХЗ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18981" y="699573"/>
            <a:ext cx="1120500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Отсеки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L:\Photo\Передвижные лаборатории\Архив\2016\2016 - 791 КАМАЗ 43118 (Газпром трансгаз Беларусь)\Обраб\IMG_017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55" y="1980431"/>
            <a:ext cx="3238967" cy="215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L:\Photo\Передвижные лаборатории\Архив\2016\2016 - 791 КАМАЗ 43118 (Газпром трансгаз Беларусь)\Обраб\IMG_018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55" y="4357783"/>
            <a:ext cx="3238967" cy="215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335957" y="1593752"/>
            <a:ext cx="31683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Жилой отсек</a:t>
            </a:r>
            <a:endParaRPr lang="ru-RU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784835" y="1593752"/>
            <a:ext cx="31683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Бытовой отсек</a:t>
            </a:r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233713" y="1593752"/>
            <a:ext cx="31683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Технический отсек</a:t>
            </a:r>
            <a:endParaRPr lang="ru-RU" sz="2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4" descr="L:\Photo\Передвижные лаборатории\Архив\2016\2016 - 791 КАМАЗ 43118 (Газпром трансгаз Беларусь)\Обраб\IMG_020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033" y="1980431"/>
            <a:ext cx="3238968" cy="215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L:\Photo\Передвижные лаборатории\Архив\2016\2016 - 791 КАМАЗ 43118 (Газпром трансгаз Беларусь)\Обраб\IMG_020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033" y="4357784"/>
            <a:ext cx="3238968" cy="2159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L:\Photo\Передвижные лаборатории\Архив\2016\2016 - 791 КАМАЗ 43118 (Газпром трансгаз Беларусь)\Обраб\IMG_025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911" y="1980431"/>
            <a:ext cx="3238967" cy="215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L:\Photo\Передвижные лаборатории\Архив\2016\2016 - 791 КАМАЗ 43118 (Газпром трансгаз Беларусь)\Обраб\IMG_027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911" y="4357783"/>
            <a:ext cx="3238969" cy="2159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341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оборуд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41" y="1143264"/>
            <a:ext cx="10225135" cy="611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презентация газпром\Presentpage_red text1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400" y="6646863"/>
            <a:ext cx="15240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883204" y="7069907"/>
            <a:ext cx="622919" cy="402567"/>
          </a:xfrm>
        </p:spPr>
        <p:txBody>
          <a:bodyPr/>
          <a:lstStyle/>
          <a:p>
            <a:fld id="{697A2B1F-579E-4D75-AF84-6A275528CFAC}" type="slidenum">
              <a:rPr lang="ru-RU" sz="1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12</a:t>
            </a:fld>
            <a:endParaRPr lang="ru-RU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D:\презентация газпром\Presentpage_red text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523164" cy="69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50356" y="118954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НАША ЛУЧШАЯ ЛАБОРАТОРИЯ </a:t>
            </a: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ЭХЗ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34332" y="699573"/>
            <a:ext cx="8431475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Электроизмерительное и прочее специальное оборудование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8010996" y="5538699"/>
            <a:ext cx="1721181" cy="172118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ru-RU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ИТОГО: 133 позиции</a:t>
            </a:r>
            <a:endParaRPr lang="ru-RU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937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:\Маркетинг\САЙТ\Promavto.net NEW\Фотографии для раздела технологии\1. Собственное производство сэндвич-панелей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1727" y="1"/>
            <a:ext cx="11360829" cy="756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презентация газпром\Presentpage_red text1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400" y="6646863"/>
            <a:ext cx="15240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883204" y="7069907"/>
            <a:ext cx="622919" cy="402567"/>
          </a:xfrm>
        </p:spPr>
        <p:txBody>
          <a:bodyPr/>
          <a:lstStyle/>
          <a:p>
            <a:fld id="{697A2B1F-579E-4D75-AF84-6A275528CFAC}" type="slidenum">
              <a:rPr lang="ru-RU" sz="1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13</a:t>
            </a:fld>
            <a:endParaRPr lang="ru-RU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D:\презентация газпром\Presentpage_red text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523164" cy="69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50356" y="118954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ТЕХНОЛОГИИ</a:t>
            </a:r>
          </a:p>
        </p:txBody>
      </p:sp>
    </p:spTree>
    <p:extLst>
      <p:ext uri="{BB962C8B-B14F-4D97-AF65-F5344CB8AC3E}">
        <p14:creationId xmlns:p14="http://schemas.microsoft.com/office/powerpoint/2010/main" val="2151166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презентация газпром\Presentpage_red text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523164" cy="69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презентация газпром\Presentpage_red text1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400" y="6646863"/>
            <a:ext cx="15240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010996" y="7069907"/>
            <a:ext cx="2495127" cy="402567"/>
          </a:xfrm>
        </p:spPr>
        <p:txBody>
          <a:bodyPr/>
          <a:lstStyle/>
          <a:p>
            <a:fld id="{697A2B1F-579E-4D75-AF84-6A275528CFAC}" type="slidenum">
              <a:rPr lang="ru-RU" sz="1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14</a:t>
            </a:fld>
            <a:endParaRPr lang="ru-RU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52440" y="118954"/>
            <a:ext cx="5774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ТЕХНОЛОГИИ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2008" y="3852639"/>
            <a:ext cx="48606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ППУ</a:t>
            </a:r>
          </a:p>
          <a:p>
            <a:r>
              <a:rPr lang="ru-RU" sz="1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вариативная плотность;</a:t>
            </a:r>
          </a:p>
          <a:p>
            <a:r>
              <a:rPr lang="ru-RU" sz="1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низкая теплопроводность в первые годы.</a:t>
            </a:r>
          </a:p>
          <a:p>
            <a:r>
              <a:rPr lang="ru-RU" sz="1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‒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гигроскопичность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ru-RU" sz="1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‒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с годами увеличивает теплопроводность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‒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ниже прочность, чем у ЭППС, при</a:t>
            </a:r>
          </a:p>
          <a:p>
            <a:r>
              <a:rPr lang="ru-RU" sz="1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‒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одинаковой плотности. </a:t>
            </a:r>
            <a:endParaRPr lang="ru-RU" sz="1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444614" y="972319"/>
            <a:ext cx="2880320" cy="64807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ФУРГОН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59296" y="1908423"/>
            <a:ext cx="2585318" cy="61073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КАРКАС	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320296" y="1908423"/>
            <a:ext cx="2585318" cy="61073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СЭНДВИЧ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058668" y="2772519"/>
            <a:ext cx="2448272" cy="61073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ППУ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(35≤ρ≤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100 кг/м³)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8010996" y="2772519"/>
            <a:ext cx="1800200" cy="61073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ЭППС (ρ=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const</a:t>
            </a:r>
            <a:r>
              <a:rPr lang="en-US" dirty="0" smtClean="0"/>
              <a:t>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859296" y="2797919"/>
            <a:ext cx="2585318" cy="61073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ПЕНОПЛАСТ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\rh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Соединительная линия уступом 5"/>
          <p:cNvCxnSpPr>
            <a:stCxn id="4" idx="2"/>
            <a:endCxn id="12" idx="0"/>
          </p:cNvCxnSpPr>
          <p:nvPr/>
        </p:nvCxnSpPr>
        <p:spPr>
          <a:xfrm rot="5400000">
            <a:off x="3374349" y="397997"/>
            <a:ext cx="288033" cy="2732819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Соединительная линия уступом 7"/>
          <p:cNvCxnSpPr>
            <a:stCxn id="4" idx="2"/>
            <a:endCxn id="13" idx="0"/>
          </p:cNvCxnSpPr>
          <p:nvPr/>
        </p:nvCxnSpPr>
        <p:spPr>
          <a:xfrm rot="16200000" flipH="1">
            <a:off x="6104848" y="400315"/>
            <a:ext cx="288033" cy="2728181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12" idx="2"/>
            <a:endCxn id="23" idx="0"/>
          </p:cNvCxnSpPr>
          <p:nvPr/>
        </p:nvCxnSpPr>
        <p:spPr>
          <a:xfrm>
            <a:off x="2151955" y="2519156"/>
            <a:ext cx="0" cy="2787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Соединительная линия уступом 26"/>
          <p:cNvCxnSpPr>
            <a:stCxn id="13" idx="2"/>
            <a:endCxn id="20" idx="0"/>
          </p:cNvCxnSpPr>
          <p:nvPr/>
        </p:nvCxnSpPr>
        <p:spPr>
          <a:xfrm rot="5400000">
            <a:off x="6821199" y="1980762"/>
            <a:ext cx="253363" cy="1330151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Соединительная линия уступом 28"/>
          <p:cNvCxnSpPr>
            <a:stCxn id="13" idx="2"/>
            <a:endCxn id="22" idx="0"/>
          </p:cNvCxnSpPr>
          <p:nvPr/>
        </p:nvCxnSpPr>
        <p:spPr>
          <a:xfrm rot="16200000" flipH="1">
            <a:off x="8135344" y="1996766"/>
            <a:ext cx="253363" cy="1298141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562724" y="3852639"/>
            <a:ext cx="48606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ЭППС</a:t>
            </a:r>
          </a:p>
          <a:p>
            <a:r>
              <a:rPr lang="ru-RU" sz="1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нулевая гигроскопичность;</a:t>
            </a:r>
          </a:p>
          <a:p>
            <a:r>
              <a:rPr lang="ru-RU" sz="1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выше прочность, чем у ППУ,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при</a:t>
            </a:r>
          </a:p>
          <a:p>
            <a:r>
              <a:rPr lang="ru-RU" sz="1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‒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одинаковой плотности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ru-RU" sz="1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годами не теряет свойств.</a:t>
            </a:r>
          </a:p>
          <a:p>
            <a:r>
              <a:rPr lang="ru-RU" sz="1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‒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неизменная плотность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ru-RU" sz="1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‒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теплопроводность выше, чем у ППУ</a:t>
            </a:r>
          </a:p>
          <a:p>
            <a:r>
              <a:rPr lang="ru-RU" sz="1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‒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 первые годы. </a:t>
            </a:r>
            <a:endParaRPr lang="ru-RU" sz="1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42008" y="6429826"/>
            <a:ext cx="6372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5-слойная сэндвич-панель – мифы о прочности!</a:t>
            </a:r>
            <a:endParaRPr lang="ru-RU" sz="18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570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96" y="1660787"/>
            <a:ext cx="8919890" cy="4986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D:\презентация газпром\Presentpage_red text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523164" cy="69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презентация газпром\Presentpage_red text1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400" y="6646863"/>
            <a:ext cx="15240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010996" y="7069907"/>
            <a:ext cx="2495127" cy="402567"/>
          </a:xfrm>
        </p:spPr>
        <p:txBody>
          <a:bodyPr/>
          <a:lstStyle/>
          <a:p>
            <a:fld id="{697A2B1F-579E-4D75-AF84-6A275528CFAC}" type="slidenum">
              <a:rPr lang="ru-RU" sz="1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15</a:t>
            </a:fld>
            <a:endParaRPr lang="ru-RU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52440" y="118954"/>
            <a:ext cx="5774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2008" y="900311"/>
            <a:ext cx="50054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Нашими фургонами доставляют продукты:</a:t>
            </a:r>
          </a:p>
          <a:p>
            <a:pPr>
              <a:lnSpc>
                <a:spcPct val="150000"/>
              </a:lnSpc>
            </a:pPr>
            <a:endParaRPr lang="ru-RU" sz="1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ru-RU" sz="1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797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SC_98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924" y="-9288"/>
            <a:ext cx="11430000" cy="760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презентация газпром\Presentpage_red text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523164" cy="69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презентация газпром\Presentpage_red text1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400" y="6646863"/>
            <a:ext cx="15240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010996" y="7069907"/>
            <a:ext cx="2495127" cy="402567"/>
          </a:xfrm>
        </p:spPr>
        <p:txBody>
          <a:bodyPr/>
          <a:lstStyle/>
          <a:p>
            <a:fld id="{697A2B1F-579E-4D75-AF84-6A275528CFAC}" type="slidenum">
              <a:rPr lang="ru-RU" sz="1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</a:t>
            </a:fld>
            <a:endParaRPr lang="ru-RU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52440" y="118954"/>
            <a:ext cx="5774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СОДЕРЖАНИЕ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008" y="900311"/>
            <a:ext cx="70707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заводе ПРОМАВТО.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Фургоны специальные.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Лаборатории ЭХЗ.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Технологии.</a:t>
            </a:r>
            <a:endParaRPr lang="ru-RU" sz="18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412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ая выноска 32"/>
          <p:cNvSpPr/>
          <p:nvPr/>
        </p:nvSpPr>
        <p:spPr>
          <a:xfrm>
            <a:off x="7464068" y="4320691"/>
            <a:ext cx="1339016" cy="1800200"/>
          </a:xfrm>
          <a:prstGeom prst="wedgeRectCallo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Получили статус официального производителя надстроек для</a:t>
            </a:r>
          </a:p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Рисунок 1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332359"/>
            <a:ext cx="10689232" cy="24474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2" descr="D:\презентация газпром\Presentpage_red text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523164" cy="69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презентация газпром\Presentpage_red text1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400" y="6646863"/>
            <a:ext cx="15240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010996" y="7069907"/>
            <a:ext cx="2495127" cy="402567"/>
          </a:xfrm>
        </p:spPr>
        <p:txBody>
          <a:bodyPr/>
          <a:lstStyle/>
          <a:p>
            <a:fld id="{697A2B1F-579E-4D75-AF84-6A275528CFAC}" type="slidenum">
              <a:rPr lang="ru-RU" sz="1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</a:t>
            </a:fld>
            <a:endParaRPr lang="ru-RU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52440" y="118954"/>
            <a:ext cx="5774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ЗАВОД ПРОМАВТО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317104" y="6357251"/>
            <a:ext cx="10045252" cy="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ая выноска 6"/>
          <p:cNvSpPr/>
          <p:nvPr/>
        </p:nvSpPr>
        <p:spPr>
          <a:xfrm>
            <a:off x="317104" y="4320691"/>
            <a:ext cx="1285180" cy="1800200"/>
          </a:xfrm>
          <a:prstGeom prst="wedgeRectCallo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Создали компанию «</a:t>
            </a:r>
            <a:r>
              <a:rPr lang="ru-RU" sz="14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Автохолод</a:t>
            </a:r>
            <a:r>
              <a:rPr lang="ru-RU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». Основное направление деятельности – продажа коммерческих автомобилей ГАЗ.</a:t>
            </a:r>
          </a:p>
          <a:p>
            <a:pPr algn="ctr"/>
            <a:endParaRPr lang="ru-RU" dirty="0"/>
          </a:p>
        </p:txBody>
      </p:sp>
      <p:sp>
        <p:nvSpPr>
          <p:cNvPr id="26" name="Прямоугольная выноска 25"/>
          <p:cNvSpPr/>
          <p:nvPr/>
        </p:nvSpPr>
        <p:spPr>
          <a:xfrm>
            <a:off x="1948384" y="4320691"/>
            <a:ext cx="1238076" cy="1800200"/>
          </a:xfrm>
          <a:prstGeom prst="wedgeRectCallo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Получили статус официального производителя надстроек </a:t>
            </a:r>
            <a:r>
              <a:rPr lang="ru-RU" sz="1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для</a:t>
            </a:r>
          </a:p>
          <a:p>
            <a:endParaRPr lang="ru-RU" dirty="0"/>
          </a:p>
        </p:txBody>
      </p:sp>
      <p:sp>
        <p:nvSpPr>
          <p:cNvPr id="28" name="Прямоугольная выноска 27"/>
          <p:cNvSpPr/>
          <p:nvPr/>
        </p:nvSpPr>
        <p:spPr>
          <a:xfrm>
            <a:off x="3546500" y="4320691"/>
            <a:ext cx="1822233" cy="1800200"/>
          </a:xfrm>
          <a:prstGeom prst="wedgeRectCallo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Ввели в эксплуатацию лабораторию по оценке коэффициента теплопроводности изотермических фургонов и производительности холодильных систем.</a:t>
            </a:r>
          </a:p>
          <a:p>
            <a:endParaRPr lang="ru-RU" sz="1400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Сертифицировали </a:t>
            </a:r>
            <a:r>
              <a:rPr lang="ru-RU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систему менеджмента качества по стандарту ISO 9001</a:t>
            </a:r>
            <a:r>
              <a:rPr lang="ru-RU" sz="1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ая выноска 28"/>
          <p:cNvSpPr/>
          <p:nvPr/>
        </p:nvSpPr>
        <p:spPr>
          <a:xfrm>
            <a:off x="5778748" y="4320691"/>
            <a:ext cx="1296144" cy="1800200"/>
          </a:xfrm>
          <a:prstGeom prst="wedgeRectCallo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Первые поставки в  </a:t>
            </a:r>
          </a:p>
          <a:p>
            <a:r>
              <a:rPr lang="ru-RU" sz="1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ОАО «ГАЗПРОМ».</a:t>
            </a:r>
          </a:p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ая выноска 29"/>
          <p:cNvSpPr/>
          <p:nvPr/>
        </p:nvSpPr>
        <p:spPr>
          <a:xfrm>
            <a:off x="9169400" y="4320691"/>
            <a:ext cx="1187743" cy="1800200"/>
          </a:xfrm>
          <a:prstGeom prst="wedgeRectCallo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Получили статус официального производителя надстроек </a:t>
            </a:r>
            <a:r>
              <a:rPr lang="ru-RU" sz="1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для</a:t>
            </a: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024" y="4957212"/>
            <a:ext cx="822044" cy="112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75"/>
          <a:stretch/>
        </p:blipFill>
        <p:spPr bwMode="auto">
          <a:xfrm>
            <a:off x="9452607" y="5040858"/>
            <a:ext cx="718629" cy="88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334245" y="6433376"/>
            <a:ext cx="69197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</a:t>
            </a:r>
            <a:endParaRPr lang="ru-RU" sz="1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962324" y="6433376"/>
            <a:ext cx="691975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2005</a:t>
            </a:r>
            <a:endParaRPr lang="ru-RU" sz="1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766421" y="6433376"/>
            <a:ext cx="691975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2008</a:t>
            </a:r>
            <a:endParaRPr lang="ru-RU" sz="1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815128" y="6433376"/>
            <a:ext cx="691975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2009</a:t>
            </a:r>
            <a:endParaRPr lang="ru-RU" sz="1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464068" y="6433376"/>
            <a:ext cx="691975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  <a:endParaRPr lang="ru-RU" sz="1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105440" y="6433376"/>
            <a:ext cx="691975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  <a:endParaRPr lang="ru-RU" sz="1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513" y="4932759"/>
            <a:ext cx="661915" cy="807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Прямоугольник 44"/>
          <p:cNvSpPr/>
          <p:nvPr/>
        </p:nvSpPr>
        <p:spPr>
          <a:xfrm>
            <a:off x="1942792" y="5713296"/>
            <a:ext cx="936104" cy="2160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7794972" y="6073590"/>
            <a:ext cx="936104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01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презентация газпром\Изображение для презентации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471" y="-89452"/>
            <a:ext cx="10818328" cy="7649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презентация газпром\Presentpage_red text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523164" cy="69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презентация газпром\Presentpage_red text1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400" y="6646863"/>
            <a:ext cx="15240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010996" y="7069907"/>
            <a:ext cx="2495127" cy="402567"/>
          </a:xfrm>
        </p:spPr>
        <p:txBody>
          <a:bodyPr/>
          <a:lstStyle/>
          <a:p>
            <a:fld id="{697A2B1F-579E-4D75-AF84-6A275528CFAC}" type="slidenum">
              <a:rPr lang="ru-RU" sz="1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4</a:t>
            </a:fld>
            <a:endParaRPr lang="ru-RU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52440" y="118954"/>
            <a:ext cx="5774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ФУРГОНЫ СПЕЦИАЛЬНЫЕ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008" y="900311"/>
            <a:ext cx="8101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Техника для людей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332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M:\САЙТ\Promavto.net NEW\Фото спецтехники\№3Передвижные лаборатории\ГР_передвижная_лаборатория_на_шасси_ГАЗ_33081_Садко (з-н 747-748)\фото\DSC_6296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5" y="3678671"/>
            <a:ext cx="2627697" cy="174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презентация газпром\IMG_65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22" y="3372710"/>
            <a:ext cx="2191114" cy="164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D:\master-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839" y="3417534"/>
            <a:ext cx="2371755" cy="14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DSC_243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137" y="1102730"/>
            <a:ext cx="2288593" cy="1523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линейная машина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157" y="3323966"/>
            <a:ext cx="2579543" cy="171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презентация газпром\Presentpage_red text-0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523164" cy="69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презентация газпром\Presentpage_red text1-01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400" y="6646863"/>
            <a:ext cx="15240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010996" y="7069907"/>
            <a:ext cx="2495127" cy="402567"/>
          </a:xfrm>
        </p:spPr>
        <p:txBody>
          <a:bodyPr/>
          <a:lstStyle/>
          <a:p>
            <a:fld id="{697A2B1F-579E-4D75-AF84-6A275528CFAC}" type="slidenum">
              <a:rPr lang="ru-RU" sz="1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5</a:t>
            </a:fld>
            <a:endParaRPr lang="ru-RU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52440" y="118954"/>
            <a:ext cx="5774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ФУРГОНЫ СПЕЦИАЛЬНЫЕ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2164" y="2473535"/>
            <a:ext cx="2160240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ПКСР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Передвижной комплекс </a:t>
            </a:r>
          </a:p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сварочных работ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077468" y="2473535"/>
            <a:ext cx="216024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АРС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Агрегат ремонтно-сварочный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31547" y="2473535"/>
            <a:ext cx="216024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АРМ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Аварийно-ремонтная машина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22164" y="4707352"/>
            <a:ext cx="216024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АМГ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Аварийная машина газопровода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077468" y="4707352"/>
            <a:ext cx="2160240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ЛМ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Линейная машина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83597" y="2459581"/>
            <a:ext cx="216024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АСМ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Аварийно-сварочная машина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5636002" y="4707352"/>
            <a:ext cx="216024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ЭХЗ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Лаборатория </a:t>
            </a:r>
            <a:r>
              <a:rPr lang="ru-RU" sz="14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электрохимзащиты</a:t>
            </a:r>
            <a:endParaRPr lang="ru-RU" dirty="0"/>
          </a:p>
        </p:txBody>
      </p:sp>
      <p:pic>
        <p:nvPicPr>
          <p:cNvPr id="2053" name="Picture 5" descr="D:\Для Роллапа\png\техпомощь хёндай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987" y="1180972"/>
            <a:ext cx="1737105" cy="130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 descr="D:\tehpomosch2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445" y="4481511"/>
            <a:ext cx="2346532" cy="142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D:\аварийная1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002" y="4365065"/>
            <a:ext cx="2437240" cy="162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19" descr="\\SERVER\Photo\Передвижные мастерские\Мастерская_ГАЗ_з-н 96\IMG_8359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820" y="4444679"/>
            <a:ext cx="2079159" cy="1385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9" name="Picture 21" descr="\\SERVER\Photo\Передвижные мастерские\з-н 389_ГАЗель_Next_двухрядная, аварийная\JPEG\_MG_0182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22" y="2937509"/>
            <a:ext cx="2025254" cy="1350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\\SERVER\Photo\Техпомощи\985_Урал_с_КМУ\IMG_1887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707" y="2890568"/>
            <a:ext cx="2095672" cy="139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1" name="Picture 23" descr="\\SERVER\Photo\Техпомощи\589_КАМАЗ с КМУ\jpeg\IMG_8926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882" y="2890570"/>
            <a:ext cx="2095670" cy="139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\\SERVER\Photo\Передвижные мастерские\ГАЗ_33081_з-н_122\IMG_8465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32" y="4504065"/>
            <a:ext cx="2141468" cy="142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44606" y="2227314"/>
            <a:ext cx="7037696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ПЕРЕДВИЖНЫЕ МАСТЕРСКИЕ РАЗЛИЧНОГО НАЗНАЧЕНИЯ</a:t>
            </a:r>
            <a:endParaRPr lang="ru-RU" sz="1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324209" y="778749"/>
            <a:ext cx="785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ПЕРЕДВИЖНЫЕ СВАРОЧНЫЕ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МАСТЕРСКИЕ и ЛАБОРАТОРИИ ЭХЗ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2" descr="D:\Для Роллапа\png\Спецавтомобиль МЧС на базе Mercedes-Benz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332" y="884762"/>
            <a:ext cx="2770770" cy="207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презентация газпром\IMG_2785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18" y="1223372"/>
            <a:ext cx="1906922" cy="131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SERVER\Photo\Передвижные мастерские\шиномонтаж_з-н_353\DSC_9090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279" y="2771029"/>
            <a:ext cx="2198174" cy="1463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344606" y="3253247"/>
            <a:ext cx="5271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ЛАБОРАТОРИИ РАЗЛИЧНОГО НАЗНАЧЕНИЯ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6" descr="M:\САЙТ\Promavto.net NEW\Фото спецтехники\№3Передвижные лаборатории\ГР_передвижная_лаборатория_на_шасси_КАМАЗ (з-н 591)\фото\DSC_6915_5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558" y="3689252"/>
            <a:ext cx="2464172" cy="1640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:\САЙТ\Promavto.net NEW\Фото спецтехники\№3Передвижные лаборатории\ГР_передвижная_лаборатория_на_шасси_КАМАЗ_метан (з-н 319-320)_С\фото\DSC_1213_2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800" y="3667644"/>
            <a:ext cx="2488452" cy="1656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M:\САЙТ\Promavto.net NEW\Фото спецтехники\№3Передвижные лаборатории\ГР_передвижная_лаборатория_неразрущающего_контроля (з-н 15)_С\фото\DSC_3472.jp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332" y="3788249"/>
            <a:ext cx="2307554" cy="153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D:\Для Роллапа\png\Вахтовый автобус на шасси КАМАЗ_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234" y="5075789"/>
            <a:ext cx="2111678" cy="1408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4422" y="4695158"/>
            <a:ext cx="2923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ВАХТОВЫЕ АВТОБУСЫ</a:t>
            </a:r>
            <a:endParaRPr lang="ru-RU" sz="1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4606" y="4715021"/>
            <a:ext cx="3914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СПЕЦАВТОМОБИЛИ МВД И МЧС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5" descr="D:\Для Роллапа\png\Автомобиль для перевозки заключенных на шасси ГАЗон next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759" y="5211256"/>
            <a:ext cx="2006426" cy="1337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:\Для Роллапа\png\Вахтовый автобус на шасси IVECO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22" y="5281004"/>
            <a:ext cx="1826739" cy="1461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D:\Для Роллапа\png\Вахтовый автобус на шасси Mercedes-Benz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465" y="5002951"/>
            <a:ext cx="2537405" cy="168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D:\Для Роллапа\png\Вахтовый автобус на шасси MAN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169" y="4936086"/>
            <a:ext cx="2911394" cy="1941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D:\Для Роллапа\png\Передвижная лаборатория на шасси КАМАЗ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002" y="5211256"/>
            <a:ext cx="2155831" cy="143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D:\Для Роллапа\png\Спецавтомобиль на шасси КАМАЗ_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821" y="4987626"/>
            <a:ext cx="2612049" cy="175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D:\Для Роллапа\png\Передвижная мастерская на шасси ГАЗ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1" y="5260631"/>
            <a:ext cx="2179230" cy="145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687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205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500" fill="hold"/>
                                        <p:tgtEl>
                                          <p:spTgt spid="205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5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500" fill="hold"/>
                                        <p:tgtEl>
                                          <p:spTgt spid="206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2591E-6 5.04202E-7 L -0.05761 -0.06828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0" y="-3424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3022E-7 1.34454E-6 L -0.15397 -0.0645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06" y="-323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3415E-6 2.94118E-6 L -0.36956 -0.06051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86" y="-3025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4417E-6 1.68067E-7 L 0.38337 -0.37332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69" y="-18676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9621E-6 -1.76471E-6 L -0.26712 -0.06849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63" y="-3424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2591E-6 5.88235E-7 L 0.49458 -0.37227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22" y="-18613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1811E-6 6.72269E-7 L 0.27156 -0.37206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71" y="-18613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7" dur="500" fill="hold"/>
                                        <p:tgtEl>
                                          <p:spTgt spid="206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500" fill="hold"/>
                                        <p:tgtEl>
                                          <p:spTgt spid="207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500" fill="hold"/>
                                        <p:tgtEl>
                                          <p:spTgt spid="207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3" dur="5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5" dur="500" fill="hold"/>
                                        <p:tgtEl>
                                          <p:spTgt spid="207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7" dur="500" fill="hold"/>
                                        <p:tgtEl>
                                          <p:spTgt spid="206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9" dur="500" fill="hold"/>
                                        <p:tgtEl>
                                          <p:spTgt spid="206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1" dur="500" fill="hold"/>
                                        <p:tgtEl>
                                          <p:spTgt spid="206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27543E-7 -1.17647E-6 L -0.04142 -0.12059 " pathEditMode="relative" rAng="0" ptsTypes="AA">
                                      <p:cBhvr>
                                        <p:cTn id="116" dur="5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9" y="-6029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7691E-6 0 L -0.17105 -0.11765 " pathEditMode="relative" rAng="0" ptsTypes="AA">
                                      <p:cBhvr>
                                        <p:cTn id="118" dur="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52" y="-5882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16036E-6 0 L -0.28745 -0.11765 " pathEditMode="relative" rAng="0" ptsTypes="AA">
                                      <p:cBhvr>
                                        <p:cTn id="120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73" y="-5882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27988E-7 4.62185E-6 L -0.40757 -0.11009 " pathEditMode="relative" rAng="0" ptsTypes="AA">
                                      <p:cBhvr>
                                        <p:cTn id="12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86" y="-5504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6214E-6 -4.95798E-6 L 0.44246 -0.33508 " pathEditMode="relative" rAng="0" ptsTypes="AA">
                                      <p:cBhvr>
                                        <p:cTn id="124" dur="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23" y="-16765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735E-6 -4.95798E-6 L 0.30884 -0.33886 " pathEditMode="relative" rAng="0" ptsTypes="AA">
                                      <p:cBhvr>
                                        <p:cTn id="126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42" y="-16954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6615E-6 -3.94958E-6 L 0.17818 -0.33928 " pathEditMode="relative" rAng="0" ptsTypes="AA">
                                      <p:cBhvr>
                                        <p:cTn id="128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09" y="-16975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97402E-7 -1.93277E-6 L 0.05583 -0.33004 " pathEditMode="relative" rAng="0" ptsTypes="AA">
                                      <p:cBhvr>
                                        <p:cTn id="130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1" y="-165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8" dur="500" fill="hold"/>
                                        <p:tgtEl>
                                          <p:spTgt spid="10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0" dur="500" fill="hold"/>
                                        <p:tgtEl>
                                          <p:spTgt spid="103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2" dur="500" fill="hold"/>
                                        <p:tgtEl>
                                          <p:spTgt spid="103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6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4" dur="500" fill="hold"/>
                                        <p:tgtEl>
                                          <p:spTgt spid="103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9029E-6 1.2277E-6 L -0.04765 -0.06086 " pathEditMode="relative" rAng="0" ptsTypes="AA">
                                      <p:cBhvr>
                                        <p:cTn id="16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0" y="-3043"/>
                                    </p:animMotion>
                                  </p:childTnLst>
                                </p:cTn>
                              </p:par>
                              <p:par>
                                <p:cTn id="16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3053E-6 1.92776E-6 L -0.14895 -0.05376 " pathEditMode="relative" rAng="0" ptsTypes="AA">
                                      <p:cBhvr>
                                        <p:cTn id="16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55" y="-2688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8892E-6 2.05376E-6 L -0.27309 -0.05859 " pathEditMode="relative" rAng="0" ptsTypes="AA">
                                      <p:cBhvr>
                                        <p:cTn id="170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62" y="-2940"/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2885E-6 -1.02435E-6 L -0.4013 -0.05164 " pathEditMode="relative" rAng="0" ptsTypes="AA">
                                      <p:cBhvr>
                                        <p:cTn id="17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65" y="-2582"/>
                                    </p:animMotion>
                                  </p:childTnLst>
                                </p:cTn>
                              </p:par>
                              <p:par>
                                <p:cTn id="17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9" dur="500" fill="hold"/>
                                        <p:tgtEl>
                                          <p:spTgt spid="205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0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1" dur="500" fill="hold"/>
                                        <p:tgtEl>
                                          <p:spTgt spid="205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0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3" dur="500" fill="hold"/>
                                        <p:tgtEl>
                                          <p:spTgt spid="205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0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5" dur="500" fill="hold"/>
                                        <p:tgtEl>
                                          <p:spTgt spid="205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0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45 -0.00357 L 0.43578 -0.25357 " pathEditMode="relative" rAng="0" ptsTypes="AA">
                                      <p:cBhvr>
                                        <p:cTn id="20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04" y="-12510"/>
                                    </p:animMotion>
                                  </p:childTnLst>
                                </p:cTn>
                              </p:par>
                              <p:par>
                                <p:cTn id="20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0231 L 0.3173 -0.233 " pathEditMode="relative" rAng="0" ptsTypes="AA">
                                      <p:cBhvr>
                                        <p:cTn id="209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17" y="-11776"/>
                                    </p:animMotion>
                                  </p:childTnLst>
                                </p:cTn>
                              </p:par>
                              <p:par>
                                <p:cTn id="2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7357E-6 3.57683E-6 L 0.16779 -0.23972 " pathEditMode="relative" rAng="0" ptsTypes="AA">
                                      <p:cBhvr>
                                        <p:cTn id="211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89" y="-11986"/>
                                    </p:animMotion>
                                  </p:childTnLst>
                                </p:cTn>
                              </p:par>
                              <p:par>
                                <p:cTn id="2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8441E-6 -3.81192E-6 L 0.05464 -0.22628 " pathEditMode="relative" rAng="0" ptsTypes="AA">
                                      <p:cBhvr>
                                        <p:cTn id="213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2" y="-113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500"/>
                            </p:stCondLst>
                            <p:childTnLst>
                              <p:par>
                                <p:cTn id="2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1" dur="500" fill="hold"/>
                                        <p:tgtEl>
                                          <p:spTgt spid="2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3" dur="5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5" dur="500" fill="hold"/>
                                        <p:tgtEl>
                                          <p:spTgt spid="2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4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7" dur="500" fill="hold"/>
                                        <p:tgtEl>
                                          <p:spTgt spid="2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4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3708E-6 -1.62083E-6 L -0.12988 -0.03821 " pathEditMode="relative" rAng="0" ptsTypes="AA">
                                      <p:cBhvr>
                                        <p:cTn id="2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01" y="-1911"/>
                                    </p:animMotion>
                                  </p:childTnLst>
                                </p:cTn>
                              </p:par>
                              <p:par>
                                <p:cTn id="25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5302E-8 3.59017E-7 L -0.2516 -0.04304 " pathEditMode="relative" rAng="0" ptsTypes="AA">
                                      <p:cBhvr>
                                        <p:cTn id="2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87" y="-2163"/>
                                    </p:animMotion>
                                  </p:childTnLst>
                                </p:cTn>
                              </p:par>
                              <p:par>
                                <p:cTn id="25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943E-6 -1.13794E-6 L -0.36664 -0.04031 " pathEditMode="relative" rAng="0" ptsTypes="AA">
                                      <p:cBhvr>
                                        <p:cTn id="2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32" y="-2016"/>
                                    </p:animMotion>
                                  </p:childTnLst>
                                </p:cTn>
                              </p:par>
                              <p:par>
                                <p:cTn id="2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1888E-6 2.09742E-6 L -0.01499 -0.04934 " pathEditMode="relative" rAng="0" ptsTypes="AA">
                                      <p:cBhvr>
                                        <p:cTn id="2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7" y="-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2" grpId="0"/>
      <p:bldP spid="13" grpId="0"/>
      <p:bldP spid="14" grpId="0"/>
      <p:bldP spid="15" grpId="0"/>
      <p:bldP spid="16" grpId="0"/>
      <p:bldP spid="8" grpId="0"/>
      <p:bldP spid="8" grpId="1"/>
      <p:bldP spid="17" grpId="0"/>
      <p:bldP spid="48" grpId="0"/>
      <p:bldP spid="48" grpId="1"/>
      <p:bldP spid="7" grpId="0"/>
      <p:bldP spid="7" grpId="1"/>
      <p:bldP spid="10" grpId="0"/>
      <p:bldP spid="1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ina\Desktop\презентация Михаилу\фото\2. техпомощь с кму\IMG_1632 как смарт-объект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56" y="684664"/>
            <a:ext cx="4752528" cy="316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презентация газпром\Presentpage_red text1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400" y="6646863"/>
            <a:ext cx="15240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010996" y="7069907"/>
            <a:ext cx="2495127" cy="402567"/>
          </a:xfrm>
        </p:spPr>
        <p:txBody>
          <a:bodyPr/>
          <a:lstStyle/>
          <a:p>
            <a:fld id="{697A2B1F-579E-4D75-AF84-6A275528CFAC}" type="slidenum">
              <a:rPr lang="ru-RU" sz="1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6</a:t>
            </a:fld>
            <a:endParaRPr lang="ru-RU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D:\презентация газпром\Presentpage_red text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523164" cy="69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50356" y="118954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ЛАБОРАТОРИИ ЭХЗ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74692" y="900311"/>
            <a:ext cx="5040560" cy="601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Лаборатория ЭХЗ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передвижная лаборатория для своевременного выявления и устранения дефектов изоляционного покрытия трубопроводов.</a:t>
            </a:r>
            <a:endParaRPr lang="ru-RU" sz="18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Особенности:</a:t>
            </a:r>
          </a:p>
          <a:p>
            <a:pPr algn="just">
              <a:spcAft>
                <a:spcPts val="600"/>
              </a:spcAft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Время автономной работы лаборатории – не более 1 суток. </a:t>
            </a:r>
          </a:p>
          <a:p>
            <a:pPr algn="just">
              <a:spcAft>
                <a:spcPts val="600"/>
              </a:spcAft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Лаборатория состоит из кузова-фургона, бортовой платформы и крана-манипулятора, позволяющего проводить погрузочно-разгрузочные работы.</a:t>
            </a:r>
          </a:p>
          <a:p>
            <a:pPr algn="just">
              <a:spcAft>
                <a:spcPts val="600"/>
              </a:spcAft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Фургон состоит из пассажирского и рабочего отсеков.</a:t>
            </a:r>
            <a:endParaRPr lang="ru-RU" sz="1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Электроприборы лаборатории работают от бортовой сети автомобиля через преобразователь напряжения и от внешней сети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Лаборатория оснащена сварочным инвертором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3" descr="C:\Users\ina\Desktop\презентация Михаилу\фото\2. техпомощь с кму\IMG_1705 как смарт-объект-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56" y="3805016"/>
            <a:ext cx="4824536" cy="321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028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презентация газпром\Presentpage_red text1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400" y="6646863"/>
            <a:ext cx="15240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010996" y="7069907"/>
            <a:ext cx="2495127" cy="402567"/>
          </a:xfrm>
        </p:spPr>
        <p:txBody>
          <a:bodyPr/>
          <a:lstStyle/>
          <a:p>
            <a:fld id="{697A2B1F-579E-4D75-AF84-6A275528CFAC}" type="slidenum">
              <a:rPr lang="ru-RU" sz="1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7</a:t>
            </a:fld>
            <a:endParaRPr lang="ru-RU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D:\презентация газпром\Presentpage_red text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523164" cy="69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50356" y="118954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ЛАБОРАТОРИИ ЭХЗ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74692" y="900311"/>
            <a:ext cx="5040560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Лаборатория ЭХЗ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передвижная лаборатория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своевременного выявления и устранения дефектов изоляционного покрытия трубопроводов.</a:t>
            </a:r>
            <a:endParaRPr lang="ru-RU" sz="18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Особенности:</a:t>
            </a:r>
          </a:p>
          <a:p>
            <a:pPr algn="just">
              <a:spcAft>
                <a:spcPts val="600"/>
              </a:spcAft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Время автономной работы лаборатории – не более 1 суток. </a:t>
            </a:r>
          </a:p>
          <a:p>
            <a:pPr algn="just">
              <a:spcAft>
                <a:spcPts val="600"/>
              </a:spcAft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Фургон разделен на 2 отсека: жилой и рабочий. Жилой отсек оснащен 4 спальными местами и бытовой техникой для разогрева пищи.</a:t>
            </a:r>
          </a:p>
          <a:p>
            <a:pPr algn="just">
              <a:spcAft>
                <a:spcPts val="600"/>
              </a:spcAft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Электроприборы лаборатории работают от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собственного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бензинового генератора,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бортовой сети автомобиля через преобразователь напряжения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от внешней сети.</a:t>
            </a:r>
          </a:p>
          <a:p>
            <a:pPr algn="just">
              <a:spcAft>
                <a:spcPts val="600"/>
              </a:spcAft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Лаборатория оснащена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оборудованием испытания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 из сшитого полиэтилена.</a:t>
            </a:r>
          </a:p>
        </p:txBody>
      </p:sp>
      <p:pic>
        <p:nvPicPr>
          <p:cNvPr id="1026" name="Picture 2" descr="C:\Users\ina\Desktop\IMG_416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52" y="4065090"/>
            <a:ext cx="4488508" cy="2992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N:\Photo\Передвижные лаборатории\з-н_606\jpeg\IMG_415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64" y="1188343"/>
            <a:ext cx="4619224" cy="307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782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презентация газпром\Presentpage_red text1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400" y="6646863"/>
            <a:ext cx="15240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010996" y="7069907"/>
            <a:ext cx="2495127" cy="402567"/>
          </a:xfrm>
        </p:spPr>
        <p:txBody>
          <a:bodyPr/>
          <a:lstStyle/>
          <a:p>
            <a:fld id="{697A2B1F-579E-4D75-AF84-6A275528CFAC}" type="slidenum">
              <a:rPr lang="ru-RU" sz="1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8</a:t>
            </a:fld>
            <a:endParaRPr lang="ru-RU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D:\презентация газпром\Presentpage_red text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523164" cy="69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50356" y="118954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ЛАБОРАТОРИИ ЭХЗ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74692" y="900311"/>
            <a:ext cx="5040560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Лаборатория ЭХЗ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передвижная лаборатория для своевременного выявления и устранения дефектов изоляционного покрытия трубопроводов.</a:t>
            </a:r>
            <a:endParaRPr lang="ru-RU" sz="18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8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Особенности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spcAft>
                <a:spcPts val="600"/>
              </a:spcAft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Время автономной работы лаборатории – не более 1 суток. </a:t>
            </a:r>
          </a:p>
          <a:p>
            <a:pPr algn="just">
              <a:spcAft>
                <a:spcPts val="600"/>
              </a:spcAft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Фургон разделен на 2 отсека: жилой и рабочий. Жилой отсек оснащен 4 спальными местами и бытовой техникой для разогрева пищи.</a:t>
            </a:r>
          </a:p>
          <a:p>
            <a:pPr algn="just">
              <a:spcAft>
                <a:spcPts val="600"/>
              </a:spcAft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Электроприборы лаборатории работают от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бортовой сети автомобиля через преобразователь напряжения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от внешней сети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Лаборатория оснащена станцией катодной защиты и аппаратом для приварки катодных выводов.</a:t>
            </a:r>
            <a:endParaRPr lang="ru-RU" sz="1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3" descr="N:\Маркетинг\САЙТ\Promavto.net NEW\Фото спецтехники\№3Передвижные лаборатории\№12 Передвижная лаборатория на шасси КАМАЗ 43118 (1174)\на сайт\peredvizhnaja _laboratorija_na_shassi_kamaz_43118-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64" y="3769642"/>
            <a:ext cx="4560135" cy="303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N:\Маркетинг\САЙТ\Promavto.net NEW\Фото спецтехники\№3Передвижные лаборатории\№12 Передвижная лаборатория на шасси КАМАЗ 43118 (1174)\на сайт\peredvizhnaja _laboratorija_na_shassi_kamaz_43118-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56" y="997935"/>
            <a:ext cx="4721504" cy="314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6945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2155578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9964" y="-107801"/>
            <a:ext cx="11497890" cy="7669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презентация газпром\Presentpage_red text1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400" y="6646863"/>
            <a:ext cx="15240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010996" y="7069907"/>
            <a:ext cx="2495127" cy="402567"/>
          </a:xfrm>
        </p:spPr>
        <p:txBody>
          <a:bodyPr/>
          <a:lstStyle/>
          <a:p>
            <a:fld id="{697A2B1F-579E-4D75-AF84-6A275528CFAC}" type="slidenum">
              <a:rPr lang="ru-RU" sz="1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9</a:t>
            </a:fld>
            <a:endParaRPr lang="ru-RU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D:\презентация газпром\Presentpage_red text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523164" cy="69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50356" y="118954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НАША ЛУЧШАЯ ЛАБОРАТОРИЯ ЭХЗ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18981" y="699573"/>
            <a:ext cx="1983235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Внешний вид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34132" y="1097038"/>
            <a:ext cx="1721181" cy="172118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ru-RU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ФУРГОН</a:t>
            </a:r>
          </a:p>
          <a:p>
            <a:pPr algn="ctr"/>
            <a:r>
              <a:rPr lang="ru-RU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БИЗНЕС-КЛАССА</a:t>
            </a:r>
            <a:endParaRPr lang="ru-RU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6140" y="6646863"/>
            <a:ext cx="5040560" cy="369332"/>
          </a:xfrm>
          <a:prstGeom prst="rect">
            <a:avLst/>
          </a:prstGeom>
          <a:solidFill>
            <a:schemeClr val="bg1">
              <a:alpha val="41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800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Подробности – в раздаточных материалах</a:t>
            </a:r>
            <a:endParaRPr lang="ru-RU" sz="1800" i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243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7019</TotalTime>
  <Words>646</Words>
  <Application>Microsoft Macintosh PowerPoint</Application>
  <PresentationFormat>Другой</PresentationFormat>
  <Paragraphs>145</Paragraphs>
  <Slides>15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Белов Илья Сергеевич</dc:creator>
  <cp:lastModifiedBy>Michael Ambaroff</cp:lastModifiedBy>
  <cp:revision>189</cp:revision>
  <dcterms:created xsi:type="dcterms:W3CDTF">2015-08-19T05:46:14Z</dcterms:created>
  <dcterms:modified xsi:type="dcterms:W3CDTF">2017-04-25T07:59:04Z</dcterms:modified>
</cp:coreProperties>
</file>