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22"/>
  </p:notesMasterIdLst>
  <p:sldIdLst>
    <p:sldId id="445" r:id="rId2"/>
    <p:sldId id="443" r:id="rId3"/>
    <p:sldId id="436" r:id="rId4"/>
    <p:sldId id="435" r:id="rId5"/>
    <p:sldId id="438" r:id="rId6"/>
    <p:sldId id="410" r:id="rId7"/>
    <p:sldId id="446" r:id="rId8"/>
    <p:sldId id="413" r:id="rId9"/>
    <p:sldId id="447" r:id="rId10"/>
    <p:sldId id="416" r:id="rId11"/>
    <p:sldId id="449" r:id="rId12"/>
    <p:sldId id="450" r:id="rId13"/>
    <p:sldId id="444" r:id="rId14"/>
    <p:sldId id="411" r:id="rId15"/>
    <p:sldId id="437" r:id="rId16"/>
    <p:sldId id="421" r:id="rId17"/>
    <p:sldId id="441" r:id="rId18"/>
    <p:sldId id="419" r:id="rId19"/>
    <p:sldId id="442" r:id="rId20"/>
    <p:sldId id="451" r:id="rId21"/>
  </p:sldIdLst>
  <p:sldSz cx="12192000" cy="6858000"/>
  <p:notesSz cx="6638925" cy="973455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66" userDrawn="1">
          <p15:clr>
            <a:srgbClr val="A4A3A4"/>
          </p15:clr>
        </p15:guide>
        <p15:guide id="2" pos="209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B88C00"/>
    <a:srgbClr val="4F81BD"/>
    <a:srgbClr val="00F26D"/>
    <a:srgbClr val="18436A"/>
    <a:srgbClr val="000000"/>
    <a:srgbClr val="D4EDB9"/>
    <a:srgbClr val="BCE2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651" autoAdjust="0"/>
    <p:restoredTop sz="94014" autoAdjust="0"/>
  </p:normalViewPr>
  <p:slideViewPr>
    <p:cSldViewPr>
      <p:cViewPr varScale="1">
        <p:scale>
          <a:sx n="117" d="100"/>
          <a:sy n="117" d="100"/>
        </p:scale>
        <p:origin x="204" y="9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324"/>
    </p:cViewPr>
  </p:sorterViewPr>
  <p:notesViewPr>
    <p:cSldViewPr>
      <p:cViewPr varScale="1">
        <p:scale>
          <a:sx n="105" d="100"/>
          <a:sy n="105" d="100"/>
        </p:scale>
        <p:origin x="-2028" y="-90"/>
      </p:cViewPr>
      <p:guideLst>
        <p:guide orient="horz" pos="3066"/>
        <p:guide pos="209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1-18T06:29:12.972"/>
    </inkml:context>
    <inkml:brush xml:id="br0">
      <inkml:brushProperty name="width" value="0.04286" units="cm"/>
      <inkml:brushProperty name="height" value="0.04286" units="cm"/>
      <inkml:brushProperty name="color" value="#004F8B"/>
    </inkml:brush>
  </inkml:definitions>
  <inkml:trace contextRef="#ctx0" brushRef="#br0">0 89 8355,'0'-15'0,"2"1"-1287,3-1 714,-4 0 1,7 5 830,-3 1-24,-3 5-326,11-2 0,-10 6 0,5 2-10,-1 2 1,-2 5 0,-5 5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1-18T06:29:13.849"/>
    </inkml:context>
    <inkml:brush xml:id="br0">
      <inkml:brushProperty name="width" value="0.04286" units="cm"/>
      <inkml:brushProperty name="height" value="0.04286" units="cm"/>
      <inkml:brushProperty name="color" value="#004F8B"/>
    </inkml:brush>
  </inkml:definitions>
  <inkml:trace contextRef="#ctx0" brushRef="#br0">16 89 8021,'0'-15'-948,"0"0"1057,0 1 0,-2 1-193,-3 3-67,3-3-349,-4 11 418,6-5 108,6 14-208,3 1 36,5 7 0,1-7 0,0-1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1-18T06:29:16.658"/>
    </inkml:context>
    <inkml:brush xml:id="br0">
      <inkml:brushProperty name="width" value="0.04286" units="cm"/>
      <inkml:brushProperty name="height" value="0.04286" units="cm"/>
      <inkml:brushProperty name="color" value="#004F8B"/>
    </inkml:brush>
  </inkml:definitions>
  <inkml:trace contextRef="#ctx0" brushRef="#br0">0 104 8355,'2'-20'-358,"3"1"362,-4-1 1,6 5 150,-7 1-492,6 5 425,-4 3 1,5 8 68,-7 2 1,0 0-672,0 5 1,4 1-341,1 5 678,0 0 1,-5-1 0,0 1 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1-18T06:29:15.996"/>
    </inkml:context>
    <inkml:brush xml:id="br0">
      <inkml:brushProperty name="width" value="0.04286" units="cm"/>
      <inkml:brushProperty name="height" value="0.04286" units="cm"/>
      <inkml:brushProperty name="color" value="#004F8B"/>
    </inkml:brush>
  </inkml:definitions>
  <inkml:trace contextRef="#ctx0" brushRef="#br0">15 87 8355,'-2'-13'5,"-1"1"-543,-2 2 102,0 7 1,5-2 93,0 10 0,0-2 208,0 7 1,7-7 0,1 4 0</inkml:trace>
  <inkml:trace contextRef="#ctx0" brushRef="#br0" timeOffset="1032">15 72 8355,'-7'-21'0,"6"4"-1431,-6-4 1048,7 13 1,0 3 260,0 10 0,5 3 31,0 7 1,2-5 90,-3-1 0,-2 1 0,5 5 0,-7 0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18-01-18T06:29:17.495"/>
    </inkml:context>
    <inkml:brush xml:id="br0">
      <inkml:brushProperty name="width" value="0.04286" units="cm"/>
      <inkml:brushProperty name="height" value="0.04286" units="cm"/>
      <inkml:brushProperty name="color" value="#004F8B"/>
    </inkml:brush>
  </inkml:definitions>
  <inkml:trace contextRef="#ctx0" brushRef="#br0">15 44 8452,'-1'-15'-1534,"-4"1"469,3 6 1031,-4 1 1,7 14 7,4 2 0,-3 4 26,3 2 0,3 0 0,0 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876867" cy="486728"/>
          </a:xfrm>
          <a:prstGeom prst="rect">
            <a:avLst/>
          </a:prstGeom>
        </p:spPr>
        <p:txBody>
          <a:bodyPr vert="horz" lIns="89513" tIns="44756" rIns="89513" bIns="4475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760523" y="0"/>
            <a:ext cx="2876867" cy="486728"/>
          </a:xfrm>
          <a:prstGeom prst="rect">
            <a:avLst/>
          </a:prstGeom>
        </p:spPr>
        <p:txBody>
          <a:bodyPr vert="horz" lIns="89513" tIns="44756" rIns="89513" bIns="4475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33C1BB6B-7CEC-4B00-BB62-E03573ED6E62}" type="datetimeFigureOut">
              <a:rPr lang="ru-RU"/>
              <a:pPr>
                <a:defRPr/>
              </a:pPr>
              <a:t>30.11.2018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74613" y="730250"/>
            <a:ext cx="6489700" cy="36512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9513" tIns="44756" rIns="89513" bIns="44756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63893" y="4623913"/>
            <a:ext cx="5311140" cy="4380547"/>
          </a:xfrm>
          <a:prstGeom prst="rect">
            <a:avLst/>
          </a:prstGeom>
        </p:spPr>
        <p:txBody>
          <a:bodyPr vert="horz" lIns="89513" tIns="44756" rIns="89513" bIns="44756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2" y="9246133"/>
            <a:ext cx="2876867" cy="486728"/>
          </a:xfrm>
          <a:prstGeom prst="rect">
            <a:avLst/>
          </a:prstGeom>
        </p:spPr>
        <p:txBody>
          <a:bodyPr vert="horz" lIns="89513" tIns="44756" rIns="89513" bIns="4475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760523" y="9246133"/>
            <a:ext cx="2876867" cy="486728"/>
          </a:xfrm>
          <a:prstGeom prst="rect">
            <a:avLst/>
          </a:prstGeom>
        </p:spPr>
        <p:txBody>
          <a:bodyPr vert="horz" lIns="89513" tIns="44756" rIns="89513" bIns="4475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92F331E-011C-4144-A8E6-393455575A9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916562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0488" y="744538"/>
            <a:ext cx="6616700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4100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9C65205-3FA8-434C-BEA1-0064966D9407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27506172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4100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50F7968-1135-4520-8746-DF752D8F09F6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3828065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74613" y="730250"/>
            <a:ext cx="6489700" cy="36512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100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27289" indent="-279726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18907" indent="-22378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566470" indent="-22378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14032" indent="-22378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461595" indent="-22378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09157" indent="-22378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356720" indent="-22378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04283" indent="-22378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5C59941-CB17-4B48-80D0-42E82030B2E8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54892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92F331E-011C-4144-A8E6-393455575A90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17596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0488" y="744538"/>
            <a:ext cx="6616700" cy="3722687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100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5C59941-CB17-4B48-80D0-42E82030B2E8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18822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4288" y="719138"/>
            <a:ext cx="6383337" cy="35909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100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12016" indent="-273852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095410" indent="-219081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533573" indent="-219081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1971738" indent="-219081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409901" indent="-21908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848065" indent="-21908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286228" indent="-21908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724393" indent="-219081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5C59941-CB17-4B48-80D0-42E82030B2E8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28196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6988" y="733425"/>
            <a:ext cx="6510337" cy="366236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100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27348" indent="-279749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18997" indent="-223799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566596" indent="-223799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14195" indent="-223799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461793" indent="-223799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09392" indent="-223799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356991" indent="-223799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04590" indent="-223799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5C59941-CB17-4B48-80D0-42E82030B2E8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17447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 smtClean="0"/>
          </a:p>
        </p:txBody>
      </p:sp>
      <p:sp>
        <p:nvSpPr>
          <p:cNvPr id="4100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9F246E7-76DF-4425-98BE-E35D11B270A4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ru-RU" smtClean="0"/>
          </a:p>
        </p:txBody>
      </p:sp>
    </p:spTree>
    <p:extLst>
      <p:ext uri="{BB962C8B-B14F-4D97-AF65-F5344CB8AC3E}">
        <p14:creationId xmlns:p14="http://schemas.microsoft.com/office/powerpoint/2010/main" val="5143979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15878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2693" y="-1"/>
            <a:ext cx="12204692" cy="6867077"/>
          </a:xfrm>
          <a:prstGeom prst="rect">
            <a:avLst/>
          </a:prstGeom>
        </p:spPr>
      </p:pic>
      <p:sp>
        <p:nvSpPr>
          <p:cNvPr id="3" name="Прямоугольник 2"/>
          <p:cNvSpPr/>
          <p:nvPr userDrawn="1"/>
        </p:nvSpPr>
        <p:spPr>
          <a:xfrm>
            <a:off x="-12693" y="549276"/>
            <a:ext cx="12204700" cy="61920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bg1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41" y="58211"/>
            <a:ext cx="2530059" cy="43285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197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395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592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789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898" indent="-342898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46" indent="-285749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93" indent="-228599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91" indent="-228599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88" indent="-228599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85" indent="-228599" algn="l" defTabSz="91439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83" indent="-228599" algn="l" defTabSz="91439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80" indent="-228599" algn="l" defTabSz="91439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77" indent="-228599" algn="l" defTabSz="914395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7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5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92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9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87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84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81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79" algn="l" defTabSz="91439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emf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18.png"/><Relationship Id="rId10" Type="http://schemas.microsoft.com/office/2007/relationships/hdphoto" Target="../media/hdphoto4.wdp"/><Relationship Id="rId4" Type="http://schemas.openxmlformats.org/officeDocument/2006/relationships/image" Target="../media/image17.png"/><Relationship Id="rId9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customXml" Target="../ink/ink2.xml"/><Relationship Id="rId13" Type="http://schemas.openxmlformats.org/officeDocument/2006/relationships/image" Target="../media/image160.png"/><Relationship Id="rId3" Type="http://schemas.openxmlformats.org/officeDocument/2006/relationships/image" Target="../media/image26.wmf"/><Relationship Id="rId7" Type="http://schemas.openxmlformats.org/officeDocument/2006/relationships/image" Target="../media/image130.png"/><Relationship Id="rId12" Type="http://schemas.openxmlformats.org/officeDocument/2006/relationships/customXml" Target="../ink/ink4.xml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1.xml"/><Relationship Id="rId11" Type="http://schemas.openxmlformats.org/officeDocument/2006/relationships/image" Target="../media/image150.png"/><Relationship Id="rId15" Type="http://schemas.openxmlformats.org/officeDocument/2006/relationships/image" Target="../media/image170.png"/><Relationship Id="rId10" Type="http://schemas.openxmlformats.org/officeDocument/2006/relationships/customXml" Target="../ink/ink3.xml"/><Relationship Id="rId4" Type="http://schemas.openxmlformats.org/officeDocument/2006/relationships/customXml" Target="../ink/ink1.xml"/><Relationship Id="rId9" Type="http://schemas.openxmlformats.org/officeDocument/2006/relationships/image" Target="../media/image14.png"/><Relationship Id="rId14" Type="http://schemas.openxmlformats.org/officeDocument/2006/relationships/customXml" Target="../ink/ink5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7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microsoft.com/office/2007/relationships/hdphoto" Target="../media/hdphoto5.wdp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010"/>
          <a:stretch/>
        </p:blipFill>
        <p:spPr>
          <a:xfrm>
            <a:off x="1793522" y="1916832"/>
            <a:ext cx="8604956" cy="477602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91344" y="119999"/>
            <a:ext cx="118093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18436A"/>
                </a:solidFill>
              </a:rPr>
              <a:t>Новый подход к организации текущего и капитального ремонта </a:t>
            </a:r>
            <a:r>
              <a:rPr lang="ru-RU" sz="3600" b="1" dirty="0" smtClean="0">
                <a:solidFill>
                  <a:srgbClr val="18436A"/>
                </a:solidFill>
              </a:rPr>
              <a:t>систем</a:t>
            </a:r>
            <a:r>
              <a:rPr lang="en-US" sz="3600" b="1" dirty="0" smtClean="0">
                <a:solidFill>
                  <a:srgbClr val="18436A"/>
                </a:solidFill>
              </a:rPr>
              <a:t> </a:t>
            </a:r>
            <a:r>
              <a:rPr lang="ru-RU" sz="3600" b="1" dirty="0" smtClean="0">
                <a:solidFill>
                  <a:srgbClr val="18436A"/>
                </a:solidFill>
              </a:rPr>
              <a:t>автоматизации </a:t>
            </a:r>
            <a:r>
              <a:rPr lang="ru-RU" sz="3600" b="1" dirty="0">
                <a:solidFill>
                  <a:srgbClr val="18436A"/>
                </a:solidFill>
              </a:rPr>
              <a:t>на компрессорных станциях газотранспортных обществ </a:t>
            </a:r>
            <a:r>
              <a:rPr lang="ru-RU" sz="3600" b="1" dirty="0" smtClean="0">
                <a:solidFill>
                  <a:srgbClr val="18436A"/>
                </a:solidFill>
              </a:rPr>
              <a:t>и</a:t>
            </a:r>
            <a:r>
              <a:rPr lang="en-US" sz="3600" b="1" dirty="0" smtClean="0">
                <a:solidFill>
                  <a:srgbClr val="18436A"/>
                </a:solidFill>
              </a:rPr>
              <a:t> </a:t>
            </a:r>
            <a:r>
              <a:rPr lang="ru-RU" sz="3600" b="1" dirty="0" smtClean="0">
                <a:solidFill>
                  <a:srgbClr val="18436A"/>
                </a:solidFill>
              </a:rPr>
              <a:t>ПХГ</a:t>
            </a:r>
            <a:endParaRPr lang="ru-RU" sz="3600" b="1" dirty="0">
              <a:solidFill>
                <a:srgbClr val="18436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77182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119336" y="868070"/>
            <a:ext cx="862688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/>
            <a:endParaRPr lang="ru-RU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2783632" y="120009"/>
            <a:ext cx="928903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/>
          <a:p>
            <a:pPr algn="r"/>
            <a:r>
              <a:rPr lang="ru-RU" sz="2000" b="1" dirty="0">
                <a:solidFill>
                  <a:schemeClr val="bg1"/>
                </a:solidFill>
              </a:rPr>
              <a:t>Новый подход к ремонту ГПА и КЦ с применением узлов интерактивной сети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19336" y="620688"/>
            <a:ext cx="119533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solidFill>
                  <a:schemeClr val="accent1">
                    <a:lumMod val="75000"/>
                  </a:schemeClr>
                </a:solidFill>
              </a:rPr>
              <a:t>В настоящее время как новые, так и ремонтируемые ГПА используют системы управления централизованного типа, что требует наличия большого </a:t>
            </a: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</a:rPr>
              <a:t>объема </a:t>
            </a:r>
            <a:r>
              <a:rPr lang="ru-RU" sz="1400" dirty="0">
                <a:solidFill>
                  <a:schemeClr val="accent1">
                    <a:lumMod val="75000"/>
                  </a:schemeClr>
                </a:solidFill>
              </a:rPr>
              <a:t>дорогостоящего оборудования, такого как взрывобезопасные промежуточные конструктивы, специализированные кабели, несущие конструкции и т. д.</a:t>
            </a:r>
          </a:p>
        </p:txBody>
      </p:sp>
      <p:sp>
        <p:nvSpPr>
          <p:cNvPr id="15" name="Прямоугольник 14"/>
          <p:cNvSpPr/>
          <p:nvPr/>
        </p:nvSpPr>
        <p:spPr>
          <a:xfrm>
            <a:off x="119336" y="1484785"/>
            <a:ext cx="119533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solidFill>
                  <a:schemeClr val="accent1">
                    <a:lumMod val="75000"/>
                  </a:schemeClr>
                </a:solidFill>
              </a:rPr>
              <a:t>Такое техническое решение ограничивает дальнейшее повышение надежности, степени унификации и существенно влияет на стоимость КМЧ для проведения ремонтов ГПА и строительно-монтажных работ на </a:t>
            </a: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</a:rPr>
              <a:t>КС</a:t>
            </a:r>
            <a:endParaRPr lang="ru-RU" sz="1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119336" y="2091615"/>
            <a:ext cx="1195332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solidFill>
                  <a:schemeClr val="accent1">
                    <a:lumMod val="75000"/>
                  </a:schemeClr>
                </a:solidFill>
              </a:rPr>
              <a:t>Предлагаемая концепция устраняет вышеуказанные </a:t>
            </a: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</a:rPr>
              <a:t>недостатки</a:t>
            </a:r>
            <a:endParaRPr lang="ru-RU" sz="1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119336" y="2564904"/>
            <a:ext cx="119533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solidFill>
                  <a:schemeClr val="accent1">
                    <a:lumMod val="75000"/>
                  </a:schemeClr>
                </a:solidFill>
              </a:rPr>
              <a:t>Концепция ориентирована на применение узлов интерактивной сети (УИС), которые благодаря своим функциональным возможностям и небольшим габаритам (</a:t>
            </a: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</a:rPr>
              <a:t>170х110х90 </a:t>
            </a:r>
            <a:r>
              <a:rPr lang="ru-RU" sz="1400" dirty="0">
                <a:solidFill>
                  <a:schemeClr val="accent1">
                    <a:lumMod val="75000"/>
                  </a:schemeClr>
                </a:solidFill>
              </a:rPr>
              <a:t>мм) размещаются непосредственно на технологическом оборудовании около датчиков или исполнительных механизмов и короткими кабелями подключаются к ними, минуя промежуточные клеммные соединения, монтажные коробки, кабельные лотки и т. д.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119336" y="3530928"/>
            <a:ext cx="119533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solidFill>
                  <a:schemeClr val="accent1">
                    <a:lumMod val="75000"/>
                  </a:schemeClr>
                </a:solidFill>
              </a:rPr>
              <a:t>Конструктивно все УИС имеют взрывобезопасное исполнение, функционируют в диапазоне температур от -</a:t>
            </a: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</a:rPr>
              <a:t>55 </a:t>
            </a:r>
            <a:r>
              <a:rPr lang="ru-RU" sz="1400" dirty="0">
                <a:solidFill>
                  <a:schemeClr val="accent1">
                    <a:lumMod val="75000"/>
                  </a:schemeClr>
                </a:solidFill>
              </a:rPr>
              <a:t>до </a:t>
            </a: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</a:rPr>
              <a:t>+75 </a:t>
            </a:r>
            <a:r>
              <a:rPr lang="ru-RU" sz="1400" dirty="0">
                <a:solidFill>
                  <a:schemeClr val="accent1">
                    <a:lumMod val="75000"/>
                  </a:schemeClr>
                </a:solidFill>
              </a:rPr>
              <a:t>градусов и обеспечивают защиту входных каналов вида «искробезопасная цепь</a:t>
            </a: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</a:rPr>
              <a:t>»</a:t>
            </a:r>
            <a:endParaRPr lang="ru-RU" sz="1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119336" y="4137527"/>
            <a:ext cx="1195332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solidFill>
                  <a:schemeClr val="accent1">
                    <a:lumMod val="75000"/>
                  </a:schemeClr>
                </a:solidFill>
              </a:rPr>
              <a:t>Комплексный алгоритм управления агрегатом или цехом, заданный технологом, реализуется цифровой интерактивной сетью кольцевой структуры, объединяющий УИС-ы. При этом интерактивная сеть обеспечивает совместное функционирование УИС-</a:t>
            </a:r>
            <a:r>
              <a:rPr lang="ru-RU" sz="1400" dirty="0" err="1">
                <a:solidFill>
                  <a:schemeClr val="accent1">
                    <a:lumMod val="75000"/>
                  </a:schemeClr>
                </a:solidFill>
              </a:rPr>
              <a:t>ов</a:t>
            </a:r>
            <a:r>
              <a:rPr lang="ru-RU" sz="1400" dirty="0">
                <a:solidFill>
                  <a:schemeClr val="accent1">
                    <a:lumMod val="75000"/>
                  </a:schemeClr>
                </a:solidFill>
              </a:rPr>
              <a:t> без центрального устройства </a:t>
            </a: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</a:rPr>
              <a:t>управления</a:t>
            </a:r>
            <a:endParaRPr lang="ru-RU" sz="1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119336" y="4744127"/>
            <a:ext cx="119533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solidFill>
                  <a:schemeClr val="accent1">
                    <a:lumMod val="75000"/>
                  </a:schemeClr>
                </a:solidFill>
              </a:rPr>
              <a:t>В настоящее время разработанная документация на ремонт для всех видов эксплуатируемых агрегатов ангарного и </a:t>
            </a:r>
            <a:r>
              <a:rPr lang="ru-RU" sz="1400" dirty="0" err="1">
                <a:solidFill>
                  <a:schemeClr val="accent1">
                    <a:lumMod val="75000"/>
                  </a:schemeClr>
                </a:solidFill>
              </a:rPr>
              <a:t>блочно</a:t>
            </a:r>
            <a:r>
              <a:rPr lang="ru-RU" sz="1400" dirty="0">
                <a:solidFill>
                  <a:schemeClr val="accent1">
                    <a:lumMod val="75000"/>
                  </a:schemeClr>
                </a:solidFill>
              </a:rPr>
              <a:t>-контейнерного исполнения. Для газоперекачивающих агрегатов потребуется не более 110 УИС. При этом исключается более 50 дорогостоящих взрывозащитных коробок больших габаритов с сальниковыми узлами, более 5 километров специализированного негорючего кабеля, сотни кабельных лотков, а также полностью исключается необходимость в блоку </a:t>
            </a:r>
            <a:r>
              <a:rPr lang="ru-RU" sz="1400" dirty="0" smtClean="0">
                <a:solidFill>
                  <a:schemeClr val="accent1">
                    <a:lumMod val="75000"/>
                  </a:schemeClr>
                </a:solidFill>
              </a:rPr>
              <a:t>САУ</a:t>
            </a:r>
            <a:endParaRPr lang="ru-RU" sz="1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119336" y="5818092"/>
            <a:ext cx="1195332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solidFill>
                  <a:schemeClr val="tx2"/>
                </a:solidFill>
              </a:rPr>
              <a:t>При текущем плане ремонта 100 ГПА в год экономический эффект от применения УИС превышает 1 млрд. руб.</a:t>
            </a:r>
          </a:p>
          <a:p>
            <a:pPr algn="just"/>
            <a:endParaRPr lang="ru-RU" sz="1400" dirty="0">
              <a:solidFill>
                <a:schemeClr val="tx2"/>
              </a:solidFill>
            </a:endParaRPr>
          </a:p>
          <a:p>
            <a:pPr algn="just"/>
            <a:r>
              <a:rPr lang="ru-RU" sz="1400" dirty="0">
                <a:solidFill>
                  <a:schemeClr val="tx2"/>
                </a:solidFill>
              </a:rPr>
              <a:t>Использование УИС позволит реализовать существующую потребность ПАО «Газпром» в ремонте 200 ГПА в год при текущих </a:t>
            </a:r>
            <a:r>
              <a:rPr lang="ru-RU" sz="1400" dirty="0" smtClean="0">
                <a:solidFill>
                  <a:schemeClr val="tx2"/>
                </a:solidFill>
              </a:rPr>
              <a:t>затратах</a:t>
            </a:r>
            <a:endParaRPr lang="ru-RU" sz="1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3795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6040" y="2060848"/>
            <a:ext cx="5495529" cy="3355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695400" y="1807552"/>
            <a:ext cx="8367039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74988970"/>
              </p:ext>
            </p:extLst>
          </p:nvPr>
        </p:nvGraphicFramePr>
        <p:xfrm>
          <a:off x="407369" y="2060848"/>
          <a:ext cx="4992352" cy="34169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Visio" r:id="rId4" imgW="6593448" imgH="4512666" progId="Visio.Drawing.11">
                  <p:embed/>
                </p:oleObj>
              </mc:Choice>
              <mc:Fallback>
                <p:oleObj name="Visio" r:id="rId4" imgW="6593448" imgH="4512666" progId="Visio.Drawing.11">
                  <p:embed/>
                  <p:pic>
                    <p:nvPicPr>
                      <p:cNvPr id="3" name="Объект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7369" y="2060848"/>
                        <a:ext cx="4992352" cy="341695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2783632" y="89232"/>
            <a:ext cx="928903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/>
          <a:p>
            <a:pPr algn="r"/>
            <a:r>
              <a:rPr lang="ru-RU" sz="2400" b="1" dirty="0">
                <a:solidFill>
                  <a:schemeClr val="bg1"/>
                </a:solidFill>
              </a:rPr>
              <a:t>Типовая структура</a:t>
            </a:r>
            <a:r>
              <a:rPr lang="en-US" sz="2400" b="1" dirty="0">
                <a:solidFill>
                  <a:schemeClr val="bg1"/>
                </a:solidFill>
              </a:rPr>
              <a:t> </a:t>
            </a:r>
            <a:r>
              <a:rPr lang="ru-RU" sz="2400" b="1" dirty="0">
                <a:solidFill>
                  <a:schemeClr val="bg1"/>
                </a:solidFill>
              </a:rPr>
              <a:t>существующих САУ ГПА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456039" y="1576719"/>
            <a:ext cx="13490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/>
              <a:t>Устройство управления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805057" y="1669052"/>
            <a:ext cx="13797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/>
              <a:t>Расширитель №1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220657" y="1669052"/>
            <a:ext cx="134901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/>
              <a:t>Расширитель №2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69675" y="1484386"/>
            <a:ext cx="13797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/>
              <a:t>Устройство </a:t>
            </a:r>
          </a:p>
          <a:p>
            <a:pPr algn="ctr"/>
            <a:r>
              <a:rPr lang="ru-RU" sz="1200" b="1" dirty="0"/>
              <a:t>распределения электропитания</a:t>
            </a:r>
          </a:p>
        </p:txBody>
      </p:sp>
    </p:spTree>
    <p:extLst>
      <p:ext uri="{BB962C8B-B14F-4D97-AF65-F5344CB8AC3E}">
        <p14:creationId xmlns:p14="http://schemas.microsoft.com/office/powerpoint/2010/main" val="33523907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11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692696"/>
            <a:ext cx="6784032" cy="3976426"/>
          </a:xfrm>
          <a:prstGeom prst="rect">
            <a:avLst/>
          </a:prstGeom>
        </p:spPr>
      </p:pic>
      <p:sp>
        <p:nvSpPr>
          <p:cNvPr id="8" name="Текст 10"/>
          <p:cNvSpPr txBox="1">
            <a:spLocks/>
          </p:cNvSpPr>
          <p:nvPr/>
        </p:nvSpPr>
        <p:spPr>
          <a:xfrm>
            <a:off x="1847528" y="4797152"/>
            <a:ext cx="3310467" cy="14401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 sz="12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 sz="10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 sz="9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 pitchFamily="2" charset="2"/>
              <a:buNone/>
              <a:defRPr sz="9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ts val="400"/>
              </a:spcBef>
              <a:buClr>
                <a:schemeClr val="accent1"/>
              </a:buClr>
              <a:buFont typeface="Wingdings" pitchFamily="2" charset="2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b="1" u="sng" dirty="0"/>
              <a:t>Всего для ГПА избыточны:</a:t>
            </a:r>
          </a:p>
          <a:p>
            <a:pPr marL="179388" indent="-179388">
              <a:lnSpc>
                <a:spcPct val="120000"/>
              </a:lnSpc>
              <a:buClr>
                <a:schemeClr val="accent2"/>
              </a:buClr>
              <a:buFont typeface="Arial" pitchFamily="34" charset="0"/>
              <a:buChar char="•"/>
            </a:pPr>
            <a:r>
              <a:rPr lang="ru-RU" sz="1400" b="1" dirty="0"/>
              <a:t>49 взрывозащищенных коробок</a:t>
            </a:r>
          </a:p>
          <a:p>
            <a:pPr marL="179388" indent="-179388">
              <a:buClr>
                <a:schemeClr val="accent2"/>
              </a:buClr>
              <a:buFont typeface="Arial" pitchFamily="34" charset="0"/>
              <a:buChar char="•"/>
            </a:pPr>
            <a:r>
              <a:rPr lang="ru-RU" sz="1400" b="1" dirty="0"/>
              <a:t>3200 </a:t>
            </a:r>
            <a:r>
              <a:rPr lang="ru-RU" sz="1400" b="1" dirty="0" err="1"/>
              <a:t>клеммных</a:t>
            </a:r>
            <a:r>
              <a:rPr lang="ru-RU" sz="1400" b="1" dirty="0"/>
              <a:t> соединений</a:t>
            </a:r>
          </a:p>
          <a:p>
            <a:pPr marL="179388" indent="-179388">
              <a:buClr>
                <a:schemeClr val="accent2"/>
              </a:buClr>
              <a:buFont typeface="Arial" pitchFamily="34" charset="0"/>
              <a:buChar char="•"/>
            </a:pPr>
            <a:r>
              <a:rPr lang="ru-RU" sz="1400" b="1" dirty="0"/>
              <a:t>Более 10 километров кабеля</a:t>
            </a:r>
          </a:p>
          <a:p>
            <a:pPr marL="179388" indent="-179388">
              <a:buClr>
                <a:schemeClr val="accent2"/>
              </a:buClr>
              <a:buFont typeface="Arial" pitchFamily="34" charset="0"/>
              <a:buChar char="•"/>
            </a:pPr>
            <a:r>
              <a:rPr lang="ru-RU" sz="1400" b="1" dirty="0"/>
              <a:t>Более 200 метров кабельных лотков</a:t>
            </a:r>
          </a:p>
          <a:p>
            <a:pPr marL="285750" indent="-285750">
              <a:buFont typeface="Arial" pitchFamily="34" charset="0"/>
              <a:buChar char="•"/>
            </a:pPr>
            <a:endParaRPr lang="ru-RU" b="1" dirty="0"/>
          </a:p>
          <a:p>
            <a:endParaRPr lang="ru-RU" b="1" dirty="0"/>
          </a:p>
          <a:p>
            <a:pPr marL="285750" indent="-285750">
              <a:buFont typeface="Arial" pitchFamily="34" charset="0"/>
              <a:buChar char="•"/>
            </a:pPr>
            <a:endParaRPr lang="ru-RU" b="1" dirty="0"/>
          </a:p>
          <a:p>
            <a:endParaRPr lang="ru-RU" b="1" dirty="0"/>
          </a:p>
          <a:p>
            <a:pPr marL="285750" indent="-285750">
              <a:buFont typeface="Arial" pitchFamily="34" charset="0"/>
              <a:buChar char="•"/>
            </a:pPr>
            <a:endParaRPr lang="ru-RU" dirty="0"/>
          </a:p>
          <a:p>
            <a:pPr marL="285750" indent="-285750">
              <a:buFont typeface="Arial" pitchFamily="34" charset="0"/>
              <a:buChar char="•"/>
            </a:pPr>
            <a:endParaRPr lang="ru-RU" dirty="0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2783632" y="89232"/>
            <a:ext cx="928903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/>
          <a:p>
            <a:pPr algn="r"/>
            <a:r>
              <a:rPr lang="ru-RU" sz="2400" b="1" dirty="0">
                <a:solidFill>
                  <a:schemeClr val="bg1"/>
                </a:solidFill>
              </a:rPr>
              <a:t>Недостатки существующих САУ ГПА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2184" y="1052736"/>
            <a:ext cx="3158507" cy="197406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52183" y="3782520"/>
            <a:ext cx="3158507" cy="2278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1029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7408" y="1412776"/>
            <a:ext cx="10945216" cy="396044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noAutofit/>
          </a:bodyPr>
          <a:lstStyle>
            <a:defPPr>
              <a:defRPr lang="ru-RU"/>
            </a:defPPr>
            <a:lvl1pPr algn="just">
              <a:lnSpc>
                <a:spcPct val="150000"/>
              </a:lnSpc>
              <a:tabLst>
                <a:tab pos="3230563" algn="l"/>
              </a:tabLst>
              <a:defRPr sz="1200">
                <a:solidFill>
                  <a:srgbClr val="18436A"/>
                </a:solidFill>
                <a:latin typeface="MagistralC" panose="02000503030000020004" pitchFamily="2" charset="0"/>
                <a:cs typeface="Arial" panose="020B0604020202020204" pitchFamily="34" charset="0"/>
              </a:defRPr>
            </a:lvl1pPr>
          </a:lstStyle>
          <a:p>
            <a:pPr marL="452438" indent="-452438" algn="l">
              <a:lnSpc>
                <a:spcPct val="9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tabLst>
                <a:tab pos="3230563" algn="l"/>
                <a:tab pos="8434388" algn="l"/>
              </a:tabLst>
              <a:defRPr/>
            </a:pPr>
            <a:r>
              <a:rPr lang="ru-RU" sz="2400" b="1" dirty="0">
                <a:solidFill>
                  <a:schemeClr val="tx1"/>
                </a:solidFill>
                <a:latin typeface="+mn-lt"/>
              </a:rPr>
              <a:t>КМЧ		- 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~</a:t>
            </a:r>
            <a:r>
              <a:rPr lang="ru-RU" sz="2400" b="1" dirty="0">
                <a:solidFill>
                  <a:schemeClr val="tx1"/>
                </a:solidFill>
                <a:latin typeface="+mn-lt"/>
              </a:rPr>
              <a:t>9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ru-RU" sz="2400" b="1" dirty="0">
                <a:solidFill>
                  <a:schemeClr val="tx1"/>
                </a:solidFill>
                <a:latin typeface="+mn-lt"/>
              </a:rPr>
              <a:t>млн. руб.</a:t>
            </a:r>
          </a:p>
          <a:p>
            <a:pPr algn="l">
              <a:lnSpc>
                <a:spcPct val="90000"/>
              </a:lnSpc>
              <a:buClr>
                <a:srgbClr val="00B050"/>
              </a:buClr>
              <a:tabLst>
                <a:tab pos="3230563" algn="l"/>
                <a:tab pos="8434388" algn="l"/>
              </a:tabLst>
              <a:defRPr/>
            </a:pPr>
            <a:endParaRPr lang="ru-RU" sz="2400" b="1" dirty="0">
              <a:solidFill>
                <a:schemeClr val="tx1"/>
              </a:solidFill>
              <a:latin typeface="+mn-lt"/>
            </a:endParaRPr>
          </a:p>
          <a:p>
            <a:pPr marL="452438" indent="-452438" algn="l">
              <a:lnSpc>
                <a:spcPct val="9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tabLst>
                <a:tab pos="3230563" algn="l"/>
                <a:tab pos="8434388" algn="l"/>
              </a:tabLst>
              <a:defRPr/>
            </a:pPr>
            <a:r>
              <a:rPr lang="ru-RU" sz="2400" b="1" dirty="0">
                <a:solidFill>
                  <a:schemeClr val="tx1"/>
                </a:solidFill>
                <a:latin typeface="+mn-lt"/>
              </a:rPr>
              <a:t>Стоимость кабельной продукции и монтажного комплекта 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	</a:t>
            </a:r>
            <a:r>
              <a:rPr lang="ru-RU" sz="2400" b="1" dirty="0">
                <a:solidFill>
                  <a:schemeClr val="tx1"/>
                </a:solidFill>
                <a:latin typeface="+mn-lt"/>
              </a:rPr>
              <a:t>- 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~</a:t>
            </a:r>
            <a:r>
              <a:rPr lang="ru-RU" sz="2400" b="1" dirty="0">
                <a:solidFill>
                  <a:schemeClr val="tx1"/>
                </a:solidFill>
                <a:latin typeface="+mn-lt"/>
              </a:rPr>
              <a:t>2 млн.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ru-RU" sz="2400" b="1" dirty="0" err="1">
                <a:solidFill>
                  <a:schemeClr val="tx1"/>
                </a:solidFill>
                <a:latin typeface="+mn-lt"/>
              </a:rPr>
              <a:t>руб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.</a:t>
            </a:r>
            <a:r>
              <a:rPr lang="ru-RU" sz="2400" b="1" dirty="0">
                <a:solidFill>
                  <a:schemeClr val="tx1"/>
                </a:solidFill>
                <a:latin typeface="+mn-lt"/>
              </a:rPr>
              <a:t>  </a:t>
            </a:r>
          </a:p>
          <a:p>
            <a:pPr algn="l">
              <a:lnSpc>
                <a:spcPct val="90000"/>
              </a:lnSpc>
              <a:buClr>
                <a:srgbClr val="00B050"/>
              </a:buClr>
              <a:tabLst>
                <a:tab pos="3230563" algn="l"/>
                <a:tab pos="8434388" algn="l"/>
              </a:tabLst>
              <a:defRPr/>
            </a:pPr>
            <a:endParaRPr lang="ru-RU" sz="2400" b="1" dirty="0">
              <a:solidFill>
                <a:schemeClr val="tx1"/>
              </a:solidFill>
              <a:latin typeface="+mn-lt"/>
            </a:endParaRPr>
          </a:p>
          <a:p>
            <a:pPr marL="452438" indent="-452438" algn="l">
              <a:lnSpc>
                <a:spcPct val="9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tabLst>
                <a:tab pos="3230563" algn="l"/>
                <a:tab pos="8434388" algn="l"/>
              </a:tabLst>
              <a:defRPr/>
            </a:pPr>
            <a:r>
              <a:rPr lang="ru-RU" sz="2400" b="1" dirty="0">
                <a:solidFill>
                  <a:schemeClr val="tx1"/>
                </a:solidFill>
                <a:latin typeface="+mn-lt"/>
              </a:rPr>
              <a:t>Стоимость монтажных работ 	- 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~</a:t>
            </a:r>
            <a:r>
              <a:rPr lang="ru-RU" sz="2400" b="1" dirty="0">
                <a:solidFill>
                  <a:schemeClr val="tx1"/>
                </a:solidFill>
                <a:latin typeface="+mn-lt"/>
              </a:rPr>
              <a:t>2 млн. </a:t>
            </a:r>
            <a:r>
              <a:rPr lang="ru-RU" sz="2400" b="1" dirty="0" err="1">
                <a:solidFill>
                  <a:schemeClr val="tx1"/>
                </a:solidFill>
                <a:latin typeface="+mn-lt"/>
              </a:rPr>
              <a:t>руб</a:t>
            </a:r>
            <a:endParaRPr lang="en-US" sz="2400" b="1" dirty="0">
              <a:solidFill>
                <a:schemeClr val="tx1"/>
              </a:solidFill>
              <a:latin typeface="+mn-lt"/>
            </a:endParaRPr>
          </a:p>
          <a:p>
            <a:pPr algn="l">
              <a:lnSpc>
                <a:spcPct val="90000"/>
              </a:lnSpc>
              <a:buClr>
                <a:srgbClr val="00B050"/>
              </a:buClr>
              <a:tabLst>
                <a:tab pos="3230563" algn="l"/>
                <a:tab pos="8434388" algn="l"/>
              </a:tabLst>
              <a:defRPr/>
            </a:pPr>
            <a:endParaRPr lang="en-US" sz="2400" b="1" dirty="0">
              <a:solidFill>
                <a:schemeClr val="tx1"/>
              </a:solidFill>
              <a:latin typeface="+mn-lt"/>
            </a:endParaRPr>
          </a:p>
          <a:p>
            <a:pPr marL="452438" indent="-452438" algn="l">
              <a:lnSpc>
                <a:spcPct val="9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tabLst>
                <a:tab pos="3230563" algn="l"/>
                <a:tab pos="8434388" algn="l"/>
              </a:tabLst>
              <a:defRPr/>
            </a:pPr>
            <a:r>
              <a:rPr lang="ru-RU" sz="2400" b="1" dirty="0">
                <a:solidFill>
                  <a:schemeClr val="tx1"/>
                </a:solidFill>
                <a:latin typeface="+mn-lt"/>
              </a:rPr>
              <a:t>Стоимость транспортно- заготовительных расходов  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	</a:t>
            </a:r>
            <a:r>
              <a:rPr lang="ru-RU" sz="2400" b="1" dirty="0">
                <a:solidFill>
                  <a:schemeClr val="tx1"/>
                </a:solidFill>
                <a:latin typeface="+mn-lt"/>
              </a:rPr>
              <a:t>-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 ~</a:t>
            </a:r>
            <a:r>
              <a:rPr lang="ru-RU" sz="2400" b="1" dirty="0">
                <a:solidFill>
                  <a:schemeClr val="tx1"/>
                </a:solidFill>
                <a:latin typeface="+mn-lt"/>
              </a:rPr>
              <a:t>0,5 млн. </a:t>
            </a:r>
            <a:r>
              <a:rPr lang="ru-RU" sz="2400" b="1" dirty="0" err="1">
                <a:solidFill>
                  <a:schemeClr val="tx1"/>
                </a:solidFill>
                <a:latin typeface="+mn-lt"/>
              </a:rPr>
              <a:t>руб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.</a:t>
            </a:r>
            <a:endParaRPr lang="ru-RU" sz="2400" b="1" dirty="0">
              <a:solidFill>
                <a:schemeClr val="tx1"/>
              </a:solidFill>
              <a:latin typeface="+mn-lt"/>
            </a:endParaRPr>
          </a:p>
          <a:p>
            <a:pPr marL="452438" indent="-452438" algn="l">
              <a:lnSpc>
                <a:spcPct val="9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tabLst>
                <a:tab pos="3230563" algn="l"/>
                <a:tab pos="8434388" algn="l"/>
              </a:tabLst>
              <a:defRPr/>
            </a:pPr>
            <a:endParaRPr lang="ru-RU" sz="2400" b="1" dirty="0">
              <a:solidFill>
                <a:schemeClr val="tx1"/>
              </a:solidFill>
              <a:latin typeface="+mn-lt"/>
            </a:endParaRPr>
          </a:p>
          <a:p>
            <a:pPr marL="452438" indent="-452438" algn="l">
              <a:lnSpc>
                <a:spcPct val="9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tabLst>
                <a:tab pos="3230563" algn="l"/>
                <a:tab pos="8434388" algn="l"/>
              </a:tabLst>
              <a:defRPr/>
            </a:pPr>
            <a:r>
              <a:rPr lang="ru-RU" sz="2400" b="1" dirty="0">
                <a:solidFill>
                  <a:schemeClr val="tx1"/>
                </a:solidFill>
                <a:latin typeface="+mn-lt"/>
              </a:rPr>
              <a:t>Блок-бокс с системой кондиционирования	- 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~1 </a:t>
            </a:r>
            <a:r>
              <a:rPr lang="ru-RU" sz="2400" b="1" dirty="0">
                <a:solidFill>
                  <a:schemeClr val="tx1"/>
                </a:solidFill>
                <a:latin typeface="+mn-lt"/>
              </a:rPr>
              <a:t>млн. руб.</a:t>
            </a:r>
          </a:p>
          <a:p>
            <a:pPr marL="452438" indent="-452438" algn="l">
              <a:lnSpc>
                <a:spcPct val="9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tabLst>
                <a:tab pos="3230563" algn="l"/>
                <a:tab pos="8434388" algn="l"/>
              </a:tabLst>
              <a:defRPr/>
            </a:pPr>
            <a:endParaRPr lang="ru-RU" sz="2400" b="1" dirty="0">
              <a:solidFill>
                <a:schemeClr val="tx1"/>
              </a:solidFill>
              <a:latin typeface="+mn-lt"/>
            </a:endParaRPr>
          </a:p>
          <a:p>
            <a:pPr marL="452438" indent="-452438" algn="l">
              <a:lnSpc>
                <a:spcPct val="9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tabLst>
                <a:tab pos="3230563" algn="l"/>
                <a:tab pos="8434388" algn="l"/>
              </a:tabLst>
              <a:defRPr/>
            </a:pPr>
            <a:r>
              <a:rPr lang="ru-RU" sz="2400" b="1" dirty="0">
                <a:solidFill>
                  <a:schemeClr val="tx1"/>
                </a:solidFill>
                <a:latin typeface="+mn-lt"/>
              </a:rPr>
              <a:t>Затраты в связи с  простоем ГПА в течение 1,5 </a:t>
            </a:r>
            <a:r>
              <a:rPr lang="ru-RU" sz="2400" b="1" dirty="0" err="1">
                <a:solidFill>
                  <a:schemeClr val="tx1"/>
                </a:solidFill>
                <a:latin typeface="+mn-lt"/>
              </a:rPr>
              <a:t>мес</a:t>
            </a:r>
            <a:r>
              <a:rPr lang="ru-RU" sz="2400" b="1" dirty="0">
                <a:solidFill>
                  <a:schemeClr val="tx1"/>
                </a:solidFill>
                <a:latin typeface="+mn-lt"/>
              </a:rPr>
              <a:t>	- 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~2 </a:t>
            </a:r>
            <a:r>
              <a:rPr lang="ru-RU" sz="2400" b="1" dirty="0">
                <a:solidFill>
                  <a:schemeClr val="tx1"/>
                </a:solidFill>
                <a:latin typeface="+mn-lt"/>
              </a:rPr>
              <a:t>млн. руб.</a:t>
            </a:r>
          </a:p>
          <a:p>
            <a:pPr marL="452438" indent="-452438" algn="l">
              <a:lnSpc>
                <a:spcPct val="9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tabLst>
                <a:tab pos="3230563" algn="l"/>
                <a:tab pos="8434388" algn="l"/>
              </a:tabLst>
              <a:defRPr/>
            </a:pPr>
            <a:endParaRPr lang="ru-RU" sz="2400" b="1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  <a:p>
            <a:pPr algn="l">
              <a:lnSpc>
                <a:spcPct val="90000"/>
              </a:lnSpc>
              <a:buClr>
                <a:srgbClr val="00B050"/>
              </a:buClr>
              <a:tabLst>
                <a:tab pos="3230563" algn="l"/>
                <a:tab pos="8434388" algn="l"/>
              </a:tabLst>
              <a:defRPr/>
            </a:pP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Итого</a:t>
            </a: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, </a:t>
            </a:r>
            <a:r>
              <a:rPr lang="ru-RU" sz="2400" b="1" dirty="0">
                <a:solidFill>
                  <a:schemeClr val="accent6">
                    <a:lumMod val="75000"/>
                  </a:schemeClr>
                </a:solidFill>
                <a:latin typeface="+mn-lt"/>
              </a:rPr>
              <a:t>вместе с датчиками 	- 20 млн. руб. </a:t>
            </a:r>
            <a:endParaRPr lang="ru-RU" sz="24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2783632" y="89233"/>
            <a:ext cx="928903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/>
          <a:p>
            <a:pPr algn="r"/>
            <a:r>
              <a:rPr lang="ru-RU" sz="2400" b="1" dirty="0">
                <a:solidFill>
                  <a:schemeClr val="bg1"/>
                </a:solidFill>
              </a:rPr>
              <a:t>Затраты на проведение ремонта САУ ГПА при текущем подходе</a:t>
            </a:r>
          </a:p>
        </p:txBody>
      </p:sp>
    </p:spTree>
    <p:extLst>
      <p:ext uri="{BB962C8B-B14F-4D97-AF65-F5344CB8AC3E}">
        <p14:creationId xmlns:p14="http://schemas.microsoft.com/office/powerpoint/2010/main" val="40510784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Группа 35"/>
          <p:cNvGrpSpPr/>
          <p:nvPr/>
        </p:nvGrpSpPr>
        <p:grpSpPr>
          <a:xfrm>
            <a:off x="1127448" y="842140"/>
            <a:ext cx="9865096" cy="5755212"/>
            <a:chOff x="1163452" y="807528"/>
            <a:chExt cx="9865096" cy="5755212"/>
          </a:xfrm>
        </p:grpSpPr>
        <p:sp>
          <p:nvSpPr>
            <p:cNvPr id="37" name="Овал 36"/>
            <p:cNvSpPr/>
            <p:nvPr/>
          </p:nvSpPr>
          <p:spPr>
            <a:xfrm>
              <a:off x="1938945" y="3279970"/>
              <a:ext cx="3016341" cy="3016341"/>
            </a:xfrm>
            <a:prstGeom prst="ellipse">
              <a:avLst/>
            </a:prstGeom>
            <a:noFill/>
            <a:ln w="5715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200"/>
            </a:p>
          </p:txBody>
        </p:sp>
        <p:sp>
          <p:nvSpPr>
            <p:cNvPr id="43" name="Овал 42"/>
            <p:cNvSpPr/>
            <p:nvPr/>
          </p:nvSpPr>
          <p:spPr>
            <a:xfrm>
              <a:off x="2154396" y="3495421"/>
              <a:ext cx="2585436" cy="2585436"/>
            </a:xfrm>
            <a:prstGeom prst="ellipse">
              <a:avLst/>
            </a:prstGeom>
            <a:noFill/>
            <a:ln w="57150">
              <a:solidFill>
                <a:srgbClr val="0070C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1200"/>
            </a:p>
          </p:txBody>
        </p:sp>
        <p:sp>
          <p:nvSpPr>
            <p:cNvPr id="44" name="Прямоугольник 43"/>
            <p:cNvSpPr/>
            <p:nvPr/>
          </p:nvSpPr>
          <p:spPr>
            <a:xfrm>
              <a:off x="2935415" y="3132008"/>
              <a:ext cx="1023400" cy="650200"/>
            </a:xfrm>
            <a:prstGeom prst="rect">
              <a:avLst/>
            </a:prstGeom>
            <a:ln w="38100"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2000" dirty="0" smtClean="0"/>
                <a:t>УИС 1</a:t>
              </a:r>
              <a:endParaRPr lang="ru-RU" sz="2000" dirty="0"/>
            </a:p>
          </p:txBody>
        </p:sp>
        <p:sp>
          <p:nvSpPr>
            <p:cNvPr id="45" name="Прямоугольник 44"/>
            <p:cNvSpPr/>
            <p:nvPr/>
          </p:nvSpPr>
          <p:spPr>
            <a:xfrm>
              <a:off x="1615766" y="5266073"/>
              <a:ext cx="1023400" cy="650200"/>
            </a:xfrm>
            <a:prstGeom prst="rect">
              <a:avLst/>
            </a:prstGeom>
            <a:ln w="38100"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2000" dirty="0" smtClean="0"/>
                <a:t>УИС 2</a:t>
              </a:r>
              <a:endParaRPr lang="ru-RU" sz="2000" dirty="0"/>
            </a:p>
          </p:txBody>
        </p:sp>
        <p:sp>
          <p:nvSpPr>
            <p:cNvPr id="46" name="Прямоугольник 45"/>
            <p:cNvSpPr/>
            <p:nvPr/>
          </p:nvSpPr>
          <p:spPr>
            <a:xfrm>
              <a:off x="3142455" y="5779056"/>
              <a:ext cx="598489" cy="650200"/>
            </a:xfrm>
            <a:prstGeom prst="rect">
              <a:avLst/>
            </a:pr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2000" dirty="0" smtClean="0"/>
                <a:t>...</a:t>
              </a:r>
              <a:endParaRPr lang="ru-RU" sz="2000" dirty="0"/>
            </a:p>
          </p:txBody>
        </p:sp>
        <p:grpSp>
          <p:nvGrpSpPr>
            <p:cNvPr id="47" name="Группа 46"/>
            <p:cNvGrpSpPr/>
            <p:nvPr/>
          </p:nvGrpSpPr>
          <p:grpSpPr>
            <a:xfrm rot="3142876" flipH="1" flipV="1">
              <a:off x="1807076" y="3752479"/>
              <a:ext cx="734597" cy="1046472"/>
              <a:chOff x="3627511" y="2051764"/>
              <a:chExt cx="982059" cy="1398991"/>
            </a:xfrm>
          </p:grpSpPr>
          <p:sp>
            <p:nvSpPr>
              <p:cNvPr id="87" name="Стрелка вправо 86"/>
              <p:cNvSpPr/>
              <p:nvPr/>
            </p:nvSpPr>
            <p:spPr>
              <a:xfrm rot="3513733">
                <a:off x="3961498" y="2411804"/>
                <a:ext cx="1008112" cy="288032"/>
              </a:xfrm>
              <a:prstGeom prst="rightArrow">
                <a:avLst>
                  <a:gd name="adj1" fmla="val 26172"/>
                  <a:gd name="adj2" fmla="val 50000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200"/>
              </a:p>
            </p:txBody>
          </p:sp>
          <p:sp>
            <p:nvSpPr>
              <p:cNvPr id="88" name="Стрелка вправо 87"/>
              <p:cNvSpPr/>
              <p:nvPr/>
            </p:nvSpPr>
            <p:spPr>
              <a:xfrm rot="14313733">
                <a:off x="3267471" y="2802683"/>
                <a:ext cx="1008112" cy="288032"/>
              </a:xfrm>
              <a:prstGeom prst="rightArrow">
                <a:avLst>
                  <a:gd name="adj1" fmla="val 26172"/>
                  <a:gd name="adj2" fmla="val 50000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200"/>
              </a:p>
            </p:txBody>
          </p:sp>
        </p:grpSp>
        <p:grpSp>
          <p:nvGrpSpPr>
            <p:cNvPr id="48" name="Группа 47"/>
            <p:cNvGrpSpPr/>
            <p:nvPr/>
          </p:nvGrpSpPr>
          <p:grpSpPr>
            <a:xfrm>
              <a:off x="3059000" y="5751851"/>
              <a:ext cx="754413" cy="810889"/>
              <a:chOff x="5289111" y="5005384"/>
              <a:chExt cx="1008551" cy="1084051"/>
            </a:xfrm>
          </p:grpSpPr>
          <p:sp>
            <p:nvSpPr>
              <p:cNvPr id="85" name="Стрелка вправо 84"/>
              <p:cNvSpPr/>
              <p:nvPr/>
            </p:nvSpPr>
            <p:spPr>
              <a:xfrm rot="10802986" flipH="1" flipV="1">
                <a:off x="5289268" y="5005384"/>
                <a:ext cx="1008300" cy="288032"/>
              </a:xfrm>
              <a:prstGeom prst="rightArrow">
                <a:avLst>
                  <a:gd name="adj1" fmla="val 26172"/>
                  <a:gd name="adj2" fmla="val 50000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200"/>
              </a:p>
            </p:txBody>
          </p:sp>
          <p:sp>
            <p:nvSpPr>
              <p:cNvPr id="86" name="Стрелка вправо 85"/>
              <p:cNvSpPr/>
              <p:nvPr/>
            </p:nvSpPr>
            <p:spPr>
              <a:xfrm rot="2986" flipH="1" flipV="1">
                <a:off x="5289111" y="5801403"/>
                <a:ext cx="1008551" cy="288032"/>
              </a:xfrm>
              <a:prstGeom prst="rightArrow">
                <a:avLst>
                  <a:gd name="adj1" fmla="val 26172"/>
                  <a:gd name="adj2" fmla="val 50000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1200"/>
              </a:p>
            </p:txBody>
          </p:sp>
        </p:grpSp>
        <p:grpSp>
          <p:nvGrpSpPr>
            <p:cNvPr id="49" name="Группа 48"/>
            <p:cNvGrpSpPr/>
            <p:nvPr/>
          </p:nvGrpSpPr>
          <p:grpSpPr>
            <a:xfrm>
              <a:off x="1163452" y="5340403"/>
              <a:ext cx="421835" cy="519174"/>
              <a:chOff x="2711624" y="4293096"/>
              <a:chExt cx="851972" cy="694068"/>
            </a:xfrm>
          </p:grpSpPr>
          <p:cxnSp>
            <p:nvCxnSpPr>
              <p:cNvPr id="81" name="Прямая со стрелкой 80"/>
              <p:cNvCxnSpPr/>
              <p:nvPr/>
            </p:nvCxnSpPr>
            <p:spPr>
              <a:xfrm>
                <a:off x="2711624" y="4293096"/>
                <a:ext cx="851972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2" name="Прямая со стрелкой 81"/>
              <p:cNvCxnSpPr/>
              <p:nvPr/>
            </p:nvCxnSpPr>
            <p:spPr>
              <a:xfrm>
                <a:off x="2711624" y="4987164"/>
                <a:ext cx="851972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3" name="Прямая со стрелкой 82"/>
              <p:cNvCxnSpPr/>
              <p:nvPr/>
            </p:nvCxnSpPr>
            <p:spPr>
              <a:xfrm>
                <a:off x="2711624" y="4755808"/>
                <a:ext cx="851972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4" name="Прямая со стрелкой 83"/>
              <p:cNvCxnSpPr/>
              <p:nvPr/>
            </p:nvCxnSpPr>
            <p:spPr>
              <a:xfrm>
                <a:off x="2711624" y="4524452"/>
                <a:ext cx="851972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50" name="Группа 49"/>
            <p:cNvGrpSpPr/>
            <p:nvPr/>
          </p:nvGrpSpPr>
          <p:grpSpPr>
            <a:xfrm>
              <a:off x="5304481" y="5340403"/>
              <a:ext cx="421835" cy="519174"/>
              <a:chOff x="2711624" y="4293096"/>
              <a:chExt cx="851972" cy="694068"/>
            </a:xfrm>
          </p:grpSpPr>
          <p:cxnSp>
            <p:nvCxnSpPr>
              <p:cNvPr id="77" name="Прямая со стрелкой 76"/>
              <p:cNvCxnSpPr/>
              <p:nvPr/>
            </p:nvCxnSpPr>
            <p:spPr>
              <a:xfrm>
                <a:off x="2711624" y="4293096"/>
                <a:ext cx="851972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8" name="Прямая со стрелкой 77"/>
              <p:cNvCxnSpPr/>
              <p:nvPr/>
            </p:nvCxnSpPr>
            <p:spPr>
              <a:xfrm>
                <a:off x="2711624" y="4987164"/>
                <a:ext cx="851972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9" name="Прямая со стрелкой 78"/>
              <p:cNvCxnSpPr/>
              <p:nvPr/>
            </p:nvCxnSpPr>
            <p:spPr>
              <a:xfrm>
                <a:off x="2711624" y="4755808"/>
                <a:ext cx="851972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0" name="Прямая со стрелкой 79"/>
              <p:cNvCxnSpPr/>
              <p:nvPr/>
            </p:nvCxnSpPr>
            <p:spPr>
              <a:xfrm>
                <a:off x="2711624" y="4524452"/>
                <a:ext cx="851972" cy="0"/>
              </a:xfrm>
              <a:prstGeom prst="straightConnector1">
                <a:avLst/>
              </a:prstGeom>
              <a:ln w="381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51" name="Прямоугольник 50"/>
            <p:cNvSpPr/>
            <p:nvPr/>
          </p:nvSpPr>
          <p:spPr>
            <a:xfrm>
              <a:off x="4267851" y="5266073"/>
              <a:ext cx="1023400" cy="650200"/>
            </a:xfrm>
            <a:prstGeom prst="rect">
              <a:avLst/>
            </a:prstGeom>
            <a:ln w="38100"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2000" dirty="0" smtClean="0"/>
                <a:t>УИС </a:t>
              </a:r>
              <a:r>
                <a:rPr lang="en-US" sz="2000" dirty="0" smtClean="0"/>
                <a:t>N</a:t>
              </a:r>
              <a:endParaRPr lang="ru-RU" sz="2000" dirty="0"/>
            </a:p>
          </p:txBody>
        </p:sp>
        <p:sp>
          <p:nvSpPr>
            <p:cNvPr id="52" name="Овал 51"/>
            <p:cNvSpPr/>
            <p:nvPr/>
          </p:nvSpPr>
          <p:spPr>
            <a:xfrm>
              <a:off x="5056617" y="1038827"/>
              <a:ext cx="4715238" cy="4715238"/>
            </a:xfrm>
            <a:prstGeom prst="ellipse">
              <a:avLst/>
            </a:prstGeom>
            <a:noFill/>
            <a:ln w="762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800"/>
            </a:p>
          </p:txBody>
        </p:sp>
        <p:sp>
          <p:nvSpPr>
            <p:cNvPr id="53" name="Овал 52"/>
            <p:cNvSpPr/>
            <p:nvPr/>
          </p:nvSpPr>
          <p:spPr>
            <a:xfrm>
              <a:off x="5393421" y="1375629"/>
              <a:ext cx="4041632" cy="4041632"/>
            </a:xfrm>
            <a:prstGeom prst="ellipse">
              <a:avLst/>
            </a:prstGeom>
            <a:noFill/>
            <a:ln w="76200">
              <a:solidFill>
                <a:srgbClr val="0070C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sz="2800"/>
            </a:p>
          </p:txBody>
        </p:sp>
        <p:sp>
          <p:nvSpPr>
            <p:cNvPr id="54" name="Прямоугольник 53"/>
            <p:cNvSpPr/>
            <p:nvPr/>
          </p:nvSpPr>
          <p:spPr>
            <a:xfrm>
              <a:off x="6614330" y="807528"/>
              <a:ext cx="1599811" cy="1016411"/>
            </a:xfrm>
            <a:prstGeom prst="rect">
              <a:avLst/>
            </a:prstGeom>
            <a:ln w="76200"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4000" dirty="0"/>
                <a:t>А</a:t>
              </a:r>
              <a:r>
                <a:rPr lang="ru-RU" sz="4000" dirty="0" smtClean="0"/>
                <a:t>ИС 1</a:t>
              </a:r>
              <a:endParaRPr lang="ru-RU" sz="4000" dirty="0"/>
            </a:p>
          </p:txBody>
        </p:sp>
        <p:sp>
          <p:nvSpPr>
            <p:cNvPr id="55" name="Прямоугольник 54"/>
            <p:cNvSpPr/>
            <p:nvPr/>
          </p:nvSpPr>
          <p:spPr>
            <a:xfrm>
              <a:off x="4517203" y="3743252"/>
              <a:ext cx="1599811" cy="1016411"/>
            </a:xfrm>
            <a:prstGeom prst="rect">
              <a:avLst/>
            </a:prstGeom>
            <a:solidFill>
              <a:srgbClr val="FFFFFF"/>
            </a:solidFill>
            <a:ln w="76200"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4000" dirty="0"/>
                <a:t>А</a:t>
              </a:r>
              <a:r>
                <a:rPr lang="ru-RU" sz="4000" dirty="0" smtClean="0"/>
                <a:t>ИС 2</a:t>
              </a:r>
              <a:endParaRPr lang="ru-RU" sz="4000" dirty="0"/>
            </a:p>
          </p:txBody>
        </p:sp>
        <p:sp>
          <p:nvSpPr>
            <p:cNvPr id="56" name="Прямоугольник 55"/>
            <p:cNvSpPr/>
            <p:nvPr/>
          </p:nvSpPr>
          <p:spPr>
            <a:xfrm>
              <a:off x="6937980" y="4945469"/>
              <a:ext cx="935574" cy="1016411"/>
            </a:xfrm>
            <a:prstGeom prst="rect">
              <a:avLst/>
            </a:prstGeom>
            <a:solidFill>
              <a:schemeClr val="bg1"/>
            </a:solidFill>
            <a:ln w="76200">
              <a:noFill/>
            </a:ln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ru-RU" sz="4400" dirty="0" smtClean="0"/>
                <a:t>...</a:t>
              </a:r>
              <a:endParaRPr lang="ru-RU" sz="4400" dirty="0"/>
            </a:p>
          </p:txBody>
        </p:sp>
        <p:grpSp>
          <p:nvGrpSpPr>
            <p:cNvPr id="57" name="Группа 56"/>
            <p:cNvGrpSpPr/>
            <p:nvPr/>
          </p:nvGrpSpPr>
          <p:grpSpPr>
            <a:xfrm rot="3142876" flipH="1" flipV="1">
              <a:off x="4850474" y="1777461"/>
              <a:ext cx="1148344" cy="1635873"/>
              <a:chOff x="3627511" y="2051764"/>
              <a:chExt cx="982059" cy="1398991"/>
            </a:xfrm>
          </p:grpSpPr>
          <p:sp>
            <p:nvSpPr>
              <p:cNvPr id="75" name="Стрелка вправо 74"/>
              <p:cNvSpPr/>
              <p:nvPr/>
            </p:nvSpPr>
            <p:spPr>
              <a:xfrm rot="3513733">
                <a:off x="3961498" y="2411804"/>
                <a:ext cx="1008112" cy="288032"/>
              </a:xfrm>
              <a:prstGeom prst="rightArrow">
                <a:avLst>
                  <a:gd name="adj1" fmla="val 26172"/>
                  <a:gd name="adj2" fmla="val 50000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2800"/>
              </a:p>
            </p:txBody>
          </p:sp>
          <p:sp>
            <p:nvSpPr>
              <p:cNvPr id="76" name="Стрелка вправо 75"/>
              <p:cNvSpPr/>
              <p:nvPr/>
            </p:nvSpPr>
            <p:spPr>
              <a:xfrm rot="14313733">
                <a:off x="3267471" y="2802683"/>
                <a:ext cx="1008112" cy="288032"/>
              </a:xfrm>
              <a:prstGeom prst="rightArrow">
                <a:avLst>
                  <a:gd name="adj1" fmla="val 26172"/>
                  <a:gd name="adj2" fmla="val 50000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2800"/>
              </a:p>
            </p:txBody>
          </p:sp>
        </p:grpSp>
        <p:grpSp>
          <p:nvGrpSpPr>
            <p:cNvPr id="58" name="Группа 57"/>
            <p:cNvGrpSpPr/>
            <p:nvPr/>
          </p:nvGrpSpPr>
          <p:grpSpPr>
            <a:xfrm>
              <a:off x="6807523" y="4902943"/>
              <a:ext cx="1179323" cy="1267607"/>
              <a:chOff x="5289111" y="5005384"/>
              <a:chExt cx="1008551" cy="1084051"/>
            </a:xfrm>
          </p:grpSpPr>
          <p:sp>
            <p:nvSpPr>
              <p:cNvPr id="73" name="Стрелка вправо 72"/>
              <p:cNvSpPr/>
              <p:nvPr/>
            </p:nvSpPr>
            <p:spPr>
              <a:xfrm rot="10802986" flipH="1" flipV="1">
                <a:off x="5289268" y="5005384"/>
                <a:ext cx="1008300" cy="288032"/>
              </a:xfrm>
              <a:prstGeom prst="rightArrow">
                <a:avLst>
                  <a:gd name="adj1" fmla="val 26172"/>
                  <a:gd name="adj2" fmla="val 50000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2800"/>
              </a:p>
            </p:txBody>
          </p:sp>
          <p:sp>
            <p:nvSpPr>
              <p:cNvPr id="74" name="Стрелка вправо 73"/>
              <p:cNvSpPr/>
              <p:nvPr/>
            </p:nvSpPr>
            <p:spPr>
              <a:xfrm rot="2986" flipH="1" flipV="1">
                <a:off x="5289111" y="5801403"/>
                <a:ext cx="1008551" cy="288032"/>
              </a:xfrm>
              <a:prstGeom prst="rightArrow">
                <a:avLst>
                  <a:gd name="adj1" fmla="val 26172"/>
                  <a:gd name="adj2" fmla="val 50000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2800"/>
              </a:p>
            </p:txBody>
          </p:sp>
        </p:grpSp>
        <p:grpSp>
          <p:nvGrpSpPr>
            <p:cNvPr id="59" name="Группа 58"/>
            <p:cNvGrpSpPr/>
            <p:nvPr/>
          </p:nvGrpSpPr>
          <p:grpSpPr>
            <a:xfrm rot="11356746" flipH="1" flipV="1">
              <a:off x="8830901" y="1777461"/>
              <a:ext cx="1148344" cy="1635872"/>
              <a:chOff x="3627511" y="2051764"/>
              <a:chExt cx="982059" cy="1398991"/>
            </a:xfrm>
          </p:grpSpPr>
          <p:sp>
            <p:nvSpPr>
              <p:cNvPr id="71" name="Стрелка вправо 70"/>
              <p:cNvSpPr/>
              <p:nvPr/>
            </p:nvSpPr>
            <p:spPr>
              <a:xfrm rot="3513733">
                <a:off x="3961498" y="2411804"/>
                <a:ext cx="1008112" cy="288032"/>
              </a:xfrm>
              <a:prstGeom prst="rightArrow">
                <a:avLst>
                  <a:gd name="adj1" fmla="val 26172"/>
                  <a:gd name="adj2" fmla="val 50000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2800"/>
              </a:p>
            </p:txBody>
          </p:sp>
          <p:sp>
            <p:nvSpPr>
              <p:cNvPr id="72" name="Стрелка вправо 71"/>
              <p:cNvSpPr/>
              <p:nvPr/>
            </p:nvSpPr>
            <p:spPr>
              <a:xfrm rot="14313733">
                <a:off x="3267471" y="2802683"/>
                <a:ext cx="1008112" cy="288032"/>
              </a:xfrm>
              <a:prstGeom prst="rightArrow">
                <a:avLst>
                  <a:gd name="adj1" fmla="val 26172"/>
                  <a:gd name="adj2" fmla="val 50000"/>
                </a:avLst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 sz="2800"/>
              </a:p>
            </p:txBody>
          </p:sp>
        </p:grpSp>
        <p:grpSp>
          <p:nvGrpSpPr>
            <p:cNvPr id="60" name="Группа 59"/>
            <p:cNvGrpSpPr/>
            <p:nvPr/>
          </p:nvGrpSpPr>
          <p:grpSpPr>
            <a:xfrm>
              <a:off x="8023534" y="3845663"/>
              <a:ext cx="659427" cy="811591"/>
              <a:chOff x="2711624" y="4293096"/>
              <a:chExt cx="851972" cy="694068"/>
            </a:xfrm>
          </p:grpSpPr>
          <p:cxnSp>
            <p:nvCxnSpPr>
              <p:cNvPr id="67" name="Прямая со стрелкой 66"/>
              <p:cNvCxnSpPr/>
              <p:nvPr/>
            </p:nvCxnSpPr>
            <p:spPr>
              <a:xfrm>
                <a:off x="2711624" y="4293096"/>
                <a:ext cx="851972" cy="0"/>
              </a:xfrm>
              <a:prstGeom prst="straightConnector1">
                <a:avLst/>
              </a:prstGeom>
              <a:ln w="762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8" name="Прямая со стрелкой 67"/>
              <p:cNvCxnSpPr/>
              <p:nvPr/>
            </p:nvCxnSpPr>
            <p:spPr>
              <a:xfrm>
                <a:off x="2711624" y="4987164"/>
                <a:ext cx="851972" cy="0"/>
              </a:xfrm>
              <a:prstGeom prst="straightConnector1">
                <a:avLst/>
              </a:prstGeom>
              <a:ln w="762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9" name="Прямая со стрелкой 68"/>
              <p:cNvCxnSpPr/>
              <p:nvPr/>
            </p:nvCxnSpPr>
            <p:spPr>
              <a:xfrm>
                <a:off x="2711624" y="4755808"/>
                <a:ext cx="851972" cy="0"/>
              </a:xfrm>
              <a:prstGeom prst="straightConnector1">
                <a:avLst/>
              </a:prstGeom>
              <a:ln w="762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70" name="Прямая со стрелкой 69"/>
              <p:cNvCxnSpPr/>
              <p:nvPr/>
            </p:nvCxnSpPr>
            <p:spPr>
              <a:xfrm>
                <a:off x="2711624" y="4524452"/>
                <a:ext cx="851972" cy="0"/>
              </a:xfrm>
              <a:prstGeom prst="straightConnector1">
                <a:avLst/>
              </a:prstGeom>
              <a:ln w="762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61" name="Группа 60"/>
            <p:cNvGrpSpPr/>
            <p:nvPr/>
          </p:nvGrpSpPr>
          <p:grpSpPr>
            <a:xfrm>
              <a:off x="10369121" y="3845663"/>
              <a:ext cx="659427" cy="811591"/>
              <a:chOff x="2711624" y="4293096"/>
              <a:chExt cx="851972" cy="694068"/>
            </a:xfrm>
          </p:grpSpPr>
          <p:cxnSp>
            <p:nvCxnSpPr>
              <p:cNvPr id="63" name="Прямая со стрелкой 62"/>
              <p:cNvCxnSpPr/>
              <p:nvPr/>
            </p:nvCxnSpPr>
            <p:spPr>
              <a:xfrm>
                <a:off x="2711624" y="4293096"/>
                <a:ext cx="851972" cy="0"/>
              </a:xfrm>
              <a:prstGeom prst="straightConnector1">
                <a:avLst/>
              </a:prstGeom>
              <a:ln w="762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4" name="Прямая со стрелкой 63"/>
              <p:cNvCxnSpPr/>
              <p:nvPr/>
            </p:nvCxnSpPr>
            <p:spPr>
              <a:xfrm>
                <a:off x="2711624" y="4987164"/>
                <a:ext cx="851972" cy="0"/>
              </a:xfrm>
              <a:prstGeom prst="straightConnector1">
                <a:avLst/>
              </a:prstGeom>
              <a:ln w="762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5" name="Прямая со стрелкой 64"/>
              <p:cNvCxnSpPr/>
              <p:nvPr/>
            </p:nvCxnSpPr>
            <p:spPr>
              <a:xfrm>
                <a:off x="2711624" y="4755808"/>
                <a:ext cx="851972" cy="0"/>
              </a:xfrm>
              <a:prstGeom prst="straightConnector1">
                <a:avLst/>
              </a:prstGeom>
              <a:ln w="762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66" name="Прямая со стрелкой 65"/>
              <p:cNvCxnSpPr/>
              <p:nvPr/>
            </p:nvCxnSpPr>
            <p:spPr>
              <a:xfrm>
                <a:off x="2711624" y="4524452"/>
                <a:ext cx="851972" cy="0"/>
              </a:xfrm>
              <a:prstGeom prst="straightConnector1">
                <a:avLst/>
              </a:prstGeom>
              <a:ln w="76200"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62" name="Прямоугольник 61"/>
            <p:cNvSpPr/>
            <p:nvPr/>
          </p:nvSpPr>
          <p:spPr>
            <a:xfrm>
              <a:off x="8734044" y="3747454"/>
              <a:ext cx="1599811" cy="1016411"/>
            </a:xfrm>
            <a:prstGeom prst="rect">
              <a:avLst/>
            </a:prstGeom>
            <a:ln w="76200"/>
          </p:spPr>
          <p:style>
            <a:lnRef idx="2">
              <a:schemeClr val="accent3"/>
            </a:lnRef>
            <a:fillRef idx="1">
              <a:schemeClr val="lt1"/>
            </a:fillRef>
            <a:effectRef idx="0">
              <a:schemeClr val="accent3"/>
            </a:effectRef>
            <a:fontRef idx="minor">
              <a:schemeClr val="dk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4000" dirty="0"/>
                <a:t>А</a:t>
              </a:r>
              <a:r>
                <a:rPr lang="ru-RU" sz="4000" dirty="0" smtClean="0"/>
                <a:t>ИС </a:t>
              </a:r>
              <a:r>
                <a:rPr lang="en-US" sz="4000" dirty="0" smtClean="0"/>
                <a:t>N</a:t>
              </a:r>
              <a:endParaRPr lang="ru-RU" sz="4000" dirty="0"/>
            </a:p>
          </p:txBody>
        </p:sp>
      </p:grpSp>
      <p:sp>
        <p:nvSpPr>
          <p:cNvPr id="89" name="Прямоугольник 88"/>
          <p:cNvSpPr>
            <a:spLocks noChangeArrowheads="1"/>
          </p:cNvSpPr>
          <p:nvPr/>
        </p:nvSpPr>
        <p:spPr bwMode="auto">
          <a:xfrm>
            <a:off x="2647994" y="89231"/>
            <a:ext cx="942467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/>
          <a:p>
            <a:pPr algn="r"/>
            <a:r>
              <a:rPr lang="ru-RU" sz="2400" b="1" dirty="0" smtClean="0">
                <a:solidFill>
                  <a:schemeClr val="bg1"/>
                </a:solidFill>
              </a:rPr>
              <a:t>Новый подход к автоматизации на </a:t>
            </a:r>
            <a:r>
              <a:rPr lang="ru-RU" sz="2400" b="1" dirty="0" smtClean="0">
                <a:solidFill>
                  <a:schemeClr val="bg1"/>
                </a:solidFill>
              </a:rPr>
              <a:t>базе интерактивных сетей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6170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</a:extLst>
          </a:blip>
          <a:srcRect t="2057" b="1149"/>
          <a:stretch/>
        </p:blipFill>
        <p:spPr>
          <a:xfrm>
            <a:off x="7108422" y="2674858"/>
            <a:ext cx="3956130" cy="2005850"/>
          </a:xfrm>
          <a:prstGeom prst="rect">
            <a:avLst/>
          </a:prstGeom>
        </p:spPr>
      </p:pic>
      <p:sp>
        <p:nvSpPr>
          <p:cNvPr id="19473" name="Прямоугольник 30"/>
          <p:cNvSpPr>
            <a:spLocks noChangeArrowheads="1"/>
          </p:cNvSpPr>
          <p:nvPr/>
        </p:nvSpPr>
        <p:spPr bwMode="auto">
          <a:xfrm>
            <a:off x="4079876" y="89178"/>
            <a:ext cx="79927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r" eaLnBrk="1" hangingPunct="1"/>
            <a:r>
              <a:rPr lang="ru-RU" altLang="ru-RU" sz="2400" b="1" dirty="0" smtClean="0">
                <a:solidFill>
                  <a:schemeClr val="bg1"/>
                </a:solidFill>
              </a:rPr>
              <a:t>Базовые </a:t>
            </a:r>
            <a:r>
              <a:rPr lang="ru-RU" altLang="ru-RU" sz="2400" b="1" dirty="0" smtClean="0">
                <a:solidFill>
                  <a:schemeClr val="bg1"/>
                </a:solidFill>
              </a:rPr>
              <a:t>элементы интерактивной сети</a:t>
            </a:r>
            <a:endParaRPr lang="ru-RU" altLang="ru-RU" sz="2400" b="1" dirty="0">
              <a:solidFill>
                <a:schemeClr val="bg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1700808"/>
            <a:ext cx="5423719" cy="370563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11695" y="864687"/>
            <a:ext cx="6047111" cy="936104"/>
          </a:xfrm>
          <a:prstGeom prst="rect">
            <a:avLst/>
          </a:prstGeom>
          <a:noFill/>
        </p:spPr>
        <p:txBody>
          <a:bodyPr lIns="0" tIns="0" rIns="0" bIns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contourClr>
                <a:srgbClr val="DDDDDD"/>
              </a:contourClr>
            </a:sp3d>
          </a:bodyPr>
          <a:lstStyle>
            <a:defPPr>
              <a:defRPr lang="ru-RU"/>
            </a:defPPr>
            <a:lvl1pPr lvl="0">
              <a:defRPr sz="100" b="1" spc="15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MagistralC" panose="02000503030000020004" pitchFamily="2" charset="0"/>
              </a:defRPr>
            </a:lvl1pPr>
          </a:lstStyle>
          <a:p>
            <a:pPr algn="ctr">
              <a:buClr>
                <a:srgbClr val="00B050"/>
              </a:buClr>
              <a:defRPr/>
            </a:pPr>
            <a:r>
              <a:rPr lang="ru-RU" sz="4000" spc="0" dirty="0" smtClean="0">
                <a:ln w="11430"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АИС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600057" y="864687"/>
            <a:ext cx="5053092" cy="936104"/>
          </a:xfrm>
          <a:prstGeom prst="rect">
            <a:avLst/>
          </a:prstGeom>
          <a:noFill/>
        </p:spPr>
        <p:txBody>
          <a:bodyPr lIns="0" tIns="0" rIns="0" bIns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contourClr>
                <a:srgbClr val="DDDDDD"/>
              </a:contourClr>
            </a:sp3d>
          </a:bodyPr>
          <a:lstStyle>
            <a:defPPr>
              <a:defRPr lang="ru-RU"/>
            </a:defPPr>
            <a:lvl1pPr lvl="0">
              <a:defRPr sz="100" b="1" spc="15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MagistralC" panose="02000503030000020004" pitchFamily="2" charset="0"/>
              </a:defRPr>
            </a:lvl1pPr>
          </a:lstStyle>
          <a:p>
            <a:pPr algn="ctr">
              <a:buClr>
                <a:srgbClr val="00B050"/>
              </a:buClr>
              <a:defRPr/>
            </a:pPr>
            <a:r>
              <a:rPr lang="ru-RU" sz="4000" spc="0" dirty="0" smtClean="0">
                <a:ln w="11430"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УИС</a:t>
            </a:r>
            <a:endParaRPr lang="ru-RU" sz="4000" spc="0" dirty="0">
              <a:ln w="11430"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11695" y="5221335"/>
            <a:ext cx="6047111" cy="936104"/>
          </a:xfrm>
          <a:prstGeom prst="rect">
            <a:avLst/>
          </a:prstGeom>
          <a:noFill/>
        </p:spPr>
        <p:txBody>
          <a:bodyPr lIns="0" tIns="0" rIns="0" bIns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contourClr>
                <a:srgbClr val="DDDDDD"/>
              </a:contourClr>
            </a:sp3d>
          </a:bodyPr>
          <a:lstStyle>
            <a:defPPr>
              <a:defRPr lang="ru-RU"/>
            </a:defPPr>
            <a:lvl1pPr lvl="0">
              <a:defRPr sz="100" b="1" spc="15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MagistralC" panose="02000503030000020004" pitchFamily="2" charset="0"/>
              </a:defRPr>
            </a:lvl1pPr>
          </a:lstStyle>
          <a:p>
            <a:pPr algn="ctr">
              <a:buClr>
                <a:srgbClr val="00B050"/>
              </a:buClr>
              <a:defRPr/>
            </a:pPr>
            <a:r>
              <a:rPr lang="ru-RU" sz="2400" spc="0" dirty="0" smtClean="0">
                <a:ln w="11430"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Агрегатная интеллектуальная станция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600057" y="5221335"/>
            <a:ext cx="5053092" cy="936104"/>
          </a:xfrm>
          <a:prstGeom prst="rect">
            <a:avLst/>
          </a:prstGeom>
          <a:noFill/>
        </p:spPr>
        <p:txBody>
          <a:bodyPr lIns="0" tIns="0" rIns="0" bIns="0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contourClr>
                <a:srgbClr val="DDDDDD"/>
              </a:contourClr>
            </a:sp3d>
          </a:bodyPr>
          <a:lstStyle>
            <a:defPPr>
              <a:defRPr lang="ru-RU"/>
            </a:defPPr>
            <a:lvl1pPr lvl="0">
              <a:defRPr sz="100" b="1" spc="15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MagistralC" panose="02000503030000020004" pitchFamily="2" charset="0"/>
              </a:defRPr>
            </a:lvl1pPr>
          </a:lstStyle>
          <a:p>
            <a:pPr algn="ctr">
              <a:buClr>
                <a:srgbClr val="00B050"/>
              </a:buClr>
              <a:defRPr/>
            </a:pPr>
            <a:r>
              <a:rPr lang="ru-RU" sz="2400" spc="0" dirty="0" smtClean="0">
                <a:ln w="11430"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</a:rPr>
              <a:t>Узел интерактивной сети</a:t>
            </a:r>
            <a:endParaRPr lang="ru-RU" sz="2400" spc="0" dirty="0">
              <a:ln w="11430"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8422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2783632" y="89232"/>
            <a:ext cx="928903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/>
          <a:p>
            <a:pPr algn="r"/>
            <a:r>
              <a:rPr lang="ru-RU" sz="2400" b="1" dirty="0">
                <a:solidFill>
                  <a:schemeClr val="bg1"/>
                </a:solidFill>
              </a:rPr>
              <a:t>Эффективность применения УИС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1714" r="24031"/>
          <a:stretch/>
        </p:blipFill>
        <p:spPr>
          <a:xfrm>
            <a:off x="192265" y="836712"/>
            <a:ext cx="5536348" cy="5086078"/>
          </a:xfrm>
          <a:prstGeom prst="rect">
            <a:avLst/>
          </a:prstGeom>
        </p:spPr>
      </p:pic>
      <p:grpSp>
        <p:nvGrpSpPr>
          <p:cNvPr id="59" name="Группа 58"/>
          <p:cNvGrpSpPr/>
          <p:nvPr/>
        </p:nvGrpSpPr>
        <p:grpSpPr>
          <a:xfrm>
            <a:off x="6515315" y="836712"/>
            <a:ext cx="5456113" cy="5086078"/>
            <a:chOff x="6737382" y="3212976"/>
            <a:chExt cx="3703798" cy="3372335"/>
          </a:xfrm>
        </p:grpSpPr>
        <p:pic>
          <p:nvPicPr>
            <p:cNvPr id="5" name="Рисунок 4"/>
            <p:cNvPicPr>
              <a:picLocks noChangeAspect="1"/>
            </p:cNvPicPr>
            <p:nvPr/>
          </p:nvPicPr>
          <p:blipFill rotWithShape="1">
            <a:blip r:embed="rId3" cstate="hq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1516" r="23723"/>
            <a:stretch/>
          </p:blipFill>
          <p:spPr>
            <a:xfrm>
              <a:off x="6737382" y="3212976"/>
              <a:ext cx="3703798" cy="3372335"/>
            </a:xfrm>
            <a:prstGeom prst="rect">
              <a:avLst/>
            </a:prstGeom>
          </p:spPr>
        </p:pic>
        <p:cxnSp>
          <p:nvCxnSpPr>
            <p:cNvPr id="6" name="Прямая соединительная линия 5"/>
            <p:cNvCxnSpPr/>
            <p:nvPr/>
          </p:nvCxnSpPr>
          <p:spPr>
            <a:xfrm>
              <a:off x="6879185" y="4423049"/>
              <a:ext cx="0" cy="63719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Прямая соединительная линия 6"/>
            <p:cNvCxnSpPr/>
            <p:nvPr/>
          </p:nvCxnSpPr>
          <p:spPr>
            <a:xfrm>
              <a:off x="7002204" y="4370982"/>
              <a:ext cx="0" cy="620591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/>
          </p:nvCxnSpPr>
          <p:spPr>
            <a:xfrm>
              <a:off x="7166228" y="4314565"/>
              <a:ext cx="0" cy="60931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Прямая соединительная линия 8"/>
            <p:cNvCxnSpPr/>
            <p:nvPr/>
          </p:nvCxnSpPr>
          <p:spPr>
            <a:xfrm>
              <a:off x="7330252" y="4247964"/>
              <a:ext cx="0" cy="731061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Прямая соединительная линия 9"/>
            <p:cNvCxnSpPr/>
            <p:nvPr/>
          </p:nvCxnSpPr>
          <p:spPr>
            <a:xfrm flipV="1">
              <a:off x="6879185" y="5012783"/>
              <a:ext cx="262569" cy="47460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Прямая соединительная линия 10"/>
            <p:cNvCxnSpPr/>
            <p:nvPr/>
          </p:nvCxnSpPr>
          <p:spPr>
            <a:xfrm>
              <a:off x="7144555" y="5010974"/>
              <a:ext cx="170" cy="47462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flipV="1">
              <a:off x="7002204" y="4968177"/>
              <a:ext cx="175114" cy="320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>
              <a:off x="7177979" y="4968177"/>
              <a:ext cx="0" cy="80825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Прямая соединительная линия 13"/>
            <p:cNvCxnSpPr/>
            <p:nvPr/>
          </p:nvCxnSpPr>
          <p:spPr>
            <a:xfrm flipV="1">
              <a:off x="7166228" y="4920173"/>
              <a:ext cx="41006" cy="7412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Прямая соединительная линия 14"/>
            <p:cNvCxnSpPr/>
            <p:nvPr/>
          </p:nvCxnSpPr>
          <p:spPr>
            <a:xfrm>
              <a:off x="7210850" y="4920173"/>
              <a:ext cx="0" cy="124456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>
              <a:off x="7242816" y="4993941"/>
              <a:ext cx="0" cy="46620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flipV="1">
              <a:off x="7245726" y="4980382"/>
              <a:ext cx="77517" cy="14011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/>
            <p:cNvCxnSpPr/>
            <p:nvPr/>
          </p:nvCxnSpPr>
          <p:spPr>
            <a:xfrm>
              <a:off x="7494277" y="4182874"/>
              <a:ext cx="0" cy="759682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Прямая соединительная линия 18"/>
            <p:cNvCxnSpPr/>
            <p:nvPr/>
          </p:nvCxnSpPr>
          <p:spPr>
            <a:xfrm>
              <a:off x="7822326" y="4053514"/>
              <a:ext cx="0" cy="79811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>
              <a:off x="8152408" y="3921914"/>
              <a:ext cx="0" cy="869115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>
              <a:off x="8560435" y="3755891"/>
              <a:ext cx="0" cy="100157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21"/>
            <p:cNvCxnSpPr/>
            <p:nvPr/>
          </p:nvCxnSpPr>
          <p:spPr>
            <a:xfrm flipV="1">
              <a:off x="7494277" y="4873835"/>
              <a:ext cx="423620" cy="77520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Прямая соединительная линия 22"/>
            <p:cNvCxnSpPr/>
            <p:nvPr/>
          </p:nvCxnSpPr>
          <p:spPr>
            <a:xfrm flipV="1">
              <a:off x="8048443" y="4757465"/>
              <a:ext cx="511992" cy="92546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Прямая соединительная линия 23"/>
            <p:cNvCxnSpPr/>
            <p:nvPr/>
          </p:nvCxnSpPr>
          <p:spPr>
            <a:xfrm flipV="1">
              <a:off x="8006863" y="4791028"/>
              <a:ext cx="143511" cy="25940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Прямая соединительная линия 24"/>
            <p:cNvCxnSpPr/>
            <p:nvPr/>
          </p:nvCxnSpPr>
          <p:spPr>
            <a:xfrm flipV="1">
              <a:off x="7822326" y="4826410"/>
              <a:ext cx="139501" cy="25218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" name="Прямая соединительная линия 25"/>
            <p:cNvCxnSpPr/>
            <p:nvPr/>
          </p:nvCxnSpPr>
          <p:spPr>
            <a:xfrm>
              <a:off x="7917897" y="4876469"/>
              <a:ext cx="0" cy="60662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Прямая соединительная линия 26"/>
            <p:cNvCxnSpPr/>
            <p:nvPr/>
          </p:nvCxnSpPr>
          <p:spPr>
            <a:xfrm>
              <a:off x="7961826" y="4825631"/>
              <a:ext cx="0" cy="10195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Прямая соединительная линия 27"/>
            <p:cNvCxnSpPr/>
            <p:nvPr/>
          </p:nvCxnSpPr>
          <p:spPr>
            <a:xfrm>
              <a:off x="8003300" y="4822049"/>
              <a:ext cx="0" cy="101388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Прямая соединительная линия 28"/>
            <p:cNvCxnSpPr/>
            <p:nvPr/>
          </p:nvCxnSpPr>
          <p:spPr>
            <a:xfrm>
              <a:off x="8048443" y="4850246"/>
              <a:ext cx="0" cy="66416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Прямая соединительная линия 29"/>
            <p:cNvCxnSpPr/>
            <p:nvPr/>
          </p:nvCxnSpPr>
          <p:spPr>
            <a:xfrm>
              <a:off x="9052508" y="3586534"/>
              <a:ext cx="0" cy="1082075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1" name="Прямая соединительная линия 30"/>
            <p:cNvCxnSpPr/>
            <p:nvPr/>
          </p:nvCxnSpPr>
          <p:spPr>
            <a:xfrm>
              <a:off x="9626594" y="3378615"/>
              <a:ext cx="0" cy="1184100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2" name="Прямая соединительная линия 31"/>
            <p:cNvCxnSpPr/>
            <p:nvPr/>
          </p:nvCxnSpPr>
          <p:spPr>
            <a:xfrm flipV="1">
              <a:off x="9053328" y="4652219"/>
              <a:ext cx="87636" cy="15842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3" name="Прямая соединительная линия 32"/>
            <p:cNvCxnSpPr/>
            <p:nvPr/>
          </p:nvCxnSpPr>
          <p:spPr>
            <a:xfrm>
              <a:off x="9141295" y="4653575"/>
              <a:ext cx="0" cy="89744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4" name="Прямая соединительная линия 33"/>
            <p:cNvCxnSpPr/>
            <p:nvPr/>
          </p:nvCxnSpPr>
          <p:spPr>
            <a:xfrm>
              <a:off x="9200038" y="4641603"/>
              <a:ext cx="0" cy="94737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Прямая соединительная линия 34"/>
            <p:cNvCxnSpPr/>
            <p:nvPr/>
          </p:nvCxnSpPr>
          <p:spPr>
            <a:xfrm flipV="1">
              <a:off x="9200038" y="4564601"/>
              <a:ext cx="425991" cy="77003"/>
            </a:xfrm>
            <a:prstGeom prst="line">
              <a:avLst/>
            </a:prstGeom>
            <a:ln w="28575" cap="rnd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6" name="Прямая соединительная линия 35"/>
            <p:cNvCxnSpPr/>
            <p:nvPr/>
          </p:nvCxnSpPr>
          <p:spPr>
            <a:xfrm flipV="1">
              <a:off x="6990023" y="5177320"/>
              <a:ext cx="2156203" cy="142276"/>
            </a:xfrm>
            <a:prstGeom prst="line">
              <a:avLst/>
            </a:prstGeom>
            <a:ln w="28575" cap="rnd">
              <a:solidFill>
                <a:srgbClr val="7030A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7" name="Прямая соединительная линия 36"/>
            <p:cNvCxnSpPr/>
            <p:nvPr/>
          </p:nvCxnSpPr>
          <p:spPr>
            <a:xfrm flipV="1">
              <a:off x="7348602" y="5071236"/>
              <a:ext cx="447676" cy="55993"/>
            </a:xfrm>
            <a:prstGeom prst="line">
              <a:avLst/>
            </a:prstGeom>
            <a:ln w="28575" cap="rnd">
              <a:solidFill>
                <a:srgbClr val="7030A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8" name="Прямая соединительная линия 37"/>
            <p:cNvCxnSpPr/>
            <p:nvPr/>
          </p:nvCxnSpPr>
          <p:spPr>
            <a:xfrm flipV="1">
              <a:off x="7016555" y="5132795"/>
              <a:ext cx="2168308" cy="150890"/>
            </a:xfrm>
            <a:prstGeom prst="line">
              <a:avLst/>
            </a:prstGeom>
            <a:ln w="28575" cap="rnd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9" name="Прямая соединительная линия 38"/>
            <p:cNvCxnSpPr/>
            <p:nvPr/>
          </p:nvCxnSpPr>
          <p:spPr>
            <a:xfrm flipV="1">
              <a:off x="9185139" y="5132258"/>
              <a:ext cx="0" cy="1111952"/>
            </a:xfrm>
            <a:prstGeom prst="line">
              <a:avLst/>
            </a:prstGeom>
            <a:ln w="28575" cap="rnd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0" name="Прямая соединительная линия 39"/>
            <p:cNvCxnSpPr/>
            <p:nvPr/>
          </p:nvCxnSpPr>
          <p:spPr>
            <a:xfrm flipV="1">
              <a:off x="7017591" y="5202494"/>
              <a:ext cx="0" cy="76087"/>
            </a:xfrm>
            <a:prstGeom prst="line">
              <a:avLst/>
            </a:prstGeom>
            <a:ln w="28575" cap="rnd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1" name="Прямая соединительная линия 40"/>
            <p:cNvCxnSpPr/>
            <p:nvPr/>
          </p:nvCxnSpPr>
          <p:spPr>
            <a:xfrm flipV="1">
              <a:off x="6990023" y="5170083"/>
              <a:ext cx="0" cy="149760"/>
            </a:xfrm>
            <a:prstGeom prst="line">
              <a:avLst/>
            </a:prstGeom>
            <a:ln w="28575" cap="rnd">
              <a:solidFill>
                <a:srgbClr val="7030A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2" name="Прямая соединительная линия 41"/>
            <p:cNvCxnSpPr/>
            <p:nvPr/>
          </p:nvCxnSpPr>
          <p:spPr>
            <a:xfrm flipV="1">
              <a:off x="9148939" y="5178363"/>
              <a:ext cx="0" cy="1061780"/>
            </a:xfrm>
            <a:prstGeom prst="line">
              <a:avLst/>
            </a:prstGeom>
            <a:ln w="28575" cap="rnd">
              <a:solidFill>
                <a:srgbClr val="7030A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3" name="Прямая соединительная линия 42"/>
            <p:cNvCxnSpPr/>
            <p:nvPr/>
          </p:nvCxnSpPr>
          <p:spPr>
            <a:xfrm flipV="1">
              <a:off x="7346578" y="5120053"/>
              <a:ext cx="446988" cy="48155"/>
            </a:xfrm>
            <a:prstGeom prst="line">
              <a:avLst/>
            </a:prstGeom>
            <a:ln w="28575" cap="rnd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4" name="Прямая соединительная линия 43"/>
            <p:cNvCxnSpPr/>
            <p:nvPr/>
          </p:nvCxnSpPr>
          <p:spPr>
            <a:xfrm flipV="1">
              <a:off x="8190199" y="4942555"/>
              <a:ext cx="667843" cy="83531"/>
            </a:xfrm>
            <a:prstGeom prst="line">
              <a:avLst/>
            </a:prstGeom>
            <a:ln w="28575" cap="rnd">
              <a:solidFill>
                <a:srgbClr val="7030A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5" name="Прямая соединительная линия 44"/>
            <p:cNvCxnSpPr/>
            <p:nvPr/>
          </p:nvCxnSpPr>
          <p:spPr>
            <a:xfrm flipV="1">
              <a:off x="8186367" y="5005242"/>
              <a:ext cx="674563" cy="72673"/>
            </a:xfrm>
            <a:prstGeom prst="line">
              <a:avLst/>
            </a:prstGeom>
            <a:ln w="28575" cap="rnd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6" name="Прямая соединительная линия 45"/>
            <p:cNvCxnSpPr/>
            <p:nvPr/>
          </p:nvCxnSpPr>
          <p:spPr>
            <a:xfrm flipV="1">
              <a:off x="7020623" y="5198259"/>
              <a:ext cx="28620" cy="3083"/>
            </a:xfrm>
            <a:prstGeom prst="line">
              <a:avLst/>
            </a:prstGeom>
            <a:ln w="28575" cap="rnd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7" name="Прямая соединительная линия 46"/>
            <p:cNvCxnSpPr/>
            <p:nvPr/>
          </p:nvCxnSpPr>
          <p:spPr>
            <a:xfrm flipV="1">
              <a:off x="6990673" y="5163230"/>
              <a:ext cx="56547" cy="6954"/>
            </a:xfrm>
            <a:prstGeom prst="line">
              <a:avLst/>
            </a:prstGeom>
            <a:ln w="28575" cap="rnd">
              <a:solidFill>
                <a:srgbClr val="7030A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8" name="Прямая соединительная линия 47"/>
            <p:cNvCxnSpPr/>
            <p:nvPr/>
          </p:nvCxnSpPr>
          <p:spPr>
            <a:xfrm flipV="1">
              <a:off x="9258090" y="5151941"/>
              <a:ext cx="263072" cy="17358"/>
            </a:xfrm>
            <a:prstGeom prst="line">
              <a:avLst/>
            </a:prstGeom>
            <a:ln w="28575" cap="rnd">
              <a:solidFill>
                <a:srgbClr val="7030A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9" name="Прямая соединительная линия 48"/>
            <p:cNvCxnSpPr/>
            <p:nvPr/>
          </p:nvCxnSpPr>
          <p:spPr>
            <a:xfrm flipV="1">
              <a:off x="9382175" y="4867830"/>
              <a:ext cx="139700" cy="17474"/>
            </a:xfrm>
            <a:prstGeom prst="line">
              <a:avLst/>
            </a:prstGeom>
            <a:ln w="28575" cap="rnd">
              <a:solidFill>
                <a:srgbClr val="7030A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0" name="Прямая соединительная линия 49"/>
            <p:cNvCxnSpPr/>
            <p:nvPr/>
          </p:nvCxnSpPr>
          <p:spPr>
            <a:xfrm flipV="1">
              <a:off x="9378344" y="4941492"/>
              <a:ext cx="85403" cy="9201"/>
            </a:xfrm>
            <a:prstGeom prst="line">
              <a:avLst/>
            </a:prstGeom>
            <a:ln w="28575" cap="rnd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1" name="Прямая соединительная линия 50"/>
            <p:cNvCxnSpPr/>
            <p:nvPr/>
          </p:nvCxnSpPr>
          <p:spPr>
            <a:xfrm>
              <a:off x="9465281" y="4941492"/>
              <a:ext cx="0" cy="171780"/>
            </a:xfrm>
            <a:prstGeom prst="line">
              <a:avLst/>
            </a:prstGeom>
            <a:ln w="28575" cap="rnd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2" name="Прямая соединительная линия 51"/>
            <p:cNvCxnSpPr/>
            <p:nvPr/>
          </p:nvCxnSpPr>
          <p:spPr>
            <a:xfrm flipV="1">
              <a:off x="9221809" y="5113895"/>
              <a:ext cx="243755" cy="16963"/>
            </a:xfrm>
            <a:prstGeom prst="line">
              <a:avLst/>
            </a:prstGeom>
            <a:ln w="28575" cap="rnd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3" name="Прямая соединительная линия 52"/>
            <p:cNvCxnSpPr/>
            <p:nvPr/>
          </p:nvCxnSpPr>
          <p:spPr>
            <a:xfrm flipV="1">
              <a:off x="9521876" y="4867830"/>
              <a:ext cx="0" cy="283413"/>
            </a:xfrm>
            <a:prstGeom prst="line">
              <a:avLst/>
            </a:prstGeom>
            <a:ln w="28575" cap="rnd">
              <a:solidFill>
                <a:srgbClr val="7030A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Прямая соединительная линия 53"/>
            <p:cNvCxnSpPr/>
            <p:nvPr/>
          </p:nvCxnSpPr>
          <p:spPr>
            <a:xfrm flipV="1">
              <a:off x="9221338" y="5130857"/>
              <a:ext cx="0" cy="1117422"/>
            </a:xfrm>
            <a:prstGeom prst="line">
              <a:avLst/>
            </a:prstGeom>
            <a:ln w="28575" cap="rnd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Прямая соединительная линия 54"/>
            <p:cNvCxnSpPr/>
            <p:nvPr/>
          </p:nvCxnSpPr>
          <p:spPr>
            <a:xfrm flipV="1">
              <a:off x="9257539" y="5171583"/>
              <a:ext cx="0" cy="1078052"/>
            </a:xfrm>
            <a:prstGeom prst="line">
              <a:avLst/>
            </a:prstGeom>
            <a:ln w="28575" cap="rnd">
              <a:solidFill>
                <a:srgbClr val="7030A0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58" name="Стрелка вправо 57"/>
          <p:cNvSpPr/>
          <p:nvPr/>
        </p:nvSpPr>
        <p:spPr>
          <a:xfrm>
            <a:off x="5925136" y="1377386"/>
            <a:ext cx="362724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Стрелка вправо 59"/>
          <p:cNvSpPr/>
          <p:nvPr/>
        </p:nvSpPr>
        <p:spPr>
          <a:xfrm>
            <a:off x="5925136" y="2992200"/>
            <a:ext cx="362724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Стрелка вправо 60"/>
          <p:cNvSpPr/>
          <p:nvPr/>
        </p:nvSpPr>
        <p:spPr>
          <a:xfrm>
            <a:off x="5925136" y="4607014"/>
            <a:ext cx="362724" cy="864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Прямоугольник 61"/>
          <p:cNvSpPr/>
          <p:nvPr/>
        </p:nvSpPr>
        <p:spPr>
          <a:xfrm>
            <a:off x="180400" y="6093296"/>
            <a:ext cx="5548214" cy="432048"/>
          </a:xfrm>
          <a:prstGeom prst="rect">
            <a:avLst/>
          </a:prstGeom>
          <a:ln w="7620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/>
              <a:t>САУ централизованной структуры</a:t>
            </a:r>
          </a:p>
        </p:txBody>
      </p:sp>
      <p:sp>
        <p:nvSpPr>
          <p:cNvPr id="63" name="Прямоугольник 62"/>
          <p:cNvSpPr/>
          <p:nvPr/>
        </p:nvSpPr>
        <p:spPr>
          <a:xfrm>
            <a:off x="6515314" y="6093296"/>
            <a:ext cx="5456113" cy="432048"/>
          </a:xfrm>
          <a:prstGeom prst="rect">
            <a:avLst/>
          </a:prstGeom>
          <a:ln w="7620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/>
              <a:t>Автоматизация на базе УИС без САУ</a:t>
            </a:r>
          </a:p>
        </p:txBody>
      </p:sp>
    </p:spTree>
    <p:extLst>
      <p:ext uri="{BB962C8B-B14F-4D97-AF65-F5344CB8AC3E}">
        <p14:creationId xmlns:p14="http://schemas.microsoft.com/office/powerpoint/2010/main" val="8552443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1213" y="862653"/>
            <a:ext cx="7446738" cy="5729761"/>
          </a:xfrm>
          <a:prstGeom prst="rect">
            <a:avLst/>
          </a:prstGeom>
        </p:spPr>
      </p:pic>
      <p:sp>
        <p:nvSpPr>
          <p:cNvPr id="71" name="Прямоугольник 70"/>
          <p:cNvSpPr>
            <a:spLocks noChangeArrowheads="1"/>
          </p:cNvSpPr>
          <p:nvPr/>
        </p:nvSpPr>
        <p:spPr bwMode="auto">
          <a:xfrm>
            <a:off x="4079816" y="89231"/>
            <a:ext cx="799284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/>
          <a:p>
            <a:pPr algn="r"/>
            <a:r>
              <a:rPr lang="ru-RU" sz="2400" b="1" dirty="0">
                <a:solidFill>
                  <a:schemeClr val="bg1"/>
                </a:solidFill>
              </a:rPr>
              <a:t>Распределенная реализация </a:t>
            </a:r>
            <a:r>
              <a:rPr lang="ru-RU" sz="2400" b="1" dirty="0" smtClean="0">
                <a:solidFill>
                  <a:schemeClr val="bg1"/>
                </a:solidFill>
              </a:rPr>
              <a:t>САУ на базе АИС и УИС</a:t>
            </a:r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38" name="AutoShape 7338"/>
          <p:cNvSpPr>
            <a:spLocks noChangeArrowheads="1"/>
          </p:cNvSpPr>
          <p:nvPr/>
        </p:nvSpPr>
        <p:spPr bwMode="auto">
          <a:xfrm>
            <a:off x="3081966" y="2055911"/>
            <a:ext cx="720000" cy="288032"/>
          </a:xfrm>
          <a:prstGeom prst="roundRect">
            <a:avLst>
              <a:gd name="adj" fmla="val 12495"/>
            </a:avLst>
          </a:prstGeom>
          <a:solidFill>
            <a:schemeClr val="bg1"/>
          </a:solidFill>
          <a:ln cap="sq" cmpd="sng">
            <a:noFill/>
            <a:miter lim="800000"/>
            <a:headEnd/>
            <a:tailEnd/>
          </a:ln>
          <a:extLst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endParaRPr lang="ru-RU" sz="1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9" name="AutoShape 7338"/>
          <p:cNvSpPr>
            <a:spLocks noChangeArrowheads="1"/>
          </p:cNvSpPr>
          <p:nvPr/>
        </p:nvSpPr>
        <p:spPr bwMode="auto">
          <a:xfrm>
            <a:off x="3081966" y="1053548"/>
            <a:ext cx="720000" cy="288032"/>
          </a:xfrm>
          <a:prstGeom prst="roundRect">
            <a:avLst>
              <a:gd name="adj" fmla="val 12495"/>
            </a:avLst>
          </a:prstGeom>
          <a:solidFill>
            <a:schemeClr val="bg1"/>
          </a:solidFill>
          <a:ln cap="sq" cmpd="sng">
            <a:noFill/>
            <a:miter lim="800000"/>
            <a:headEnd/>
            <a:tailEnd/>
          </a:ln>
          <a:extLst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algn="ctr"/>
            <a:endParaRPr lang="ru-RU" sz="1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22" name="Рисунок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350" y="1795412"/>
            <a:ext cx="765803" cy="520997"/>
          </a:xfrm>
          <a:prstGeom prst="rect">
            <a:avLst/>
          </a:prstGeom>
          <a:noFill/>
          <a:ln w="28575">
            <a:solidFill>
              <a:srgbClr val="1843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Рисунок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350" y="2537277"/>
            <a:ext cx="765803" cy="520997"/>
          </a:xfrm>
          <a:prstGeom prst="rect">
            <a:avLst/>
          </a:prstGeom>
          <a:noFill/>
          <a:ln w="28575">
            <a:solidFill>
              <a:srgbClr val="1843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Рисунок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350" y="3293046"/>
            <a:ext cx="765803" cy="520997"/>
          </a:xfrm>
          <a:prstGeom prst="rect">
            <a:avLst/>
          </a:prstGeom>
          <a:noFill/>
          <a:ln w="28575">
            <a:solidFill>
              <a:srgbClr val="1843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Рисунок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350" y="4040633"/>
            <a:ext cx="765803" cy="520997"/>
          </a:xfrm>
          <a:prstGeom prst="rect">
            <a:avLst/>
          </a:prstGeom>
          <a:noFill/>
          <a:ln w="28575">
            <a:solidFill>
              <a:srgbClr val="1843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Рисунок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350" y="4791030"/>
            <a:ext cx="765803" cy="520997"/>
          </a:xfrm>
          <a:prstGeom prst="rect">
            <a:avLst/>
          </a:prstGeom>
          <a:noFill/>
          <a:ln w="28575">
            <a:solidFill>
              <a:srgbClr val="18436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68612" y="2986743"/>
            <a:ext cx="283972" cy="172218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68612" y="3314083"/>
            <a:ext cx="283972" cy="172218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68612" y="3641423"/>
            <a:ext cx="283972" cy="172218"/>
          </a:xfrm>
          <a:prstGeom prst="rect">
            <a:avLst/>
          </a:prstGeom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68612" y="3968763"/>
            <a:ext cx="283972" cy="172218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68612" y="4296105"/>
            <a:ext cx="283972" cy="172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504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875E-6 -3.33333E-6 L 0.36055 0.21598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21" y="1078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875E-6 4.44444E-6 L 0.23386 0.19652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693" y="981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875E-6 -4.07407E-6 L 0.45039 -0.10601 " pathEditMode="relative" rAng="0" ptsTypes="AA">
                                      <p:cBhvr>
                                        <p:cTn id="1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513" y="-5301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875E-6 -3.7037E-7 L 0.6543 0.03796 " pathEditMode="relative" rAng="0" ptsTypes="AA">
                                      <p:cBhvr>
                                        <p:cTn id="1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708" y="1898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875E-6 1.48148E-6 L 0.3224 0.14606 " pathEditMode="relative" rAng="0" ptsTypes="AA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20" y="7292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04167E-6 3.33333E-6 L -0.47851 0.2831 " pathEditMode="relative" rAng="0" ptsTypes="AA">
                                      <p:cBhvr>
                                        <p:cTn id="1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932" y="14144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04167E-6 -3.33333E-6 L -0.44896 0.23519 " pathEditMode="relative" rAng="0" ptsTypes="AA">
                                      <p:cBhvr>
                                        <p:cTn id="1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448" y="11759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04167E-6 1.48148E-6 L -0.56862 0.28148 " pathEditMode="relative" rAng="0" ptsTypes="AA">
                                      <p:cBhvr>
                                        <p:cTn id="2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38" y="14074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04167E-6 -3.7037E-6 L -0.61432 -0.0912 " pathEditMode="relative" rAng="0" ptsTypes="AA">
                                      <p:cBhvr>
                                        <p:cTn id="2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716" y="-4560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1.04167E-6 1.11111E-6 L -0.48437 -0.30116 " pathEditMode="relative" rAng="0" ptsTypes="AA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219" y="-15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Прямоугольник 30"/>
          <p:cNvSpPr/>
          <p:nvPr/>
        </p:nvSpPr>
        <p:spPr>
          <a:xfrm>
            <a:off x="11077815" y="6165304"/>
            <a:ext cx="972570" cy="342931"/>
          </a:xfrm>
          <a:prstGeom prst="rect">
            <a:avLst/>
          </a:prstGeom>
          <a:ln w="76200">
            <a:noFill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/>
              <a:t>- УИС</a:t>
            </a:r>
          </a:p>
        </p:txBody>
      </p:sp>
      <p:sp>
        <p:nvSpPr>
          <p:cNvPr id="26" name="Прямоугольник 25"/>
          <p:cNvSpPr>
            <a:spLocks noChangeArrowheads="1"/>
          </p:cNvSpPr>
          <p:nvPr/>
        </p:nvSpPr>
        <p:spPr bwMode="auto">
          <a:xfrm>
            <a:off x="2711624" y="89232"/>
            <a:ext cx="936104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/>
          <a:p>
            <a:pPr algn="r"/>
            <a:r>
              <a:rPr lang="ru-RU" sz="2400" b="1" dirty="0">
                <a:solidFill>
                  <a:srgbClr val="FFFFFF"/>
                </a:solidFill>
              </a:rPr>
              <a:t>Узлы интерактивной сети на ГТУ и компрессоре</a:t>
            </a:r>
            <a:endParaRPr lang="ru-RU" sz="2800" b="1" dirty="0">
              <a:solidFill>
                <a:srgbClr val="FFFFFF"/>
              </a:solidFill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407368" y="1412776"/>
            <a:ext cx="5418602" cy="4032448"/>
            <a:chOff x="119336" y="908720"/>
            <a:chExt cx="3870430" cy="2880320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9336" y="908720"/>
              <a:ext cx="3870430" cy="2880320"/>
            </a:xfrm>
            <a:prstGeom prst="rect">
              <a:avLst/>
            </a:prstGeom>
          </p:spPr>
        </p:pic>
        <p:sp>
          <p:nvSpPr>
            <p:cNvPr id="5" name="Прямоугольник 4"/>
            <p:cNvSpPr/>
            <p:nvPr/>
          </p:nvSpPr>
          <p:spPr>
            <a:xfrm>
              <a:off x="119336" y="908720"/>
              <a:ext cx="360040" cy="86409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34" name="Группа 33"/>
          <p:cNvGrpSpPr/>
          <p:nvPr/>
        </p:nvGrpSpPr>
        <p:grpSpPr>
          <a:xfrm>
            <a:off x="5943363" y="1353751"/>
            <a:ext cx="5917012" cy="4625993"/>
            <a:chOff x="7680175" y="1844822"/>
            <a:chExt cx="3600401" cy="2814838"/>
          </a:xfrm>
        </p:grpSpPr>
        <p:pic>
          <p:nvPicPr>
            <p:cNvPr id="1026" name="Рисунок 1"/>
            <p:cNvPicPr>
              <a:picLocks noChangeAspect="1" noChangeArrowheads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7680176" y="1844823"/>
              <a:ext cx="3600400" cy="28148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5" name="Прямоугольник 34"/>
            <p:cNvSpPr/>
            <p:nvPr/>
          </p:nvSpPr>
          <p:spPr>
            <a:xfrm>
              <a:off x="7680175" y="1844822"/>
              <a:ext cx="720081" cy="1065719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42" name="Рисунок 41"/>
          <p:cNvPicPr>
            <a:picLocks noChangeAspect="1"/>
          </p:cNvPicPr>
          <p:nvPr/>
        </p:nvPicPr>
        <p:blipFill>
          <a:blip r:embed="rId5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0341" y="3432015"/>
            <a:ext cx="54227" cy="95409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5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0341" y="3137551"/>
            <a:ext cx="54227" cy="95409"/>
          </a:xfrm>
          <a:prstGeom prst="rect">
            <a:avLst/>
          </a:pr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>
          <a:blip r:embed="rId5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0341" y="3725916"/>
            <a:ext cx="54227" cy="95409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5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2625" y="3543746"/>
            <a:ext cx="54227" cy="95409"/>
          </a:xfrm>
          <a:prstGeom prst="rect">
            <a:avLst/>
          </a:prstGeom>
        </p:spPr>
      </p:pic>
      <p:pic>
        <p:nvPicPr>
          <p:cNvPr id="54" name="Рисунок 53"/>
          <p:cNvPicPr>
            <a:picLocks noChangeAspect="1"/>
          </p:cNvPicPr>
          <p:nvPr/>
        </p:nvPicPr>
        <p:blipFill>
          <a:blip r:embed="rId5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2625" y="3249282"/>
            <a:ext cx="54227" cy="95409"/>
          </a:xfrm>
          <a:prstGeom prst="rect">
            <a:avLst/>
          </a:prstGeom>
        </p:spPr>
      </p:pic>
      <p:pic>
        <p:nvPicPr>
          <p:cNvPr id="55" name="Рисунок 54"/>
          <p:cNvPicPr>
            <a:picLocks noChangeAspect="1"/>
          </p:cNvPicPr>
          <p:nvPr/>
        </p:nvPicPr>
        <p:blipFill>
          <a:blip r:embed="rId5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02625" y="3837647"/>
            <a:ext cx="54227" cy="95409"/>
          </a:xfrm>
          <a:prstGeom prst="rect">
            <a:avLst/>
          </a:prstGeom>
        </p:spPr>
      </p:pic>
      <p:pic>
        <p:nvPicPr>
          <p:cNvPr id="56" name="Рисунок 55"/>
          <p:cNvPicPr>
            <a:picLocks noChangeAspect="1"/>
          </p:cNvPicPr>
          <p:nvPr/>
        </p:nvPicPr>
        <p:blipFill>
          <a:blip r:embed="rId5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08749" y="3901276"/>
            <a:ext cx="54227" cy="95409"/>
          </a:xfrm>
          <a:prstGeom prst="rect">
            <a:avLst/>
          </a:prstGeom>
        </p:spPr>
      </p:pic>
      <p:pic>
        <p:nvPicPr>
          <p:cNvPr id="57" name="Рисунок 56"/>
          <p:cNvPicPr>
            <a:picLocks noChangeAspect="1"/>
          </p:cNvPicPr>
          <p:nvPr/>
        </p:nvPicPr>
        <p:blipFill>
          <a:blip r:embed="rId5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9351" y="3805867"/>
            <a:ext cx="54227" cy="95409"/>
          </a:xfrm>
          <a:prstGeom prst="rect">
            <a:avLst/>
          </a:prstGeom>
        </p:spPr>
      </p:pic>
      <p:pic>
        <p:nvPicPr>
          <p:cNvPr id="59" name="Рисунок 58"/>
          <p:cNvPicPr>
            <a:picLocks noChangeAspect="1"/>
          </p:cNvPicPr>
          <p:nvPr/>
        </p:nvPicPr>
        <p:blipFill>
          <a:blip r:embed="rId5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3617" y="4251442"/>
            <a:ext cx="54227" cy="95409"/>
          </a:xfrm>
          <a:prstGeom prst="rect">
            <a:avLst/>
          </a:prstGeom>
        </p:spPr>
      </p:pic>
      <p:pic>
        <p:nvPicPr>
          <p:cNvPr id="61" name="Рисунок 60"/>
          <p:cNvPicPr>
            <a:picLocks noChangeAspect="1"/>
          </p:cNvPicPr>
          <p:nvPr/>
        </p:nvPicPr>
        <p:blipFill>
          <a:blip r:embed="rId5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8661" y="4349140"/>
            <a:ext cx="54227" cy="95409"/>
          </a:xfrm>
          <a:prstGeom prst="rect">
            <a:avLst/>
          </a:prstGeom>
        </p:spPr>
      </p:pic>
      <p:pic>
        <p:nvPicPr>
          <p:cNvPr id="63" name="Рисунок 62"/>
          <p:cNvPicPr>
            <a:picLocks noChangeAspect="1"/>
          </p:cNvPicPr>
          <p:nvPr/>
        </p:nvPicPr>
        <p:blipFill>
          <a:blip r:embed="rId5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3705" y="4446837"/>
            <a:ext cx="54227" cy="95409"/>
          </a:xfrm>
          <a:prstGeom prst="rect">
            <a:avLst/>
          </a:prstGeom>
        </p:spPr>
      </p:pic>
      <p:pic>
        <p:nvPicPr>
          <p:cNvPr id="64" name="Рисунок 63"/>
          <p:cNvPicPr>
            <a:picLocks noChangeAspect="1"/>
          </p:cNvPicPr>
          <p:nvPr/>
        </p:nvPicPr>
        <p:blipFill>
          <a:blip r:embed="rId5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7608" y="4685876"/>
            <a:ext cx="54227" cy="95409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5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2886" y="4565707"/>
            <a:ext cx="54227" cy="95409"/>
          </a:xfrm>
          <a:prstGeom prst="rect">
            <a:avLst/>
          </a:prstGeom>
        </p:spPr>
      </p:pic>
      <p:pic>
        <p:nvPicPr>
          <p:cNvPr id="40" name="Рисунок 39"/>
          <p:cNvPicPr>
            <a:picLocks noChangeAspect="1"/>
          </p:cNvPicPr>
          <p:nvPr/>
        </p:nvPicPr>
        <p:blipFill>
          <a:blip r:embed="rId5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62292" y="4446793"/>
            <a:ext cx="54227" cy="95409"/>
          </a:xfrm>
          <a:prstGeom prst="rect">
            <a:avLst/>
          </a:prstGeom>
        </p:spPr>
      </p:pic>
      <p:pic>
        <p:nvPicPr>
          <p:cNvPr id="51" name="Рисунок 50"/>
          <p:cNvPicPr>
            <a:picLocks noChangeAspect="1"/>
          </p:cNvPicPr>
          <p:nvPr/>
        </p:nvPicPr>
        <p:blipFill>
          <a:blip r:embed="rId5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88781" y="3410636"/>
            <a:ext cx="54227" cy="95409"/>
          </a:xfrm>
          <a:prstGeom prst="rect">
            <a:avLst/>
          </a:prstGeom>
        </p:spPr>
      </p:pic>
      <p:pic>
        <p:nvPicPr>
          <p:cNvPr id="52" name="Рисунок 51"/>
          <p:cNvPicPr>
            <a:picLocks noChangeAspect="1"/>
          </p:cNvPicPr>
          <p:nvPr/>
        </p:nvPicPr>
        <p:blipFill>
          <a:blip r:embed="rId5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88781" y="3263404"/>
            <a:ext cx="54227" cy="95409"/>
          </a:xfrm>
          <a:prstGeom prst="rect">
            <a:avLst/>
          </a:prstGeom>
        </p:spPr>
      </p:pic>
      <p:pic>
        <p:nvPicPr>
          <p:cNvPr id="65" name="Рисунок 64"/>
          <p:cNvPicPr>
            <a:picLocks noChangeAspect="1"/>
          </p:cNvPicPr>
          <p:nvPr/>
        </p:nvPicPr>
        <p:blipFill>
          <a:blip r:embed="rId5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88781" y="3116172"/>
            <a:ext cx="54227" cy="9540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7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58096" y="4636942"/>
            <a:ext cx="59950" cy="97867"/>
          </a:xfrm>
          <a:prstGeom prst="rect">
            <a:avLst/>
          </a:prstGeom>
        </p:spPr>
      </p:pic>
      <p:pic>
        <p:nvPicPr>
          <p:cNvPr id="67" name="Рисунок 66"/>
          <p:cNvPicPr>
            <a:picLocks noChangeAspect="1"/>
          </p:cNvPicPr>
          <p:nvPr/>
        </p:nvPicPr>
        <p:blipFill>
          <a:blip r:embed="rId7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13774" y="3932236"/>
            <a:ext cx="59950" cy="97867"/>
          </a:xfrm>
          <a:prstGeom prst="rect">
            <a:avLst/>
          </a:prstGeom>
        </p:spPr>
      </p:pic>
      <p:pic>
        <p:nvPicPr>
          <p:cNvPr id="68" name="Рисунок 67"/>
          <p:cNvPicPr>
            <a:picLocks noChangeAspect="1"/>
          </p:cNvPicPr>
          <p:nvPr/>
        </p:nvPicPr>
        <p:blipFill>
          <a:blip r:embed="rId7" cstate="screen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84232" y="3534107"/>
            <a:ext cx="59950" cy="97867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5231904" y="1412776"/>
            <a:ext cx="792088" cy="136815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9" cstate="print">
            <a:grayscl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8892" y="6099208"/>
            <a:ext cx="299713" cy="504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78094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2711624" y="89232"/>
            <a:ext cx="936104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/>
          <a:p>
            <a:pPr algn="r"/>
            <a:r>
              <a:rPr lang="ru-RU" sz="2400" b="1" dirty="0" smtClean="0">
                <a:solidFill>
                  <a:srgbClr val="FFFFFF"/>
                </a:solidFill>
              </a:rPr>
              <a:t>Размещение УИС на стойке СГУ</a:t>
            </a:r>
            <a:endParaRPr lang="ru-RU" sz="2800" b="1" dirty="0">
              <a:solidFill>
                <a:srgbClr val="FFFFFF"/>
              </a:solidFill>
            </a:endParaRPr>
          </a:p>
        </p:txBody>
      </p:sp>
      <p:pic>
        <p:nvPicPr>
          <p:cNvPr id="4" name="Picture 2" descr="stoika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31704" y="764703"/>
            <a:ext cx="5328592" cy="5719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1504" y="3978568"/>
            <a:ext cx="208864" cy="21911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1504" y="3444077"/>
            <a:ext cx="208864" cy="219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971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4.44444E-6 L 0.16081 4.44444E-6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34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-4.81481E-6 L 0.16081 -4.81481E-6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034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0" descr="maslo"/>
          <p:cNvPicPr>
            <a:picLocks noChangeAspect="1" noChangeArrowheads="1"/>
          </p:cNvPicPr>
          <p:nvPr/>
        </p:nvPicPr>
        <p:blipFill>
          <a:blip r:embed="rId2" cstate="screen">
            <a:clrChange>
              <a:clrFrom>
                <a:srgbClr val="FBFFFF"/>
              </a:clrFrom>
              <a:clrTo>
                <a:srgbClr val="FB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1480000">
            <a:off x="2891644" y="692696"/>
            <a:ext cx="6333249" cy="60432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5440" y="5517232"/>
            <a:ext cx="228774" cy="20216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5440" y="1628800"/>
            <a:ext cx="228774" cy="202164"/>
          </a:xfrm>
          <a:prstGeom prst="rect">
            <a:avLst/>
          </a:prstGeom>
        </p:spPr>
      </p:pic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2711624" y="89232"/>
            <a:ext cx="936104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/>
          <a:p>
            <a:pPr algn="r"/>
            <a:r>
              <a:rPr lang="ru-RU" sz="2400" b="1" dirty="0" smtClean="0">
                <a:solidFill>
                  <a:srgbClr val="FFFFFF"/>
                </a:solidFill>
              </a:rPr>
              <a:t>Размещение УИС на сепараторах</a:t>
            </a:r>
            <a:endParaRPr lang="ru-RU" sz="2800" b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7756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2.96296E-6 L 0.42826 -0.03727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406" y="-187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3.33333E-6 L 0.21732 0.42153 " pathEditMode="relative" rAng="0" ptsTypes="AA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59" y="21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1E52AD6-F7A7-5B4C-8AF6-03A2CA3FE7C1}"/>
              </a:ext>
            </a:extLst>
          </p:cNvPr>
          <p:cNvSpPr/>
          <p:nvPr/>
        </p:nvSpPr>
        <p:spPr>
          <a:xfrm>
            <a:off x="9335833" y="2955815"/>
            <a:ext cx="2299583" cy="3382842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solidFill>
              <a:schemeClr val="bg2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48C097D-878F-FE44-803E-A5A59EC8B437}"/>
              </a:ext>
            </a:extLst>
          </p:cNvPr>
          <p:cNvSpPr/>
          <p:nvPr/>
        </p:nvSpPr>
        <p:spPr>
          <a:xfrm>
            <a:off x="559293" y="2955815"/>
            <a:ext cx="8200951" cy="3382842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5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8AEEF31D-FDD2-2748-8676-39137556A8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7488" y="1930088"/>
            <a:ext cx="621445" cy="213017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600" b="1" dirty="0">
                <a:solidFill>
                  <a:schemeClr val="accent1"/>
                </a:solidFill>
                <a:cs typeface="Times New Roman" panose="02020603050405020304" pitchFamily="18" charset="0"/>
              </a:rPr>
              <a:t>И-Интерфейс</a:t>
            </a:r>
            <a:endParaRPr lang="en-US" altLang="ru-RU" sz="1050" b="1" dirty="0">
              <a:solidFill>
                <a:schemeClr val="accent1"/>
              </a:solidFill>
              <a:latin typeface="Arial" panose="020B0604020202020204" pitchFamily="34" charset="0"/>
            </a:endParaRPr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63BA31A0-1196-DF4F-AC52-B8746C4A79C1}"/>
              </a:ext>
            </a:extLst>
          </p:cNvPr>
          <p:cNvCxnSpPr>
            <a:stCxn id="87" idx="0"/>
          </p:cNvCxnSpPr>
          <p:nvPr/>
        </p:nvCxnSpPr>
        <p:spPr>
          <a:xfrm flipV="1">
            <a:off x="6773623" y="2050764"/>
            <a:ext cx="0" cy="1189583"/>
          </a:xfrm>
          <a:prstGeom prst="line">
            <a:avLst/>
          </a:prstGeom>
          <a:ln w="25400" cap="rnd" cmpd="sng">
            <a:solidFill>
              <a:schemeClr val="accent6">
                <a:lumMod val="60000"/>
                <a:lumOff val="4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>
            <a:extLst>
              <a:ext uri="{FF2B5EF4-FFF2-40B4-BE49-F238E27FC236}">
                <a16:creationId xmlns:a16="http://schemas.microsoft.com/office/drawing/2014/main" id="{C2662A70-C763-A341-B9B8-E1631722A65A}"/>
              </a:ext>
            </a:extLst>
          </p:cNvPr>
          <p:cNvCxnSpPr/>
          <p:nvPr/>
        </p:nvCxnSpPr>
        <p:spPr>
          <a:xfrm>
            <a:off x="5660782" y="4012120"/>
            <a:ext cx="0" cy="1048579"/>
          </a:xfrm>
          <a:prstGeom prst="line">
            <a:avLst/>
          </a:prstGeom>
          <a:ln w="25400" cap="rnd" cmpd="sng">
            <a:solidFill>
              <a:schemeClr val="accent6">
                <a:lumMod val="60000"/>
                <a:lumOff val="4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>
            <a:extLst>
              <a:ext uri="{FF2B5EF4-FFF2-40B4-BE49-F238E27FC236}">
                <a16:creationId xmlns:a16="http://schemas.microsoft.com/office/drawing/2014/main" id="{FD021F5F-B1A5-5F48-89E3-81B7DE1A7DD2}"/>
              </a:ext>
            </a:extLst>
          </p:cNvPr>
          <p:cNvCxnSpPr/>
          <p:nvPr/>
        </p:nvCxnSpPr>
        <p:spPr>
          <a:xfrm flipH="1">
            <a:off x="2406214" y="3346140"/>
            <a:ext cx="3882508" cy="0"/>
          </a:xfrm>
          <a:prstGeom prst="line">
            <a:avLst/>
          </a:prstGeom>
          <a:ln w="25400" cap="rnd" cmpd="sng">
            <a:solidFill>
              <a:schemeClr val="accent6">
                <a:lumMod val="60000"/>
                <a:lumOff val="4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Группа 18">
            <a:extLst>
              <a:ext uri="{FF2B5EF4-FFF2-40B4-BE49-F238E27FC236}">
                <a16:creationId xmlns:a16="http://schemas.microsoft.com/office/drawing/2014/main" id="{94DFAA88-1BF6-F14D-98B2-F040F0EEB54D}"/>
              </a:ext>
            </a:extLst>
          </p:cNvPr>
          <p:cNvGrpSpPr/>
          <p:nvPr/>
        </p:nvGrpSpPr>
        <p:grpSpPr>
          <a:xfrm>
            <a:off x="1163798" y="4607503"/>
            <a:ext cx="425251" cy="453196"/>
            <a:chOff x="1403498" y="4074843"/>
            <a:chExt cx="425251" cy="807870"/>
          </a:xfrm>
        </p:grpSpPr>
        <p:cxnSp>
          <p:nvCxnSpPr>
            <p:cNvPr id="15" name="Прямая соединительная линия 14">
              <a:extLst>
                <a:ext uri="{FF2B5EF4-FFF2-40B4-BE49-F238E27FC236}">
                  <a16:creationId xmlns:a16="http://schemas.microsoft.com/office/drawing/2014/main" id="{9BA06749-4362-C547-9926-A161D4486B30}"/>
                </a:ext>
              </a:extLst>
            </p:cNvPr>
            <p:cNvCxnSpPr/>
            <p:nvPr/>
          </p:nvCxnSpPr>
          <p:spPr>
            <a:xfrm>
              <a:off x="1403498" y="4074843"/>
              <a:ext cx="0" cy="807870"/>
            </a:xfrm>
            <a:prstGeom prst="line">
              <a:avLst/>
            </a:prstGeom>
            <a:ln w="28575" cap="rnd" cmpd="sng">
              <a:solidFill>
                <a:srgbClr val="002060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>
              <a:extLst>
                <a:ext uri="{FF2B5EF4-FFF2-40B4-BE49-F238E27FC236}">
                  <a16:creationId xmlns:a16="http://schemas.microsoft.com/office/drawing/2014/main" id="{54B2F042-F404-AC4B-9553-C46B8914AC29}"/>
                </a:ext>
              </a:extLst>
            </p:cNvPr>
            <p:cNvCxnSpPr/>
            <p:nvPr/>
          </p:nvCxnSpPr>
          <p:spPr>
            <a:xfrm>
              <a:off x="1545248" y="4074843"/>
              <a:ext cx="0" cy="807870"/>
            </a:xfrm>
            <a:prstGeom prst="line">
              <a:avLst/>
            </a:prstGeom>
            <a:ln w="28575" cap="rnd" cmpd="sng">
              <a:solidFill>
                <a:srgbClr val="002060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>
              <a:extLst>
                <a:ext uri="{FF2B5EF4-FFF2-40B4-BE49-F238E27FC236}">
                  <a16:creationId xmlns:a16="http://schemas.microsoft.com/office/drawing/2014/main" id="{CEE4FFC3-7A3F-BB4B-A183-08673B2EE2A1}"/>
                </a:ext>
              </a:extLst>
            </p:cNvPr>
            <p:cNvCxnSpPr/>
            <p:nvPr/>
          </p:nvCxnSpPr>
          <p:spPr>
            <a:xfrm>
              <a:off x="1686998" y="4074843"/>
              <a:ext cx="0" cy="807870"/>
            </a:xfrm>
            <a:prstGeom prst="line">
              <a:avLst/>
            </a:prstGeom>
            <a:ln w="28575" cap="rnd" cmpd="sng">
              <a:solidFill>
                <a:srgbClr val="002060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Прямая соединительная линия 17">
              <a:extLst>
                <a:ext uri="{FF2B5EF4-FFF2-40B4-BE49-F238E27FC236}">
                  <a16:creationId xmlns:a16="http://schemas.microsoft.com/office/drawing/2014/main" id="{35EDBB9F-8E24-B340-A3E9-0ED716980965}"/>
                </a:ext>
              </a:extLst>
            </p:cNvPr>
            <p:cNvCxnSpPr/>
            <p:nvPr/>
          </p:nvCxnSpPr>
          <p:spPr>
            <a:xfrm>
              <a:off x="1828749" y="4074843"/>
              <a:ext cx="0" cy="807870"/>
            </a:xfrm>
            <a:prstGeom prst="line">
              <a:avLst/>
            </a:prstGeom>
            <a:ln w="28575" cap="rnd" cmpd="sng">
              <a:solidFill>
                <a:srgbClr val="002060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1D0AA748-860B-CE49-A4EC-60AD749450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5337" y="3287526"/>
            <a:ext cx="1179367" cy="179449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ru-RU" sz="1400" b="1" dirty="0">
                <a:solidFill>
                  <a:srgbClr val="7030A0"/>
                </a:solidFill>
                <a:cs typeface="Times New Roman" panose="02020603050405020304" pitchFamily="18" charset="0"/>
              </a:rPr>
              <a:t>O-BUS</a:t>
            </a:r>
            <a:endParaRPr lang="en-US" altLang="ru-RU" sz="1200" b="1" dirty="0">
              <a:solidFill>
                <a:srgbClr val="7030A0"/>
              </a:solidFill>
              <a:latin typeface="Arial" panose="020B0604020202020204" pitchFamily="34" charset="0"/>
            </a:endParaRPr>
          </a:p>
        </p:txBody>
      </p:sp>
      <p:cxnSp>
        <p:nvCxnSpPr>
          <p:cNvPr id="23" name="Прямая соединительная линия 22">
            <a:extLst>
              <a:ext uri="{FF2B5EF4-FFF2-40B4-BE49-F238E27FC236}">
                <a16:creationId xmlns:a16="http://schemas.microsoft.com/office/drawing/2014/main" id="{7026CF9F-AAD9-7340-8733-91D456336FAA}"/>
              </a:ext>
            </a:extLst>
          </p:cNvPr>
          <p:cNvCxnSpPr/>
          <p:nvPr/>
        </p:nvCxnSpPr>
        <p:spPr>
          <a:xfrm flipH="1">
            <a:off x="816744" y="4338653"/>
            <a:ext cx="7560302" cy="0"/>
          </a:xfrm>
          <a:prstGeom prst="line">
            <a:avLst/>
          </a:prstGeom>
          <a:ln w="47625" cap="rnd" cmpd="sng">
            <a:solidFill>
              <a:srgbClr val="7030A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>
            <a:extLst>
              <a:ext uri="{FF2B5EF4-FFF2-40B4-BE49-F238E27FC236}">
                <a16:creationId xmlns:a16="http://schemas.microsoft.com/office/drawing/2014/main" id="{4A3B6E4F-C6C6-3D41-B856-31939954F252}"/>
              </a:ext>
            </a:extLst>
          </p:cNvPr>
          <p:cNvCxnSpPr/>
          <p:nvPr/>
        </p:nvCxnSpPr>
        <p:spPr>
          <a:xfrm flipH="1">
            <a:off x="722259" y="4426684"/>
            <a:ext cx="3414732" cy="0"/>
          </a:xfrm>
          <a:prstGeom prst="line">
            <a:avLst/>
          </a:prstGeom>
          <a:ln w="28575" cap="rnd" cmpd="sng">
            <a:solidFill>
              <a:schemeClr val="accent2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>
            <a:extLst>
              <a:ext uri="{FF2B5EF4-FFF2-40B4-BE49-F238E27FC236}">
                <a16:creationId xmlns:a16="http://schemas.microsoft.com/office/drawing/2014/main" id="{8160795E-469A-FF43-8EA1-611ECE45738A}"/>
              </a:ext>
            </a:extLst>
          </p:cNvPr>
          <p:cNvCxnSpPr/>
          <p:nvPr/>
        </p:nvCxnSpPr>
        <p:spPr>
          <a:xfrm>
            <a:off x="1518080" y="2199135"/>
            <a:ext cx="0" cy="950961"/>
          </a:xfrm>
          <a:prstGeom prst="line">
            <a:avLst/>
          </a:prstGeom>
          <a:ln w="47625" cap="rnd" cmpd="sng"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>
            <a:extLst>
              <a:ext uri="{FF2B5EF4-FFF2-40B4-BE49-F238E27FC236}">
                <a16:creationId xmlns:a16="http://schemas.microsoft.com/office/drawing/2014/main" id="{20B4A6DF-4724-9C43-AA94-33B254916762}"/>
              </a:ext>
            </a:extLst>
          </p:cNvPr>
          <p:cNvCxnSpPr/>
          <p:nvPr/>
        </p:nvCxnSpPr>
        <p:spPr>
          <a:xfrm flipH="1">
            <a:off x="1518080" y="2192784"/>
            <a:ext cx="1251754" cy="0"/>
          </a:xfrm>
          <a:prstGeom prst="line">
            <a:avLst/>
          </a:prstGeom>
          <a:ln w="47625" cap="rnd" cmpd="sng"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>
            <a:extLst>
              <a:ext uri="{FF2B5EF4-FFF2-40B4-BE49-F238E27FC236}">
                <a16:creationId xmlns:a16="http://schemas.microsoft.com/office/drawing/2014/main" id="{5331F755-037C-0843-B123-FB30CBB2E7B3}"/>
              </a:ext>
            </a:extLst>
          </p:cNvPr>
          <p:cNvCxnSpPr/>
          <p:nvPr/>
        </p:nvCxnSpPr>
        <p:spPr>
          <a:xfrm flipH="1">
            <a:off x="1518081" y="3169325"/>
            <a:ext cx="9138089" cy="0"/>
          </a:xfrm>
          <a:prstGeom prst="line">
            <a:avLst/>
          </a:prstGeom>
          <a:ln w="47625" cap="rnd" cmpd="sng"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>
            <a:extLst>
              <a:ext uri="{FF2B5EF4-FFF2-40B4-BE49-F238E27FC236}">
                <a16:creationId xmlns:a16="http://schemas.microsoft.com/office/drawing/2014/main" id="{4D721CCA-DEA9-744A-AD33-4BE5A62307F7}"/>
              </a:ext>
            </a:extLst>
          </p:cNvPr>
          <p:cNvCxnSpPr/>
          <p:nvPr/>
        </p:nvCxnSpPr>
        <p:spPr>
          <a:xfrm flipH="1">
            <a:off x="816744" y="3524433"/>
            <a:ext cx="7569180" cy="0"/>
          </a:xfrm>
          <a:prstGeom prst="line">
            <a:avLst/>
          </a:prstGeom>
          <a:ln w="47625" cap="rnd" cmpd="sng">
            <a:solidFill>
              <a:srgbClr val="7030A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>
            <a:extLst>
              <a:ext uri="{FF2B5EF4-FFF2-40B4-BE49-F238E27FC236}">
                <a16:creationId xmlns:a16="http://schemas.microsoft.com/office/drawing/2014/main" id="{6D596217-D985-4444-BEA4-E5E03D6538F6}"/>
              </a:ext>
            </a:extLst>
          </p:cNvPr>
          <p:cNvCxnSpPr/>
          <p:nvPr/>
        </p:nvCxnSpPr>
        <p:spPr>
          <a:xfrm>
            <a:off x="816743" y="3524433"/>
            <a:ext cx="0" cy="807870"/>
          </a:xfrm>
          <a:prstGeom prst="line">
            <a:avLst/>
          </a:prstGeom>
          <a:ln w="47625" cap="rnd" cmpd="sng">
            <a:solidFill>
              <a:srgbClr val="7030A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Прямоугольник 40">
            <a:extLst>
              <a:ext uri="{FF2B5EF4-FFF2-40B4-BE49-F238E27FC236}">
                <a16:creationId xmlns:a16="http://schemas.microsoft.com/office/drawing/2014/main" id="{9B704828-C900-8D4E-B49F-6D15565FF6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07350" y="4035684"/>
            <a:ext cx="319596" cy="560166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ru-RU" sz="2000" dirty="0">
                <a:latin typeface="Calibri" panose="020F0502020204030204" pitchFamily="34" charset="0"/>
                <a:cs typeface="Times New Roman" panose="02020603050405020304" pitchFamily="18" charset="0"/>
              </a:rPr>
              <a:t>...</a:t>
            </a:r>
            <a:endParaRPr lang="en-US" altLang="ru-RU" dirty="0">
              <a:latin typeface="Arial" panose="020B0604020202020204" pitchFamily="34" charset="0"/>
            </a:endParaRPr>
          </a:p>
        </p:txBody>
      </p:sp>
      <p:cxnSp>
        <p:nvCxnSpPr>
          <p:cNvPr id="43" name="Прямая соединительная линия 42">
            <a:extLst>
              <a:ext uri="{FF2B5EF4-FFF2-40B4-BE49-F238E27FC236}">
                <a16:creationId xmlns:a16="http://schemas.microsoft.com/office/drawing/2014/main" id="{AE087691-F157-1544-BAE2-A79488A33CC7}"/>
              </a:ext>
            </a:extLst>
          </p:cNvPr>
          <p:cNvCxnSpPr/>
          <p:nvPr/>
        </p:nvCxnSpPr>
        <p:spPr>
          <a:xfrm flipH="1">
            <a:off x="722259" y="3603907"/>
            <a:ext cx="3414732" cy="0"/>
          </a:xfrm>
          <a:prstGeom prst="line">
            <a:avLst/>
          </a:prstGeom>
          <a:ln w="28575" cap="rnd" cmpd="sng">
            <a:solidFill>
              <a:schemeClr val="accent2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>
            <a:extLst>
              <a:ext uri="{FF2B5EF4-FFF2-40B4-BE49-F238E27FC236}">
                <a16:creationId xmlns:a16="http://schemas.microsoft.com/office/drawing/2014/main" id="{F3115019-F01E-B44E-BA71-F1A2D70938A1}"/>
              </a:ext>
            </a:extLst>
          </p:cNvPr>
          <p:cNvCxnSpPr/>
          <p:nvPr/>
        </p:nvCxnSpPr>
        <p:spPr>
          <a:xfrm flipV="1">
            <a:off x="722259" y="3603907"/>
            <a:ext cx="0" cy="816427"/>
          </a:xfrm>
          <a:prstGeom prst="line">
            <a:avLst/>
          </a:prstGeom>
          <a:ln w="28575" cap="rnd" cmpd="sng">
            <a:solidFill>
              <a:schemeClr val="accent2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Прямоугольник 46">
            <a:extLst>
              <a:ext uri="{FF2B5EF4-FFF2-40B4-BE49-F238E27FC236}">
                <a16:creationId xmlns:a16="http://schemas.microsoft.com/office/drawing/2014/main" id="{D72108AC-9259-A04C-9511-396D1A7FE443}"/>
              </a:ext>
            </a:extLst>
          </p:cNvPr>
          <p:cNvSpPr/>
          <p:nvPr/>
        </p:nvSpPr>
        <p:spPr>
          <a:xfrm>
            <a:off x="1007613" y="4163620"/>
            <a:ext cx="754600" cy="443883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/>
              <a:t>УИС</a:t>
            </a:r>
          </a:p>
        </p:txBody>
      </p:sp>
      <p:cxnSp>
        <p:nvCxnSpPr>
          <p:cNvPr id="49" name="Прямая соединительная линия 48">
            <a:extLst>
              <a:ext uri="{FF2B5EF4-FFF2-40B4-BE49-F238E27FC236}">
                <a16:creationId xmlns:a16="http://schemas.microsoft.com/office/drawing/2014/main" id="{527A06E8-84AE-0C42-A50E-BC20A1C35308}"/>
              </a:ext>
            </a:extLst>
          </p:cNvPr>
          <p:cNvCxnSpPr/>
          <p:nvPr/>
        </p:nvCxnSpPr>
        <p:spPr>
          <a:xfrm>
            <a:off x="8385924" y="3524433"/>
            <a:ext cx="0" cy="807870"/>
          </a:xfrm>
          <a:prstGeom prst="line">
            <a:avLst/>
          </a:prstGeom>
          <a:ln w="47625" cap="rnd" cmpd="sng">
            <a:solidFill>
              <a:srgbClr val="7030A0"/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>
            <a:extLst>
              <a:ext uri="{FF2B5EF4-FFF2-40B4-BE49-F238E27FC236}">
                <a16:creationId xmlns:a16="http://schemas.microsoft.com/office/drawing/2014/main" id="{B913C92E-2328-454D-808D-1096953F7941}"/>
              </a:ext>
            </a:extLst>
          </p:cNvPr>
          <p:cNvCxnSpPr/>
          <p:nvPr/>
        </p:nvCxnSpPr>
        <p:spPr>
          <a:xfrm flipV="1">
            <a:off x="4140162" y="3610257"/>
            <a:ext cx="0" cy="816427"/>
          </a:xfrm>
          <a:prstGeom prst="line">
            <a:avLst/>
          </a:prstGeom>
          <a:ln w="28575" cap="rnd" cmpd="sng">
            <a:solidFill>
              <a:schemeClr val="accent2">
                <a:lumMod val="75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Прямоугольник 52">
            <a:extLst>
              <a:ext uri="{FF2B5EF4-FFF2-40B4-BE49-F238E27FC236}">
                <a16:creationId xmlns:a16="http://schemas.microsoft.com/office/drawing/2014/main" id="{4A548A93-91F1-454C-B155-7EA837CF6A58}"/>
              </a:ext>
            </a:extLst>
          </p:cNvPr>
          <p:cNvSpPr/>
          <p:nvPr/>
        </p:nvSpPr>
        <p:spPr>
          <a:xfrm>
            <a:off x="2111306" y="3080551"/>
            <a:ext cx="754600" cy="60368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АИС</a:t>
            </a:r>
            <a:endParaRPr lang="ru-RU" sz="1600" dirty="0"/>
          </a:p>
        </p:txBody>
      </p:sp>
      <p:sp>
        <p:nvSpPr>
          <p:cNvPr id="55" name="Прямоугольник 54">
            <a:extLst>
              <a:ext uri="{FF2B5EF4-FFF2-40B4-BE49-F238E27FC236}">
                <a16:creationId xmlns:a16="http://schemas.microsoft.com/office/drawing/2014/main" id="{DE376849-AAAE-024A-9ED6-69DF43A9D6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67702" y="3606195"/>
            <a:ext cx="319596" cy="12507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ru-RU" sz="11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=24</a:t>
            </a:r>
            <a:r>
              <a:rPr lang="ru-RU" altLang="ru-RU" sz="11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</a:t>
            </a:r>
            <a:endParaRPr lang="en-US" altLang="ru-RU" sz="105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</a:endParaRPr>
          </a:p>
        </p:txBody>
      </p:sp>
      <p:grpSp>
        <p:nvGrpSpPr>
          <p:cNvPr id="61" name="Группа 60">
            <a:extLst>
              <a:ext uri="{FF2B5EF4-FFF2-40B4-BE49-F238E27FC236}">
                <a16:creationId xmlns:a16="http://schemas.microsoft.com/office/drawing/2014/main" id="{51F0B5FB-5A74-BF4E-900F-E1D0CCF6C90F}"/>
              </a:ext>
            </a:extLst>
          </p:cNvPr>
          <p:cNvGrpSpPr/>
          <p:nvPr/>
        </p:nvGrpSpPr>
        <p:grpSpPr>
          <a:xfrm>
            <a:off x="2122713" y="4607503"/>
            <a:ext cx="425251" cy="453196"/>
            <a:chOff x="1403498" y="4074843"/>
            <a:chExt cx="425251" cy="807870"/>
          </a:xfrm>
        </p:grpSpPr>
        <p:cxnSp>
          <p:nvCxnSpPr>
            <p:cNvPr id="57" name="Прямая соединительная линия 56">
              <a:extLst>
                <a:ext uri="{FF2B5EF4-FFF2-40B4-BE49-F238E27FC236}">
                  <a16:creationId xmlns:a16="http://schemas.microsoft.com/office/drawing/2014/main" id="{62150941-2931-714C-B632-4A62F8A6F9D3}"/>
                </a:ext>
              </a:extLst>
            </p:cNvPr>
            <p:cNvCxnSpPr/>
            <p:nvPr/>
          </p:nvCxnSpPr>
          <p:spPr>
            <a:xfrm>
              <a:off x="1403498" y="4074843"/>
              <a:ext cx="0" cy="807870"/>
            </a:xfrm>
            <a:prstGeom prst="line">
              <a:avLst/>
            </a:prstGeom>
            <a:ln w="28575" cap="rnd" cmpd="sng">
              <a:solidFill>
                <a:srgbClr val="002060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Прямая соединительная линия 57">
              <a:extLst>
                <a:ext uri="{FF2B5EF4-FFF2-40B4-BE49-F238E27FC236}">
                  <a16:creationId xmlns:a16="http://schemas.microsoft.com/office/drawing/2014/main" id="{03883A26-0A99-6C4A-9E6A-FECB04C8703A}"/>
                </a:ext>
              </a:extLst>
            </p:cNvPr>
            <p:cNvCxnSpPr/>
            <p:nvPr/>
          </p:nvCxnSpPr>
          <p:spPr>
            <a:xfrm>
              <a:off x="1545248" y="4074843"/>
              <a:ext cx="0" cy="807870"/>
            </a:xfrm>
            <a:prstGeom prst="line">
              <a:avLst/>
            </a:prstGeom>
            <a:ln w="28575" cap="rnd" cmpd="sng">
              <a:solidFill>
                <a:srgbClr val="002060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Прямая соединительная линия 58">
              <a:extLst>
                <a:ext uri="{FF2B5EF4-FFF2-40B4-BE49-F238E27FC236}">
                  <a16:creationId xmlns:a16="http://schemas.microsoft.com/office/drawing/2014/main" id="{91E5FC2B-147F-0747-9775-CB39461F7D0C}"/>
                </a:ext>
              </a:extLst>
            </p:cNvPr>
            <p:cNvCxnSpPr/>
            <p:nvPr/>
          </p:nvCxnSpPr>
          <p:spPr>
            <a:xfrm>
              <a:off x="1686998" y="4074843"/>
              <a:ext cx="0" cy="807870"/>
            </a:xfrm>
            <a:prstGeom prst="line">
              <a:avLst/>
            </a:prstGeom>
            <a:ln w="28575" cap="rnd" cmpd="sng">
              <a:solidFill>
                <a:srgbClr val="002060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Прямая соединительная линия 59">
              <a:extLst>
                <a:ext uri="{FF2B5EF4-FFF2-40B4-BE49-F238E27FC236}">
                  <a16:creationId xmlns:a16="http://schemas.microsoft.com/office/drawing/2014/main" id="{4E3C1C25-4B94-CE43-A37F-12929A26A1BF}"/>
                </a:ext>
              </a:extLst>
            </p:cNvPr>
            <p:cNvCxnSpPr/>
            <p:nvPr/>
          </p:nvCxnSpPr>
          <p:spPr>
            <a:xfrm>
              <a:off x="1828749" y="4074843"/>
              <a:ext cx="0" cy="807870"/>
            </a:xfrm>
            <a:prstGeom prst="line">
              <a:avLst/>
            </a:prstGeom>
            <a:ln w="28575" cap="rnd" cmpd="sng">
              <a:solidFill>
                <a:srgbClr val="002060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7" name="Группа 66">
            <a:extLst>
              <a:ext uri="{FF2B5EF4-FFF2-40B4-BE49-F238E27FC236}">
                <a16:creationId xmlns:a16="http://schemas.microsoft.com/office/drawing/2014/main" id="{6D5D6830-DB6D-1648-9FE1-5FFC45FC2609}"/>
              </a:ext>
            </a:extLst>
          </p:cNvPr>
          <p:cNvGrpSpPr/>
          <p:nvPr/>
        </p:nvGrpSpPr>
        <p:grpSpPr>
          <a:xfrm>
            <a:off x="3373693" y="4607503"/>
            <a:ext cx="425251" cy="453196"/>
            <a:chOff x="1403498" y="4074843"/>
            <a:chExt cx="425251" cy="807870"/>
          </a:xfrm>
        </p:grpSpPr>
        <p:cxnSp>
          <p:nvCxnSpPr>
            <p:cNvPr id="63" name="Прямая соединительная линия 62">
              <a:extLst>
                <a:ext uri="{FF2B5EF4-FFF2-40B4-BE49-F238E27FC236}">
                  <a16:creationId xmlns:a16="http://schemas.microsoft.com/office/drawing/2014/main" id="{60C6D850-709F-8741-B5FE-AA77849ADC89}"/>
                </a:ext>
              </a:extLst>
            </p:cNvPr>
            <p:cNvCxnSpPr/>
            <p:nvPr/>
          </p:nvCxnSpPr>
          <p:spPr>
            <a:xfrm>
              <a:off x="1403498" y="4074843"/>
              <a:ext cx="0" cy="807870"/>
            </a:xfrm>
            <a:prstGeom prst="line">
              <a:avLst/>
            </a:prstGeom>
            <a:ln w="28575" cap="rnd" cmpd="sng">
              <a:solidFill>
                <a:srgbClr val="002060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Прямая соединительная линия 63">
              <a:extLst>
                <a:ext uri="{FF2B5EF4-FFF2-40B4-BE49-F238E27FC236}">
                  <a16:creationId xmlns:a16="http://schemas.microsoft.com/office/drawing/2014/main" id="{86C8EF05-B7AF-6345-B0C8-582990AF819C}"/>
                </a:ext>
              </a:extLst>
            </p:cNvPr>
            <p:cNvCxnSpPr/>
            <p:nvPr/>
          </p:nvCxnSpPr>
          <p:spPr>
            <a:xfrm>
              <a:off x="1545248" y="4074843"/>
              <a:ext cx="0" cy="807870"/>
            </a:xfrm>
            <a:prstGeom prst="line">
              <a:avLst/>
            </a:prstGeom>
            <a:ln w="28575" cap="rnd" cmpd="sng">
              <a:solidFill>
                <a:srgbClr val="002060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Прямая соединительная линия 64">
              <a:extLst>
                <a:ext uri="{FF2B5EF4-FFF2-40B4-BE49-F238E27FC236}">
                  <a16:creationId xmlns:a16="http://schemas.microsoft.com/office/drawing/2014/main" id="{D472C0C2-F5BD-724B-8903-D4BAE6365B8A}"/>
                </a:ext>
              </a:extLst>
            </p:cNvPr>
            <p:cNvCxnSpPr/>
            <p:nvPr/>
          </p:nvCxnSpPr>
          <p:spPr>
            <a:xfrm>
              <a:off x="1686998" y="4074843"/>
              <a:ext cx="0" cy="807870"/>
            </a:xfrm>
            <a:prstGeom prst="line">
              <a:avLst/>
            </a:prstGeom>
            <a:ln w="28575" cap="rnd" cmpd="sng">
              <a:solidFill>
                <a:srgbClr val="002060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Прямая соединительная линия 65">
              <a:extLst>
                <a:ext uri="{FF2B5EF4-FFF2-40B4-BE49-F238E27FC236}">
                  <a16:creationId xmlns:a16="http://schemas.microsoft.com/office/drawing/2014/main" id="{88D1AA61-7975-254F-9089-79195FFAD185}"/>
                </a:ext>
              </a:extLst>
            </p:cNvPr>
            <p:cNvCxnSpPr/>
            <p:nvPr/>
          </p:nvCxnSpPr>
          <p:spPr>
            <a:xfrm>
              <a:off x="1828749" y="4074843"/>
              <a:ext cx="0" cy="807870"/>
            </a:xfrm>
            <a:prstGeom prst="line">
              <a:avLst/>
            </a:prstGeom>
            <a:ln w="28575" cap="rnd" cmpd="sng">
              <a:solidFill>
                <a:srgbClr val="002060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9" name="Прямоугольник 68">
            <a:extLst>
              <a:ext uri="{FF2B5EF4-FFF2-40B4-BE49-F238E27FC236}">
                <a16:creationId xmlns:a16="http://schemas.microsoft.com/office/drawing/2014/main" id="{F5708283-1091-D44B-9642-3BDE0414B6D4}"/>
              </a:ext>
            </a:extLst>
          </p:cNvPr>
          <p:cNvSpPr/>
          <p:nvPr/>
        </p:nvSpPr>
        <p:spPr>
          <a:xfrm>
            <a:off x="3214999" y="4163620"/>
            <a:ext cx="754600" cy="443883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/>
              <a:t>УИС</a:t>
            </a:r>
          </a:p>
        </p:txBody>
      </p:sp>
      <p:sp>
        <p:nvSpPr>
          <p:cNvPr id="71" name="Прямоугольник 70">
            <a:extLst>
              <a:ext uri="{FF2B5EF4-FFF2-40B4-BE49-F238E27FC236}">
                <a16:creationId xmlns:a16="http://schemas.microsoft.com/office/drawing/2014/main" id="{D0862311-34A8-7D45-9485-D3386B522FFF}"/>
              </a:ext>
            </a:extLst>
          </p:cNvPr>
          <p:cNvSpPr/>
          <p:nvPr/>
        </p:nvSpPr>
        <p:spPr>
          <a:xfrm>
            <a:off x="1961963" y="4163620"/>
            <a:ext cx="754600" cy="443883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/>
              <a:t>УИС</a:t>
            </a:r>
          </a:p>
        </p:txBody>
      </p:sp>
      <p:sp>
        <p:nvSpPr>
          <p:cNvPr id="73" name="Прямоугольник 72">
            <a:extLst>
              <a:ext uri="{FF2B5EF4-FFF2-40B4-BE49-F238E27FC236}">
                <a16:creationId xmlns:a16="http://schemas.microsoft.com/office/drawing/2014/main" id="{1F4E070A-4D6D-A543-A4A7-62997AE75E79}"/>
              </a:ext>
            </a:extLst>
          </p:cNvPr>
          <p:cNvSpPr/>
          <p:nvPr/>
        </p:nvSpPr>
        <p:spPr>
          <a:xfrm>
            <a:off x="722259" y="5060699"/>
            <a:ext cx="3622741" cy="913973"/>
          </a:xfrm>
          <a:prstGeom prst="rect">
            <a:avLst/>
          </a:prstGeom>
          <a:solidFill>
            <a:schemeClr val="bg1"/>
          </a:solidFill>
          <a:ln>
            <a:solidFill>
              <a:srgbClr val="00206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5" name="Picture 9766">
            <a:extLst>
              <a:ext uri="{FF2B5EF4-FFF2-40B4-BE49-F238E27FC236}">
                <a16:creationId xmlns:a16="http://schemas.microsoft.com/office/drawing/2014/main" id="{34F58CB5-E8A7-5845-AC1E-76C3222E5F7B}"/>
              </a:ext>
            </a:extLst>
          </p:cNvPr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8374" y="5415372"/>
            <a:ext cx="4810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7" name="Picture 9766">
            <a:extLst>
              <a:ext uri="{FF2B5EF4-FFF2-40B4-BE49-F238E27FC236}">
                <a16:creationId xmlns:a16="http://schemas.microsoft.com/office/drawing/2014/main" id="{B31951FE-F19D-A64E-AA60-BFF92BEAC972}"/>
              </a:ext>
            </a:extLst>
          </p:cNvPr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578" y="5415372"/>
            <a:ext cx="4810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9" name="Picture 9766">
            <a:extLst>
              <a:ext uri="{FF2B5EF4-FFF2-40B4-BE49-F238E27FC236}">
                <a16:creationId xmlns:a16="http://schemas.microsoft.com/office/drawing/2014/main" id="{EEA2801F-7741-5047-95C0-AAA4B550DC4B}"/>
              </a:ext>
            </a:extLst>
          </p:cNvPr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2781" y="5415372"/>
            <a:ext cx="4810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" name="Picture 9766">
            <a:extLst>
              <a:ext uri="{FF2B5EF4-FFF2-40B4-BE49-F238E27FC236}">
                <a16:creationId xmlns:a16="http://schemas.microsoft.com/office/drawing/2014/main" id="{34E3FE68-7531-9149-9EB3-F7F60AA1E314}"/>
              </a:ext>
            </a:extLst>
          </p:cNvPr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476" y="5415372"/>
            <a:ext cx="4810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3" name="Picture 9766">
            <a:extLst>
              <a:ext uri="{FF2B5EF4-FFF2-40B4-BE49-F238E27FC236}">
                <a16:creationId xmlns:a16="http://schemas.microsoft.com/office/drawing/2014/main" id="{82BE557B-074F-3F47-9BC9-4ADC0CF12E8A}"/>
              </a:ext>
            </a:extLst>
          </p:cNvPr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1680" y="5415372"/>
            <a:ext cx="4810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5" name="Прямоугольник 84">
            <a:extLst>
              <a:ext uri="{FF2B5EF4-FFF2-40B4-BE49-F238E27FC236}">
                <a16:creationId xmlns:a16="http://schemas.microsoft.com/office/drawing/2014/main" id="{41AF915E-6749-0842-AE1D-B193B21B4C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2259" y="5086360"/>
            <a:ext cx="3622741" cy="209632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100" dirty="0">
                <a:solidFill>
                  <a:srgbClr val="00206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Датчики технологического блока</a:t>
            </a:r>
            <a:endParaRPr lang="en-US" altLang="ru-RU" sz="1050" dirty="0">
              <a:solidFill>
                <a:srgbClr val="002060"/>
              </a:solidFill>
              <a:latin typeface="Arial" panose="020B0604020202020204" pitchFamily="34" charset="0"/>
            </a:endParaRPr>
          </a:p>
        </p:txBody>
      </p:sp>
      <p:sp>
        <p:nvSpPr>
          <p:cNvPr id="87" name="Прямоугольник 86">
            <a:extLst>
              <a:ext uri="{FF2B5EF4-FFF2-40B4-BE49-F238E27FC236}">
                <a16:creationId xmlns:a16="http://schemas.microsoft.com/office/drawing/2014/main" id="{607E8F4C-8F5D-9D47-9CEE-DA084D9593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9614" y="4062046"/>
            <a:ext cx="319596" cy="404264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ru-RU" sz="2000" dirty="0">
                <a:latin typeface="Calibri" panose="020F0502020204030204" pitchFamily="34" charset="0"/>
                <a:cs typeface="Times New Roman" panose="02020603050405020304" pitchFamily="18" charset="0"/>
              </a:rPr>
              <a:t>...</a:t>
            </a:r>
            <a:endParaRPr lang="en-US" altLang="ru-RU" dirty="0">
              <a:latin typeface="Arial" panose="020B0604020202020204" pitchFamily="34" charset="0"/>
            </a:endParaRPr>
          </a:p>
        </p:txBody>
      </p:sp>
      <p:cxnSp>
        <p:nvCxnSpPr>
          <p:cNvPr id="89" name="Прямая соединительная линия 88">
            <a:extLst>
              <a:ext uri="{FF2B5EF4-FFF2-40B4-BE49-F238E27FC236}">
                <a16:creationId xmlns:a16="http://schemas.microsoft.com/office/drawing/2014/main" id="{71F56048-D0C4-CD40-85AD-CE02337789A6}"/>
              </a:ext>
            </a:extLst>
          </p:cNvPr>
          <p:cNvCxnSpPr/>
          <p:nvPr/>
        </p:nvCxnSpPr>
        <p:spPr>
          <a:xfrm flipH="1">
            <a:off x="5660782" y="3999970"/>
            <a:ext cx="704504" cy="0"/>
          </a:xfrm>
          <a:prstGeom prst="line">
            <a:avLst/>
          </a:prstGeom>
          <a:ln w="25400" cap="rnd" cmpd="sng">
            <a:solidFill>
              <a:schemeClr val="accent6">
                <a:lumMod val="60000"/>
                <a:lumOff val="4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Прямая соединительная линия 90">
            <a:extLst>
              <a:ext uri="{FF2B5EF4-FFF2-40B4-BE49-F238E27FC236}">
                <a16:creationId xmlns:a16="http://schemas.microsoft.com/office/drawing/2014/main" id="{FABBE1B5-F53C-FD4B-8DA1-149D6B8C8D7A}"/>
              </a:ext>
            </a:extLst>
          </p:cNvPr>
          <p:cNvCxnSpPr/>
          <p:nvPr/>
        </p:nvCxnSpPr>
        <p:spPr>
          <a:xfrm>
            <a:off x="6379873" y="3726847"/>
            <a:ext cx="0" cy="273123"/>
          </a:xfrm>
          <a:prstGeom prst="line">
            <a:avLst/>
          </a:prstGeom>
          <a:ln w="25400" cap="rnd" cmpd="sng">
            <a:solidFill>
              <a:schemeClr val="accent6">
                <a:lumMod val="60000"/>
                <a:lumOff val="4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Прямоугольник 92">
            <a:extLst>
              <a:ext uri="{FF2B5EF4-FFF2-40B4-BE49-F238E27FC236}">
                <a16:creationId xmlns:a16="http://schemas.microsoft.com/office/drawing/2014/main" id="{0B1497FD-B0FC-B542-BD36-9A6834921DA7}"/>
              </a:ext>
            </a:extLst>
          </p:cNvPr>
          <p:cNvSpPr/>
          <p:nvPr/>
        </p:nvSpPr>
        <p:spPr>
          <a:xfrm>
            <a:off x="5285381" y="4163620"/>
            <a:ext cx="754600" cy="44388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accent1">
                    <a:lumMod val="75000"/>
                  </a:schemeClr>
                </a:solidFill>
              </a:rPr>
              <a:t>УИС-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C</a:t>
            </a:r>
            <a:endParaRPr lang="ru-RU" sz="16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95" name="Прямая соединительная линия 94">
            <a:extLst>
              <a:ext uri="{FF2B5EF4-FFF2-40B4-BE49-F238E27FC236}">
                <a16:creationId xmlns:a16="http://schemas.microsoft.com/office/drawing/2014/main" id="{E93100AE-4A7F-3E49-AE25-3DD103D374BC}"/>
              </a:ext>
            </a:extLst>
          </p:cNvPr>
          <p:cNvCxnSpPr/>
          <p:nvPr/>
        </p:nvCxnSpPr>
        <p:spPr>
          <a:xfrm>
            <a:off x="6623850" y="3684231"/>
            <a:ext cx="0" cy="1402129"/>
          </a:xfrm>
          <a:prstGeom prst="line">
            <a:avLst/>
          </a:prstGeom>
          <a:ln w="25400" cap="rnd" cmpd="sng">
            <a:solidFill>
              <a:schemeClr val="accent6">
                <a:lumMod val="60000"/>
                <a:lumOff val="4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Прямая соединительная линия 96">
            <a:extLst>
              <a:ext uri="{FF2B5EF4-FFF2-40B4-BE49-F238E27FC236}">
                <a16:creationId xmlns:a16="http://schemas.microsoft.com/office/drawing/2014/main" id="{D0902D45-5CE4-DC4F-8346-90E38ABB32A3}"/>
              </a:ext>
            </a:extLst>
          </p:cNvPr>
          <p:cNvCxnSpPr/>
          <p:nvPr/>
        </p:nvCxnSpPr>
        <p:spPr>
          <a:xfrm>
            <a:off x="7140461" y="3999970"/>
            <a:ext cx="744102" cy="0"/>
          </a:xfrm>
          <a:prstGeom prst="line">
            <a:avLst/>
          </a:prstGeom>
          <a:ln w="25400" cap="rnd" cmpd="sng">
            <a:solidFill>
              <a:schemeClr val="accent6">
                <a:lumMod val="60000"/>
                <a:lumOff val="4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Прямая соединительная линия 98">
            <a:extLst>
              <a:ext uri="{FF2B5EF4-FFF2-40B4-BE49-F238E27FC236}">
                <a16:creationId xmlns:a16="http://schemas.microsoft.com/office/drawing/2014/main" id="{F037B246-F046-3341-811C-26F0641AE89C}"/>
              </a:ext>
            </a:extLst>
          </p:cNvPr>
          <p:cNvCxnSpPr/>
          <p:nvPr/>
        </p:nvCxnSpPr>
        <p:spPr>
          <a:xfrm>
            <a:off x="7140461" y="3726847"/>
            <a:ext cx="0" cy="273123"/>
          </a:xfrm>
          <a:prstGeom prst="line">
            <a:avLst/>
          </a:prstGeom>
          <a:ln w="25400" cap="rnd" cmpd="sng">
            <a:solidFill>
              <a:schemeClr val="accent6">
                <a:lumMod val="60000"/>
                <a:lumOff val="4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Прямая соединительная линия 100">
            <a:extLst>
              <a:ext uri="{FF2B5EF4-FFF2-40B4-BE49-F238E27FC236}">
                <a16:creationId xmlns:a16="http://schemas.microsoft.com/office/drawing/2014/main" id="{F874B0A5-5954-6F43-AAAC-4A58416E79DD}"/>
              </a:ext>
            </a:extLst>
          </p:cNvPr>
          <p:cNvCxnSpPr/>
          <p:nvPr/>
        </p:nvCxnSpPr>
        <p:spPr>
          <a:xfrm>
            <a:off x="7892183" y="4012120"/>
            <a:ext cx="0" cy="1074240"/>
          </a:xfrm>
          <a:prstGeom prst="line">
            <a:avLst/>
          </a:prstGeom>
          <a:ln w="25400" cap="rnd" cmpd="sng">
            <a:solidFill>
              <a:schemeClr val="accent6">
                <a:lumMod val="60000"/>
                <a:lumOff val="4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" name="Прямоугольник 102">
            <a:extLst>
              <a:ext uri="{FF2B5EF4-FFF2-40B4-BE49-F238E27FC236}">
                <a16:creationId xmlns:a16="http://schemas.microsoft.com/office/drawing/2014/main" id="{A0C7453D-8997-7D4E-8C7D-02188FA99401}"/>
              </a:ext>
            </a:extLst>
          </p:cNvPr>
          <p:cNvSpPr/>
          <p:nvPr/>
        </p:nvSpPr>
        <p:spPr>
          <a:xfrm>
            <a:off x="6249719" y="4163620"/>
            <a:ext cx="754600" cy="44388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accent1">
                    <a:lumMod val="75000"/>
                  </a:schemeClr>
                </a:solidFill>
              </a:rPr>
              <a:t>УИС-</a:t>
            </a:r>
            <a:r>
              <a:rPr lang="en-US" sz="1600" dirty="0">
                <a:solidFill>
                  <a:schemeClr val="accent1">
                    <a:lumMod val="75000"/>
                  </a:schemeClr>
                </a:solidFill>
              </a:rPr>
              <a:t>C</a:t>
            </a:r>
            <a:endParaRPr lang="ru-RU" sz="16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5" name="Прямоугольник 104">
            <a:extLst>
              <a:ext uri="{FF2B5EF4-FFF2-40B4-BE49-F238E27FC236}">
                <a16:creationId xmlns:a16="http://schemas.microsoft.com/office/drawing/2014/main" id="{3614639B-833C-8145-8234-75B3EBA1B2EC}"/>
              </a:ext>
            </a:extLst>
          </p:cNvPr>
          <p:cNvSpPr/>
          <p:nvPr/>
        </p:nvSpPr>
        <p:spPr>
          <a:xfrm>
            <a:off x="7507263" y="4163620"/>
            <a:ext cx="754600" cy="44388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accent1">
                    <a:lumMod val="75000"/>
                  </a:schemeClr>
                </a:solidFill>
              </a:rPr>
              <a:t>УИС-С</a:t>
            </a:r>
          </a:p>
        </p:txBody>
      </p:sp>
      <p:sp>
        <p:nvSpPr>
          <p:cNvPr id="107" name="Прямоугольник 106">
            <a:extLst>
              <a:ext uri="{FF2B5EF4-FFF2-40B4-BE49-F238E27FC236}">
                <a16:creationId xmlns:a16="http://schemas.microsoft.com/office/drawing/2014/main" id="{05593D7A-4EFF-454A-8C99-BDE47464F9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19146" y="3846687"/>
            <a:ext cx="319596" cy="45719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ru-RU" sz="2000" dirty="0">
                <a:solidFill>
                  <a:srgbClr val="FE7F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...</a:t>
            </a:r>
            <a:endParaRPr lang="en-US" altLang="ru-RU" dirty="0">
              <a:solidFill>
                <a:srgbClr val="FE7F00"/>
              </a:solidFill>
              <a:latin typeface="Arial" panose="020B0604020202020204" pitchFamily="34" charset="0"/>
            </a:endParaRPr>
          </a:p>
        </p:txBody>
      </p:sp>
      <p:grpSp>
        <p:nvGrpSpPr>
          <p:cNvPr id="111" name="Группа 110">
            <a:extLst>
              <a:ext uri="{FF2B5EF4-FFF2-40B4-BE49-F238E27FC236}">
                <a16:creationId xmlns:a16="http://schemas.microsoft.com/office/drawing/2014/main" id="{67E14EA8-595D-3745-9044-EFE9E7819171}"/>
              </a:ext>
            </a:extLst>
          </p:cNvPr>
          <p:cNvGrpSpPr/>
          <p:nvPr/>
        </p:nvGrpSpPr>
        <p:grpSpPr>
          <a:xfrm>
            <a:off x="4962251" y="5060699"/>
            <a:ext cx="3622741" cy="913973"/>
            <a:chOff x="5253626" y="4528039"/>
            <a:chExt cx="3622741" cy="913973"/>
          </a:xfrm>
        </p:grpSpPr>
        <p:sp>
          <p:nvSpPr>
            <p:cNvPr id="109" name="Прямоугольник 108">
              <a:extLst>
                <a:ext uri="{FF2B5EF4-FFF2-40B4-BE49-F238E27FC236}">
                  <a16:creationId xmlns:a16="http://schemas.microsoft.com/office/drawing/2014/main" id="{8DCCA16D-DA25-E049-B758-6C9AE5DABF83}"/>
                </a:ext>
              </a:extLst>
            </p:cNvPr>
            <p:cNvSpPr/>
            <p:nvPr/>
          </p:nvSpPr>
          <p:spPr>
            <a:xfrm>
              <a:off x="5253626" y="4528039"/>
              <a:ext cx="3622741" cy="913973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FE7F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0" name="Прямоугольник 109">
              <a:extLst>
                <a:ext uri="{FF2B5EF4-FFF2-40B4-BE49-F238E27FC236}">
                  <a16:creationId xmlns:a16="http://schemas.microsoft.com/office/drawing/2014/main" id="{5D0ACC53-B1F7-D041-A044-B61CABD37B3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53626" y="4553700"/>
              <a:ext cx="3622741" cy="209632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vert="horz" wrap="none" lIns="0" tIns="0" rIns="0" bIns="0" numCol="1" anchor="ctr" anchorCtr="0" compatLnSpc="1">
              <a:prstTxWarp prst="textNoShape">
                <a:avLst/>
              </a:prstTxWarp>
            </a:bodyPr>
            <a:lstStyle/>
            <a:p>
              <a:pPr algn="ctr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1100" dirty="0">
                  <a:solidFill>
                    <a:srgbClr val="FE7F00"/>
                  </a:solidFill>
                  <a:latin typeface="Calibri" panose="020F0502020204030204" pitchFamily="34" charset="0"/>
                  <a:cs typeface="Times New Roman" panose="02020603050405020304" pitchFamily="18" charset="0"/>
                </a:rPr>
                <a:t>Исполнительные механизмы технологического блока</a:t>
              </a:r>
              <a:endParaRPr lang="en-US" altLang="ru-RU" sz="1050" dirty="0">
                <a:solidFill>
                  <a:srgbClr val="FE7F00"/>
                </a:solidFill>
                <a:latin typeface="Arial" panose="020B0604020202020204" pitchFamily="34" charset="0"/>
              </a:endParaRPr>
            </a:p>
          </p:txBody>
        </p:sp>
      </p:grpSp>
      <p:pic>
        <p:nvPicPr>
          <p:cNvPr id="113" name="Picture 9877">
            <a:extLst>
              <a:ext uri="{FF2B5EF4-FFF2-40B4-BE49-F238E27FC236}">
                <a16:creationId xmlns:a16="http://schemas.microsoft.com/office/drawing/2014/main" id="{216410D3-E830-EA41-94B4-459B2217DDCB}"/>
              </a:ext>
            </a:extLst>
          </p:cNvPr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5572" y="5384415"/>
            <a:ext cx="5365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9877">
            <a:extLst>
              <a:ext uri="{FF2B5EF4-FFF2-40B4-BE49-F238E27FC236}">
                <a16:creationId xmlns:a16="http://schemas.microsoft.com/office/drawing/2014/main" id="{9F69B90E-EEB3-0941-B2AF-F72DBE66BC43}"/>
              </a:ext>
            </a:extLst>
          </p:cNvPr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1797" y="5384415"/>
            <a:ext cx="5365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9877">
            <a:extLst>
              <a:ext uri="{FF2B5EF4-FFF2-40B4-BE49-F238E27FC236}">
                <a16:creationId xmlns:a16="http://schemas.microsoft.com/office/drawing/2014/main" id="{EC7FCB37-87FC-F148-BDCA-15C2AB6FBAE3}"/>
              </a:ext>
            </a:extLst>
          </p:cNvPr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8022" y="5384415"/>
            <a:ext cx="5365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9877">
            <a:extLst>
              <a:ext uri="{FF2B5EF4-FFF2-40B4-BE49-F238E27FC236}">
                <a16:creationId xmlns:a16="http://schemas.microsoft.com/office/drawing/2014/main" id="{95665C9D-4644-B748-B2FA-B4ED55416E28}"/>
              </a:ext>
            </a:extLst>
          </p:cNvPr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4247" y="5384415"/>
            <a:ext cx="5365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1" name="Picture 9877">
            <a:extLst>
              <a:ext uri="{FF2B5EF4-FFF2-40B4-BE49-F238E27FC236}">
                <a16:creationId xmlns:a16="http://schemas.microsoft.com/office/drawing/2014/main" id="{3A40DCA9-16F4-C546-94F0-24A7A0CF3227}"/>
              </a:ext>
            </a:extLst>
          </p:cNvPr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0471" y="5384415"/>
            <a:ext cx="5365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23" name="Прямая соединительная линия 122">
            <a:extLst>
              <a:ext uri="{FF2B5EF4-FFF2-40B4-BE49-F238E27FC236}">
                <a16:creationId xmlns:a16="http://schemas.microsoft.com/office/drawing/2014/main" id="{116E4C02-2128-7741-959A-316C1B2E6B46}"/>
              </a:ext>
            </a:extLst>
          </p:cNvPr>
          <p:cNvCxnSpPr/>
          <p:nvPr/>
        </p:nvCxnSpPr>
        <p:spPr>
          <a:xfrm>
            <a:off x="10656170" y="2199135"/>
            <a:ext cx="0" cy="950961"/>
          </a:xfrm>
          <a:prstGeom prst="line">
            <a:avLst/>
          </a:prstGeom>
          <a:ln w="47625" cap="rnd" cmpd="sng"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Прямая соединительная линия 124">
            <a:extLst>
              <a:ext uri="{FF2B5EF4-FFF2-40B4-BE49-F238E27FC236}">
                <a16:creationId xmlns:a16="http://schemas.microsoft.com/office/drawing/2014/main" id="{04BDFA7C-8850-B64D-9E7C-BBFAB70C132F}"/>
              </a:ext>
            </a:extLst>
          </p:cNvPr>
          <p:cNvCxnSpPr/>
          <p:nvPr/>
        </p:nvCxnSpPr>
        <p:spPr>
          <a:xfrm flipH="1">
            <a:off x="2903001" y="2192784"/>
            <a:ext cx="7753170" cy="0"/>
          </a:xfrm>
          <a:prstGeom prst="line">
            <a:avLst/>
          </a:prstGeom>
          <a:ln w="47625" cap="rnd" cmpd="sng"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7" name="Прямоугольник 126">
            <a:extLst>
              <a:ext uri="{FF2B5EF4-FFF2-40B4-BE49-F238E27FC236}">
                <a16:creationId xmlns:a16="http://schemas.microsoft.com/office/drawing/2014/main" id="{4503EDB7-EA99-C747-AF73-ECEA24C22D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51728" y="3134387"/>
            <a:ext cx="713558" cy="2382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ru-RU" sz="1100" dirty="0">
                <a:solidFill>
                  <a:srgbClr val="FE7F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~220</a:t>
            </a:r>
            <a:r>
              <a:rPr lang="ru-RU" altLang="ru-RU" sz="1100" dirty="0">
                <a:solidFill>
                  <a:srgbClr val="FE7F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</a:t>
            </a:r>
            <a:endParaRPr lang="en-US" altLang="ru-RU" sz="1050" dirty="0">
              <a:solidFill>
                <a:srgbClr val="FE7F00"/>
              </a:solidFill>
              <a:latin typeface="Arial" panose="020B0604020202020204" pitchFamily="34" charset="0"/>
            </a:endParaRPr>
          </a:p>
        </p:txBody>
      </p:sp>
      <p:sp>
        <p:nvSpPr>
          <p:cNvPr id="129" name="Прямоугольник 128">
            <a:extLst>
              <a:ext uri="{FF2B5EF4-FFF2-40B4-BE49-F238E27FC236}">
                <a16:creationId xmlns:a16="http://schemas.microsoft.com/office/drawing/2014/main" id="{6356FEC0-3A5B-AA43-9298-253486F8DF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91835" y="3775658"/>
            <a:ext cx="713558" cy="2382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ru-RU" sz="1100" dirty="0">
                <a:solidFill>
                  <a:srgbClr val="FE7F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~220/380</a:t>
            </a:r>
            <a:r>
              <a:rPr lang="ru-RU" altLang="ru-RU" sz="1100" dirty="0">
                <a:solidFill>
                  <a:srgbClr val="FE7F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</a:t>
            </a:r>
            <a:endParaRPr lang="en-US" altLang="ru-RU" sz="1050" dirty="0">
              <a:solidFill>
                <a:srgbClr val="FE7F00"/>
              </a:solidFill>
              <a:latin typeface="Arial" panose="020B0604020202020204" pitchFamily="34" charset="0"/>
            </a:endParaRPr>
          </a:p>
        </p:txBody>
      </p:sp>
      <p:cxnSp>
        <p:nvCxnSpPr>
          <p:cNvPr id="131" name="Прямая соединительная линия 130">
            <a:extLst>
              <a:ext uri="{FF2B5EF4-FFF2-40B4-BE49-F238E27FC236}">
                <a16:creationId xmlns:a16="http://schemas.microsoft.com/office/drawing/2014/main" id="{7774CEA0-8216-AD41-9EDC-9CD5A7DBE5DE}"/>
              </a:ext>
            </a:extLst>
          </p:cNvPr>
          <p:cNvCxnSpPr/>
          <p:nvPr/>
        </p:nvCxnSpPr>
        <p:spPr>
          <a:xfrm flipH="1">
            <a:off x="3071636" y="2050764"/>
            <a:ext cx="3701987" cy="0"/>
          </a:xfrm>
          <a:prstGeom prst="line">
            <a:avLst/>
          </a:prstGeom>
          <a:ln w="25400" cap="rnd" cmpd="sng">
            <a:solidFill>
              <a:schemeClr val="accent6">
                <a:lumMod val="60000"/>
                <a:lumOff val="4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Прямая соединительная линия 132">
            <a:extLst>
              <a:ext uri="{FF2B5EF4-FFF2-40B4-BE49-F238E27FC236}">
                <a16:creationId xmlns:a16="http://schemas.microsoft.com/office/drawing/2014/main" id="{B7416512-2B92-4840-B86A-CFAAA3F2D6D6}"/>
              </a:ext>
            </a:extLst>
          </p:cNvPr>
          <p:cNvCxnSpPr/>
          <p:nvPr/>
        </p:nvCxnSpPr>
        <p:spPr>
          <a:xfrm flipV="1">
            <a:off x="3071636" y="1695636"/>
            <a:ext cx="0" cy="355128"/>
          </a:xfrm>
          <a:prstGeom prst="line">
            <a:avLst/>
          </a:prstGeom>
          <a:ln w="25400" cap="rnd" cmpd="sng">
            <a:solidFill>
              <a:schemeClr val="accent6">
                <a:lumMod val="60000"/>
                <a:lumOff val="4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5" name="Прямоугольник 134">
            <a:extLst>
              <a:ext uri="{FF2B5EF4-FFF2-40B4-BE49-F238E27FC236}">
                <a16:creationId xmlns:a16="http://schemas.microsoft.com/office/drawing/2014/main" id="{D0DBFAB4-5F62-CA49-89CB-4726A28850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3853" y="1918821"/>
            <a:ext cx="713558" cy="2382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ru-RU" sz="1100" dirty="0">
                <a:solidFill>
                  <a:srgbClr val="FE7F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~380</a:t>
            </a:r>
            <a:r>
              <a:rPr lang="ru-RU" altLang="ru-RU" sz="1100" dirty="0">
                <a:solidFill>
                  <a:srgbClr val="FE7F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</a:t>
            </a:r>
            <a:endParaRPr lang="en-US" altLang="ru-RU" sz="1050" dirty="0">
              <a:solidFill>
                <a:srgbClr val="FE7F00"/>
              </a:solidFill>
              <a:latin typeface="Arial" panose="020B0604020202020204" pitchFamily="34" charset="0"/>
            </a:endParaRPr>
          </a:p>
        </p:txBody>
      </p:sp>
      <p:sp>
        <p:nvSpPr>
          <p:cNvPr id="137" name="Прямоугольник 136">
            <a:extLst>
              <a:ext uri="{FF2B5EF4-FFF2-40B4-BE49-F238E27FC236}">
                <a16:creationId xmlns:a16="http://schemas.microsoft.com/office/drawing/2014/main" id="{87CAA4A4-B504-4B47-8705-FF1CAB95B5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88240" y="2822224"/>
            <a:ext cx="319596" cy="560166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ru-RU" sz="2000" dirty="0">
                <a:latin typeface="Calibri" panose="020F0502020204030204" pitchFamily="34" charset="0"/>
                <a:cs typeface="Times New Roman" panose="02020603050405020304" pitchFamily="18" charset="0"/>
              </a:rPr>
              <a:t>...</a:t>
            </a:r>
            <a:endParaRPr lang="en-US" altLang="ru-RU" dirty="0">
              <a:latin typeface="Arial" panose="020B0604020202020204" pitchFamily="34" charset="0"/>
            </a:endParaRPr>
          </a:p>
        </p:txBody>
      </p:sp>
      <p:cxnSp>
        <p:nvCxnSpPr>
          <p:cNvPr id="139" name="Прямая соединительная линия 138">
            <a:extLst>
              <a:ext uri="{FF2B5EF4-FFF2-40B4-BE49-F238E27FC236}">
                <a16:creationId xmlns:a16="http://schemas.microsoft.com/office/drawing/2014/main" id="{475F45E4-6C82-F54A-B999-80BFABB8A1BF}"/>
              </a:ext>
            </a:extLst>
          </p:cNvPr>
          <p:cNvCxnSpPr>
            <a:stCxn id="173" idx="0"/>
          </p:cNvCxnSpPr>
          <p:nvPr/>
        </p:nvCxnSpPr>
        <p:spPr>
          <a:xfrm flipH="1" flipV="1">
            <a:off x="10949627" y="1873200"/>
            <a:ext cx="2490" cy="1425429"/>
          </a:xfrm>
          <a:prstGeom prst="line">
            <a:avLst/>
          </a:prstGeom>
          <a:ln w="25400" cap="rnd" cmpd="sng">
            <a:solidFill>
              <a:schemeClr val="accent6">
                <a:lumMod val="60000"/>
                <a:lumOff val="4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Прямая соединительная линия 140">
            <a:extLst>
              <a:ext uri="{FF2B5EF4-FFF2-40B4-BE49-F238E27FC236}">
                <a16:creationId xmlns:a16="http://schemas.microsoft.com/office/drawing/2014/main" id="{EA7FCAB9-CDEB-9B48-8E2B-762631D24791}"/>
              </a:ext>
            </a:extLst>
          </p:cNvPr>
          <p:cNvCxnSpPr/>
          <p:nvPr/>
        </p:nvCxnSpPr>
        <p:spPr>
          <a:xfrm flipV="1">
            <a:off x="3405529" y="1695636"/>
            <a:ext cx="0" cy="177564"/>
          </a:xfrm>
          <a:prstGeom prst="line">
            <a:avLst/>
          </a:prstGeom>
          <a:ln w="25400" cap="rnd" cmpd="sng">
            <a:solidFill>
              <a:schemeClr val="accent6">
                <a:lumMod val="60000"/>
                <a:lumOff val="4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Прямая соединительная линия 144">
            <a:extLst>
              <a:ext uri="{FF2B5EF4-FFF2-40B4-BE49-F238E27FC236}">
                <a16:creationId xmlns:a16="http://schemas.microsoft.com/office/drawing/2014/main" id="{CAA54230-49F6-4047-A2ED-037AD455C559}"/>
              </a:ext>
            </a:extLst>
          </p:cNvPr>
          <p:cNvCxnSpPr/>
          <p:nvPr/>
        </p:nvCxnSpPr>
        <p:spPr>
          <a:xfrm flipH="1" flipV="1">
            <a:off x="3405529" y="1873199"/>
            <a:ext cx="7535220" cy="1"/>
          </a:xfrm>
          <a:prstGeom prst="line">
            <a:avLst/>
          </a:prstGeom>
          <a:ln w="25400" cap="rnd" cmpd="sng">
            <a:solidFill>
              <a:schemeClr val="accent6">
                <a:lumMod val="60000"/>
                <a:lumOff val="4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7" name="Прямоугольник 146">
            <a:extLst>
              <a:ext uri="{FF2B5EF4-FFF2-40B4-BE49-F238E27FC236}">
                <a16:creationId xmlns:a16="http://schemas.microsoft.com/office/drawing/2014/main" id="{08E35EA4-671D-644D-8455-A82A290E2E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34590" y="1634974"/>
            <a:ext cx="713558" cy="2382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ru-RU" sz="1100" dirty="0">
                <a:solidFill>
                  <a:srgbClr val="FE7F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~380</a:t>
            </a:r>
            <a:r>
              <a:rPr lang="ru-RU" altLang="ru-RU" sz="1100" dirty="0">
                <a:solidFill>
                  <a:srgbClr val="FE7F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В</a:t>
            </a:r>
            <a:endParaRPr lang="en-US" altLang="ru-RU" sz="1050" dirty="0">
              <a:solidFill>
                <a:srgbClr val="FE7F00"/>
              </a:solidFill>
              <a:latin typeface="Arial" panose="020B0604020202020204" pitchFamily="34" charset="0"/>
            </a:endParaRPr>
          </a:p>
        </p:txBody>
      </p:sp>
      <p:cxnSp>
        <p:nvCxnSpPr>
          <p:cNvPr id="149" name="Прямая соединительная линия 148">
            <a:extLst>
              <a:ext uri="{FF2B5EF4-FFF2-40B4-BE49-F238E27FC236}">
                <a16:creationId xmlns:a16="http://schemas.microsoft.com/office/drawing/2014/main" id="{0E56DCD0-CF3E-FD45-A603-440117573CD9}"/>
              </a:ext>
            </a:extLst>
          </p:cNvPr>
          <p:cNvCxnSpPr/>
          <p:nvPr/>
        </p:nvCxnSpPr>
        <p:spPr>
          <a:xfrm flipH="1">
            <a:off x="10067278" y="3346140"/>
            <a:ext cx="606647" cy="0"/>
          </a:xfrm>
          <a:prstGeom prst="line">
            <a:avLst/>
          </a:prstGeom>
          <a:ln w="25400" cap="rnd" cmpd="sng">
            <a:solidFill>
              <a:schemeClr val="accent6">
                <a:lumMod val="60000"/>
                <a:lumOff val="40000"/>
              </a:schemeClr>
            </a:solidFill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Прямоугольник 150">
            <a:extLst>
              <a:ext uri="{FF2B5EF4-FFF2-40B4-BE49-F238E27FC236}">
                <a16:creationId xmlns:a16="http://schemas.microsoft.com/office/drawing/2014/main" id="{7733E534-F7D1-8543-8C96-D4544E5D33D3}"/>
              </a:ext>
            </a:extLst>
          </p:cNvPr>
          <p:cNvSpPr/>
          <p:nvPr/>
        </p:nvSpPr>
        <p:spPr>
          <a:xfrm>
            <a:off x="9489037" y="3080551"/>
            <a:ext cx="754600" cy="60368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smtClean="0"/>
              <a:t>АИС</a:t>
            </a:r>
            <a:endParaRPr lang="ru-RU" sz="1600" dirty="0"/>
          </a:p>
        </p:txBody>
      </p:sp>
      <p:sp>
        <p:nvSpPr>
          <p:cNvPr id="155" name="Прямоугольник 154">
            <a:extLst>
              <a:ext uri="{FF2B5EF4-FFF2-40B4-BE49-F238E27FC236}">
                <a16:creationId xmlns:a16="http://schemas.microsoft.com/office/drawing/2014/main" id="{B882667B-E855-EF44-B45C-9E828D946F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67719" y="6094053"/>
            <a:ext cx="1584098" cy="2382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dirty="0">
                <a:latin typeface="Calibri" panose="020F0502020204030204" pitchFamily="34" charset="0"/>
                <a:cs typeface="Times New Roman" panose="02020603050405020304" pitchFamily="18" charset="0"/>
              </a:rPr>
              <a:t>Технологический блок 1</a:t>
            </a:r>
            <a:endParaRPr lang="en-US" altLang="ru-RU" sz="1200" b="1" dirty="0">
              <a:latin typeface="Arial" panose="020B0604020202020204" pitchFamily="34" charset="0"/>
            </a:endParaRPr>
          </a:p>
        </p:txBody>
      </p:sp>
      <p:sp>
        <p:nvSpPr>
          <p:cNvPr id="157" name="Прямоугольник 156">
            <a:extLst>
              <a:ext uri="{FF2B5EF4-FFF2-40B4-BE49-F238E27FC236}">
                <a16:creationId xmlns:a16="http://schemas.microsoft.com/office/drawing/2014/main" id="{C1A2BC57-4FCB-874E-8102-D600CC3F3B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93575" y="6094053"/>
            <a:ext cx="1584098" cy="238225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1400" b="1" dirty="0">
                <a:latin typeface="Calibri" panose="020F0502020204030204" pitchFamily="34" charset="0"/>
                <a:cs typeface="Times New Roman" panose="02020603050405020304" pitchFamily="18" charset="0"/>
              </a:rPr>
              <a:t>Технологический блок </a:t>
            </a:r>
            <a:r>
              <a:rPr lang="en-US" altLang="ru-RU" sz="1400" b="1" dirty="0">
                <a:latin typeface="Calibri" panose="020F0502020204030204" pitchFamily="34" charset="0"/>
                <a:cs typeface="Times New Roman" panose="02020603050405020304" pitchFamily="18" charset="0"/>
              </a:rPr>
              <a:t>N</a:t>
            </a:r>
            <a:endParaRPr lang="en-US" altLang="ru-RU" sz="1200" b="1" dirty="0">
              <a:latin typeface="Arial" panose="020B0604020202020204" pitchFamily="34" charset="0"/>
            </a:endParaRPr>
          </a:p>
        </p:txBody>
      </p:sp>
      <p:pic>
        <p:nvPicPr>
          <p:cNvPr id="159" name="Picture 9877">
            <a:extLst>
              <a:ext uri="{FF2B5EF4-FFF2-40B4-BE49-F238E27FC236}">
                <a16:creationId xmlns:a16="http://schemas.microsoft.com/office/drawing/2014/main" id="{9E8F5A03-718F-E24C-A356-C981F9A45300}"/>
              </a:ext>
            </a:extLst>
          </p:cNvPr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49283" y="5384415"/>
            <a:ext cx="5365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1" name="Picture 9877">
            <a:extLst>
              <a:ext uri="{FF2B5EF4-FFF2-40B4-BE49-F238E27FC236}">
                <a16:creationId xmlns:a16="http://schemas.microsoft.com/office/drawing/2014/main" id="{AEEF9241-22CF-5349-A445-E4B3806BCFB8}"/>
              </a:ext>
            </a:extLst>
          </p:cNvPr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9385" y="5384415"/>
            <a:ext cx="536575" cy="531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" name="Picture 9766">
            <a:extLst>
              <a:ext uri="{FF2B5EF4-FFF2-40B4-BE49-F238E27FC236}">
                <a16:creationId xmlns:a16="http://schemas.microsoft.com/office/drawing/2014/main" id="{E23E2CEF-6E0A-974F-91C1-C36B868FAE5F}"/>
              </a:ext>
            </a:extLst>
          </p:cNvPr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0205" y="5415372"/>
            <a:ext cx="4810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5" name="Picture 9766">
            <a:extLst>
              <a:ext uri="{FF2B5EF4-FFF2-40B4-BE49-F238E27FC236}">
                <a16:creationId xmlns:a16="http://schemas.microsoft.com/office/drawing/2014/main" id="{43ECDB6F-A2F9-C140-B66A-AAFF0F59EEE4}"/>
              </a:ext>
            </a:extLst>
          </p:cNvPr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4744" y="5415372"/>
            <a:ext cx="481013" cy="469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7" name="Прямоугольник 166">
            <a:extLst>
              <a:ext uri="{FF2B5EF4-FFF2-40B4-BE49-F238E27FC236}">
                <a16:creationId xmlns:a16="http://schemas.microsoft.com/office/drawing/2014/main" id="{E251FFC7-3712-1B4B-8CD8-46D91E5096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88240" y="4389943"/>
            <a:ext cx="319596" cy="560166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ru-RU" sz="4400" dirty="0">
                <a:latin typeface="Calibri" panose="020F0502020204030204" pitchFamily="34" charset="0"/>
                <a:cs typeface="Times New Roman" panose="02020603050405020304" pitchFamily="18" charset="0"/>
              </a:rPr>
              <a:t>...</a:t>
            </a:r>
            <a:endParaRPr lang="en-US" altLang="ru-RU" sz="4000" dirty="0">
              <a:latin typeface="Arial" panose="020B0604020202020204" pitchFamily="34" charset="0"/>
            </a:endParaRPr>
          </a:p>
        </p:txBody>
      </p:sp>
      <p:sp>
        <p:nvSpPr>
          <p:cNvPr id="169" name="Прямоугольник 168">
            <a:extLst>
              <a:ext uri="{FF2B5EF4-FFF2-40B4-BE49-F238E27FC236}">
                <a16:creationId xmlns:a16="http://schemas.microsoft.com/office/drawing/2014/main" id="{CF0AD776-1170-3B44-B511-01E3AB9D1732}"/>
              </a:ext>
            </a:extLst>
          </p:cNvPr>
          <p:cNvSpPr/>
          <p:nvPr/>
        </p:nvSpPr>
        <p:spPr>
          <a:xfrm>
            <a:off x="2122713" y="896660"/>
            <a:ext cx="2893167" cy="79897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1600" dirty="0">
                <a:solidFill>
                  <a:schemeClr val="accent1">
                    <a:lumMod val="75000"/>
                  </a:schemeClr>
                </a:solidFill>
              </a:rPr>
              <a:t>Система электроснабжения ГПА</a:t>
            </a:r>
          </a:p>
        </p:txBody>
      </p:sp>
      <p:sp>
        <p:nvSpPr>
          <p:cNvPr id="171" name="Прямоугольник 170">
            <a:extLst>
              <a:ext uri="{FF2B5EF4-FFF2-40B4-BE49-F238E27FC236}">
                <a16:creationId xmlns:a16="http://schemas.microsoft.com/office/drawing/2014/main" id="{92A51888-FD4A-8243-ADFA-8002DE3E46BF}"/>
              </a:ext>
            </a:extLst>
          </p:cNvPr>
          <p:cNvSpPr/>
          <p:nvPr/>
        </p:nvSpPr>
        <p:spPr>
          <a:xfrm>
            <a:off x="6243349" y="3240347"/>
            <a:ext cx="1060547" cy="6036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accent1">
                    <a:lumMod val="75000"/>
                  </a:schemeClr>
                </a:solidFill>
              </a:rPr>
              <a:t>РУ</a:t>
            </a:r>
          </a:p>
        </p:txBody>
      </p:sp>
      <p:sp>
        <p:nvSpPr>
          <p:cNvPr id="173" name="Прямоугольник 172">
            <a:extLst>
              <a:ext uri="{FF2B5EF4-FFF2-40B4-BE49-F238E27FC236}">
                <a16:creationId xmlns:a16="http://schemas.microsoft.com/office/drawing/2014/main" id="{6820DC60-0AB2-6242-B43A-4C40699C1D2E}"/>
              </a:ext>
            </a:extLst>
          </p:cNvPr>
          <p:cNvSpPr/>
          <p:nvPr/>
        </p:nvSpPr>
        <p:spPr>
          <a:xfrm>
            <a:off x="10421843" y="3298629"/>
            <a:ext cx="1060547" cy="60368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chemeClr val="accent1">
                    <a:lumMod val="75000"/>
                  </a:schemeClr>
                </a:solidFill>
              </a:rPr>
              <a:t>РУ</a:t>
            </a: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77" name="Рукописный фрагмент 176">
                <a:extLst>
                  <a:ext uri="{FF2B5EF4-FFF2-40B4-BE49-F238E27FC236}">
                    <a16:creationId xmlns:a16="http://schemas.microsoft.com/office/drawing/2014/main" id="{DFCD0D4E-9E1A-BA46-9B02-274B3E5F0D94}"/>
                  </a:ext>
                </a:extLst>
              </p14:cNvPr>
              <p14:cNvContentPartPr/>
              <p14:nvPr/>
            </p14:nvContentPartPr>
            <p14:xfrm>
              <a:off x="5748853" y="493927"/>
              <a:ext cx="21600" cy="32040"/>
            </p14:xfrm>
          </p:contentPart>
        </mc:Choice>
        <mc:Fallback xmlns="">
          <p:pic>
            <p:nvPicPr>
              <p:cNvPr id="177" name="Рукописный фрагмент 176">
                <a:extLst>
                  <a:ext uri="{FF2B5EF4-FFF2-40B4-BE49-F238E27FC236}">
                    <a16:creationId xmlns:a16="http://schemas.microsoft.com/office/drawing/2014/main" id="{DFCD0D4E-9E1A-BA46-9B02-274B3E5F0D94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5741293" y="486367"/>
                <a:ext cx="36720" cy="47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8">
            <p14:nvContentPartPr>
              <p14:cNvPr id="178" name="Рукописный фрагмент 177">
                <a:extLst>
                  <a:ext uri="{FF2B5EF4-FFF2-40B4-BE49-F238E27FC236}">
                    <a16:creationId xmlns:a16="http://schemas.microsoft.com/office/drawing/2014/main" id="{15999216-EFE9-5641-ADF1-C873BD3BD6CE}"/>
                  </a:ext>
                </a:extLst>
              </p14:cNvPr>
              <p14:cNvContentPartPr/>
              <p14:nvPr/>
            </p14:nvContentPartPr>
            <p14:xfrm>
              <a:off x="5891413" y="430567"/>
              <a:ext cx="21600" cy="32040"/>
            </p14:xfrm>
          </p:contentPart>
        </mc:Choice>
        <mc:Fallback xmlns="">
          <p:pic>
            <p:nvPicPr>
              <p:cNvPr id="178" name="Рукописный фрагмент 177">
                <a:extLst>
                  <a:ext uri="{FF2B5EF4-FFF2-40B4-BE49-F238E27FC236}">
                    <a16:creationId xmlns:a16="http://schemas.microsoft.com/office/drawing/2014/main" id="{15999216-EFE9-5641-ADF1-C873BD3BD6CE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883853" y="423007"/>
                <a:ext cx="36720" cy="471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0">
            <p14:nvContentPartPr>
              <p14:cNvPr id="180" name="Рукописный фрагмент 179">
                <a:extLst>
                  <a:ext uri="{FF2B5EF4-FFF2-40B4-BE49-F238E27FC236}">
                    <a16:creationId xmlns:a16="http://schemas.microsoft.com/office/drawing/2014/main" id="{F7EF74EA-BBA3-CC4D-99D0-D34D21556EE1}"/>
                  </a:ext>
                </a:extLst>
              </p14:cNvPr>
              <p14:cNvContentPartPr/>
              <p14:nvPr/>
            </p14:nvContentPartPr>
            <p14:xfrm>
              <a:off x="4955053" y="441007"/>
              <a:ext cx="16200" cy="37440"/>
            </p14:xfrm>
          </p:contentPart>
        </mc:Choice>
        <mc:Fallback xmlns="">
          <p:pic>
            <p:nvPicPr>
              <p:cNvPr id="180" name="Рукописный фрагмент 179">
                <a:extLst>
                  <a:ext uri="{FF2B5EF4-FFF2-40B4-BE49-F238E27FC236}">
                    <a16:creationId xmlns:a16="http://schemas.microsoft.com/office/drawing/2014/main" id="{F7EF74EA-BBA3-CC4D-99D0-D34D21556EE1}"/>
                  </a:ext>
                </a:extLst>
              </p:cNvPr>
              <p:cNvPicPr/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947493" y="433447"/>
                <a:ext cx="31320" cy="525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2">
            <p14:nvContentPartPr>
              <p14:cNvPr id="182" name="Рукописный фрагмент 182">
                <a:extLst>
                  <a:ext uri="{FF2B5EF4-FFF2-40B4-BE49-F238E27FC236}">
                    <a16:creationId xmlns:a16="http://schemas.microsoft.com/office/drawing/2014/main" id="{4B6B5C4D-9AC9-D040-BBDD-953CC63D1610}"/>
                  </a:ext>
                </a:extLst>
              </p14:cNvPr>
              <p14:cNvContentPartPr/>
              <p14:nvPr/>
            </p14:nvContentPartPr>
            <p14:xfrm>
              <a:off x="4902133" y="484207"/>
              <a:ext cx="10800" cy="31680"/>
            </p14:xfrm>
          </p:contentPart>
        </mc:Choice>
        <mc:Fallback xmlns="">
          <p:pic>
            <p:nvPicPr>
              <p:cNvPr id="182" name="Рукописный фрагмент 182">
                <a:extLst>
                  <a:ext uri="{FF2B5EF4-FFF2-40B4-BE49-F238E27FC236}">
                    <a16:creationId xmlns:a16="http://schemas.microsoft.com/office/drawing/2014/main" id="{4B6B5C4D-9AC9-D040-BBDD-953CC63D1610}"/>
                  </a:ext>
                </a:extLst>
              </p:cNvPr>
              <p:cNvPicPr/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4894573" y="476647"/>
                <a:ext cx="25920" cy="464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14">
            <p14:nvContentPartPr>
              <p14:cNvPr id="184" name="Рукописный фрагмент 183">
                <a:extLst>
                  <a:ext uri="{FF2B5EF4-FFF2-40B4-BE49-F238E27FC236}">
                    <a16:creationId xmlns:a16="http://schemas.microsoft.com/office/drawing/2014/main" id="{67F6BCA7-B065-A248-8A6E-297C3461E143}"/>
                  </a:ext>
                </a:extLst>
              </p14:cNvPr>
              <p14:cNvContentPartPr/>
              <p14:nvPr/>
            </p14:nvContentPartPr>
            <p14:xfrm>
              <a:off x="4822573" y="525967"/>
              <a:ext cx="10800" cy="26640"/>
            </p14:xfrm>
          </p:contentPart>
        </mc:Choice>
        <mc:Fallback xmlns="">
          <p:pic>
            <p:nvPicPr>
              <p:cNvPr id="184" name="Рукописный фрагмент 183">
                <a:extLst>
                  <a:ext uri="{FF2B5EF4-FFF2-40B4-BE49-F238E27FC236}">
                    <a16:creationId xmlns:a16="http://schemas.microsoft.com/office/drawing/2014/main" id="{67F6BCA7-B065-A248-8A6E-297C3461E143}"/>
                  </a:ext>
                </a:extLst>
              </p:cNvPr>
              <p:cNvPicPr/>
              <p:nvPr/>
            </p:nvPicPr>
            <p:blipFill>
              <a:blip r:embed="rId15"/>
              <a:stretch>
                <a:fillRect/>
              </a:stretch>
            </p:blipFill>
            <p:spPr>
              <a:xfrm>
                <a:off x="4815013" y="518407"/>
                <a:ext cx="25920" cy="41760"/>
              </a:xfrm>
              <a:prstGeom prst="rect">
                <a:avLst/>
              </a:prstGeom>
            </p:spPr>
          </p:pic>
        </mc:Fallback>
      </mc:AlternateContent>
      <p:cxnSp>
        <p:nvCxnSpPr>
          <p:cNvPr id="29" name="Прямая соединительная линия 28">
            <a:extLst>
              <a:ext uri="{FF2B5EF4-FFF2-40B4-BE49-F238E27FC236}">
                <a16:creationId xmlns:a16="http://schemas.microsoft.com/office/drawing/2014/main" id="{ADEBB5CC-4297-B74B-B45A-9F13E68A6251}"/>
              </a:ext>
            </a:extLst>
          </p:cNvPr>
          <p:cNvCxnSpPr/>
          <p:nvPr/>
        </p:nvCxnSpPr>
        <p:spPr>
          <a:xfrm>
            <a:off x="2903001" y="1634350"/>
            <a:ext cx="0" cy="550045"/>
          </a:xfrm>
          <a:prstGeom prst="line">
            <a:avLst/>
          </a:prstGeom>
          <a:ln w="47625" cap="rnd" cmpd="sng"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>
            <a:extLst>
              <a:ext uri="{FF2B5EF4-FFF2-40B4-BE49-F238E27FC236}">
                <a16:creationId xmlns:a16="http://schemas.microsoft.com/office/drawing/2014/main" id="{A9724AF3-6367-A243-9BAD-4B3033082572}"/>
              </a:ext>
            </a:extLst>
          </p:cNvPr>
          <p:cNvCxnSpPr/>
          <p:nvPr/>
        </p:nvCxnSpPr>
        <p:spPr>
          <a:xfrm>
            <a:off x="2769834" y="1634350"/>
            <a:ext cx="0" cy="550045"/>
          </a:xfrm>
          <a:prstGeom prst="line">
            <a:avLst/>
          </a:prstGeom>
          <a:ln w="47625" cap="rnd" cmpd="sng"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Прямоугольник 101">
            <a:extLst>
              <a:ext uri="{FF2B5EF4-FFF2-40B4-BE49-F238E27FC236}">
                <a16:creationId xmlns:a16="http://schemas.microsoft.com/office/drawing/2014/main" id="{7733E534-F7D1-8543-8C96-D4544E5D33D3}"/>
              </a:ext>
            </a:extLst>
          </p:cNvPr>
          <p:cNvSpPr/>
          <p:nvPr/>
        </p:nvSpPr>
        <p:spPr>
          <a:xfrm>
            <a:off x="2530676" y="1334226"/>
            <a:ext cx="619967" cy="2904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/>
              <a:t>АИС</a:t>
            </a:r>
            <a:endParaRPr lang="ru-RU" sz="1400" dirty="0"/>
          </a:p>
        </p:txBody>
      </p:sp>
      <p:sp>
        <p:nvSpPr>
          <p:cNvPr id="104" name="Прямоугольник 103"/>
          <p:cNvSpPr>
            <a:spLocks noChangeArrowheads="1"/>
          </p:cNvSpPr>
          <p:nvPr/>
        </p:nvSpPr>
        <p:spPr bwMode="auto">
          <a:xfrm>
            <a:off x="2783632" y="89233"/>
            <a:ext cx="928903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/>
          <a:p>
            <a:pPr algn="r"/>
            <a:r>
              <a:rPr lang="ru-RU" sz="2400" b="1" dirty="0" smtClean="0">
                <a:solidFill>
                  <a:schemeClr val="bg1"/>
                </a:solidFill>
              </a:rPr>
              <a:t>Обобщенная схема интерактивного взаимодействия УИС</a:t>
            </a:r>
            <a:endParaRPr lang="ru-RU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505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>
            <a:spLocks noChangeArrowheads="1"/>
          </p:cNvSpPr>
          <p:nvPr/>
        </p:nvSpPr>
        <p:spPr bwMode="auto">
          <a:xfrm>
            <a:off x="2783632" y="89232"/>
            <a:ext cx="928903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/>
          <a:p>
            <a:pPr algn="r"/>
            <a:r>
              <a:rPr lang="ru-RU" sz="2400" b="1" dirty="0">
                <a:solidFill>
                  <a:schemeClr val="bg1"/>
                </a:solidFill>
              </a:rPr>
              <a:t>Номенклатура УИС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537317" y="733589"/>
            <a:ext cx="6264696" cy="870043"/>
          </a:xfrm>
          <a:prstGeom prst="rect">
            <a:avLst/>
          </a:prstGeom>
          <a:solidFill>
            <a:schemeClr val="accent1">
              <a:lumMod val="40000"/>
              <a:lumOff val="60000"/>
              <a:alpha val="80000"/>
            </a:schemeClr>
          </a:solidFill>
          <a:ln w="19050">
            <a:solidFill>
              <a:schemeClr val="accent1">
                <a:lumMod val="75000"/>
              </a:schemeClr>
            </a:solidFill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144000" tIns="0" rIns="0" bIns="0" rtlCol="0" anchor="t" anchorCtr="0"/>
          <a:lstStyle/>
          <a:p>
            <a:pPr marL="285750" indent="-285750">
              <a:buFontTx/>
              <a:buChar char="-"/>
            </a:pPr>
            <a:r>
              <a:rPr lang="ru-RU" dirty="0"/>
              <a:t>токовый сигнал 0..35 мА (0..20 мА, 4..20 мА)</a:t>
            </a:r>
          </a:p>
          <a:p>
            <a:pPr marL="285750" indent="-285750">
              <a:buFontTx/>
              <a:buChar char="-"/>
            </a:pPr>
            <a:r>
              <a:rPr lang="ru-RU" dirty="0"/>
              <a:t>напряжение 0..30 В (в </a:t>
            </a:r>
            <a:r>
              <a:rPr lang="ru-RU" dirty="0" err="1"/>
              <a:t>т.ч</a:t>
            </a:r>
            <a:r>
              <a:rPr lang="ru-RU" dirty="0"/>
              <a:t>. сухой контакт)</a:t>
            </a:r>
          </a:p>
          <a:p>
            <a:pPr marL="285750" indent="-285750">
              <a:buFontTx/>
              <a:buChar char="-"/>
            </a:pPr>
            <a:r>
              <a:rPr lang="ru-RU" dirty="0"/>
              <a:t>термопары и </a:t>
            </a:r>
            <a:r>
              <a:rPr lang="ru-RU" dirty="0" err="1"/>
              <a:t>термосопротивления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537317" y="1733522"/>
            <a:ext cx="6264696" cy="870043"/>
          </a:xfrm>
          <a:prstGeom prst="rect">
            <a:avLst/>
          </a:prstGeom>
          <a:solidFill>
            <a:schemeClr val="accent1">
              <a:lumMod val="40000"/>
              <a:lumOff val="60000"/>
              <a:alpha val="80000"/>
            </a:schemeClr>
          </a:solidFill>
          <a:ln w="19050">
            <a:solidFill>
              <a:schemeClr val="accent1">
                <a:lumMod val="75000"/>
              </a:schemeClr>
            </a:solidFill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144000" tIns="0" rIns="0" bIns="0" rtlCol="0" anchor="ctr" anchorCtr="0"/>
          <a:lstStyle/>
          <a:p>
            <a:pPr marL="285750" indent="-285750">
              <a:buFontTx/>
              <a:buChar char="-"/>
            </a:pPr>
            <a:r>
              <a:rPr lang="ru-RU" dirty="0"/>
              <a:t>напряжение =24В (сухой контакт)</a:t>
            </a:r>
          </a:p>
          <a:p>
            <a:pPr marL="285750" indent="-285750">
              <a:buFontTx/>
              <a:buChar char="-"/>
            </a:pPr>
            <a:r>
              <a:rPr lang="ru-RU" dirty="0"/>
              <a:t>коммутация напряжения </a:t>
            </a:r>
            <a:r>
              <a:rPr lang="en-US" dirty="0"/>
              <a:t>=24</a:t>
            </a:r>
            <a:r>
              <a:rPr lang="ru-RU" dirty="0"/>
              <a:t>В/</a:t>
            </a:r>
            <a:r>
              <a:rPr lang="en-US" dirty="0"/>
              <a:t>~220</a:t>
            </a:r>
            <a:r>
              <a:rPr lang="ru-RU" dirty="0"/>
              <a:t>В/10А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537317" y="2733455"/>
            <a:ext cx="6264696" cy="870043"/>
          </a:xfrm>
          <a:prstGeom prst="rect">
            <a:avLst/>
          </a:prstGeom>
          <a:solidFill>
            <a:schemeClr val="accent1">
              <a:lumMod val="40000"/>
              <a:lumOff val="60000"/>
              <a:alpha val="80000"/>
            </a:schemeClr>
          </a:solidFill>
          <a:ln w="19050">
            <a:solidFill>
              <a:schemeClr val="accent1">
                <a:lumMod val="75000"/>
              </a:schemeClr>
            </a:solidFill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144000" tIns="0" rIns="0" bIns="0" rtlCol="0" anchor="ctr" anchorCtr="0"/>
          <a:lstStyle/>
          <a:p>
            <a:pPr marL="285750" indent="-285750">
              <a:buFontTx/>
              <a:buChar char="-"/>
            </a:pPr>
            <a:r>
              <a:rPr lang="ru-RU" dirty="0"/>
              <a:t>сигналы частоты 0..50 Гц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537317" y="3733388"/>
            <a:ext cx="6264696" cy="870043"/>
          </a:xfrm>
          <a:prstGeom prst="rect">
            <a:avLst/>
          </a:prstGeom>
          <a:solidFill>
            <a:schemeClr val="accent1">
              <a:lumMod val="40000"/>
              <a:lumOff val="60000"/>
              <a:alpha val="80000"/>
            </a:schemeClr>
          </a:solidFill>
          <a:ln w="19050">
            <a:solidFill>
              <a:schemeClr val="accent1">
                <a:lumMod val="75000"/>
              </a:schemeClr>
            </a:solidFill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144000" tIns="0" rIns="0" bIns="0" rtlCol="0" anchor="ctr" anchorCtr="0"/>
          <a:lstStyle/>
          <a:p>
            <a:pPr marL="285750" indent="-285750">
              <a:buFontTx/>
              <a:buChar char="-"/>
            </a:pPr>
            <a:r>
              <a:rPr lang="ru-RU" dirty="0"/>
              <a:t>выходной сигнал 0..20 мА / -10..10 В</a:t>
            </a:r>
          </a:p>
        </p:txBody>
      </p:sp>
      <p:sp>
        <p:nvSpPr>
          <p:cNvPr id="12" name="Заголовок 2"/>
          <p:cNvSpPr txBox="1">
            <a:spLocks/>
          </p:cNvSpPr>
          <p:nvPr/>
        </p:nvSpPr>
        <p:spPr>
          <a:xfrm>
            <a:off x="1126992" y="861684"/>
            <a:ext cx="1512168" cy="6197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400" b="1" dirty="0">
                <a:solidFill>
                  <a:schemeClr val="tx1"/>
                </a:solidFill>
              </a:rPr>
              <a:t>УИС-001</a:t>
            </a:r>
          </a:p>
        </p:txBody>
      </p:sp>
      <p:sp>
        <p:nvSpPr>
          <p:cNvPr id="13" name="Заголовок 2"/>
          <p:cNvSpPr txBox="1">
            <a:spLocks/>
          </p:cNvSpPr>
          <p:nvPr/>
        </p:nvSpPr>
        <p:spPr>
          <a:xfrm>
            <a:off x="1126992" y="1861617"/>
            <a:ext cx="1512168" cy="6197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400" b="1" dirty="0">
                <a:solidFill>
                  <a:schemeClr val="tx1"/>
                </a:solidFill>
              </a:rPr>
              <a:t>УИС-002</a:t>
            </a:r>
          </a:p>
        </p:txBody>
      </p:sp>
      <p:sp>
        <p:nvSpPr>
          <p:cNvPr id="14" name="Заголовок 2"/>
          <p:cNvSpPr txBox="1">
            <a:spLocks/>
          </p:cNvSpPr>
          <p:nvPr/>
        </p:nvSpPr>
        <p:spPr>
          <a:xfrm>
            <a:off x="1126992" y="2861550"/>
            <a:ext cx="1512168" cy="6197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400" b="1" dirty="0">
                <a:solidFill>
                  <a:schemeClr val="tx1"/>
                </a:solidFill>
              </a:rPr>
              <a:t>УИС-003</a:t>
            </a:r>
          </a:p>
        </p:txBody>
      </p:sp>
      <p:sp>
        <p:nvSpPr>
          <p:cNvPr id="15" name="Заголовок 2"/>
          <p:cNvSpPr txBox="1">
            <a:spLocks/>
          </p:cNvSpPr>
          <p:nvPr/>
        </p:nvSpPr>
        <p:spPr>
          <a:xfrm>
            <a:off x="1126992" y="3861483"/>
            <a:ext cx="1512168" cy="6197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400" b="1" dirty="0">
                <a:solidFill>
                  <a:schemeClr val="tx1"/>
                </a:solidFill>
              </a:rPr>
              <a:t>УИС-004</a:t>
            </a:r>
          </a:p>
        </p:txBody>
      </p:sp>
      <p:sp>
        <p:nvSpPr>
          <p:cNvPr id="17" name="Заголовок 2"/>
          <p:cNvSpPr txBox="1">
            <a:spLocks/>
          </p:cNvSpPr>
          <p:nvPr/>
        </p:nvSpPr>
        <p:spPr>
          <a:xfrm>
            <a:off x="1126992" y="4861416"/>
            <a:ext cx="1512168" cy="6197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400" b="1" dirty="0" smtClean="0">
                <a:solidFill>
                  <a:schemeClr val="tx1"/>
                </a:solidFill>
              </a:rPr>
              <a:t>УИС-В</a:t>
            </a:r>
            <a:endParaRPr lang="ru-RU" sz="2400" b="1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537317" y="4733321"/>
            <a:ext cx="6264696" cy="870043"/>
          </a:xfrm>
          <a:prstGeom prst="rect">
            <a:avLst/>
          </a:prstGeom>
          <a:solidFill>
            <a:schemeClr val="accent1">
              <a:lumMod val="40000"/>
              <a:lumOff val="60000"/>
              <a:alpha val="80000"/>
            </a:schemeClr>
          </a:solidFill>
          <a:ln w="19050">
            <a:solidFill>
              <a:schemeClr val="accent1">
                <a:lumMod val="75000"/>
              </a:schemeClr>
            </a:solidFill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144000" tIns="0" rIns="0" bIns="0" rtlCol="0" anchor="ctr" anchorCtr="0"/>
          <a:lstStyle/>
          <a:p>
            <a:pPr marL="285750" indent="-285750">
              <a:buFontTx/>
              <a:buChar char="-"/>
            </a:pPr>
            <a:r>
              <a:rPr lang="ru-RU" dirty="0"/>
              <a:t>широкополосный сигнал (напряжение) для </a:t>
            </a:r>
          </a:p>
          <a:p>
            <a:pPr>
              <a:tabLst>
                <a:tab pos="269875" algn="l"/>
              </a:tabLst>
            </a:pPr>
            <a:r>
              <a:rPr lang="ru-RU" dirty="0"/>
              <a:t>	реализации функций вибромониторинга</a:t>
            </a:r>
          </a:p>
        </p:txBody>
      </p:sp>
      <p:sp>
        <p:nvSpPr>
          <p:cNvPr id="20" name="Заголовок 2"/>
          <p:cNvSpPr txBox="1">
            <a:spLocks/>
          </p:cNvSpPr>
          <p:nvPr/>
        </p:nvSpPr>
        <p:spPr>
          <a:xfrm>
            <a:off x="1126992" y="5861351"/>
            <a:ext cx="1512168" cy="6197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400" b="1" dirty="0">
                <a:solidFill>
                  <a:schemeClr val="tx1"/>
                </a:solidFill>
              </a:rPr>
              <a:t>УИС-С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4537317" y="5733256"/>
            <a:ext cx="6264696" cy="870043"/>
          </a:xfrm>
          <a:prstGeom prst="rect">
            <a:avLst/>
          </a:prstGeom>
          <a:solidFill>
            <a:schemeClr val="accent1">
              <a:lumMod val="40000"/>
              <a:lumOff val="60000"/>
              <a:alpha val="80000"/>
            </a:schemeClr>
          </a:solidFill>
          <a:ln w="19050">
            <a:solidFill>
              <a:schemeClr val="accent1">
                <a:lumMod val="75000"/>
              </a:schemeClr>
            </a:solidFill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144000" tIns="0" rIns="0" bIns="0" rtlCol="0" anchor="ctr" anchorCtr="0"/>
          <a:lstStyle/>
          <a:p>
            <a:pPr marL="285750" indent="-285750">
              <a:buFontTx/>
              <a:buChar char="-"/>
            </a:pPr>
            <a:r>
              <a:rPr lang="ru-RU" dirty="0"/>
              <a:t>коммутация напряжения </a:t>
            </a:r>
            <a:r>
              <a:rPr lang="en-US" dirty="0"/>
              <a:t>~380</a:t>
            </a:r>
            <a:r>
              <a:rPr lang="ru-RU" dirty="0"/>
              <a:t>В</a:t>
            </a:r>
            <a:r>
              <a:rPr lang="en-US" dirty="0"/>
              <a:t>/30A (16 </a:t>
            </a:r>
            <a:r>
              <a:rPr lang="ru-RU" dirty="0"/>
              <a:t>кВт)</a:t>
            </a: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5684" y="716741"/>
            <a:ext cx="1488642" cy="902801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5684" y="1720044"/>
            <a:ext cx="1488642" cy="902801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5684" y="2723347"/>
            <a:ext cx="1488642" cy="902801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5684" y="3726650"/>
            <a:ext cx="1488642" cy="902801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5684" y="4729953"/>
            <a:ext cx="1488642" cy="902801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5684" y="5733256"/>
            <a:ext cx="1488642" cy="902801"/>
          </a:xfrm>
          <a:prstGeom prst="rect">
            <a:avLst/>
          </a:prstGeom>
        </p:spPr>
      </p:pic>
      <p:sp>
        <p:nvSpPr>
          <p:cNvPr id="26" name="Заголовок 2"/>
          <p:cNvSpPr txBox="1">
            <a:spLocks/>
          </p:cNvSpPr>
          <p:nvPr/>
        </p:nvSpPr>
        <p:spPr>
          <a:xfrm>
            <a:off x="9264352" y="1846881"/>
            <a:ext cx="1512168" cy="6197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400" dirty="0">
                <a:solidFill>
                  <a:schemeClr val="tx1"/>
                </a:solidFill>
              </a:rPr>
              <a:t>4 входа</a:t>
            </a:r>
          </a:p>
          <a:p>
            <a:r>
              <a:rPr lang="ru-RU" sz="2400" dirty="0">
                <a:solidFill>
                  <a:schemeClr val="tx1"/>
                </a:solidFill>
              </a:rPr>
              <a:t>2 выхода</a:t>
            </a:r>
          </a:p>
        </p:txBody>
      </p:sp>
      <p:sp>
        <p:nvSpPr>
          <p:cNvPr id="33" name="Заголовок 2"/>
          <p:cNvSpPr txBox="1">
            <a:spLocks/>
          </p:cNvSpPr>
          <p:nvPr/>
        </p:nvSpPr>
        <p:spPr>
          <a:xfrm>
            <a:off x="9264352" y="2819161"/>
            <a:ext cx="1512168" cy="6197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400" dirty="0">
                <a:solidFill>
                  <a:schemeClr val="tx1"/>
                </a:solidFill>
              </a:rPr>
              <a:t>2 входа</a:t>
            </a:r>
          </a:p>
        </p:txBody>
      </p:sp>
      <p:sp>
        <p:nvSpPr>
          <p:cNvPr id="36" name="Заголовок 2"/>
          <p:cNvSpPr txBox="1">
            <a:spLocks/>
          </p:cNvSpPr>
          <p:nvPr/>
        </p:nvSpPr>
        <p:spPr>
          <a:xfrm>
            <a:off x="9264352" y="3824097"/>
            <a:ext cx="1512168" cy="6197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400" dirty="0">
                <a:solidFill>
                  <a:schemeClr val="tx1"/>
                </a:solidFill>
              </a:rPr>
              <a:t>2 выхода</a:t>
            </a:r>
          </a:p>
        </p:txBody>
      </p:sp>
      <p:sp>
        <p:nvSpPr>
          <p:cNvPr id="37" name="Заголовок 2"/>
          <p:cNvSpPr txBox="1">
            <a:spLocks/>
          </p:cNvSpPr>
          <p:nvPr/>
        </p:nvSpPr>
        <p:spPr>
          <a:xfrm>
            <a:off x="9264352" y="4829033"/>
            <a:ext cx="1512168" cy="6197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400" dirty="0">
                <a:solidFill>
                  <a:schemeClr val="tx1"/>
                </a:solidFill>
              </a:rPr>
              <a:t>2 входа</a:t>
            </a:r>
          </a:p>
        </p:txBody>
      </p:sp>
      <p:sp>
        <p:nvSpPr>
          <p:cNvPr id="40" name="Заголовок 2"/>
          <p:cNvSpPr txBox="1">
            <a:spLocks/>
          </p:cNvSpPr>
          <p:nvPr/>
        </p:nvSpPr>
        <p:spPr>
          <a:xfrm>
            <a:off x="9264352" y="5833968"/>
            <a:ext cx="1512168" cy="6197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400" dirty="0">
                <a:solidFill>
                  <a:schemeClr val="tx1"/>
                </a:solidFill>
              </a:rPr>
              <a:t>1 выход</a:t>
            </a:r>
          </a:p>
        </p:txBody>
      </p:sp>
      <p:sp>
        <p:nvSpPr>
          <p:cNvPr id="44" name="Заголовок 2"/>
          <p:cNvSpPr txBox="1">
            <a:spLocks/>
          </p:cNvSpPr>
          <p:nvPr/>
        </p:nvSpPr>
        <p:spPr>
          <a:xfrm>
            <a:off x="9264352" y="809289"/>
            <a:ext cx="1512168" cy="6197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2400" dirty="0">
                <a:solidFill>
                  <a:schemeClr val="tx1"/>
                </a:solidFill>
              </a:rPr>
              <a:t>4 входа</a:t>
            </a:r>
          </a:p>
        </p:txBody>
      </p:sp>
    </p:spTree>
    <p:extLst>
      <p:ext uri="{BB962C8B-B14F-4D97-AF65-F5344CB8AC3E}">
        <p14:creationId xmlns:p14="http://schemas.microsoft.com/office/powerpoint/2010/main" val="24038128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Прямоугольник 25"/>
          <p:cNvSpPr>
            <a:spLocks noChangeArrowheads="1"/>
          </p:cNvSpPr>
          <p:nvPr/>
        </p:nvSpPr>
        <p:spPr bwMode="auto">
          <a:xfrm>
            <a:off x="2711624" y="120009"/>
            <a:ext cx="936104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/>
          <a:p>
            <a:pPr algn="r"/>
            <a:r>
              <a:rPr lang="ru-RU" sz="2000" b="1" dirty="0">
                <a:solidFill>
                  <a:srgbClr val="FFFFFF"/>
                </a:solidFill>
              </a:rPr>
              <a:t>Количество узлов интерактивной сети для ГПА </a:t>
            </a:r>
            <a:r>
              <a:rPr lang="ru-RU" sz="2000" b="1" dirty="0" err="1">
                <a:solidFill>
                  <a:srgbClr val="FFFFFF"/>
                </a:solidFill>
              </a:rPr>
              <a:t>блочно</a:t>
            </a:r>
            <a:r>
              <a:rPr lang="ru-RU" sz="2000" b="1" dirty="0">
                <a:solidFill>
                  <a:srgbClr val="FFFFFF"/>
                </a:solidFill>
              </a:rPr>
              <a:t>-контейнерного исполнения</a:t>
            </a:r>
            <a:endParaRPr lang="ru-RU" sz="2400" b="1" dirty="0">
              <a:solidFill>
                <a:srgbClr val="FFFFFF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336" y="980728"/>
            <a:ext cx="4450313" cy="5301208"/>
          </a:xfrm>
          <a:prstGeom prst="rect">
            <a:avLst/>
          </a:prstGeom>
        </p:spPr>
      </p:pic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1468213"/>
              </p:ext>
            </p:extLst>
          </p:nvPr>
        </p:nvGraphicFramePr>
        <p:xfrm>
          <a:off x="4799856" y="620688"/>
          <a:ext cx="7200801" cy="60495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43786">
                  <a:extLst>
                    <a:ext uri="{9D8B030D-6E8A-4147-A177-3AD203B41FA5}">
                      <a16:colId xmlns:a16="http://schemas.microsoft.com/office/drawing/2014/main" val="382397329"/>
                    </a:ext>
                  </a:extLst>
                </a:gridCol>
                <a:gridCol w="870502">
                  <a:extLst>
                    <a:ext uri="{9D8B030D-6E8A-4147-A177-3AD203B41FA5}">
                      <a16:colId xmlns:a16="http://schemas.microsoft.com/office/drawing/2014/main" val="530055688"/>
                    </a:ext>
                  </a:extLst>
                </a:gridCol>
                <a:gridCol w="870502">
                  <a:extLst>
                    <a:ext uri="{9D8B030D-6E8A-4147-A177-3AD203B41FA5}">
                      <a16:colId xmlns:a16="http://schemas.microsoft.com/office/drawing/2014/main" val="1272755279"/>
                    </a:ext>
                  </a:extLst>
                </a:gridCol>
                <a:gridCol w="870502">
                  <a:extLst>
                    <a:ext uri="{9D8B030D-6E8A-4147-A177-3AD203B41FA5}">
                      <a16:colId xmlns:a16="http://schemas.microsoft.com/office/drawing/2014/main" val="869584985"/>
                    </a:ext>
                  </a:extLst>
                </a:gridCol>
                <a:gridCol w="870502">
                  <a:extLst>
                    <a:ext uri="{9D8B030D-6E8A-4147-A177-3AD203B41FA5}">
                      <a16:colId xmlns:a16="http://schemas.microsoft.com/office/drawing/2014/main" val="1392154519"/>
                    </a:ext>
                  </a:extLst>
                </a:gridCol>
                <a:gridCol w="870502">
                  <a:extLst>
                    <a:ext uri="{9D8B030D-6E8A-4147-A177-3AD203B41FA5}">
                      <a16:colId xmlns:a16="http://schemas.microsoft.com/office/drawing/2014/main" val="3349336776"/>
                    </a:ext>
                  </a:extLst>
                </a:gridCol>
                <a:gridCol w="804505">
                  <a:extLst>
                    <a:ext uri="{9D8B030D-6E8A-4147-A177-3AD203B41FA5}">
                      <a16:colId xmlns:a16="http://schemas.microsoft.com/office/drawing/2014/main" val="4162790208"/>
                    </a:ext>
                  </a:extLst>
                </a:gridCol>
              </a:tblGrid>
              <a:tr h="43251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Технологический блок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УИС-001</a:t>
                      </a:r>
                    </a:p>
                    <a:p>
                      <a:pPr algn="ctr"/>
                      <a:r>
                        <a:rPr lang="en-US" sz="900" dirty="0"/>
                        <a:t>U/I/TC/RTD</a:t>
                      </a:r>
                      <a:endParaRPr lang="ru-RU" sz="9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3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УИС-00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2</a:t>
                      </a:r>
                      <a:endParaRPr kumimoji="0" lang="ru-RU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3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DI/DO</a:t>
                      </a:r>
                      <a:endParaRPr kumimoji="0" lang="ru-RU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3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УИС-00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3</a:t>
                      </a:r>
                      <a:endParaRPr kumimoji="0" lang="ru-RU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3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FI</a:t>
                      </a:r>
                      <a:endParaRPr kumimoji="0" lang="ru-RU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3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УИС-00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4</a:t>
                      </a:r>
                      <a:endParaRPr kumimoji="0" lang="ru-RU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3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AO</a:t>
                      </a:r>
                      <a:endParaRPr kumimoji="0" lang="ru-RU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3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УИС-В</a:t>
                      </a:r>
                      <a:endParaRPr kumimoji="0" lang="ru-RU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3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Вибрация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ИТОГО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753371697"/>
                  </a:ext>
                </a:extLst>
              </a:tr>
              <a:tr h="363242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ГТУ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27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35121079"/>
                  </a:ext>
                </a:extLst>
              </a:tr>
              <a:tr h="363242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ЦБК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13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12145241"/>
                  </a:ext>
                </a:extLst>
              </a:tr>
              <a:tr h="363242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Технологическая обвязка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25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59928934"/>
                  </a:ext>
                </a:extLst>
              </a:tr>
              <a:tr h="363242">
                <a:tc>
                  <a:txBody>
                    <a:bodyPr/>
                    <a:lstStyle/>
                    <a:p>
                      <a:r>
                        <a:rPr lang="ru-RU" sz="1200" dirty="0"/>
                        <a:t>Вентиляция КШТ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44976871"/>
                  </a:ext>
                </a:extLst>
              </a:tr>
              <a:tr h="400477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Вентиляция укрытия ГПА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2329835"/>
                  </a:ext>
                </a:extLst>
              </a:tr>
              <a:tr h="400477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АВГМ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86905373"/>
                  </a:ext>
                </a:extLst>
              </a:tr>
              <a:tr h="363242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Маслобеспечение</a:t>
                      </a:r>
                      <a:r>
                        <a:rPr lang="ru-RU" sz="1200" baseline="0" dirty="0"/>
                        <a:t> ГТУ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94545108"/>
                  </a:ext>
                </a:extLst>
              </a:tr>
              <a:tr h="428578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Система технологического воздуха и буферного газа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07942099"/>
                  </a:ext>
                </a:extLst>
              </a:tr>
              <a:tr h="363242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Воздухозаборный тракт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20541166"/>
                  </a:ext>
                </a:extLst>
              </a:tr>
              <a:tr h="363242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Параметры воздуха ГПА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36035000"/>
                  </a:ext>
                </a:extLst>
              </a:tr>
              <a:tr h="363242">
                <a:tc>
                  <a:txBody>
                    <a:bodyPr/>
                    <a:lstStyle/>
                    <a:p>
                      <a:pPr marL="0" marR="0" lvl="0" indent="0" algn="l" defTabSz="9143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Топливопитание ГТУ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44914237"/>
                  </a:ext>
                </a:extLst>
              </a:tr>
              <a:tr h="363242">
                <a:tc>
                  <a:txBody>
                    <a:bodyPr/>
                    <a:lstStyle/>
                    <a:p>
                      <a:pPr marL="0" marR="0" lvl="0" indent="0" algn="l" defTabSz="9143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/>
                        <a:t>Маслобеспечение</a:t>
                      </a:r>
                      <a:r>
                        <a:rPr lang="ru-RU" sz="1200" baseline="0" dirty="0"/>
                        <a:t> ЦБК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12519199"/>
                  </a:ext>
                </a:extLst>
              </a:tr>
              <a:tr h="363242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Маслоохладитель ЦБК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87312890"/>
                  </a:ext>
                </a:extLst>
              </a:tr>
              <a:tr h="363242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ПК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38959147"/>
                  </a:ext>
                </a:extLst>
              </a:tr>
              <a:tr h="363242">
                <a:tc>
                  <a:txBody>
                    <a:bodyPr/>
                    <a:lstStyle/>
                    <a:p>
                      <a:pPr algn="l"/>
                      <a:r>
                        <a:rPr lang="ru-RU" sz="1200" b="1" dirty="0"/>
                        <a:t>ИТОГО</a:t>
                      </a:r>
                    </a:p>
                  </a:txBody>
                  <a:tcPr anchor="ctr"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112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900085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64516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5" name="Таблица 1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0167823"/>
              </p:ext>
            </p:extLst>
          </p:nvPr>
        </p:nvGraphicFramePr>
        <p:xfrm>
          <a:off x="7222296" y="663550"/>
          <a:ext cx="4752870" cy="60258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7256">
                  <a:extLst>
                    <a:ext uri="{9D8B030D-6E8A-4147-A177-3AD203B41FA5}">
                      <a16:colId xmlns:a16="http://schemas.microsoft.com/office/drawing/2014/main" val="2295375297"/>
                    </a:ext>
                  </a:extLst>
                </a:gridCol>
                <a:gridCol w="625106">
                  <a:extLst>
                    <a:ext uri="{9D8B030D-6E8A-4147-A177-3AD203B41FA5}">
                      <a16:colId xmlns:a16="http://schemas.microsoft.com/office/drawing/2014/main" val="3076342871"/>
                    </a:ext>
                  </a:extLst>
                </a:gridCol>
                <a:gridCol w="625106">
                  <a:extLst>
                    <a:ext uri="{9D8B030D-6E8A-4147-A177-3AD203B41FA5}">
                      <a16:colId xmlns:a16="http://schemas.microsoft.com/office/drawing/2014/main" val="1570098912"/>
                    </a:ext>
                  </a:extLst>
                </a:gridCol>
                <a:gridCol w="625106">
                  <a:extLst>
                    <a:ext uri="{9D8B030D-6E8A-4147-A177-3AD203B41FA5}">
                      <a16:colId xmlns:a16="http://schemas.microsoft.com/office/drawing/2014/main" val="3483584193"/>
                    </a:ext>
                  </a:extLst>
                </a:gridCol>
                <a:gridCol w="625106">
                  <a:extLst>
                    <a:ext uri="{9D8B030D-6E8A-4147-A177-3AD203B41FA5}">
                      <a16:colId xmlns:a16="http://schemas.microsoft.com/office/drawing/2014/main" val="490495533"/>
                    </a:ext>
                  </a:extLst>
                </a:gridCol>
                <a:gridCol w="625106">
                  <a:extLst>
                    <a:ext uri="{9D8B030D-6E8A-4147-A177-3AD203B41FA5}">
                      <a16:colId xmlns:a16="http://schemas.microsoft.com/office/drawing/2014/main" val="1671179319"/>
                    </a:ext>
                  </a:extLst>
                </a:gridCol>
                <a:gridCol w="500084">
                  <a:extLst>
                    <a:ext uri="{9D8B030D-6E8A-4147-A177-3AD203B41FA5}">
                      <a16:colId xmlns:a16="http://schemas.microsoft.com/office/drawing/2014/main" val="1823095591"/>
                    </a:ext>
                  </a:extLst>
                </a:gridCol>
              </a:tblGrid>
              <a:tr h="46139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Технологический блок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УИС-001</a:t>
                      </a:r>
                    </a:p>
                    <a:p>
                      <a:pPr algn="ctr"/>
                      <a:r>
                        <a:rPr lang="en-US" sz="900" dirty="0"/>
                        <a:t>U/I/TC/RTD</a:t>
                      </a:r>
                      <a:endParaRPr lang="ru-RU" sz="9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3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УИС-00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2</a:t>
                      </a:r>
                      <a:endParaRPr kumimoji="0" lang="ru-RU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3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DI/DO</a:t>
                      </a:r>
                      <a:endParaRPr kumimoji="0" lang="ru-RU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3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УИС-00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3</a:t>
                      </a:r>
                      <a:endParaRPr kumimoji="0" lang="ru-RU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3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FI</a:t>
                      </a:r>
                      <a:endParaRPr kumimoji="0" lang="ru-RU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3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УИС-00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4</a:t>
                      </a:r>
                      <a:endParaRPr kumimoji="0" lang="ru-RU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3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AO</a:t>
                      </a:r>
                      <a:endParaRPr kumimoji="0" lang="ru-RU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3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УИС-В</a:t>
                      </a:r>
                      <a:endParaRPr kumimoji="0" lang="ru-RU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3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Вибрация</a:t>
                      </a:r>
                      <a:endParaRPr kumimoji="0" lang="ru-RU" sz="10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ИТОГО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28587987"/>
                  </a:ext>
                </a:extLst>
              </a:tr>
              <a:tr h="387501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ГТД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26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26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70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25038004"/>
                  </a:ext>
                </a:extLst>
              </a:tr>
              <a:tr h="387501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Компрессор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83488591"/>
                  </a:ext>
                </a:extLst>
              </a:tr>
              <a:tr h="387501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СГУ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27947492"/>
                  </a:ext>
                </a:extLst>
              </a:tr>
              <a:tr h="387501">
                <a:tc>
                  <a:txBody>
                    <a:bodyPr/>
                    <a:lstStyle/>
                    <a:p>
                      <a:r>
                        <a:rPr lang="ru-RU" sz="1200" dirty="0"/>
                        <a:t>ВОУ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27169128"/>
                  </a:ext>
                </a:extLst>
              </a:tr>
              <a:tr h="427222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Газовая обвязка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20913067"/>
                  </a:ext>
                </a:extLst>
              </a:tr>
              <a:tr h="427222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Топливный</a:t>
                      </a:r>
                      <a:r>
                        <a:rPr lang="ru-RU" sz="1200" baseline="0" dirty="0"/>
                        <a:t> газ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9886871"/>
                  </a:ext>
                </a:extLst>
              </a:tr>
              <a:tr h="387501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АВОМ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31294008"/>
                  </a:ext>
                </a:extLst>
              </a:tr>
              <a:tr h="387501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Буферный газ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63093359"/>
                  </a:ext>
                </a:extLst>
              </a:tr>
              <a:tr h="387501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Азот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49537772"/>
                  </a:ext>
                </a:extLst>
              </a:tr>
              <a:tr h="387501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КШТ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56222345"/>
                  </a:ext>
                </a:extLst>
              </a:tr>
              <a:tr h="387501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Вентиляция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11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26698155"/>
                  </a:ext>
                </a:extLst>
              </a:tr>
              <a:tr h="387501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СВО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5262579"/>
                  </a:ext>
                </a:extLst>
              </a:tr>
              <a:tr h="387501">
                <a:tc>
                  <a:txBody>
                    <a:bodyPr/>
                    <a:lstStyle/>
                    <a:p>
                      <a:pPr algn="l"/>
                      <a:r>
                        <a:rPr lang="ru-RU" sz="1200" dirty="0" err="1"/>
                        <a:t>АСПТиКЗ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76864886"/>
                  </a:ext>
                </a:extLst>
              </a:tr>
              <a:tr h="387501">
                <a:tc>
                  <a:txBody>
                    <a:bodyPr/>
                    <a:lstStyle/>
                    <a:p>
                      <a:pPr algn="l"/>
                      <a:r>
                        <a:rPr lang="ru-RU" sz="1200" b="1" dirty="0"/>
                        <a:t>ИТОГО</a:t>
                      </a:r>
                    </a:p>
                  </a:txBody>
                  <a:tcPr anchor="ctr"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128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50001273"/>
                  </a:ext>
                </a:extLst>
              </a:tr>
            </a:tbl>
          </a:graphicData>
        </a:graphic>
      </p:graphicFrame>
      <p:sp>
        <p:nvSpPr>
          <p:cNvPr id="56" name="Прямоугольник 55"/>
          <p:cNvSpPr>
            <a:spLocks noChangeArrowheads="1"/>
          </p:cNvSpPr>
          <p:nvPr/>
        </p:nvSpPr>
        <p:spPr bwMode="auto">
          <a:xfrm>
            <a:off x="2711624" y="120009"/>
            <a:ext cx="936104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/>
          <a:p>
            <a:pPr algn="r"/>
            <a:r>
              <a:rPr lang="ru-RU" sz="2000" b="1" dirty="0">
                <a:solidFill>
                  <a:srgbClr val="FFFFFF"/>
                </a:solidFill>
              </a:rPr>
              <a:t>Количество узлов интерактивной сети для ГПА ангарного исполнения</a:t>
            </a:r>
            <a:endParaRPr lang="ru-RU" sz="2400" b="1" dirty="0">
              <a:solidFill>
                <a:srgbClr val="FFFFFF"/>
              </a:solidFill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0" y="533887"/>
            <a:ext cx="7126176" cy="6155474"/>
            <a:chOff x="695400" y="787822"/>
            <a:chExt cx="7126176" cy="6155474"/>
          </a:xfrm>
        </p:grpSpPr>
        <p:pic>
          <p:nvPicPr>
            <p:cNvPr id="57" name="Рисунок 56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95400" y="1700808"/>
              <a:ext cx="7074122" cy="5242488"/>
            </a:xfrm>
            <a:prstGeom prst="rect">
              <a:avLst/>
            </a:prstGeom>
          </p:spPr>
        </p:pic>
        <p:cxnSp>
          <p:nvCxnSpPr>
            <p:cNvPr id="58" name="Прямая соединительная линия 57"/>
            <p:cNvCxnSpPr/>
            <p:nvPr/>
          </p:nvCxnSpPr>
          <p:spPr>
            <a:xfrm>
              <a:off x="2400084" y="1687758"/>
              <a:ext cx="0" cy="1570388"/>
            </a:xfrm>
            <a:prstGeom prst="line">
              <a:avLst/>
            </a:prstGeom>
            <a:ln w="38100" cap="rnd">
              <a:solidFill>
                <a:srgbClr val="FE7F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59" name="Прямая соединительная линия 58"/>
            <p:cNvCxnSpPr/>
            <p:nvPr/>
          </p:nvCxnSpPr>
          <p:spPr>
            <a:xfrm>
              <a:off x="2248173" y="1687758"/>
              <a:ext cx="0" cy="1737150"/>
            </a:xfrm>
            <a:prstGeom prst="line">
              <a:avLst/>
            </a:prstGeom>
            <a:ln w="38100" cap="rnd">
              <a:solidFill>
                <a:srgbClr val="FE7F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0" name="Прямая соединительная линия 59"/>
            <p:cNvCxnSpPr/>
            <p:nvPr/>
          </p:nvCxnSpPr>
          <p:spPr>
            <a:xfrm>
              <a:off x="2102736" y="1687758"/>
              <a:ext cx="0" cy="3193431"/>
            </a:xfrm>
            <a:prstGeom prst="line">
              <a:avLst/>
            </a:prstGeom>
            <a:ln w="38100" cap="rnd">
              <a:solidFill>
                <a:srgbClr val="FE7F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61" name="Прямая соединительная линия 60"/>
            <p:cNvCxnSpPr/>
            <p:nvPr/>
          </p:nvCxnSpPr>
          <p:spPr>
            <a:xfrm>
              <a:off x="1963602" y="1687758"/>
              <a:ext cx="0" cy="4025281"/>
            </a:xfrm>
            <a:prstGeom prst="line">
              <a:avLst/>
            </a:prstGeom>
            <a:ln w="38100" cap="rnd">
              <a:solidFill>
                <a:srgbClr val="FE7F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62" name="Прямоугольник 61"/>
            <p:cNvSpPr/>
            <p:nvPr/>
          </p:nvSpPr>
          <p:spPr>
            <a:xfrm>
              <a:off x="3402734" y="4058190"/>
              <a:ext cx="496059" cy="350361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80000"/>
              </a:schemeClr>
            </a:solidFill>
            <a:ln w="1905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18000" rIns="0" bIns="36000" rtlCol="0" anchor="ctr" anchorCtr="0"/>
            <a:lstStyle/>
            <a:p>
              <a:r>
                <a:rPr lang="ru-RU" sz="1050" dirty="0"/>
                <a:t>  КШТ</a:t>
              </a:r>
            </a:p>
          </p:txBody>
        </p:sp>
        <p:sp>
          <p:nvSpPr>
            <p:cNvPr id="63" name="Прямоугольник 62"/>
            <p:cNvSpPr/>
            <p:nvPr/>
          </p:nvSpPr>
          <p:spPr>
            <a:xfrm>
              <a:off x="1559722" y="3709949"/>
              <a:ext cx="485291" cy="425194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80000"/>
              </a:schemeClr>
            </a:solidFill>
            <a:ln w="1905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54000" bIns="0" rtlCol="0" anchor="ctr" anchorCtr="0"/>
            <a:lstStyle/>
            <a:p>
              <a:pPr algn="r"/>
              <a:r>
                <a:rPr lang="ru-RU" sz="1050" dirty="0"/>
                <a:t>ВОУ</a:t>
              </a:r>
            </a:p>
          </p:txBody>
        </p:sp>
        <p:sp>
          <p:nvSpPr>
            <p:cNvPr id="64" name="Прямоугольник 63"/>
            <p:cNvSpPr/>
            <p:nvPr/>
          </p:nvSpPr>
          <p:spPr>
            <a:xfrm>
              <a:off x="6389859" y="3162887"/>
              <a:ext cx="485291" cy="425194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80000"/>
              </a:schemeClr>
            </a:solidFill>
            <a:ln w="1905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54000" bIns="0" rtlCol="0" anchor="ctr" anchorCtr="0"/>
            <a:lstStyle/>
            <a:p>
              <a:pPr algn="r"/>
              <a:r>
                <a:rPr lang="ru-RU" sz="1050" dirty="0"/>
                <a:t>СГУ</a:t>
              </a:r>
            </a:p>
          </p:txBody>
        </p:sp>
        <p:sp>
          <p:nvSpPr>
            <p:cNvPr id="65" name="Прямоугольник 64"/>
            <p:cNvSpPr/>
            <p:nvPr/>
          </p:nvSpPr>
          <p:spPr>
            <a:xfrm>
              <a:off x="5161937" y="1771878"/>
              <a:ext cx="749807" cy="494426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80000"/>
              </a:schemeClr>
            </a:solidFill>
            <a:ln w="1905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36000" rtlCol="0" anchor="b" anchorCtr="0"/>
            <a:lstStyle/>
            <a:p>
              <a:pPr algn="ctr"/>
              <a:r>
                <a:rPr lang="ru-RU" sz="1050" dirty="0"/>
                <a:t>Буферный газ</a:t>
              </a:r>
            </a:p>
          </p:txBody>
        </p:sp>
        <p:sp>
          <p:nvSpPr>
            <p:cNvPr id="66" name="Прямоугольник 65"/>
            <p:cNvSpPr/>
            <p:nvPr/>
          </p:nvSpPr>
          <p:spPr>
            <a:xfrm>
              <a:off x="6389859" y="2479387"/>
              <a:ext cx="976297" cy="425194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80000"/>
              </a:schemeClr>
            </a:solidFill>
            <a:ln w="1905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54000" rtlCol="0" anchor="b" anchorCtr="0"/>
            <a:lstStyle/>
            <a:p>
              <a:pPr algn="ctr"/>
              <a:r>
                <a:rPr lang="en-US" sz="1050" dirty="0"/>
                <a:t> </a:t>
              </a:r>
              <a:r>
                <a:rPr lang="ru-RU" sz="1050" dirty="0"/>
                <a:t>     Топливный </a:t>
              </a:r>
            </a:p>
            <a:p>
              <a:pPr algn="ctr"/>
              <a:r>
                <a:rPr lang="ru-RU" sz="1050" dirty="0"/>
                <a:t>     газ</a:t>
              </a:r>
            </a:p>
          </p:txBody>
        </p:sp>
        <p:sp>
          <p:nvSpPr>
            <p:cNvPr id="67" name="Прямоугольник 66"/>
            <p:cNvSpPr/>
            <p:nvPr/>
          </p:nvSpPr>
          <p:spPr>
            <a:xfrm>
              <a:off x="5805219" y="3709949"/>
              <a:ext cx="842380" cy="425194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80000"/>
              </a:schemeClr>
            </a:solidFill>
            <a:ln w="1905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36000" rtlCol="0" anchor="b" anchorCtr="0"/>
            <a:lstStyle/>
            <a:p>
              <a:pPr algn="ctr"/>
              <a:r>
                <a:rPr lang="ru-RU" sz="1050" dirty="0"/>
                <a:t>Компрессор</a:t>
              </a:r>
            </a:p>
          </p:txBody>
        </p:sp>
        <p:sp>
          <p:nvSpPr>
            <p:cNvPr id="68" name="Прямоугольник 67"/>
            <p:cNvSpPr/>
            <p:nvPr/>
          </p:nvSpPr>
          <p:spPr>
            <a:xfrm>
              <a:off x="3934559" y="3576971"/>
              <a:ext cx="995704" cy="558172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80000"/>
              </a:schemeClr>
            </a:solidFill>
            <a:ln w="1905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36000" rtlCol="0" anchor="b" anchorCtr="0"/>
            <a:lstStyle/>
            <a:p>
              <a:pPr algn="ctr"/>
              <a:r>
                <a:rPr lang="ru-RU" sz="1050" dirty="0"/>
                <a:t>ГТУ</a:t>
              </a:r>
            </a:p>
          </p:txBody>
        </p:sp>
        <p:sp>
          <p:nvSpPr>
            <p:cNvPr id="69" name="Прямоугольник 68"/>
            <p:cNvSpPr/>
            <p:nvPr/>
          </p:nvSpPr>
          <p:spPr>
            <a:xfrm>
              <a:off x="3363168" y="4971680"/>
              <a:ext cx="535624" cy="425194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80000"/>
              </a:schemeClr>
            </a:solidFill>
            <a:ln w="1905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36000" rtlCol="0" anchor="b" anchorCtr="0"/>
            <a:lstStyle/>
            <a:p>
              <a:pPr algn="ctr"/>
              <a:r>
                <a:rPr lang="ru-RU" sz="1050" dirty="0"/>
                <a:t>  Масло</a:t>
              </a:r>
            </a:p>
          </p:txBody>
        </p:sp>
        <p:sp>
          <p:nvSpPr>
            <p:cNvPr id="70" name="Прямоугольник 69"/>
            <p:cNvSpPr/>
            <p:nvPr/>
          </p:nvSpPr>
          <p:spPr>
            <a:xfrm>
              <a:off x="3067293" y="5837191"/>
              <a:ext cx="506996" cy="425194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80000"/>
              </a:schemeClr>
            </a:solidFill>
            <a:ln w="1905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36000" rtlCol="0" anchor="b" anchorCtr="0"/>
            <a:lstStyle/>
            <a:p>
              <a:pPr algn="ctr"/>
              <a:r>
                <a:rPr lang="ru-RU" sz="1050" dirty="0"/>
                <a:t>СВО</a:t>
              </a:r>
            </a:p>
          </p:txBody>
        </p:sp>
        <p:sp>
          <p:nvSpPr>
            <p:cNvPr id="71" name="Прямоугольник 70"/>
            <p:cNvSpPr/>
            <p:nvPr/>
          </p:nvSpPr>
          <p:spPr>
            <a:xfrm>
              <a:off x="1761889" y="5837191"/>
              <a:ext cx="506996" cy="425194"/>
            </a:xfrm>
            <a:prstGeom prst="rect">
              <a:avLst/>
            </a:prstGeom>
            <a:solidFill>
              <a:schemeClr val="accent6">
                <a:lumMod val="20000"/>
                <a:lumOff val="80000"/>
                <a:alpha val="80000"/>
              </a:schemeClr>
            </a:solidFill>
            <a:ln w="19050">
              <a:solidFill>
                <a:schemeClr val="accent6">
                  <a:lumMod val="75000"/>
                </a:schemeClr>
              </a:solidFill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36000" rtlCol="0" anchor="b" anchorCtr="0"/>
            <a:lstStyle/>
            <a:p>
              <a:pPr algn="ctr"/>
              <a:r>
                <a:rPr lang="ru-RU" sz="1050" dirty="0"/>
                <a:t>АВОМ</a:t>
              </a:r>
            </a:p>
          </p:txBody>
        </p:sp>
        <p:cxnSp>
          <p:nvCxnSpPr>
            <p:cNvPr id="72" name="Прямая соединительная линия 71"/>
            <p:cNvCxnSpPr/>
            <p:nvPr/>
          </p:nvCxnSpPr>
          <p:spPr>
            <a:xfrm>
              <a:off x="1671832" y="1545571"/>
              <a:ext cx="0" cy="4430176"/>
            </a:xfrm>
            <a:prstGeom prst="line">
              <a:avLst/>
            </a:prstGeom>
            <a:ln w="38100" cap="rnd">
              <a:solidFill>
                <a:srgbClr val="0000FF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3" name="Прямая соединительная линия 72"/>
            <p:cNvCxnSpPr/>
            <p:nvPr/>
          </p:nvCxnSpPr>
          <p:spPr>
            <a:xfrm>
              <a:off x="1802367" y="1687758"/>
              <a:ext cx="0" cy="207351"/>
            </a:xfrm>
            <a:prstGeom prst="line">
              <a:avLst/>
            </a:prstGeom>
            <a:ln w="38100" cap="rnd">
              <a:solidFill>
                <a:srgbClr val="0000FF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pic>
          <p:nvPicPr>
            <p:cNvPr id="74" name="Picture 25" descr="D:\Projects.new\МСКУ 6000\06. РЭПХ\Вавожская контейнер 2.tif"/>
            <p:cNvPicPr>
              <a:picLocks noChangeAspect="1" noChangeArrowheads="1"/>
            </p:cNvPicPr>
            <p:nvPr/>
          </p:nvPicPr>
          <p:blipFill>
            <a:blip r:embed="rId4" cstate="screen">
              <a:biLevel thresh="75000"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-20000"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51588" y="992972"/>
              <a:ext cx="6332376" cy="7089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75" name="Прямая соединительная линия 74"/>
            <p:cNvCxnSpPr/>
            <p:nvPr/>
          </p:nvCxnSpPr>
          <p:spPr>
            <a:xfrm>
              <a:off x="3803053" y="3861611"/>
              <a:ext cx="2717768" cy="0"/>
            </a:xfrm>
            <a:prstGeom prst="line">
              <a:avLst/>
            </a:prstGeom>
            <a:ln w="38100" cap="rnd">
              <a:solidFill>
                <a:srgbClr val="0000FF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6" name="Прямая соединительная линия 75"/>
            <p:cNvCxnSpPr/>
            <p:nvPr/>
          </p:nvCxnSpPr>
          <p:spPr>
            <a:xfrm>
              <a:off x="3803596" y="3865892"/>
              <a:ext cx="0" cy="1206006"/>
            </a:xfrm>
            <a:prstGeom prst="line">
              <a:avLst/>
            </a:prstGeom>
            <a:ln w="38100" cap="rnd">
              <a:solidFill>
                <a:srgbClr val="0000FF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7" name="Прямая соединительная линия 76"/>
            <p:cNvCxnSpPr/>
            <p:nvPr/>
          </p:nvCxnSpPr>
          <p:spPr>
            <a:xfrm flipH="1">
              <a:off x="3439621" y="5075022"/>
              <a:ext cx="364028" cy="0"/>
            </a:xfrm>
            <a:prstGeom prst="line">
              <a:avLst/>
            </a:prstGeom>
            <a:ln w="38100" cap="rnd">
              <a:solidFill>
                <a:srgbClr val="0000FF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78" name="Прямоугольник 77"/>
            <p:cNvSpPr/>
            <p:nvPr/>
          </p:nvSpPr>
          <p:spPr>
            <a:xfrm rot="5400000">
              <a:off x="6118865" y="3824013"/>
              <a:ext cx="70858" cy="70858"/>
            </a:xfrm>
            <a:prstGeom prst="rect">
              <a:avLst/>
            </a:prstGeom>
            <a:solidFill>
              <a:srgbClr val="92D050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500" dirty="0"/>
            </a:p>
          </p:txBody>
        </p:sp>
        <p:sp>
          <p:nvSpPr>
            <p:cNvPr id="79" name="Прямоугольник 78"/>
            <p:cNvSpPr/>
            <p:nvPr/>
          </p:nvSpPr>
          <p:spPr>
            <a:xfrm rot="5400000">
              <a:off x="6238775" y="3824015"/>
              <a:ext cx="70858" cy="70858"/>
            </a:xfrm>
            <a:prstGeom prst="rect">
              <a:avLst/>
            </a:prstGeom>
            <a:solidFill>
              <a:srgbClr val="92D050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/>
              <a:endParaRPr lang="ru-RU" sz="500" dirty="0"/>
            </a:p>
          </p:txBody>
        </p:sp>
        <p:sp>
          <p:nvSpPr>
            <p:cNvPr id="80" name="Прямоугольник 79"/>
            <p:cNvSpPr/>
            <p:nvPr/>
          </p:nvSpPr>
          <p:spPr>
            <a:xfrm rot="5400000">
              <a:off x="6354430" y="3824016"/>
              <a:ext cx="70858" cy="70858"/>
            </a:xfrm>
            <a:prstGeom prst="rect">
              <a:avLst/>
            </a:prstGeom>
            <a:solidFill>
              <a:srgbClr val="92D050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/>
              <a:endParaRPr lang="ru-RU" sz="500" dirty="0"/>
            </a:p>
          </p:txBody>
        </p:sp>
        <p:cxnSp>
          <p:nvCxnSpPr>
            <p:cNvPr id="81" name="Прямая соединительная линия 80"/>
            <p:cNvCxnSpPr/>
            <p:nvPr/>
          </p:nvCxnSpPr>
          <p:spPr>
            <a:xfrm>
              <a:off x="6520821" y="1898713"/>
              <a:ext cx="0" cy="1962897"/>
            </a:xfrm>
            <a:prstGeom prst="line">
              <a:avLst/>
            </a:prstGeom>
            <a:ln w="38100" cap="rnd">
              <a:solidFill>
                <a:srgbClr val="0000FF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2" name="Прямая соединительная линия 81"/>
            <p:cNvCxnSpPr/>
            <p:nvPr/>
          </p:nvCxnSpPr>
          <p:spPr>
            <a:xfrm flipH="1">
              <a:off x="1802369" y="1898713"/>
              <a:ext cx="4718452" cy="0"/>
            </a:xfrm>
            <a:prstGeom prst="line">
              <a:avLst/>
            </a:prstGeom>
            <a:ln w="38100" cap="rnd">
              <a:solidFill>
                <a:srgbClr val="0000FF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pic>
          <p:nvPicPr>
            <p:cNvPr id="83" name="Рисунок 82"/>
            <p:cNvPicPr>
              <a:picLocks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58239" y="992822"/>
              <a:ext cx="31274" cy="708577"/>
            </a:xfrm>
            <a:prstGeom prst="rect">
              <a:avLst/>
            </a:prstGeom>
          </p:spPr>
        </p:pic>
        <p:cxnSp>
          <p:nvCxnSpPr>
            <p:cNvPr id="84" name="Прямая соединительная линия 83"/>
            <p:cNvCxnSpPr/>
            <p:nvPr/>
          </p:nvCxnSpPr>
          <p:spPr>
            <a:xfrm>
              <a:off x="3439214" y="5075023"/>
              <a:ext cx="0" cy="903900"/>
            </a:xfrm>
            <a:prstGeom prst="line">
              <a:avLst/>
            </a:prstGeom>
            <a:ln w="38100" cap="rnd">
              <a:solidFill>
                <a:srgbClr val="0000FF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5" name="Прямая соединительная линия 84"/>
            <p:cNvCxnSpPr/>
            <p:nvPr/>
          </p:nvCxnSpPr>
          <p:spPr>
            <a:xfrm flipH="1">
              <a:off x="1671832" y="5978922"/>
              <a:ext cx="1764614" cy="0"/>
            </a:xfrm>
            <a:prstGeom prst="line">
              <a:avLst/>
            </a:prstGeom>
            <a:ln w="38100" cap="rnd">
              <a:solidFill>
                <a:srgbClr val="0000FF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86" name="Прямоугольник 85"/>
            <p:cNvSpPr/>
            <p:nvPr/>
          </p:nvSpPr>
          <p:spPr>
            <a:xfrm rot="5400000">
              <a:off x="3975200" y="3824013"/>
              <a:ext cx="70858" cy="70858"/>
            </a:xfrm>
            <a:prstGeom prst="rect">
              <a:avLst/>
            </a:prstGeom>
            <a:solidFill>
              <a:srgbClr val="92D050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500" dirty="0"/>
            </a:p>
          </p:txBody>
        </p:sp>
        <p:sp>
          <p:nvSpPr>
            <p:cNvPr id="87" name="Прямоугольник 86"/>
            <p:cNvSpPr/>
            <p:nvPr/>
          </p:nvSpPr>
          <p:spPr>
            <a:xfrm rot="5400000">
              <a:off x="4095473" y="3824015"/>
              <a:ext cx="70858" cy="70858"/>
            </a:xfrm>
            <a:prstGeom prst="rect">
              <a:avLst/>
            </a:prstGeom>
            <a:solidFill>
              <a:srgbClr val="92D050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500" dirty="0"/>
            </a:p>
          </p:txBody>
        </p:sp>
        <p:sp>
          <p:nvSpPr>
            <p:cNvPr id="88" name="Прямоугольник 87"/>
            <p:cNvSpPr/>
            <p:nvPr/>
          </p:nvSpPr>
          <p:spPr>
            <a:xfrm rot="5400000">
              <a:off x="4215746" y="3824016"/>
              <a:ext cx="70858" cy="70858"/>
            </a:xfrm>
            <a:prstGeom prst="rect">
              <a:avLst/>
            </a:prstGeom>
            <a:solidFill>
              <a:srgbClr val="92D050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500" dirty="0"/>
            </a:p>
          </p:txBody>
        </p:sp>
        <p:sp>
          <p:nvSpPr>
            <p:cNvPr id="89" name="Прямоугольник 88"/>
            <p:cNvSpPr/>
            <p:nvPr/>
          </p:nvSpPr>
          <p:spPr>
            <a:xfrm rot="5400000">
              <a:off x="1639750" y="3820431"/>
              <a:ext cx="70858" cy="70858"/>
            </a:xfrm>
            <a:prstGeom prst="rect">
              <a:avLst/>
            </a:prstGeom>
            <a:solidFill>
              <a:srgbClr val="92D050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500" dirty="0"/>
            </a:p>
          </p:txBody>
        </p:sp>
        <p:sp>
          <p:nvSpPr>
            <p:cNvPr id="90" name="Прямоугольник 89"/>
            <p:cNvSpPr/>
            <p:nvPr/>
          </p:nvSpPr>
          <p:spPr>
            <a:xfrm rot="5400000">
              <a:off x="1639750" y="3987194"/>
              <a:ext cx="70858" cy="70858"/>
            </a:xfrm>
            <a:prstGeom prst="rect">
              <a:avLst/>
            </a:prstGeom>
            <a:solidFill>
              <a:srgbClr val="92D050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500" dirty="0"/>
            </a:p>
          </p:txBody>
        </p:sp>
        <p:sp>
          <p:nvSpPr>
            <p:cNvPr id="91" name="Прямоугольник 90"/>
            <p:cNvSpPr/>
            <p:nvPr/>
          </p:nvSpPr>
          <p:spPr>
            <a:xfrm rot="5400000">
              <a:off x="3525554" y="5039503"/>
              <a:ext cx="70858" cy="70858"/>
            </a:xfrm>
            <a:prstGeom prst="rect">
              <a:avLst/>
            </a:prstGeom>
            <a:solidFill>
              <a:srgbClr val="92D050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500" dirty="0"/>
            </a:p>
          </p:txBody>
        </p:sp>
        <p:sp>
          <p:nvSpPr>
            <p:cNvPr id="92" name="Прямоугольник 91"/>
            <p:cNvSpPr/>
            <p:nvPr/>
          </p:nvSpPr>
          <p:spPr>
            <a:xfrm rot="5400000">
              <a:off x="3205136" y="5945552"/>
              <a:ext cx="70858" cy="70858"/>
            </a:xfrm>
            <a:prstGeom prst="rect">
              <a:avLst/>
            </a:prstGeom>
            <a:solidFill>
              <a:srgbClr val="92D050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500" dirty="0"/>
            </a:p>
          </p:txBody>
        </p:sp>
        <p:sp>
          <p:nvSpPr>
            <p:cNvPr id="93" name="Прямоугольник 92"/>
            <p:cNvSpPr/>
            <p:nvPr/>
          </p:nvSpPr>
          <p:spPr>
            <a:xfrm rot="5400000">
              <a:off x="3320791" y="5945553"/>
              <a:ext cx="70858" cy="70858"/>
            </a:xfrm>
            <a:prstGeom prst="rect">
              <a:avLst/>
            </a:prstGeom>
            <a:solidFill>
              <a:srgbClr val="92D050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500" dirty="0"/>
            </a:p>
          </p:txBody>
        </p:sp>
        <p:sp>
          <p:nvSpPr>
            <p:cNvPr id="94" name="Прямоугольник 93"/>
            <p:cNvSpPr/>
            <p:nvPr/>
          </p:nvSpPr>
          <p:spPr>
            <a:xfrm rot="5400000">
              <a:off x="1843691" y="5945557"/>
              <a:ext cx="70858" cy="70858"/>
            </a:xfrm>
            <a:prstGeom prst="rect">
              <a:avLst/>
            </a:prstGeom>
            <a:solidFill>
              <a:srgbClr val="92D050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500" dirty="0"/>
            </a:p>
          </p:txBody>
        </p:sp>
        <p:sp>
          <p:nvSpPr>
            <p:cNvPr id="95" name="Прямоугольник 94"/>
            <p:cNvSpPr/>
            <p:nvPr/>
          </p:nvSpPr>
          <p:spPr>
            <a:xfrm rot="5400000">
              <a:off x="1963602" y="5945558"/>
              <a:ext cx="70858" cy="70858"/>
            </a:xfrm>
            <a:prstGeom prst="rect">
              <a:avLst/>
            </a:prstGeom>
            <a:solidFill>
              <a:srgbClr val="92D050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500" dirty="0"/>
            </a:p>
          </p:txBody>
        </p:sp>
        <p:sp>
          <p:nvSpPr>
            <p:cNvPr id="96" name="Прямоугольник 95"/>
            <p:cNvSpPr/>
            <p:nvPr/>
          </p:nvSpPr>
          <p:spPr>
            <a:xfrm rot="5400000">
              <a:off x="5405548" y="1862855"/>
              <a:ext cx="70858" cy="70858"/>
            </a:xfrm>
            <a:prstGeom prst="rect">
              <a:avLst/>
            </a:prstGeom>
            <a:solidFill>
              <a:srgbClr val="92D050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500" dirty="0"/>
            </a:p>
          </p:txBody>
        </p:sp>
        <p:sp>
          <p:nvSpPr>
            <p:cNvPr id="97" name="Прямоугольник 96"/>
            <p:cNvSpPr/>
            <p:nvPr/>
          </p:nvSpPr>
          <p:spPr>
            <a:xfrm rot="5400000">
              <a:off x="5521203" y="1862856"/>
              <a:ext cx="70858" cy="70858"/>
            </a:xfrm>
            <a:prstGeom prst="rect">
              <a:avLst/>
            </a:prstGeom>
            <a:solidFill>
              <a:srgbClr val="92D050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500" dirty="0"/>
            </a:p>
          </p:txBody>
        </p:sp>
        <p:sp>
          <p:nvSpPr>
            <p:cNvPr id="102" name="Прямоугольник 101"/>
            <p:cNvSpPr/>
            <p:nvPr/>
          </p:nvSpPr>
          <p:spPr>
            <a:xfrm rot="5400000">
              <a:off x="4336019" y="3824013"/>
              <a:ext cx="70858" cy="70858"/>
            </a:xfrm>
            <a:prstGeom prst="rect">
              <a:avLst/>
            </a:prstGeom>
            <a:solidFill>
              <a:srgbClr val="92D050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500" dirty="0"/>
            </a:p>
          </p:txBody>
        </p:sp>
        <p:sp>
          <p:nvSpPr>
            <p:cNvPr id="104" name="Прямоугольник 103"/>
            <p:cNvSpPr/>
            <p:nvPr/>
          </p:nvSpPr>
          <p:spPr>
            <a:xfrm rot="5400000">
              <a:off x="4456292" y="3824013"/>
              <a:ext cx="70858" cy="70858"/>
            </a:xfrm>
            <a:prstGeom prst="rect">
              <a:avLst/>
            </a:prstGeom>
            <a:solidFill>
              <a:srgbClr val="92D050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500" dirty="0"/>
            </a:p>
          </p:txBody>
        </p:sp>
        <p:sp>
          <p:nvSpPr>
            <p:cNvPr id="105" name="Прямоугольник 104"/>
            <p:cNvSpPr/>
            <p:nvPr/>
          </p:nvSpPr>
          <p:spPr>
            <a:xfrm rot="5400000">
              <a:off x="6487708" y="2580747"/>
              <a:ext cx="70858" cy="70858"/>
            </a:xfrm>
            <a:prstGeom prst="rect">
              <a:avLst/>
            </a:prstGeom>
            <a:solidFill>
              <a:srgbClr val="92D050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500" dirty="0"/>
            </a:p>
          </p:txBody>
        </p:sp>
        <p:sp>
          <p:nvSpPr>
            <p:cNvPr id="106" name="Прямоугольник 105"/>
            <p:cNvSpPr/>
            <p:nvPr/>
          </p:nvSpPr>
          <p:spPr>
            <a:xfrm rot="5400000">
              <a:off x="6487708" y="2747509"/>
              <a:ext cx="70858" cy="70858"/>
            </a:xfrm>
            <a:prstGeom prst="rect">
              <a:avLst/>
            </a:prstGeom>
            <a:solidFill>
              <a:srgbClr val="92D050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500" dirty="0"/>
            </a:p>
          </p:txBody>
        </p:sp>
        <p:sp>
          <p:nvSpPr>
            <p:cNvPr id="107" name="Прямоугольник 106"/>
            <p:cNvSpPr/>
            <p:nvPr/>
          </p:nvSpPr>
          <p:spPr>
            <a:xfrm>
              <a:off x="2489513" y="947463"/>
              <a:ext cx="5332063" cy="786820"/>
            </a:xfrm>
            <a:prstGeom prst="rect">
              <a:avLst/>
            </a:prstGeom>
            <a:solidFill>
              <a:srgbClr val="FFFFFF">
                <a:alpha val="85098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8" name="Прямоугольник 107"/>
            <p:cNvSpPr/>
            <p:nvPr/>
          </p:nvSpPr>
          <p:spPr>
            <a:xfrm rot="5400000">
              <a:off x="6487708" y="3258146"/>
              <a:ext cx="70858" cy="70858"/>
            </a:xfrm>
            <a:prstGeom prst="rect">
              <a:avLst/>
            </a:prstGeom>
            <a:solidFill>
              <a:srgbClr val="92D050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500" dirty="0"/>
            </a:p>
          </p:txBody>
        </p:sp>
        <p:sp>
          <p:nvSpPr>
            <p:cNvPr id="109" name="Прямоугольник 108"/>
            <p:cNvSpPr/>
            <p:nvPr/>
          </p:nvSpPr>
          <p:spPr>
            <a:xfrm rot="5400000">
              <a:off x="6487708" y="3424908"/>
              <a:ext cx="70858" cy="70858"/>
            </a:xfrm>
            <a:prstGeom prst="rect">
              <a:avLst/>
            </a:prstGeom>
            <a:solidFill>
              <a:srgbClr val="92D050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500" dirty="0"/>
            </a:p>
          </p:txBody>
        </p:sp>
        <p:sp>
          <p:nvSpPr>
            <p:cNvPr id="110" name="Прямоугольник 109"/>
            <p:cNvSpPr/>
            <p:nvPr/>
          </p:nvSpPr>
          <p:spPr>
            <a:xfrm rot="5400000">
              <a:off x="3768218" y="4260711"/>
              <a:ext cx="70858" cy="70858"/>
            </a:xfrm>
            <a:prstGeom prst="rect">
              <a:avLst/>
            </a:prstGeom>
            <a:solidFill>
              <a:srgbClr val="92D050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500" dirty="0"/>
            </a:p>
          </p:txBody>
        </p:sp>
        <p:sp>
          <p:nvSpPr>
            <p:cNvPr id="111" name="Прямоугольник 110"/>
            <p:cNvSpPr/>
            <p:nvPr/>
          </p:nvSpPr>
          <p:spPr>
            <a:xfrm rot="5400000">
              <a:off x="3768218" y="4122922"/>
              <a:ext cx="70858" cy="70858"/>
            </a:xfrm>
            <a:prstGeom prst="rect">
              <a:avLst/>
            </a:prstGeom>
            <a:solidFill>
              <a:srgbClr val="92D050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500" dirty="0"/>
            </a:p>
          </p:txBody>
        </p:sp>
        <p:sp>
          <p:nvSpPr>
            <p:cNvPr id="112" name="Прямоугольник 111"/>
            <p:cNvSpPr/>
            <p:nvPr/>
          </p:nvSpPr>
          <p:spPr>
            <a:xfrm>
              <a:off x="1687189" y="787822"/>
              <a:ext cx="552342" cy="243763"/>
            </a:xfrm>
            <a:prstGeom prst="rect">
              <a:avLst/>
            </a:prstGeom>
            <a:noFill/>
            <a:ln w="19050">
              <a:noFill/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36000" rtlCol="0" anchor="b" anchorCtr="0"/>
            <a:lstStyle/>
            <a:p>
              <a:pPr algn="ctr"/>
              <a:r>
                <a:rPr lang="ru-RU" sz="1050" dirty="0"/>
                <a:t>БЭТ</a:t>
              </a:r>
            </a:p>
          </p:txBody>
        </p:sp>
        <p:cxnSp>
          <p:nvCxnSpPr>
            <p:cNvPr id="113" name="Прямая соединительная линия 112"/>
            <p:cNvCxnSpPr/>
            <p:nvPr/>
          </p:nvCxnSpPr>
          <p:spPr>
            <a:xfrm>
              <a:off x="2118941" y="5713039"/>
              <a:ext cx="0" cy="232513"/>
            </a:xfrm>
            <a:prstGeom prst="line">
              <a:avLst/>
            </a:prstGeom>
            <a:ln w="38100" cap="rnd">
              <a:solidFill>
                <a:srgbClr val="FE7F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4" name="Прямая соединительная линия 113"/>
            <p:cNvCxnSpPr/>
            <p:nvPr/>
          </p:nvCxnSpPr>
          <p:spPr>
            <a:xfrm>
              <a:off x="1963602" y="5713039"/>
              <a:ext cx="155339" cy="0"/>
            </a:xfrm>
            <a:prstGeom prst="line">
              <a:avLst/>
            </a:prstGeom>
            <a:ln w="38100" cap="rnd">
              <a:solidFill>
                <a:srgbClr val="FE7F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115" name="Прямоугольник 114"/>
            <p:cNvSpPr/>
            <p:nvPr/>
          </p:nvSpPr>
          <p:spPr>
            <a:xfrm rot="5400000">
              <a:off x="2083512" y="5945560"/>
              <a:ext cx="70858" cy="70858"/>
            </a:xfrm>
            <a:prstGeom prst="rect">
              <a:avLst/>
            </a:prstGeom>
            <a:solidFill>
              <a:srgbClr val="FE7F00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500" dirty="0"/>
            </a:p>
          </p:txBody>
        </p:sp>
        <p:cxnSp>
          <p:nvCxnSpPr>
            <p:cNvPr id="116" name="Прямая соединительная линия 115"/>
            <p:cNvCxnSpPr/>
            <p:nvPr/>
          </p:nvCxnSpPr>
          <p:spPr>
            <a:xfrm>
              <a:off x="2102736" y="4893889"/>
              <a:ext cx="1570666" cy="0"/>
            </a:xfrm>
            <a:prstGeom prst="line">
              <a:avLst/>
            </a:prstGeom>
            <a:ln w="38100" cap="rnd">
              <a:solidFill>
                <a:srgbClr val="FE7F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17" name="Прямая соединительная линия 116"/>
            <p:cNvCxnSpPr/>
            <p:nvPr/>
          </p:nvCxnSpPr>
          <p:spPr>
            <a:xfrm>
              <a:off x="3673402" y="4893889"/>
              <a:ext cx="0" cy="148789"/>
            </a:xfrm>
            <a:prstGeom prst="line">
              <a:avLst/>
            </a:prstGeom>
            <a:ln w="38100" cap="rnd">
              <a:solidFill>
                <a:srgbClr val="FE7F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118" name="Прямоугольник 117"/>
            <p:cNvSpPr/>
            <p:nvPr/>
          </p:nvSpPr>
          <p:spPr>
            <a:xfrm rot="5400000">
              <a:off x="3639376" y="5041338"/>
              <a:ext cx="70857" cy="67190"/>
            </a:xfrm>
            <a:prstGeom prst="rect">
              <a:avLst/>
            </a:prstGeom>
            <a:solidFill>
              <a:srgbClr val="FE7F00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500" dirty="0"/>
            </a:p>
          </p:txBody>
        </p:sp>
        <p:cxnSp>
          <p:nvCxnSpPr>
            <p:cNvPr id="119" name="Прямая соединительная линия 118"/>
            <p:cNvCxnSpPr/>
            <p:nvPr/>
          </p:nvCxnSpPr>
          <p:spPr>
            <a:xfrm>
              <a:off x="2255793" y="3424908"/>
              <a:ext cx="2474622" cy="0"/>
            </a:xfrm>
            <a:prstGeom prst="line">
              <a:avLst/>
            </a:prstGeom>
            <a:ln w="38100" cap="rnd">
              <a:solidFill>
                <a:srgbClr val="FE7F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0" name="Прямая соединительная линия 119"/>
            <p:cNvCxnSpPr>
              <a:endCxn id="127" idx="1"/>
            </p:cNvCxnSpPr>
            <p:nvPr/>
          </p:nvCxnSpPr>
          <p:spPr>
            <a:xfrm>
              <a:off x="4730415" y="3424908"/>
              <a:ext cx="1855" cy="399108"/>
            </a:xfrm>
            <a:prstGeom prst="line">
              <a:avLst/>
            </a:prstGeom>
            <a:ln w="38100" cap="rnd">
              <a:solidFill>
                <a:srgbClr val="FE7F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1" name="Прямая соединительная линия 120"/>
            <p:cNvCxnSpPr/>
            <p:nvPr/>
          </p:nvCxnSpPr>
          <p:spPr>
            <a:xfrm>
              <a:off x="4850065" y="3708578"/>
              <a:ext cx="0" cy="115438"/>
            </a:xfrm>
            <a:prstGeom prst="line">
              <a:avLst/>
            </a:prstGeom>
            <a:ln w="38100" cap="rnd">
              <a:solidFill>
                <a:srgbClr val="FE7F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2" name="Прямая соединительная линия 121"/>
            <p:cNvCxnSpPr/>
            <p:nvPr/>
          </p:nvCxnSpPr>
          <p:spPr>
            <a:xfrm>
              <a:off x="4611432" y="3708578"/>
              <a:ext cx="0" cy="115438"/>
            </a:xfrm>
            <a:prstGeom prst="line">
              <a:avLst/>
            </a:prstGeom>
            <a:ln w="38100" cap="rnd">
              <a:solidFill>
                <a:srgbClr val="FE7F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3" name="Прямая соединительная линия 122"/>
            <p:cNvCxnSpPr/>
            <p:nvPr/>
          </p:nvCxnSpPr>
          <p:spPr>
            <a:xfrm>
              <a:off x="4611432" y="3708578"/>
              <a:ext cx="237306" cy="0"/>
            </a:xfrm>
            <a:prstGeom prst="line">
              <a:avLst/>
            </a:prstGeom>
            <a:ln w="38100" cap="rnd">
              <a:solidFill>
                <a:srgbClr val="FE7F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124" name="Прямоугольник 123"/>
            <p:cNvSpPr/>
            <p:nvPr/>
          </p:nvSpPr>
          <p:spPr>
            <a:xfrm rot="5400000">
              <a:off x="4647423" y="3626405"/>
              <a:ext cx="164346" cy="164346"/>
            </a:xfrm>
            <a:prstGeom prst="rect">
              <a:avLst/>
            </a:prstGeom>
            <a:solidFill>
              <a:srgbClr val="FE7F00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500" dirty="0"/>
            </a:p>
          </p:txBody>
        </p:sp>
        <p:sp>
          <p:nvSpPr>
            <p:cNvPr id="125" name="Прямоугольник 124"/>
            <p:cNvSpPr/>
            <p:nvPr/>
          </p:nvSpPr>
          <p:spPr>
            <a:xfrm rot="5400000">
              <a:off x="4811769" y="3824013"/>
              <a:ext cx="70858" cy="70858"/>
            </a:xfrm>
            <a:prstGeom prst="rect">
              <a:avLst/>
            </a:prstGeom>
            <a:solidFill>
              <a:srgbClr val="FE7F00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500" dirty="0"/>
            </a:p>
          </p:txBody>
        </p:sp>
        <p:sp>
          <p:nvSpPr>
            <p:cNvPr id="126" name="Прямоугольник 125"/>
            <p:cNvSpPr/>
            <p:nvPr/>
          </p:nvSpPr>
          <p:spPr>
            <a:xfrm rot="5400000">
              <a:off x="4576565" y="3824015"/>
              <a:ext cx="70858" cy="70858"/>
            </a:xfrm>
            <a:prstGeom prst="rect">
              <a:avLst/>
            </a:prstGeom>
            <a:solidFill>
              <a:srgbClr val="FE7F00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500" dirty="0"/>
            </a:p>
          </p:txBody>
        </p:sp>
        <p:sp>
          <p:nvSpPr>
            <p:cNvPr id="127" name="Прямоугольник 126"/>
            <p:cNvSpPr/>
            <p:nvPr/>
          </p:nvSpPr>
          <p:spPr>
            <a:xfrm rot="5400000">
              <a:off x="4696841" y="3824016"/>
              <a:ext cx="70858" cy="70858"/>
            </a:xfrm>
            <a:prstGeom prst="rect">
              <a:avLst/>
            </a:prstGeom>
            <a:solidFill>
              <a:srgbClr val="FE7F00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ru-RU" sz="500" dirty="0"/>
            </a:p>
          </p:txBody>
        </p:sp>
        <p:cxnSp>
          <p:nvCxnSpPr>
            <p:cNvPr id="128" name="Прямая соединительная линия 127"/>
            <p:cNvCxnSpPr/>
            <p:nvPr/>
          </p:nvCxnSpPr>
          <p:spPr>
            <a:xfrm>
              <a:off x="2400084" y="3258146"/>
              <a:ext cx="3629192" cy="0"/>
            </a:xfrm>
            <a:prstGeom prst="line">
              <a:avLst/>
            </a:prstGeom>
            <a:ln w="38100" cap="rnd">
              <a:solidFill>
                <a:srgbClr val="FE7F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29" name="Прямая соединительная линия 128"/>
            <p:cNvCxnSpPr>
              <a:endCxn id="130" idx="1"/>
            </p:cNvCxnSpPr>
            <p:nvPr/>
          </p:nvCxnSpPr>
          <p:spPr>
            <a:xfrm>
              <a:off x="6029276" y="3282578"/>
              <a:ext cx="5107" cy="541435"/>
            </a:xfrm>
            <a:prstGeom prst="line">
              <a:avLst/>
            </a:prstGeom>
            <a:ln w="38100" cap="rnd">
              <a:solidFill>
                <a:srgbClr val="FE7F00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sp>
          <p:nvSpPr>
            <p:cNvPr id="130" name="Прямоугольник 129"/>
            <p:cNvSpPr/>
            <p:nvPr/>
          </p:nvSpPr>
          <p:spPr>
            <a:xfrm rot="5400000">
              <a:off x="5998954" y="3824013"/>
              <a:ext cx="70858" cy="70858"/>
            </a:xfrm>
            <a:prstGeom prst="rect">
              <a:avLst/>
            </a:prstGeom>
            <a:solidFill>
              <a:srgbClr val="FE7F00"/>
            </a:solidFill>
            <a:ln w="12700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lIns="0" tIns="0" rIns="0" bIns="0" anchor="ctr"/>
            <a:lstStyle/>
            <a:p>
              <a:pPr algn="ctr"/>
              <a:endParaRPr lang="ru-RU" sz="500" dirty="0"/>
            </a:p>
          </p:txBody>
        </p:sp>
      </p:grpSp>
    </p:spTree>
    <p:extLst>
      <p:ext uri="{BB962C8B-B14F-4D97-AF65-F5344CB8AC3E}">
        <p14:creationId xmlns:p14="http://schemas.microsoft.com/office/powerpoint/2010/main" val="4194118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Прямоугольник 29"/>
          <p:cNvSpPr>
            <a:spLocks noChangeArrowheads="1"/>
          </p:cNvSpPr>
          <p:nvPr/>
        </p:nvSpPr>
        <p:spPr bwMode="auto">
          <a:xfrm>
            <a:off x="2783632" y="89233"/>
            <a:ext cx="928903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/>
          <a:p>
            <a:pPr algn="r"/>
            <a:r>
              <a:rPr lang="ru-RU" sz="2400" b="1" dirty="0">
                <a:solidFill>
                  <a:schemeClr val="bg1"/>
                </a:solidFill>
              </a:rPr>
              <a:t>Повышение надежности при применении УИС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53582" y="2420888"/>
            <a:ext cx="11809312" cy="3672408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noAutofit/>
          </a:bodyPr>
          <a:lstStyle>
            <a:defPPr>
              <a:defRPr lang="ru-RU"/>
            </a:defPPr>
            <a:lvl1pPr algn="just">
              <a:lnSpc>
                <a:spcPct val="150000"/>
              </a:lnSpc>
              <a:tabLst>
                <a:tab pos="3230563" algn="l"/>
              </a:tabLst>
              <a:defRPr sz="1200">
                <a:solidFill>
                  <a:srgbClr val="18436A"/>
                </a:solidFill>
                <a:latin typeface="MagistralC" panose="02000503030000020004" pitchFamily="2" charset="0"/>
                <a:cs typeface="Arial" panose="020B0604020202020204" pitchFamily="34" charset="0"/>
              </a:defRPr>
            </a:lvl1pPr>
          </a:lstStyle>
          <a:p>
            <a:pPr marL="452438" indent="-452438" algn="l">
              <a:lnSpc>
                <a:spcPct val="90000"/>
              </a:lnSpc>
              <a:buClr>
                <a:srgbClr val="00B050"/>
              </a:buClr>
              <a:buFont typeface="Wingdings" panose="05000000000000000000" pitchFamily="2" charset="2"/>
              <a:buChar char="v"/>
              <a:tabLst>
                <a:tab pos="3230563" algn="l"/>
                <a:tab pos="8434388" algn="l"/>
              </a:tabLst>
              <a:defRPr/>
            </a:pPr>
            <a:r>
              <a:rPr lang="ru-RU" sz="2400" b="1" dirty="0">
                <a:solidFill>
                  <a:schemeClr val="tx1"/>
                </a:solidFill>
                <a:latin typeface="+mn-lt"/>
              </a:rPr>
              <a:t>Классические САУ централизованной архитектуры 	- 30-50 тыс. часов</a:t>
            </a:r>
          </a:p>
          <a:p>
            <a:pPr algn="l">
              <a:lnSpc>
                <a:spcPct val="90000"/>
              </a:lnSpc>
              <a:buClr>
                <a:srgbClr val="00B050"/>
              </a:buClr>
              <a:tabLst>
                <a:tab pos="3230563" algn="l"/>
                <a:tab pos="8434388" algn="l"/>
              </a:tabLst>
              <a:defRPr/>
            </a:pPr>
            <a:endParaRPr lang="ru-RU" sz="2400" b="1" dirty="0">
              <a:solidFill>
                <a:schemeClr val="tx1"/>
              </a:solidFill>
              <a:latin typeface="+mn-lt"/>
            </a:endParaRPr>
          </a:p>
          <a:p>
            <a:pPr algn="l">
              <a:lnSpc>
                <a:spcPct val="90000"/>
              </a:lnSpc>
              <a:buClr>
                <a:srgbClr val="00B050"/>
              </a:buClr>
              <a:tabLst>
                <a:tab pos="3230563" algn="l"/>
                <a:tab pos="8434388" algn="l"/>
              </a:tabLst>
              <a:defRPr/>
            </a:pPr>
            <a:endParaRPr lang="ru-RU" sz="2400" b="1" dirty="0">
              <a:solidFill>
                <a:schemeClr val="tx1"/>
              </a:solidFill>
              <a:latin typeface="+mn-lt"/>
            </a:endParaRPr>
          </a:p>
          <a:p>
            <a:pPr algn="l">
              <a:lnSpc>
                <a:spcPct val="90000"/>
              </a:lnSpc>
              <a:buClr>
                <a:srgbClr val="00B050"/>
              </a:buClr>
              <a:tabLst>
                <a:tab pos="3230563" algn="l"/>
                <a:tab pos="8434388" algn="l"/>
              </a:tabLst>
              <a:defRPr/>
            </a:pPr>
            <a:endParaRPr lang="ru-RU" sz="2400" b="1" dirty="0">
              <a:solidFill>
                <a:schemeClr val="tx1"/>
              </a:solidFill>
              <a:latin typeface="+mn-lt"/>
            </a:endParaRPr>
          </a:p>
          <a:p>
            <a:pPr marL="457200" indent="-457200" algn="l">
              <a:lnSpc>
                <a:spcPct val="90000"/>
              </a:lnSpc>
              <a:buClr>
                <a:srgbClr val="00B050"/>
              </a:buClr>
              <a:buFont typeface="Wingdings" panose="05000000000000000000" pitchFamily="2" charset="2"/>
              <a:buChar char="v"/>
              <a:tabLst>
                <a:tab pos="3230563" algn="l"/>
                <a:tab pos="8434388" algn="l"/>
              </a:tabLst>
              <a:defRPr/>
            </a:pPr>
            <a:r>
              <a:rPr lang="ru-RU" sz="2400" b="1" dirty="0">
                <a:solidFill>
                  <a:schemeClr val="tx1"/>
                </a:solidFill>
                <a:latin typeface="+mn-lt"/>
              </a:rPr>
              <a:t>САУ МСКУ 6000 распределенной архитектуры	- 146 тыс. часов</a:t>
            </a:r>
          </a:p>
          <a:p>
            <a:pPr marL="452438" indent="-452438" algn="l">
              <a:lnSpc>
                <a:spcPct val="9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tabLst>
                <a:tab pos="3230563" algn="l"/>
                <a:tab pos="8434388" algn="l"/>
              </a:tabLst>
              <a:defRPr/>
            </a:pPr>
            <a:endParaRPr lang="ru-RU" sz="2400" b="1" dirty="0">
              <a:solidFill>
                <a:schemeClr val="tx1"/>
              </a:solidFill>
              <a:latin typeface="+mn-lt"/>
            </a:endParaRPr>
          </a:p>
          <a:p>
            <a:pPr marL="452438" indent="-452438" algn="l">
              <a:lnSpc>
                <a:spcPct val="9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tabLst>
                <a:tab pos="3230563" algn="l"/>
                <a:tab pos="8434388" algn="l"/>
              </a:tabLst>
              <a:defRPr/>
            </a:pPr>
            <a:endParaRPr lang="ru-RU" sz="2400" b="1" dirty="0">
              <a:solidFill>
                <a:schemeClr val="tx1"/>
              </a:solidFill>
              <a:latin typeface="+mn-lt"/>
            </a:endParaRPr>
          </a:p>
          <a:p>
            <a:pPr marL="452438" indent="-452438" algn="l">
              <a:lnSpc>
                <a:spcPct val="9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tabLst>
                <a:tab pos="3230563" algn="l"/>
                <a:tab pos="8434388" algn="l"/>
              </a:tabLst>
              <a:defRPr/>
            </a:pPr>
            <a:endParaRPr lang="ru-RU" sz="2400" b="1" dirty="0">
              <a:solidFill>
                <a:schemeClr val="tx1"/>
              </a:solidFill>
              <a:latin typeface="+mn-lt"/>
            </a:endParaRPr>
          </a:p>
          <a:p>
            <a:pPr marL="452438" indent="-452438" algn="l">
              <a:lnSpc>
                <a:spcPct val="90000"/>
              </a:lnSpc>
              <a:buClr>
                <a:srgbClr val="00B050"/>
              </a:buClr>
              <a:buFont typeface="Wingdings" panose="05000000000000000000" pitchFamily="2" charset="2"/>
              <a:buChar char="v"/>
              <a:tabLst>
                <a:tab pos="3230563" algn="l"/>
                <a:tab pos="8434388" algn="l"/>
              </a:tabLst>
              <a:defRPr/>
            </a:pPr>
            <a:r>
              <a:rPr lang="ru-RU" sz="2400" b="1" dirty="0">
                <a:solidFill>
                  <a:schemeClr val="accent1"/>
                </a:solidFill>
                <a:latin typeface="+mn-lt"/>
              </a:rPr>
              <a:t>САУ на базе УИС		- 200 тыс. часов </a:t>
            </a:r>
          </a:p>
          <a:p>
            <a:pPr marL="452438" indent="-452438" algn="l">
              <a:lnSpc>
                <a:spcPct val="90000"/>
              </a:lnSpc>
              <a:buClr>
                <a:srgbClr val="00B050"/>
              </a:buClr>
              <a:buFont typeface="Wingdings" panose="05000000000000000000" pitchFamily="2" charset="2"/>
              <a:buChar char="v"/>
              <a:tabLst>
                <a:tab pos="3230563" algn="l"/>
                <a:tab pos="8434388" algn="l"/>
              </a:tabLst>
              <a:defRPr/>
            </a:pPr>
            <a:endParaRPr lang="ru-RU" sz="2400" b="1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53582" y="1206373"/>
            <a:ext cx="36982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Наработка на отказ:</a:t>
            </a:r>
          </a:p>
        </p:txBody>
      </p:sp>
    </p:spTree>
    <p:extLst>
      <p:ext uri="{BB962C8B-B14F-4D97-AF65-F5344CB8AC3E}">
        <p14:creationId xmlns:p14="http://schemas.microsoft.com/office/powerpoint/2010/main" val="8280458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23392" y="635031"/>
            <a:ext cx="11161240" cy="410445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noAutofit/>
          </a:bodyPr>
          <a:lstStyle>
            <a:defPPr>
              <a:defRPr lang="ru-RU"/>
            </a:defPPr>
            <a:lvl1pPr algn="just">
              <a:lnSpc>
                <a:spcPct val="150000"/>
              </a:lnSpc>
              <a:tabLst>
                <a:tab pos="3230563" algn="l"/>
              </a:tabLst>
              <a:defRPr sz="1200">
                <a:solidFill>
                  <a:srgbClr val="18436A"/>
                </a:solidFill>
                <a:latin typeface="MagistralC" panose="02000503030000020004" pitchFamily="2" charset="0"/>
                <a:cs typeface="Arial" panose="020B0604020202020204" pitchFamily="34" charset="0"/>
              </a:defRPr>
            </a:lvl1pPr>
          </a:lstStyle>
          <a:p>
            <a:pPr algn="l">
              <a:lnSpc>
                <a:spcPct val="90000"/>
              </a:lnSpc>
              <a:buClr>
                <a:srgbClr val="00B050"/>
              </a:buClr>
              <a:defRPr/>
            </a:pPr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Сокращение затрат (из расчета на ремонт 1-го ГПА):</a:t>
            </a:r>
          </a:p>
          <a:p>
            <a:pPr algn="l">
              <a:lnSpc>
                <a:spcPct val="90000"/>
              </a:lnSpc>
              <a:buClr>
                <a:srgbClr val="00B050"/>
              </a:buClr>
              <a:defRPr/>
            </a:pPr>
            <a:endParaRPr lang="ru-RU" sz="1800" b="1" dirty="0">
              <a:solidFill>
                <a:schemeClr val="tx1"/>
              </a:solidFill>
              <a:latin typeface="+mn-lt"/>
            </a:endParaRPr>
          </a:p>
          <a:p>
            <a:pPr marL="452438" indent="-452438" algn="l">
              <a:lnSpc>
                <a:spcPct val="7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defRPr/>
            </a:pPr>
            <a:r>
              <a:rPr lang="ru-RU" sz="2400" b="1" dirty="0">
                <a:solidFill>
                  <a:schemeClr val="tx1"/>
                </a:solidFill>
                <a:latin typeface="+mn-lt"/>
              </a:rPr>
              <a:t>Мат. часть для ремонта					- 2,2 млн. руб.</a:t>
            </a:r>
          </a:p>
          <a:p>
            <a:pPr marL="452438" indent="-452438" algn="l">
              <a:lnSpc>
                <a:spcPct val="7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defRPr/>
            </a:pPr>
            <a:endParaRPr lang="ru-RU" sz="2400" b="1" dirty="0">
              <a:solidFill>
                <a:schemeClr val="tx1"/>
              </a:solidFill>
              <a:latin typeface="+mn-lt"/>
            </a:endParaRPr>
          </a:p>
          <a:p>
            <a:pPr marL="452438" indent="-452438" algn="l">
              <a:lnSpc>
                <a:spcPct val="7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defRPr/>
            </a:pPr>
            <a:r>
              <a:rPr lang="ru-RU" sz="2400" b="1" dirty="0">
                <a:solidFill>
                  <a:schemeClr val="tx1"/>
                </a:solidFill>
                <a:latin typeface="+mn-lt"/>
              </a:rPr>
              <a:t>Кабель и монтажные комплекты 			- </a:t>
            </a:r>
            <a:r>
              <a:rPr lang="en-US" sz="2400" b="1" dirty="0">
                <a:solidFill>
                  <a:schemeClr val="tx1"/>
                </a:solidFill>
                <a:latin typeface="+mn-lt"/>
              </a:rPr>
              <a:t>3 </a:t>
            </a:r>
            <a:r>
              <a:rPr lang="ru-RU" sz="2400" b="1" dirty="0">
                <a:solidFill>
                  <a:schemeClr val="tx1"/>
                </a:solidFill>
                <a:latin typeface="+mn-lt"/>
              </a:rPr>
              <a:t>млн. руб.</a:t>
            </a:r>
          </a:p>
          <a:p>
            <a:pPr marL="452438" indent="-452438" algn="l">
              <a:lnSpc>
                <a:spcPct val="7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defRPr/>
            </a:pPr>
            <a:endParaRPr lang="ru-RU" sz="2400" b="1" dirty="0">
              <a:solidFill>
                <a:schemeClr val="tx1"/>
              </a:solidFill>
              <a:latin typeface="+mn-lt"/>
            </a:endParaRPr>
          </a:p>
          <a:p>
            <a:pPr marL="452438" indent="-452438" algn="l">
              <a:lnSpc>
                <a:spcPct val="7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defRPr/>
            </a:pPr>
            <a:r>
              <a:rPr lang="ru-RU" sz="2400" b="1" dirty="0">
                <a:solidFill>
                  <a:schemeClr val="tx1"/>
                </a:solidFill>
                <a:latin typeface="+mn-lt"/>
              </a:rPr>
              <a:t>Монтажные работы и ПНР				- 2 млн. руб.</a:t>
            </a:r>
          </a:p>
          <a:p>
            <a:pPr marL="452438" indent="-452438" algn="l">
              <a:lnSpc>
                <a:spcPct val="7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defRPr/>
            </a:pPr>
            <a:endParaRPr lang="ru-RU" sz="2400" b="1" dirty="0">
              <a:solidFill>
                <a:schemeClr val="tx1"/>
              </a:solidFill>
              <a:latin typeface="+mn-lt"/>
            </a:endParaRPr>
          </a:p>
          <a:p>
            <a:pPr marL="452438" indent="-452438" algn="l">
              <a:lnSpc>
                <a:spcPct val="7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defRPr/>
            </a:pPr>
            <a:r>
              <a:rPr lang="ru-RU" sz="2400" b="1" dirty="0">
                <a:solidFill>
                  <a:schemeClr val="tx1"/>
                </a:solidFill>
                <a:latin typeface="+mn-lt"/>
              </a:rPr>
              <a:t>Блок-бокс						- 1 млн. руб. </a:t>
            </a:r>
            <a:endParaRPr lang="en-US" sz="2400" b="1" dirty="0">
              <a:solidFill>
                <a:schemeClr val="tx1"/>
              </a:solidFill>
              <a:latin typeface="+mn-lt"/>
            </a:endParaRPr>
          </a:p>
          <a:p>
            <a:pPr marL="452438" indent="-452438" algn="l">
              <a:lnSpc>
                <a:spcPct val="7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defRPr/>
            </a:pPr>
            <a:endParaRPr lang="ru-RU" sz="2400" b="1" dirty="0">
              <a:solidFill>
                <a:schemeClr val="tx1"/>
              </a:solidFill>
              <a:latin typeface="+mn-lt"/>
            </a:endParaRPr>
          </a:p>
          <a:p>
            <a:pPr marL="452438" indent="-452438" algn="l">
              <a:lnSpc>
                <a:spcPct val="7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defRPr/>
            </a:pPr>
            <a:r>
              <a:rPr lang="ru-RU" sz="2400" b="1" dirty="0">
                <a:solidFill>
                  <a:schemeClr val="tx1"/>
                </a:solidFill>
                <a:latin typeface="+mn-lt"/>
              </a:rPr>
              <a:t>Транспортные расходы					- 0,5 млн. руб.</a:t>
            </a:r>
          </a:p>
          <a:p>
            <a:pPr marL="452438" indent="-452438" algn="l">
              <a:lnSpc>
                <a:spcPct val="7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defRPr/>
            </a:pPr>
            <a:endParaRPr lang="ru-RU" sz="2400" b="1" dirty="0">
              <a:solidFill>
                <a:schemeClr val="tx1"/>
              </a:solidFill>
              <a:latin typeface="+mn-lt"/>
            </a:endParaRPr>
          </a:p>
          <a:p>
            <a:pPr marL="452438" indent="-452438" algn="l">
              <a:lnSpc>
                <a:spcPct val="7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defRPr/>
            </a:pPr>
            <a:r>
              <a:rPr lang="ru-RU" sz="2400" b="1" dirty="0">
                <a:solidFill>
                  <a:schemeClr val="tx1"/>
                </a:solidFill>
                <a:latin typeface="+mn-lt"/>
              </a:rPr>
              <a:t>Простаивание ГПА						- 2,5 млн. руб.</a:t>
            </a:r>
          </a:p>
          <a:p>
            <a:pPr algn="l">
              <a:lnSpc>
                <a:spcPct val="70000"/>
              </a:lnSpc>
              <a:buClr>
                <a:srgbClr val="00B050"/>
              </a:buClr>
              <a:defRPr/>
            </a:pPr>
            <a:endParaRPr lang="en-US" sz="2400" b="1" dirty="0">
              <a:solidFill>
                <a:schemeClr val="tx1"/>
              </a:solidFill>
              <a:latin typeface="+mn-lt"/>
            </a:endParaRPr>
          </a:p>
          <a:p>
            <a:pPr marL="452438" indent="-452438" algn="l">
              <a:lnSpc>
                <a:spcPct val="7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defRPr/>
            </a:pPr>
            <a:r>
              <a:rPr lang="ru-RU" sz="2400" b="1" dirty="0">
                <a:solidFill>
                  <a:schemeClr val="tx1"/>
                </a:solidFill>
                <a:latin typeface="+mn-lt"/>
              </a:rPr>
              <a:t>Замораживание комплектации на складах	 	- 1,5 млн. руб.</a:t>
            </a:r>
          </a:p>
          <a:p>
            <a:pPr marL="452438" indent="-452438" algn="l">
              <a:lnSpc>
                <a:spcPct val="9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defRPr/>
            </a:pPr>
            <a:endParaRPr lang="ru-RU" sz="2800" b="1" dirty="0">
              <a:solidFill>
                <a:schemeClr val="tx1"/>
              </a:solidFill>
              <a:latin typeface="+mn-lt"/>
            </a:endParaRPr>
          </a:p>
          <a:p>
            <a:pPr algn="l">
              <a:lnSpc>
                <a:spcPct val="90000"/>
              </a:lnSpc>
              <a:buClr>
                <a:srgbClr val="00B050"/>
              </a:buClr>
              <a:defRPr/>
            </a:pPr>
            <a:endParaRPr lang="ru-RU" sz="2800" b="1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2783632" y="89233"/>
            <a:ext cx="928903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/>
          <a:p>
            <a:pPr algn="r"/>
            <a:r>
              <a:rPr lang="ru-RU" sz="2400" b="1" dirty="0">
                <a:solidFill>
                  <a:schemeClr val="bg1"/>
                </a:solidFill>
              </a:rPr>
              <a:t>Эффективность проведения ремонта с использованием УИС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601720" y="5313520"/>
            <a:ext cx="108374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При текущем плане ремонта 100 ГПА в год:	 	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- более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1 млрд. руб. 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01720" y="5855910"/>
            <a:ext cx="1074786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100" b="1" dirty="0">
                <a:solidFill>
                  <a:schemeClr val="accent6">
                    <a:lumMod val="50000"/>
                  </a:schemeClr>
                </a:solidFill>
              </a:rPr>
              <a:t>Таким образом, использование УИС позволит реализовать существующую потребность </a:t>
            </a:r>
          </a:p>
          <a:p>
            <a:r>
              <a:rPr lang="ru-RU" sz="2100" b="1" dirty="0">
                <a:solidFill>
                  <a:schemeClr val="accent6">
                    <a:lumMod val="50000"/>
                  </a:schemeClr>
                </a:solidFill>
              </a:rPr>
              <a:t>ПАО «Газпром» в ремонте 200 ГПА в год при текущих затратах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04899" y="4820212"/>
            <a:ext cx="101454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Итого: 								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-</a:t>
            </a:r>
            <a:r>
              <a:rPr lang="ru-RU" sz="24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400" b="1" dirty="0">
                <a:solidFill>
                  <a:schemeClr val="accent2">
                    <a:lumMod val="75000"/>
                  </a:schemeClr>
                </a:solidFill>
              </a:rPr>
              <a:t>12,7 млн. руб. 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94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5" name="Таблица 1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9616070"/>
              </p:ext>
            </p:extLst>
          </p:nvPr>
        </p:nvGraphicFramePr>
        <p:xfrm>
          <a:off x="7011865" y="863097"/>
          <a:ext cx="4903135" cy="55216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2280">
                  <a:extLst>
                    <a:ext uri="{9D8B030D-6E8A-4147-A177-3AD203B41FA5}">
                      <a16:colId xmlns:a16="http://schemas.microsoft.com/office/drawing/2014/main" val="2295375297"/>
                    </a:ext>
                  </a:extLst>
                </a:gridCol>
                <a:gridCol w="714171">
                  <a:extLst>
                    <a:ext uri="{9D8B030D-6E8A-4147-A177-3AD203B41FA5}">
                      <a16:colId xmlns:a16="http://schemas.microsoft.com/office/drawing/2014/main" val="3076342871"/>
                    </a:ext>
                  </a:extLst>
                </a:gridCol>
                <a:gridCol w="714171">
                  <a:extLst>
                    <a:ext uri="{9D8B030D-6E8A-4147-A177-3AD203B41FA5}">
                      <a16:colId xmlns:a16="http://schemas.microsoft.com/office/drawing/2014/main" val="1570098912"/>
                    </a:ext>
                  </a:extLst>
                </a:gridCol>
                <a:gridCol w="714171">
                  <a:extLst>
                    <a:ext uri="{9D8B030D-6E8A-4147-A177-3AD203B41FA5}">
                      <a16:colId xmlns:a16="http://schemas.microsoft.com/office/drawing/2014/main" val="3483584193"/>
                    </a:ext>
                  </a:extLst>
                </a:gridCol>
                <a:gridCol w="714171">
                  <a:extLst>
                    <a:ext uri="{9D8B030D-6E8A-4147-A177-3AD203B41FA5}">
                      <a16:colId xmlns:a16="http://schemas.microsoft.com/office/drawing/2014/main" val="490495533"/>
                    </a:ext>
                  </a:extLst>
                </a:gridCol>
                <a:gridCol w="714171">
                  <a:extLst>
                    <a:ext uri="{9D8B030D-6E8A-4147-A177-3AD203B41FA5}">
                      <a16:colId xmlns:a16="http://schemas.microsoft.com/office/drawing/2014/main" val="1823095591"/>
                    </a:ext>
                  </a:extLst>
                </a:gridCol>
              </a:tblGrid>
              <a:tr h="49079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Технологический узел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УИС-001</a:t>
                      </a:r>
                    </a:p>
                    <a:p>
                      <a:pPr algn="ctr"/>
                      <a:r>
                        <a:rPr lang="en-US" sz="900" dirty="0"/>
                        <a:t>U/I/TC/RTD</a:t>
                      </a:r>
                      <a:endParaRPr lang="ru-RU" sz="9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3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УИС-00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2</a:t>
                      </a:r>
                      <a:endParaRPr kumimoji="0" lang="ru-RU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3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DI/DO</a:t>
                      </a:r>
                      <a:endParaRPr kumimoji="0" lang="ru-RU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3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УИС-00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3</a:t>
                      </a:r>
                      <a:endParaRPr kumimoji="0" lang="ru-RU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3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FI</a:t>
                      </a:r>
                      <a:endParaRPr kumimoji="0" lang="ru-RU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3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УИС-00</a:t>
                      </a:r>
                      <a:r>
                        <a:rPr kumimoji="0" lang="en-US" sz="12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4</a:t>
                      </a:r>
                      <a:endParaRPr kumimoji="0" lang="ru-RU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395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9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AO</a:t>
                      </a:r>
                      <a:endParaRPr kumimoji="0" lang="ru-RU" sz="9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white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ИТОГО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28587987"/>
                  </a:ext>
                </a:extLst>
              </a:tr>
              <a:tr h="412192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АВОГ х 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32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64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104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83488591"/>
                  </a:ext>
                </a:extLst>
              </a:tr>
              <a:tr h="412192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Сепараторы х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27947492"/>
                  </a:ext>
                </a:extLst>
              </a:tr>
              <a:tr h="412192">
                <a:tc>
                  <a:txBody>
                    <a:bodyPr/>
                    <a:lstStyle/>
                    <a:p>
                      <a:r>
                        <a:rPr lang="ru-RU" sz="1200" dirty="0"/>
                        <a:t>УОГ</a:t>
                      </a:r>
                      <a:r>
                        <a:rPr lang="ru-RU" sz="1200" baseline="0" dirty="0"/>
                        <a:t> х 2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27169128"/>
                  </a:ext>
                </a:extLst>
              </a:tr>
              <a:tr h="454444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Осушка х 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20913067"/>
                  </a:ext>
                </a:extLst>
              </a:tr>
              <a:tr h="454444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БПТГ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10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9886871"/>
                  </a:ext>
                </a:extLst>
              </a:tr>
              <a:tr h="412192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Насосные х</a:t>
                      </a:r>
                      <a:r>
                        <a:rPr lang="ru-RU" sz="1200" baseline="0" dirty="0"/>
                        <a:t> 2</a:t>
                      </a:r>
                      <a:endParaRPr lang="ru-RU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12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31294008"/>
                  </a:ext>
                </a:extLst>
              </a:tr>
              <a:tr h="412192">
                <a:tc>
                  <a:txBody>
                    <a:bodyPr/>
                    <a:lstStyle/>
                    <a:p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Котельная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63093359"/>
                  </a:ext>
                </a:extLst>
              </a:tr>
              <a:tr h="412192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ВОС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9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49537772"/>
                  </a:ext>
                </a:extLst>
              </a:tr>
              <a:tr h="412192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КОС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56222345"/>
                  </a:ext>
                </a:extLst>
              </a:tr>
              <a:tr h="412192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КТП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12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26698155"/>
                  </a:ext>
                </a:extLst>
              </a:tr>
              <a:tr h="412192">
                <a:tc>
                  <a:txBody>
                    <a:bodyPr/>
                    <a:lstStyle/>
                    <a:p>
                      <a:pPr algn="l"/>
                      <a:r>
                        <a:rPr lang="ru-RU" sz="1200" dirty="0"/>
                        <a:t>ЗРУ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/>
                        <a:t>18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18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5262579"/>
                  </a:ext>
                </a:extLst>
              </a:tr>
              <a:tr h="412192">
                <a:tc>
                  <a:txBody>
                    <a:bodyPr/>
                    <a:lstStyle/>
                    <a:p>
                      <a:pPr algn="l"/>
                      <a:r>
                        <a:rPr lang="ru-RU" sz="1200" b="1" dirty="0"/>
                        <a:t>ИТОГО</a:t>
                      </a:r>
                    </a:p>
                  </a:txBody>
                  <a:tcPr anchor="ctr"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1200" b="1" dirty="0"/>
                        <a:t>204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/>
                      <a:endParaRPr lang="ru-RU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50001273"/>
                  </a:ext>
                </a:extLst>
              </a:tr>
            </a:tbl>
          </a:graphicData>
        </a:graphic>
      </p:graphicFrame>
      <p:sp>
        <p:nvSpPr>
          <p:cNvPr id="56" name="Прямоугольник 55"/>
          <p:cNvSpPr>
            <a:spLocks noChangeArrowheads="1"/>
          </p:cNvSpPr>
          <p:nvPr/>
        </p:nvSpPr>
        <p:spPr bwMode="auto">
          <a:xfrm>
            <a:off x="2711624" y="89232"/>
            <a:ext cx="936104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 anchor="ctr" anchorCtr="0">
            <a:spAutoFit/>
          </a:bodyPr>
          <a:lstStyle/>
          <a:p>
            <a:pPr algn="r"/>
            <a:r>
              <a:rPr lang="ru-RU" sz="2400" b="1" dirty="0">
                <a:solidFill>
                  <a:srgbClr val="FFFFFF"/>
                </a:solidFill>
              </a:rPr>
              <a:t>Ремонт САУ КЦ с применением УИС</a:t>
            </a:r>
            <a:endParaRPr lang="ru-RU" sz="2800" b="1" dirty="0">
              <a:solidFill>
                <a:srgbClr val="FFFFFF"/>
              </a:solidFill>
            </a:endParaRPr>
          </a:p>
        </p:txBody>
      </p:sp>
      <p:grpSp>
        <p:nvGrpSpPr>
          <p:cNvPr id="2" name="Группа 1"/>
          <p:cNvGrpSpPr/>
          <p:nvPr/>
        </p:nvGrpSpPr>
        <p:grpSpPr>
          <a:xfrm>
            <a:off x="119336" y="863097"/>
            <a:ext cx="6768752" cy="3034392"/>
            <a:chOff x="119336" y="1916832"/>
            <a:chExt cx="6906174" cy="3095997"/>
          </a:xfrm>
        </p:grpSpPr>
        <p:pic>
          <p:nvPicPr>
            <p:cNvPr id="58" name="Picture 3" descr="C:\Users\Gaidash\Desktop\Untitled-1.png"/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9336" y="1916832"/>
              <a:ext cx="6906174" cy="3095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9" name="AutoShape 7338"/>
            <p:cNvSpPr>
              <a:spLocks noChangeArrowheads="1"/>
            </p:cNvSpPr>
            <p:nvPr/>
          </p:nvSpPr>
          <p:spPr bwMode="auto">
            <a:xfrm>
              <a:off x="243224" y="3583253"/>
              <a:ext cx="640091" cy="359519"/>
            </a:xfrm>
            <a:prstGeom prst="roundRect">
              <a:avLst>
                <a:gd name="adj" fmla="val 12495"/>
              </a:avLst>
            </a:prstGeom>
            <a:ln cap="sq" cmpd="sng">
              <a:solidFill>
                <a:schemeClr val="tx1"/>
              </a:solidFill>
              <a:miter lim="800000"/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sz="1000" dirty="0">
                  <a:ln w="0"/>
                  <a:solidFill>
                    <a:schemeClr val="tx1"/>
                  </a:solidFill>
                </a:rPr>
                <a:t>Насосная</a:t>
              </a:r>
            </a:p>
          </p:txBody>
        </p:sp>
        <p:sp>
          <p:nvSpPr>
            <p:cNvPr id="60" name="AutoShape 7338"/>
            <p:cNvSpPr>
              <a:spLocks noChangeArrowheads="1"/>
            </p:cNvSpPr>
            <p:nvPr/>
          </p:nvSpPr>
          <p:spPr bwMode="auto">
            <a:xfrm>
              <a:off x="1455388" y="4451687"/>
              <a:ext cx="551425" cy="359519"/>
            </a:xfrm>
            <a:prstGeom prst="roundRect">
              <a:avLst>
                <a:gd name="adj" fmla="val 12495"/>
              </a:avLst>
            </a:prstGeom>
            <a:ln cap="sq" cmpd="sng">
              <a:solidFill>
                <a:schemeClr val="tx1"/>
              </a:solidFill>
              <a:miter lim="800000"/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sz="1000" dirty="0">
                  <a:ln w="0"/>
                  <a:solidFill>
                    <a:schemeClr val="tx1"/>
                  </a:solidFill>
                </a:rPr>
                <a:t>УОГ</a:t>
              </a:r>
            </a:p>
          </p:txBody>
        </p:sp>
        <p:sp>
          <p:nvSpPr>
            <p:cNvPr id="61" name="AutoShape 7338"/>
            <p:cNvSpPr>
              <a:spLocks noChangeArrowheads="1"/>
            </p:cNvSpPr>
            <p:nvPr/>
          </p:nvSpPr>
          <p:spPr bwMode="auto">
            <a:xfrm>
              <a:off x="2226655" y="4451687"/>
              <a:ext cx="551425" cy="359519"/>
            </a:xfrm>
            <a:prstGeom prst="roundRect">
              <a:avLst>
                <a:gd name="adj" fmla="val 12495"/>
              </a:avLst>
            </a:prstGeom>
            <a:ln cap="sq" cmpd="sng">
              <a:solidFill>
                <a:schemeClr val="tx1"/>
              </a:solidFill>
              <a:miter lim="800000"/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sz="1000" dirty="0">
                  <a:ln w="0"/>
                  <a:solidFill>
                    <a:schemeClr val="tx1"/>
                  </a:solidFill>
                </a:rPr>
                <a:t>УОГ</a:t>
              </a:r>
            </a:p>
          </p:txBody>
        </p:sp>
        <p:sp>
          <p:nvSpPr>
            <p:cNvPr id="62" name="AutoShape 7338"/>
            <p:cNvSpPr>
              <a:spLocks noChangeArrowheads="1"/>
            </p:cNvSpPr>
            <p:nvPr/>
          </p:nvSpPr>
          <p:spPr bwMode="auto">
            <a:xfrm>
              <a:off x="1208826" y="2895794"/>
              <a:ext cx="330369" cy="359519"/>
            </a:xfrm>
            <a:prstGeom prst="roundRect">
              <a:avLst>
                <a:gd name="adj" fmla="val 12495"/>
              </a:avLst>
            </a:prstGeom>
            <a:ln cap="sq" cmpd="sng">
              <a:solidFill>
                <a:schemeClr val="tx1"/>
              </a:solidFill>
              <a:miter lim="800000"/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sz="1000" dirty="0">
                  <a:ln w="0"/>
                  <a:solidFill>
                    <a:schemeClr val="tx1"/>
                  </a:solidFill>
                </a:rPr>
                <a:t>АВОГ</a:t>
              </a:r>
            </a:p>
          </p:txBody>
        </p:sp>
        <p:sp>
          <p:nvSpPr>
            <p:cNvPr id="63" name="AutoShape 7338"/>
            <p:cNvSpPr>
              <a:spLocks noChangeArrowheads="1"/>
            </p:cNvSpPr>
            <p:nvPr/>
          </p:nvSpPr>
          <p:spPr bwMode="auto">
            <a:xfrm>
              <a:off x="1635148" y="2895794"/>
              <a:ext cx="330369" cy="359519"/>
            </a:xfrm>
            <a:prstGeom prst="roundRect">
              <a:avLst>
                <a:gd name="adj" fmla="val 12495"/>
              </a:avLst>
            </a:prstGeom>
            <a:ln cap="sq" cmpd="sng">
              <a:solidFill>
                <a:schemeClr val="tx1"/>
              </a:solidFill>
              <a:miter lim="800000"/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sz="1000" dirty="0">
                  <a:ln w="0"/>
                  <a:solidFill>
                    <a:schemeClr val="tx1"/>
                  </a:solidFill>
                </a:rPr>
                <a:t>АВОГ</a:t>
              </a:r>
            </a:p>
          </p:txBody>
        </p:sp>
        <p:sp>
          <p:nvSpPr>
            <p:cNvPr id="64" name="AutoShape 7338"/>
            <p:cNvSpPr>
              <a:spLocks noChangeArrowheads="1"/>
            </p:cNvSpPr>
            <p:nvPr/>
          </p:nvSpPr>
          <p:spPr bwMode="auto">
            <a:xfrm>
              <a:off x="2061470" y="2895794"/>
              <a:ext cx="330369" cy="359519"/>
            </a:xfrm>
            <a:prstGeom prst="roundRect">
              <a:avLst>
                <a:gd name="adj" fmla="val 12495"/>
              </a:avLst>
            </a:prstGeom>
            <a:ln cap="sq" cmpd="sng">
              <a:solidFill>
                <a:schemeClr val="tx1"/>
              </a:solidFill>
              <a:miter lim="800000"/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sz="1000" dirty="0">
                  <a:ln w="0"/>
                  <a:solidFill>
                    <a:schemeClr val="tx1"/>
                  </a:solidFill>
                </a:rPr>
                <a:t>АВОГ</a:t>
              </a:r>
            </a:p>
          </p:txBody>
        </p:sp>
        <p:sp>
          <p:nvSpPr>
            <p:cNvPr id="65" name="AutoShape 7338"/>
            <p:cNvSpPr>
              <a:spLocks noChangeArrowheads="1"/>
            </p:cNvSpPr>
            <p:nvPr/>
          </p:nvSpPr>
          <p:spPr bwMode="auto">
            <a:xfrm>
              <a:off x="3691453" y="2895794"/>
              <a:ext cx="330369" cy="359519"/>
            </a:xfrm>
            <a:prstGeom prst="roundRect">
              <a:avLst>
                <a:gd name="adj" fmla="val 12495"/>
              </a:avLst>
            </a:prstGeom>
            <a:ln cap="sq" cmpd="sng">
              <a:solidFill>
                <a:schemeClr val="tx1"/>
              </a:solidFill>
              <a:miter lim="800000"/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sz="1000" dirty="0">
                  <a:ln w="0"/>
                  <a:solidFill>
                    <a:schemeClr val="tx1"/>
                  </a:solidFill>
                </a:rPr>
                <a:t>АВОГ</a:t>
              </a:r>
            </a:p>
          </p:txBody>
        </p:sp>
        <p:sp>
          <p:nvSpPr>
            <p:cNvPr id="66" name="AutoShape 7338"/>
            <p:cNvSpPr>
              <a:spLocks noChangeArrowheads="1"/>
            </p:cNvSpPr>
            <p:nvPr/>
          </p:nvSpPr>
          <p:spPr bwMode="auto">
            <a:xfrm>
              <a:off x="4138424" y="2895794"/>
              <a:ext cx="330369" cy="359519"/>
            </a:xfrm>
            <a:prstGeom prst="roundRect">
              <a:avLst>
                <a:gd name="adj" fmla="val 12495"/>
              </a:avLst>
            </a:prstGeom>
            <a:ln cap="sq" cmpd="sng">
              <a:solidFill>
                <a:schemeClr val="tx1"/>
              </a:solidFill>
              <a:miter lim="800000"/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sz="1000" dirty="0">
                  <a:ln w="0"/>
                  <a:solidFill>
                    <a:schemeClr val="tx1"/>
                  </a:solidFill>
                </a:rPr>
                <a:t>АВОГ</a:t>
              </a:r>
            </a:p>
          </p:txBody>
        </p:sp>
        <p:sp>
          <p:nvSpPr>
            <p:cNvPr id="67" name="AutoShape 7338"/>
            <p:cNvSpPr>
              <a:spLocks noChangeArrowheads="1"/>
            </p:cNvSpPr>
            <p:nvPr/>
          </p:nvSpPr>
          <p:spPr bwMode="auto">
            <a:xfrm>
              <a:off x="4584179" y="2895794"/>
              <a:ext cx="330369" cy="359519"/>
            </a:xfrm>
            <a:prstGeom prst="roundRect">
              <a:avLst>
                <a:gd name="adj" fmla="val 12495"/>
              </a:avLst>
            </a:prstGeom>
            <a:ln cap="sq" cmpd="sng">
              <a:solidFill>
                <a:schemeClr val="tx1"/>
              </a:solidFill>
              <a:miter lim="800000"/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sz="1000" dirty="0">
                  <a:ln w="0"/>
                  <a:solidFill>
                    <a:schemeClr val="tx1"/>
                  </a:solidFill>
                </a:rPr>
                <a:t>АВОГ</a:t>
              </a:r>
            </a:p>
          </p:txBody>
        </p:sp>
        <p:sp>
          <p:nvSpPr>
            <p:cNvPr id="68" name="AutoShape 7338"/>
            <p:cNvSpPr>
              <a:spLocks noChangeArrowheads="1"/>
            </p:cNvSpPr>
            <p:nvPr/>
          </p:nvSpPr>
          <p:spPr bwMode="auto">
            <a:xfrm>
              <a:off x="5031149" y="2895794"/>
              <a:ext cx="330369" cy="359519"/>
            </a:xfrm>
            <a:prstGeom prst="roundRect">
              <a:avLst>
                <a:gd name="adj" fmla="val 12495"/>
              </a:avLst>
            </a:prstGeom>
            <a:ln cap="sq" cmpd="sng">
              <a:solidFill>
                <a:schemeClr val="tx1"/>
              </a:solidFill>
              <a:miter lim="800000"/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sz="1000" dirty="0">
                  <a:ln w="0"/>
                  <a:solidFill>
                    <a:schemeClr val="tx1"/>
                  </a:solidFill>
                </a:rPr>
                <a:t>АВОГ</a:t>
              </a:r>
            </a:p>
          </p:txBody>
        </p:sp>
        <p:sp>
          <p:nvSpPr>
            <p:cNvPr id="69" name="AutoShape 7338"/>
            <p:cNvSpPr>
              <a:spLocks noChangeArrowheads="1"/>
            </p:cNvSpPr>
            <p:nvPr/>
          </p:nvSpPr>
          <p:spPr bwMode="auto">
            <a:xfrm>
              <a:off x="5478119" y="2895794"/>
              <a:ext cx="330369" cy="359519"/>
            </a:xfrm>
            <a:prstGeom prst="roundRect">
              <a:avLst>
                <a:gd name="adj" fmla="val 12495"/>
              </a:avLst>
            </a:prstGeom>
            <a:ln cap="sq" cmpd="sng">
              <a:solidFill>
                <a:schemeClr val="tx1"/>
              </a:solidFill>
              <a:miter lim="800000"/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sz="1000" dirty="0">
                  <a:ln w="0"/>
                  <a:solidFill>
                    <a:schemeClr val="tx1"/>
                  </a:solidFill>
                </a:rPr>
                <a:t>АВОГ</a:t>
              </a:r>
            </a:p>
          </p:txBody>
        </p:sp>
        <p:sp>
          <p:nvSpPr>
            <p:cNvPr id="70" name="AutoShape 7338"/>
            <p:cNvSpPr>
              <a:spLocks noChangeArrowheads="1"/>
            </p:cNvSpPr>
            <p:nvPr/>
          </p:nvSpPr>
          <p:spPr bwMode="auto">
            <a:xfrm>
              <a:off x="1208826" y="2247201"/>
              <a:ext cx="330369" cy="359519"/>
            </a:xfrm>
            <a:prstGeom prst="roundRect">
              <a:avLst>
                <a:gd name="adj" fmla="val 12495"/>
              </a:avLst>
            </a:prstGeom>
            <a:solidFill>
              <a:schemeClr val="tx2">
                <a:lumMod val="60000"/>
                <a:lumOff val="40000"/>
              </a:schemeClr>
            </a:solidFill>
            <a:ln cap="sq" cmpd="sng">
              <a:solidFill>
                <a:schemeClr val="tx1"/>
              </a:solidFill>
              <a:miter lim="800000"/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sz="1000" dirty="0">
                  <a:ln w="0">
                    <a:noFill/>
                  </a:ln>
                  <a:solidFill>
                    <a:schemeClr val="tx1"/>
                  </a:solidFill>
                </a:rPr>
                <a:t>ГПА</a:t>
              </a:r>
            </a:p>
          </p:txBody>
        </p:sp>
        <p:sp>
          <p:nvSpPr>
            <p:cNvPr id="71" name="AutoShape 7338"/>
            <p:cNvSpPr>
              <a:spLocks noChangeArrowheads="1"/>
            </p:cNvSpPr>
            <p:nvPr/>
          </p:nvSpPr>
          <p:spPr bwMode="auto">
            <a:xfrm>
              <a:off x="1635148" y="2247201"/>
              <a:ext cx="330369" cy="359519"/>
            </a:xfrm>
            <a:prstGeom prst="roundRect">
              <a:avLst>
                <a:gd name="adj" fmla="val 12495"/>
              </a:avLst>
            </a:prstGeom>
            <a:solidFill>
              <a:schemeClr val="tx2">
                <a:lumMod val="60000"/>
                <a:lumOff val="40000"/>
              </a:schemeClr>
            </a:solidFill>
            <a:ln cap="sq" cmpd="sng">
              <a:solidFill>
                <a:schemeClr val="tx1"/>
              </a:solidFill>
              <a:miter lim="800000"/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sz="1000" dirty="0">
                  <a:ln w="0">
                    <a:noFill/>
                  </a:ln>
                  <a:solidFill>
                    <a:schemeClr val="tx1"/>
                  </a:solidFill>
                </a:rPr>
                <a:t>ГПА</a:t>
              </a:r>
            </a:p>
          </p:txBody>
        </p:sp>
        <p:sp>
          <p:nvSpPr>
            <p:cNvPr id="72" name="AutoShape 7338"/>
            <p:cNvSpPr>
              <a:spLocks noChangeArrowheads="1"/>
            </p:cNvSpPr>
            <p:nvPr/>
          </p:nvSpPr>
          <p:spPr bwMode="auto">
            <a:xfrm>
              <a:off x="2061470" y="2247201"/>
              <a:ext cx="330369" cy="359519"/>
            </a:xfrm>
            <a:prstGeom prst="roundRect">
              <a:avLst>
                <a:gd name="adj" fmla="val 12495"/>
              </a:avLst>
            </a:prstGeom>
            <a:solidFill>
              <a:schemeClr val="tx2">
                <a:lumMod val="60000"/>
                <a:lumOff val="40000"/>
              </a:schemeClr>
            </a:solidFill>
            <a:ln cap="sq" cmpd="sng">
              <a:solidFill>
                <a:schemeClr val="tx1"/>
              </a:solidFill>
              <a:miter lim="800000"/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sz="1000" dirty="0">
                  <a:ln w="0">
                    <a:noFill/>
                  </a:ln>
                  <a:solidFill>
                    <a:schemeClr val="tx1"/>
                  </a:solidFill>
                </a:rPr>
                <a:t>ГПА</a:t>
              </a:r>
            </a:p>
          </p:txBody>
        </p:sp>
        <p:sp>
          <p:nvSpPr>
            <p:cNvPr id="73" name="AutoShape 7338"/>
            <p:cNvSpPr>
              <a:spLocks noChangeArrowheads="1"/>
            </p:cNvSpPr>
            <p:nvPr/>
          </p:nvSpPr>
          <p:spPr bwMode="auto">
            <a:xfrm>
              <a:off x="3691453" y="2247201"/>
              <a:ext cx="330369" cy="359519"/>
            </a:xfrm>
            <a:prstGeom prst="roundRect">
              <a:avLst>
                <a:gd name="adj" fmla="val 12495"/>
              </a:avLst>
            </a:prstGeom>
            <a:solidFill>
              <a:schemeClr val="tx2">
                <a:lumMod val="60000"/>
                <a:lumOff val="40000"/>
              </a:schemeClr>
            </a:solidFill>
            <a:ln cap="sq" cmpd="sng">
              <a:solidFill>
                <a:schemeClr val="tx1"/>
              </a:solidFill>
              <a:miter lim="800000"/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sz="1000" dirty="0">
                  <a:ln w="0">
                    <a:noFill/>
                  </a:ln>
                  <a:solidFill>
                    <a:schemeClr val="tx1"/>
                  </a:solidFill>
                </a:rPr>
                <a:t>ГПА</a:t>
              </a:r>
            </a:p>
          </p:txBody>
        </p:sp>
        <p:sp>
          <p:nvSpPr>
            <p:cNvPr id="74" name="AutoShape 7338"/>
            <p:cNvSpPr>
              <a:spLocks noChangeArrowheads="1"/>
            </p:cNvSpPr>
            <p:nvPr/>
          </p:nvSpPr>
          <p:spPr bwMode="auto">
            <a:xfrm>
              <a:off x="4138424" y="2247201"/>
              <a:ext cx="330369" cy="359519"/>
            </a:xfrm>
            <a:prstGeom prst="roundRect">
              <a:avLst>
                <a:gd name="adj" fmla="val 12495"/>
              </a:avLst>
            </a:prstGeom>
            <a:solidFill>
              <a:schemeClr val="tx2">
                <a:lumMod val="60000"/>
                <a:lumOff val="40000"/>
              </a:schemeClr>
            </a:solidFill>
            <a:ln cap="sq" cmpd="sng">
              <a:solidFill>
                <a:schemeClr val="tx1"/>
              </a:solidFill>
              <a:miter lim="800000"/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sz="1000" dirty="0">
                  <a:ln w="0">
                    <a:noFill/>
                  </a:ln>
                  <a:solidFill>
                    <a:schemeClr val="tx1"/>
                  </a:solidFill>
                </a:rPr>
                <a:t>ГПА</a:t>
              </a:r>
            </a:p>
          </p:txBody>
        </p:sp>
        <p:sp>
          <p:nvSpPr>
            <p:cNvPr id="75" name="AutoShape 7338"/>
            <p:cNvSpPr>
              <a:spLocks noChangeArrowheads="1"/>
            </p:cNvSpPr>
            <p:nvPr/>
          </p:nvSpPr>
          <p:spPr bwMode="auto">
            <a:xfrm>
              <a:off x="4584179" y="2247201"/>
              <a:ext cx="330369" cy="359519"/>
            </a:xfrm>
            <a:prstGeom prst="roundRect">
              <a:avLst>
                <a:gd name="adj" fmla="val 12495"/>
              </a:avLst>
            </a:prstGeom>
            <a:solidFill>
              <a:schemeClr val="tx2">
                <a:lumMod val="60000"/>
                <a:lumOff val="40000"/>
              </a:schemeClr>
            </a:solidFill>
            <a:ln cap="sq" cmpd="sng">
              <a:solidFill>
                <a:schemeClr val="tx1"/>
              </a:solidFill>
              <a:miter lim="800000"/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sz="1000" dirty="0">
                  <a:ln w="0">
                    <a:noFill/>
                  </a:ln>
                  <a:solidFill>
                    <a:schemeClr val="tx1"/>
                  </a:solidFill>
                </a:rPr>
                <a:t>ГПА</a:t>
              </a:r>
            </a:p>
          </p:txBody>
        </p:sp>
        <p:sp>
          <p:nvSpPr>
            <p:cNvPr id="76" name="AutoShape 7338"/>
            <p:cNvSpPr>
              <a:spLocks noChangeArrowheads="1"/>
            </p:cNvSpPr>
            <p:nvPr/>
          </p:nvSpPr>
          <p:spPr bwMode="auto">
            <a:xfrm>
              <a:off x="5031149" y="2247201"/>
              <a:ext cx="330369" cy="359519"/>
            </a:xfrm>
            <a:prstGeom prst="roundRect">
              <a:avLst>
                <a:gd name="adj" fmla="val 12495"/>
              </a:avLst>
            </a:prstGeom>
            <a:solidFill>
              <a:schemeClr val="tx2">
                <a:lumMod val="60000"/>
                <a:lumOff val="40000"/>
              </a:schemeClr>
            </a:solidFill>
            <a:ln cap="sq" cmpd="sng">
              <a:solidFill>
                <a:schemeClr val="tx1"/>
              </a:solidFill>
              <a:miter lim="800000"/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sz="1000" dirty="0">
                  <a:ln w="0">
                    <a:noFill/>
                  </a:ln>
                  <a:solidFill>
                    <a:schemeClr val="tx1"/>
                  </a:solidFill>
                </a:rPr>
                <a:t>ГПА</a:t>
              </a:r>
            </a:p>
          </p:txBody>
        </p:sp>
        <p:sp>
          <p:nvSpPr>
            <p:cNvPr id="77" name="AutoShape 7338"/>
            <p:cNvSpPr>
              <a:spLocks noChangeArrowheads="1"/>
            </p:cNvSpPr>
            <p:nvPr/>
          </p:nvSpPr>
          <p:spPr bwMode="auto">
            <a:xfrm>
              <a:off x="5478119" y="2247201"/>
              <a:ext cx="330369" cy="359519"/>
            </a:xfrm>
            <a:prstGeom prst="roundRect">
              <a:avLst>
                <a:gd name="adj" fmla="val 12495"/>
              </a:avLst>
            </a:prstGeom>
            <a:solidFill>
              <a:schemeClr val="tx2">
                <a:lumMod val="60000"/>
                <a:lumOff val="40000"/>
              </a:schemeClr>
            </a:solidFill>
            <a:ln cap="sq" cmpd="sng">
              <a:solidFill>
                <a:schemeClr val="tx1"/>
              </a:solidFill>
              <a:miter lim="800000"/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sz="1000" dirty="0">
                  <a:ln w="0">
                    <a:noFill/>
                  </a:ln>
                  <a:solidFill>
                    <a:schemeClr val="tx1"/>
                  </a:solidFill>
                </a:rPr>
                <a:t>ГПА</a:t>
              </a:r>
            </a:p>
          </p:txBody>
        </p:sp>
        <p:sp>
          <p:nvSpPr>
            <p:cNvPr id="78" name="AutoShape 7338"/>
            <p:cNvSpPr>
              <a:spLocks noChangeArrowheads="1"/>
            </p:cNvSpPr>
            <p:nvPr/>
          </p:nvSpPr>
          <p:spPr bwMode="auto">
            <a:xfrm rot="16200000">
              <a:off x="2932098" y="2422276"/>
              <a:ext cx="933849" cy="359519"/>
            </a:xfrm>
            <a:prstGeom prst="roundRect">
              <a:avLst>
                <a:gd name="adj" fmla="val 12495"/>
              </a:avLst>
            </a:prstGeom>
            <a:ln cap="sq" cmpd="sng">
              <a:solidFill>
                <a:schemeClr val="tx1"/>
              </a:solidFill>
              <a:miter lim="800000"/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sz="1000" dirty="0">
                  <a:ln w="0"/>
                  <a:solidFill>
                    <a:schemeClr val="tx1"/>
                  </a:solidFill>
                </a:rPr>
                <a:t>Сепараторы</a:t>
              </a:r>
            </a:p>
          </p:txBody>
        </p:sp>
        <p:sp>
          <p:nvSpPr>
            <p:cNvPr id="80" name="AutoShape 7338"/>
            <p:cNvSpPr>
              <a:spLocks noChangeArrowheads="1"/>
            </p:cNvSpPr>
            <p:nvPr/>
          </p:nvSpPr>
          <p:spPr bwMode="auto">
            <a:xfrm>
              <a:off x="4361909" y="4450472"/>
              <a:ext cx="550210" cy="360734"/>
            </a:xfrm>
            <a:prstGeom prst="roundRect">
              <a:avLst>
                <a:gd name="adj" fmla="val 12495"/>
              </a:avLst>
            </a:prstGeom>
            <a:solidFill>
              <a:schemeClr val="accent6">
                <a:lumMod val="60000"/>
                <a:lumOff val="40000"/>
              </a:schemeClr>
            </a:solidFill>
            <a:ln cap="sq" cmpd="sng">
              <a:solidFill>
                <a:schemeClr val="tx1"/>
              </a:solidFill>
              <a:miter lim="800000"/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sz="1000" dirty="0">
                  <a:ln w="0"/>
                  <a:solidFill>
                    <a:schemeClr val="tx1"/>
                  </a:solidFill>
                </a:rPr>
                <a:t>КОС</a:t>
              </a:r>
            </a:p>
          </p:txBody>
        </p:sp>
        <p:sp>
          <p:nvSpPr>
            <p:cNvPr id="81" name="AutoShape 7338"/>
            <p:cNvSpPr>
              <a:spLocks noChangeArrowheads="1"/>
            </p:cNvSpPr>
            <p:nvPr/>
          </p:nvSpPr>
          <p:spPr bwMode="auto">
            <a:xfrm>
              <a:off x="3682951" y="4450472"/>
              <a:ext cx="551425" cy="360734"/>
            </a:xfrm>
            <a:prstGeom prst="roundRect">
              <a:avLst>
                <a:gd name="adj" fmla="val 12495"/>
              </a:avLst>
            </a:prstGeom>
            <a:solidFill>
              <a:schemeClr val="accent6">
                <a:lumMod val="60000"/>
                <a:lumOff val="40000"/>
              </a:schemeClr>
            </a:solidFill>
            <a:ln cap="sq" cmpd="sng">
              <a:solidFill>
                <a:schemeClr val="tx1"/>
              </a:solidFill>
              <a:miter lim="800000"/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sz="1000" dirty="0">
                  <a:ln w="0"/>
                  <a:solidFill>
                    <a:schemeClr val="tx1"/>
                  </a:solidFill>
                </a:rPr>
                <a:t>ВОС</a:t>
              </a:r>
            </a:p>
          </p:txBody>
        </p:sp>
        <p:sp>
          <p:nvSpPr>
            <p:cNvPr id="82" name="AutoShape 7338"/>
            <p:cNvSpPr>
              <a:spLocks noChangeArrowheads="1"/>
            </p:cNvSpPr>
            <p:nvPr/>
          </p:nvSpPr>
          <p:spPr bwMode="auto">
            <a:xfrm>
              <a:off x="883315" y="3969494"/>
              <a:ext cx="551425" cy="359519"/>
            </a:xfrm>
            <a:prstGeom prst="roundRect">
              <a:avLst>
                <a:gd name="adj" fmla="val 12495"/>
              </a:avLst>
            </a:prstGeom>
            <a:solidFill>
              <a:schemeClr val="accent6">
                <a:lumMod val="60000"/>
                <a:lumOff val="40000"/>
              </a:schemeClr>
            </a:solidFill>
            <a:ln cap="sq" cmpd="sng">
              <a:solidFill>
                <a:schemeClr val="tx1"/>
              </a:solidFill>
              <a:miter lim="800000"/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sz="1000" dirty="0">
                  <a:ln w="0"/>
                  <a:solidFill>
                    <a:schemeClr val="tx1"/>
                  </a:solidFill>
                </a:rPr>
                <a:t>КТП</a:t>
              </a:r>
            </a:p>
          </p:txBody>
        </p:sp>
        <p:sp>
          <p:nvSpPr>
            <p:cNvPr id="83" name="AutoShape 7338"/>
            <p:cNvSpPr>
              <a:spLocks noChangeArrowheads="1"/>
            </p:cNvSpPr>
            <p:nvPr/>
          </p:nvSpPr>
          <p:spPr bwMode="auto">
            <a:xfrm>
              <a:off x="5893948" y="3539528"/>
              <a:ext cx="745759" cy="360734"/>
            </a:xfrm>
            <a:prstGeom prst="roundRect">
              <a:avLst>
                <a:gd name="adj" fmla="val 12495"/>
              </a:avLst>
            </a:prstGeom>
            <a:solidFill>
              <a:schemeClr val="accent6">
                <a:lumMod val="60000"/>
                <a:lumOff val="40000"/>
              </a:schemeClr>
            </a:solidFill>
            <a:ln cap="sq" cmpd="sng">
              <a:solidFill>
                <a:schemeClr val="tx1"/>
              </a:solidFill>
              <a:miter lim="800000"/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sz="1000" dirty="0">
                  <a:ln w="0"/>
                  <a:solidFill>
                    <a:schemeClr val="tx1"/>
                  </a:solidFill>
                </a:rPr>
                <a:t>Котельная</a:t>
              </a:r>
            </a:p>
          </p:txBody>
        </p:sp>
        <p:sp>
          <p:nvSpPr>
            <p:cNvPr id="84" name="AutoShape 7338"/>
            <p:cNvSpPr>
              <a:spLocks noChangeArrowheads="1"/>
            </p:cNvSpPr>
            <p:nvPr/>
          </p:nvSpPr>
          <p:spPr bwMode="auto">
            <a:xfrm>
              <a:off x="3225050" y="3600257"/>
              <a:ext cx="550210" cy="359519"/>
            </a:xfrm>
            <a:prstGeom prst="roundRect">
              <a:avLst>
                <a:gd name="adj" fmla="val 12495"/>
              </a:avLst>
            </a:prstGeom>
            <a:ln cap="sq" cmpd="sng">
              <a:solidFill>
                <a:schemeClr val="tx1"/>
              </a:solidFill>
              <a:miter lim="800000"/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sz="1000" dirty="0">
                  <a:ln w="0"/>
                  <a:solidFill>
                    <a:schemeClr val="tx1"/>
                  </a:solidFill>
                </a:rPr>
                <a:t>БПТГ</a:t>
              </a:r>
            </a:p>
          </p:txBody>
        </p:sp>
        <p:sp>
          <p:nvSpPr>
            <p:cNvPr id="85" name="AutoShape 7338"/>
            <p:cNvSpPr>
              <a:spLocks noChangeArrowheads="1"/>
            </p:cNvSpPr>
            <p:nvPr/>
          </p:nvSpPr>
          <p:spPr bwMode="auto">
            <a:xfrm>
              <a:off x="5297962" y="3539528"/>
              <a:ext cx="550210" cy="360734"/>
            </a:xfrm>
            <a:prstGeom prst="roundRect">
              <a:avLst>
                <a:gd name="adj" fmla="val 12495"/>
              </a:avLst>
            </a:prstGeom>
            <a:solidFill>
              <a:schemeClr val="accent6">
                <a:lumMod val="60000"/>
                <a:lumOff val="40000"/>
              </a:schemeClr>
            </a:solidFill>
            <a:ln cap="sq" cmpd="sng">
              <a:solidFill>
                <a:schemeClr val="tx1"/>
              </a:solidFill>
              <a:miter lim="800000"/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sz="1000" dirty="0">
                  <a:ln w="0"/>
                  <a:solidFill>
                    <a:schemeClr val="tx1"/>
                  </a:solidFill>
                </a:rPr>
                <a:t>КТП</a:t>
              </a:r>
            </a:p>
          </p:txBody>
        </p:sp>
        <p:sp>
          <p:nvSpPr>
            <p:cNvPr id="86" name="AutoShape 7338"/>
            <p:cNvSpPr>
              <a:spLocks noChangeArrowheads="1"/>
            </p:cNvSpPr>
            <p:nvPr/>
          </p:nvSpPr>
          <p:spPr bwMode="auto">
            <a:xfrm>
              <a:off x="4071621" y="3478798"/>
              <a:ext cx="550211" cy="359519"/>
            </a:xfrm>
            <a:prstGeom prst="roundRect">
              <a:avLst>
                <a:gd name="adj" fmla="val 12495"/>
              </a:avLst>
            </a:prstGeom>
            <a:ln cap="sq" cmpd="sng">
              <a:solidFill>
                <a:schemeClr val="tx1"/>
              </a:solidFill>
              <a:miter lim="800000"/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sz="1000" dirty="0">
                  <a:ln w="0"/>
                  <a:solidFill>
                    <a:schemeClr val="tx1"/>
                  </a:solidFill>
                </a:rPr>
                <a:t>Осушка	</a:t>
              </a:r>
            </a:p>
          </p:txBody>
        </p:sp>
        <p:sp>
          <p:nvSpPr>
            <p:cNvPr id="87" name="AutoShape 7338"/>
            <p:cNvSpPr>
              <a:spLocks noChangeArrowheads="1"/>
            </p:cNvSpPr>
            <p:nvPr/>
          </p:nvSpPr>
          <p:spPr bwMode="auto">
            <a:xfrm>
              <a:off x="4706853" y="3478798"/>
              <a:ext cx="550210" cy="359519"/>
            </a:xfrm>
            <a:prstGeom prst="roundRect">
              <a:avLst>
                <a:gd name="adj" fmla="val 12495"/>
              </a:avLst>
            </a:prstGeom>
            <a:ln cap="sq" cmpd="sng">
              <a:solidFill>
                <a:schemeClr val="tx1"/>
              </a:solidFill>
              <a:miter lim="800000"/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sz="1000" dirty="0">
                  <a:ln w="0"/>
                  <a:solidFill>
                    <a:schemeClr val="tx1"/>
                  </a:solidFill>
                </a:rPr>
                <a:t>Осушка</a:t>
              </a:r>
            </a:p>
          </p:txBody>
        </p:sp>
        <p:sp>
          <p:nvSpPr>
            <p:cNvPr id="88" name="AutoShape 7338"/>
            <p:cNvSpPr>
              <a:spLocks noChangeArrowheads="1"/>
            </p:cNvSpPr>
            <p:nvPr/>
          </p:nvSpPr>
          <p:spPr bwMode="auto">
            <a:xfrm>
              <a:off x="794650" y="4450472"/>
              <a:ext cx="551425" cy="360734"/>
            </a:xfrm>
            <a:prstGeom prst="roundRect">
              <a:avLst>
                <a:gd name="adj" fmla="val 12495"/>
              </a:avLst>
            </a:prstGeom>
            <a:solidFill>
              <a:schemeClr val="accent6">
                <a:lumMod val="60000"/>
                <a:lumOff val="40000"/>
              </a:schemeClr>
            </a:solidFill>
            <a:ln cap="sq" cmpd="sng">
              <a:solidFill>
                <a:schemeClr val="tx1"/>
              </a:solidFill>
              <a:miter lim="800000"/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sz="1000" dirty="0">
                  <a:ln w="0"/>
                  <a:solidFill>
                    <a:schemeClr val="tx1"/>
                  </a:solidFill>
                </a:rPr>
                <a:t>ЗРУ</a:t>
              </a:r>
            </a:p>
          </p:txBody>
        </p:sp>
        <p:sp>
          <p:nvSpPr>
            <p:cNvPr id="89" name="AutoShape 7338"/>
            <p:cNvSpPr>
              <a:spLocks noChangeArrowheads="1"/>
            </p:cNvSpPr>
            <p:nvPr/>
          </p:nvSpPr>
          <p:spPr bwMode="auto">
            <a:xfrm>
              <a:off x="2061470" y="3956133"/>
              <a:ext cx="716609" cy="359519"/>
            </a:xfrm>
            <a:prstGeom prst="roundRect">
              <a:avLst>
                <a:gd name="adj" fmla="val 12495"/>
              </a:avLst>
            </a:prstGeom>
            <a:ln cap="sq" cmpd="sng">
              <a:solidFill>
                <a:schemeClr val="tx1"/>
              </a:solidFill>
              <a:miter lim="800000"/>
              <a:headEnd/>
              <a:tailEnd/>
            </a:ln>
            <a:extLst/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anchor="ctr"/>
            <a:lstStyle/>
            <a:p>
              <a:pPr algn="ctr">
                <a:defRPr/>
              </a:pPr>
              <a:r>
                <a:rPr lang="ru-RU" sz="1000" dirty="0">
                  <a:ln w="0"/>
                  <a:solidFill>
                    <a:schemeClr val="tx1"/>
                  </a:solidFill>
                </a:rPr>
                <a:t>Насосная</a:t>
              </a:r>
            </a:p>
          </p:txBody>
        </p:sp>
      </p:grpSp>
      <p:sp>
        <p:nvSpPr>
          <p:cNvPr id="36" name="TextBox 35"/>
          <p:cNvSpPr txBox="1"/>
          <p:nvPr/>
        </p:nvSpPr>
        <p:spPr>
          <a:xfrm>
            <a:off x="216088" y="3923680"/>
            <a:ext cx="11665296" cy="34735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noAutofit/>
          </a:bodyPr>
          <a:lstStyle>
            <a:defPPr>
              <a:defRPr lang="ru-RU"/>
            </a:defPPr>
            <a:lvl1pPr algn="just">
              <a:lnSpc>
                <a:spcPct val="150000"/>
              </a:lnSpc>
              <a:tabLst>
                <a:tab pos="3230563" algn="l"/>
              </a:tabLst>
              <a:defRPr sz="1200">
                <a:solidFill>
                  <a:srgbClr val="18436A"/>
                </a:solidFill>
                <a:latin typeface="MagistralC" panose="02000503030000020004" pitchFamily="2" charset="0"/>
                <a:cs typeface="Arial" panose="020B0604020202020204" pitchFamily="34" charset="0"/>
              </a:defRPr>
            </a:lvl1pPr>
          </a:lstStyle>
          <a:p>
            <a:pPr algn="l">
              <a:lnSpc>
                <a:spcPct val="90000"/>
              </a:lnSpc>
              <a:buClr>
                <a:srgbClr val="00B050"/>
              </a:buClr>
              <a:defRPr/>
            </a:pPr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Сокращение затрат:</a:t>
            </a:r>
          </a:p>
          <a:p>
            <a:pPr algn="l">
              <a:lnSpc>
                <a:spcPct val="90000"/>
              </a:lnSpc>
              <a:buClr>
                <a:srgbClr val="00B050"/>
              </a:buClr>
              <a:defRPr/>
            </a:pPr>
            <a:endParaRPr lang="ru-RU" sz="1400" b="1" dirty="0">
              <a:solidFill>
                <a:schemeClr val="tx1"/>
              </a:solidFill>
              <a:latin typeface="+mn-lt"/>
            </a:endParaRPr>
          </a:p>
          <a:p>
            <a:pPr marL="452438" indent="-452438" algn="l">
              <a:lnSpc>
                <a:spcPct val="6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defRPr/>
            </a:pPr>
            <a:r>
              <a:rPr lang="ru-RU" sz="1800" b="1" dirty="0">
                <a:solidFill>
                  <a:schemeClr val="tx1"/>
                </a:solidFill>
                <a:latin typeface="+mn-lt"/>
              </a:rPr>
              <a:t>Мат. часть для ремонта			- 4 млн. руб.</a:t>
            </a:r>
          </a:p>
          <a:p>
            <a:pPr marL="452438" indent="-452438" algn="l">
              <a:lnSpc>
                <a:spcPct val="6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defRPr/>
            </a:pPr>
            <a:endParaRPr lang="ru-RU" sz="1800" b="1" dirty="0">
              <a:solidFill>
                <a:schemeClr val="tx1"/>
              </a:solidFill>
              <a:latin typeface="+mn-lt"/>
            </a:endParaRPr>
          </a:p>
          <a:p>
            <a:pPr marL="452438" indent="-452438" algn="l">
              <a:lnSpc>
                <a:spcPct val="6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defRPr/>
            </a:pPr>
            <a:r>
              <a:rPr lang="ru-RU" sz="1800" b="1" dirty="0">
                <a:solidFill>
                  <a:schemeClr val="tx1"/>
                </a:solidFill>
                <a:latin typeface="+mn-lt"/>
              </a:rPr>
              <a:t>Кабель и монтажные комплекты 	- 6</a:t>
            </a:r>
            <a:r>
              <a:rPr lang="en-US" sz="1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ru-RU" sz="1800" b="1" dirty="0">
                <a:solidFill>
                  <a:schemeClr val="tx1"/>
                </a:solidFill>
                <a:latin typeface="+mn-lt"/>
              </a:rPr>
              <a:t>млн. руб.</a:t>
            </a:r>
          </a:p>
          <a:p>
            <a:pPr marL="452438" indent="-452438" algn="l">
              <a:lnSpc>
                <a:spcPct val="6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defRPr/>
            </a:pPr>
            <a:endParaRPr lang="ru-RU" sz="1800" b="1" dirty="0">
              <a:solidFill>
                <a:schemeClr val="tx1"/>
              </a:solidFill>
              <a:latin typeface="+mn-lt"/>
            </a:endParaRPr>
          </a:p>
          <a:p>
            <a:pPr marL="452438" indent="-452438" algn="l">
              <a:lnSpc>
                <a:spcPct val="6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defRPr/>
            </a:pPr>
            <a:r>
              <a:rPr lang="ru-RU" sz="1800" b="1" dirty="0">
                <a:solidFill>
                  <a:schemeClr val="tx1"/>
                </a:solidFill>
                <a:latin typeface="+mn-lt"/>
              </a:rPr>
              <a:t>Монтажные работы и ПНР			- 4 млн. руб.</a:t>
            </a:r>
          </a:p>
          <a:p>
            <a:pPr marL="452438" indent="-452438" algn="l">
              <a:lnSpc>
                <a:spcPct val="6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defRPr/>
            </a:pPr>
            <a:endParaRPr lang="ru-RU" sz="1800" b="1" dirty="0">
              <a:solidFill>
                <a:schemeClr val="tx1"/>
              </a:solidFill>
              <a:latin typeface="+mn-lt"/>
            </a:endParaRPr>
          </a:p>
          <a:p>
            <a:pPr marL="452438" indent="-452438" algn="l">
              <a:lnSpc>
                <a:spcPct val="6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defRPr/>
            </a:pPr>
            <a:r>
              <a:rPr lang="ru-RU" sz="1800" b="1" dirty="0">
                <a:solidFill>
                  <a:schemeClr val="tx1"/>
                </a:solidFill>
                <a:latin typeface="+mn-lt"/>
              </a:rPr>
              <a:t>Блок-боксы, эстакады, лотки		- 9 млн. руб. </a:t>
            </a:r>
            <a:endParaRPr lang="en-US" sz="1800" b="1" dirty="0">
              <a:solidFill>
                <a:schemeClr val="tx1"/>
              </a:solidFill>
              <a:latin typeface="+mn-lt"/>
            </a:endParaRPr>
          </a:p>
          <a:p>
            <a:pPr marL="452438" indent="-452438" algn="l">
              <a:lnSpc>
                <a:spcPct val="6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defRPr/>
            </a:pPr>
            <a:endParaRPr lang="ru-RU" sz="1800" b="1" dirty="0">
              <a:solidFill>
                <a:schemeClr val="tx1"/>
              </a:solidFill>
              <a:latin typeface="+mn-lt"/>
            </a:endParaRPr>
          </a:p>
          <a:p>
            <a:pPr marL="452438" indent="-452438" algn="l">
              <a:lnSpc>
                <a:spcPct val="6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defRPr/>
            </a:pPr>
            <a:r>
              <a:rPr lang="ru-RU" sz="1800" b="1" dirty="0">
                <a:solidFill>
                  <a:schemeClr val="tx1"/>
                </a:solidFill>
                <a:latin typeface="+mn-lt"/>
              </a:rPr>
              <a:t>Транспортные расходы			- 1,5 млн. руб.</a:t>
            </a:r>
          </a:p>
          <a:p>
            <a:pPr marL="452438" indent="-452438" algn="l">
              <a:lnSpc>
                <a:spcPct val="6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defRPr/>
            </a:pPr>
            <a:endParaRPr lang="ru-RU" sz="1800" b="1" dirty="0">
              <a:solidFill>
                <a:schemeClr val="tx1"/>
              </a:solidFill>
              <a:latin typeface="+mn-lt"/>
            </a:endParaRPr>
          </a:p>
          <a:p>
            <a:pPr marL="452438" indent="-452438" algn="l">
              <a:lnSpc>
                <a:spcPct val="6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defRPr/>
            </a:pPr>
            <a:r>
              <a:rPr lang="ru-RU" sz="1800" b="1" dirty="0">
                <a:solidFill>
                  <a:schemeClr val="tx1"/>
                </a:solidFill>
                <a:latin typeface="+mn-lt"/>
              </a:rPr>
              <a:t>Замораживание комплектации 		- 2 млн. руб.</a:t>
            </a:r>
          </a:p>
          <a:p>
            <a:pPr marL="452438" indent="-452438" algn="l">
              <a:lnSpc>
                <a:spcPct val="60000"/>
              </a:lnSpc>
              <a:buClr>
                <a:srgbClr val="00B050"/>
              </a:buClr>
              <a:buFont typeface="Wingdings" panose="05000000000000000000" pitchFamily="2" charset="2"/>
              <a:buChar char="ü"/>
              <a:defRPr/>
            </a:pPr>
            <a:endParaRPr lang="ru-RU" sz="1800" b="1" dirty="0">
              <a:solidFill>
                <a:schemeClr val="tx1"/>
              </a:solidFill>
              <a:latin typeface="+mn-lt"/>
            </a:endParaRPr>
          </a:p>
          <a:p>
            <a:pPr algn="l">
              <a:lnSpc>
                <a:spcPct val="60000"/>
              </a:lnSpc>
              <a:buClr>
                <a:srgbClr val="00B050"/>
              </a:buClr>
              <a:defRPr/>
            </a:pPr>
            <a:r>
              <a:rPr lang="ru-RU" sz="1800" b="1" dirty="0">
                <a:solidFill>
                  <a:schemeClr val="tx1"/>
                </a:solidFill>
                <a:latin typeface="+mn-lt"/>
              </a:rPr>
              <a:t>Итого, </a:t>
            </a:r>
            <a:r>
              <a:rPr lang="ru-RU" sz="1800" b="1" dirty="0">
                <a:solidFill>
                  <a:schemeClr val="accent6">
                    <a:lumMod val="50000"/>
                  </a:schemeClr>
                </a:solidFill>
                <a:latin typeface="+mn-lt"/>
              </a:rPr>
              <a:t>более 26 млн. руб. </a:t>
            </a:r>
            <a:r>
              <a:rPr lang="ru-RU" sz="1800" b="1" dirty="0">
                <a:solidFill>
                  <a:schemeClr val="tx1"/>
                </a:solidFill>
                <a:latin typeface="+mn-lt"/>
              </a:rPr>
              <a:t>на цех</a:t>
            </a:r>
            <a:endParaRPr lang="ru-RU" sz="2000" b="1" dirty="0"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557192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35360" y="1268760"/>
            <a:ext cx="11521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Новый научно-производственный комплекс, выпускающий интерактивные САУ</a:t>
            </a:r>
            <a:endParaRPr lang="ru-RU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14" t="4112" r="13815" b="3773"/>
          <a:stretch/>
        </p:blipFill>
        <p:spPr>
          <a:xfrm>
            <a:off x="335360" y="2420888"/>
            <a:ext cx="4248472" cy="398104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3809" y="2420889"/>
            <a:ext cx="7070332" cy="39810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487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991</Words>
  <Application>Microsoft Office PowerPoint</Application>
  <PresentationFormat>Широкоэкранный</PresentationFormat>
  <Paragraphs>416</Paragraphs>
  <Slides>20</Slides>
  <Notes>8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Arial</vt:lpstr>
      <vt:lpstr>Calibri</vt:lpstr>
      <vt:lpstr>Times New Roman</vt:lpstr>
      <vt:lpstr>Wingdings</vt:lpstr>
      <vt:lpstr>Тема Office</vt:lpstr>
      <vt:lpstr>Visio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/>
  <cp:lastModifiedBy/>
  <cp:revision>479</cp:revision>
  <cp:lastPrinted>2015-11-16T13:46:53Z</cp:lastPrinted>
  <dcterms:created xsi:type="dcterms:W3CDTF">2012-10-16T05:41:44Z</dcterms:created>
  <dcterms:modified xsi:type="dcterms:W3CDTF">2018-11-30T09:44:27Z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26557171</vt:lpwstr>
  </property>
  <property fmtid="{D5CDD505-2E9C-101B-9397-08002B2CF9AE}" pid="3" name="NXPowerLiteSettings">
    <vt:lpwstr>B74006B004C800</vt:lpwstr>
  </property>
  <property fmtid="{D5CDD505-2E9C-101B-9397-08002B2CF9AE}" pid="4" name="NXPowerLiteVersion">
    <vt:lpwstr>D6.1.2</vt:lpwstr>
  </property>
</Properties>
</file>