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55" r:id="rId2"/>
    <p:sldMasterId id="2147483658" r:id="rId3"/>
    <p:sldMasterId id="2147483659" r:id="rId4"/>
    <p:sldMasterId id="2147483660" r:id="rId5"/>
    <p:sldMasterId id="2147483661" r:id="rId6"/>
    <p:sldMasterId id="2147483662" r:id="rId7"/>
    <p:sldMasterId id="2147483743" r:id="rId8"/>
  </p:sldMasterIdLst>
  <p:notesMasterIdLst>
    <p:notesMasterId r:id="rId22"/>
  </p:notesMasterIdLst>
  <p:handoutMasterIdLst>
    <p:handoutMasterId r:id="rId23"/>
  </p:handoutMasterIdLst>
  <p:sldIdLst>
    <p:sldId id="271" r:id="rId9"/>
    <p:sldId id="268" r:id="rId10"/>
    <p:sldId id="273" r:id="rId11"/>
    <p:sldId id="274" r:id="rId12"/>
    <p:sldId id="275" r:id="rId13"/>
    <p:sldId id="276" r:id="rId14"/>
    <p:sldId id="277" r:id="rId15"/>
    <p:sldId id="260" r:id="rId16"/>
    <p:sldId id="272" r:id="rId17"/>
    <p:sldId id="278" r:id="rId18"/>
    <p:sldId id="262" r:id="rId19"/>
    <p:sldId id="279" r:id="rId20"/>
    <p:sldId id="280" r:id="rId21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  <a:srgbClr val="0033CC"/>
    <a:srgbClr val="0000FF"/>
    <a:srgbClr val="3366FF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9" autoAdjust="0"/>
    <p:restoredTop sz="82385" autoAdjust="0"/>
  </p:normalViewPr>
  <p:slideViewPr>
    <p:cSldViewPr snapToGrid="0" showGuides="1">
      <p:cViewPr>
        <p:scale>
          <a:sx n="100" d="100"/>
          <a:sy n="100" d="100"/>
        </p:scale>
        <p:origin x="-2238" y="-96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114" y="-102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3CC07-09A1-4B0A-ACA9-39953B5A48E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B4391-CA33-4AF0-B47A-87134609A083}">
      <dgm:prSet phldrT="[Текст]" custT="1"/>
      <dgm:spPr>
        <a:xfrm rot="10800000">
          <a:off x="610360" y="31044"/>
          <a:ext cx="755450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отсутствие правоустанавливающих документов на объекты основных средств, подлежащих реконструкции  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AD9B2B-7F97-498F-80CF-98CABBA9648D}" type="parTrans" cxnId="{58CA2CE5-EA77-4BEB-8A03-AFDD50247FC0}">
      <dgm:prSet/>
      <dgm:spPr/>
      <dgm:t>
        <a:bodyPr/>
        <a:lstStyle/>
        <a:p>
          <a:endParaRPr lang="ru-RU"/>
        </a:p>
      </dgm:t>
    </dgm:pt>
    <dgm:pt modelId="{80F3275F-3B31-408E-8B2F-4A54FC7B4B23}" type="sibTrans" cxnId="{58CA2CE5-EA77-4BEB-8A03-AFDD50247FC0}">
      <dgm:prSet/>
      <dgm:spPr/>
      <dgm:t>
        <a:bodyPr/>
        <a:lstStyle/>
        <a:p>
          <a:endParaRPr lang="ru-RU"/>
        </a:p>
      </dgm:t>
    </dgm:pt>
    <dgm:pt modelId="{EB2E40C0-A11B-48C6-B678-4C74A15E03C6}">
      <dgm:prSet phldrT="[Текст]" custT="1"/>
      <dgm:spPr>
        <a:xfrm rot="10800000">
          <a:off x="610360" y="633427"/>
          <a:ext cx="755450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отсутствие Актов обследования существующих объектов</a:t>
          </a:r>
        </a:p>
      </dgm:t>
    </dgm:pt>
    <dgm:pt modelId="{7203CF7B-55B3-414B-A301-281CA368BA4B}" type="parTrans" cxnId="{E9F66584-9D5D-4FD2-AAC8-23F955E51707}">
      <dgm:prSet/>
      <dgm:spPr/>
      <dgm:t>
        <a:bodyPr/>
        <a:lstStyle/>
        <a:p>
          <a:endParaRPr lang="ru-RU"/>
        </a:p>
      </dgm:t>
    </dgm:pt>
    <dgm:pt modelId="{7251F232-80CF-45A3-9818-B0FBED7AE632}" type="sibTrans" cxnId="{E9F66584-9D5D-4FD2-AAC8-23F955E51707}">
      <dgm:prSet/>
      <dgm:spPr/>
      <dgm:t>
        <a:bodyPr/>
        <a:lstStyle/>
        <a:p>
          <a:endParaRPr lang="ru-RU"/>
        </a:p>
      </dgm:t>
    </dgm:pt>
    <dgm:pt modelId="{E0926826-332D-4E5B-9A82-DDBE891E004E}">
      <dgm:prSet phldrT="[Текст]" custT="1"/>
      <dgm:spPr>
        <a:xfrm rot="10800000">
          <a:off x="610360" y="1255125"/>
          <a:ext cx="755450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отсутствие обоснований по принятым производительностям  ГРС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301AE7-AD84-451D-B398-C0C956B139F7}" type="parTrans" cxnId="{5830CEDD-C810-41C7-A797-DAE9F8566B0C}">
      <dgm:prSet/>
      <dgm:spPr/>
      <dgm:t>
        <a:bodyPr/>
        <a:lstStyle/>
        <a:p>
          <a:endParaRPr lang="ru-RU"/>
        </a:p>
      </dgm:t>
    </dgm:pt>
    <dgm:pt modelId="{D6EF95B4-0A0D-401C-8241-858C4D8BE514}" type="sibTrans" cxnId="{5830CEDD-C810-41C7-A797-DAE9F8566B0C}">
      <dgm:prSet/>
      <dgm:spPr/>
      <dgm:t>
        <a:bodyPr/>
        <a:lstStyle/>
        <a:p>
          <a:endParaRPr lang="ru-RU"/>
        </a:p>
      </dgm:t>
    </dgm:pt>
    <dgm:pt modelId="{34EE9C00-D944-4DFB-BCE6-4E218CA14E33}">
      <dgm:prSet custT="1"/>
      <dgm:spPr>
        <a:xfrm rot="10800000">
          <a:off x="635551" y="1946144"/>
          <a:ext cx="752317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оптимальность технических решений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B896CE7-EBB4-4108-B369-1AB5CAE6B04F}" type="parTrans" cxnId="{476730D3-FF3E-4BDD-87A6-E093AD8D9E0D}">
      <dgm:prSet/>
      <dgm:spPr/>
      <dgm:t>
        <a:bodyPr/>
        <a:lstStyle/>
        <a:p>
          <a:endParaRPr lang="ru-RU"/>
        </a:p>
      </dgm:t>
    </dgm:pt>
    <dgm:pt modelId="{D6CCC33E-2DFB-41E2-943B-D24E95F8688D}" type="sibTrans" cxnId="{476730D3-FF3E-4BDD-87A6-E093AD8D9E0D}">
      <dgm:prSet/>
      <dgm:spPr/>
      <dgm:t>
        <a:bodyPr/>
        <a:lstStyle/>
        <a:p>
          <a:endParaRPr lang="ru-RU"/>
        </a:p>
      </dgm:t>
    </dgm:pt>
    <dgm:pt modelId="{610AB1E0-AE04-4696-9050-91452ECBFCF2}">
      <dgm:prSet custT="1"/>
      <dgm:spPr>
        <a:xfrm rot="10800000">
          <a:off x="635551" y="2567842"/>
          <a:ext cx="752317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необходимость замены импортных МТР</a:t>
          </a:r>
          <a:endParaRPr lang="ru-RU" sz="18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5B39A6-B44C-4B59-BFCC-BE5C376E1A34}" type="parTrans" cxnId="{2FDF2D35-025F-4DA8-AED8-29F691395D73}">
      <dgm:prSet/>
      <dgm:spPr/>
      <dgm:t>
        <a:bodyPr/>
        <a:lstStyle/>
        <a:p>
          <a:endParaRPr lang="ru-RU"/>
        </a:p>
      </dgm:t>
    </dgm:pt>
    <dgm:pt modelId="{0F9E0910-B05D-45AA-9C12-32BDFD4418CE}" type="sibTrans" cxnId="{2FDF2D35-025F-4DA8-AED8-29F691395D73}">
      <dgm:prSet/>
      <dgm:spPr/>
      <dgm:t>
        <a:bodyPr/>
        <a:lstStyle/>
        <a:p>
          <a:endParaRPr lang="ru-RU"/>
        </a:p>
      </dgm:t>
    </dgm:pt>
    <dgm:pt modelId="{206D4DA0-CDC5-4878-B12B-701076ED7B3E}">
      <dgm:prSet custT="1"/>
      <dgm:spPr>
        <a:xfrm rot="10800000">
          <a:off x="635551" y="3110814"/>
          <a:ext cx="752317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некорректность</a:t>
          </a:r>
          <a:r>
            <a:rPr lang="ru-RU" sz="2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сметных расчетов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AD36C9C-4DF6-4845-AE47-12D136008E11}" type="parTrans" cxnId="{5C8A2E6E-AA27-43BF-AA69-6BA4DBB4ACAA}">
      <dgm:prSet/>
      <dgm:spPr/>
      <dgm:t>
        <a:bodyPr/>
        <a:lstStyle/>
        <a:p>
          <a:endParaRPr lang="ru-RU"/>
        </a:p>
      </dgm:t>
    </dgm:pt>
    <dgm:pt modelId="{56439FF2-4AA6-4CCE-A662-E0BA6DE3A135}" type="sibTrans" cxnId="{5C8A2E6E-AA27-43BF-AA69-6BA4DBB4ACAA}">
      <dgm:prSet/>
      <dgm:spPr/>
      <dgm:t>
        <a:bodyPr/>
        <a:lstStyle/>
        <a:p>
          <a:endParaRPr lang="ru-RU"/>
        </a:p>
      </dgm:t>
    </dgm:pt>
    <dgm:pt modelId="{D80F9BF4-3B2C-439F-B5D6-53472063B0D1}" type="pres">
      <dgm:prSet presAssocID="{8683CC07-09A1-4B0A-ACA9-39953B5A48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C43EF-C18A-422C-A483-852B88A44122}" type="pres">
      <dgm:prSet presAssocID="{04DB4391-CA33-4AF0-B47A-87134609A083}" presName="composite" presStyleCnt="0"/>
      <dgm:spPr/>
    </dgm:pt>
    <dgm:pt modelId="{08D55672-E3A4-4D66-9806-7D57B247146F}" type="pres">
      <dgm:prSet presAssocID="{04DB4391-CA33-4AF0-B47A-87134609A083}" presName="imgShp" presStyleLbl="fgImgPlace1" presStyleIdx="0" presStyleCnt="6" custLinFactX="-100000" custLinFactNeighborX="-102706" custLinFactNeighborY="-4137"/>
      <dgm:spPr>
        <a:xfrm>
          <a:off x="176998" y="0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E8764BD-442E-4D66-8E50-92E2A07A80F5}" type="pres">
      <dgm:prSet presAssocID="{04DB4391-CA33-4AF0-B47A-87134609A083}" presName="txShp" presStyleLbl="node1" presStyleIdx="0" presStyleCnt="6" custScaleX="137200" custLinFactNeighborX="4497" custLinFactNeighborY="6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C2634-7B09-4571-A5B9-A13352C01881}" type="pres">
      <dgm:prSet presAssocID="{80F3275F-3B31-408E-8B2F-4A54FC7B4B23}" presName="spacing" presStyleCnt="0"/>
      <dgm:spPr/>
    </dgm:pt>
    <dgm:pt modelId="{E235BFE2-BA33-4882-BFDC-F8DADA851A2E}" type="pres">
      <dgm:prSet presAssocID="{EB2E40C0-A11B-48C6-B678-4C74A15E03C6}" presName="composite" presStyleCnt="0"/>
      <dgm:spPr/>
    </dgm:pt>
    <dgm:pt modelId="{FFAB7BC7-4AED-43B1-819A-34016811C7FD}" type="pres">
      <dgm:prSet presAssocID="{EB2E40C0-A11B-48C6-B678-4C74A15E03C6}" presName="imgShp" presStyleLbl="fgImgPlace1" presStyleIdx="1" presStyleCnt="6" custLinFactX="-100000" custLinFactNeighborX="-102706" custLinFactNeighborY="-4137"/>
      <dgm:spPr>
        <a:xfrm>
          <a:off x="176998" y="603719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2B4E91A-EAAE-4627-8959-A1B1357DB6BA}" type="pres">
      <dgm:prSet presAssocID="{EB2E40C0-A11B-48C6-B678-4C74A15E03C6}" presName="txShp" presStyleLbl="node1" presStyleIdx="1" presStyleCnt="6" custScaleX="137200" custLinFactNeighborX="4497" custLinFactNeighborY="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63138-971A-43C1-A3C1-D4B95A7FB31F}" type="pres">
      <dgm:prSet presAssocID="{7251F232-80CF-45A3-9818-B0FBED7AE632}" presName="spacing" presStyleCnt="0"/>
      <dgm:spPr/>
    </dgm:pt>
    <dgm:pt modelId="{889C552E-C6A1-4CE5-BEE3-1D78486B28A1}" type="pres">
      <dgm:prSet presAssocID="{E0926826-332D-4E5B-9A82-DDBE891E004E}" presName="composite" presStyleCnt="0"/>
      <dgm:spPr/>
    </dgm:pt>
    <dgm:pt modelId="{B03CC3DF-CA01-45CB-ACFC-DFD512637D58}" type="pres">
      <dgm:prSet presAssocID="{E0926826-332D-4E5B-9A82-DDBE891E004E}" presName="imgShp" presStyleLbl="fgImgPlace1" presStyleIdx="2" presStyleCnt="6" custLinFactX="-100000" custLinFactNeighborX="-102706" custLinFactNeighborY="-4137"/>
      <dgm:spPr>
        <a:xfrm>
          <a:off x="176998" y="1225416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8C20181-2187-450D-AF01-75AED9236156}" type="pres">
      <dgm:prSet presAssocID="{E0926826-332D-4E5B-9A82-DDBE891E004E}" presName="txShp" presStyleLbl="node1" presStyleIdx="2" presStyleCnt="6" custScaleX="137200" custLinFactNeighborX="4497" custLinFactNeighborY="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153C6-90F1-4197-9116-49D859D57749}" type="pres">
      <dgm:prSet presAssocID="{D6EF95B4-0A0D-401C-8241-858C4D8BE514}" presName="spacing" presStyleCnt="0"/>
      <dgm:spPr/>
    </dgm:pt>
    <dgm:pt modelId="{DD2FC151-0FE5-4A0E-9845-A1CBCC7FAB3B}" type="pres">
      <dgm:prSet presAssocID="{34EE9C00-D944-4DFB-BCE6-4E218CA14E33}" presName="composite" presStyleCnt="0"/>
      <dgm:spPr/>
    </dgm:pt>
    <dgm:pt modelId="{3917421E-842C-4A58-9858-30E23DAC325E}" type="pres">
      <dgm:prSet presAssocID="{34EE9C00-D944-4DFB-BCE6-4E218CA14E33}" presName="imgShp" presStyleLbl="fgImgPlace1" presStyleIdx="3" presStyleCnt="6" custLinFactX="-94433" custLinFactNeighborX="-100000" custLinFactNeighborY="6205"/>
      <dgm:spPr>
        <a:xfrm>
          <a:off x="216607" y="1896629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7DD9B15-593C-4F81-BC16-61DFEFF82CC4}" type="pres">
      <dgm:prSet presAssocID="{34EE9C00-D944-4DFB-BCE6-4E218CA14E33}" presName="txShp" presStyleLbl="node1" presStyleIdx="3" presStyleCnt="6" custScaleX="136631" custLinFactNeighborX="4670" custLinFactNeighborY="1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2C9DB-211F-4223-B669-56FDBBEA3DEF}" type="pres">
      <dgm:prSet presAssocID="{D6CCC33E-2DFB-41E2-943B-D24E95F8688D}" presName="spacing" presStyleCnt="0"/>
      <dgm:spPr/>
    </dgm:pt>
    <dgm:pt modelId="{129649D5-0D3D-4418-9A59-4ADC94AEE3E9}" type="pres">
      <dgm:prSet presAssocID="{610AB1E0-AE04-4696-9050-91452ECBFCF2}" presName="composite" presStyleCnt="0"/>
      <dgm:spPr/>
    </dgm:pt>
    <dgm:pt modelId="{81F791B7-6D12-468A-8838-1ABA37598D33}" type="pres">
      <dgm:prSet presAssocID="{610AB1E0-AE04-4696-9050-91452ECBFCF2}" presName="imgShp" presStyleLbl="fgImgPlace1" presStyleIdx="4" presStyleCnt="6" custLinFactX="-94433" custLinFactNeighborX="-100000" custLinFactNeighborY="6205"/>
      <dgm:spPr>
        <a:xfrm>
          <a:off x="216607" y="2518327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67C1E21-185D-413C-BCBD-538F448597B1}" type="pres">
      <dgm:prSet presAssocID="{610AB1E0-AE04-4696-9050-91452ECBFCF2}" presName="txShp" presStyleLbl="node1" presStyleIdx="4" presStyleCnt="6" custScaleX="136631" custLinFactNeighborX="4670" custLinFactNeighborY="1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B5392-0FF3-416C-85A1-B37D402D4247}" type="pres">
      <dgm:prSet presAssocID="{0F9E0910-B05D-45AA-9C12-32BDFD4418CE}" presName="spacing" presStyleCnt="0"/>
      <dgm:spPr/>
    </dgm:pt>
    <dgm:pt modelId="{DC5F6992-CCCD-4E83-A0D8-74D5B8108EA6}" type="pres">
      <dgm:prSet presAssocID="{206D4DA0-CDC5-4878-B12B-701076ED7B3E}" presName="composite" presStyleCnt="0"/>
      <dgm:spPr/>
    </dgm:pt>
    <dgm:pt modelId="{FE45AC14-173F-4245-8F43-8A77A1BBDD43}" type="pres">
      <dgm:prSet presAssocID="{206D4DA0-CDC5-4878-B12B-701076ED7B3E}" presName="imgShp" presStyleLbl="fgImgPlace1" presStyleIdx="5" presStyleCnt="6" custLinFactX="-94433" custLinFactNeighborX="-100000" custLinFactNeighborY="104"/>
      <dgm:spPr>
        <a:xfrm>
          <a:off x="216607" y="3110814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140F4C5-D759-417A-94A1-31B23A7213BB}" type="pres">
      <dgm:prSet presAssocID="{206D4DA0-CDC5-4878-B12B-701076ED7B3E}" presName="txShp" presStyleLbl="node1" presStyleIdx="5" presStyleCnt="6" custScaleX="136631" custLinFactNeighborX="4670" custLinFactNeighborY="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730D3-FF3E-4BDD-87A6-E093AD8D9E0D}" srcId="{8683CC07-09A1-4B0A-ACA9-39953B5A48E0}" destId="{34EE9C00-D944-4DFB-BCE6-4E218CA14E33}" srcOrd="3" destOrd="0" parTransId="{FB896CE7-EBB4-4108-B369-1AB5CAE6B04F}" sibTransId="{D6CCC33E-2DFB-41E2-943B-D24E95F8688D}"/>
    <dgm:cxn modelId="{5C8A2E6E-AA27-43BF-AA69-6BA4DBB4ACAA}" srcId="{8683CC07-09A1-4B0A-ACA9-39953B5A48E0}" destId="{206D4DA0-CDC5-4878-B12B-701076ED7B3E}" srcOrd="5" destOrd="0" parTransId="{DAD36C9C-4DF6-4845-AE47-12D136008E11}" sibTransId="{56439FF2-4AA6-4CCE-A662-E0BA6DE3A135}"/>
    <dgm:cxn modelId="{2FDF2D35-025F-4DA8-AED8-29F691395D73}" srcId="{8683CC07-09A1-4B0A-ACA9-39953B5A48E0}" destId="{610AB1E0-AE04-4696-9050-91452ECBFCF2}" srcOrd="4" destOrd="0" parTransId="{535B39A6-B44C-4B59-BFCC-BE5C376E1A34}" sibTransId="{0F9E0910-B05D-45AA-9C12-32BDFD4418CE}"/>
    <dgm:cxn modelId="{EC0F5985-3F89-4666-893C-B7E9C811E50D}" type="presOf" srcId="{E0926826-332D-4E5B-9A82-DDBE891E004E}" destId="{48C20181-2187-450D-AF01-75AED9236156}" srcOrd="0" destOrd="0" presId="urn:microsoft.com/office/officeart/2005/8/layout/vList3"/>
    <dgm:cxn modelId="{349BE715-F892-43A5-8167-AD839FF56C6C}" type="presOf" srcId="{34EE9C00-D944-4DFB-BCE6-4E218CA14E33}" destId="{37DD9B15-593C-4F81-BC16-61DFEFF82CC4}" srcOrd="0" destOrd="0" presId="urn:microsoft.com/office/officeart/2005/8/layout/vList3"/>
    <dgm:cxn modelId="{8BFDFD48-F81E-4BC3-BD0A-FD012B579E66}" type="presOf" srcId="{04DB4391-CA33-4AF0-B47A-87134609A083}" destId="{7E8764BD-442E-4D66-8E50-92E2A07A80F5}" srcOrd="0" destOrd="0" presId="urn:microsoft.com/office/officeart/2005/8/layout/vList3"/>
    <dgm:cxn modelId="{5830CEDD-C810-41C7-A797-DAE9F8566B0C}" srcId="{8683CC07-09A1-4B0A-ACA9-39953B5A48E0}" destId="{E0926826-332D-4E5B-9A82-DDBE891E004E}" srcOrd="2" destOrd="0" parTransId="{21301AE7-AD84-451D-B398-C0C956B139F7}" sibTransId="{D6EF95B4-0A0D-401C-8241-858C4D8BE514}"/>
    <dgm:cxn modelId="{58CA2CE5-EA77-4BEB-8A03-AFDD50247FC0}" srcId="{8683CC07-09A1-4B0A-ACA9-39953B5A48E0}" destId="{04DB4391-CA33-4AF0-B47A-87134609A083}" srcOrd="0" destOrd="0" parTransId="{C4AD9B2B-7F97-498F-80CF-98CABBA9648D}" sibTransId="{80F3275F-3B31-408E-8B2F-4A54FC7B4B23}"/>
    <dgm:cxn modelId="{236A8FD9-F905-426A-9161-CD69C620D1C4}" type="presOf" srcId="{206D4DA0-CDC5-4878-B12B-701076ED7B3E}" destId="{5140F4C5-D759-417A-94A1-31B23A7213BB}" srcOrd="0" destOrd="0" presId="urn:microsoft.com/office/officeart/2005/8/layout/vList3"/>
    <dgm:cxn modelId="{E9F66584-9D5D-4FD2-AAC8-23F955E51707}" srcId="{8683CC07-09A1-4B0A-ACA9-39953B5A48E0}" destId="{EB2E40C0-A11B-48C6-B678-4C74A15E03C6}" srcOrd="1" destOrd="0" parTransId="{7203CF7B-55B3-414B-A301-281CA368BA4B}" sibTransId="{7251F232-80CF-45A3-9818-B0FBED7AE632}"/>
    <dgm:cxn modelId="{518C21ED-9364-4547-A34E-A174EFE4F146}" type="presOf" srcId="{8683CC07-09A1-4B0A-ACA9-39953B5A48E0}" destId="{D80F9BF4-3B2C-439F-B5D6-53472063B0D1}" srcOrd="0" destOrd="0" presId="urn:microsoft.com/office/officeart/2005/8/layout/vList3"/>
    <dgm:cxn modelId="{C8C6EBC9-C714-407A-9471-994058C55BB3}" type="presOf" srcId="{EB2E40C0-A11B-48C6-B678-4C74A15E03C6}" destId="{52B4E91A-EAAE-4627-8959-A1B1357DB6BA}" srcOrd="0" destOrd="0" presId="urn:microsoft.com/office/officeart/2005/8/layout/vList3"/>
    <dgm:cxn modelId="{48D03A9F-156E-4E2B-8DFC-9B42DA29DF7E}" type="presOf" srcId="{610AB1E0-AE04-4696-9050-91452ECBFCF2}" destId="{667C1E21-185D-413C-BCBD-538F448597B1}" srcOrd="0" destOrd="0" presId="urn:microsoft.com/office/officeart/2005/8/layout/vList3"/>
    <dgm:cxn modelId="{A0832E91-C922-4002-A1F5-3C780F63D1BA}" type="presParOf" srcId="{D80F9BF4-3B2C-439F-B5D6-53472063B0D1}" destId="{BB2C43EF-C18A-422C-A483-852B88A44122}" srcOrd="0" destOrd="0" presId="urn:microsoft.com/office/officeart/2005/8/layout/vList3"/>
    <dgm:cxn modelId="{5F6103E3-A141-4C88-BDEF-891CBDA1DC87}" type="presParOf" srcId="{BB2C43EF-C18A-422C-A483-852B88A44122}" destId="{08D55672-E3A4-4D66-9806-7D57B247146F}" srcOrd="0" destOrd="0" presId="urn:microsoft.com/office/officeart/2005/8/layout/vList3"/>
    <dgm:cxn modelId="{7793738C-00CF-47B5-8A1B-F1B495FC6107}" type="presParOf" srcId="{BB2C43EF-C18A-422C-A483-852B88A44122}" destId="{7E8764BD-442E-4D66-8E50-92E2A07A80F5}" srcOrd="1" destOrd="0" presId="urn:microsoft.com/office/officeart/2005/8/layout/vList3"/>
    <dgm:cxn modelId="{FF471DC8-A2EA-43DE-AACF-DC4647206182}" type="presParOf" srcId="{D80F9BF4-3B2C-439F-B5D6-53472063B0D1}" destId="{EFFC2634-7B09-4571-A5B9-A13352C01881}" srcOrd="1" destOrd="0" presId="urn:microsoft.com/office/officeart/2005/8/layout/vList3"/>
    <dgm:cxn modelId="{A12F9F3F-52B8-498D-B183-EE9AE76AC784}" type="presParOf" srcId="{D80F9BF4-3B2C-439F-B5D6-53472063B0D1}" destId="{E235BFE2-BA33-4882-BFDC-F8DADA851A2E}" srcOrd="2" destOrd="0" presId="urn:microsoft.com/office/officeart/2005/8/layout/vList3"/>
    <dgm:cxn modelId="{7325A564-CAC1-4C47-8C8C-D77E8F1B0834}" type="presParOf" srcId="{E235BFE2-BA33-4882-BFDC-F8DADA851A2E}" destId="{FFAB7BC7-4AED-43B1-819A-34016811C7FD}" srcOrd="0" destOrd="0" presId="urn:microsoft.com/office/officeart/2005/8/layout/vList3"/>
    <dgm:cxn modelId="{6BA7614B-AA4D-4D45-9E64-CDBE31E3DBE3}" type="presParOf" srcId="{E235BFE2-BA33-4882-BFDC-F8DADA851A2E}" destId="{52B4E91A-EAAE-4627-8959-A1B1357DB6BA}" srcOrd="1" destOrd="0" presId="urn:microsoft.com/office/officeart/2005/8/layout/vList3"/>
    <dgm:cxn modelId="{AAFF74DC-2DFC-43A4-AC90-036D7D0C3B9C}" type="presParOf" srcId="{D80F9BF4-3B2C-439F-B5D6-53472063B0D1}" destId="{0A763138-971A-43C1-A3C1-D4B95A7FB31F}" srcOrd="3" destOrd="0" presId="urn:microsoft.com/office/officeart/2005/8/layout/vList3"/>
    <dgm:cxn modelId="{D2914BD6-DF22-44D7-BDCD-AFA37097B25C}" type="presParOf" srcId="{D80F9BF4-3B2C-439F-B5D6-53472063B0D1}" destId="{889C552E-C6A1-4CE5-BEE3-1D78486B28A1}" srcOrd="4" destOrd="0" presId="urn:microsoft.com/office/officeart/2005/8/layout/vList3"/>
    <dgm:cxn modelId="{24C2086D-D28D-47C8-BE43-266A8F24DF33}" type="presParOf" srcId="{889C552E-C6A1-4CE5-BEE3-1D78486B28A1}" destId="{B03CC3DF-CA01-45CB-ACFC-DFD512637D58}" srcOrd="0" destOrd="0" presId="urn:microsoft.com/office/officeart/2005/8/layout/vList3"/>
    <dgm:cxn modelId="{F4154F12-8A44-4D7A-B1B2-20768E203631}" type="presParOf" srcId="{889C552E-C6A1-4CE5-BEE3-1D78486B28A1}" destId="{48C20181-2187-450D-AF01-75AED9236156}" srcOrd="1" destOrd="0" presId="urn:microsoft.com/office/officeart/2005/8/layout/vList3"/>
    <dgm:cxn modelId="{E73F1FA2-4AC8-4F09-AF18-67CF771D515B}" type="presParOf" srcId="{D80F9BF4-3B2C-439F-B5D6-53472063B0D1}" destId="{611153C6-90F1-4197-9116-49D859D57749}" srcOrd="5" destOrd="0" presId="urn:microsoft.com/office/officeart/2005/8/layout/vList3"/>
    <dgm:cxn modelId="{CE10A60F-86F4-431C-A8CF-B5F3EB83574C}" type="presParOf" srcId="{D80F9BF4-3B2C-439F-B5D6-53472063B0D1}" destId="{DD2FC151-0FE5-4A0E-9845-A1CBCC7FAB3B}" srcOrd="6" destOrd="0" presId="urn:microsoft.com/office/officeart/2005/8/layout/vList3"/>
    <dgm:cxn modelId="{810D5FE4-484E-466B-A115-8C53946947F5}" type="presParOf" srcId="{DD2FC151-0FE5-4A0E-9845-A1CBCC7FAB3B}" destId="{3917421E-842C-4A58-9858-30E23DAC325E}" srcOrd="0" destOrd="0" presId="urn:microsoft.com/office/officeart/2005/8/layout/vList3"/>
    <dgm:cxn modelId="{F76AA8C4-AC50-4F2B-BF09-93D04504D23A}" type="presParOf" srcId="{DD2FC151-0FE5-4A0E-9845-A1CBCC7FAB3B}" destId="{37DD9B15-593C-4F81-BC16-61DFEFF82CC4}" srcOrd="1" destOrd="0" presId="urn:microsoft.com/office/officeart/2005/8/layout/vList3"/>
    <dgm:cxn modelId="{C3EBA0A6-4BC3-4217-BFFC-6E7EF354390B}" type="presParOf" srcId="{D80F9BF4-3B2C-439F-B5D6-53472063B0D1}" destId="{DD62C9DB-211F-4223-B669-56FDBBEA3DEF}" srcOrd="7" destOrd="0" presId="urn:microsoft.com/office/officeart/2005/8/layout/vList3"/>
    <dgm:cxn modelId="{74C6EEC8-4D57-47C7-BE41-56705F4EFAF2}" type="presParOf" srcId="{D80F9BF4-3B2C-439F-B5D6-53472063B0D1}" destId="{129649D5-0D3D-4418-9A59-4ADC94AEE3E9}" srcOrd="8" destOrd="0" presId="urn:microsoft.com/office/officeart/2005/8/layout/vList3"/>
    <dgm:cxn modelId="{FA5778AE-C9BA-4C36-83B4-353DF2CF22DD}" type="presParOf" srcId="{129649D5-0D3D-4418-9A59-4ADC94AEE3E9}" destId="{81F791B7-6D12-468A-8838-1ABA37598D33}" srcOrd="0" destOrd="0" presId="urn:microsoft.com/office/officeart/2005/8/layout/vList3"/>
    <dgm:cxn modelId="{C307C6CF-07E4-413D-925D-CBE6DCF94DAA}" type="presParOf" srcId="{129649D5-0D3D-4418-9A59-4ADC94AEE3E9}" destId="{667C1E21-185D-413C-BCBD-538F448597B1}" srcOrd="1" destOrd="0" presId="urn:microsoft.com/office/officeart/2005/8/layout/vList3"/>
    <dgm:cxn modelId="{538485C6-752A-4D8E-9117-D8274042DDE5}" type="presParOf" srcId="{D80F9BF4-3B2C-439F-B5D6-53472063B0D1}" destId="{8DBB5392-0FF3-416C-85A1-B37D402D4247}" srcOrd="9" destOrd="0" presId="urn:microsoft.com/office/officeart/2005/8/layout/vList3"/>
    <dgm:cxn modelId="{275D549E-DE01-41D6-AFB7-510D88BFEA83}" type="presParOf" srcId="{D80F9BF4-3B2C-439F-B5D6-53472063B0D1}" destId="{DC5F6992-CCCD-4E83-A0D8-74D5B8108EA6}" srcOrd="10" destOrd="0" presId="urn:microsoft.com/office/officeart/2005/8/layout/vList3"/>
    <dgm:cxn modelId="{B3A8E0B5-750B-4277-B412-6FAD0C55B582}" type="presParOf" srcId="{DC5F6992-CCCD-4E83-A0D8-74D5B8108EA6}" destId="{FE45AC14-173F-4245-8F43-8A77A1BBDD43}" srcOrd="0" destOrd="0" presId="urn:microsoft.com/office/officeart/2005/8/layout/vList3"/>
    <dgm:cxn modelId="{FA6EA70A-974C-4E00-A158-349DA01CEE27}" type="presParOf" srcId="{DC5F6992-CCCD-4E83-A0D8-74D5B8108EA6}" destId="{5140F4C5-D759-417A-94A1-31B23A7213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D1873-6AEC-4D70-B5D9-B2E8BDA3FE7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59782-285B-4B66-9EB6-7ED2C697AE05}">
      <dgm:prSet phldrT="[Текст]" custT="1"/>
      <dgm:spPr>
        <a:xfrm rot="10800000">
          <a:off x="0" y="0"/>
          <a:ext cx="3483684" cy="1767369"/>
        </a:xfrm>
        <a:prstGeom prst="upArrowCallout">
          <a:avLst/>
        </a:prstGeom>
        <a:solidFill>
          <a:srgbClr val="0066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ОТСУТСТВИЕ В ПРОЕКТЕ ДОКУМЕНТАЛЬНО ПОДТВЕРЖДЕННЫХ ФАКТИЧЕСКИХ И ПЕРСПЕКТИВНЫХ ОБЪЕМОВ ГАЗА ПРИ РЕКОНСТРУКЦИИ ГРС</a:t>
          </a:r>
          <a:endParaRPr lang="ru-RU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A19F692-D08C-404C-A5EF-8CDDF848E0F8}" type="parTrans" cxnId="{4C463BB3-DC97-4A60-9D2B-BE6F34A55BDF}">
      <dgm:prSet/>
      <dgm:spPr/>
      <dgm:t>
        <a:bodyPr/>
        <a:lstStyle/>
        <a:p>
          <a:endParaRPr lang="ru-RU"/>
        </a:p>
      </dgm:t>
    </dgm:pt>
    <dgm:pt modelId="{CAC93DF1-5B95-482E-9CE0-A8CA81A4BAB1}" type="sibTrans" cxnId="{4C463BB3-DC97-4A60-9D2B-BE6F34A55BDF}">
      <dgm:prSet/>
      <dgm:spPr/>
      <dgm:t>
        <a:bodyPr/>
        <a:lstStyle/>
        <a:p>
          <a:endParaRPr lang="ru-RU"/>
        </a:p>
      </dgm:t>
    </dgm:pt>
    <dgm:pt modelId="{707E6768-737F-4FDD-9B9E-D765129F456C}">
      <dgm:prSet phldrT="[Текст]" custT="1"/>
      <dgm:spPr>
        <a:xfrm rot="10800000">
          <a:off x="0" y="1750202"/>
          <a:ext cx="3483684" cy="1980284"/>
        </a:xfrm>
        <a:prstGeom prst="upArrowCallout">
          <a:avLst/>
        </a:prstGeom>
        <a:solidFill>
          <a:srgbClr val="0066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НЕОБОСНОВАННОСТЬ ТЕХНИЧЕСКИХ РЕШЕНИЙ В ЧАСТИ ПРОИЗВОДИТЕЛЬНОСТИ ГРС И ВЫБОРЕ ДИАМЕТРА </a:t>
          </a:r>
        </a:p>
        <a:p>
          <a:pPr>
            <a:spcAft>
              <a:spcPct val="35000"/>
            </a:spcAft>
          </a:pPr>
          <a:r>
            <a:rPr lang="ru-R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ГАЗОПРОВОДА-ОТВОДА</a:t>
          </a:r>
          <a:endParaRPr lang="ru-RU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39BE24-BED8-4D95-99EF-BAD7FDA4BDFC}" type="parTrans" cxnId="{42CBD3E2-9189-448F-8714-A1F25178F1CF}">
      <dgm:prSet/>
      <dgm:spPr/>
      <dgm:t>
        <a:bodyPr/>
        <a:lstStyle/>
        <a:p>
          <a:endParaRPr lang="ru-RU"/>
        </a:p>
      </dgm:t>
    </dgm:pt>
    <dgm:pt modelId="{5DCD4469-D015-4B23-9EE6-6D7BDECEEB09}" type="sibTrans" cxnId="{42CBD3E2-9189-448F-8714-A1F25178F1CF}">
      <dgm:prSet/>
      <dgm:spPr/>
      <dgm:t>
        <a:bodyPr/>
        <a:lstStyle/>
        <a:p>
          <a:endParaRPr lang="ru-RU"/>
        </a:p>
      </dgm:t>
    </dgm:pt>
    <dgm:pt modelId="{0C2DE748-484C-4927-886D-795865E5DBDE}">
      <dgm:prSet phldrT="[Текст]" custT="1"/>
      <dgm:spPr>
        <a:xfrm>
          <a:off x="0" y="3713250"/>
          <a:ext cx="3483684" cy="1149135"/>
        </a:xfrm>
        <a:prstGeom prst="rect">
          <a:avLst/>
        </a:prstGeom>
        <a:solidFill>
          <a:srgbClr val="0066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ОТСУТСТВИЕ ОСНОВНОГО ЭФФЕКТООБРАЗУЮЩЕГО ФАКТОРА ПРОЕКТА</a:t>
          </a:r>
          <a:endParaRPr lang="ru-RU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C9148F0-D69A-45DA-A562-D84B57604C2D}" type="parTrans" cxnId="{9D325B05-189C-464C-ACA6-8E0B3BDA7AD1}">
      <dgm:prSet/>
      <dgm:spPr/>
      <dgm:t>
        <a:bodyPr/>
        <a:lstStyle/>
        <a:p>
          <a:endParaRPr lang="ru-RU"/>
        </a:p>
      </dgm:t>
    </dgm:pt>
    <dgm:pt modelId="{CE7FA8B4-24A2-4819-90D0-746825D3B9FA}" type="sibTrans" cxnId="{9D325B05-189C-464C-ACA6-8E0B3BDA7AD1}">
      <dgm:prSet/>
      <dgm:spPr/>
      <dgm:t>
        <a:bodyPr/>
        <a:lstStyle/>
        <a:p>
          <a:endParaRPr lang="ru-RU"/>
        </a:p>
      </dgm:t>
    </dgm:pt>
    <dgm:pt modelId="{E523ACB8-F76B-4413-A453-60336DEBB04A}" type="pres">
      <dgm:prSet presAssocID="{E52D1873-6AEC-4D70-B5D9-B2E8BDA3FE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09F989-78C4-4434-9D35-19818F2BF034}" type="pres">
      <dgm:prSet presAssocID="{0C2DE748-484C-4927-886D-795865E5DBDE}" presName="boxAndChildren" presStyleCnt="0"/>
      <dgm:spPr/>
    </dgm:pt>
    <dgm:pt modelId="{2D88C636-EE14-4335-9187-650F0A44B0DA}" type="pres">
      <dgm:prSet presAssocID="{0C2DE748-484C-4927-886D-795865E5DBDE}" presName="parentTextBox" presStyleLbl="node1" presStyleIdx="0" presStyleCnt="3"/>
      <dgm:spPr/>
      <dgm:t>
        <a:bodyPr/>
        <a:lstStyle/>
        <a:p>
          <a:endParaRPr lang="ru-RU"/>
        </a:p>
      </dgm:t>
    </dgm:pt>
    <dgm:pt modelId="{4F6B8A69-FC6C-474C-A3C0-13C22CA9B80A}" type="pres">
      <dgm:prSet presAssocID="{5DCD4469-D015-4B23-9EE6-6D7BDECEEB09}" presName="sp" presStyleCnt="0"/>
      <dgm:spPr/>
    </dgm:pt>
    <dgm:pt modelId="{D8381C89-723E-4804-B12E-4BBD4BF88B1C}" type="pres">
      <dgm:prSet presAssocID="{707E6768-737F-4FDD-9B9E-D765129F456C}" presName="arrowAndChildren" presStyleCnt="0"/>
      <dgm:spPr/>
    </dgm:pt>
    <dgm:pt modelId="{929C6456-6166-4293-84FD-6F387EA76EA0}" type="pres">
      <dgm:prSet presAssocID="{707E6768-737F-4FDD-9B9E-D765129F456C}" presName="parentTextArrow" presStyleLbl="node1" presStyleIdx="1" presStyleCnt="3" custScaleY="112047"/>
      <dgm:spPr/>
      <dgm:t>
        <a:bodyPr/>
        <a:lstStyle/>
        <a:p>
          <a:endParaRPr lang="ru-RU"/>
        </a:p>
      </dgm:t>
    </dgm:pt>
    <dgm:pt modelId="{E09599DB-9E37-49BA-9121-F6A9F7EAF1F2}" type="pres">
      <dgm:prSet presAssocID="{CAC93DF1-5B95-482E-9CE0-A8CA81A4BAB1}" presName="sp" presStyleCnt="0"/>
      <dgm:spPr/>
    </dgm:pt>
    <dgm:pt modelId="{C16B8DEB-C788-420D-8D07-8FEA2548BEA2}" type="pres">
      <dgm:prSet presAssocID="{B8D59782-285B-4B66-9EB6-7ED2C697AE05}" presName="arrowAndChildren" presStyleCnt="0"/>
      <dgm:spPr/>
    </dgm:pt>
    <dgm:pt modelId="{AC6657D4-1EDE-4AFC-8223-19EFC7AC3010}" type="pres">
      <dgm:prSet presAssocID="{B8D59782-285B-4B66-9EB6-7ED2C697AE05}" presName="parentTextArrow" presStyleLbl="node1" presStyleIdx="2" presStyleCnt="3" custLinFactNeighborX="30959" custLinFactNeighborY="-4734"/>
      <dgm:spPr/>
      <dgm:t>
        <a:bodyPr/>
        <a:lstStyle/>
        <a:p>
          <a:endParaRPr lang="ru-RU"/>
        </a:p>
      </dgm:t>
    </dgm:pt>
  </dgm:ptLst>
  <dgm:cxnLst>
    <dgm:cxn modelId="{CF56C954-5605-4E55-B35B-2598840F7873}" type="presOf" srcId="{B8D59782-285B-4B66-9EB6-7ED2C697AE05}" destId="{AC6657D4-1EDE-4AFC-8223-19EFC7AC3010}" srcOrd="0" destOrd="0" presId="urn:microsoft.com/office/officeart/2005/8/layout/process4"/>
    <dgm:cxn modelId="{794ED3EC-D33D-4B46-9E32-74D09FAE8AB4}" type="presOf" srcId="{E52D1873-6AEC-4D70-B5D9-B2E8BDA3FE72}" destId="{E523ACB8-F76B-4413-A453-60336DEBB04A}" srcOrd="0" destOrd="0" presId="urn:microsoft.com/office/officeart/2005/8/layout/process4"/>
    <dgm:cxn modelId="{08EBC892-4093-4F61-B8E0-25CDE0D8F251}" type="presOf" srcId="{0C2DE748-484C-4927-886D-795865E5DBDE}" destId="{2D88C636-EE14-4335-9187-650F0A44B0DA}" srcOrd="0" destOrd="0" presId="urn:microsoft.com/office/officeart/2005/8/layout/process4"/>
    <dgm:cxn modelId="{4C463BB3-DC97-4A60-9D2B-BE6F34A55BDF}" srcId="{E52D1873-6AEC-4D70-B5D9-B2E8BDA3FE72}" destId="{B8D59782-285B-4B66-9EB6-7ED2C697AE05}" srcOrd="0" destOrd="0" parTransId="{FA19F692-D08C-404C-A5EF-8CDDF848E0F8}" sibTransId="{CAC93DF1-5B95-482E-9CE0-A8CA81A4BAB1}"/>
    <dgm:cxn modelId="{9D325B05-189C-464C-ACA6-8E0B3BDA7AD1}" srcId="{E52D1873-6AEC-4D70-B5D9-B2E8BDA3FE72}" destId="{0C2DE748-484C-4927-886D-795865E5DBDE}" srcOrd="2" destOrd="0" parTransId="{EC9148F0-D69A-45DA-A562-D84B57604C2D}" sibTransId="{CE7FA8B4-24A2-4819-90D0-746825D3B9FA}"/>
    <dgm:cxn modelId="{42CBD3E2-9189-448F-8714-A1F25178F1CF}" srcId="{E52D1873-6AEC-4D70-B5D9-B2E8BDA3FE72}" destId="{707E6768-737F-4FDD-9B9E-D765129F456C}" srcOrd="1" destOrd="0" parTransId="{F539BE24-BED8-4D95-99EF-BAD7FDA4BDFC}" sibTransId="{5DCD4469-D015-4B23-9EE6-6D7BDECEEB09}"/>
    <dgm:cxn modelId="{ED7F8881-BFF1-4C2B-A78F-0B68F735B61C}" type="presOf" srcId="{707E6768-737F-4FDD-9B9E-D765129F456C}" destId="{929C6456-6166-4293-84FD-6F387EA76EA0}" srcOrd="0" destOrd="0" presId="urn:microsoft.com/office/officeart/2005/8/layout/process4"/>
    <dgm:cxn modelId="{851D973C-A33D-481D-8E5B-09FB36B2A163}" type="presParOf" srcId="{E523ACB8-F76B-4413-A453-60336DEBB04A}" destId="{FA09F989-78C4-4434-9D35-19818F2BF034}" srcOrd="0" destOrd="0" presId="urn:microsoft.com/office/officeart/2005/8/layout/process4"/>
    <dgm:cxn modelId="{D583B101-5030-41F6-8121-ACB7E11E9945}" type="presParOf" srcId="{FA09F989-78C4-4434-9D35-19818F2BF034}" destId="{2D88C636-EE14-4335-9187-650F0A44B0DA}" srcOrd="0" destOrd="0" presId="urn:microsoft.com/office/officeart/2005/8/layout/process4"/>
    <dgm:cxn modelId="{EDC20B89-EB0B-440F-9D2F-746EBBCABA3C}" type="presParOf" srcId="{E523ACB8-F76B-4413-A453-60336DEBB04A}" destId="{4F6B8A69-FC6C-474C-A3C0-13C22CA9B80A}" srcOrd="1" destOrd="0" presId="urn:microsoft.com/office/officeart/2005/8/layout/process4"/>
    <dgm:cxn modelId="{61C71928-14B4-4369-8E7F-FF4A6CED248A}" type="presParOf" srcId="{E523ACB8-F76B-4413-A453-60336DEBB04A}" destId="{D8381C89-723E-4804-B12E-4BBD4BF88B1C}" srcOrd="2" destOrd="0" presId="urn:microsoft.com/office/officeart/2005/8/layout/process4"/>
    <dgm:cxn modelId="{D338DC40-DF71-492A-B29E-ECA53EF86340}" type="presParOf" srcId="{D8381C89-723E-4804-B12E-4BBD4BF88B1C}" destId="{929C6456-6166-4293-84FD-6F387EA76EA0}" srcOrd="0" destOrd="0" presId="urn:microsoft.com/office/officeart/2005/8/layout/process4"/>
    <dgm:cxn modelId="{2EE68329-DB58-408D-A4BD-5301BDEA0ED0}" type="presParOf" srcId="{E523ACB8-F76B-4413-A453-60336DEBB04A}" destId="{E09599DB-9E37-49BA-9121-F6A9F7EAF1F2}" srcOrd="3" destOrd="0" presId="urn:microsoft.com/office/officeart/2005/8/layout/process4"/>
    <dgm:cxn modelId="{94C4C454-533D-4A52-B334-4B79BE45C154}" type="presParOf" srcId="{E523ACB8-F76B-4413-A453-60336DEBB04A}" destId="{C16B8DEB-C788-420D-8D07-8FEA2548BEA2}" srcOrd="4" destOrd="0" presId="urn:microsoft.com/office/officeart/2005/8/layout/process4"/>
    <dgm:cxn modelId="{C74E7282-32A1-4710-A579-F72CF31556BC}" type="presParOf" srcId="{C16B8DEB-C788-420D-8D07-8FEA2548BEA2}" destId="{AC6657D4-1EDE-4AFC-8223-19EFC7AC30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4DA845-416E-448F-ABC3-6B1E7B0F98C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876635-6200-4DC3-8D3E-AE7C7D09C6B7}">
      <dgm:prSet phldrT="[Текст]" custT="1"/>
      <dgm:spPr>
        <a:xfrm rot="10800000">
          <a:off x="0" y="2702"/>
          <a:ext cx="4229100" cy="1266341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Предлагаемый путь</a:t>
          </a:r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решения вопроса дальнейшей реализации проекта «Реконструкция ГРС г. Родники Ивановской области»</a:t>
          </a:r>
          <a:r>
            <a:rPr lang="ru-R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6172CBB-2C6E-43E0-8432-E8EB365DDD14}" type="parTrans" cxnId="{1290BA1C-06D8-4EEC-BC53-C55C811DAE2F}">
      <dgm:prSet/>
      <dgm:spPr/>
      <dgm:t>
        <a:bodyPr/>
        <a:lstStyle/>
        <a:p>
          <a:endParaRPr lang="ru-RU"/>
        </a:p>
      </dgm:t>
    </dgm:pt>
    <dgm:pt modelId="{E1B57379-610C-4148-91BE-498EE6173A35}" type="sibTrans" cxnId="{1290BA1C-06D8-4EEC-BC53-C55C811DAE2F}">
      <dgm:prSet/>
      <dgm:spPr/>
      <dgm:t>
        <a:bodyPr/>
        <a:lstStyle/>
        <a:p>
          <a:endParaRPr lang="ru-RU"/>
        </a:p>
      </dgm:t>
    </dgm:pt>
    <dgm:pt modelId="{4255EABB-24B7-4523-8900-F6875592D99D}">
      <dgm:prSet phldrT="[Текст]" custT="1"/>
      <dgm:spPr>
        <a:xfrm>
          <a:off x="0" y="1235864"/>
          <a:ext cx="4229100" cy="3698085"/>
        </a:xfrm>
        <a:prstGeom prst="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Реализацию Объекта предлагается осуществить по </a:t>
          </a:r>
          <a:r>
            <a:rPr lang="ru-RU" sz="14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модульной схеме</a:t>
          </a:r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Указанная схема предполагает наличие площадки ГРС с инфраструктурой, спроектированной на полную (максимальную) производительность ГРС, и нескольких съемных технологических модулей, содержащих основные узлы и системы ГРС. Каждый из модулей может работать в составе ГРС независимо от остальных модулей. В случае необходимости схема позволяет наращивать производительность ГРС от минимального значения – при вводе в эксплуатацию, до проектного – в процессе эксплуатации. Учитывая, что перспективные объемы подачи газа подлежат актуализации, производительность модулей будет определена в разрезе существующих годовых объемов подачи газа и подтвержденных прогнозных объемов с учетом их наращивания.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BFE7C4-7024-4A6E-8A8F-9991D7C46400}" type="sibTrans" cxnId="{1AD64BC5-BF50-4EFC-A816-EB7B0F8A4AB6}">
      <dgm:prSet/>
      <dgm:spPr/>
      <dgm:t>
        <a:bodyPr/>
        <a:lstStyle/>
        <a:p>
          <a:endParaRPr lang="ru-RU"/>
        </a:p>
      </dgm:t>
    </dgm:pt>
    <dgm:pt modelId="{A0FB8DCE-FBCA-4EC5-8EAE-F3ABE2631961}" type="parTrans" cxnId="{1AD64BC5-BF50-4EFC-A816-EB7B0F8A4AB6}">
      <dgm:prSet/>
      <dgm:spPr/>
      <dgm:t>
        <a:bodyPr/>
        <a:lstStyle/>
        <a:p>
          <a:endParaRPr lang="ru-RU"/>
        </a:p>
      </dgm:t>
    </dgm:pt>
    <dgm:pt modelId="{B1087096-966F-4A22-9751-78D8F49CEA56}" type="pres">
      <dgm:prSet presAssocID="{474DA845-416E-448F-ABC3-6B1E7B0F9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3EC52-1B73-4DB9-83FF-8E339E3049F7}" type="pres">
      <dgm:prSet presAssocID="{4255EABB-24B7-4523-8900-F6875592D99D}" presName="boxAndChildren" presStyleCnt="0"/>
      <dgm:spPr/>
    </dgm:pt>
    <dgm:pt modelId="{E0AEDBCB-ED90-4AC7-B8E1-E472721D7AB8}" type="pres">
      <dgm:prSet presAssocID="{4255EABB-24B7-4523-8900-F6875592D99D}" presName="parentTextBox" presStyleLbl="node1" presStyleIdx="0" presStyleCnt="2" custScaleY="179324" custLinFactNeighborX="33929" custLinFactNeighborY="847"/>
      <dgm:spPr/>
      <dgm:t>
        <a:bodyPr/>
        <a:lstStyle/>
        <a:p>
          <a:endParaRPr lang="ru-RU"/>
        </a:p>
      </dgm:t>
    </dgm:pt>
    <dgm:pt modelId="{83AC08FD-8FCE-4B4B-8A62-3882E741E757}" type="pres">
      <dgm:prSet presAssocID="{E1B57379-610C-4148-91BE-498EE6173A35}" presName="sp" presStyleCnt="0"/>
      <dgm:spPr/>
    </dgm:pt>
    <dgm:pt modelId="{5183E00A-929C-4EB8-8A02-C1CC3712A6C7}" type="pres">
      <dgm:prSet presAssocID="{EB876635-6200-4DC3-8D3E-AE7C7D09C6B7}" presName="arrowAndChildren" presStyleCnt="0"/>
      <dgm:spPr/>
    </dgm:pt>
    <dgm:pt modelId="{2EF9AE86-BA64-4C55-BEA4-D993D5E30108}" type="pres">
      <dgm:prSet presAssocID="{EB876635-6200-4DC3-8D3E-AE7C7D09C6B7}" presName="parentTextArrow" presStyleLbl="node1" presStyleIdx="1" presStyleCnt="2" custScaleY="39926" custLinFactNeighborX="-313" custLinFactNeighborY="78"/>
      <dgm:spPr/>
      <dgm:t>
        <a:bodyPr/>
        <a:lstStyle/>
        <a:p>
          <a:endParaRPr lang="ru-RU"/>
        </a:p>
      </dgm:t>
    </dgm:pt>
  </dgm:ptLst>
  <dgm:cxnLst>
    <dgm:cxn modelId="{B78D1A89-9B60-4CC7-9FAF-485DFEF85971}" type="presOf" srcId="{EB876635-6200-4DC3-8D3E-AE7C7D09C6B7}" destId="{2EF9AE86-BA64-4C55-BEA4-D993D5E30108}" srcOrd="0" destOrd="0" presId="urn:microsoft.com/office/officeart/2005/8/layout/process4"/>
    <dgm:cxn modelId="{1AD64BC5-BF50-4EFC-A816-EB7B0F8A4AB6}" srcId="{474DA845-416E-448F-ABC3-6B1E7B0F98C9}" destId="{4255EABB-24B7-4523-8900-F6875592D99D}" srcOrd="1" destOrd="0" parTransId="{A0FB8DCE-FBCA-4EC5-8EAE-F3ABE2631961}" sibTransId="{8CBFE7C4-7024-4A6E-8A8F-9991D7C46400}"/>
    <dgm:cxn modelId="{1290BA1C-06D8-4EEC-BC53-C55C811DAE2F}" srcId="{474DA845-416E-448F-ABC3-6B1E7B0F98C9}" destId="{EB876635-6200-4DC3-8D3E-AE7C7D09C6B7}" srcOrd="0" destOrd="0" parTransId="{56172CBB-2C6E-43E0-8432-E8EB365DDD14}" sibTransId="{E1B57379-610C-4148-91BE-498EE6173A35}"/>
    <dgm:cxn modelId="{C8C4BC3D-1085-498E-8B45-BE81A5DD5887}" type="presOf" srcId="{474DA845-416E-448F-ABC3-6B1E7B0F98C9}" destId="{B1087096-966F-4A22-9751-78D8F49CEA56}" srcOrd="0" destOrd="0" presId="urn:microsoft.com/office/officeart/2005/8/layout/process4"/>
    <dgm:cxn modelId="{5F27BD93-E6FD-4A3A-B9DF-C89F3038C226}" type="presOf" srcId="{4255EABB-24B7-4523-8900-F6875592D99D}" destId="{E0AEDBCB-ED90-4AC7-B8E1-E472721D7AB8}" srcOrd="0" destOrd="0" presId="urn:microsoft.com/office/officeart/2005/8/layout/process4"/>
    <dgm:cxn modelId="{836E4682-87E8-4208-801B-945071B843AE}" type="presParOf" srcId="{B1087096-966F-4A22-9751-78D8F49CEA56}" destId="{E403EC52-1B73-4DB9-83FF-8E339E3049F7}" srcOrd="0" destOrd="0" presId="urn:microsoft.com/office/officeart/2005/8/layout/process4"/>
    <dgm:cxn modelId="{BCC921DF-4AB3-4F42-AAF5-DEE2A5F54F1A}" type="presParOf" srcId="{E403EC52-1B73-4DB9-83FF-8E339E3049F7}" destId="{E0AEDBCB-ED90-4AC7-B8E1-E472721D7AB8}" srcOrd="0" destOrd="0" presId="urn:microsoft.com/office/officeart/2005/8/layout/process4"/>
    <dgm:cxn modelId="{C4C1F961-38A0-4AB9-ADF8-D80D0951AB9A}" type="presParOf" srcId="{B1087096-966F-4A22-9751-78D8F49CEA56}" destId="{83AC08FD-8FCE-4B4B-8A62-3882E741E757}" srcOrd="1" destOrd="0" presId="urn:microsoft.com/office/officeart/2005/8/layout/process4"/>
    <dgm:cxn modelId="{69AFF80B-FCB5-45EB-A17E-D133B4B3157A}" type="presParOf" srcId="{B1087096-966F-4A22-9751-78D8F49CEA56}" destId="{5183E00A-929C-4EB8-8A02-C1CC3712A6C7}" srcOrd="2" destOrd="0" presId="urn:microsoft.com/office/officeart/2005/8/layout/process4"/>
    <dgm:cxn modelId="{C60439C6-E10E-42A7-BD87-A0324AFC9F6F}" type="presParOf" srcId="{5183E00A-929C-4EB8-8A02-C1CC3712A6C7}" destId="{2EF9AE86-BA64-4C55-BEA4-D993D5E301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55FFDB-BC4D-4673-A182-B4EC613701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E536C5-EB2F-4736-B575-AC1DEE8989EC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 sz="1400" b="1" dirty="0" smtClean="0">
            <a:solidFill>
              <a:schemeClr val="tx1"/>
            </a:solidFill>
            <a:latin typeface="+mn-lt"/>
          </a:endParaRPr>
        </a:p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   На стадии формирования Технических требований:</a:t>
          </a:r>
        </a:p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-  не указывать производительность и марку ГРС, во избежание увеличения срока проектирования в случае возникновения необходимости внесения изменений в Задание</a:t>
          </a:r>
        </a:p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-  отслеживать балансовую принадлежность реконструируемых объектов</a:t>
          </a:r>
        </a:p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-  в технические требования включать рекомендации: «при разработке проекта рассматривать альтернативные варианты технических и строительных решений,  принимать наименее затратные варианты»</a:t>
          </a:r>
        </a:p>
        <a:p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C4038F0A-4F9A-41E1-AAAF-A4ACC3C53BC5}" type="parTrans" cxnId="{9E9A807B-B882-48C8-9432-D853DE7FB83B}">
      <dgm:prSet/>
      <dgm:spPr/>
      <dgm:t>
        <a:bodyPr/>
        <a:lstStyle/>
        <a:p>
          <a:endParaRPr lang="ru-RU"/>
        </a:p>
      </dgm:t>
    </dgm:pt>
    <dgm:pt modelId="{866B4197-DF05-4AA2-8266-C00F7A16D74A}" type="sibTrans" cxnId="{9E9A807B-B882-48C8-9432-D853DE7FB83B}">
      <dgm:prSet/>
      <dgm:spPr/>
      <dgm:t>
        <a:bodyPr/>
        <a:lstStyle/>
        <a:p>
          <a:endParaRPr lang="ru-RU"/>
        </a:p>
      </dgm:t>
    </dgm:pt>
    <dgm:pt modelId="{B7C3F256-218B-47DD-A87A-61D15DA9D279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Производительность ГРС определять проектными решениями и на основании официальных писем  ООО «Газпром </a:t>
          </a:r>
          <a:r>
            <a:rPr lang="ru-RU" sz="1400" b="1" dirty="0" err="1" smtClean="0">
              <a:solidFill>
                <a:schemeClr val="tx1"/>
              </a:solidFill>
              <a:latin typeface="+mn-lt"/>
            </a:rPr>
            <a:t>межрегионгаз</a:t>
          </a:r>
          <a:r>
            <a:rPr lang="ru-RU" sz="1400" b="1" dirty="0" smtClean="0">
              <a:solidFill>
                <a:schemeClr val="tx1"/>
              </a:solidFill>
              <a:latin typeface="+mn-lt"/>
            </a:rPr>
            <a:t>» и Администраций  областей РФ, подтверждающих перспективные объемы </a:t>
          </a:r>
          <a:r>
            <a:rPr lang="ru-RU" sz="1400" b="1" dirty="0" err="1" smtClean="0">
              <a:solidFill>
                <a:schemeClr val="tx1"/>
              </a:solidFill>
              <a:latin typeface="+mn-lt"/>
            </a:rPr>
            <a:t>газопотребления</a:t>
          </a:r>
          <a:r>
            <a:rPr lang="ru-RU" sz="1400" b="1" dirty="0" smtClean="0">
              <a:solidFill>
                <a:schemeClr val="tx1"/>
              </a:solidFill>
              <a:latin typeface="+mn-lt"/>
            </a:rPr>
            <a:t> и готовность потребителя к оплате поставляемого газа</a:t>
          </a:r>
        </a:p>
      </dgm:t>
    </dgm:pt>
    <dgm:pt modelId="{6C3800AE-E044-47DD-B084-CC5FAD831BF1}" type="parTrans" cxnId="{78D189E0-DC13-4F19-8476-113008B80AB0}">
      <dgm:prSet/>
      <dgm:spPr/>
      <dgm:t>
        <a:bodyPr/>
        <a:lstStyle/>
        <a:p>
          <a:endParaRPr lang="ru-RU"/>
        </a:p>
      </dgm:t>
    </dgm:pt>
    <dgm:pt modelId="{C4B47077-47D1-4C80-9202-3709FCE843C1}" type="sibTrans" cxnId="{78D189E0-DC13-4F19-8476-113008B80AB0}">
      <dgm:prSet/>
      <dgm:spPr/>
      <dgm:t>
        <a:bodyPr/>
        <a:lstStyle/>
        <a:p>
          <a:endParaRPr lang="ru-RU"/>
        </a:p>
      </dgm:t>
    </dgm:pt>
    <dgm:pt modelId="{6BB7DD46-A33E-4C14-B583-31A1079E8498}">
      <dgm:prSet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Целесообразность реконструкции должна быть подтверждена Актами обследования существующих объектов, представленными в составе материалов проекта.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6CEF5C17-71AF-43BB-B7BD-E9B31E1EE4A4}" type="parTrans" cxnId="{CF655DA1-89BF-4828-B90D-5B7E4B5FDFCD}">
      <dgm:prSet/>
      <dgm:spPr/>
      <dgm:t>
        <a:bodyPr/>
        <a:lstStyle/>
        <a:p>
          <a:endParaRPr lang="ru-RU"/>
        </a:p>
      </dgm:t>
    </dgm:pt>
    <dgm:pt modelId="{58143DD1-7220-41EA-A00B-84BC2306B075}" type="sibTrans" cxnId="{CF655DA1-89BF-4828-B90D-5B7E4B5FDFCD}">
      <dgm:prSet/>
      <dgm:spPr/>
      <dgm:t>
        <a:bodyPr/>
        <a:lstStyle/>
        <a:p>
          <a:endParaRPr lang="ru-RU"/>
        </a:p>
      </dgm:t>
    </dgm:pt>
    <dgm:pt modelId="{FF5D25B7-B13B-4E33-9A36-FED01FCEA76E}">
      <dgm:prSet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Расширить </a:t>
          </a:r>
          <a:r>
            <a:rPr lang="ru-RU" sz="1400" b="1" dirty="0" err="1" smtClean="0">
              <a:solidFill>
                <a:schemeClr val="tx1"/>
              </a:solidFill>
              <a:latin typeface="+mn-lt"/>
            </a:rPr>
            <a:t>предпроектную</a:t>
          </a:r>
          <a:r>
            <a:rPr lang="ru-RU" sz="1400" b="1" dirty="0" smtClean="0">
              <a:solidFill>
                <a:schemeClr val="tx1"/>
              </a:solidFill>
              <a:latin typeface="+mn-lt"/>
            </a:rPr>
            <a:t> стадию в части разработки обоснования инвестиций (ОИ) для подтверждения необходимости реализации проекта в задуманном виде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E6FE5D7C-B3EC-4D97-AE32-92C14460D816}" type="parTrans" cxnId="{F96D0FC0-8E16-4E3F-AE38-0E628612AE78}">
      <dgm:prSet/>
      <dgm:spPr/>
      <dgm:t>
        <a:bodyPr/>
        <a:lstStyle/>
        <a:p>
          <a:endParaRPr lang="ru-RU"/>
        </a:p>
      </dgm:t>
    </dgm:pt>
    <dgm:pt modelId="{8539664B-960A-4690-97CD-F1CB20E4D8A2}" type="sibTrans" cxnId="{F96D0FC0-8E16-4E3F-AE38-0E628612AE78}">
      <dgm:prSet/>
      <dgm:spPr/>
      <dgm:t>
        <a:bodyPr/>
        <a:lstStyle/>
        <a:p>
          <a:endParaRPr lang="ru-RU"/>
        </a:p>
      </dgm:t>
    </dgm:pt>
    <dgm:pt modelId="{C17E4060-7818-4C5C-B670-C027A12114D2}">
      <dgm:prSet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Рассматривать вариант применения ГРС со схемой исполнения, позволяющей поэтапное наращивание производительности объекта в процессе эксплуатации.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9141A1A4-6580-4BB5-90B4-59384FBC07D5}" type="parTrans" cxnId="{D06D0C45-585A-4599-A148-2CEA24DA553C}">
      <dgm:prSet/>
      <dgm:spPr/>
      <dgm:t>
        <a:bodyPr/>
        <a:lstStyle/>
        <a:p>
          <a:endParaRPr lang="ru-RU"/>
        </a:p>
      </dgm:t>
    </dgm:pt>
    <dgm:pt modelId="{3F501A9F-ECDC-45C6-91BF-ABBCF9CEDA42}" type="sibTrans" cxnId="{D06D0C45-585A-4599-A148-2CEA24DA553C}">
      <dgm:prSet/>
      <dgm:spPr/>
      <dgm:t>
        <a:bodyPr/>
        <a:lstStyle/>
        <a:p>
          <a:endParaRPr lang="ru-RU"/>
        </a:p>
      </dgm:t>
    </dgm:pt>
    <dgm:pt modelId="{9A03D71A-D583-4FC2-95CD-B99C17D12659}">
      <dgm:prSet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</a:rPr>
            <a:t>Не допускать включение в проектную документацию объектов, не подтвержденных технологической необходимостью.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43F8AD73-5624-4BE1-820E-6EFDD3041801}" type="parTrans" cxnId="{B9136048-89C5-4D57-9756-9D8064C342F4}">
      <dgm:prSet/>
      <dgm:spPr/>
      <dgm:t>
        <a:bodyPr/>
        <a:lstStyle/>
        <a:p>
          <a:endParaRPr lang="ru-RU"/>
        </a:p>
      </dgm:t>
    </dgm:pt>
    <dgm:pt modelId="{9E335885-C925-4CAA-A28C-6061DADAF987}" type="sibTrans" cxnId="{B9136048-89C5-4D57-9756-9D8064C342F4}">
      <dgm:prSet/>
      <dgm:spPr/>
      <dgm:t>
        <a:bodyPr/>
        <a:lstStyle/>
        <a:p>
          <a:endParaRPr lang="ru-RU"/>
        </a:p>
      </dgm:t>
    </dgm:pt>
    <dgm:pt modelId="{9BD95B74-C412-4757-986C-68FCB6F2975C}" type="pres">
      <dgm:prSet presAssocID="{E455FFDB-BC4D-4673-A182-B4EC61370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9BFCB4-495C-4314-8E2E-AE6EEE2981D8}" type="pres">
      <dgm:prSet presAssocID="{2CE536C5-EB2F-4736-B575-AC1DEE8989EC}" presName="parentText" presStyleLbl="node1" presStyleIdx="0" presStyleCnt="6" custScaleY="276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2393-7A49-43C9-BFA1-F8ADDCF863E9}" type="pres">
      <dgm:prSet presAssocID="{866B4197-DF05-4AA2-8266-C00F7A16D74A}" presName="spacer" presStyleCnt="0"/>
      <dgm:spPr/>
    </dgm:pt>
    <dgm:pt modelId="{07CC53B5-617B-4305-92BC-4A465B5DA690}" type="pres">
      <dgm:prSet presAssocID="{B7C3F256-218B-47DD-A87A-61D15DA9D27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EFB44-7FE6-48BB-93A9-BC8214086DCE}" type="pres">
      <dgm:prSet presAssocID="{C4B47077-47D1-4C80-9202-3709FCE843C1}" presName="spacer" presStyleCnt="0"/>
      <dgm:spPr/>
    </dgm:pt>
    <dgm:pt modelId="{F2B73722-B5DA-4F58-BFB9-E44A22B802FB}" type="pres">
      <dgm:prSet presAssocID="{6BB7DD46-A33E-4C14-B583-31A1079E849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FC0A5-AEF1-419D-97DD-69D314C4A915}" type="pres">
      <dgm:prSet presAssocID="{58143DD1-7220-41EA-A00B-84BC2306B075}" presName="spacer" presStyleCnt="0"/>
      <dgm:spPr/>
    </dgm:pt>
    <dgm:pt modelId="{876B262C-308A-4351-8A74-8000C489FCC9}" type="pres">
      <dgm:prSet presAssocID="{FF5D25B7-B13B-4E33-9A36-FED01FCEA76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FC0A6-286F-4D3D-B812-489CB98B7A6F}" type="pres">
      <dgm:prSet presAssocID="{8539664B-960A-4690-97CD-F1CB20E4D8A2}" presName="spacer" presStyleCnt="0"/>
      <dgm:spPr/>
    </dgm:pt>
    <dgm:pt modelId="{2E555D48-FAEE-41D2-8DB7-0ED983228838}" type="pres">
      <dgm:prSet presAssocID="{C17E4060-7818-4C5C-B670-C027A12114D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9A91F-9989-48DB-83FF-8D8C442F38BF}" type="pres">
      <dgm:prSet presAssocID="{3F501A9F-ECDC-45C6-91BF-ABBCF9CEDA42}" presName="spacer" presStyleCnt="0"/>
      <dgm:spPr/>
    </dgm:pt>
    <dgm:pt modelId="{8A903381-2CC9-4DD3-BF8F-BB66C78B5CAE}" type="pres">
      <dgm:prSet presAssocID="{9A03D71A-D583-4FC2-95CD-B99C17D12659}" presName="parentText" presStyleLbl="node1" presStyleIdx="5" presStyleCnt="6" custScaleY="106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7722AD-83D2-4AA3-A9D2-691B32C23FE7}" type="presOf" srcId="{E455FFDB-BC4D-4673-A182-B4EC613701D4}" destId="{9BD95B74-C412-4757-986C-68FCB6F2975C}" srcOrd="0" destOrd="0" presId="urn:microsoft.com/office/officeart/2005/8/layout/vList2"/>
    <dgm:cxn modelId="{4A66F632-33B2-41E0-9689-DD40F3D7A8A9}" type="presOf" srcId="{C17E4060-7818-4C5C-B670-C027A12114D2}" destId="{2E555D48-FAEE-41D2-8DB7-0ED983228838}" srcOrd="0" destOrd="0" presId="urn:microsoft.com/office/officeart/2005/8/layout/vList2"/>
    <dgm:cxn modelId="{266A6CE5-7C43-45E6-A4A3-27085945CA68}" type="presOf" srcId="{FF5D25B7-B13B-4E33-9A36-FED01FCEA76E}" destId="{876B262C-308A-4351-8A74-8000C489FCC9}" srcOrd="0" destOrd="0" presId="urn:microsoft.com/office/officeart/2005/8/layout/vList2"/>
    <dgm:cxn modelId="{CF655DA1-89BF-4828-B90D-5B7E4B5FDFCD}" srcId="{E455FFDB-BC4D-4673-A182-B4EC613701D4}" destId="{6BB7DD46-A33E-4C14-B583-31A1079E8498}" srcOrd="2" destOrd="0" parTransId="{6CEF5C17-71AF-43BB-B7BD-E9B31E1EE4A4}" sibTransId="{58143DD1-7220-41EA-A00B-84BC2306B075}"/>
    <dgm:cxn modelId="{B9136048-89C5-4D57-9756-9D8064C342F4}" srcId="{E455FFDB-BC4D-4673-A182-B4EC613701D4}" destId="{9A03D71A-D583-4FC2-95CD-B99C17D12659}" srcOrd="5" destOrd="0" parTransId="{43F8AD73-5624-4BE1-820E-6EFDD3041801}" sibTransId="{9E335885-C925-4CAA-A28C-6061DADAF987}"/>
    <dgm:cxn modelId="{E881DC2A-0E55-4F96-BF09-3B62F52252C1}" type="presOf" srcId="{B7C3F256-218B-47DD-A87A-61D15DA9D279}" destId="{07CC53B5-617B-4305-92BC-4A465B5DA690}" srcOrd="0" destOrd="0" presId="urn:microsoft.com/office/officeart/2005/8/layout/vList2"/>
    <dgm:cxn modelId="{10B5DD57-77BB-49CF-9E3E-325363DC8FAD}" type="presOf" srcId="{2CE536C5-EB2F-4736-B575-AC1DEE8989EC}" destId="{249BFCB4-495C-4314-8E2E-AE6EEE2981D8}" srcOrd="0" destOrd="0" presId="urn:microsoft.com/office/officeart/2005/8/layout/vList2"/>
    <dgm:cxn modelId="{9E9A807B-B882-48C8-9432-D853DE7FB83B}" srcId="{E455FFDB-BC4D-4673-A182-B4EC613701D4}" destId="{2CE536C5-EB2F-4736-B575-AC1DEE8989EC}" srcOrd="0" destOrd="0" parTransId="{C4038F0A-4F9A-41E1-AAAF-A4ACC3C53BC5}" sibTransId="{866B4197-DF05-4AA2-8266-C00F7A16D74A}"/>
    <dgm:cxn modelId="{F96D0FC0-8E16-4E3F-AE38-0E628612AE78}" srcId="{E455FFDB-BC4D-4673-A182-B4EC613701D4}" destId="{FF5D25B7-B13B-4E33-9A36-FED01FCEA76E}" srcOrd="3" destOrd="0" parTransId="{E6FE5D7C-B3EC-4D97-AE32-92C14460D816}" sibTransId="{8539664B-960A-4690-97CD-F1CB20E4D8A2}"/>
    <dgm:cxn modelId="{78D189E0-DC13-4F19-8476-113008B80AB0}" srcId="{E455FFDB-BC4D-4673-A182-B4EC613701D4}" destId="{B7C3F256-218B-47DD-A87A-61D15DA9D279}" srcOrd="1" destOrd="0" parTransId="{6C3800AE-E044-47DD-B084-CC5FAD831BF1}" sibTransId="{C4B47077-47D1-4C80-9202-3709FCE843C1}"/>
    <dgm:cxn modelId="{D06D0C45-585A-4599-A148-2CEA24DA553C}" srcId="{E455FFDB-BC4D-4673-A182-B4EC613701D4}" destId="{C17E4060-7818-4C5C-B670-C027A12114D2}" srcOrd="4" destOrd="0" parTransId="{9141A1A4-6580-4BB5-90B4-59384FBC07D5}" sibTransId="{3F501A9F-ECDC-45C6-91BF-ABBCF9CEDA42}"/>
    <dgm:cxn modelId="{076634A5-998A-4EFF-863A-98EEA73D72DF}" type="presOf" srcId="{6BB7DD46-A33E-4C14-B583-31A1079E8498}" destId="{F2B73722-B5DA-4F58-BFB9-E44A22B802FB}" srcOrd="0" destOrd="0" presId="urn:microsoft.com/office/officeart/2005/8/layout/vList2"/>
    <dgm:cxn modelId="{CE3E56AF-4CF0-40F7-A732-6FF8F0296342}" type="presOf" srcId="{9A03D71A-D583-4FC2-95CD-B99C17D12659}" destId="{8A903381-2CC9-4DD3-BF8F-BB66C78B5CAE}" srcOrd="0" destOrd="0" presId="urn:microsoft.com/office/officeart/2005/8/layout/vList2"/>
    <dgm:cxn modelId="{5714BFA0-E569-4A80-8B1D-9641A4F299E1}" type="presParOf" srcId="{9BD95B74-C412-4757-986C-68FCB6F2975C}" destId="{249BFCB4-495C-4314-8E2E-AE6EEE2981D8}" srcOrd="0" destOrd="0" presId="urn:microsoft.com/office/officeart/2005/8/layout/vList2"/>
    <dgm:cxn modelId="{0BD02547-DCD7-4750-A742-1BD41852B7AD}" type="presParOf" srcId="{9BD95B74-C412-4757-986C-68FCB6F2975C}" destId="{13202393-7A49-43C9-BFA1-F8ADDCF863E9}" srcOrd="1" destOrd="0" presId="urn:microsoft.com/office/officeart/2005/8/layout/vList2"/>
    <dgm:cxn modelId="{D6020895-5BA0-4E4F-8CEC-13CF8AED76C4}" type="presParOf" srcId="{9BD95B74-C412-4757-986C-68FCB6F2975C}" destId="{07CC53B5-617B-4305-92BC-4A465B5DA690}" srcOrd="2" destOrd="0" presId="urn:microsoft.com/office/officeart/2005/8/layout/vList2"/>
    <dgm:cxn modelId="{A3DF73D5-92D2-4C36-8C6A-FC447E7ADC51}" type="presParOf" srcId="{9BD95B74-C412-4757-986C-68FCB6F2975C}" destId="{D54EFB44-7FE6-48BB-93A9-BC8214086DCE}" srcOrd="3" destOrd="0" presId="urn:microsoft.com/office/officeart/2005/8/layout/vList2"/>
    <dgm:cxn modelId="{C3FC92FE-F9B0-47A5-B626-49D7950D7DCB}" type="presParOf" srcId="{9BD95B74-C412-4757-986C-68FCB6F2975C}" destId="{F2B73722-B5DA-4F58-BFB9-E44A22B802FB}" srcOrd="4" destOrd="0" presId="urn:microsoft.com/office/officeart/2005/8/layout/vList2"/>
    <dgm:cxn modelId="{3FCB312D-5656-4C20-88B2-508326195F52}" type="presParOf" srcId="{9BD95B74-C412-4757-986C-68FCB6F2975C}" destId="{E8BFC0A5-AEF1-419D-97DD-69D314C4A915}" srcOrd="5" destOrd="0" presId="urn:microsoft.com/office/officeart/2005/8/layout/vList2"/>
    <dgm:cxn modelId="{FC52D1C3-65DB-42C8-86DD-CEA04DE9B1D8}" type="presParOf" srcId="{9BD95B74-C412-4757-986C-68FCB6F2975C}" destId="{876B262C-308A-4351-8A74-8000C489FCC9}" srcOrd="6" destOrd="0" presId="urn:microsoft.com/office/officeart/2005/8/layout/vList2"/>
    <dgm:cxn modelId="{1FE61C5F-09F8-44C3-AD2F-111E77CB6D3F}" type="presParOf" srcId="{9BD95B74-C412-4757-986C-68FCB6F2975C}" destId="{EF2FC0A6-286F-4D3D-B812-489CB98B7A6F}" srcOrd="7" destOrd="0" presId="urn:microsoft.com/office/officeart/2005/8/layout/vList2"/>
    <dgm:cxn modelId="{060F0FA8-72EB-4389-AB9B-E8CF9C904024}" type="presParOf" srcId="{9BD95B74-C412-4757-986C-68FCB6F2975C}" destId="{2E555D48-FAEE-41D2-8DB7-0ED983228838}" srcOrd="8" destOrd="0" presId="urn:microsoft.com/office/officeart/2005/8/layout/vList2"/>
    <dgm:cxn modelId="{6105F00D-DF93-4487-9DAD-D1233CCB9200}" type="presParOf" srcId="{9BD95B74-C412-4757-986C-68FCB6F2975C}" destId="{38B9A91F-9989-48DB-83FF-8D8C442F38BF}" srcOrd="9" destOrd="0" presId="urn:microsoft.com/office/officeart/2005/8/layout/vList2"/>
    <dgm:cxn modelId="{6769D927-C628-4BAB-8943-0296E186488E}" type="presParOf" srcId="{9BD95B74-C412-4757-986C-68FCB6F2975C}" destId="{8A903381-2CC9-4DD3-BF8F-BB66C78B5C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764BD-442E-4D66-8E50-92E2A07A80F5}">
      <dsp:nvSpPr>
        <dsp:cNvPr id="0" name=""/>
        <dsp:cNvSpPr/>
      </dsp:nvSpPr>
      <dsp:spPr>
        <a:xfrm rot="10800000">
          <a:off x="610360" y="31044"/>
          <a:ext cx="755450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2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отсутствие правоустанавливающих документов на объекты основных средств, подлежащих реконструкции  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730054" y="31044"/>
        <a:ext cx="7434812" cy="478778"/>
      </dsp:txXfrm>
    </dsp:sp>
    <dsp:sp modelId="{08D55672-E3A4-4D66-9806-7D57B247146F}">
      <dsp:nvSpPr>
        <dsp:cNvPr id="0" name=""/>
        <dsp:cNvSpPr/>
      </dsp:nvSpPr>
      <dsp:spPr>
        <a:xfrm>
          <a:off x="176998" y="0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4E91A-EAAE-4627-8959-A1B1357DB6BA}">
      <dsp:nvSpPr>
        <dsp:cNvPr id="0" name=""/>
        <dsp:cNvSpPr/>
      </dsp:nvSpPr>
      <dsp:spPr>
        <a:xfrm rot="10800000">
          <a:off x="610360" y="633427"/>
          <a:ext cx="755450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2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отсутствие Актов обследования существующих объектов</a:t>
          </a:r>
        </a:p>
      </dsp:txBody>
      <dsp:txXfrm rot="10800000">
        <a:off x="730054" y="633427"/>
        <a:ext cx="7434812" cy="478778"/>
      </dsp:txXfrm>
    </dsp:sp>
    <dsp:sp modelId="{FFAB7BC7-4AED-43B1-819A-34016811C7FD}">
      <dsp:nvSpPr>
        <dsp:cNvPr id="0" name=""/>
        <dsp:cNvSpPr/>
      </dsp:nvSpPr>
      <dsp:spPr>
        <a:xfrm>
          <a:off x="176998" y="603719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20181-2187-450D-AF01-75AED9236156}">
      <dsp:nvSpPr>
        <dsp:cNvPr id="0" name=""/>
        <dsp:cNvSpPr/>
      </dsp:nvSpPr>
      <dsp:spPr>
        <a:xfrm rot="10800000">
          <a:off x="610360" y="1255125"/>
          <a:ext cx="755450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2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effectLst/>
              <a:latin typeface="Calibri"/>
              <a:ea typeface="+mn-ea"/>
              <a:cs typeface="+mn-cs"/>
            </a:rPr>
            <a:t>отсутствие обоснований по принятым производительностям  ГРС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730054" y="1255125"/>
        <a:ext cx="7434812" cy="478778"/>
      </dsp:txXfrm>
    </dsp:sp>
    <dsp:sp modelId="{B03CC3DF-CA01-45CB-ACFC-DFD512637D58}">
      <dsp:nvSpPr>
        <dsp:cNvPr id="0" name=""/>
        <dsp:cNvSpPr/>
      </dsp:nvSpPr>
      <dsp:spPr>
        <a:xfrm>
          <a:off x="176998" y="1225416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D9B15-593C-4F81-BC16-61DFEFF82CC4}">
      <dsp:nvSpPr>
        <dsp:cNvPr id="0" name=""/>
        <dsp:cNvSpPr/>
      </dsp:nvSpPr>
      <dsp:spPr>
        <a:xfrm rot="10800000">
          <a:off x="635551" y="1946144"/>
          <a:ext cx="752317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2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оптимальность технических решений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755245" y="1946144"/>
        <a:ext cx="7403482" cy="478778"/>
      </dsp:txXfrm>
    </dsp:sp>
    <dsp:sp modelId="{3917421E-842C-4A58-9858-30E23DAC325E}">
      <dsp:nvSpPr>
        <dsp:cNvPr id="0" name=""/>
        <dsp:cNvSpPr/>
      </dsp:nvSpPr>
      <dsp:spPr>
        <a:xfrm>
          <a:off x="216607" y="1896629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C1E21-185D-413C-BCBD-538F448597B1}">
      <dsp:nvSpPr>
        <dsp:cNvPr id="0" name=""/>
        <dsp:cNvSpPr/>
      </dsp:nvSpPr>
      <dsp:spPr>
        <a:xfrm rot="10800000">
          <a:off x="635551" y="2567842"/>
          <a:ext cx="752317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2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необходимость замены импортных МТР</a:t>
          </a:r>
          <a:endParaRPr lang="ru-RU" sz="1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755245" y="2567842"/>
        <a:ext cx="7403482" cy="478778"/>
      </dsp:txXfrm>
    </dsp:sp>
    <dsp:sp modelId="{81F791B7-6D12-468A-8838-1ABA37598D33}">
      <dsp:nvSpPr>
        <dsp:cNvPr id="0" name=""/>
        <dsp:cNvSpPr/>
      </dsp:nvSpPr>
      <dsp:spPr>
        <a:xfrm>
          <a:off x="216607" y="2518327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0F4C5-D759-417A-94A1-31B23A7213BB}">
      <dsp:nvSpPr>
        <dsp:cNvPr id="0" name=""/>
        <dsp:cNvSpPr/>
      </dsp:nvSpPr>
      <dsp:spPr>
        <a:xfrm rot="10800000">
          <a:off x="635551" y="3110814"/>
          <a:ext cx="7523176" cy="478778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2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некорректность</a:t>
          </a:r>
          <a:r>
            <a:rPr lang="ru-RU" sz="2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сметных расчетов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755245" y="3110814"/>
        <a:ext cx="7403482" cy="478778"/>
      </dsp:txXfrm>
    </dsp:sp>
    <dsp:sp modelId="{FE45AC14-173F-4245-8F43-8A77A1BBDD43}">
      <dsp:nvSpPr>
        <dsp:cNvPr id="0" name=""/>
        <dsp:cNvSpPr/>
      </dsp:nvSpPr>
      <dsp:spPr>
        <a:xfrm>
          <a:off x="216607" y="3110814"/>
          <a:ext cx="478778" cy="478778"/>
        </a:xfrm>
        <a:prstGeom prst="ellipse">
          <a:avLst/>
        </a:prstGeom>
        <a:gradFill rotWithShape="0">
          <a:gsLst>
            <a:gs pos="0">
              <a:srgbClr val="5986BF"/>
            </a:gs>
            <a:gs pos="0">
              <a:srgbClr val="7795C4"/>
            </a:gs>
            <a:gs pos="0">
              <a:srgbClr val="4F81BD"/>
            </a:gs>
            <a:gs pos="0">
              <a:srgbClr val="FF0000"/>
            </a:gs>
            <a:gs pos="100000">
              <a:srgbClr val="FF0000">
                <a:tint val="23500"/>
                <a:satMod val="160000"/>
              </a:srgbClr>
            </a:gs>
          </a:gsLst>
          <a:lin ang="10800000" scaled="1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8C636-EE14-4335-9187-650F0A44B0DA}">
      <dsp:nvSpPr>
        <dsp:cNvPr id="0" name=""/>
        <dsp:cNvSpPr/>
      </dsp:nvSpPr>
      <dsp:spPr>
        <a:xfrm>
          <a:off x="0" y="3713250"/>
          <a:ext cx="3483684" cy="1149135"/>
        </a:xfrm>
        <a:prstGeom prst="rect">
          <a:avLst/>
        </a:prstGeom>
        <a:solidFill>
          <a:srgbClr val="0066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ОТСУТСТВИЕ ОСНОВНОГО ЭФФЕКТООБРАЗУЮЩЕГО ФАКТОРА ПРОЕКТА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3713250"/>
        <a:ext cx="3483684" cy="1149135"/>
      </dsp:txXfrm>
    </dsp:sp>
    <dsp:sp modelId="{929C6456-6166-4293-84FD-6F387EA76EA0}">
      <dsp:nvSpPr>
        <dsp:cNvPr id="0" name=""/>
        <dsp:cNvSpPr/>
      </dsp:nvSpPr>
      <dsp:spPr>
        <a:xfrm rot="10800000">
          <a:off x="0" y="1750202"/>
          <a:ext cx="3483684" cy="1980284"/>
        </a:xfrm>
        <a:prstGeom prst="upArrowCallout">
          <a:avLst/>
        </a:prstGeom>
        <a:solidFill>
          <a:srgbClr val="0066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НЕОБОСНОВАННОСТЬ ТЕХНИЧЕСКИХ РЕШЕНИЙ В ЧАСТИ ПРОИЗВОДИТЕЛЬНОСТИ ГРС И ВЫБОРЕ ДИАМЕТРА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ГАЗОПРОВОДА-ОТВОДА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1750202"/>
        <a:ext cx="3483684" cy="1286729"/>
      </dsp:txXfrm>
    </dsp:sp>
    <dsp:sp modelId="{AC6657D4-1EDE-4AFC-8223-19EFC7AC3010}">
      <dsp:nvSpPr>
        <dsp:cNvPr id="0" name=""/>
        <dsp:cNvSpPr/>
      </dsp:nvSpPr>
      <dsp:spPr>
        <a:xfrm rot="10800000">
          <a:off x="0" y="0"/>
          <a:ext cx="3483684" cy="1767369"/>
        </a:xfrm>
        <a:prstGeom prst="upArrowCallout">
          <a:avLst/>
        </a:prstGeom>
        <a:solidFill>
          <a:srgbClr val="0066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ОТСУТСТВИЕ В ПРОЕКТЕ ДОКУМЕНТАЛЬНО ПОДТВЕРЖДЕННЫХ ФАКТИЧЕСКИХ И ПЕРСПЕКТИВНЫХ ОБЪЕМОВ ГАЗА ПРИ РЕКОНСТРУКЦИИ ГРС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0"/>
        <a:ext cx="3483684" cy="1148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EDBCB-ED90-4AC7-B8E1-E472721D7AB8}">
      <dsp:nvSpPr>
        <dsp:cNvPr id="0" name=""/>
        <dsp:cNvSpPr/>
      </dsp:nvSpPr>
      <dsp:spPr>
        <a:xfrm>
          <a:off x="0" y="1235864"/>
          <a:ext cx="4229100" cy="3698085"/>
        </a:xfrm>
        <a:prstGeom prst="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Реализацию Объекта предлагается осуществить по </a:t>
          </a:r>
          <a:r>
            <a:rPr lang="ru-RU" sz="14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модульной схеме</a:t>
          </a: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Указанная схема предполагает наличие площадки ГРС с инфраструктурой, спроектированной на полную (максимальную) производительность ГРС, и нескольких съемных технологических модулей, содержащих основные узлы и системы ГРС. Каждый из модулей может работать в составе ГРС независимо от остальных модулей. В случае необходимости схема позволяет наращивать производительность ГРС от минимального значения – при вводе в эксплуатацию, до проектного – в процессе эксплуатации. Учитывая, что перспективные объемы подачи газа подлежат актуализации, производительность модулей будет определена в разрезе существующих годовых объемов подачи газа и подтвержденных прогнозных объемов с учетом их наращивания.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1235864"/>
        <a:ext cx="4229100" cy="3698085"/>
      </dsp:txXfrm>
    </dsp:sp>
    <dsp:sp modelId="{2EF9AE86-BA64-4C55-BEA4-D993D5E30108}">
      <dsp:nvSpPr>
        <dsp:cNvPr id="0" name=""/>
        <dsp:cNvSpPr/>
      </dsp:nvSpPr>
      <dsp:spPr>
        <a:xfrm rot="10800000">
          <a:off x="0" y="2702"/>
          <a:ext cx="4229100" cy="1266341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Предлагаемый путь</a:t>
          </a: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решения вопроса дальнейшей реализации проекта «Реконструкция ГРС г. Родники Ивановской области»</a:t>
          </a:r>
          <a:r>
            <a:rPr lang="ru-R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2702"/>
        <a:ext cx="4229100" cy="822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BFCB4-495C-4314-8E2E-AE6EEE2981D8}">
      <dsp:nvSpPr>
        <dsp:cNvPr id="0" name=""/>
        <dsp:cNvSpPr/>
      </dsp:nvSpPr>
      <dsp:spPr>
        <a:xfrm>
          <a:off x="0" y="157273"/>
          <a:ext cx="7696200" cy="1733703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+mn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   На стадии формирования Технических требований: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-  не указывать производительность и марку ГРС, во избежание увеличения срока проектирования в случае возникновения необходимости внесения изменений в Задание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-  отслеживать балансовую принадлежность реконструируемых объектов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-  в технические требования включать рекомендации: «при разработке проекта рассматривать альтернативные варианты технических и строительных решений,  принимать наименее затратные варианты»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>
        <a:off x="84632" y="241905"/>
        <a:ext cx="7526936" cy="1564439"/>
      </dsp:txXfrm>
    </dsp:sp>
    <dsp:sp modelId="{07CC53B5-617B-4305-92BC-4A465B5DA690}">
      <dsp:nvSpPr>
        <dsp:cNvPr id="0" name=""/>
        <dsp:cNvSpPr/>
      </dsp:nvSpPr>
      <dsp:spPr>
        <a:xfrm>
          <a:off x="0" y="1903843"/>
          <a:ext cx="7696200" cy="626827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Производительность ГРС определять проектными решениями и на основании официальных писем  ООО «Газпром </a:t>
          </a:r>
          <a:r>
            <a:rPr lang="ru-RU" sz="1400" b="1" kern="1200" dirty="0" err="1" smtClean="0">
              <a:solidFill>
                <a:schemeClr val="tx1"/>
              </a:solidFill>
              <a:latin typeface="+mn-lt"/>
            </a:rPr>
            <a:t>межрегионгаз</a:t>
          </a: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» и Администраций  областей РФ, подтверждающих перспективные объемы </a:t>
          </a:r>
          <a:r>
            <a:rPr lang="ru-RU" sz="1400" b="1" kern="1200" dirty="0" err="1" smtClean="0">
              <a:solidFill>
                <a:schemeClr val="tx1"/>
              </a:solidFill>
              <a:latin typeface="+mn-lt"/>
            </a:rPr>
            <a:t>газопотребления</a:t>
          </a: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 и готовность потребителя к оплате поставляемого газа</a:t>
          </a:r>
        </a:p>
      </dsp:txBody>
      <dsp:txXfrm>
        <a:off x="30599" y="1934442"/>
        <a:ext cx="7635002" cy="565629"/>
      </dsp:txXfrm>
    </dsp:sp>
    <dsp:sp modelId="{F2B73722-B5DA-4F58-BFB9-E44A22B802FB}">
      <dsp:nvSpPr>
        <dsp:cNvPr id="0" name=""/>
        <dsp:cNvSpPr/>
      </dsp:nvSpPr>
      <dsp:spPr>
        <a:xfrm>
          <a:off x="0" y="2543537"/>
          <a:ext cx="7696200" cy="626827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Целесообразность реконструкции должна быть подтверждена Актами обследования существующих объектов, представленными в составе материалов проекта.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>
        <a:off x="30599" y="2574136"/>
        <a:ext cx="7635002" cy="565629"/>
      </dsp:txXfrm>
    </dsp:sp>
    <dsp:sp modelId="{876B262C-308A-4351-8A74-8000C489FCC9}">
      <dsp:nvSpPr>
        <dsp:cNvPr id="0" name=""/>
        <dsp:cNvSpPr/>
      </dsp:nvSpPr>
      <dsp:spPr>
        <a:xfrm>
          <a:off x="0" y="3183232"/>
          <a:ext cx="7696200" cy="626827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Расширить </a:t>
          </a:r>
          <a:r>
            <a:rPr lang="ru-RU" sz="1400" b="1" kern="1200" dirty="0" err="1" smtClean="0">
              <a:solidFill>
                <a:schemeClr val="tx1"/>
              </a:solidFill>
              <a:latin typeface="+mn-lt"/>
            </a:rPr>
            <a:t>предпроектную</a:t>
          </a: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 стадию в части разработки обоснования инвестиций (ОИ) для подтверждения необходимости реализации проекта в задуманном виде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>
        <a:off x="30599" y="3213831"/>
        <a:ext cx="7635002" cy="565629"/>
      </dsp:txXfrm>
    </dsp:sp>
    <dsp:sp modelId="{2E555D48-FAEE-41D2-8DB7-0ED983228838}">
      <dsp:nvSpPr>
        <dsp:cNvPr id="0" name=""/>
        <dsp:cNvSpPr/>
      </dsp:nvSpPr>
      <dsp:spPr>
        <a:xfrm>
          <a:off x="0" y="3822926"/>
          <a:ext cx="7696200" cy="626827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Рассматривать вариант применения ГРС со схемой исполнения, позволяющей поэтапное наращивание производительности объекта в процессе эксплуатации.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>
        <a:off x="30599" y="3853525"/>
        <a:ext cx="7635002" cy="565629"/>
      </dsp:txXfrm>
    </dsp:sp>
    <dsp:sp modelId="{8A903381-2CC9-4DD3-BF8F-BB66C78B5CAE}">
      <dsp:nvSpPr>
        <dsp:cNvPr id="0" name=""/>
        <dsp:cNvSpPr/>
      </dsp:nvSpPr>
      <dsp:spPr>
        <a:xfrm>
          <a:off x="0" y="4462620"/>
          <a:ext cx="7696200" cy="666480"/>
        </a:xfrm>
        <a:prstGeom prst="roundRect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</a:rPr>
            <a:t>Не допускать включение в проектную документацию объектов, не подтвержденных технологической необходимостью.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>
        <a:off x="32535" y="4495155"/>
        <a:ext cx="7631130" cy="601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9" tIns="46945" rIns="93889" bIns="4694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5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69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5" tIns="49513" rIns="99025" bIns="4951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85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Уважаемые коллеги, добрый день!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90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Часто встречающееся в проектах избыточное решение!</a:t>
            </a:r>
          </a:p>
          <a:p>
            <a:r>
              <a:rPr lang="ru-RU" dirty="0" smtClean="0"/>
              <a:t>Необоснованное применение теплоизоляции с обогревом </a:t>
            </a:r>
            <a:r>
              <a:rPr lang="ru-RU" dirty="0" err="1" smtClean="0"/>
              <a:t>одорантопроводов</a:t>
            </a:r>
            <a:r>
              <a:rPr lang="ru-RU" dirty="0" smtClean="0"/>
              <a:t> (ТУ 51-31323949-2003 «</a:t>
            </a:r>
            <a:r>
              <a:rPr lang="ru-RU" dirty="0" err="1" smtClean="0"/>
              <a:t>Одорант</a:t>
            </a:r>
            <a:r>
              <a:rPr lang="ru-RU" dirty="0" smtClean="0"/>
              <a:t> природный ООО «</a:t>
            </a:r>
            <a:r>
              <a:rPr lang="ru-RU" dirty="0" err="1" smtClean="0"/>
              <a:t>Оренбурггазпром</a:t>
            </a:r>
            <a:r>
              <a:rPr lang="ru-RU" dirty="0" smtClean="0"/>
              <a:t>» в приложении А представлены Физико-химические свойства меркаптанов, входящих в состав природного </a:t>
            </a:r>
            <a:r>
              <a:rPr lang="ru-RU" dirty="0" err="1" smtClean="0"/>
              <a:t>одоранта</a:t>
            </a:r>
            <a:r>
              <a:rPr lang="ru-RU" dirty="0" smtClean="0"/>
              <a:t>.) С целью подтверждения технических решений, примененных в проекте, необходимо представлять паспорт на </a:t>
            </a:r>
            <a:r>
              <a:rPr lang="ru-RU" dirty="0" err="1" smtClean="0"/>
              <a:t>одорант</a:t>
            </a:r>
            <a:r>
              <a:rPr lang="ru-RU" dirty="0" smtClean="0"/>
              <a:t> планируемый к использованию на объектах проектирования.</a:t>
            </a:r>
          </a:p>
          <a:p>
            <a:endParaRPr lang="ru-RU" dirty="0" smtClean="0"/>
          </a:p>
          <a:p>
            <a:r>
              <a:rPr lang="ru-RU" dirty="0" smtClean="0"/>
              <a:t>               Все приведенные выше примеры необоснованных, избыточных технических решений автоматически влияют на </a:t>
            </a:r>
            <a:r>
              <a:rPr lang="ru-RU" b="1" dirty="0" smtClean="0"/>
              <a:t>сметную составляющую проекта</a:t>
            </a:r>
            <a:r>
              <a:rPr lang="ru-RU" dirty="0" smtClean="0"/>
              <a:t>, которая так же подлежит корректировке и, как следствие всё в комплексе ведет к </a:t>
            </a:r>
            <a:r>
              <a:rPr lang="ru-RU" b="1" dirty="0" smtClean="0"/>
              <a:t>затягиванию</a:t>
            </a:r>
            <a:r>
              <a:rPr lang="ru-RU" dirty="0" smtClean="0"/>
              <a:t> или вообще </a:t>
            </a:r>
            <a:r>
              <a:rPr lang="ru-RU" b="1" dirty="0" smtClean="0"/>
              <a:t>отмене</a:t>
            </a:r>
            <a:r>
              <a:rPr lang="ru-RU" dirty="0" smtClean="0"/>
              <a:t> реализации проекта.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0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Вопрос, требующий особого внимания.</a:t>
            </a:r>
          </a:p>
          <a:p>
            <a:r>
              <a:rPr lang="ru-RU" dirty="0" smtClean="0"/>
              <a:t>Сроки реализации проекта во многом зависят от актуальности проектных решений.</a:t>
            </a:r>
          </a:p>
          <a:p>
            <a:r>
              <a:rPr lang="ru-RU" dirty="0" smtClean="0"/>
              <a:t>         Тем не менее, до настоящего времени на экспертизу поступают проекты, Задания на проектирования по которым датируются 2007, 2008 и прочими ранними годами.</a:t>
            </a:r>
          </a:p>
          <a:p>
            <a:r>
              <a:rPr lang="ru-RU" b="1" dirty="0" smtClean="0"/>
              <a:t>Прошу обратить внимание</a:t>
            </a:r>
            <a:r>
              <a:rPr lang="ru-RU" dirty="0" smtClean="0"/>
              <a:t>, что согласно Регламенту по формированию и реализации инвестиционных программ ПАО «Газпром» от 12.11.2015 № 661, являющегося базовым нормативом для Газпрома, на экспертизу необходимо представлять проектную документацию, срок действия Задания которой не превышает 3 лет с момента его утверждения. </a:t>
            </a:r>
            <a:r>
              <a:rPr lang="ru-RU" u="sng" dirty="0" smtClean="0"/>
              <a:t>А это значит, что уже надо задуматься о проектах, начатых в 2013 году.</a:t>
            </a:r>
          </a:p>
          <a:p>
            <a:r>
              <a:rPr lang="ru-RU" dirty="0" smtClean="0"/>
              <a:t>В случае непредставления Заказчиком проектной документации на экспертизу ПАО «Газпром» в течение 3 лет с момента утверждения Задания на проектирование – срок его действия должен быть продлен или Задание на проектирование должно быть </a:t>
            </a:r>
            <a:r>
              <a:rPr lang="ru-RU" dirty="0" err="1" smtClean="0"/>
              <a:t>переутверждено</a:t>
            </a:r>
            <a:r>
              <a:rPr lang="ru-RU" dirty="0" smtClean="0"/>
              <a:t> в установленном порядке. </a:t>
            </a:r>
          </a:p>
          <a:p>
            <a:r>
              <a:rPr lang="ru-RU" dirty="0" smtClean="0"/>
              <a:t>При отсутствии необходимости корректировки и </a:t>
            </a:r>
            <a:r>
              <a:rPr lang="ru-RU" dirty="0" err="1" smtClean="0"/>
              <a:t>переутверждения</a:t>
            </a:r>
            <a:r>
              <a:rPr lang="ru-RU" dirty="0" smtClean="0"/>
              <a:t> Задания – срок его действия продлевается на период, согласованный с профильным структурным подразделением.</a:t>
            </a:r>
          </a:p>
          <a:p>
            <a:r>
              <a:rPr lang="ru-RU" dirty="0" smtClean="0"/>
              <a:t>Несоблюдение указанных положений потребует дополнительного времени и сдвинет дату утверждения проекта.</a:t>
            </a:r>
          </a:p>
          <a:p>
            <a:r>
              <a:rPr lang="ru-RU" dirty="0" smtClean="0"/>
              <a:t>       Считаем необходимым провести работу по выявлению и актуализации</a:t>
            </a:r>
            <a:r>
              <a:rPr lang="ru-RU" baseline="0" dirty="0" smtClean="0"/>
              <a:t> </a:t>
            </a:r>
            <a:r>
              <a:rPr lang="ru-RU" dirty="0" smtClean="0"/>
              <a:t>устаревших Заданий.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2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Аналитическая работа, проведенная экспертным блоком, выявила следующие направления, по которым возможна оптимизация сроков реализации и стоимости проектов.</a:t>
            </a:r>
          </a:p>
          <a:p>
            <a:r>
              <a:rPr lang="ru-RU" b="0" dirty="0" smtClean="0"/>
              <a:t>•</a:t>
            </a:r>
            <a:r>
              <a:rPr lang="ru-RU" b="0" baseline="0" dirty="0" smtClean="0"/>
              <a:t> </a:t>
            </a:r>
            <a:r>
              <a:rPr lang="ru-RU" b="0" dirty="0" smtClean="0"/>
              <a:t>На стадии формирования Технических требований:</a:t>
            </a:r>
          </a:p>
          <a:p>
            <a:r>
              <a:rPr lang="ru-RU" b="0" dirty="0" smtClean="0"/>
              <a:t>- не указывать производительность и марку ГРС, во избежание увеличения срока проектирования в случае возникновения необходимости внесения изменений в Задание;</a:t>
            </a:r>
          </a:p>
          <a:p>
            <a:r>
              <a:rPr lang="ru-RU" b="0" dirty="0" smtClean="0"/>
              <a:t>- отслеживать балансовую принадлежность реконструируемых объектов.</a:t>
            </a:r>
          </a:p>
          <a:p>
            <a:r>
              <a:rPr lang="ru-RU" b="0" dirty="0" smtClean="0"/>
              <a:t>- в технические требования включать рекомендации: «при разработке проекта рассматривать альтернативные варианты технических и строительных решений, принимать наименее затратные варианты».</a:t>
            </a:r>
          </a:p>
          <a:p>
            <a:r>
              <a:rPr lang="ru-RU" b="0" dirty="0" smtClean="0"/>
              <a:t>•</a:t>
            </a:r>
            <a:r>
              <a:rPr lang="ru-RU" b="0" baseline="0" dirty="0" smtClean="0"/>
              <a:t> </a:t>
            </a:r>
            <a:r>
              <a:rPr lang="ru-RU" b="0" dirty="0" smtClean="0"/>
              <a:t>Производительность ГРС определять проектными решениями и на основании официальных писем  ООО «Газпром </a:t>
            </a:r>
            <a:r>
              <a:rPr lang="ru-RU" b="0" dirty="0" err="1" smtClean="0"/>
              <a:t>межрегионгаз</a:t>
            </a:r>
            <a:r>
              <a:rPr lang="ru-RU" b="0" dirty="0" smtClean="0"/>
              <a:t>» и Администраций  областей РФ, подтверждающих перспективные объемы </a:t>
            </a:r>
            <a:r>
              <a:rPr lang="ru-RU" b="0" dirty="0" err="1" smtClean="0"/>
              <a:t>газопотребления</a:t>
            </a:r>
            <a:r>
              <a:rPr lang="ru-RU" b="0" dirty="0" smtClean="0"/>
              <a:t> и готовность потребителя к оплате поставляемого газа.</a:t>
            </a:r>
          </a:p>
          <a:p>
            <a:r>
              <a:rPr lang="ru-RU" b="0" dirty="0" smtClean="0"/>
              <a:t>•</a:t>
            </a:r>
            <a:r>
              <a:rPr lang="ru-RU" b="0" baseline="0" dirty="0" smtClean="0"/>
              <a:t> </a:t>
            </a:r>
            <a:r>
              <a:rPr lang="ru-RU" b="0" dirty="0" smtClean="0"/>
              <a:t>Целесообразность реконструкции должна быть подтверждена Актами обследования существующих объектов, представленными в составе материалов проекта.</a:t>
            </a:r>
          </a:p>
          <a:p>
            <a:r>
              <a:rPr lang="ru-RU" b="0" dirty="0" smtClean="0"/>
              <a:t>•</a:t>
            </a:r>
            <a:r>
              <a:rPr lang="ru-RU" b="0" baseline="0" dirty="0" smtClean="0"/>
              <a:t> </a:t>
            </a:r>
            <a:r>
              <a:rPr lang="ru-RU" b="0" dirty="0" smtClean="0"/>
              <a:t>Считаем целесообразным расширить </a:t>
            </a:r>
            <a:r>
              <a:rPr lang="ru-RU" b="0" dirty="0" err="1" smtClean="0"/>
              <a:t>предпроектную</a:t>
            </a:r>
            <a:r>
              <a:rPr lang="ru-RU" b="0" dirty="0" smtClean="0"/>
              <a:t> стадию в части разработки обоснования инвестиций (ОИ) для подтверждения необходимости реализации проекта в задуманном виде.</a:t>
            </a:r>
          </a:p>
          <a:p>
            <a:r>
              <a:rPr lang="ru-RU" b="0" dirty="0" smtClean="0"/>
              <a:t>•</a:t>
            </a:r>
            <a:r>
              <a:rPr lang="ru-RU" b="0" baseline="0" dirty="0" smtClean="0"/>
              <a:t> </a:t>
            </a:r>
            <a:r>
              <a:rPr lang="ru-RU" b="0" dirty="0" smtClean="0"/>
              <a:t>Рассматривать вариант применения ГРС со схемой исполнения, позволяющей поэтапное наращивание производительности объекта в процессе эксплуатации.</a:t>
            </a:r>
          </a:p>
          <a:p>
            <a:r>
              <a:rPr lang="ru-RU" b="0" dirty="0" smtClean="0"/>
              <a:t>•</a:t>
            </a:r>
            <a:r>
              <a:rPr lang="ru-RU" b="0" baseline="0" dirty="0" smtClean="0"/>
              <a:t> </a:t>
            </a:r>
            <a:r>
              <a:rPr lang="ru-RU" b="0" dirty="0" smtClean="0"/>
              <a:t>Не допускать включение в проектную документацию объектов, не подтвержденных технологической необходимостью.</a:t>
            </a:r>
          </a:p>
          <a:p>
            <a:endParaRPr lang="ru-RU" b="0" dirty="0" smtClean="0"/>
          </a:p>
          <a:p>
            <a:r>
              <a:rPr lang="ru-RU" b="0" dirty="0" smtClean="0"/>
              <a:t>В заключении хочу сказать, что результат нашей совместной работы зависит не только от  соблюдения нормативных требований и регламентных процедур в процессе реализации проекта,  но и от ответственного, неформального, подхода на всех этапах: от рождения проекта до его непосредственной реализации.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0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7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виды деятельности  ПАО «Газпром», в том числе Добыча, Транспортировка и Подача газа российским и зарубежным потребителям начинается с разработки и реализацией проектной документации.</a:t>
            </a:r>
          </a:p>
          <a:p>
            <a:r>
              <a:rPr lang="ru-RU" dirty="0" smtClean="0"/>
              <a:t>Сложившаяся экономическая ситуация последних лет характеризуется значительными финансовыми ограничениями и необходимостью существенно оптимизировать инвестиции.</a:t>
            </a:r>
          </a:p>
          <a:p>
            <a:r>
              <a:rPr lang="ru-RU" dirty="0" smtClean="0"/>
              <a:t>Сложившаяся политическая ситуация диктует необходимость не только внедрения новых технологий и безусловное обеспечение безопасного функционирования объектов топливно-энергетического комплекса, но и сокращение сроков реализации проектов от рождения </a:t>
            </a:r>
            <a:r>
              <a:rPr lang="ru-RU" dirty="0" err="1" smtClean="0"/>
              <a:t>инвестзамысла</a:t>
            </a:r>
            <a:r>
              <a:rPr lang="ru-RU" dirty="0" smtClean="0"/>
              <a:t> до его непосредственной реализации, и это в условиях постоянного обновления нормативной базы.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3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Тем не менее, статистика показывает,  что для проектов, утвержденных за период с начала 2015 года по октябрь 2016 года,  время, затраченное только непосредственно на экспертизу Инвестора и доработку проекта Проектировщиком под руководством Заказчика, составляло от 5 до 22 месяцев (почти 2 года!).</a:t>
            </a:r>
          </a:p>
          <a:p>
            <a:r>
              <a:rPr lang="ru-RU" dirty="0" smtClean="0"/>
              <a:t>     Одной из важнейших причин приведенного результата является недостаточно качественная подготовка представляемой документации на экспертизу и, как следствие, ее неоднократный возврат на доработку с многочисленными замечаниями.</a:t>
            </a:r>
          </a:p>
          <a:p>
            <a:r>
              <a:rPr lang="ru-RU" dirty="0" smtClean="0"/>
              <a:t>     Конечно, можно сказать, что качество проекта – это  заслуга проектной организации.  Но, обращаю Ваше внимание! -  основу любого проекта составляют исходные данные. От уровня подготовленности Заданий (постановка задачи) и Технических требований на проектные работы (проработка оптимальных решений для сокращения капитальных затрат) напрямую зависит результат проектных работ и, в конечном счете, инвестиционного процесса в целом. А это - зона ответственности Заказчика, функции которого выполняют, в том числе,  и эксплуатирующие организации.</a:t>
            </a:r>
          </a:p>
          <a:p>
            <a:r>
              <a:rPr lang="ru-RU" dirty="0" smtClean="0"/>
              <a:t>     Другая проблема заключается в недостаточном контроле со стороны Заказчика в части учета типовых замечаний Инвестора при подготовке проектной документации к экспертизе ПАО «Газпром».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7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Анализ результатов экспертизы проектов строительства и реконструкции ГРС, поступавших на рассмотрение за последние два года, определил следующие типовые замечания к проектной документации:</a:t>
            </a:r>
          </a:p>
          <a:p>
            <a:r>
              <a:rPr lang="ru-RU" dirty="0" smtClean="0"/>
              <a:t>- отсутствие правоустанавливающих документов на объекты основных средств, подлежащих реконструкции;</a:t>
            </a:r>
          </a:p>
          <a:p>
            <a:r>
              <a:rPr lang="ru-RU" dirty="0" smtClean="0"/>
              <a:t>- отсутствие Актов обследования существующих объектов;</a:t>
            </a:r>
          </a:p>
          <a:p>
            <a:r>
              <a:rPr lang="ru-RU" dirty="0" smtClean="0"/>
              <a:t>- отсутствие обоснований по принятым производительностям  ГРС;</a:t>
            </a:r>
          </a:p>
          <a:p>
            <a:r>
              <a:rPr lang="ru-RU" dirty="0" smtClean="0"/>
              <a:t>- не оптимальность технических  решений;</a:t>
            </a:r>
          </a:p>
          <a:p>
            <a:r>
              <a:rPr lang="ru-RU" dirty="0" smtClean="0"/>
              <a:t>- необходимость замены импортных МТР;</a:t>
            </a:r>
          </a:p>
          <a:p>
            <a:r>
              <a:rPr lang="ru-RU" dirty="0" smtClean="0"/>
              <a:t>- некорректность сметных расчетов.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0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 сбору исходных данных:</a:t>
            </a:r>
          </a:p>
          <a:p>
            <a:r>
              <a:rPr lang="en-US" dirty="0" smtClean="0"/>
              <a:t>     </a:t>
            </a:r>
            <a:r>
              <a:rPr lang="ru-RU" dirty="0" smtClean="0"/>
              <a:t>Основным болевым вопросом остается вопрос балансовой принадлежности реконструируемых объектов.</a:t>
            </a:r>
          </a:p>
          <a:p>
            <a:r>
              <a:rPr lang="ru-RU" dirty="0" smtClean="0"/>
              <a:t>До настоящего момента на рассмотрение поступает проектная документация, которая не содержит информацию о балансовой принадлежности оснащаемых объектов с приложенными подтверждающими документами, такими как свидетельство о регистрации прав собственности, договор аренды между ПАО «Газпром» и Дочерним обществом. </a:t>
            </a:r>
          </a:p>
          <a:p>
            <a:r>
              <a:rPr lang="ru-RU" dirty="0" smtClean="0"/>
              <a:t>В процессе экспертизы выясняется, что часть объектов, реконструируемых в составе инвестиционной программы ПАО «Газпром», является собственностью Дочерних организаций и подлежит финансированию счет собственной инвестиционной программы Дочернего Общества. </a:t>
            </a:r>
          </a:p>
          <a:p>
            <a:r>
              <a:rPr lang="ru-RU" dirty="0" smtClean="0"/>
              <a:t>Ввиду того, что лимиты, заложенные в инвестиционной программе ПАО «Газпром», распространяются только на объекты Общества, требуется дополнительный сбор исходных данных, разделение объемов работ и пересчет сметной документации.</a:t>
            </a:r>
          </a:p>
          <a:p>
            <a:r>
              <a:rPr lang="en-US" dirty="0" smtClean="0"/>
              <a:t>     </a:t>
            </a:r>
            <a:r>
              <a:rPr lang="ru-RU" dirty="0" smtClean="0"/>
              <a:t>Следующий весомый вопрос касается информации по землям, подлежащим отводу.</a:t>
            </a:r>
          </a:p>
          <a:p>
            <a:r>
              <a:rPr lang="ru-RU" dirty="0" smtClean="0"/>
              <a:t>Отсутствие согласований собственников земельных участков может повлечь изменение технических решений (как пример </a:t>
            </a:r>
            <a:r>
              <a:rPr lang="ru-RU" dirty="0" err="1" smtClean="0"/>
              <a:t>перетрассировка</a:t>
            </a:r>
            <a:r>
              <a:rPr lang="ru-RU" dirty="0" smtClean="0"/>
              <a:t> газопровода-отвода, кабельных линий и т.д.), увеличение капитальных вложений и затягивание реализации проекта на неопределенный срок.</a:t>
            </a:r>
          </a:p>
          <a:p>
            <a:r>
              <a:rPr lang="en-US" dirty="0" smtClean="0"/>
              <a:t>     </a:t>
            </a:r>
            <a:r>
              <a:rPr lang="ru-RU" dirty="0" smtClean="0"/>
              <a:t>В дополнение стоит отметить, что  в материалах проектов зачастую не представлены Технические условия на пересечение проектируемых инженерных коммуникаций с существующими. </a:t>
            </a:r>
          </a:p>
          <a:p>
            <a:r>
              <a:rPr lang="ru-RU" dirty="0" smtClean="0"/>
              <a:t>Отсутствие указанных ТУ влияет на оценку выбранных проектных решений, увеличивает сроки проектирования, влечет риск увеличения стоимости строительства относительно утвержденной сметной стоимости.</a:t>
            </a:r>
          </a:p>
          <a:p>
            <a:r>
              <a:rPr lang="en-US" dirty="0" smtClean="0"/>
              <a:t>     </a:t>
            </a:r>
            <a:r>
              <a:rPr lang="ru-RU" dirty="0" smtClean="0"/>
              <a:t>Отсутствуют Акты обследования существующих объектов, документально подтверждающие запроектированные объемы работ по реконструкции. В частности при реконструкции ГРС, с учетом строительства новой ГРС, требуется предоставление характеристик существующей ГРС (включая дом операторов) с материалами обследования и информацией о дальнейшем использование или демонтаже (ликвидации) с ответствующим указанием объемов демонтажных работ.</a:t>
            </a:r>
          </a:p>
          <a:p>
            <a:r>
              <a:rPr lang="en-US" dirty="0" smtClean="0"/>
              <a:t>     </a:t>
            </a:r>
            <a:r>
              <a:rPr lang="ru-RU" dirty="0" smtClean="0"/>
              <a:t>В соответствии с требованиями пункта 6 СТО Газпром 063-2009 объекты, не относящиеся к объектам основных средств ОАО «Газпром», следует исключать из объектов реконструкции проектной документации.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0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ru-RU" b="1" dirty="0" smtClean="0"/>
              <a:t>Отсутствие обоснований по принятым производительностям  ГРС</a:t>
            </a:r>
            <a:r>
              <a:rPr lang="ru-RU" dirty="0" smtClean="0"/>
              <a:t>, а именно, отсутствие подтверждения администрациями регионов обязательств   по подготовке потребителей к приему обозначенных объемов газа и гарантии их оплаты. Следствием является определение эффективности при реализации проектов не представляется возможным. </a:t>
            </a:r>
          </a:p>
          <a:p>
            <a:r>
              <a:rPr lang="ru-RU" dirty="0" smtClean="0"/>
              <a:t>В качестве примера хочу привести объект «Реконструкция ГРС г. Родники Ивановской области», который находился на рассмотрении в 2015 году.</a:t>
            </a:r>
          </a:p>
          <a:p>
            <a:r>
              <a:rPr lang="ru-RU" dirty="0" smtClean="0"/>
              <a:t>Ключевыми вопросами, требующими детальной проработки, являются:</a:t>
            </a:r>
          </a:p>
          <a:p>
            <a:r>
              <a:rPr lang="en-US" dirty="0" smtClean="0"/>
              <a:t>       </a:t>
            </a:r>
            <a:r>
              <a:rPr lang="ru-RU" dirty="0" smtClean="0"/>
              <a:t>1. По мнению Департамента (О.Е. Аксютин) в соответствии с разработанной АО «Газпром </a:t>
            </a:r>
            <a:r>
              <a:rPr lang="ru-RU" dirty="0" err="1" smtClean="0"/>
              <a:t>промгаз</a:t>
            </a:r>
            <a:r>
              <a:rPr lang="ru-RU" dirty="0" smtClean="0"/>
              <a:t>» в 2012 году Генеральной схемой газоснабжения и газификации Ивановской области перспективная производительность ГРС г. Родники - 46,4 тыс. м³/час. В настоящее время производительность  ГРС - 21 тыс. м³/час.  В связи с этим, принятая в проекте производительность ГРС (70 тыс. м³/час) является завышенной. </a:t>
            </a:r>
          </a:p>
          <a:p>
            <a:r>
              <a:rPr lang="ru-RU" dirty="0" smtClean="0"/>
              <a:t>С учетом увеличения производительности ГРС, проектом предусмотрено строительство газопровода-отвода </a:t>
            </a:r>
            <a:r>
              <a:rPr lang="ru-RU" dirty="0" err="1" smtClean="0"/>
              <a:t>Ду</a:t>
            </a:r>
            <a:r>
              <a:rPr lang="ru-RU" dirty="0" smtClean="0"/>
              <a:t> 300 мм протяженностью 2,065 км  взамен существующего  </a:t>
            </a:r>
            <a:r>
              <a:rPr lang="ru-RU" dirty="0" err="1" smtClean="0"/>
              <a:t>Ду</a:t>
            </a:r>
            <a:r>
              <a:rPr lang="ru-RU" dirty="0" smtClean="0"/>
              <a:t> 200 мм. По экспертной оценке подача газа через ГРС г. Родники в объеме 46,4 тыс. м³/час возможна по существующему газопроводу-отводу </a:t>
            </a:r>
            <a:r>
              <a:rPr lang="ru-RU" dirty="0" err="1" smtClean="0"/>
              <a:t>Ду</a:t>
            </a:r>
            <a:r>
              <a:rPr lang="ru-RU" dirty="0" smtClean="0"/>
              <a:t> 200 мм.</a:t>
            </a:r>
          </a:p>
          <a:p>
            <a:r>
              <a:rPr lang="en-US" dirty="0" smtClean="0"/>
              <a:t>       </a:t>
            </a:r>
            <a:r>
              <a:rPr lang="ru-RU" dirty="0" smtClean="0"/>
              <a:t>2. По мнению Департамента  (В.Ю. </a:t>
            </a:r>
            <a:r>
              <a:rPr lang="ru-RU" dirty="0" err="1" smtClean="0"/>
              <a:t>Хатьков</a:t>
            </a:r>
            <a:r>
              <a:rPr lang="ru-RU" dirty="0" smtClean="0"/>
              <a:t>) объем поставки газа потребителям является основным эффектообразующим фактором рассматриваемого проекта и требует подтверждения следующими обосновывающими данными:</a:t>
            </a:r>
          </a:p>
          <a:p>
            <a:r>
              <a:rPr lang="ru-RU" dirty="0" smtClean="0"/>
              <a:t>-  о фактических объемах поставки газа через действующую ГРС за последние 5 лет;</a:t>
            </a:r>
          </a:p>
          <a:p>
            <a:r>
              <a:rPr lang="ru-RU" dirty="0" smtClean="0"/>
              <a:t>- обоснованием Администрацией муниципального образования «Родниковский муниципальный район» Ивановской области перспективных годовых (а не часовых) объемов с указанием существующих и прогнозных потребителей на горизонте расчета.</a:t>
            </a:r>
          </a:p>
          <a:p>
            <a:r>
              <a:rPr lang="ru-RU" dirty="0" smtClean="0"/>
              <a:t>В данном случае, хочу обратить Ваше внимание на следующие детали вопроса:</a:t>
            </a:r>
          </a:p>
          <a:p>
            <a:r>
              <a:rPr lang="ru-RU" dirty="0" smtClean="0"/>
              <a:t>- Генеральная схема газоснабжения, утвержденная в 2012 году (а разрабатывалась она как минимум год), к 2015 году с большой долей вероятности утратила свою актуальность в плане перспективных нагрузок. Наиболее достоверной информацией о реальной потребности газа в регионе располагает ООО «Газпром </a:t>
            </a:r>
            <a:r>
              <a:rPr lang="ru-RU" dirty="0" err="1" smtClean="0"/>
              <a:t>межрегионгаз</a:t>
            </a:r>
            <a:r>
              <a:rPr lang="ru-RU" dirty="0" smtClean="0"/>
              <a:t>», так как все, заявления на выдачу Технических условий на подключение поступают в </a:t>
            </a:r>
            <a:r>
              <a:rPr lang="ru-RU" dirty="0" err="1" smtClean="0"/>
              <a:t>Облгазы</a:t>
            </a:r>
            <a:r>
              <a:rPr lang="ru-RU" dirty="0" smtClean="0"/>
              <a:t>, а техническая возможность подачи газа в обязательном порядке согласовывается с </a:t>
            </a:r>
            <a:r>
              <a:rPr lang="ru-RU" dirty="0" err="1" smtClean="0"/>
              <a:t>Трансгазами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второй немаловажный момент в сегодняшней общей экономической ситуации - это не только обоснованность запросов потребителей газа, но и готовность к оплате поставляемого газа.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6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настоящее время</a:t>
            </a:r>
            <a:r>
              <a:rPr lang="ru-RU" dirty="0" smtClean="0"/>
              <a:t> в адрес Департамента (А.Б. </a:t>
            </a:r>
            <a:r>
              <a:rPr lang="ru-RU" dirty="0" err="1" smtClean="0"/>
              <a:t>Скрепнюк</a:t>
            </a:r>
            <a:r>
              <a:rPr lang="ru-RU" dirty="0" smtClean="0"/>
              <a:t>) и Департамента (В.А. Михаленко) обратилось ООО «Газпром </a:t>
            </a:r>
            <a:r>
              <a:rPr lang="ru-RU" dirty="0" err="1" smtClean="0"/>
              <a:t>центрремонт</a:t>
            </a:r>
            <a:r>
              <a:rPr lang="ru-RU" dirty="0" smtClean="0"/>
              <a:t>» (Заказчик) о целесообразности дальнейшей реализации проекта и необходимости внесения изменения в задание на проектирование. </a:t>
            </a:r>
          </a:p>
          <a:p>
            <a:r>
              <a:rPr lang="en-US" dirty="0" smtClean="0"/>
              <a:t>        </a:t>
            </a:r>
            <a:r>
              <a:rPr lang="ru-RU" dirty="0" smtClean="0"/>
              <a:t>В соответствии с предложением Департамента (В.А. Михаленко) реализацию Объекта предлагается осуществить по модульной схеме. Указанная схема предполагает наличие площадки ГРС с инфраструктурой, спроектированной на полную (максимальную) производительность ГРС, и нескольких съемных технологических модулей, содержащих основные узлы и системы ГРС. Каждый из модулей может работать в составе ГРС независимо от остальных модулей. В случае необходимости схема позволяет наращивать производительность ГРС от минимального значения – при вводе в эксплуатацию, до проектного – в процессе эксплуатации.</a:t>
            </a:r>
          </a:p>
          <a:p>
            <a:r>
              <a:rPr lang="ru-RU" dirty="0" smtClean="0"/>
              <a:t>Учитывая, что перспективные объемы </a:t>
            </a:r>
            <a:r>
              <a:rPr lang="ru-RU" dirty="0" err="1" smtClean="0"/>
              <a:t>газопотребления</a:t>
            </a:r>
            <a:r>
              <a:rPr lang="ru-RU" dirty="0" smtClean="0"/>
              <a:t> подлежат актуализации, производительность модулей будет определена в разрезе существующих годовых объемов </a:t>
            </a:r>
            <a:r>
              <a:rPr lang="ru-RU" dirty="0" err="1" smtClean="0"/>
              <a:t>газопотребления</a:t>
            </a:r>
            <a:r>
              <a:rPr lang="ru-RU" dirty="0" smtClean="0"/>
              <a:t> и подтвержденных прогнозных объемов с учетом их наращивания.</a:t>
            </a:r>
          </a:p>
          <a:p>
            <a:r>
              <a:rPr lang="en-US" dirty="0" smtClean="0"/>
              <a:t>        </a:t>
            </a:r>
            <a:r>
              <a:rPr lang="ru-RU" dirty="0" smtClean="0"/>
              <a:t>На текущий момент на обращение Департамента (А.Б. </a:t>
            </a:r>
            <a:r>
              <a:rPr lang="ru-RU" dirty="0" err="1" smtClean="0"/>
              <a:t>Скрепнюк</a:t>
            </a:r>
            <a:r>
              <a:rPr lang="ru-RU" dirty="0" smtClean="0"/>
              <a:t>) о внесении изменений в Задание на проектирование в части производительности ГРС с учетом реализации проекта по модульной схеме получено одобрение заместителя Председателя Правления Виталия Анатольевича Маркелова (Поручение 03-10276 от 10.10.2016).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06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основании СП 18.13330.2011 «Генеральный план промышленных предприятий» Актуализированная редакция СНиП II-89-80*, минимальная площадь застройки площадки ГРС должна быть не менее 30%.</a:t>
            </a:r>
          </a:p>
          <a:p>
            <a:r>
              <a:rPr lang="ru-RU" dirty="0" smtClean="0"/>
              <a:t>По факту в проектах полезная площадь занимаемых земель на площадках ГРС, как правило, составляет не более 15% и  расстановка оборудования и блоков ГРС выполняется без учета рекомендаций Унифицированных проектных решений, разработанных АО «Газпром </a:t>
            </a:r>
            <a:r>
              <a:rPr lang="ru-RU" dirty="0" err="1" smtClean="0"/>
              <a:t>Промгаз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        Как пример приведу проектные решения, представленные АО «Газпром </a:t>
            </a:r>
            <a:r>
              <a:rPr lang="ru-RU" dirty="0" err="1" smtClean="0"/>
              <a:t>Промгаз</a:t>
            </a:r>
            <a:r>
              <a:rPr lang="ru-RU" dirty="0" smtClean="0"/>
              <a:t>» (!) по объекту «Реконструкция газопровода-отвода и ГРС Ленинское» (Заказчик </a:t>
            </a:r>
            <a:r>
              <a:rPr lang="ru-RU" dirty="0" err="1" smtClean="0"/>
              <a:t>ОсОО</a:t>
            </a:r>
            <a:r>
              <a:rPr lang="ru-RU" dirty="0" smtClean="0"/>
              <a:t> «Газпром Кыргызстан»).</a:t>
            </a:r>
          </a:p>
          <a:p>
            <a:r>
              <a:rPr lang="ru-RU" dirty="0" smtClean="0"/>
              <a:t>ГРС </a:t>
            </a:r>
            <a:r>
              <a:rPr lang="ru-RU" dirty="0" err="1" smtClean="0"/>
              <a:t>блочно</a:t>
            </a:r>
            <a:r>
              <a:rPr lang="ru-RU" dirty="0" smtClean="0"/>
              <a:t>-комплектного исполнения, полной заводской готовности, производства ООО «Завод </a:t>
            </a:r>
            <a:r>
              <a:rPr lang="ru-RU" dirty="0" err="1" smtClean="0"/>
              <a:t>Нефтегазоборудование</a:t>
            </a:r>
            <a:r>
              <a:rPr lang="ru-RU" dirty="0" smtClean="0"/>
              <a:t>», г. Саратов, со следующими характеристиками: </a:t>
            </a:r>
          </a:p>
          <a:p>
            <a:r>
              <a:rPr lang="ru-RU" dirty="0" smtClean="0"/>
              <a:t>- проектная производительность -10 тыс.м³/час; </a:t>
            </a:r>
          </a:p>
          <a:p>
            <a:r>
              <a:rPr lang="ru-RU" dirty="0" smtClean="0"/>
              <a:t>- максимальное давление на входе - 5,4 МПа; </a:t>
            </a:r>
          </a:p>
          <a:p>
            <a:r>
              <a:rPr lang="ru-RU" dirty="0" smtClean="0"/>
              <a:t>- минимальное давление на входе - 2,0 МПа. </a:t>
            </a:r>
          </a:p>
          <a:p>
            <a:r>
              <a:rPr lang="ru-RU" dirty="0" smtClean="0"/>
              <a:t>ГРС имеет два выхода с выходным давлением 0,3 МПа и 1,2 МПа. </a:t>
            </a:r>
          </a:p>
          <a:p>
            <a:r>
              <a:rPr lang="ru-RU" dirty="0" smtClean="0"/>
              <a:t>Форма обслуживания - вахтенная.</a:t>
            </a:r>
          </a:p>
          <a:p>
            <a:r>
              <a:rPr lang="ru-RU" dirty="0" smtClean="0"/>
              <a:t>         На слайде показаны два варианта компоновки оборудования на площадке ГРС.</a:t>
            </a:r>
          </a:p>
          <a:p>
            <a:r>
              <a:rPr lang="ru-RU" dirty="0" smtClean="0"/>
              <a:t>В результате продолжительных «боев» и фактически перепроектирования, выполненного экспертизой, а именно: вынос КТП за территорию площадки и перенос емкости сбора конденсата без нарушения допустимых противопожарных расстояний, удалось уменьшить территорию проектируемой ГРС более, чем в два (!) раза, что значительно повлияло на стоимость проекта. </a:t>
            </a:r>
          </a:p>
          <a:p>
            <a:r>
              <a:rPr lang="ru-RU" dirty="0" smtClean="0"/>
              <a:t>         В дополнение хочу обратить  внимание, что на основании СНиП 2.05.02-85 или СНиП 2.05.07-91 внутриплощадочные проезды должны быть шириной 4,5м, а на основании ст.98 Федерального закона №123-ФЗ допускается 3,5м.</a:t>
            </a:r>
          </a:p>
          <a:p>
            <a:r>
              <a:rPr lang="ru-RU" dirty="0" smtClean="0"/>
              <a:t>         Кроме того, допускается размещение осветительных приборов на </a:t>
            </a:r>
            <a:r>
              <a:rPr lang="ru-RU" dirty="0" err="1" smtClean="0"/>
              <a:t>молниеприемной</a:t>
            </a:r>
            <a:r>
              <a:rPr lang="ru-RU" dirty="0" smtClean="0"/>
              <a:t> мачте и при компактном расположении оборудования на площадках ГРС достаточно одной </a:t>
            </a:r>
            <a:r>
              <a:rPr lang="ru-RU" dirty="0" err="1" smtClean="0"/>
              <a:t>молниеприемной</a:t>
            </a:r>
            <a:r>
              <a:rPr lang="ru-RU" dirty="0" smtClean="0"/>
              <a:t> мачты.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4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Необоснованное применение на площадках ГРС   систем очистки дождевых сточных вод и сетей внешней канализации. </a:t>
            </a:r>
          </a:p>
          <a:p>
            <a:r>
              <a:rPr lang="ru-RU" dirty="0" smtClean="0"/>
              <a:t>     Еще один пример не рационального отвода земель.</a:t>
            </a:r>
          </a:p>
          <a:p>
            <a:r>
              <a:rPr lang="ru-RU" dirty="0" smtClean="0"/>
              <a:t>В данном случае на территории ГРС запроектирована комплексная система очистки ливневых стоков.</a:t>
            </a:r>
          </a:p>
          <a:p>
            <a:r>
              <a:rPr lang="ru-RU" dirty="0" smtClean="0"/>
              <a:t>На основании п. 6 СТО Газпром 2–1.19–519–2010 «Требования по охране окружающей среды к системам канализации площадочных сооружений объектов ОАО «Газпром» и выбору очистных сооружений ливневых стоков», из проектной документации следует исключить систему очистки дождевых сточных вод и сети внешней канализации, как необоснованное избыточное решение. </a:t>
            </a:r>
          </a:p>
          <a:p>
            <a:r>
              <a:rPr lang="ru-RU" dirty="0" smtClean="0"/>
              <a:t>        Помимо этого, при выносе БКЭС за территорию ГРС, возможно уменьшение площадки ГРС, как и в предыдущем примере, почти в два раза.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7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838" y="1222374"/>
            <a:ext cx="8707437" cy="400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838" y="1222374"/>
            <a:ext cx="8707437" cy="400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5FE1C-69DC-4A94-BBEF-309077A037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B7BD7-EAFF-415F-B3B4-7C7B89A010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22A0-B890-4831-9A7E-7CB6FF7B8D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C363C-E7A4-436B-AFE5-D94BABFEC6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D5BF77-B0A6-4447-9E0A-CF05A43697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334149-8A13-436A-A743-2C1FEA443C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95083-90E3-4937-8945-7920550C98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6213E-3385-4A5E-8C81-9AC3C3713D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40BAE-BE8E-4EE7-9369-B0825B9CEB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4A4C5-E210-4FA2-B820-D14985CF60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FC48A1-80B8-4EEB-97ED-2E8329BA51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D5DF52-C914-4D70-B193-FBAE3327C9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AB4E80-715E-48F9-BB30-85804CFC925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B7AA5E-9B6B-4B47-A67C-9D28B0A0EA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6998A-0C70-40CD-814A-FBB1EC2472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43748-6C5F-40A1-8552-178B722F9D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5EDB1D-4EC1-409E-8FB4-56D23141EA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F3CDF-3A1B-4E23-8CF6-7EA52EB01E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4CEE9B-966B-48A9-A2EB-2484D1D3E9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FD16-48FB-4148-8178-25091DAD2D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E0C501-158C-42FB-A556-A06A8EDA24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B1C490-AADD-4B93-9867-E4117A4D03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45872B-1285-4773-861F-B6885F2704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981DE-DDE5-42B8-B05C-4DD4231DEC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7D2FD-7D31-47E8-85B6-8C70770676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8874D5-F920-4311-B4DA-CA4374C55E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BEFCBA-AF46-451E-9514-1F6D185303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61599-0917-4763-A61A-71F265424B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39405-4FFA-44D2-A5AC-24B5BB175D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E44D1-148A-47CD-BE65-7111D2550C1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07DEE8-BFE9-4262-A911-6D61FE7C80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51B1C-1B26-4017-89D1-1275153412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8679A0-D990-4D79-8E5D-2B3F98CE52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4DC08-844C-4D7A-BB4A-134DA74BB2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385F2-6AB8-44ED-A5ED-5BF4892BE6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F9DDC-F485-4B03-A25A-C2101FE495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E8AA26-9830-4123-8C7E-F35CD796EC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A62F9-C651-473B-AE88-60E372D435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253F8C-A28E-4184-AEA1-DBE6CC15DE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51F8C-41E2-4F16-898A-FD365BB66E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86B910-58CD-413C-AC74-5F75A37422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A75AB-1C99-424A-ADD0-5A868BB5E1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25AE8-4590-4B17-92CD-B51C7679E0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829CA-AF9F-49E4-991D-ACF2BF3997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CC4E21-9635-41EC-8FDA-D4CFDA0982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09DE56-ED53-4CC8-A127-6FC013C04A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5B274D-25E2-4F4A-AD7F-E484FCED7F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6C75C-415A-47BB-98A8-671AE78719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76799-3376-4365-983D-821D87F063F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DC13E-A8AB-42CD-9D45-B30D85A3E4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B3610-A384-4644-958F-D519E01AD7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54491C-F1DA-474D-A1FA-8A35285007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63839-FD71-4F6D-8467-CC9E81BF00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298A65-B0C1-427F-8A8B-2FA01C511A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3762" y="1309688"/>
            <a:ext cx="6523037" cy="48164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Рисунок 18" descr="GP Ru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0" y="1057275"/>
            <a:ext cx="9144000" cy="526097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Рисунок 18" descr="GP Ru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6931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3AC920E2-6273-4010-A961-70163320DE9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69333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8" name="Рисунок 17" descr="GP Ru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033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8E99C3EB-756B-4941-BD98-3B8F1EEBB5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035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9" name="Рисунок 18" descr="GP Ru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1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450A7DE1-CB1E-4DF9-BC4A-126CE32BA8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9" name="Рисунок 18" descr="GP Ru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238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A74974DF-523B-4A9F-B202-D0FE674CA9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9" name="Рисунок 18" descr="GP Ru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545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3600"/>
            <a:ext cx="3059113" cy="52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5580C2EF-AF2B-4CEC-8814-AEF9604B2651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9" name="Рисунок 18" descr="GP Ru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1" name="Rectangle 5"/>
          <p:cNvSpPr>
            <a:spLocks noChangeArrowheads="1"/>
          </p:cNvSpPr>
          <p:nvPr userDrawn="1"/>
        </p:nvSpPr>
        <p:spPr bwMode="auto">
          <a:xfrm>
            <a:off x="0" y="6318250"/>
            <a:ext cx="1936750" cy="5397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2" name="Rectangle 6"/>
          <p:cNvSpPr>
            <a:spLocks noChangeArrowheads="1"/>
          </p:cNvSpPr>
          <p:nvPr userDrawn="1"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4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 descr="GP Ru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АКТУАЛЬНЫЕ </a:t>
            </a:r>
            <a:r>
              <a:rPr lang="ru-RU" dirty="0"/>
              <a:t>ВОПРОСЫ БИЗНЕСС-ПРОЦЕССА ЭКСПЕРТИЗЫ ПАО «ГАЗПРОМ»</a:t>
            </a:r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7134226" cy="495300"/>
          </a:xfrm>
        </p:spPr>
        <p:txBody>
          <a:bodyPr/>
          <a:lstStyle/>
          <a:p>
            <a:pPr algn="r"/>
            <a:r>
              <a:rPr lang="ru-RU" sz="1800" dirty="0"/>
              <a:t>С</a:t>
            </a:r>
            <a:r>
              <a:rPr lang="ru-RU" sz="1800" dirty="0" smtClean="0"/>
              <a:t>овещание </a:t>
            </a:r>
            <a:r>
              <a:rPr lang="ru-RU" sz="1800" dirty="0"/>
              <a:t>специалистов дочерних обществ ПАО «</a:t>
            </a:r>
            <a:r>
              <a:rPr lang="ru-RU" sz="1800" dirty="0" smtClean="0"/>
              <a:t>Газпром» по </a:t>
            </a:r>
            <a:r>
              <a:rPr lang="ru-RU" sz="1800" dirty="0"/>
              <a:t>вопросам эксплуатации газораспределительных станций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742950"/>
          </a:xfrm>
        </p:spPr>
        <p:txBody>
          <a:bodyPr/>
          <a:lstStyle/>
          <a:p>
            <a:pPr algn="r"/>
            <a:r>
              <a:rPr lang="ru-RU" sz="2200" b="1" dirty="0">
                <a:latin typeface="+mn-lt"/>
              </a:rPr>
              <a:t>НЕОБОСНОВАННОСТЬ ТЕХНИЧЕСКИХ РЕШЕНИЙ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>
                <a:latin typeface="+mn-lt"/>
              </a:rPr>
              <a:t>АКТУАЛЬНЫЕ ВОПРОСЫ БИЗНЕСС-ПРОЦЕССА ЭКСПЕРТИЗЫ ПАО «ГАЗПРОМ»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 bwMode="auto">
          <a:xfrm>
            <a:off x="434974" y="1190625"/>
            <a:ext cx="8272463" cy="1543050"/>
          </a:xfrm>
          <a:prstGeom prst="downArrowCallou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93000">
                <a:schemeClr val="bg2">
                  <a:tint val="44500"/>
                  <a:satMod val="160000"/>
                  <a:lumMod val="92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n-lt"/>
              </a:rPr>
              <a:t>Необоснованное применение теплоизоляции с обогревом </a:t>
            </a:r>
            <a:r>
              <a:rPr lang="ru-RU" sz="1600" b="1" dirty="0" err="1">
                <a:solidFill>
                  <a:schemeClr val="tx1"/>
                </a:solidFill>
                <a:latin typeface="+mn-lt"/>
              </a:rPr>
              <a:t>одорантопроводов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+mn-lt"/>
              </a:rPr>
              <a:t>(ТУ 51-31323949-2003 «</a:t>
            </a:r>
            <a:r>
              <a:rPr lang="ru-RU" sz="1600" b="1" dirty="0" err="1">
                <a:solidFill>
                  <a:schemeClr val="tx1"/>
                </a:solidFill>
                <a:latin typeface="+mn-lt"/>
              </a:rPr>
              <a:t>Одорант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 природный ООО «</a:t>
            </a:r>
            <a:r>
              <a:rPr lang="ru-RU" sz="1600" b="1" dirty="0" err="1">
                <a:solidFill>
                  <a:schemeClr val="tx1"/>
                </a:solidFill>
                <a:latin typeface="+mn-lt"/>
              </a:rPr>
              <a:t>Оренбурггазпром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» в приложении А представлены Физико-химические свойства меркаптанов, входящих в состав </a:t>
            </a:r>
            <a:endParaRPr lang="ru-RU" sz="16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природного </a:t>
            </a:r>
            <a:r>
              <a:rPr lang="ru-RU" sz="1600" b="1" dirty="0" err="1">
                <a:solidFill>
                  <a:schemeClr val="tx1"/>
                </a:solidFill>
                <a:latin typeface="+mn-lt"/>
              </a:rPr>
              <a:t>одоранта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.)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1" y="2733675"/>
            <a:ext cx="65293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5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0FAD-3F30-40D5-A667-1CB5FD08DB8E}" type="slidenum">
              <a:rPr lang="ru-RU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z="1600" b="1" dirty="0">
                <a:latin typeface="+mn-lt"/>
              </a:rPr>
              <a:t>АКТУАЛЬНЫЕ ВОПРОСЫ БИЗНЕСС-ПРОЦЕССА ЭКСПЕРТИЗЫ ПАО «ГАЗПРОМ</a:t>
            </a:r>
            <a:r>
              <a:rPr lang="ru-RU" sz="1600" b="1" dirty="0" smtClean="0">
                <a:latin typeface="+mn-lt"/>
              </a:rPr>
              <a:t>»</a:t>
            </a:r>
            <a:endParaRPr lang="ru-RU" sz="1600" b="1" dirty="0">
              <a:latin typeface="+mn-lt"/>
            </a:endParaRPr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133351"/>
            <a:ext cx="6699250" cy="619124"/>
          </a:xfrm>
        </p:spPr>
        <p:txBody>
          <a:bodyPr/>
          <a:lstStyle/>
          <a:p>
            <a:pPr algn="r"/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 smtClean="0">
                <a:latin typeface="+mn-lt"/>
              </a:rPr>
              <a:t>АКТУАЛЬНОСТЬ </a:t>
            </a:r>
            <a:r>
              <a:rPr lang="ru-RU" sz="2200" b="1" dirty="0">
                <a:latin typeface="+mn-lt"/>
              </a:rPr>
              <a:t>ЗАДАНИЯ НА </a:t>
            </a:r>
            <a:r>
              <a:rPr lang="ru-RU" sz="2200" b="1" dirty="0" smtClean="0">
                <a:latin typeface="+mn-lt"/>
              </a:rPr>
              <a:t>ПРОЕКТИРОВАНИЕ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8880" y="825727"/>
            <a:ext cx="1678665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0275" y="1641334"/>
            <a:ext cx="6657975" cy="38472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Руководствуясь п. 4.2.1.1 «Регламента по формированию и реализации инвестиционных программ ПАО «Газпром» от 12.11.2015 № 661, на экспертизу необходимо представлять проектную документацию, срок действия Задания которой, не превышает 3 лет с момента утверждения.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В случае непредставления Заказчиком проектной документации на экспертизу ПАО «Газпром» в течение 3 лет с момента утверждения Задания на проектирование – срок его действия должен быть продлен или Задание на проектирование должно быть переутверждено в установленном порядке. При отсутствии необходимости корректировки и переутверждения Задания на проектирования – срок его действия продлевается на период, согласованный с профильным структурным подразделением.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670675" cy="1009650"/>
          </a:xfrm>
        </p:spPr>
        <p:txBody>
          <a:bodyPr/>
          <a:lstStyle/>
          <a:p>
            <a:pPr algn="r"/>
            <a:r>
              <a:rPr lang="ru-RU" sz="2200" b="1" dirty="0"/>
              <a:t>ПРЕДЛОЖЕНИЯ ДЛЯ СОКРАЩЕНИЯ </a:t>
            </a:r>
            <a:r>
              <a:rPr lang="ru-RU" sz="2200" b="1" dirty="0" smtClean="0"/>
              <a:t>СРОКОВ ПРОЕКТИРОВАНИЯ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>
                <a:latin typeface="+mn-lt"/>
              </a:rPr>
              <a:t>АКТУАЛЬНЫЕ ВОПРОСЫ БИЗНЕСС-ПРОЦЕССА ЭКСПЕРТИЗЫ ПАО «ГАЗПРОМ»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72394152"/>
              </p:ext>
            </p:extLst>
          </p:nvPr>
        </p:nvGraphicFramePr>
        <p:xfrm>
          <a:off x="1181100" y="1057276"/>
          <a:ext cx="7696200" cy="5286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право 9"/>
          <p:cNvSpPr/>
          <p:nvPr/>
        </p:nvSpPr>
        <p:spPr bwMode="auto">
          <a:xfrm>
            <a:off x="495300" y="1815084"/>
            <a:ext cx="657225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025775"/>
            <a:ext cx="658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3679826"/>
            <a:ext cx="658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349753"/>
            <a:ext cx="658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983166"/>
            <a:ext cx="658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5616579"/>
            <a:ext cx="6588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3CC4E21-9635-41EC-8FDA-D4CFDA09820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z="1600" b="1" dirty="0">
                <a:latin typeface="+mn-lt"/>
              </a:rPr>
              <a:t>АКТУАЛЬНЫЕ ВОПРОСЫ БИЗНЕСС-ПРОЦЕССА ЭКСПЕРТИЗЫ ПАО «ГАЗПРОМ»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390" y="2887973"/>
            <a:ext cx="761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+mn-lt"/>
              </a:rPr>
              <a:t>БЛАГОДАРЮ</a:t>
            </a:r>
            <a:r>
              <a:rPr lang="ru-RU" sz="4800" b="1" dirty="0"/>
              <a:t> ЗА ВНИМАНИЕ!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48150" y="50668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+mn-lt"/>
              </a:rPr>
              <a:t>Счеревская Марина Владимировна</a:t>
            </a:r>
          </a:p>
          <a:p>
            <a:pPr algn="r"/>
            <a:r>
              <a:rPr lang="ru-RU" sz="1600" b="1" dirty="0">
                <a:latin typeface="+mn-lt"/>
              </a:rPr>
              <a:t>Главный эксперт Департамента (А.Б. </a:t>
            </a:r>
            <a:r>
              <a:rPr lang="ru-RU" sz="1600" b="1" dirty="0" err="1">
                <a:latin typeface="+mn-lt"/>
              </a:rPr>
              <a:t>Скрепнюк</a:t>
            </a:r>
            <a:r>
              <a:rPr lang="ru-RU" sz="1600" b="1" dirty="0">
                <a:latin typeface="+mn-lt"/>
              </a:rPr>
              <a:t>) </a:t>
            </a:r>
          </a:p>
          <a:p>
            <a:pPr algn="r"/>
            <a:r>
              <a:rPr lang="ru-RU" sz="1600" b="1" dirty="0">
                <a:latin typeface="+mn-lt"/>
              </a:rPr>
              <a:t>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828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999" y="0"/>
            <a:ext cx="6823075" cy="1009650"/>
          </a:xfrm>
        </p:spPr>
        <p:txBody>
          <a:bodyPr/>
          <a:lstStyle/>
          <a:p>
            <a:pPr algn="r"/>
            <a:r>
              <a:rPr lang="ru-RU" sz="2200" b="1" dirty="0">
                <a:latin typeface="+mn-lt"/>
              </a:rPr>
              <a:t>ТЕКУЩИЕ УСЛОВИЯ РЕАЛИЗАЦИИ ПРОЕКТОВ </a:t>
            </a:r>
            <a:br>
              <a:rPr lang="ru-RU" sz="2200" b="1" dirty="0">
                <a:latin typeface="+mn-lt"/>
              </a:rPr>
            </a:br>
            <a:r>
              <a:rPr lang="ru-RU" sz="2200" b="1" dirty="0">
                <a:latin typeface="+mn-lt"/>
              </a:rPr>
              <a:t>ПАО «ГАЗПРОМ</a:t>
            </a:r>
            <a:r>
              <a:rPr lang="ru-RU" sz="2200" b="1" dirty="0" smtClean="0">
                <a:latin typeface="+mn-lt"/>
              </a:rPr>
              <a:t>»</a:t>
            </a:r>
            <a:endParaRPr lang="ru-RU" sz="2200" b="1" dirty="0"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534150"/>
            <a:ext cx="6769100" cy="304799"/>
          </a:xfrm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600" b="1" kern="0" dirty="0">
                <a:solidFill>
                  <a:srgbClr val="FFFFFF"/>
                </a:solidFill>
                <a:latin typeface="Arial Narrow"/>
              </a:rPr>
              <a:t>АКТУАЛЬНЫЕ ВОПРОСЫ БИЗНЕСС-ПРОЦЕССА ЭКСПЕРТИЗЫ ПАО «ГАЗПРОМ»</a:t>
            </a:r>
          </a:p>
          <a:p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0" y="1364191"/>
            <a:ext cx="8230313" cy="464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76200"/>
            <a:ext cx="6880225" cy="933450"/>
          </a:xfrm>
        </p:spPr>
        <p:txBody>
          <a:bodyPr/>
          <a:lstStyle/>
          <a:p>
            <a:pPr lvl="0" algn="r"/>
            <a:r>
              <a:rPr lang="ru-RU" sz="2200" b="1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200" b="1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22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2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2200" b="1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ТЕКУЩИЕ</a:t>
            </a:r>
            <a:r>
              <a:rPr lang="ru-RU" sz="2200" b="1" kern="1200" dirty="0" smtClean="0">
                <a:solidFill>
                  <a:prstClr val="white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2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УСЛОВИЯ РЕАЛИЗАЦИИ ПРОЕКТОВ </a:t>
            </a:r>
            <a:br>
              <a:rPr lang="ru-RU" sz="22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2200" b="1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ПАО «</a:t>
            </a:r>
            <a:r>
              <a:rPr lang="ru-RU" sz="2200" b="1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ГАЗПРОМ»</a:t>
            </a:r>
            <a:endParaRPr lang="ru-RU" dirty="0"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600" b="1" kern="0" dirty="0">
                <a:solidFill>
                  <a:srgbClr val="FFFFFF"/>
                </a:solidFill>
                <a:latin typeface="Arial Narrow"/>
              </a:rPr>
              <a:t>АКТУАЛЬНЫЕ ВОПРОСЫ БИЗНЕСС-ПРОЦЕССА ЭКСПЕРТИЗЫ ПАО «ГАЗПРОМ»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вал 6"/>
          <p:cNvSpPr/>
          <p:nvPr/>
        </p:nvSpPr>
        <p:spPr bwMode="auto">
          <a:xfrm>
            <a:off x="6862353" y="1722973"/>
            <a:ext cx="1929222" cy="1982253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РЕШЕНИЕ</a:t>
            </a:r>
            <a:b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ПАО «Газпром»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896" y="2361829"/>
            <a:ext cx="3003802" cy="584823"/>
            <a:chOff x="3208738" y="2556205"/>
            <a:chExt cx="3470830" cy="58482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08738" y="2556205"/>
              <a:ext cx="3470830" cy="584823"/>
            </a:xfrm>
            <a:prstGeom prst="rect">
              <a:avLst/>
            </a:prstGeom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p:spPr>
          <p:txBody>
            <a:bodyPr spcFirstLastPara="0" vert="horz" wrap="square" lIns="996080" tIns="38100" rIns="38100" bIns="38100" numCol="1" spcCol="1270" anchor="ctr" anchorCtr="0">
              <a:noAutofit/>
            </a:bodyPr>
            <a:lstStyle/>
            <a:p>
              <a:pPr marL="0" marR="0" lvl="0" indent="0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8560" y="2617783"/>
              <a:ext cx="3265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от 5 до 22  месяцев </a:t>
              </a:r>
            </a:p>
          </p:txBody>
        </p:sp>
      </p:grpSp>
      <p:sp>
        <p:nvSpPr>
          <p:cNvPr id="11" name="Стрелка вправо 10"/>
          <p:cNvSpPr/>
          <p:nvPr/>
        </p:nvSpPr>
        <p:spPr bwMode="auto">
          <a:xfrm>
            <a:off x="2266950" y="2509486"/>
            <a:ext cx="720000" cy="360000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6110645" y="2494398"/>
            <a:ext cx="720000" cy="360000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228600" y="1722973"/>
            <a:ext cx="1943099" cy="1969517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НАЧАЛО экспертизы </a:t>
            </a:r>
            <a:br>
              <a:rPr lang="ru-RU" sz="2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ПАО «Газпром»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1" y="4333836"/>
            <a:ext cx="1075506" cy="10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81481E-6 C -0.00989 -0.0669 0.11007 -0.125 0.27119 -0.12894 C 0.42518 -0.13403 0.5691 -0.08889 0.57865 -0.02408 C 0.5908 0.03611 0.48976 0.09189 0.34549 0.09606 C 0.21355 0.09907 0.08855 0.06203 0.07882 0.00601 C 0.06928 -0.04491 0.15348 -0.09306 0.2757 -0.097 C 0.38889 -0.1 0.49462 -0.06899 0.50191 -0.022 C 0.50886 0.0199 0.44167 0.06111 0.3408 0.06296 C 0.24948 0.06597 0.16303 0.04189 0.15556 0.00393 C 0.15105 -0.0301 0.20157 -0.06297 0.28073 -0.06505 C 0.35035 -0.0669 0.42014 -0.04908 0.42518 -0.01991 C 0.42969 0.00509 0.39376 0.02893 0.33594 0.03101 C 0.28785 0.0331 0.23751 0.02199 0.2349 0.00208 C 0.23021 -0.01389 0.24948 -0.03102 0.28542 -0.03311 C 0.31441 -0.03311 0.554 -0.03218 0.55869 -0.0213 C 0.56129 -0.01436 0.66424 -0.02431 0.65001 -0.0213 C 0.64289 -0.02038 0.71945 -0.02176 0.71216 -0.02269 " pathEditMode="relative" rAng="0" ptsTypes="fffffffffffffffff">
                                      <p:cBhvr>
                                        <p:cTn id="6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21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823075" cy="685800"/>
          </a:xfrm>
        </p:spPr>
        <p:txBody>
          <a:bodyPr/>
          <a:lstStyle/>
          <a:p>
            <a:pPr algn="r"/>
            <a:r>
              <a:rPr lang="ru-RU" sz="2200" b="1" dirty="0">
                <a:latin typeface="+mn-lt"/>
              </a:rPr>
              <a:t>АНАЛИЗ РЕЗУЛЬТАТОВ ЭКСПЕРТИЗЫ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32000" y="1514175"/>
            <a:ext cx="8280000" cy="612000"/>
          </a:xfrm>
          <a:prstGeom prst="downArrow">
            <a:avLst>
              <a:gd name="adj1" fmla="val 100000"/>
              <a:gd name="adj2" fmla="val 48740"/>
            </a:avLst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>
            <a:gradFill>
              <a:gsLst>
                <a:gs pos="100000">
                  <a:sysClr val="windowText" lastClr="000000">
                    <a:lumMod val="75000"/>
                    <a:lumOff val="2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0"/>
            </a:gradFill>
          </a:ln>
          <a:effectLst/>
          <a:extLst/>
        </p:spPr>
        <p:txBody>
          <a:bodyPr vert="horz" wrap="square" lIns="0" tIns="3600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</a:rPr>
              <a:t>Типовые замечания к проектной документации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2781064"/>
              </p:ext>
            </p:extLst>
          </p:nvPr>
        </p:nvGraphicFramePr>
        <p:xfrm>
          <a:off x="432000" y="2352676"/>
          <a:ext cx="8280000" cy="359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ижний колонтитул 3"/>
          <p:cNvSpPr txBox="1">
            <a:spLocks/>
          </p:cNvSpPr>
          <p:nvPr/>
        </p:nvSpPr>
        <p:spPr bwMode="auto">
          <a:xfrm>
            <a:off x="2297113" y="638175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1600" b="1" kern="0" dirty="0" smtClean="0">
                <a:solidFill>
                  <a:srgbClr val="FFFFFF"/>
                </a:solidFill>
                <a:latin typeface="Arial Narrow"/>
              </a:rPr>
              <a:t>АКТУАЛЬНЫЕ ВОПРОСЫ БИЗНЕСС-ПРОЦЕССА ЭКСПЕРТИЗЫ ПАО «ГАЗПРОМ»</a:t>
            </a:r>
            <a:endParaRPr lang="ru-RU" sz="1600" b="1" kern="0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968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784975" cy="1009650"/>
          </a:xfrm>
        </p:spPr>
        <p:txBody>
          <a:bodyPr/>
          <a:lstStyle/>
          <a:p>
            <a:pPr algn="r"/>
            <a:r>
              <a:rPr lang="ru-RU" sz="2200" dirty="0">
                <a:latin typeface="+mn-lt"/>
              </a:rPr>
              <a:t>ОТСУТСТВИЕ ПРАВОУСТОНАВЛИВАЮЩИХ ДОКУМЕНТОВ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НА ОБЪЕКТЫ ОСНОВНЫХ СРЕДСТВ,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ПОДЛЕЖАЩИХ </a:t>
            </a:r>
            <a:r>
              <a:rPr lang="ru-RU" sz="2200" dirty="0" smtClean="0">
                <a:latin typeface="+mn-lt"/>
              </a:rPr>
              <a:t>РЕКОНСТРУКЦИИ</a:t>
            </a:r>
            <a:endParaRPr lang="ru-RU" sz="2200" dirty="0"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 smtClean="0">
                <a:latin typeface="+mn-lt"/>
              </a:rPr>
              <a:t>АКТУАЛЬНЫЕ ВОПРОСЫ БИЗНЕСС-ПРОЦЕССА ЭКСПЕРТИЗЫ ПАО «ГАЗПРОМ»</a:t>
            </a:r>
            <a:endParaRPr lang="ru-RU" sz="1600" b="1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1404" y="1114230"/>
            <a:ext cx="763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Балансовая принадлежность оснащаемых объектов с приложенными подтверждающими документами (свидетельство о регистрации прав собственности, договор аренды между ПАО «Газпром» и Дочерним обществом)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19" y="1945227"/>
            <a:ext cx="3268554" cy="2346731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76" y="1945227"/>
            <a:ext cx="1501651" cy="224846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21404" y="4386096"/>
            <a:ext cx="794162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Отсутствие ведомости земель, подлежащих отводу, и согласований собственников земельных участков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Отсутствие ТУ на пересечение проектируемыми кабельными линиями существующих инженерных сетей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Отсутствие Актов обследования существующих объектов, документально подтверждающих запроектированные объемы работ по  реконструкции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30336" y="5051722"/>
            <a:ext cx="691068" cy="242316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330336" y="1166254"/>
            <a:ext cx="691068" cy="242316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330336" y="4486183"/>
            <a:ext cx="691068" cy="242316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330336" y="5594465"/>
            <a:ext cx="691068" cy="242316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6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104774"/>
            <a:ext cx="6746875" cy="904875"/>
          </a:xfrm>
        </p:spPr>
        <p:txBody>
          <a:bodyPr/>
          <a:lstStyle/>
          <a:p>
            <a:pPr algn="r"/>
            <a:r>
              <a:rPr lang="ru-RU" sz="2200" b="1" dirty="0">
                <a:latin typeface="+mn-lt"/>
              </a:rPr>
              <a:t>ОТСУТСТВИЕ ОБОСНОВАНИЙ ПО ПРИНЯТЫМ ПРОИЗВОДИТЕЛЬНОСТЯМ </a:t>
            </a:r>
            <a:r>
              <a:rPr lang="ru-RU" sz="2200" b="1" dirty="0" smtClean="0">
                <a:latin typeface="+mn-lt"/>
              </a:rPr>
              <a:t>ГРС</a:t>
            </a:r>
            <a:endParaRPr lang="ru-RU" sz="2200" b="1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794406"/>
              </p:ext>
            </p:extLst>
          </p:nvPr>
        </p:nvGraphicFramePr>
        <p:xfrm>
          <a:off x="5389582" y="1290918"/>
          <a:ext cx="3483684" cy="486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681"/>
            <a:ext cx="5167219" cy="33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2951946"/>
            <a:ext cx="1296692" cy="2004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Calibri"/>
              </a:rPr>
              <a:t>Существующая</a:t>
            </a:r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Calibri"/>
              </a:rPr>
              <a:t>ГРС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850280" y="1952785"/>
            <a:ext cx="205732" cy="154983"/>
          </a:xfrm>
          <a:prstGeom prst="ellipse">
            <a:avLst/>
          </a:prstGeom>
          <a:solidFill>
            <a:srgbClr val="92D05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552" y="4709780"/>
            <a:ext cx="2516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Согласно Техническим требованиям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" y="3152347"/>
            <a:ext cx="3062270" cy="668472"/>
          </a:xfrm>
          <a:prstGeom prst="rect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>
            <a:off x="1038221" y="3152347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Прямоугольник 15"/>
          <p:cNvSpPr/>
          <p:nvPr/>
        </p:nvSpPr>
        <p:spPr bwMode="auto">
          <a:xfrm>
            <a:off x="86602" y="3152347"/>
            <a:ext cx="3062270" cy="668472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25181" r="1792" b="46809"/>
          <a:stretch/>
        </p:blipFill>
        <p:spPr bwMode="auto">
          <a:xfrm>
            <a:off x="191376" y="4971390"/>
            <a:ext cx="3531689" cy="1219860"/>
          </a:xfrm>
          <a:prstGeom prst="rect">
            <a:avLst/>
          </a:prstGeom>
          <a:solidFill>
            <a:srgbClr val="4F81BD"/>
          </a:solidFill>
          <a:ln>
            <a:noFill/>
          </a:ln>
        </p:spPr>
      </p:pic>
      <p:sp>
        <p:nvSpPr>
          <p:cNvPr id="18" name="Прямоугольник 17"/>
          <p:cNvSpPr/>
          <p:nvPr/>
        </p:nvSpPr>
        <p:spPr bwMode="auto">
          <a:xfrm>
            <a:off x="191377" y="4971390"/>
            <a:ext cx="3531688" cy="1219860"/>
          </a:xfrm>
          <a:prstGeom prst="rect">
            <a:avLst/>
          </a:prstGeom>
          <a:solidFill>
            <a:srgbClr val="4F81BD">
              <a:alpha val="29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Нижний колонтитул 3"/>
          <p:cNvSpPr txBox="1">
            <a:spLocks/>
          </p:cNvSpPr>
          <p:nvPr/>
        </p:nvSpPr>
        <p:spPr bwMode="auto">
          <a:xfrm>
            <a:off x="2211388" y="634365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+mn-lt"/>
              </a:rPr>
              <a:t>АКТУАЛЬНЫЕ ВОПРОСЫ БИЗНЕСС-ПРОЦЕССА ЭКСПЕРТИЗЫ ПАО «ГАЗПРОМ»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3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670675" cy="1009650"/>
          </a:xfrm>
        </p:spPr>
        <p:txBody>
          <a:bodyPr/>
          <a:lstStyle/>
          <a:p>
            <a:pPr algn="r"/>
            <a:r>
              <a:rPr lang="ru-RU" sz="2200" b="1" dirty="0"/>
              <a:t>ОТСУТСТВИЕ ОБОСНОВАНИЙ ПО ПРИНЯТЫМ ПРОИЗВОДИТЕЛЬНОСТЯМ </a:t>
            </a:r>
            <a:r>
              <a:rPr lang="ru-RU" sz="2200" b="1" dirty="0" smtClean="0"/>
              <a:t>ГРС</a:t>
            </a:r>
            <a:endParaRPr lang="ru-RU" sz="2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>
                <a:latin typeface="+mn-lt"/>
              </a:rPr>
              <a:t>АКТУАЛЬНЫЕ ВОПРОСЫ БИЗНЕСС-ПРОЦЕССА ЭКСПЕРТИЗЫ ПАО «ГАЗПРОМ»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r="12644"/>
          <a:stretch/>
        </p:blipFill>
        <p:spPr bwMode="auto">
          <a:xfrm>
            <a:off x="309561" y="2305048"/>
            <a:ext cx="3619500" cy="25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9123" y="1652584"/>
            <a:ext cx="3000375" cy="485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Пример технологического блока ГРС из отдельных модулей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62576531"/>
              </p:ext>
            </p:extLst>
          </p:nvPr>
        </p:nvGraphicFramePr>
        <p:xfrm>
          <a:off x="4429125" y="1200150"/>
          <a:ext cx="422910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25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EA0F2-EFE7-4285-B517-38F950752153}" type="slidenum">
              <a:rPr lang="ru-RU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z="1600" b="1" dirty="0">
                <a:latin typeface="+mn-lt"/>
              </a:rPr>
              <a:t>АКТУАЛЬНЫЕ ВОПРОСЫ БИЗНЕСС-ПРОЦЕССА ЭКСПЕРТИЗЫ ПАО «ГАЗПРОМ»</a:t>
            </a:r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0"/>
            <a:ext cx="6813550" cy="771525"/>
          </a:xfrm>
        </p:spPr>
        <p:txBody>
          <a:bodyPr/>
          <a:lstStyle/>
          <a:p>
            <a:pPr algn="r"/>
            <a:r>
              <a:rPr lang="ru-RU" sz="2200" b="1" dirty="0" smtClean="0">
                <a:latin typeface="+mn-lt"/>
              </a:rPr>
              <a:t>НЕ </a:t>
            </a:r>
            <a:r>
              <a:rPr lang="ru-RU" sz="2200" b="1" dirty="0">
                <a:latin typeface="+mn-lt"/>
              </a:rPr>
              <a:t>ОПТИМАЛЬНОСТЬ ТЕХНИЧЕСКИХ </a:t>
            </a:r>
            <a:r>
              <a:rPr lang="ru-RU" sz="2200" b="1" dirty="0" smtClean="0">
                <a:latin typeface="+mn-lt"/>
              </a:rPr>
              <a:t>РЕШЕНИЙ</a:t>
            </a:r>
            <a:endParaRPr lang="ru-RU" sz="22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811463"/>
            <a:ext cx="7675563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9429" y="1184599"/>
            <a:ext cx="7567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нерациональное использование земельных участков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88361" y="1228096"/>
            <a:ext cx="691068" cy="242316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51" y="1523153"/>
            <a:ext cx="7447349" cy="102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865227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S= 2 914</a:t>
            </a:r>
            <a:r>
              <a:rPr lang="ru-RU" sz="1600" b="1" dirty="0" smtClean="0">
                <a:latin typeface="+mn-lt"/>
              </a:rPr>
              <a:t>,5 м²</a:t>
            </a:r>
            <a:endParaRPr lang="ru-RU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8350" y="5865227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S= </a:t>
            </a:r>
            <a:r>
              <a:rPr lang="ru-RU" sz="1600" b="1" dirty="0" smtClean="0">
                <a:latin typeface="+mn-lt"/>
              </a:rPr>
              <a:t>1 287,7 м²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59000" y="0"/>
            <a:ext cx="6708775" cy="762000"/>
          </a:xfrm>
        </p:spPr>
        <p:txBody>
          <a:bodyPr/>
          <a:lstStyle/>
          <a:p>
            <a:pPr algn="r"/>
            <a:r>
              <a:rPr lang="ru-RU" sz="2200" b="1" dirty="0">
                <a:latin typeface="+mn-lt"/>
              </a:rPr>
              <a:t>НЕОБОСНОВАННОСТЬ ТЕХНИЧЕСКИХ РЕШЕНИЙ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z="1600" b="1" dirty="0">
                <a:latin typeface="+mn-lt"/>
              </a:rPr>
              <a:t>АКТУАЛЬНЫЕ ВОПРОСЫ БИЗНЕСС-ПРОЦЕССА ЭКСПЕРТИЗЫ ПАО «ГАЗПРОМ»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258888"/>
            <a:ext cx="805338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</TotalTime>
  <Words>2925</Words>
  <Application>Microsoft Office PowerPoint</Application>
  <PresentationFormat>Экран (4:3)</PresentationFormat>
  <Paragraphs>186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3_Специальное оформление</vt:lpstr>
      <vt:lpstr>9_Специальное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Презентация PowerPoint</vt:lpstr>
      <vt:lpstr>ТЕКУЩИЕ УСЛОВИЯ РЕАЛИЗАЦИИ ПРОЕКТОВ  ПАО «ГАЗПРОМ»</vt:lpstr>
      <vt:lpstr>  ТЕКУЩИЕ УСЛОВИЯ РЕАЛИЗАЦИИ ПРОЕКТОВ  ПАО «ГАЗПРОМ»</vt:lpstr>
      <vt:lpstr>АНАЛИЗ РЕЗУЛЬТАТОВ ЭКСПЕРТИЗЫ</vt:lpstr>
      <vt:lpstr>ОТСУТСТВИЕ ПРАВОУСТОНАВЛИВАЮЩИХ ДОКУМЕНТОВ НА ОБЪЕКТЫ ОСНОВНЫХ СРЕДСТВ, ПОДЛЕЖАЩИХ РЕКОНСТРУКЦИИ</vt:lpstr>
      <vt:lpstr>ОТСУТСТВИЕ ОБОСНОВАНИЙ ПО ПРИНЯТЫМ ПРОИЗВОДИТЕЛЬНОСТЯМ ГРС</vt:lpstr>
      <vt:lpstr>ОТСУТСТВИЕ ОБОСНОВАНИЙ ПО ПРИНЯТЫМ ПРОИЗВОДИТЕЛЬНОСТЯМ ГРС</vt:lpstr>
      <vt:lpstr>НЕ ОПТИМАЛЬНОСТЬ ТЕХНИЧЕСКИХ РЕШЕНИЙ</vt:lpstr>
      <vt:lpstr>НЕОБОСНОВАННОСТЬ ТЕХНИЧЕСКИХ РЕШЕНИЙ</vt:lpstr>
      <vt:lpstr>НЕОБОСНОВАННОСТЬ ТЕХНИЧЕСКИХ РЕШЕНИЙ</vt:lpstr>
      <vt:lpstr>    АКТУАЛЬНОСТЬ ЗАДАНИЯ НА ПРОЕКТИРОВАНИЕ</vt:lpstr>
      <vt:lpstr>ПРЕДЛОЖЕНИЯ ДЛЯ СОКРАЩЕНИЯ СРОКОВ ПРОЕКТИРОВАНИЯ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Счеревская Марина Владимировна</cp:lastModifiedBy>
  <cp:revision>138</cp:revision>
  <dcterms:created xsi:type="dcterms:W3CDTF">2009-07-15T11:37:47Z</dcterms:created>
  <dcterms:modified xsi:type="dcterms:W3CDTF">2016-10-20T12:04:51Z</dcterms:modified>
</cp:coreProperties>
</file>