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447" r:id="rId3"/>
    <p:sldId id="463" r:id="rId4"/>
    <p:sldId id="461" r:id="rId5"/>
    <p:sldId id="451" r:id="rId6"/>
    <p:sldId id="450" r:id="rId7"/>
    <p:sldId id="452" r:id="rId8"/>
    <p:sldId id="455" r:id="rId9"/>
    <p:sldId id="456" r:id="rId10"/>
    <p:sldId id="459" r:id="rId11"/>
    <p:sldId id="466" r:id="rId12"/>
    <p:sldId id="465" r:id="rId13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84740" autoAdjust="0"/>
  </p:normalViewPr>
  <p:slideViewPr>
    <p:cSldViewPr snapToGrid="0">
      <p:cViewPr varScale="1">
        <p:scale>
          <a:sx n="69" d="100"/>
          <a:sy n="69" d="100"/>
        </p:scale>
        <p:origin x="3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801F0-DE34-435D-9164-1A8DD378D8BC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BD0AA-E168-4F4F-B9C2-B420FA350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87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C4FE1-ED06-4A72-AA5F-8EB54B3E0397}" type="datetimeFigureOut">
              <a:rPr lang="ru-RU" smtClean="0"/>
              <a:t>04.10.2017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87CE-7F9F-4AA7-BCA9-9B1E3A2B1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4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F5D68-E8FC-4459-8A0D-651F56D1BE0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9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отметить и напомнить, что ТМК является единственный производитель труб в РФ, который предоставляет полный пакет сервисных услуг потребителям. Вам надо, вы присылаете заявку торговому дому, наши специалисты выезжают, и обучают, проводят тренинг для бригад, которые осуществляют сборку колонны. И в последствие следят за контролем сборки, правильности складирования и хранения  трубной продукции и всему остальному.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F5D68-E8FC-4459-8A0D-651F56D1BE0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64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k-group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7CDE6-A229-415F-9063-40D04D7645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5498"/>
            <a:ext cx="2743200" cy="365125"/>
          </a:xfrm>
        </p:spPr>
        <p:txBody>
          <a:bodyPr/>
          <a:lstStyle/>
          <a:p>
            <a:fld id="{4D60D371-6846-41D7-93F9-AF5744B0F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035114" y="-3913"/>
            <a:ext cx="4580238" cy="7249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134468" y="1749556"/>
            <a:ext cx="1057532" cy="7249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l="3511" r="2612"/>
          <a:stretch/>
        </p:blipFill>
        <p:spPr>
          <a:xfrm>
            <a:off x="2643809" y="25597"/>
            <a:ext cx="6904383" cy="2435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/>
          <a:srcRect l="656" r="1385"/>
          <a:stretch/>
        </p:blipFill>
        <p:spPr>
          <a:xfrm>
            <a:off x="742121" y="2930506"/>
            <a:ext cx="10707757" cy="20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3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езнтаци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7751" y="6356349"/>
            <a:ext cx="2743200" cy="365125"/>
          </a:xfrm>
        </p:spPr>
        <p:txBody>
          <a:bodyPr/>
          <a:lstStyle/>
          <a:p>
            <a:fld id="{19C826FD-1DBC-4872-BA33-0F7B612E2F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fld id="{4D60D371-6846-41D7-93F9-AF5744B0F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7" descr="TMK-Logo_s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111845"/>
            <a:ext cx="740741" cy="72486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47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11845"/>
            <a:ext cx="10882647" cy="724868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51" y="1084220"/>
            <a:ext cx="11516498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7751" y="6356349"/>
            <a:ext cx="2743200" cy="365125"/>
          </a:xfrm>
        </p:spPr>
        <p:txBody>
          <a:bodyPr/>
          <a:lstStyle/>
          <a:p>
            <a:fld id="{A880EBC3-0E86-4C28-83F3-8B3A2C4571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fld id="{4D60D371-6846-41D7-93F9-AF5744B0F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7" descr="TMK-Logo_s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111845"/>
            <a:ext cx="740741" cy="72486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971602" y="836712"/>
            <a:ext cx="10882646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2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8901-9ADE-436C-B906-E57B6E4F7E70}" type="datetime1">
              <a:rPr lang="ru-RU" smtClean="0"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D99E1-6EE1-464E-96BA-BEA3E2657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0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2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83E52-F2FE-49D5-8197-E0F3346006A5}" type="datetime1">
              <a:rPr lang="ru-RU" smtClean="0"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B26F02-3AD1-40F3-915A-743E8C2D6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7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8BC5A-BE5C-4B34-9E23-1471111E7C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5498"/>
            <a:ext cx="2743200" cy="365125"/>
          </a:xfrm>
        </p:spPr>
        <p:txBody>
          <a:bodyPr/>
          <a:lstStyle/>
          <a:p>
            <a:fld id="{4D60D371-6846-41D7-93F9-AF5744B0F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035114" y="-3913"/>
            <a:ext cx="4580238" cy="7249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134468" y="1749556"/>
            <a:ext cx="1057532" cy="7249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l="3511" r="2612"/>
          <a:stretch/>
        </p:blipFill>
        <p:spPr>
          <a:xfrm>
            <a:off x="2643809" y="25597"/>
            <a:ext cx="6904383" cy="24356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/>
          <a:srcRect l="656" r="1385"/>
          <a:stretch/>
        </p:blipFill>
        <p:spPr>
          <a:xfrm>
            <a:off x="742122" y="2859813"/>
            <a:ext cx="10707757" cy="20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4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презнтаци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7751" y="6356349"/>
            <a:ext cx="2743200" cy="365125"/>
          </a:xfrm>
        </p:spPr>
        <p:txBody>
          <a:bodyPr/>
          <a:lstStyle/>
          <a:p>
            <a:fld id="{DB1D82C4-6745-45AA-8768-C8B409E8B9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fld id="{4D60D371-6846-41D7-93F9-AF5744B0F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7" descr="TMK-Logo_s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111845"/>
            <a:ext cx="740741" cy="72486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13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11845"/>
            <a:ext cx="10882648" cy="724868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51" y="1084220"/>
            <a:ext cx="11516498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7751" y="6356349"/>
            <a:ext cx="2743200" cy="365125"/>
          </a:xfrm>
        </p:spPr>
        <p:txBody>
          <a:bodyPr/>
          <a:lstStyle/>
          <a:p>
            <a:fld id="{C80495FC-923C-4088-B80C-CAD1A7D6CD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fld id="{4D60D371-6846-41D7-93F9-AF5744B0F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971601" y="836712"/>
            <a:ext cx="1088264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Calibri" pitchFamily="34" charset="0"/>
            </a:endParaRPr>
          </a:p>
        </p:txBody>
      </p:sp>
      <p:pic>
        <p:nvPicPr>
          <p:cNvPr id="9" name="Picture 27" descr="TMK-Logo_s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111845"/>
            <a:ext cx="740741" cy="72486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08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6CE4-ECCE-43C3-94ED-6EC3138721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D371-6846-41D7-93F9-AF5744B0F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035114" y="-3913"/>
            <a:ext cx="4580238" cy="7249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1134468" y="1749556"/>
            <a:ext cx="1057532" cy="7249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/>
          <a:srcRect l="41171" t="16360" r="40090" b="31950"/>
          <a:stretch/>
        </p:blipFill>
        <p:spPr>
          <a:xfrm>
            <a:off x="145773" y="91539"/>
            <a:ext cx="1378227" cy="1258956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1555775" y="306904"/>
            <a:ext cx="9080451" cy="928382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en-US" altLang="ru-RU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altLang="ru-RU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</p:txBody>
      </p:sp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2473656" y="5601040"/>
            <a:ext cx="7244689" cy="8732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96" tIns="50398" rIns="100796" bIns="5039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6600"/>
                </a:solidFill>
                <a:latin typeface="Calibri" panose="020F0502020204030204"/>
                <a:cs typeface="Calibri" pitchFamily="34" charset="0"/>
              </a:rPr>
              <a:t>WWW.TMK-GROUP.COM</a:t>
            </a:r>
            <a:endParaRPr lang="en-US" sz="2400" b="1" dirty="0" smtClean="0">
              <a:solidFill>
                <a:srgbClr val="FF6600"/>
              </a:solidFill>
              <a:latin typeface="Calibri" panose="020F0502020204030204"/>
              <a:cs typeface="Calibri" pitchFamily="34" charset="0"/>
              <a:hlinkClick r:id="rId3"/>
            </a:endParaRPr>
          </a:p>
          <a:p>
            <a:pPr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6600"/>
                </a:solidFill>
                <a:latin typeface="Calibri" panose="020F0502020204030204"/>
                <a:cs typeface="Calibri" pitchFamily="34" charset="0"/>
              </a:rPr>
              <a:t>WWW.TMKUP.COM</a:t>
            </a:r>
            <a:endParaRPr lang="ru-RU" sz="2400" b="1" dirty="0" smtClean="0">
              <a:solidFill>
                <a:srgbClr val="FF6600"/>
              </a:solidFill>
              <a:latin typeface="Calibri" panose="020F0502020204030204"/>
              <a:cs typeface="Calibri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4"/>
          <a:srcRect l="656" r="1385"/>
          <a:stretch/>
        </p:blipFill>
        <p:spPr>
          <a:xfrm>
            <a:off x="742122" y="1632564"/>
            <a:ext cx="10707757" cy="20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7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D3090-1F13-469A-A1DE-81EB1F69D4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D371-6846-41D7-93F9-AF5744B0F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4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8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A9F3-DD99-4BA6-9DCF-5E0951F79F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04.10.2017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D371-6846-41D7-93F9-AF5744B0F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1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9949" y="1530662"/>
            <a:ext cx="11352102" cy="1698059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 импортозамещающие решения </a:t>
            </a:r>
            <a:endParaRPr lang="ru-RU" altLang="ru-RU" sz="3200" b="1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</a:t>
            </a:r>
            <a:r>
              <a:rPr lang="ru-RU" altLang="ru-RU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«ТМК» для строительства морских скважин и подводной добычи углеводородов, </a:t>
            </a:r>
            <a:r>
              <a:rPr lang="ru-RU" altLang="ru-RU" sz="32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ru-RU" altLang="ru-RU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поставок, новые виды продукции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1382" y="3657385"/>
            <a:ext cx="6822887" cy="1764631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Подготовил: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Рекин Сергей Александрович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«ТМК – Премиум Сервис»</a:t>
            </a:r>
            <a:endParaRPr lang="ru-RU" altLang="ru-RU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7998" y="60291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Санкт-Петербург,</a:t>
            </a:r>
          </a:p>
          <a:p>
            <a:pPr algn="ctr">
              <a:spcBef>
                <a:spcPct val="0"/>
              </a:spcBef>
            </a:pPr>
            <a:r>
              <a:rPr lang="ru-RU" altLang="ru-R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октября </a:t>
            </a:r>
            <a:r>
              <a:rPr lang="en-US" altLang="ru-RU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altLang="ru-R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D371-6846-41D7-93F9-AF5744B0F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D737D1-8D27-47CC-A23A-A8716FD9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1" y="111845"/>
            <a:ext cx="11299057" cy="724868"/>
          </a:xfrm>
        </p:spPr>
        <p:txBody>
          <a:bodyPr>
            <a:normAutofit fontScale="90000"/>
          </a:bodyPr>
          <a:lstStyle/>
          <a:p>
            <a:r>
              <a:rPr lang="ru-RU" dirty="0"/>
              <a:t>Линейные трубы, стойкие к локальным повышенным деформациям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D7CC8CF-B1E7-4D85-BDC4-FD3A9B5E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D371-6846-41D7-93F9-AF5744B0F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C:\Users\zhukova\Desktop\корабль.jpg">
            <a:extLst>
              <a:ext uri="{FF2B5EF4-FFF2-40B4-BE49-F238E27FC236}">
                <a16:creationId xmlns="" xmlns:a16="http://schemas.microsoft.com/office/drawing/2014/main" id="{2CACC385-BB0E-4E79-93B9-773F53F6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3290" y="1084219"/>
            <a:ext cx="3655092" cy="2445561"/>
          </a:xfrm>
          <a:prstGeom prst="rect">
            <a:avLst/>
          </a:prstGeom>
          <a:noFill/>
          <a:ln w="1587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zhukova\Desktop\Reeling-einer-Tiefsee-Pipeline_imageOverlay.jpg">
            <a:extLst>
              <a:ext uri="{FF2B5EF4-FFF2-40B4-BE49-F238E27FC236}">
                <a16:creationId xmlns="" xmlns:a16="http://schemas.microsoft.com/office/drawing/2014/main" id="{96F8854B-2036-4ECA-B1B1-A33963AF57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13290" y="4025765"/>
            <a:ext cx="3657600" cy="223113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3">
            <a:extLst>
              <a:ext uri="{FF2B5EF4-FFF2-40B4-BE49-F238E27FC236}">
                <a16:creationId xmlns="" xmlns:a16="http://schemas.microsoft.com/office/drawing/2014/main" id="{6B339D64-49BA-4CB8-AFEF-82D707CD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43" y="1332698"/>
            <a:ext cx="751281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dirty="0">
                <a:latin typeface="Calibri" panose="020F0502020204030204" pitchFamily="34" charset="0"/>
              </a:rPr>
              <a:t>Разработана технология изготовления бесшовных труб из низкоуглеродистой стали </a:t>
            </a:r>
            <a:r>
              <a:rPr lang="ru-RU" altLang="ru-RU" sz="1800" dirty="0" err="1">
                <a:latin typeface="Calibri" panose="020F0502020204030204" pitchFamily="34" charset="0"/>
              </a:rPr>
              <a:t>микролегированной</a:t>
            </a:r>
            <a:r>
              <a:rPr lang="ru-RU" altLang="ru-RU" sz="1800" dirty="0">
                <a:latin typeface="Calibri" panose="020F0502020204030204" pitchFamily="34" charset="0"/>
              </a:rPr>
              <a:t> молибденом, ванадием и ниобием. 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ru-RU" altLang="ru-RU" sz="1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dirty="0">
                <a:latin typeface="Calibri" panose="020F0502020204030204" pitchFamily="34" charset="0"/>
              </a:rPr>
              <a:t>Разработана методика оценки склонности металла труб к деформационному старению в соответствии с требованиями </a:t>
            </a:r>
            <a:r>
              <a:rPr lang="en-US" altLang="ru-RU" sz="1800" dirty="0">
                <a:latin typeface="Calibri" panose="020F0502020204030204" pitchFamily="34" charset="0"/>
              </a:rPr>
              <a:t>DNV-OS-F101</a:t>
            </a:r>
            <a:r>
              <a:rPr lang="ru-RU" altLang="ru-RU" sz="1800" dirty="0">
                <a:latin typeface="Calibri" panose="020F0502020204030204" pitchFamily="34" charset="0"/>
              </a:rPr>
              <a:t>, доп. Требование «Р» - Магистральные трубы с повышенной пластической деформацией;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ru-RU" altLang="ru-RU" sz="1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dirty="0">
                <a:latin typeface="Calibri" panose="020F0502020204030204" pitchFamily="34" charset="0"/>
              </a:rPr>
              <a:t>В условиях АО «ВТЗ» освоено производство высокопрочных бесшовных труб групп прочности Х65-Х70 с требованиями к локальным пластическим деформациям до 5%;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ru-RU" altLang="ru-RU" sz="1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800" dirty="0">
                <a:latin typeface="Calibri" panose="020F0502020204030204" pitchFamily="34" charset="0"/>
              </a:rPr>
              <a:t>Совместно с ОАО «Газпром ВНИИГАЗ» запланированы мероприятия по разработке технических условий на бесшовные трубы с дополнительными требованиями к локальным повышенным деформациям для обустройства месторождений ПАО «Газпром».</a:t>
            </a:r>
          </a:p>
        </p:txBody>
      </p:sp>
    </p:spTree>
    <p:extLst>
      <p:ext uri="{BB962C8B-B14F-4D97-AF65-F5344CB8AC3E}">
        <p14:creationId xmlns:p14="http://schemas.microsoft.com/office/powerpoint/2010/main" val="366970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D371-6846-41D7-93F9-AF5744B0F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0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482311"/>
            <a:ext cx="2743200" cy="365125"/>
          </a:xfrm>
        </p:spPr>
        <p:txBody>
          <a:bodyPr/>
          <a:lstStyle/>
          <a:p>
            <a:fld id="{4D60D371-6846-41D7-93F9-AF5744B0F5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9137" y="111845"/>
            <a:ext cx="10875112" cy="724868"/>
          </a:xfrm>
        </p:spPr>
        <p:txBody>
          <a:bodyPr/>
          <a:lstStyle/>
          <a:p>
            <a:r>
              <a:rPr lang="ru-RU" dirty="0" smtClean="0"/>
              <a:t>ТМК – Глобальный производитель и поставщик труб </a:t>
            </a:r>
            <a:r>
              <a:rPr lang="en-US" dirty="0" smtClean="0"/>
              <a:t>OCTG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" y="890675"/>
            <a:ext cx="11348393" cy="5956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320" y="4539112"/>
            <a:ext cx="4329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TMK –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мировой лидер по объему производства труб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  <a:endParaRPr lang="ru-RU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2011 год – 4</a:t>
            </a:r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1 млн тонн</a:t>
            </a:r>
          </a:p>
          <a:p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2012 год – 4,2 млн тонн</a:t>
            </a:r>
          </a:p>
          <a:p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2013 год – 4,3 млн тонн</a:t>
            </a:r>
            <a:endParaRPr lang="en-US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2014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год – 4,4 млн тонн</a:t>
            </a:r>
            <a:endParaRPr lang="en-US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prstClr val="black"/>
                </a:solidFill>
                <a:cs typeface="Times New Roman" panose="02020603050405020304" pitchFamily="18" charset="0"/>
              </a:rPr>
              <a:t>2015 </a:t>
            </a:r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год – 3,9 млн </a:t>
            </a:r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тонн</a:t>
            </a:r>
            <a:endParaRPr lang="en-US" b="1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2016 </a:t>
            </a:r>
            <a:r>
              <a:rPr lang="ru-RU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год – 3,6 млн тонн</a:t>
            </a:r>
            <a:endParaRPr lang="ru-RU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  <a:prstDash val="dash"/>
          </a:ln>
        </p:spPr>
        <p:txBody>
          <a:bodyPr>
            <a:normAutofit/>
          </a:bodyPr>
          <a:lstStyle/>
          <a:p>
            <a:pPr algn="l"/>
            <a:r>
              <a:rPr lang="ru-RU" dirty="0">
                <a:latin typeface="Arial  "/>
                <a:cs typeface="Calibri" pitchFamily="34" charset="0"/>
              </a:rPr>
              <a:t>Премиальные трубы </a:t>
            </a:r>
            <a:r>
              <a:rPr lang="en-US" dirty="0">
                <a:latin typeface="Arial  "/>
                <a:cs typeface="Calibri" pitchFamily="34" charset="0"/>
              </a:rPr>
              <a:t>OCTG</a:t>
            </a:r>
            <a:r>
              <a:rPr lang="ru-RU" dirty="0">
                <a:latin typeface="Arial  "/>
                <a:cs typeface="Calibri" pitchFamily="34" charset="0"/>
              </a:rPr>
              <a:t> под офшорные проекты</a:t>
            </a:r>
            <a:endParaRPr lang="ru-RU" dirty="0">
              <a:latin typeface="+mn-lt"/>
            </a:endParaRP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1689402" y="934804"/>
            <a:ext cx="85759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defTabSz="914406">
              <a:spcAft>
                <a:spcPts val="600"/>
              </a:spcAft>
              <a:defRPr/>
            </a:pPr>
            <a:r>
              <a:rPr lang="ru-RU" kern="0" dirty="0"/>
              <a:t>ТМК </a:t>
            </a:r>
            <a:r>
              <a:rPr lang="ru-RU" dirty="0"/>
              <a:t>имеет положительный опыт поставок нарезных труб под оффшорные проекты:</a:t>
            </a:r>
          </a:p>
          <a:p>
            <a:pPr marL="64294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kern="0" dirty="0"/>
              <a:t>Каспий </a:t>
            </a:r>
            <a:endParaRPr lang="en-US" kern="0" dirty="0"/>
          </a:p>
          <a:p>
            <a:pPr marL="64294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kern="0" dirty="0"/>
              <a:t>Охотское море</a:t>
            </a:r>
            <a:r>
              <a:rPr lang="en-US" kern="0" dirty="0"/>
              <a:t> </a:t>
            </a:r>
          </a:p>
          <a:p>
            <a:pPr marL="64294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kern="0" dirty="0"/>
              <a:t>Арктический шельф </a:t>
            </a:r>
            <a:endParaRPr lang="en-US" kern="0" dirty="0"/>
          </a:p>
          <a:p>
            <a:pPr marL="64294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kern="0" dirty="0"/>
              <a:t>Вьетнам </a:t>
            </a:r>
            <a:endParaRPr lang="en-US" kern="0" dirty="0"/>
          </a:p>
          <a:p>
            <a:pPr marL="64294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kern="0" dirty="0"/>
              <a:t>Латинская Америка </a:t>
            </a:r>
            <a:endParaRPr lang="en-US" kern="0" dirty="0"/>
          </a:p>
          <a:p>
            <a:pPr marL="642941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kern="0" dirty="0"/>
              <a:t>Мелководье Мексиканского залива</a:t>
            </a:r>
          </a:p>
        </p:txBody>
      </p:sp>
      <p:pic>
        <p:nvPicPr>
          <p:cNvPr id="12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76" y="3507728"/>
            <a:ext cx="2718604" cy="2038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1" y="3507728"/>
            <a:ext cx="2734811" cy="2049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oildrillingservices.com/attachments/Image/Offshore_platform_in_n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84" y="3471028"/>
            <a:ext cx="3112762" cy="2038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98805" y="5579149"/>
            <a:ext cx="11594391" cy="957978"/>
            <a:chOff x="259857" y="5579149"/>
            <a:chExt cx="11594391" cy="957978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6945" y="5579149"/>
              <a:ext cx="1277303" cy="957978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3983" y="5600784"/>
              <a:ext cx="1298220" cy="865480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227" y="5661822"/>
              <a:ext cx="1656184" cy="85655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57" y="5632462"/>
              <a:ext cx="1656184" cy="813859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597" y="6086747"/>
              <a:ext cx="2632179" cy="42156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962" y="5975950"/>
              <a:ext cx="2036835" cy="470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07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ГАЗПРОМ: </a:t>
            </a:r>
            <a:r>
              <a:rPr lang="ru-RU" dirty="0" err="1" smtClean="0"/>
              <a:t>Киринский</a:t>
            </a:r>
            <a:r>
              <a:rPr lang="ru-RU" dirty="0" smtClean="0"/>
              <a:t> блок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D371-6846-41D7-93F9-AF5744B0F549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30" y="3019019"/>
            <a:ext cx="3562108" cy="2607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6"/>
          <a:stretch/>
        </p:blipFill>
        <p:spPr>
          <a:xfrm>
            <a:off x="3834167" y="3019019"/>
            <a:ext cx="3570044" cy="3667867"/>
          </a:xfrm>
          <a:prstGeom prst="rect">
            <a:avLst/>
          </a:prstGeom>
          <a:ln w="12700"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421051"/>
              </p:ext>
            </p:extLst>
          </p:nvPr>
        </p:nvGraphicFramePr>
        <p:xfrm>
          <a:off x="3834167" y="1281405"/>
          <a:ext cx="3570044" cy="1649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767"/>
                <a:gridCol w="1118388"/>
                <a:gridCol w="1077695"/>
                <a:gridCol w="1007194"/>
              </a:tblGrid>
              <a:tr h="4506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Соединение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Размер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Группа</a:t>
                      </a:r>
                      <a:r>
                        <a:rPr lang="ru-RU" sz="1400" baseline="0" dirty="0" smtClean="0">
                          <a:effectLst/>
                        </a:rPr>
                        <a:t> прочности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  <a:tr h="299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TMK</a:t>
                      </a:r>
                      <a:r>
                        <a:rPr lang="en-US" sz="1400" baseline="0" dirty="0" smtClean="0">
                          <a:effectLst/>
                        </a:rPr>
                        <a:t> UP CWB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340</a:t>
                      </a:r>
                      <a:r>
                        <a:rPr lang="ru-RU" sz="1400" baseline="0" dirty="0" smtClean="0">
                          <a:effectLst/>
                        </a:rPr>
                        <a:t> мм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L80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  <a:tr h="290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TMK</a:t>
                      </a:r>
                      <a:r>
                        <a:rPr lang="en-US" sz="1400" baseline="0" dirty="0" smtClean="0">
                          <a:effectLst/>
                        </a:rPr>
                        <a:t> UP PF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24</a:t>
                      </a:r>
                      <a:r>
                        <a:rPr lang="ru-RU" sz="1400" dirty="0" smtClean="0">
                          <a:effectLst/>
                        </a:rPr>
                        <a:t>5</a:t>
                      </a:r>
                      <a:r>
                        <a:rPr lang="ru-RU" sz="1400" baseline="0" dirty="0" smtClean="0">
                          <a:effectLst/>
                        </a:rPr>
                        <a:t> мм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P110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  <a:tr h="291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TMK</a:t>
                      </a:r>
                      <a:r>
                        <a:rPr lang="en-US" sz="1400" baseline="0" dirty="0" smtClean="0">
                          <a:effectLst/>
                        </a:rPr>
                        <a:t> UP PF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178</a:t>
                      </a:r>
                      <a:r>
                        <a:rPr lang="ru-RU" sz="1400" baseline="0" dirty="0" smtClean="0">
                          <a:effectLst/>
                        </a:rPr>
                        <a:t> мм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R95/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P110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  <a:tr h="2913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4</a:t>
                      </a:r>
                      <a:endParaRPr lang="ru-RU" sz="14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TMK</a:t>
                      </a:r>
                      <a:r>
                        <a:rPr lang="en-US" sz="1400" baseline="0" dirty="0" smtClean="0">
                          <a:effectLst/>
                        </a:rPr>
                        <a:t> UP PF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178</a:t>
                      </a:r>
                      <a:r>
                        <a:rPr lang="ru-RU" sz="1400" baseline="0" dirty="0" smtClean="0">
                          <a:effectLst/>
                        </a:rPr>
                        <a:t> мм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L80 Cr13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34167" y="874393"/>
            <a:ext cx="357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dirty="0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Текущие поставки труб:</a:t>
            </a:r>
            <a:endParaRPr lang="ru-RU" dirty="0">
              <a:solidFill>
                <a:prstClr val="black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234922"/>
              </p:ext>
            </p:extLst>
          </p:nvPr>
        </p:nvGraphicFramePr>
        <p:xfrm>
          <a:off x="8172930" y="1276176"/>
          <a:ext cx="3562108" cy="1663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952"/>
                <a:gridCol w="1115902"/>
                <a:gridCol w="1075298"/>
                <a:gridCol w="1004956"/>
              </a:tblGrid>
              <a:tr h="4834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Соединение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Размер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Группа</a:t>
                      </a:r>
                      <a:r>
                        <a:rPr lang="ru-RU" sz="1400" baseline="0" dirty="0" smtClean="0">
                          <a:effectLst/>
                        </a:rPr>
                        <a:t> прочности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  <a:tr h="295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Катран</a:t>
                      </a:r>
                      <a:r>
                        <a:rPr lang="en-US" sz="1400" dirty="0" smtClean="0">
                          <a:effectLst/>
                        </a:rPr>
                        <a:t> HD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762</a:t>
                      </a:r>
                      <a:r>
                        <a:rPr lang="ru-RU" sz="1400" baseline="0" dirty="0" smtClean="0">
                          <a:effectLst/>
                        </a:rPr>
                        <a:t> мм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Х65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  <a:tr h="311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Катран</a:t>
                      </a:r>
                      <a:r>
                        <a:rPr lang="en-US" sz="1400" dirty="0" smtClean="0">
                          <a:effectLst/>
                        </a:rPr>
                        <a:t> HD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508</a:t>
                      </a:r>
                      <a:r>
                        <a:rPr lang="ru-RU" sz="1400" baseline="0" dirty="0" smtClean="0">
                          <a:effectLst/>
                        </a:rPr>
                        <a:t> мм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Х65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62212" marR="62212" marT="0" marB="0" anchor="ctr"/>
                </a:tc>
              </a:tr>
              <a:tr h="286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TMK</a:t>
                      </a:r>
                      <a:r>
                        <a:rPr lang="en-US" sz="1400" baseline="0" dirty="0" smtClean="0">
                          <a:effectLst/>
                        </a:rPr>
                        <a:t> UP PF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273</a:t>
                      </a:r>
                      <a:r>
                        <a:rPr lang="ru-RU" sz="1400" baseline="0" dirty="0" smtClean="0">
                          <a:effectLst/>
                        </a:rPr>
                        <a:t> мм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L80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</a:rPr>
                        <a:t>13С</a:t>
                      </a:r>
                      <a:r>
                        <a:rPr lang="en-US" sz="1400" baseline="0" dirty="0" smtClean="0">
                          <a:effectLst/>
                        </a:rPr>
                        <a:t>r</a:t>
                      </a:r>
                      <a:r>
                        <a:rPr lang="ru-RU" sz="1400" baseline="0" dirty="0" smtClean="0">
                          <a:effectLst/>
                        </a:rPr>
                        <a:t>*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  <a:tr h="287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TMK</a:t>
                      </a:r>
                      <a:r>
                        <a:rPr lang="en-US" sz="1400" baseline="0" dirty="0" smtClean="0">
                          <a:effectLst/>
                        </a:rPr>
                        <a:t> UP PF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245</a:t>
                      </a:r>
                      <a:r>
                        <a:rPr lang="ru-RU" sz="1400" baseline="0" dirty="0" smtClean="0">
                          <a:effectLst/>
                        </a:rPr>
                        <a:t> мм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L80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</a:rPr>
                        <a:t>13С</a:t>
                      </a:r>
                      <a:r>
                        <a:rPr lang="en-US" sz="1400" baseline="0" dirty="0" smtClean="0">
                          <a:effectLst/>
                        </a:rPr>
                        <a:t>r</a:t>
                      </a:r>
                      <a:r>
                        <a:rPr lang="ru-RU" sz="1400" baseline="0" dirty="0" smtClean="0">
                          <a:effectLst/>
                        </a:rPr>
                        <a:t>*</a:t>
                      </a:r>
                      <a:endParaRPr lang="ru-RU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72930" y="874393"/>
            <a:ext cx="356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dirty="0" smtClean="0">
                <a:solidFill>
                  <a:prstClr val="black"/>
                </a:solidFill>
                <a:effectLst/>
                <a:cs typeface="Arial" panose="020B0604020202020204" pitchFamily="34" charset="0"/>
              </a:rPr>
              <a:t>Планируемые поставки:</a:t>
            </a:r>
            <a:endParaRPr lang="ru-RU" dirty="0">
              <a:solidFill>
                <a:prstClr val="black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"/>
          <a:stretch/>
        </p:blipFill>
        <p:spPr bwMode="auto">
          <a:xfrm>
            <a:off x="213277" y="975677"/>
            <a:ext cx="2237183" cy="574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5673" y="1925427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508мм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23609" y="1111401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762мм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23609" y="3259575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340мм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219919" y="4540456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245мм</a:t>
            </a:r>
          </a:p>
          <a:p>
            <a:pPr algn="ctr"/>
            <a:r>
              <a:rPr lang="ru-RU" dirty="0" smtClean="0"/>
              <a:t>(273х245мм)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21752" y="5874604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178мм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158314" y="1281406"/>
            <a:ext cx="3652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198949" y="2096099"/>
            <a:ext cx="3652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171963" y="3444241"/>
            <a:ext cx="3652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150378" y="4690607"/>
            <a:ext cx="3652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85165" y="6059270"/>
            <a:ext cx="3652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172930" y="5705327"/>
            <a:ext cx="3562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*</a:t>
            </a:r>
            <a:r>
              <a:rPr lang="ru-R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Завершение освоения и квалификации продукции обсадных труб 13</a:t>
            </a:r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Cr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в </a:t>
            </a:r>
            <a:r>
              <a:rPr lang="en-US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IV </a:t>
            </a:r>
            <a:r>
              <a:rPr lang="ru-RU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квартале 2017 года</a:t>
            </a:r>
          </a:p>
        </p:txBody>
      </p:sp>
    </p:spTree>
    <p:extLst>
      <p:ext uri="{BB962C8B-B14F-4D97-AF65-F5344CB8AC3E}">
        <p14:creationId xmlns:p14="http://schemas.microsoft.com/office/powerpoint/2010/main" val="25744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D371-6846-41D7-93F9-AF5744B0F54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476" y="4164749"/>
            <a:ext cx="3697215" cy="22433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477" y="1859368"/>
            <a:ext cx="3697215" cy="2050259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ГАЗПРОМ НЕФТЬ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Приразломное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2" y="1128742"/>
            <a:ext cx="2549568" cy="52793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02929" y="962294"/>
            <a:ext cx="890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ТМК - комплексный поставщик нефтегазовых труб</a:t>
            </a:r>
            <a:endParaRPr lang="ru-RU" b="1" u="sng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565388"/>
              </p:ext>
            </p:extLst>
          </p:nvPr>
        </p:nvGraphicFramePr>
        <p:xfrm>
          <a:off x="3820988" y="1864216"/>
          <a:ext cx="4045343" cy="2246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767"/>
                <a:gridCol w="1593687"/>
                <a:gridCol w="1077695"/>
                <a:gridCol w="1007194"/>
              </a:tblGrid>
              <a:tr h="420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Соединение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Размер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Группа</a:t>
                      </a:r>
                      <a:r>
                        <a:rPr lang="ru-RU" sz="1400" baseline="0" dirty="0" smtClean="0">
                          <a:effectLst/>
                        </a:rPr>
                        <a:t> прочности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  <a:tr h="299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TMK UP Magna GW</a:t>
                      </a: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473 </a:t>
                      </a:r>
                      <a:r>
                        <a:rPr lang="ru-RU" sz="1400" baseline="0" dirty="0" smtClean="0">
                          <a:effectLst/>
                        </a:rPr>
                        <a:t>мм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N80QLT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  <a:tr h="290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TMK UP PF GW</a:t>
                      </a: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339 </a:t>
                      </a:r>
                      <a:r>
                        <a:rPr lang="ru-RU" sz="1400" baseline="0" dirty="0" smtClean="0">
                          <a:effectLst/>
                        </a:rPr>
                        <a:t>мм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L80LT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  <a:tr h="291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TMK UP PF GW</a:t>
                      </a: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245</a:t>
                      </a:r>
                      <a:r>
                        <a:rPr lang="ru-RU" sz="1400" baseline="0" dirty="0" smtClean="0">
                          <a:effectLst/>
                        </a:rPr>
                        <a:t> мм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P110SS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  <a:tr h="2913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4</a:t>
                      </a:r>
                      <a:endParaRPr lang="ru-RU" sz="14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TMK UP PF GW</a:t>
                      </a: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168</a:t>
                      </a:r>
                      <a:r>
                        <a:rPr lang="ru-RU" sz="1400" baseline="0" dirty="0" smtClean="0">
                          <a:effectLst/>
                        </a:rPr>
                        <a:t> мм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L80SS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  <a:tr h="2913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TMK UP PF</a:t>
                      </a:r>
                      <a:r>
                        <a:rPr lang="ru-RU" sz="1400" b="0" dirty="0" smtClean="0"/>
                        <a:t> (НКТ)</a:t>
                      </a:r>
                      <a:endParaRPr lang="en-US" sz="1400" b="0" dirty="0" smtClean="0"/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139 мм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L80SS</a:t>
                      </a:r>
                      <a:endParaRPr lang="ru-RU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  <a:tr h="2913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TMK UP PF</a:t>
                      </a:r>
                      <a:r>
                        <a:rPr lang="ru-RU" sz="1400" b="0" dirty="0" smtClean="0"/>
                        <a:t> (НКТ)</a:t>
                      </a:r>
                      <a:endParaRPr lang="en-US" sz="1400" b="0" dirty="0" smtClean="0"/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114 мм</a:t>
                      </a:r>
                      <a:endParaRPr lang="ru-RU" sz="14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L80SS</a:t>
                      </a:r>
                      <a:endParaRPr lang="ru-RU" sz="1400" b="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820987" y="1424593"/>
            <a:ext cx="4045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Текущие поставки труб: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5853" y="141095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473 мм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303545" y="1595618"/>
            <a:ext cx="3652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3299" y="283449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339 мм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388004" y="3004501"/>
            <a:ext cx="3652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12667" y="40733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245 мм</a:t>
            </a:r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750360" y="4244242"/>
            <a:ext cx="3652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62469" y="508707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168 мм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185886" y="5298324"/>
            <a:ext cx="3652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33828" y="573145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139х(114) мм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368533" y="5901455"/>
            <a:ext cx="3652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70656"/>
            <a:ext cx="10882647" cy="724868"/>
          </a:xfrm>
        </p:spPr>
        <p:txBody>
          <a:bodyPr/>
          <a:lstStyle/>
          <a:p>
            <a:r>
              <a:rPr lang="ru-RU" dirty="0" smtClean="0"/>
              <a:t>Кондукторные трубы </a:t>
            </a:r>
            <a:r>
              <a:rPr lang="en-US" dirty="0" smtClean="0"/>
              <a:t>TMK UP KATRAN HD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D371-6846-41D7-93F9-AF5744B0F54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0819" y="941309"/>
            <a:ext cx="11613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cs typeface="Times New Roman" panose="02020603050405020304" pitchFamily="18" charset="0"/>
              </a:rPr>
              <a:t>Кондукторные трубы производства ПАО «ТМК» с приварным коннекторами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ru-RU" b="1" dirty="0">
                <a:cs typeface="Times New Roman" panose="02020603050405020304" pitchFamily="18" charset="0"/>
              </a:rPr>
              <a:t>ТМК</a:t>
            </a:r>
            <a:r>
              <a:rPr lang="en-US" b="1" dirty="0">
                <a:cs typeface="Times New Roman" panose="02020603050405020304" pitchFamily="18" charset="0"/>
              </a:rPr>
              <a:t> UP KATRAN HD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cs typeface="Times New Roman" panose="02020603050405020304" pitchFamily="18" charset="0"/>
              </a:rPr>
              <a:t>TMK UP KATRAN HD</a:t>
            </a:r>
            <a:r>
              <a:rPr lang="ru-RU" dirty="0">
                <a:cs typeface="Times New Roman" panose="02020603050405020304" pitchFamily="18" charset="0"/>
              </a:rPr>
              <a:t> – </a:t>
            </a:r>
            <a:r>
              <a:rPr lang="ru-RU" dirty="0" err="1">
                <a:cs typeface="Times New Roman" panose="02020603050405020304" pitchFamily="18" charset="0"/>
              </a:rPr>
              <a:t>быстросборные</a:t>
            </a:r>
            <a:r>
              <a:rPr lang="ru-RU" dirty="0">
                <a:cs typeface="Times New Roman" panose="02020603050405020304" pitchFamily="18" charset="0"/>
              </a:rPr>
              <a:t>  приварные коннектора с возможностью вращения.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Используются на шельфовых месторождениях</a:t>
            </a:r>
            <a:r>
              <a:rPr lang="ru-RU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/>
              <a:t>Освоение </a:t>
            </a:r>
            <a:r>
              <a:rPr lang="ru-RU" dirty="0"/>
              <a:t>производства, приёмочные и стендовые  испытания ведутся согласно «Дорожной карты» между ПАО «ТМК» и ПАО «ГАЗПРОМ</a:t>
            </a:r>
            <a:r>
              <a:rPr lang="ru-RU" dirty="0" smtClean="0"/>
              <a:t>». </a:t>
            </a:r>
            <a:endParaRPr lang="ru-RU" dirty="0"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9430" r="8052" b="7361"/>
          <a:stretch/>
        </p:blipFill>
        <p:spPr>
          <a:xfrm>
            <a:off x="409229" y="2800231"/>
            <a:ext cx="2622296" cy="2629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6991" y="5681028"/>
            <a:ext cx="2866772" cy="37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Сортамент 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508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762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мм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01297" y="2667924"/>
            <a:ext cx="4758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Сборка  труб производится за счет собственного веса верхней трубы и пружинного кольца, резьбовое соединение отсутствует.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r="11538"/>
          <a:stretch/>
        </p:blipFill>
        <p:spPr>
          <a:xfrm>
            <a:off x="9389601" y="2667924"/>
            <a:ext cx="2405449" cy="3987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" t="2282" r="-480" b="1862"/>
          <a:stretch/>
        </p:blipFill>
        <p:spPr>
          <a:xfrm>
            <a:off x="7232822" y="3936103"/>
            <a:ext cx="2001997" cy="25587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8" r="9760"/>
          <a:stretch/>
        </p:blipFill>
        <p:spPr>
          <a:xfrm>
            <a:off x="4293427" y="3936103"/>
            <a:ext cx="2809123" cy="25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выполнения работ по квалификации </a:t>
            </a:r>
            <a:r>
              <a:rPr lang="en-US" dirty="0" smtClean="0"/>
              <a:t>TMK UP KATRAN HD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D371-6846-41D7-93F9-AF5744B0F54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45158"/>
              </p:ext>
            </p:extLst>
          </p:nvPr>
        </p:nvGraphicFramePr>
        <p:xfrm>
          <a:off x="389223" y="914537"/>
          <a:ext cx="11130075" cy="5578340"/>
        </p:xfrm>
        <a:graphic>
          <a:graphicData uri="http://schemas.openxmlformats.org/drawingml/2006/table">
            <a:tbl>
              <a:tblPr/>
              <a:tblGrid>
                <a:gridCol w="393372"/>
                <a:gridCol w="8703244"/>
                <a:gridCol w="2033459"/>
              </a:tblGrid>
              <a:tr h="505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Разработать и согласовать программу квалификации производства трубы и сварки АО «ВТЗ» с ООО "Газпром ВНИИГАЗ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1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Разработать и согласовать проект ТУ на производство опытной партии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труб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разработке</a:t>
                      </a: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199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Разработать и согласовать программу квалификации производства коннекторов с ООО "Газпром ВНИИГАЗ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Изготовление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прямошовных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электросварных труб 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508х15,9 и Ø 762х25,4 мм групп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прочности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Х56 и Х65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АPI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Spec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5L с специальными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требованиями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0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Изготовление поковок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коннекторов для аттестации сварки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762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6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квалификационных испытаний на сварку труб и коннекторов в условиях АО "ВТЗ"</a:t>
                      </a: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Изготовление готовых коннекторов для стендовых испытаний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4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испытаний на функционирование соединения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условиях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производителей коннекторов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7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Приварка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муфт 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ниппелей к трубам в соответствии с технической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документацией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испытаний на функционирование с участием специалистов ООО "Газпром ВНИИГАЗ" и Крыловского в соответствии с требованиями методики испытаний ФГУП «Крыловский ГНЦ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5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Проведение стендовых испытаний в соответствии с требованиями методики испытаний ФГУП «Крыловский ГНЦ»</a:t>
                      </a: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Октябрь-ноябрь 2017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5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Получение отчета ФГУП «Крыловский ГНЦ» с заключением о годности к применению и дальнейшему  промышленному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производству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квартал 2017г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Заключение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«Газпром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ВНИИГАЗ»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квартал 2017г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57" marR="1257" marT="12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8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  <a:prstDash val="dash"/>
          </a:ln>
        </p:spPr>
        <p:txBody>
          <a:bodyPr>
            <a:normAutofit/>
          </a:bodyPr>
          <a:lstStyle/>
          <a:p>
            <a:pPr algn="l"/>
            <a:r>
              <a:rPr lang="ru-RU" dirty="0"/>
              <a:t>Технология </a:t>
            </a:r>
            <a:r>
              <a:rPr lang="ru-RU" dirty="0" err="1" smtClean="0"/>
              <a:t>бе</a:t>
            </a:r>
            <a:r>
              <a:rPr lang="ru-RU" dirty="0" err="1"/>
              <a:t>з</a:t>
            </a:r>
            <a:r>
              <a:rPr lang="ru-RU" dirty="0" err="1" smtClean="0"/>
              <a:t>смазочного</a:t>
            </a:r>
            <a:r>
              <a:rPr lang="ru-RU" dirty="0" smtClean="0"/>
              <a:t> </a:t>
            </a:r>
            <a:r>
              <a:rPr lang="ru-RU" dirty="0"/>
              <a:t>покрытия </a:t>
            </a:r>
            <a:r>
              <a:rPr lang="en-US" dirty="0" smtClean="0"/>
              <a:t>GreenWell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6" y="1038590"/>
            <a:ext cx="1659476" cy="1534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1861" y="946137"/>
            <a:ext cx="196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Преимущества</a:t>
            </a:r>
          </a:p>
          <a:p>
            <a:pPr marL="259232" indent="-259232">
              <a:buFont typeface="Arial" panose="020B0604020202020204" pitchFamily="34" charset="0"/>
              <a:buChar char="•"/>
            </a:pPr>
            <a:endParaRPr lang="ru-RU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ru-RU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10" y="2613968"/>
            <a:ext cx="2896438" cy="1896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1861" y="1381283"/>
            <a:ext cx="4559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232" indent="-259232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Полностью сухое свинчивание</a:t>
            </a:r>
          </a:p>
          <a:p>
            <a:pPr marL="259232" indent="-259232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Защита от коррозии</a:t>
            </a:r>
            <a:r>
              <a:rPr 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на период хранения</a:t>
            </a:r>
          </a:p>
          <a:p>
            <a:pPr marL="259232" indent="-259232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Сокращение времени на спуск</a:t>
            </a:r>
          </a:p>
          <a:p>
            <a:pPr marL="259232" indent="-259232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Защита окружающей среды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60262" y="1381283"/>
            <a:ext cx="4375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44"/>
              </a:spcBef>
              <a:spcAft>
                <a:spcPts val="272"/>
              </a:spcAft>
              <a:defRPr/>
            </a:pPr>
            <a:r>
              <a:rPr lang="ru-RU" dirty="0">
                <a:cs typeface="Arial" panose="020B0604020202020204" pitchFamily="34" charset="0"/>
              </a:rPr>
              <a:t>В 2014 году  премиальное соединение </a:t>
            </a:r>
            <a:r>
              <a:rPr lang="en-US" dirty="0">
                <a:cs typeface="Arial" panose="020B0604020202020204" pitchFamily="34" charset="0"/>
              </a:rPr>
              <a:t>ТМК UP PF</a:t>
            </a:r>
            <a:r>
              <a:rPr lang="ru-RU" dirty="0">
                <a:cs typeface="Arial" panose="020B0604020202020204" pitchFamily="34" charset="0"/>
              </a:rPr>
              <a:t> с покрытием </a:t>
            </a:r>
            <a:r>
              <a:rPr lang="en-US" dirty="0">
                <a:cs typeface="Arial" panose="020B0604020202020204" pitchFamily="34" charset="0"/>
              </a:rPr>
              <a:t>GreenWell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ru-RU" dirty="0">
                <a:cs typeface="Arial" panose="020B0604020202020204" pitchFamily="34" charset="0"/>
              </a:rPr>
              <a:t>было сертифицировано по </a:t>
            </a:r>
            <a:r>
              <a:rPr lang="en-US" dirty="0">
                <a:cs typeface="Arial" panose="020B0604020202020204" pitchFamily="34" charset="0"/>
              </a:rPr>
              <a:t>ISO 13679 CAL IV.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0261" y="946137"/>
            <a:ext cx="1405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Испытания</a:t>
            </a:r>
          </a:p>
          <a:p>
            <a:pPr marL="259232" indent="-259232">
              <a:buFont typeface="Arial" panose="020B0604020202020204" pitchFamily="34" charset="0"/>
              <a:buChar char="•"/>
            </a:pPr>
            <a:endParaRPr lang="ru-RU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ru-RU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581" y="3100636"/>
            <a:ext cx="9331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cs typeface="Times New Roman" panose="02020603050405020304" pitchFamily="18" charset="0"/>
              </a:rPr>
              <a:t>Итого</a:t>
            </a:r>
            <a:r>
              <a:rPr lang="ru-RU" dirty="0">
                <a:cs typeface="Times New Roman" panose="02020603050405020304" pitchFamily="18" charset="0"/>
              </a:rPr>
              <a:t> отгружено </a:t>
            </a:r>
            <a:r>
              <a:rPr lang="ru-RU" dirty="0" smtClean="0">
                <a:cs typeface="Times New Roman" panose="02020603050405020304" pitchFamily="18" charset="0"/>
              </a:rPr>
              <a:t>обсадных труб с соединениями </a:t>
            </a:r>
            <a:r>
              <a:rPr lang="en-US" dirty="0" smtClean="0">
                <a:cs typeface="Times New Roman" panose="02020603050405020304" pitchFamily="18" charset="0"/>
              </a:rPr>
              <a:t>TMK </a:t>
            </a:r>
            <a:r>
              <a:rPr lang="en-US" dirty="0">
                <a:cs typeface="Times New Roman" panose="02020603050405020304" pitchFamily="18" charset="0"/>
              </a:rPr>
              <a:t>UP </a:t>
            </a:r>
            <a:r>
              <a:rPr lang="ru-RU" dirty="0" smtClean="0">
                <a:cs typeface="Times New Roman" panose="02020603050405020304" pitchFamily="18" charset="0"/>
              </a:rPr>
              <a:t>с </a:t>
            </a:r>
            <a:r>
              <a:rPr lang="ru-RU" dirty="0">
                <a:cs typeface="Times New Roman" panose="02020603050405020304" pitchFamily="18" charset="0"/>
              </a:rPr>
              <a:t>покрытием </a:t>
            </a:r>
            <a:r>
              <a:rPr lang="en-US" dirty="0">
                <a:cs typeface="Times New Roman" panose="02020603050405020304" pitchFamily="18" charset="0"/>
              </a:rPr>
              <a:t>GreenWell:</a:t>
            </a:r>
          </a:p>
          <a:p>
            <a:pPr algn="just"/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- за период с 2013 по 2015 г.: 12 254 </a:t>
            </a:r>
            <a:r>
              <a:rPr lang="ru-RU" dirty="0" err="1">
                <a:cs typeface="Times New Roman" panose="02020603050405020304" pitchFamily="18" charset="0"/>
              </a:rPr>
              <a:t>тн</a:t>
            </a:r>
            <a:endParaRPr lang="ru-RU" dirty="0"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cs typeface="Times New Roman" panose="02020603050405020304" pitchFamily="18" charset="0"/>
              </a:rPr>
              <a:t> - за 2016 г.: 35 825 </a:t>
            </a:r>
            <a:r>
              <a:rPr lang="ru-RU" dirty="0" err="1">
                <a:cs typeface="Times New Roman" panose="02020603050405020304" pitchFamily="18" charset="0"/>
              </a:rPr>
              <a:t>тн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7"/>
          <a:stretch/>
        </p:blipFill>
        <p:spPr bwMode="auto">
          <a:xfrm>
            <a:off x="3823749" y="4902357"/>
            <a:ext cx="1718532" cy="1360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79586" y="630948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Арктика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91721" y="630610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Море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40506" y="630820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Пески</a:t>
            </a:r>
            <a:endParaRPr lang="ru-RU" kern="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32917" y="6308209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Сланцы</a:t>
            </a:r>
            <a:endParaRPr lang="ru-RU" kern="0" dirty="0">
              <a:solidFill>
                <a:prstClr val="black"/>
              </a:solidFill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/>
          <a:stretch/>
        </p:blipFill>
        <p:spPr bwMode="auto">
          <a:xfrm>
            <a:off x="6608006" y="4902357"/>
            <a:ext cx="1716517" cy="1375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67" b="4407"/>
          <a:stretch/>
        </p:blipFill>
        <p:spPr bwMode="auto">
          <a:xfrm>
            <a:off x="9394004" y="4895068"/>
            <a:ext cx="1723306" cy="1359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41" y="4895068"/>
            <a:ext cx="1719418" cy="1367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Супервайзинг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D371-6846-41D7-93F9-AF5744B0F54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769" y="1222188"/>
            <a:ext cx="82091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Контроль за работой бригад, осуществляющих </a:t>
            </a:r>
            <a:r>
              <a:rPr lang="ru-RU" dirty="0" smtClean="0">
                <a:cs typeface="Times New Roman" panose="02020603050405020304" pitchFamily="18" charset="0"/>
              </a:rPr>
              <a:t>сборку </a:t>
            </a:r>
            <a:r>
              <a:rPr lang="ru-RU" dirty="0">
                <a:cs typeface="Times New Roman" panose="02020603050405020304" pitchFamily="18" charset="0"/>
              </a:rPr>
              <a:t>колонны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Контроль сборки по диаграммам моментов </a:t>
            </a:r>
            <a:r>
              <a:rPr lang="ru-RU" dirty="0" smtClean="0">
                <a:cs typeface="Times New Roman" panose="02020603050405020304" pitchFamily="18" charset="0"/>
              </a:rPr>
              <a:t>свинчивания </a:t>
            </a:r>
            <a:r>
              <a:rPr lang="ru-RU" dirty="0">
                <a:cs typeface="Times New Roman" panose="02020603050405020304" pitchFamily="18" charset="0"/>
              </a:rPr>
              <a:t>и меткам на теле трубы и муфты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Контроль правильного удаление консервационной и </a:t>
            </a:r>
            <a:r>
              <a:rPr lang="ru-RU" dirty="0" smtClean="0">
                <a:cs typeface="Times New Roman" panose="02020603050405020304" pitchFamily="18" charset="0"/>
              </a:rPr>
              <a:t>нанесения </a:t>
            </a:r>
            <a:r>
              <a:rPr lang="ru-RU" dirty="0" err="1">
                <a:cs typeface="Times New Roman" panose="02020603050405020304" pitchFamily="18" charset="0"/>
              </a:rPr>
              <a:t>резбоуплотнительной</a:t>
            </a:r>
            <a:r>
              <a:rPr lang="ru-RU" dirty="0">
                <a:cs typeface="Times New Roman" panose="02020603050405020304" pitchFamily="18" charset="0"/>
              </a:rPr>
              <a:t> смазок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Контроль </a:t>
            </a:r>
            <a:r>
              <a:rPr lang="ru-RU" dirty="0" err="1">
                <a:cs typeface="Times New Roman" panose="02020603050405020304" pitchFamily="18" charset="0"/>
              </a:rPr>
              <a:t>соосности</a:t>
            </a:r>
            <a:r>
              <a:rPr lang="ru-RU" dirty="0">
                <a:cs typeface="Times New Roman" panose="02020603050405020304" pitchFamily="18" charset="0"/>
              </a:rPr>
              <a:t> колонны и скважины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Контроль правильности складирования и хранения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Консультации при сборке труб разной толщины стенок </a:t>
            </a:r>
            <a:r>
              <a:rPr lang="ru-RU" dirty="0" smtClean="0">
                <a:cs typeface="Times New Roman" panose="02020603050405020304" pitchFamily="18" charset="0"/>
              </a:rPr>
              <a:t>и </a:t>
            </a:r>
            <a:r>
              <a:rPr lang="ru-RU" dirty="0">
                <a:cs typeface="Times New Roman" panose="02020603050405020304" pitchFamily="18" charset="0"/>
              </a:rPr>
              <a:t>групп </a:t>
            </a:r>
            <a:r>
              <a:rPr lang="ru-RU" dirty="0" smtClean="0">
                <a:cs typeface="Times New Roman" panose="02020603050405020304" pitchFamily="18" charset="0"/>
              </a:rPr>
              <a:t>прочности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Индивидуальный подход к каждому </a:t>
            </a:r>
            <a:r>
              <a:rPr lang="ru-RU" dirty="0" smtClean="0">
                <a:cs typeface="Times New Roman" panose="02020603050405020304" pitchFamily="18" charset="0"/>
              </a:rPr>
              <a:t>потребителю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Штат высококвалифицированных инженеров для оказания поддержки </a:t>
            </a:r>
            <a:r>
              <a:rPr lang="ru-RU" dirty="0" smtClean="0">
                <a:cs typeface="Times New Roman" panose="02020603050405020304" pitchFamily="18" charset="0"/>
              </a:rPr>
              <a:t>потребителей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cs typeface="Times New Roman" panose="02020603050405020304" pitchFamily="18" charset="0"/>
              </a:rPr>
              <a:t>Наличие сертификатов BOSIET и HUET для работы на морской платформе</a:t>
            </a:r>
          </a:p>
          <a:p>
            <a:endParaRPr lang="ru-RU" dirty="0" smtClean="0"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 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_093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11" y="4315343"/>
            <a:ext cx="2932240" cy="21991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11" y="1566197"/>
            <a:ext cx="2932240" cy="219815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8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944</Words>
  <Application>Microsoft Office PowerPoint</Application>
  <PresentationFormat>Широкоэкранный</PresentationFormat>
  <Paragraphs>212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 </vt:lpstr>
      <vt:lpstr>Calibri</vt:lpstr>
      <vt:lpstr>Calibri Light</vt:lpstr>
      <vt:lpstr>Times New Roman</vt:lpstr>
      <vt:lpstr>Wingdings</vt:lpstr>
      <vt:lpstr>1_Тема Office</vt:lpstr>
      <vt:lpstr>2_Тема Office</vt:lpstr>
      <vt:lpstr>Презентация PowerPoint</vt:lpstr>
      <vt:lpstr>ТМК – Глобальный производитель и поставщик труб OCTG</vt:lpstr>
      <vt:lpstr>Премиальные трубы OCTG под офшорные проекты</vt:lpstr>
      <vt:lpstr>ГАЗПРОМ: Киринский блок</vt:lpstr>
      <vt:lpstr>ГАЗПРОМ НЕФТЬ: Приразломное</vt:lpstr>
      <vt:lpstr>Кондукторные трубы TMK UP KATRAN HD</vt:lpstr>
      <vt:lpstr>Этапы выполнения работ по квалификации TMK UP KATRAN HD</vt:lpstr>
      <vt:lpstr>Технология безсмазочного покрытия GreenWell</vt:lpstr>
      <vt:lpstr>Супервайзинг</vt:lpstr>
      <vt:lpstr>Линейные трубы, стойкие к локальным повышенным деформациям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Панарин Евгений Юрьевич</dc:creator>
  <cp:lastModifiedBy>Рекин Сергей Александрович</cp:lastModifiedBy>
  <cp:revision>225</cp:revision>
  <cp:lastPrinted>2017-09-14T11:47:57Z</cp:lastPrinted>
  <dcterms:created xsi:type="dcterms:W3CDTF">2016-02-12T12:53:49Z</dcterms:created>
  <dcterms:modified xsi:type="dcterms:W3CDTF">2017-10-04T07:41:58Z</dcterms:modified>
</cp:coreProperties>
</file>