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141" r:id="rId2"/>
    <p:sldId id="2160" r:id="rId3"/>
    <p:sldId id="2223" r:id="rId4"/>
    <p:sldId id="2222" r:id="rId5"/>
    <p:sldId id="2220" r:id="rId6"/>
    <p:sldId id="2211" r:id="rId7"/>
    <p:sldId id="2210" r:id="rId8"/>
    <p:sldId id="2218" r:id="rId9"/>
    <p:sldId id="2215" r:id="rId10"/>
    <p:sldId id="2216" r:id="rId11"/>
    <p:sldId id="2217" r:id="rId12"/>
    <p:sldId id="2183" r:id="rId13"/>
    <p:sldId id="2221" r:id="rId14"/>
  </p:sldIdLst>
  <p:sldSz cx="12601575" cy="7200900"/>
  <p:notesSz cx="6858000" cy="9144000"/>
  <p:defaultTextStyle>
    <a:defPPr>
      <a:defRPr lang="ru-RU"/>
    </a:defPPr>
    <a:lvl1pPr algn="l" defTabSz="1130300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565150" indent="-107950" algn="l" defTabSz="1130300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1130300" indent="-215900" algn="l" defTabSz="1130300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697038" indent="-325438" algn="l" defTabSz="1130300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2262188" indent="-433388" algn="l" defTabSz="1130300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0000"/>
    <a:srgbClr val="EA0000"/>
    <a:srgbClr val="FF0000"/>
    <a:srgbClr val="CA6A68"/>
    <a:srgbClr val="CE7674"/>
    <a:srgbClr val="E0A9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9" autoAdjust="0"/>
    <p:restoredTop sz="86514" autoAdjust="0"/>
  </p:normalViewPr>
  <p:slideViewPr>
    <p:cSldViewPr>
      <p:cViewPr>
        <p:scale>
          <a:sx n="50" d="100"/>
          <a:sy n="50" d="100"/>
        </p:scale>
        <p:origin x="-1398" y="-324"/>
      </p:cViewPr>
      <p:guideLst>
        <p:guide orient="horz" pos="2268"/>
        <p:guide pos="396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66" d="100"/>
        <a:sy n="66" d="100"/>
      </p:scale>
      <p:origin x="0" y="1842"/>
    </p:cViewPr>
  </p:sorterViewPr>
  <p:notesViewPr>
    <p:cSldViewPr>
      <p:cViewPr varScale="1">
        <p:scale>
          <a:sx n="75" d="100"/>
          <a:sy n="75" d="100"/>
        </p:scale>
        <p:origin x="-297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13157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13157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D25D76E-9968-4A81-A89B-C3751AD350C6}" type="datetimeFigureOut">
              <a:rPr lang="ru-RU"/>
              <a:pPr>
                <a:defRPr/>
              </a:pPr>
              <a:t>06.10.2016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13157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113157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F1443EC-9307-478A-B2DA-14CB939BB2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77601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13157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13157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91E70B0-5A48-4CF1-B6DA-408ED5ECA4B6}" type="datetimeFigureOut">
              <a:rPr lang="ru-RU"/>
              <a:pPr>
                <a:defRPr/>
              </a:pPr>
              <a:t>06.10.2016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8625" y="685800"/>
            <a:ext cx="6000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r>
              <a:rPr lang="ru-RU" noProof="0" dirty="0" smtClean="0"/>
              <a:t>е</a:t>
            </a:r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13157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113157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88C11F8-408C-4C93-BA54-D6E57AF8AF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58058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7154F7-794B-4C63-9BEB-E6233AB161DF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10332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8C11F8-408C-4C93-BA54-D6E57AF8AFAF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55563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8C11F8-408C-4C93-BA54-D6E57AF8AFAF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63218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7154F7-794B-4C63-9BEB-E6233AB161DF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10332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749300"/>
            <a:ext cx="12601575" cy="6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92207" y="900094"/>
            <a:ext cx="11595057" cy="52506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70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7" name="Содержимое 2"/>
          <p:cNvSpPr>
            <a:spLocks noGrp="1"/>
          </p:cNvSpPr>
          <p:nvPr>
            <p:ph idx="11"/>
          </p:nvPr>
        </p:nvSpPr>
        <p:spPr>
          <a:xfrm>
            <a:off x="6573287" y="1581262"/>
            <a:ext cx="5472000" cy="4752261"/>
          </a:xfrm>
        </p:spPr>
        <p:txBody>
          <a:bodyPr/>
          <a:lstStyle>
            <a:lvl1pPr marL="0" indent="0">
              <a:buNone/>
              <a:defRPr sz="24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49878" indent="-241638">
              <a:buClr>
                <a:srgbClr val="FF0000"/>
              </a:buClr>
              <a:buSzPct val="70000"/>
              <a:buFont typeface="Wingdings" pitchFamily="2" charset="2"/>
              <a:buChar char="¢"/>
              <a:defRPr sz="22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9" name="Содержимое 2"/>
          <p:cNvSpPr>
            <a:spLocks noGrp="1"/>
          </p:cNvSpPr>
          <p:nvPr>
            <p:ph idx="12"/>
          </p:nvPr>
        </p:nvSpPr>
        <p:spPr>
          <a:xfrm>
            <a:off x="514309" y="1562833"/>
            <a:ext cx="5472000" cy="4752261"/>
          </a:xfrm>
        </p:spPr>
        <p:txBody>
          <a:bodyPr/>
          <a:lstStyle>
            <a:lvl1pPr marL="0" indent="0">
              <a:buNone/>
              <a:defRPr sz="24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49878" indent="-241638">
              <a:buClr>
                <a:srgbClr val="FF0000"/>
              </a:buClr>
              <a:buSzPct val="70000"/>
              <a:buFont typeface="Wingdings" pitchFamily="2" charset="2"/>
              <a:buChar char="¢"/>
              <a:defRPr sz="22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2" name="Прямоугольник 1"/>
          <p:cNvSpPr/>
          <p:nvPr userDrawn="1"/>
        </p:nvSpPr>
        <p:spPr>
          <a:xfrm>
            <a:off x="7308899" y="170507"/>
            <a:ext cx="48048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Больше ДКС</a:t>
            </a:r>
            <a:endParaRPr lang="ru-RU" sz="2400" b="1" dirty="0">
              <a:solidFill>
                <a:schemeClr val="bg1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 sz="14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fld id="{7E789536-BD70-4D82-A40A-9E1CD612B2F5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cxnSp>
        <p:nvCxnSpPr>
          <p:cNvPr id="15" name="Прямая соединительная линия 14"/>
          <p:cNvCxnSpPr/>
          <p:nvPr userDrawn="1"/>
        </p:nvCxnSpPr>
        <p:spPr>
          <a:xfrm flipH="1">
            <a:off x="12061427" y="7010052"/>
            <a:ext cx="540148" cy="0"/>
          </a:xfrm>
          <a:prstGeom prst="line">
            <a:avLst/>
          </a:prstGeom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749300"/>
            <a:ext cx="12601575" cy="6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92207" y="900094"/>
            <a:ext cx="11595057" cy="52506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70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7" name="Содержимое 2"/>
          <p:cNvSpPr>
            <a:spLocks noGrp="1"/>
          </p:cNvSpPr>
          <p:nvPr>
            <p:ph idx="11"/>
          </p:nvPr>
        </p:nvSpPr>
        <p:spPr>
          <a:xfrm>
            <a:off x="6573287" y="1581262"/>
            <a:ext cx="5472000" cy="4752261"/>
          </a:xfrm>
        </p:spPr>
        <p:txBody>
          <a:bodyPr/>
          <a:lstStyle>
            <a:lvl1pPr marL="0" indent="0">
              <a:buNone/>
              <a:defRPr sz="24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49878" indent="-241638">
              <a:buClr>
                <a:srgbClr val="FF0000"/>
              </a:buClr>
              <a:buSzPct val="70000"/>
              <a:buFont typeface="Wingdings" pitchFamily="2" charset="2"/>
              <a:buChar char="¢"/>
              <a:defRPr sz="22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9" name="Содержимое 2"/>
          <p:cNvSpPr>
            <a:spLocks noGrp="1"/>
          </p:cNvSpPr>
          <p:nvPr>
            <p:ph idx="12"/>
          </p:nvPr>
        </p:nvSpPr>
        <p:spPr>
          <a:xfrm>
            <a:off x="514309" y="1562833"/>
            <a:ext cx="5472000" cy="4752261"/>
          </a:xfrm>
        </p:spPr>
        <p:txBody>
          <a:bodyPr/>
          <a:lstStyle>
            <a:lvl1pPr marL="0" indent="0">
              <a:buNone/>
              <a:defRPr sz="24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49878" indent="-241638">
              <a:buClr>
                <a:srgbClr val="FF0000"/>
              </a:buClr>
              <a:buSzPct val="70000"/>
              <a:buFont typeface="Wingdings" pitchFamily="2" charset="2"/>
              <a:buChar char="¢"/>
              <a:defRPr sz="22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2" name="Прямоугольник 1"/>
          <p:cNvSpPr/>
          <p:nvPr userDrawn="1"/>
        </p:nvSpPr>
        <p:spPr>
          <a:xfrm>
            <a:off x="7308899" y="170507"/>
            <a:ext cx="48048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0" baseline="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группа компаний </a:t>
            </a:r>
            <a:r>
              <a:rPr lang="ru-RU" sz="2400" b="1" baseline="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ДКС</a:t>
            </a:r>
            <a:endParaRPr lang="ru-RU" sz="2400" b="1" dirty="0">
              <a:solidFill>
                <a:schemeClr val="bg1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4"/>
          </p:nvPr>
        </p:nvSpPr>
        <p:spPr>
          <a:xfrm>
            <a:off x="9031288" y="6816675"/>
            <a:ext cx="2940050" cy="38417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fld id="{7E789536-BD70-4D82-A40A-9E1CD612B2F5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cxnSp>
        <p:nvCxnSpPr>
          <p:cNvPr id="12" name="Прямая соединительная линия 11"/>
          <p:cNvCxnSpPr/>
          <p:nvPr userDrawn="1"/>
        </p:nvCxnSpPr>
        <p:spPr>
          <a:xfrm flipH="1">
            <a:off x="12061427" y="7010052"/>
            <a:ext cx="540148" cy="0"/>
          </a:xfrm>
          <a:prstGeom prst="line">
            <a:avLst/>
          </a:prstGeom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94579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6840810"/>
            <a:ext cx="12601575" cy="36009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061" tIns="47531" rIns="95061" bIns="47531" rtlCol="0" anchor="ctr"/>
          <a:lstStyle/>
          <a:p>
            <a:pPr algn="ctr"/>
            <a:endParaRPr lang="ru-RU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026" name="Текст 2"/>
          <p:cNvSpPr>
            <a:spLocks noGrp="1"/>
          </p:cNvSpPr>
          <p:nvPr>
            <p:ph type="body" idx="1"/>
          </p:nvPr>
        </p:nvSpPr>
        <p:spPr bwMode="auto">
          <a:xfrm>
            <a:off x="630238" y="1679575"/>
            <a:ext cx="11341100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3157" tIns="56579" rIns="113157" bIns="565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031288" y="6816675"/>
            <a:ext cx="2940050" cy="384175"/>
          </a:xfrm>
          <a:prstGeom prst="rect">
            <a:avLst/>
          </a:prstGeom>
        </p:spPr>
        <p:txBody>
          <a:bodyPr vert="horz" lIns="113157" tIns="56579" rIns="113157" bIns="56579" rtlCol="0" anchor="ctr"/>
          <a:lstStyle>
            <a:lvl1pPr algn="r" defTabSz="1131570" fontAlgn="auto">
              <a:spcBef>
                <a:spcPts val="0"/>
              </a:spcBef>
              <a:spcAft>
                <a:spcPts val="0"/>
              </a:spcAft>
              <a:defRPr sz="15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E789536-BD70-4D82-A40A-9E1CD612B2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1031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749300"/>
            <a:ext cx="12601575" cy="6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Содержимое 5" descr="Логотип ДКС.png"/>
          <p:cNvPicPr>
            <a:picLocks/>
          </p:cNvPicPr>
          <p:nvPr/>
        </p:nvPicPr>
        <p:blipFill>
          <a:blip r:embed="rId5" cstate="email">
            <a:lum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238" y="244475"/>
            <a:ext cx="1928812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Дата 4"/>
          <p:cNvSpPr txBox="1">
            <a:spLocks/>
          </p:cNvSpPr>
          <p:nvPr userDrawn="1"/>
        </p:nvSpPr>
        <p:spPr>
          <a:xfrm>
            <a:off x="264393" y="6840810"/>
            <a:ext cx="2724026" cy="355947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l" defTabSz="1130300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565150" indent="-107950" algn="l" defTabSz="1130300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130300" indent="-215900" algn="l" defTabSz="1130300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697038" indent="-325438" algn="l" defTabSz="1130300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262188" indent="-433388" algn="l" defTabSz="1130300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b="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О компании</a:t>
            </a:r>
            <a:endParaRPr lang="ru-RU" b="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 userDrawn="1"/>
        </p:nvCxnSpPr>
        <p:spPr>
          <a:xfrm flipH="1">
            <a:off x="12061427" y="7010052"/>
            <a:ext cx="540148" cy="0"/>
          </a:xfrm>
          <a:prstGeom prst="line">
            <a:avLst/>
          </a:prstGeom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6" r:id="rId2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ctr" defTabSz="1130300" rtl="0" eaLnBrk="0" fontAlgn="base" hangingPunct="0">
        <a:spcBef>
          <a:spcPct val="0"/>
        </a:spcBef>
        <a:spcAft>
          <a:spcPct val="0"/>
        </a:spcAft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130300" rtl="0" eaLnBrk="0" fontAlgn="base" hangingPunct="0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Calibri" pitchFamily="34" charset="0"/>
        </a:defRPr>
      </a:lvl2pPr>
      <a:lvl3pPr algn="ctr" defTabSz="1130300" rtl="0" eaLnBrk="0" fontAlgn="base" hangingPunct="0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Calibri" pitchFamily="34" charset="0"/>
        </a:defRPr>
      </a:lvl3pPr>
      <a:lvl4pPr algn="ctr" defTabSz="1130300" rtl="0" eaLnBrk="0" fontAlgn="base" hangingPunct="0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Calibri" pitchFamily="34" charset="0"/>
        </a:defRPr>
      </a:lvl4pPr>
      <a:lvl5pPr algn="ctr" defTabSz="1130300" rtl="0" eaLnBrk="0" fontAlgn="base" hangingPunct="0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Calibri" pitchFamily="34" charset="0"/>
        </a:defRPr>
      </a:lvl5pPr>
      <a:lvl6pPr marL="457200" algn="ctr" defTabSz="1130300" rtl="0" fontAlgn="base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Calibri" pitchFamily="34" charset="0"/>
        </a:defRPr>
      </a:lvl6pPr>
      <a:lvl7pPr marL="914400" algn="ctr" defTabSz="1130300" rtl="0" fontAlgn="base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Calibri" pitchFamily="34" charset="0"/>
        </a:defRPr>
      </a:lvl7pPr>
      <a:lvl8pPr marL="1371600" algn="ctr" defTabSz="1130300" rtl="0" fontAlgn="base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Calibri" pitchFamily="34" charset="0"/>
        </a:defRPr>
      </a:lvl8pPr>
      <a:lvl9pPr marL="1828800" algn="ctr" defTabSz="1130300" rtl="0" fontAlgn="base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Calibri" pitchFamily="34" charset="0"/>
        </a:defRPr>
      </a:lvl9pPr>
    </p:titleStyle>
    <p:bodyStyle>
      <a:lvl1pPr marL="423863" indent="-423863" algn="l" defTabSz="11303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19163" indent="-352425" algn="l" defTabSz="11303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14463" indent="-282575" algn="l" defTabSz="11303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79613" indent="-282575" algn="l" defTabSz="11303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44763" indent="-282575" algn="l" defTabSz="11303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11818" indent="-282893" algn="l" defTabSz="1131570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677603" indent="-282893" algn="l" defTabSz="1131570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243388" indent="-282893" algn="l" defTabSz="1131570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4809173" indent="-282893" algn="l" defTabSz="1131570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13157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65785" algn="l" defTabSz="113157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31570" algn="l" defTabSz="113157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97355" algn="l" defTabSz="113157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algn="l" defTabSz="113157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28925" algn="l" defTabSz="113157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94710" algn="l" defTabSz="113157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960495" algn="l" defTabSz="113157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26280" algn="l" defTabSz="113157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microsoft.com/office/2007/relationships/hdphoto" Target="../media/hdphoto2.wdp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jpe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08099" y="4608562"/>
            <a:ext cx="11379033" cy="2376264"/>
          </a:xfrm>
        </p:spPr>
        <p:txBody>
          <a:bodyPr/>
          <a:lstStyle/>
          <a:p>
            <a:pPr algn="r"/>
            <a:r>
              <a:rPr lang="ru-RU" sz="2800" b="1" dirty="0" smtClean="0">
                <a:solidFill>
                  <a:schemeClr val="bg1">
                    <a:lumMod val="50000"/>
                  </a:schemeClr>
                </a:solidFill>
              </a:rPr>
              <a:t>О компании</a:t>
            </a:r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sz="2800" b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sz="2800" dirty="0" smtClean="0">
                <a:solidFill>
                  <a:schemeClr val="bg1">
                    <a:lumMod val="50000"/>
                  </a:schemeClr>
                </a:solidFill>
              </a:rPr>
              <a:t>Москва  Россия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800" dirty="0" smtClean="0"/>
              <a:t>|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2800" dirty="0" smtClean="0">
                <a:solidFill>
                  <a:schemeClr val="bg1">
                    <a:lumMod val="50000"/>
                  </a:schemeClr>
                </a:solidFill>
              </a:rPr>
              <a:t>06 октября 2016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sz="28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sz="2800" dirty="0" smtClean="0">
                <a:solidFill>
                  <a:schemeClr val="bg1">
                    <a:lumMod val="50000"/>
                  </a:schemeClr>
                </a:solidFill>
              </a:rPr>
              <a:t>Крысин Дмитрий</a:t>
            </a:r>
            <a:r>
              <a:rPr lang="en-US" sz="2800" dirty="0" smtClean="0"/>
              <a:t>|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2800" dirty="0" smtClean="0">
                <a:solidFill>
                  <a:schemeClr val="bg1">
                    <a:lumMod val="50000"/>
                  </a:schemeClr>
                </a:solidFill>
              </a:rPr>
              <a:t>менеджер отраслевых проектов</a:t>
            </a:r>
            <a:endParaRPr lang="ru-RU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6" name="Содержимое 5" descr="Логотип ДКС.png"/>
          <p:cNvPicPr>
            <a:picLocks noGrp="1" noChangeAspect="1"/>
          </p:cNvPicPr>
          <p:nvPr>
            <p:ph idx="11"/>
          </p:nvPr>
        </p:nvPicPr>
        <p:blipFill>
          <a:blip r:embed="rId3" cstate="email">
            <a:lum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4923" y="3528442"/>
            <a:ext cx="3999323" cy="743776"/>
          </a:xfrm>
        </p:spPr>
      </p:pic>
      <p:sp>
        <p:nvSpPr>
          <p:cNvPr id="4" name="Прямоугольник 3"/>
          <p:cNvSpPr/>
          <p:nvPr/>
        </p:nvSpPr>
        <p:spPr>
          <a:xfrm>
            <a:off x="6372795" y="5040610"/>
            <a:ext cx="4748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|</a:t>
            </a:r>
            <a:r>
              <a:rPr lang="ru-RU" sz="280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ru-RU" sz="2800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92199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Инновации и развитие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idx="12"/>
          </p:nvPr>
        </p:nvSpPr>
        <p:spPr>
          <a:xfrm>
            <a:off x="396131" y="1562833"/>
            <a:ext cx="3600400" cy="4752261"/>
          </a:xfrm>
        </p:spPr>
        <p:txBody>
          <a:bodyPr/>
          <a:lstStyle/>
          <a:p>
            <a:pPr lvl="1" eaLnBrk="1" hangingPunct="1"/>
            <a:r>
              <a:rPr lang="ru-RU" altLang="ru-RU" sz="1800" dirty="0" smtClean="0"/>
              <a:t>Первые </a:t>
            </a:r>
            <a:r>
              <a:rPr lang="ru-RU" altLang="ru-RU" sz="1800" dirty="0"/>
              <a:t>в России внедрили бактериальную обработку </a:t>
            </a:r>
            <a:r>
              <a:rPr lang="ru-RU" altLang="ru-RU" sz="1800" dirty="0" smtClean="0"/>
              <a:t>металла</a:t>
            </a:r>
          </a:p>
          <a:p>
            <a:pPr lvl="1" eaLnBrk="1" hangingPunct="1"/>
            <a:r>
              <a:rPr lang="ru-RU" altLang="ru-RU" sz="1800" dirty="0" smtClean="0"/>
              <a:t>Первые внедрили </a:t>
            </a:r>
            <a:r>
              <a:rPr lang="ru-RU" altLang="ru-RU" sz="1800" dirty="0"/>
              <a:t>покрытие монтажных элементов </a:t>
            </a:r>
            <a:r>
              <a:rPr lang="en-US" altLang="ru-RU" sz="1800" dirty="0"/>
              <a:t>ZL</a:t>
            </a:r>
          </a:p>
          <a:p>
            <a:pPr lvl="1" eaLnBrk="1" hangingPunct="1"/>
            <a:r>
              <a:rPr lang="ru-RU" altLang="ru-RU" sz="1800" dirty="0" smtClean="0"/>
              <a:t>Производим монтажные элементы </a:t>
            </a:r>
            <a:r>
              <a:rPr lang="ru-RU" altLang="ru-RU" sz="1800" dirty="0"/>
              <a:t>в исполнении 316</a:t>
            </a:r>
            <a:r>
              <a:rPr lang="en-US" altLang="ru-RU" sz="1800" dirty="0" smtClean="0"/>
              <a:t>L</a:t>
            </a:r>
            <a:endParaRPr lang="ru-RU" altLang="ru-RU" sz="1800" dirty="0" smtClean="0"/>
          </a:p>
          <a:p>
            <a:pPr lvl="1" eaLnBrk="1" hangingPunct="1"/>
            <a:r>
              <a:rPr lang="ru-RU" altLang="ru-RU" sz="1800" dirty="0"/>
              <a:t>Р</a:t>
            </a:r>
            <a:r>
              <a:rPr lang="ru-RU" altLang="ru-RU" sz="1800" dirty="0" smtClean="0"/>
              <a:t>азработали модульные эстакады (в </a:t>
            </a:r>
            <a:r>
              <a:rPr lang="ru-RU" altLang="ru-RU" sz="1800" dirty="0"/>
              <a:t>плотном общении с управлением энергетики </a:t>
            </a:r>
            <a:r>
              <a:rPr lang="ru-RU" altLang="ru-RU" sz="1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Газпром</a:t>
            </a:r>
            <a:r>
              <a:rPr lang="ru-RU" altLang="ru-RU" sz="1800" dirty="0" smtClean="0"/>
              <a:t>)</a:t>
            </a:r>
            <a:endParaRPr lang="en-US" altLang="ru-RU" sz="1800" dirty="0"/>
          </a:p>
          <a:p>
            <a:endParaRPr lang="ru-RU" sz="18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7E789536-BD70-4D82-A40A-9E1CD612B2F5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4523" y="1584225"/>
            <a:ext cx="8488232" cy="4774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06791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Dkc-fsrv\Exchange\Media_Public\3D\сборка_шкафы\bro_shina_f.p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194313" y="1545972"/>
            <a:ext cx="7986274" cy="4848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Инновации и развитие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pPr marL="208240" lvl="1" indent="0">
              <a:buNone/>
            </a:pPr>
            <a:endParaRPr lang="ru-RU" dirty="0"/>
          </a:p>
          <a:p>
            <a:pPr lvl="1"/>
            <a:endParaRPr lang="ru-RU" dirty="0" smtClean="0"/>
          </a:p>
          <a:p>
            <a:pPr marL="208240" lvl="1" indent="0">
              <a:buNone/>
            </a:pPr>
            <a:r>
              <a:rPr lang="ru-RU" b="1" dirty="0" smtClean="0"/>
              <a:t>2017</a:t>
            </a:r>
          </a:p>
          <a:p>
            <a:pPr lvl="1"/>
            <a:r>
              <a:rPr lang="ru-RU" dirty="0" smtClean="0"/>
              <a:t>Трансформаторы</a:t>
            </a:r>
          </a:p>
          <a:p>
            <a:pPr lvl="1"/>
            <a:r>
              <a:rPr lang="ru-RU" altLang="ru-RU" sz="2400" dirty="0" err="1" smtClean="0"/>
              <a:t>Выкатные</a:t>
            </a:r>
            <a:r>
              <a:rPr lang="ru-RU" altLang="ru-RU" sz="2400" dirty="0" smtClean="0"/>
              <a:t> ячейки</a:t>
            </a:r>
          </a:p>
          <a:p>
            <a:pPr lvl="1"/>
            <a:r>
              <a:rPr lang="ru-RU" altLang="ru-RU" sz="2400" dirty="0" smtClean="0"/>
              <a:t>Развитие системы шинопроводов</a:t>
            </a:r>
          </a:p>
          <a:p>
            <a:pPr lvl="1"/>
            <a:endParaRPr lang="ru-RU" altLang="ru-RU" sz="2400" dirty="0"/>
          </a:p>
          <a:p>
            <a:pPr lvl="1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7E789536-BD70-4D82-A40A-9E1CD612B2F5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80087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2954" y="3091932"/>
            <a:ext cx="3927633" cy="126132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/>
              <a:t>У нас прочные </a:t>
            </a:r>
            <a:r>
              <a:rPr lang="ru-RU" sz="2400" dirty="0"/>
              <a:t>отношения с технологическими и промышленными лидерами.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9</a:t>
            </a:r>
          </a:p>
        </p:txBody>
      </p:sp>
      <p:grpSp>
        <p:nvGrpSpPr>
          <p:cNvPr id="24" name="Группа 23"/>
          <p:cNvGrpSpPr/>
          <p:nvPr/>
        </p:nvGrpSpPr>
        <p:grpSpPr>
          <a:xfrm>
            <a:off x="816921" y="4768547"/>
            <a:ext cx="3268021" cy="1512961"/>
            <a:chOff x="816921" y="4679777"/>
            <a:chExt cx="3268021" cy="1512961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4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6921" y="5290923"/>
              <a:ext cx="3251618" cy="901815"/>
            </a:xfrm>
            <a:prstGeom prst="rect">
              <a:avLst/>
            </a:prstGeom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4582" y="4679777"/>
              <a:ext cx="3240360" cy="504849"/>
            </a:xfrm>
            <a:prstGeom prst="rect">
              <a:avLst/>
            </a:prstGeom>
          </p:spPr>
        </p:pic>
      </p:grpSp>
      <p:cxnSp>
        <p:nvCxnSpPr>
          <p:cNvPr id="14" name="Прямая соединительная линия 13"/>
          <p:cNvCxnSpPr/>
          <p:nvPr/>
        </p:nvCxnSpPr>
        <p:spPr>
          <a:xfrm>
            <a:off x="5292675" y="4641293"/>
            <a:ext cx="0" cy="176746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5302150" y="3326552"/>
            <a:ext cx="0" cy="7920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2" name="Объект 6"/>
          <p:cNvSpPr txBox="1">
            <a:spLocks/>
          </p:cNvSpPr>
          <p:nvPr/>
        </p:nvSpPr>
        <p:spPr bwMode="auto">
          <a:xfrm>
            <a:off x="6012755" y="3326552"/>
            <a:ext cx="6408712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3157" tIns="56579" rIns="113157" bIns="56579" numCol="1" anchor="t" anchorCtr="0" compatLnSpc="1">
            <a:prstTxWarp prst="textNoShape">
              <a:avLst/>
            </a:prstTxWarp>
          </a:bodyPr>
          <a:lstStyle>
            <a:lvl1pPr marL="0" indent="0" algn="l" defTabSz="11303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49878" indent="-241638" algn="l" defTabSz="11303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Wingdings" pitchFamily="2" charset="2"/>
              <a:buChar char="¢"/>
              <a:defRPr sz="22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414463" indent="-282575" algn="l" defTabSz="11303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79613" indent="-282575" algn="l" defTabSz="11303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44763" indent="-282575" algn="l" defTabSz="11303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11818" indent="-282893" algn="l" defTabSz="11315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77603" indent="-282893" algn="l" defTabSz="11315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43388" indent="-282893" algn="l" defTabSz="11315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09173" indent="-282893" algn="l" defTabSz="11315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Совместное комплексное решение для освещения промышленных и гражданских объектов</a:t>
            </a:r>
          </a:p>
        </p:txBody>
      </p:sp>
      <p:sp>
        <p:nvSpPr>
          <p:cNvPr id="23" name="Объект 6"/>
          <p:cNvSpPr txBox="1">
            <a:spLocks/>
          </p:cNvSpPr>
          <p:nvPr/>
        </p:nvSpPr>
        <p:spPr bwMode="auto">
          <a:xfrm>
            <a:off x="6012755" y="5128983"/>
            <a:ext cx="6408712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3157" tIns="56579" rIns="113157" bIns="56579" numCol="1" anchor="t" anchorCtr="0" compatLnSpc="1">
            <a:prstTxWarp prst="textNoShape">
              <a:avLst/>
            </a:prstTxWarp>
          </a:bodyPr>
          <a:lstStyle>
            <a:lvl1pPr marL="0" indent="0" algn="l" defTabSz="11303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49878" indent="-241638" algn="l" defTabSz="11303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Wingdings" pitchFamily="2" charset="2"/>
              <a:buChar char="¢"/>
              <a:defRPr sz="22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414463" indent="-282575" algn="l" defTabSz="11303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79613" indent="-282575" algn="l" defTabSz="11303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44763" indent="-282575" algn="l" defTabSz="11303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11818" indent="-282893" algn="l" defTabSz="11315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77603" indent="-282893" algn="l" defTabSz="11315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43388" indent="-282893" algn="l" defTabSz="11315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09173" indent="-282893" algn="l" defTabSz="11315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Совместные решения для огнестойких кабельных линий для систем противопожарной защиты</a:t>
            </a:r>
          </a:p>
        </p:txBody>
      </p:sp>
    </p:spTree>
    <p:extLst>
      <p:ext uri="{BB962C8B-B14F-4D97-AF65-F5344CB8AC3E}">
        <p14:creationId xmlns:p14="http://schemas.microsoft.com/office/powerpoint/2010/main" val="266754616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08099" y="4608562"/>
            <a:ext cx="11379033" cy="2376264"/>
          </a:xfrm>
        </p:spPr>
        <p:txBody>
          <a:bodyPr/>
          <a:lstStyle/>
          <a:p>
            <a:pPr algn="r"/>
            <a:r>
              <a:rPr lang="ru-RU" sz="2800" b="1" dirty="0" smtClean="0">
                <a:solidFill>
                  <a:schemeClr val="bg1">
                    <a:lumMod val="50000"/>
                  </a:schemeClr>
                </a:solidFill>
              </a:rPr>
              <a:t>О компании</a:t>
            </a:r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sz="2800" b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sz="2800" dirty="0" smtClean="0">
                <a:solidFill>
                  <a:schemeClr val="bg1">
                    <a:lumMod val="50000"/>
                  </a:schemeClr>
                </a:solidFill>
              </a:rPr>
              <a:t>Москва  Россия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800" dirty="0" smtClean="0"/>
              <a:t>|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2800" dirty="0" smtClean="0">
                <a:solidFill>
                  <a:schemeClr val="bg1">
                    <a:lumMod val="50000"/>
                  </a:schemeClr>
                </a:solidFill>
              </a:rPr>
              <a:t>14 апреля 2016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sz="28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sz="2800" dirty="0" smtClean="0">
                <a:solidFill>
                  <a:schemeClr val="bg1">
                    <a:lumMod val="50000"/>
                  </a:schemeClr>
                </a:solidFill>
              </a:rPr>
              <a:t>Крысин Дмитрий</a:t>
            </a:r>
            <a:r>
              <a:rPr lang="en-US" sz="2800" dirty="0" smtClean="0"/>
              <a:t>|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2800" dirty="0" smtClean="0">
                <a:solidFill>
                  <a:schemeClr val="bg1">
                    <a:lumMod val="50000"/>
                  </a:schemeClr>
                </a:solidFill>
              </a:rPr>
              <a:t>менеджер отраслевых проектов</a:t>
            </a:r>
            <a:endParaRPr lang="ru-RU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6" name="Содержимое 5" descr="Логотип ДКС.png"/>
          <p:cNvPicPr>
            <a:picLocks noGrp="1" noChangeAspect="1"/>
          </p:cNvPicPr>
          <p:nvPr>
            <p:ph idx="11"/>
          </p:nvPr>
        </p:nvPicPr>
        <p:blipFill>
          <a:blip r:embed="rId3" cstate="email">
            <a:lum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4923" y="3528442"/>
            <a:ext cx="3999323" cy="743776"/>
          </a:xfrm>
        </p:spPr>
      </p:pic>
      <p:sp>
        <p:nvSpPr>
          <p:cNvPr id="4" name="Прямоугольник 3"/>
          <p:cNvSpPr/>
          <p:nvPr/>
        </p:nvSpPr>
        <p:spPr>
          <a:xfrm>
            <a:off x="6516811" y="5040610"/>
            <a:ext cx="3481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|</a:t>
            </a:r>
            <a:endParaRPr lang="ru-RU" sz="2800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96874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Объект 16"/>
          <p:cNvPicPr>
            <a:picLocks noGrp="1" noChangeAspect="1"/>
          </p:cNvPicPr>
          <p:nvPr>
            <p:ph idx="1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6651" y="2088282"/>
            <a:ext cx="7011470" cy="342195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/>
              <a:t>Международный производитель силовых </a:t>
            </a:r>
            <a:r>
              <a:rPr lang="ru-RU" sz="2400" dirty="0"/>
              <a:t>компонентов и систем управления </a:t>
            </a:r>
            <a:r>
              <a:rPr lang="ru-RU" sz="2400" dirty="0" smtClean="0"/>
              <a:t>промышленными </a:t>
            </a:r>
            <a:r>
              <a:rPr lang="ru-RU" sz="2400" dirty="0"/>
              <a:t>и </a:t>
            </a:r>
            <a:r>
              <a:rPr lang="ru-RU" sz="2400" dirty="0" smtClean="0"/>
              <a:t>гражданскими объектами</a:t>
            </a:r>
            <a:endParaRPr lang="ru-RU" sz="2400" dirty="0"/>
          </a:p>
        </p:txBody>
      </p:sp>
      <p:sp>
        <p:nvSpPr>
          <p:cNvPr id="4" name="Объект 3"/>
          <p:cNvSpPr>
            <a:spLocks noGrp="1"/>
          </p:cNvSpPr>
          <p:nvPr>
            <p:ph idx="12"/>
          </p:nvPr>
        </p:nvSpPr>
        <p:spPr>
          <a:xfrm>
            <a:off x="514309" y="2181950"/>
            <a:ext cx="9530894" cy="4442836"/>
          </a:xfrm>
        </p:spPr>
        <p:txBody>
          <a:bodyPr/>
          <a:lstStyle/>
          <a:p>
            <a:r>
              <a:rPr lang="en-US" sz="4000" b="1" dirty="0">
                <a:solidFill>
                  <a:srgbClr val="FF0000"/>
                </a:solidFill>
              </a:rPr>
              <a:t>1998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ru-RU" dirty="0" smtClean="0"/>
              <a:t> год основания</a:t>
            </a:r>
            <a:endParaRPr lang="en-US" dirty="0"/>
          </a:p>
          <a:p>
            <a:r>
              <a:rPr lang="en-US" sz="4000" b="1" dirty="0">
                <a:solidFill>
                  <a:srgbClr val="FF0000"/>
                </a:solidFill>
              </a:rPr>
              <a:t>15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ru-RU" dirty="0" smtClean="0"/>
              <a:t>фабрик в </a:t>
            </a:r>
            <a:r>
              <a:rPr lang="en-US" sz="4000" b="1" dirty="0" smtClean="0">
                <a:solidFill>
                  <a:srgbClr val="FF0000"/>
                </a:solidFill>
              </a:rPr>
              <a:t>7</a:t>
            </a:r>
            <a:r>
              <a:rPr lang="en-US" sz="3200" dirty="0" smtClean="0"/>
              <a:t> </a:t>
            </a:r>
            <a:r>
              <a:rPr lang="ru-RU" dirty="0"/>
              <a:t>странах</a:t>
            </a:r>
            <a:endParaRPr lang="en-US" dirty="0"/>
          </a:p>
          <a:p>
            <a:r>
              <a:rPr lang="en-US" sz="4000" b="1" dirty="0" smtClean="0">
                <a:solidFill>
                  <a:srgbClr val="FF0000"/>
                </a:solidFill>
              </a:rPr>
              <a:t>3000</a:t>
            </a:r>
            <a:r>
              <a:rPr lang="en-US" sz="4000" dirty="0" smtClean="0">
                <a:solidFill>
                  <a:srgbClr val="FF0000"/>
                </a:solidFill>
              </a:rPr>
              <a:t>+</a:t>
            </a:r>
            <a:r>
              <a:rPr lang="en-US" sz="4000" dirty="0" smtClean="0"/>
              <a:t> </a:t>
            </a:r>
            <a:r>
              <a:rPr lang="ru-RU" dirty="0" smtClean="0"/>
              <a:t>сотрудников</a:t>
            </a:r>
            <a:endParaRPr lang="en-US" dirty="0" smtClean="0"/>
          </a:p>
          <a:p>
            <a:r>
              <a:rPr lang="en-US" sz="4000" b="1" dirty="0">
                <a:solidFill>
                  <a:srgbClr val="FF0000"/>
                </a:solidFill>
              </a:rPr>
              <a:t>8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команды разработчиков</a:t>
            </a:r>
            <a:endParaRPr lang="en-US" sz="4000" b="1" dirty="0" smtClean="0">
              <a:solidFill>
                <a:srgbClr val="FF0000"/>
              </a:solidFill>
            </a:endParaRPr>
          </a:p>
          <a:p>
            <a:r>
              <a:rPr lang="en-US" sz="4000" b="1" dirty="0" smtClean="0">
                <a:solidFill>
                  <a:srgbClr val="FF0000"/>
                </a:solidFill>
              </a:rPr>
              <a:t>30 </a:t>
            </a:r>
            <a:r>
              <a:rPr lang="ru-RU" dirty="0" smtClean="0"/>
              <a:t>представительств</a:t>
            </a:r>
            <a:endParaRPr lang="en-US" dirty="0" smtClean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7E789536-BD70-4D82-A40A-9E1CD612B2F5}" type="slidenum">
              <a:rPr lang="ru-RU" sz="140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pPr>
                <a:defRPr/>
              </a:pPr>
              <a:t>2</a:t>
            </a:fld>
            <a:endParaRPr lang="ru-RU" dirty="0">
              <a:solidFill>
                <a:schemeClr val="accent2">
                  <a:lumMod val="60000"/>
                  <a:lumOff val="4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480177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Производственно-логистический комплекс</a:t>
            </a:r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7E789536-BD70-4D82-A40A-9E1CD612B2F5}" type="slidenum">
              <a:rPr lang="ru-RU" sz="140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pPr>
                <a:defRPr/>
              </a:pPr>
              <a:t>3</a:t>
            </a:fld>
            <a:endParaRPr lang="ru-RU" dirty="0">
              <a:solidFill>
                <a:schemeClr val="accent2">
                  <a:lumMod val="60000"/>
                  <a:lumOff val="4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AutoShape 2" descr="With community-based participation at its center, an effective Placemaking process capitalizes on a local community's assets, inspiration, and potential, and it results in the creation of quality public spaces that contribute to people's health, happiness, and well being.: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Объект 7"/>
          <p:cNvPicPr>
            <a:picLocks noGrp="1"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252" r="11252"/>
          <a:stretch/>
        </p:blipFill>
        <p:spPr bwMode="auto">
          <a:xfrm>
            <a:off x="1908299" y="1512218"/>
            <a:ext cx="9049844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90456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Производственно-логистический комплекс</a:t>
            </a:r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7E789536-BD70-4D82-A40A-9E1CD612B2F5}" type="slidenum">
              <a:rPr lang="ru-RU" sz="140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pPr>
                <a:defRPr/>
              </a:pPr>
              <a:t>4</a:t>
            </a:fld>
            <a:endParaRPr lang="ru-RU" dirty="0">
              <a:solidFill>
                <a:schemeClr val="accent2">
                  <a:lumMod val="60000"/>
                  <a:lumOff val="4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AutoShape 2" descr="With community-based participation at its center, an effective Placemaking process capitalizes on a local community's assets, inspiration, and potential, and it results in the creation of quality public spaces that contribute to people's health, happiness, and well being.: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" name="Picture 2" descr="\\Dkc-fsrv\Exchange\Media_Public\Photo\Фото_Тверь\Тверь_13.05.2016\DJI_026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287" y="1656234"/>
            <a:ext cx="9001000" cy="4835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9410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dmitry.trush\Desktop\sk2h_6700_1600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2835" y="2088282"/>
            <a:ext cx="5280587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Ассортимент</a:t>
            </a:r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idx="12"/>
          </p:nvPr>
        </p:nvSpPr>
        <p:spPr>
          <a:xfrm>
            <a:off x="514309" y="2088282"/>
            <a:ext cx="5472000" cy="4226812"/>
          </a:xfrm>
        </p:spPr>
        <p:txBody>
          <a:bodyPr/>
          <a:lstStyle/>
          <a:p>
            <a:pPr lvl="1"/>
            <a:r>
              <a:rPr lang="ru-RU" dirty="0" smtClean="0"/>
              <a:t>Пластиковые и металлические трубы</a:t>
            </a:r>
            <a:endParaRPr lang="en-US" dirty="0" smtClean="0"/>
          </a:p>
          <a:p>
            <a:pPr lvl="1"/>
            <a:r>
              <a:rPr lang="ru-RU" dirty="0" smtClean="0"/>
              <a:t>Кабельные каналы и колонны</a:t>
            </a:r>
            <a:endParaRPr lang="en-US" dirty="0" smtClean="0"/>
          </a:p>
          <a:p>
            <a:pPr lvl="1"/>
            <a:r>
              <a:rPr lang="ru-RU" dirty="0" smtClean="0"/>
              <a:t>Металические и пластиковые лотки</a:t>
            </a:r>
            <a:endParaRPr lang="en-US" dirty="0" smtClean="0"/>
          </a:p>
          <a:p>
            <a:pPr lvl="1"/>
            <a:r>
              <a:rPr lang="ru-RU" dirty="0"/>
              <a:t>Металические и </a:t>
            </a:r>
            <a:r>
              <a:rPr lang="ru-RU" dirty="0" smtClean="0"/>
              <a:t>пластиковые шкафы</a:t>
            </a:r>
          </a:p>
          <a:p>
            <a:pPr lvl="1"/>
            <a:r>
              <a:rPr lang="ru-RU" dirty="0" err="1" smtClean="0"/>
              <a:t>Молние</a:t>
            </a:r>
            <a:r>
              <a:rPr lang="ru-RU" dirty="0" smtClean="0"/>
              <a:t> и огнезащита</a:t>
            </a:r>
            <a:endParaRPr lang="en-US" dirty="0" smtClean="0"/>
          </a:p>
          <a:p>
            <a:pPr lvl="1"/>
            <a:r>
              <a:rPr lang="ru-RU" dirty="0" smtClean="0"/>
              <a:t>Шинопроводы</a:t>
            </a:r>
            <a:endParaRPr lang="en-US" dirty="0"/>
          </a:p>
          <a:p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7E789536-BD70-4D82-A40A-9E1CD612B2F5}" type="slidenum">
              <a:rPr lang="ru-RU" sz="140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pPr>
                <a:defRPr/>
              </a:pPr>
              <a:t>5</a:t>
            </a:fld>
            <a:endParaRPr lang="ru-RU" dirty="0">
              <a:solidFill>
                <a:schemeClr val="accent2">
                  <a:lumMod val="60000"/>
                  <a:lumOff val="4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AutoShape 2" descr="With community-based participation at its center, an effective Placemaking process capitalizes on a local community's assets, inspiration, and potential, and it results in the creation of quality public spaces that contribute to people's health, happiness, and well being.: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3" name="Picture 3" descr="C:\Users\dmitry.trush\Desktop\kolonnyC_4000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13045" y="2085432"/>
            <a:ext cx="5284745" cy="3963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C:\Users\dmitry.trush\Desktop\grp.pn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699963" y="2085432"/>
            <a:ext cx="5284745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5" descr="C:\Users\dmitry.trush\Desktop\of_shk0b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81902" y="2035552"/>
            <a:ext cx="5302806" cy="3977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220826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Заголовок 23"/>
          <p:cNvSpPr>
            <a:spLocks noGrp="1"/>
          </p:cNvSpPr>
          <p:nvPr>
            <p:ph type="title"/>
          </p:nvPr>
        </p:nvSpPr>
        <p:spPr>
          <a:xfrm>
            <a:off x="492207" y="900094"/>
            <a:ext cx="11595057" cy="3014469"/>
          </a:xfrm>
        </p:spPr>
        <p:txBody>
          <a:bodyPr/>
          <a:lstStyle/>
          <a:p>
            <a:r>
              <a:rPr lang="ru-RU" sz="2400" dirty="0" smtClean="0"/>
              <a:t>Производство </a:t>
            </a:r>
            <a:endParaRPr lang="ru-RU" sz="2400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7E789536-BD70-4D82-A40A-9E1CD612B2F5}" type="slidenum">
              <a:rPr lang="ru-RU" sz="140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pPr>
                <a:defRPr/>
              </a:pPr>
              <a:t>6</a:t>
            </a:fld>
            <a:endParaRPr lang="ru-RU" dirty="0">
              <a:solidFill>
                <a:schemeClr val="accent2">
                  <a:lumMod val="60000"/>
                  <a:lumOff val="4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5" name="Объект 6"/>
          <p:cNvSpPr txBox="1">
            <a:spLocks/>
          </p:cNvSpPr>
          <p:nvPr/>
        </p:nvSpPr>
        <p:spPr bwMode="auto">
          <a:xfrm>
            <a:off x="1229256" y="3168402"/>
            <a:ext cx="2078162" cy="746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3157" tIns="56579" rIns="113157" bIns="56579" numCol="1" anchor="t" anchorCtr="0" compatLnSpc="1">
            <a:prstTxWarp prst="textNoShape">
              <a:avLst/>
            </a:prstTxWarp>
          </a:bodyPr>
          <a:lstStyle>
            <a:lvl1pPr marL="0" indent="0" algn="l" defTabSz="11303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49878" indent="-241638" algn="l" defTabSz="11303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Wingdings" pitchFamily="2" charset="2"/>
              <a:buChar char="¢"/>
              <a:defRPr sz="22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414463" indent="-282575" algn="l" defTabSz="11303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79613" indent="-282575" algn="l" defTabSz="11303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44763" indent="-282575" algn="l" defTabSz="11303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11818" indent="-282893" algn="l" defTabSz="11315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77603" indent="-282893" algn="l" defTabSz="11315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43388" indent="-282893" algn="l" defTabSz="11315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09173" indent="-282893" algn="l" defTabSz="11315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rgbClr val="FF0000"/>
              </a:buClr>
              <a:defRPr/>
            </a:pPr>
            <a:r>
              <a:rPr lang="ru-RU" altLang="ru-RU" b="1" dirty="0">
                <a:solidFill>
                  <a:srgbClr val="FF0000"/>
                </a:solidFill>
              </a:rPr>
              <a:t>2</a:t>
            </a:r>
            <a:r>
              <a:rPr lang="en-US" altLang="ru-RU" b="1" dirty="0" smtClean="0">
                <a:solidFill>
                  <a:srgbClr val="FF0000"/>
                </a:solidFill>
              </a:rPr>
              <a:t>5</a:t>
            </a:r>
            <a:r>
              <a:rPr lang="ru-RU" altLang="ru-RU" b="1" dirty="0" smtClean="0">
                <a:solidFill>
                  <a:srgbClr val="FF0000"/>
                </a:solidFill>
              </a:rPr>
              <a:t> </a:t>
            </a:r>
            <a:r>
              <a:rPr lang="ru-RU" altLang="ru-RU" b="1" dirty="0">
                <a:solidFill>
                  <a:srgbClr val="FF0000"/>
                </a:solidFill>
              </a:rPr>
              <a:t>000</a:t>
            </a:r>
            <a:r>
              <a:rPr lang="en-US" altLang="ru-RU" b="1" dirty="0">
                <a:solidFill>
                  <a:srgbClr val="FF0000"/>
                </a:solidFill>
              </a:rPr>
              <a:t> </a:t>
            </a:r>
            <a:r>
              <a:rPr lang="ru-RU" altLang="ru-RU" b="1" dirty="0">
                <a:solidFill>
                  <a:srgbClr val="FF0000"/>
                </a:solidFill>
              </a:rPr>
              <a:t>км </a:t>
            </a:r>
            <a:r>
              <a:rPr lang="ru-RU" altLang="ru-RU" sz="1000" dirty="0"/>
              <a:t>металлических лотков</a:t>
            </a:r>
            <a:endParaRPr lang="en-US" altLang="ru-RU" sz="1000" dirty="0"/>
          </a:p>
          <a:p>
            <a:endParaRPr lang="en-US" sz="1000" dirty="0" smtClean="0"/>
          </a:p>
          <a:p>
            <a:endParaRPr lang="en-US" sz="1000" dirty="0" smtClean="0"/>
          </a:p>
          <a:p>
            <a:endParaRPr lang="ru-RU" sz="1000" dirty="0"/>
          </a:p>
        </p:txBody>
      </p:sp>
      <p:sp>
        <p:nvSpPr>
          <p:cNvPr id="33" name="Объект 6"/>
          <p:cNvSpPr txBox="1">
            <a:spLocks/>
          </p:cNvSpPr>
          <p:nvPr/>
        </p:nvSpPr>
        <p:spPr bwMode="auto">
          <a:xfrm>
            <a:off x="857689" y="1907269"/>
            <a:ext cx="2821299" cy="613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3157" tIns="56579" rIns="113157" bIns="56579" numCol="1" anchor="t" anchorCtr="0" compatLnSpc="1">
            <a:prstTxWarp prst="textNoShape">
              <a:avLst/>
            </a:prstTxWarp>
          </a:bodyPr>
          <a:lstStyle>
            <a:lvl1pPr marL="0" indent="0" algn="l" defTabSz="11303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49878" indent="-241638" algn="l" defTabSz="11303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Wingdings" pitchFamily="2" charset="2"/>
              <a:buChar char="¢"/>
              <a:defRPr sz="22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414463" indent="-282575" algn="l" defTabSz="11303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79613" indent="-282575" algn="l" defTabSz="11303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44763" indent="-282575" algn="l" defTabSz="11303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11818" indent="-282893" algn="l" defTabSz="11315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77603" indent="-282893" algn="l" defTabSz="11315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43388" indent="-282893" algn="l" defTabSz="11315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09173" indent="-282893" algn="l" defTabSz="11315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rgbClr val="FF0000"/>
              </a:buClr>
              <a:defRPr/>
            </a:pPr>
            <a:r>
              <a:rPr lang="en-US" altLang="ru-RU" b="1" dirty="0">
                <a:solidFill>
                  <a:srgbClr val="FF0000"/>
                </a:solidFill>
              </a:rPr>
              <a:t>1</a:t>
            </a:r>
            <a:r>
              <a:rPr lang="ru-RU" altLang="ru-RU" b="1" dirty="0">
                <a:solidFill>
                  <a:srgbClr val="FF0000"/>
                </a:solidFill>
              </a:rPr>
              <a:t>0</a:t>
            </a:r>
            <a:r>
              <a:rPr lang="en-US" altLang="ru-RU" b="1" dirty="0">
                <a:solidFill>
                  <a:srgbClr val="FF0000"/>
                </a:solidFill>
              </a:rPr>
              <a:t>0 000 </a:t>
            </a:r>
            <a:r>
              <a:rPr lang="ru-RU" altLang="ru-RU" b="1" dirty="0">
                <a:solidFill>
                  <a:srgbClr val="FF0000"/>
                </a:solidFill>
              </a:rPr>
              <a:t>км</a:t>
            </a:r>
            <a:r>
              <a:rPr lang="en-US" altLang="ru-RU" b="1" dirty="0">
                <a:solidFill>
                  <a:srgbClr val="FF0000"/>
                </a:solidFill>
              </a:rPr>
              <a:t> </a:t>
            </a:r>
            <a:r>
              <a:rPr lang="ru-RU" altLang="ru-RU" sz="1000" dirty="0"/>
              <a:t>пластиковых труб</a:t>
            </a:r>
            <a:endParaRPr lang="en-US" altLang="ru-RU" sz="1000" dirty="0"/>
          </a:p>
        </p:txBody>
      </p:sp>
      <p:sp>
        <p:nvSpPr>
          <p:cNvPr id="35" name="Объект 6"/>
          <p:cNvSpPr txBox="1">
            <a:spLocks/>
          </p:cNvSpPr>
          <p:nvPr/>
        </p:nvSpPr>
        <p:spPr bwMode="auto">
          <a:xfrm>
            <a:off x="1140873" y="5040610"/>
            <a:ext cx="2220695" cy="893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3157" tIns="56579" rIns="113157" bIns="56579" numCol="1" anchor="t" anchorCtr="0" compatLnSpc="1">
            <a:prstTxWarp prst="textNoShape">
              <a:avLst/>
            </a:prstTxWarp>
          </a:bodyPr>
          <a:lstStyle>
            <a:lvl1pPr marL="0" indent="0" algn="l" defTabSz="11303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49878" indent="-241638" algn="l" defTabSz="11303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Wingdings" pitchFamily="2" charset="2"/>
              <a:buChar char="¢"/>
              <a:defRPr sz="22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414463" indent="-282575" algn="l" defTabSz="11303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79613" indent="-282575" algn="l" defTabSz="11303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44763" indent="-282575" algn="l" defTabSz="11303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11818" indent="-282893" algn="l" defTabSz="11315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77603" indent="-282893" algn="l" defTabSz="11315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43388" indent="-282893" algn="l" defTabSz="11315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09173" indent="-282893" algn="l" defTabSz="11315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rgbClr val="FF0000"/>
              </a:buClr>
              <a:defRPr/>
            </a:pPr>
            <a:r>
              <a:rPr lang="en-US" altLang="ru-RU" b="1" dirty="0">
                <a:solidFill>
                  <a:srgbClr val="FF0000"/>
                </a:solidFill>
              </a:rPr>
              <a:t>50 000 </a:t>
            </a:r>
            <a:r>
              <a:rPr lang="ru-RU" altLang="ru-RU" b="1" dirty="0" smtClean="0">
                <a:solidFill>
                  <a:srgbClr val="FF0000"/>
                </a:solidFill>
              </a:rPr>
              <a:t>шт </a:t>
            </a:r>
            <a:r>
              <a:rPr lang="ru-RU" altLang="ru-RU" sz="1000" dirty="0" smtClean="0"/>
              <a:t>металлических </a:t>
            </a:r>
            <a:r>
              <a:rPr lang="ru-RU" altLang="ru-RU" sz="1000" dirty="0"/>
              <a:t>шкафов</a:t>
            </a:r>
            <a:endParaRPr lang="en-US" altLang="ru-RU" sz="1000" dirty="0"/>
          </a:p>
          <a:p>
            <a:endParaRPr lang="en-US" sz="1000" dirty="0" smtClean="0"/>
          </a:p>
          <a:p>
            <a:endParaRPr lang="en-US" sz="1000" dirty="0" smtClean="0"/>
          </a:p>
          <a:p>
            <a:endParaRPr lang="en-US" sz="1000" dirty="0" smtClean="0"/>
          </a:p>
          <a:p>
            <a:endParaRPr lang="ru-RU" sz="1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045203" y="1512218"/>
            <a:ext cx="72008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061" tIns="47531" rIns="95061" bIns="47531"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0" name="Объект 6"/>
          <p:cNvSpPr txBox="1">
            <a:spLocks/>
          </p:cNvSpPr>
          <p:nvPr/>
        </p:nvSpPr>
        <p:spPr bwMode="auto">
          <a:xfrm>
            <a:off x="3718558" y="2656403"/>
            <a:ext cx="594472" cy="242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3157" tIns="56579" rIns="113157" bIns="56579" numCol="1" anchor="t" anchorCtr="0" compatLnSpc="1">
            <a:prstTxWarp prst="textNoShape">
              <a:avLst/>
            </a:prstTxWarp>
          </a:bodyPr>
          <a:lstStyle>
            <a:lvl1pPr marL="0" indent="0" algn="l" defTabSz="11303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49878" indent="-241638" algn="l" defTabSz="11303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Wingdings" pitchFamily="2" charset="2"/>
              <a:buChar char="¢"/>
              <a:defRPr sz="22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414463" indent="-282575" algn="l" defTabSz="11303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79613" indent="-282575" algn="l" defTabSz="11303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44763" indent="-282575" algn="l" defTabSz="11303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11818" indent="-282893" algn="l" defTabSz="11315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77603" indent="-282893" algn="l" defTabSz="11315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43388" indent="-282893" algn="l" defTabSz="11315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09173" indent="-282893" algn="l" defTabSz="11315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 dirty="0" smtClean="0"/>
          </a:p>
          <a:p>
            <a:endParaRPr lang="en-US" sz="900" dirty="0" smtClean="0"/>
          </a:p>
          <a:p>
            <a:endParaRPr lang="en-US" sz="900" dirty="0" smtClean="0"/>
          </a:p>
          <a:p>
            <a:endParaRPr lang="en-US" sz="900" dirty="0" smtClean="0"/>
          </a:p>
          <a:p>
            <a:endParaRPr lang="ru-RU" sz="9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8987" y="2899042"/>
            <a:ext cx="1838189" cy="1396465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739" y="2899042"/>
            <a:ext cx="2088232" cy="139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97156" y="2899042"/>
            <a:ext cx="2043397" cy="1301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235" y="2899042"/>
            <a:ext cx="1853121" cy="1329699"/>
          </a:xfrm>
          <a:prstGeom prst="rect">
            <a:avLst/>
          </a:prstGeom>
        </p:spPr>
      </p:pic>
      <p:pic>
        <p:nvPicPr>
          <p:cNvPr id="15" name="Picture 13" descr="IMG_2151_resize"/>
          <p:cNvPicPr>
            <a:picLocks noChangeAspect="1" noChangeArrowheads="1"/>
          </p:cNvPicPr>
          <p:nvPr/>
        </p:nvPicPr>
        <p:blipFill>
          <a:blip r:embed="rId7" cstate="print">
            <a:lum bright="6000" contrast="12000"/>
          </a:blip>
          <a:srcRect t="45729" r="64491" b="-2"/>
          <a:stretch>
            <a:fillRect/>
          </a:stretch>
        </p:blipFill>
        <p:spPr bwMode="auto">
          <a:xfrm>
            <a:off x="3678989" y="1368201"/>
            <a:ext cx="1838187" cy="1422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Содержимое 5" descr="3.tif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>
          <a:xfrm>
            <a:off x="5838738" y="1381139"/>
            <a:ext cx="2016224" cy="1409521"/>
          </a:xfrm>
          <a:prstGeom prst="rect">
            <a:avLst/>
          </a:prstGeom>
          <a:ln w="3175">
            <a:solidFill>
              <a:schemeClr val="bg1">
                <a:lumMod val="50000"/>
              </a:schemeClr>
            </a:solidFill>
          </a:ln>
        </p:spPr>
      </p:pic>
      <p:pic>
        <p:nvPicPr>
          <p:cNvPr id="17" name="Содержимое 5" descr="2.tif"/>
          <p:cNvPicPr>
            <a:picLocks noChangeAspect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8100987" y="1368199"/>
            <a:ext cx="2016224" cy="1409521"/>
          </a:xfrm>
          <a:prstGeom prst="rect">
            <a:avLst/>
          </a:prstGeom>
          <a:noFill/>
          <a:ln w="317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18" name="Picture 8" descr="ATSERIE10-2"/>
          <p:cNvPicPr>
            <a:picLocks noChangeAspect="1" noChangeArrowheads="1"/>
          </p:cNvPicPr>
          <p:nvPr/>
        </p:nvPicPr>
        <p:blipFill>
          <a:blip r:embed="rId10" cstate="email"/>
          <a:stretch>
            <a:fillRect/>
          </a:stretch>
        </p:blipFill>
        <p:spPr bwMode="auto">
          <a:xfrm>
            <a:off x="10305125" y="1350074"/>
            <a:ext cx="1881231" cy="14405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Содержимое 10" descr="Fon.png"/>
          <p:cNvPicPr>
            <a:picLocks noGrp="1" noChangeAspect="1"/>
          </p:cNvPicPr>
          <p:nvPr>
            <p:ph idx="11"/>
          </p:nvPr>
        </p:nvPicPr>
        <p:blipFill>
          <a:blip r:embed="rId11" cstate="print"/>
          <a:stretch>
            <a:fillRect/>
          </a:stretch>
        </p:blipFill>
        <p:spPr>
          <a:xfrm>
            <a:off x="3741401" y="4382479"/>
            <a:ext cx="8493190" cy="2209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57646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3" grpId="0"/>
      <p:bldP spid="3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Кольцо 36"/>
          <p:cNvSpPr/>
          <p:nvPr/>
        </p:nvSpPr>
        <p:spPr>
          <a:xfrm>
            <a:off x="1887588" y="1008161"/>
            <a:ext cx="3322677" cy="3322677"/>
          </a:xfrm>
          <a:prstGeom prst="donut">
            <a:avLst>
              <a:gd name="adj" fmla="val 6372"/>
            </a:avLst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95061" tIns="47531" rIns="95061" bIns="47531"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6" name="Кольцо 35"/>
          <p:cNvSpPr/>
          <p:nvPr/>
        </p:nvSpPr>
        <p:spPr>
          <a:xfrm>
            <a:off x="7392504" y="1147497"/>
            <a:ext cx="3433190" cy="3433190"/>
          </a:xfrm>
          <a:prstGeom prst="donut">
            <a:avLst>
              <a:gd name="adj" fmla="val 6372"/>
            </a:avLst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95061" tIns="47531" rIns="95061" bIns="47531"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4" name="Заголовок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/>
              <a:t>Финансы</a:t>
            </a:r>
            <a:endParaRPr lang="ru-RU" sz="2400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7E789536-BD70-4D82-A40A-9E1CD612B2F5}" type="slidenum">
              <a:rPr lang="ru-RU" sz="140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pPr>
                <a:defRPr/>
              </a:pPr>
              <a:t>7</a:t>
            </a:fld>
            <a:endParaRPr lang="ru-RU" dirty="0">
              <a:solidFill>
                <a:schemeClr val="accent2">
                  <a:lumMod val="60000"/>
                  <a:lumOff val="4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2" name="Объект 6"/>
          <p:cNvSpPr txBox="1">
            <a:spLocks/>
          </p:cNvSpPr>
          <p:nvPr/>
        </p:nvSpPr>
        <p:spPr bwMode="auto">
          <a:xfrm>
            <a:off x="4752615" y="3388442"/>
            <a:ext cx="3528392" cy="1644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3157" tIns="56579" rIns="113157" bIns="56579" numCol="1" anchor="t" anchorCtr="0" compatLnSpc="1">
            <a:prstTxWarp prst="textNoShape">
              <a:avLst/>
            </a:prstTxWarp>
          </a:bodyPr>
          <a:lstStyle>
            <a:lvl1pPr marL="0" indent="0" algn="l" defTabSz="11303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49878" indent="-241638" algn="l" defTabSz="11303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Wingdings" pitchFamily="2" charset="2"/>
              <a:buChar char="¢"/>
              <a:defRPr sz="22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414463" indent="-282575" algn="l" defTabSz="11303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79613" indent="-282575" algn="l" defTabSz="11303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44763" indent="-282575" algn="l" defTabSz="11303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11818" indent="-282893" algn="l" defTabSz="11315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77603" indent="-282893" algn="l" defTabSz="11315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43388" indent="-282893" algn="l" defTabSz="11315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09173" indent="-282893" algn="l" defTabSz="11315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14 </a:t>
            </a:r>
            <a:r>
              <a:rPr lang="ru-RU" dirty="0" smtClean="0"/>
              <a:t>млрд </a:t>
            </a:r>
            <a:r>
              <a:rPr lang="ro-RO" dirty="0" smtClean="0"/>
              <a:t> </a:t>
            </a:r>
            <a:endParaRPr lang="ru-RU" dirty="0" smtClean="0"/>
          </a:p>
          <a:p>
            <a:pPr algn="ctr"/>
            <a:r>
              <a:rPr lang="ru-RU" dirty="0" smtClean="0"/>
              <a:t>Оборот</a:t>
            </a:r>
          </a:p>
          <a:p>
            <a:pPr algn="ctr"/>
            <a:r>
              <a:rPr lang="ru-RU" dirty="0"/>
              <a:t>з</a:t>
            </a:r>
            <a:r>
              <a:rPr lang="ru-RU" dirty="0" smtClean="0"/>
              <a:t>а 2015г.</a:t>
            </a:r>
            <a:endParaRPr lang="ro-RO" dirty="0"/>
          </a:p>
        </p:txBody>
      </p:sp>
      <p:sp>
        <p:nvSpPr>
          <p:cNvPr id="2" name="Кольцо 1"/>
          <p:cNvSpPr/>
          <p:nvPr/>
        </p:nvSpPr>
        <p:spPr>
          <a:xfrm>
            <a:off x="3924523" y="1313148"/>
            <a:ext cx="5184576" cy="5184576"/>
          </a:xfrm>
          <a:prstGeom prst="donut">
            <a:avLst>
              <a:gd name="adj" fmla="val 6372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5061" tIns="47531" rIns="95061" bIns="47531" rtlCol="0" anchor="ctr"/>
          <a:lstStyle/>
          <a:p>
            <a:pPr algn="ctr"/>
            <a:endParaRPr lang="ru-RU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3" name="Кольцо 22"/>
          <p:cNvSpPr/>
          <p:nvPr/>
        </p:nvSpPr>
        <p:spPr>
          <a:xfrm>
            <a:off x="3132435" y="4327926"/>
            <a:ext cx="2249269" cy="2249269"/>
          </a:xfrm>
          <a:prstGeom prst="donut">
            <a:avLst>
              <a:gd name="adj" fmla="val 6372"/>
            </a:avLst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95061" tIns="47531" rIns="95061" bIns="47531"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7" name="Объект 6"/>
          <p:cNvSpPr txBox="1">
            <a:spLocks/>
          </p:cNvSpPr>
          <p:nvPr/>
        </p:nvSpPr>
        <p:spPr bwMode="auto">
          <a:xfrm>
            <a:off x="3410066" y="5133409"/>
            <a:ext cx="1800200" cy="1048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3157" tIns="56579" rIns="113157" bIns="56579" numCol="1" anchor="t" anchorCtr="0" compatLnSpc="1">
            <a:prstTxWarp prst="textNoShape">
              <a:avLst/>
            </a:prstTxWarp>
          </a:bodyPr>
          <a:lstStyle>
            <a:lvl1pPr marL="0" indent="0" algn="l" defTabSz="11303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49878" indent="-241638" algn="l" defTabSz="11303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Wingdings" pitchFamily="2" charset="2"/>
              <a:buChar char="¢"/>
              <a:defRPr sz="22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414463" indent="-282575" algn="l" defTabSz="11303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79613" indent="-282575" algn="l" defTabSz="11303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44763" indent="-282575" algn="l" defTabSz="11303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11818" indent="-282893" algn="l" defTabSz="11315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77603" indent="-282893" algn="l" defTabSz="11315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43388" indent="-282893" algn="l" defTabSz="11315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09173" indent="-282893" algn="l" defTabSz="11315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 smtClean="0">
                <a:solidFill>
                  <a:srgbClr val="FF0000"/>
                </a:solidFill>
              </a:rPr>
              <a:t>1,2 </a:t>
            </a:r>
            <a:r>
              <a:rPr lang="ru-RU" sz="1400" dirty="0" smtClean="0"/>
              <a:t>млрд </a:t>
            </a:r>
            <a:r>
              <a:rPr lang="ro-RO" sz="1400" dirty="0" smtClean="0"/>
              <a:t> </a:t>
            </a:r>
            <a:endParaRPr lang="ru-RU" sz="1400" dirty="0" smtClean="0"/>
          </a:p>
          <a:p>
            <a:pPr algn="ctr"/>
            <a:r>
              <a:rPr lang="ru-RU" sz="1400" dirty="0" smtClean="0"/>
              <a:t>Налогов</a:t>
            </a:r>
          </a:p>
          <a:p>
            <a:pPr algn="ctr"/>
            <a:r>
              <a:rPr lang="ru-RU" sz="1400" dirty="0" smtClean="0"/>
              <a:t>за 2015</a:t>
            </a:r>
            <a:endParaRPr lang="ro-RO" sz="1400" dirty="0"/>
          </a:p>
        </p:txBody>
      </p:sp>
      <p:sp>
        <p:nvSpPr>
          <p:cNvPr id="31" name="Объект 6"/>
          <p:cNvSpPr txBox="1">
            <a:spLocks/>
          </p:cNvSpPr>
          <p:nvPr/>
        </p:nvSpPr>
        <p:spPr bwMode="auto">
          <a:xfrm>
            <a:off x="8449430" y="2339741"/>
            <a:ext cx="1800200" cy="1048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3157" tIns="56579" rIns="113157" bIns="56579" numCol="1" anchor="t" anchorCtr="0" compatLnSpc="1">
            <a:prstTxWarp prst="textNoShape">
              <a:avLst/>
            </a:prstTxWarp>
          </a:bodyPr>
          <a:lstStyle>
            <a:lvl1pPr marL="0" indent="0" algn="l" defTabSz="11303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49878" indent="-241638" algn="l" defTabSz="11303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Wingdings" pitchFamily="2" charset="2"/>
              <a:buChar char="¢"/>
              <a:defRPr sz="22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414463" indent="-282575" algn="l" defTabSz="11303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79613" indent="-282575" algn="l" defTabSz="11303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44763" indent="-282575" algn="l" defTabSz="11303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11818" indent="-282893" algn="l" defTabSz="11315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77603" indent="-282893" algn="l" defTabSz="11315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43388" indent="-282893" algn="l" defTabSz="11315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09173" indent="-282893" algn="l" defTabSz="11315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>
                <a:solidFill>
                  <a:srgbClr val="FF0000"/>
                </a:solidFill>
              </a:rPr>
              <a:t>3</a:t>
            </a:r>
            <a:r>
              <a:rPr lang="ru-RU" b="1" dirty="0" smtClean="0">
                <a:solidFill>
                  <a:srgbClr val="FF0000"/>
                </a:solidFill>
              </a:rPr>
              <a:t>,2 </a:t>
            </a:r>
            <a:r>
              <a:rPr lang="ru-RU" sz="1400" dirty="0" smtClean="0"/>
              <a:t>млрд </a:t>
            </a:r>
            <a:r>
              <a:rPr lang="ro-RO" sz="1400" dirty="0" smtClean="0"/>
              <a:t> </a:t>
            </a:r>
            <a:endParaRPr lang="ru-RU" sz="1400" dirty="0" smtClean="0"/>
          </a:p>
          <a:p>
            <a:pPr algn="ctr"/>
            <a:r>
              <a:rPr lang="ru-RU" sz="1400" dirty="0" smtClean="0"/>
              <a:t>инвестиции</a:t>
            </a:r>
          </a:p>
          <a:p>
            <a:pPr algn="ctr"/>
            <a:r>
              <a:rPr lang="ru-RU" sz="1100" dirty="0" smtClean="0"/>
              <a:t>2013-15</a:t>
            </a:r>
            <a:endParaRPr lang="ru-RU" sz="1100" dirty="0"/>
          </a:p>
          <a:p>
            <a:pPr algn="ctr"/>
            <a:endParaRPr lang="ro-RO" sz="1400" dirty="0"/>
          </a:p>
        </p:txBody>
      </p:sp>
      <p:sp>
        <p:nvSpPr>
          <p:cNvPr id="38" name="Объект 6"/>
          <p:cNvSpPr txBox="1">
            <a:spLocks/>
          </p:cNvSpPr>
          <p:nvPr/>
        </p:nvSpPr>
        <p:spPr bwMode="auto">
          <a:xfrm>
            <a:off x="2556372" y="2123650"/>
            <a:ext cx="2077830" cy="1014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3157" tIns="56579" rIns="113157" bIns="56579" numCol="1" anchor="t" anchorCtr="0" compatLnSpc="1">
            <a:prstTxWarp prst="textNoShape">
              <a:avLst/>
            </a:prstTxWarp>
          </a:bodyPr>
          <a:lstStyle>
            <a:lvl1pPr marL="0" indent="0" algn="l" defTabSz="11303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49878" indent="-241638" algn="l" defTabSz="11303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Wingdings" pitchFamily="2" charset="2"/>
              <a:buChar char="¢"/>
              <a:defRPr sz="22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414463" indent="-282575" algn="l" defTabSz="11303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79613" indent="-282575" algn="l" defTabSz="11303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44763" indent="-282575" algn="l" defTabSz="11303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11818" indent="-282893" algn="l" defTabSz="11315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77603" indent="-282893" algn="l" defTabSz="11315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43388" indent="-282893" algn="l" defTabSz="11315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09173" indent="-282893" algn="l" defTabSz="11315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 smtClean="0">
                <a:solidFill>
                  <a:srgbClr val="FF0000"/>
                </a:solidFill>
              </a:rPr>
              <a:t>3,33 </a:t>
            </a:r>
            <a:r>
              <a:rPr lang="ru-RU" sz="1400" dirty="0" smtClean="0"/>
              <a:t>млрд </a:t>
            </a:r>
            <a:r>
              <a:rPr lang="ro-RO" sz="1400" dirty="0" smtClean="0"/>
              <a:t> </a:t>
            </a:r>
            <a:endParaRPr lang="ru-RU" sz="1400" dirty="0" smtClean="0"/>
          </a:p>
          <a:p>
            <a:pPr algn="ctr"/>
            <a:r>
              <a:rPr lang="ru-RU" sz="1400" dirty="0" smtClean="0"/>
              <a:t>кредитный портфель</a:t>
            </a:r>
          </a:p>
          <a:p>
            <a:pPr algn="ctr"/>
            <a:r>
              <a:rPr lang="ru-RU" sz="1100" dirty="0" smtClean="0"/>
              <a:t>2011-16</a:t>
            </a:r>
            <a:endParaRPr lang="ru-RU" sz="1100" dirty="0"/>
          </a:p>
          <a:p>
            <a:pPr algn="ctr"/>
            <a:endParaRPr lang="ro-RO" sz="1400" dirty="0"/>
          </a:p>
        </p:txBody>
      </p:sp>
    </p:spTree>
    <p:extLst>
      <p:ext uri="{BB962C8B-B14F-4D97-AF65-F5344CB8AC3E}">
        <p14:creationId xmlns:p14="http://schemas.microsoft.com/office/powerpoint/2010/main" val="196857646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6" grpId="0" animBg="1"/>
      <p:bldP spid="23" grpId="0" animBg="1"/>
      <p:bldP spid="27" grpId="0"/>
      <p:bldP spid="31" grpId="0"/>
      <p:bldP spid="3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2207" y="900094"/>
            <a:ext cx="11595057" cy="756140"/>
          </a:xfrm>
        </p:spPr>
        <p:txBody>
          <a:bodyPr/>
          <a:lstStyle/>
          <a:p>
            <a:r>
              <a:rPr lang="ru-RU" sz="2400" dirty="0"/>
              <a:t>Мы разрабатываем решения, основанные на новейших научных достижений и </a:t>
            </a:r>
            <a:r>
              <a:rPr lang="ru-RU" sz="2400" dirty="0" smtClean="0"/>
              <a:t>отвечающих </a:t>
            </a:r>
            <a:r>
              <a:rPr lang="ru-RU" sz="2400" dirty="0"/>
              <a:t>самым высоким стандартам качества.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1"/>
          </p:nvPr>
        </p:nvSpPr>
        <p:spPr>
          <a:xfrm>
            <a:off x="6573287" y="1944266"/>
            <a:ext cx="5472000" cy="4389257"/>
          </a:xfrm>
        </p:spPr>
        <p:txBody>
          <a:bodyPr/>
          <a:lstStyle/>
          <a:p>
            <a:pPr lvl="1"/>
            <a:r>
              <a:rPr lang="ru-RU" dirty="0" smtClean="0"/>
              <a:t>Системы </a:t>
            </a:r>
            <a:r>
              <a:rPr lang="ru-RU" dirty="0"/>
              <a:t>шкафов распределения и автоматизации, </a:t>
            </a:r>
            <a:r>
              <a:rPr lang="en-US" dirty="0"/>
              <a:t>IT</a:t>
            </a:r>
            <a:r>
              <a:rPr lang="ru-RU" dirty="0"/>
              <a:t>-инфраструктуры, контроля микроклимата и ПО.</a:t>
            </a:r>
            <a:endParaRPr lang="ru-RU" sz="3000" dirty="0"/>
          </a:p>
          <a:p>
            <a:pPr lvl="1"/>
            <a:r>
              <a:rPr lang="ru-RU" dirty="0" smtClean="0"/>
              <a:t>Маркировка</a:t>
            </a:r>
            <a:r>
              <a:rPr lang="ru-RU" dirty="0"/>
              <a:t>, крепление, разводки и соединение кабеля, Устройства управления и сигнализации </a:t>
            </a:r>
            <a:r>
              <a:rPr lang="ru-RU" dirty="0" smtClean="0"/>
              <a:t>системы</a:t>
            </a:r>
          </a:p>
          <a:p>
            <a:pPr lvl="1"/>
            <a:r>
              <a:rPr lang="ru-RU" dirty="0" smtClean="0"/>
              <a:t>Решения для распределения и передачи электроэнергии</a:t>
            </a:r>
            <a:endParaRPr lang="ru-RU" dirty="0"/>
          </a:p>
          <a:p>
            <a:endParaRPr lang="en-US" sz="4000" b="1" dirty="0" smtClean="0">
              <a:solidFill>
                <a:srgbClr val="FF00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2"/>
          </p:nvPr>
        </p:nvSpPr>
        <p:spPr>
          <a:xfrm>
            <a:off x="514309" y="2088282"/>
            <a:ext cx="5472000" cy="4226812"/>
          </a:xfrm>
        </p:spPr>
        <p:txBody>
          <a:bodyPr/>
          <a:lstStyle/>
          <a:p>
            <a:pPr lvl="1"/>
            <a:r>
              <a:rPr lang="ru-RU" dirty="0" smtClean="0"/>
              <a:t>Решения для защиты кабеля</a:t>
            </a:r>
            <a:endParaRPr lang="en-US" dirty="0"/>
          </a:p>
          <a:p>
            <a:pPr lvl="1"/>
            <a:r>
              <a:rPr lang="ru-RU" dirty="0" smtClean="0"/>
              <a:t>Системы для организации рабочих мест</a:t>
            </a:r>
            <a:endParaRPr lang="en-US" dirty="0"/>
          </a:p>
          <a:p>
            <a:pPr lvl="1"/>
            <a:r>
              <a:rPr lang="ru-RU" dirty="0" smtClean="0"/>
              <a:t>Электроустановочное оборудование</a:t>
            </a:r>
            <a:endParaRPr lang="en-US" dirty="0" smtClean="0"/>
          </a:p>
          <a:p>
            <a:pPr lvl="1"/>
            <a:r>
              <a:rPr lang="ru-RU" dirty="0" smtClean="0"/>
              <a:t>Решения для прокладки инженерных систем</a:t>
            </a:r>
            <a:endParaRPr lang="en-US" dirty="0" smtClean="0"/>
          </a:p>
          <a:p>
            <a:pPr lvl="1"/>
            <a:r>
              <a:rPr lang="ru-RU" dirty="0" err="1" smtClean="0"/>
              <a:t>Молние</a:t>
            </a:r>
            <a:r>
              <a:rPr lang="ru-RU" dirty="0" smtClean="0"/>
              <a:t>- и огнезащита</a:t>
            </a:r>
            <a:endParaRPr lang="en-US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7E789536-BD70-4D82-A40A-9E1CD612B2F5}" type="slidenum">
              <a:rPr lang="ru-RU" sz="140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pPr>
                <a:defRPr/>
              </a:pPr>
              <a:t>8</a:t>
            </a:fld>
            <a:endParaRPr lang="ru-RU" dirty="0">
              <a:solidFill>
                <a:schemeClr val="accent2">
                  <a:lumMod val="60000"/>
                  <a:lumOff val="4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795782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17357" y="1573918"/>
            <a:ext cx="8232102" cy="4705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Инновации и развитие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2"/>
          </p:nvPr>
        </p:nvSpPr>
        <p:spPr>
          <a:xfrm>
            <a:off x="514309" y="1562833"/>
            <a:ext cx="3603048" cy="4752261"/>
          </a:xfrm>
        </p:spPr>
        <p:txBody>
          <a:bodyPr/>
          <a:lstStyle/>
          <a:p>
            <a:r>
              <a:rPr lang="ru-RU" dirty="0" smtClean="0"/>
              <a:t>Первый в отрасли автоматизированный склад </a:t>
            </a:r>
            <a:r>
              <a:rPr lang="ru-RU" b="1" dirty="0" smtClean="0">
                <a:solidFill>
                  <a:srgbClr val="FF0000"/>
                </a:solidFill>
              </a:rPr>
              <a:t>27 000 м</a:t>
            </a:r>
            <a:r>
              <a:rPr lang="ru-RU" b="1" baseline="30000" dirty="0" smtClean="0">
                <a:solidFill>
                  <a:srgbClr val="FF0000"/>
                </a:solidFill>
              </a:rPr>
              <a:t>2</a:t>
            </a:r>
            <a:endParaRPr lang="ru-RU" b="1" baseline="30000" dirty="0">
              <a:solidFill>
                <a:srgbClr val="FF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7E789536-BD70-4D82-A40A-9E1CD612B2F5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3284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>
          <a:gsLst>
            <a:gs pos="0">
              <a:srgbClr val="FF0000">
                <a:alpha val="20000"/>
              </a:srgbClr>
            </a:gs>
            <a:gs pos="50000">
              <a:srgbClr val="FF0000">
                <a:alpha val="85000"/>
              </a:srgbClr>
            </a:gs>
            <a:gs pos="100000">
              <a:srgbClr val="FF0000">
                <a:alpha val="20000"/>
              </a:srgbClr>
            </a:gs>
            <a:gs pos="100000">
              <a:schemeClr val="tx1">
                <a:alpha val="0"/>
              </a:schemeClr>
            </a:gs>
            <a:gs pos="100000">
              <a:schemeClr val="tx1">
                <a:alpha val="0"/>
              </a:schemeClr>
            </a:gs>
          </a:gsLst>
          <a:lin ang="5400000" scaled="0"/>
        </a:gradFill>
        <a:ln>
          <a:solidFill>
            <a:schemeClr val="bg1"/>
          </a:solidFill>
        </a:ln>
      </a:spPr>
      <a:bodyPr lIns="95061" tIns="47531" rIns="95061" bIns="47531" rtlCol="0" anchor="ctr"/>
      <a:lstStyle>
        <a:defPPr algn="ctr">
          <a:defRPr dirty="0">
            <a:ln>
              <a:solidFill>
                <a:schemeClr val="bg1"/>
              </a:solidFill>
            </a:ln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41641</TotalTime>
  <Words>267</Words>
  <Application>Microsoft Office PowerPoint</Application>
  <PresentationFormat>Произвольный</PresentationFormat>
  <Paragraphs>83</Paragraphs>
  <Slides>13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О компании Москва  Россия | 06 октября 2016 Крысин Дмитрий| менеджер отраслевых проектов</vt:lpstr>
      <vt:lpstr>Международный производитель силовых компонентов и систем управления промышленными и гражданскими объектами</vt:lpstr>
      <vt:lpstr>Производственно-логистический комплекс</vt:lpstr>
      <vt:lpstr>Производственно-логистический комплекс</vt:lpstr>
      <vt:lpstr>Ассортимент</vt:lpstr>
      <vt:lpstr>Производство </vt:lpstr>
      <vt:lpstr>Финансы</vt:lpstr>
      <vt:lpstr>Мы разрабатываем решения, основанные на новейших научных достижений и отвечающих самым высоким стандартам качества.</vt:lpstr>
      <vt:lpstr>Инновации и развитие</vt:lpstr>
      <vt:lpstr>Инновации и развитие</vt:lpstr>
      <vt:lpstr>Инновации и развитие</vt:lpstr>
      <vt:lpstr>У нас прочные отношения с технологическими и промышленными лидерами.</vt:lpstr>
      <vt:lpstr>О компании Москва  Россия | 14 апреля 2016 Крысин Дмитрий| менеджер отраслевых проектов</vt:lpstr>
    </vt:vector>
  </TitlesOfParts>
  <Company>DNA Project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Труш Дмитрий</dc:creator>
  <cp:keywords>отчёт</cp:keywords>
  <cp:lastModifiedBy>Крысин Дмитрий Александрович</cp:lastModifiedBy>
  <cp:revision>1245</cp:revision>
  <dcterms:created xsi:type="dcterms:W3CDTF">2009-03-25T10:02:49Z</dcterms:created>
  <dcterms:modified xsi:type="dcterms:W3CDTF">2016-10-06T09:29:29Z</dcterms:modified>
</cp:coreProperties>
</file>