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0" r:id="rId1"/>
    <p:sldMasterId id="2147483781" r:id="rId2"/>
    <p:sldMasterId id="2147483802" r:id="rId3"/>
  </p:sldMasterIdLst>
  <p:notesMasterIdLst>
    <p:notesMasterId r:id="rId21"/>
  </p:notesMasterIdLst>
  <p:handoutMasterIdLst>
    <p:handoutMasterId r:id="rId22"/>
  </p:handoutMasterIdLst>
  <p:sldIdLst>
    <p:sldId id="356" r:id="rId4"/>
    <p:sldId id="332" r:id="rId5"/>
    <p:sldId id="333" r:id="rId6"/>
    <p:sldId id="365" r:id="rId7"/>
    <p:sldId id="357" r:id="rId8"/>
    <p:sldId id="358" r:id="rId9"/>
    <p:sldId id="361" r:id="rId10"/>
    <p:sldId id="359" r:id="rId11"/>
    <p:sldId id="360" r:id="rId12"/>
    <p:sldId id="367" r:id="rId13"/>
    <p:sldId id="368" r:id="rId14"/>
    <p:sldId id="369" r:id="rId15"/>
    <p:sldId id="370" r:id="rId16"/>
    <p:sldId id="373" r:id="rId17"/>
    <p:sldId id="372" r:id="rId18"/>
    <p:sldId id="364" r:id="rId19"/>
    <p:sldId id="331" r:id="rId20"/>
  </p:sldIdLst>
  <p:sldSz cx="12192000" cy="6858000"/>
  <p:notesSz cx="7010400" cy="9296400"/>
  <p:embeddedFontLst>
    <p:embeddedFont>
      <p:font typeface="3M Circular TT Bold" panose="020B0804020101010102" pitchFamily="34" charset="0"/>
      <p:bold r:id="rId23"/>
      <p:boldItalic r:id="rId24"/>
    </p:embeddedFont>
    <p:embeddedFont>
      <p:font typeface="ＭＳ Ｐゴシック" panose="020B0600070205080204" pitchFamily="34" charset="-128"/>
      <p:regular r:id="rId25"/>
    </p:embeddedFont>
    <p:embeddedFont>
      <p:font typeface="3M Circular TT Light" panose="020B0404020101020102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3M Circular TT Book" panose="020B0604020101020102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0D8"/>
    <a:srgbClr val="8229B5"/>
    <a:srgbClr val="9C3AD2"/>
    <a:srgbClr val="AB59D9"/>
    <a:srgbClr val="4F81C3"/>
    <a:srgbClr val="8C006E"/>
    <a:srgbClr val="FF0000"/>
    <a:srgbClr val="003DE6"/>
    <a:srgbClr val="00C7E6"/>
    <a:srgbClr val="1F1F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414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386"/>
    </p:cViewPr>
  </p:sorterViewPr>
  <p:notesViewPr>
    <p:cSldViewPr snapToGrid="0">
      <p:cViewPr>
        <p:scale>
          <a:sx n="98" d="100"/>
          <a:sy n="98" d="100"/>
        </p:scale>
        <p:origin x="1884" y="-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B13FD-1930-46BD-9B26-6675D6B9BB13}" type="slidenum">
              <a:rPr lang="en-US" altLang="ru-RU" smtClean="0"/>
              <a:pPr/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831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Новая платформа 3000 – будет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являться базой для трех направлений продуктов: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Первое- продукты серии 3000, продукты для ручного нанесения, переходы «Земля/воздух».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Второе это серия 3000 это продукты для трассового нанесения с помощью установок высокого давления.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Третье это материал 3000 это заводское нанесение- различного рода крановые узлы в заводских условиях.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Более подробно я хотел бы остановиться на материале </a:t>
            </a:r>
            <a:r>
              <a:rPr lang="en-US" sz="1200" dirty="0" err="1" smtClean="0">
                <a:latin typeface="Arial Narrow" panose="020B0606020202030204" pitchFamily="34" charset="0"/>
              </a:rPr>
              <a:t>Scotchkote</a:t>
            </a:r>
            <a:r>
              <a:rPr lang="ru-RU" sz="1200" dirty="0" smtClean="0">
                <a:latin typeface="Arial Narrow" panose="020B0606020202030204" pitchFamily="34" charset="0"/>
              </a:rPr>
              <a:t> 300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0 для ручного нанесения.</a:t>
            </a:r>
            <a:endParaRPr lang="de-DE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1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62AA35-B469-4193-BD58-AB7BB48970A2}" type="slidenum">
              <a:rPr lang="en-US" altLang="ru-RU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57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Переход земля-воздух относится к максимально  критичному месту с точки зрения коррозии. Т.к. оно подвержено воздействию снега/дождей/солнечного света.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Times New Roman" charset="0"/>
              <a:ea typeface="Arial" charset="0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Текущие методы защиты перехода земля-воздух подразумевают обработку лентами/мастиками/полиуретановыми материалами.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В настоящее время компания 3М проводит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тестировние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материала для ручного нанесения, который отвечал бы следующим характеристикам: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Times New Roman" charset="0"/>
              <a:ea typeface="Arial" charset="0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1.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Новый материал можно будет наносить на поверхность со степенью обработки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-3, поясню, это означает что поверхность будет достаточно зачистить щеткой или шлифовальным кругом. Т.е. например для перехода земля-воздух, расположенного на расстоянии 200 км от ЛПУ Вам не потребуется направлять колонну с дробеструйным оборудованием, компрессором и т.д., а достаточно будет направить например УАЗ с щеткой или болгаркой со шлифовальным кругом для подготовки поверхности.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Times New Roman" charset="0"/>
              <a:ea typeface="Arial" charset="0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2. Компания 3М также ведет активную работу в части упаковки материала.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Здесь обязательно следует отметить, что некоторые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трансгазов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первыми обратил внимание, что комплект материала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Scotchkote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352 НТ не совсем удобен для нанесения на разнесенные объекты (комплект был 800 листов), в настоящее время для материала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BG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комплект составляет 200 литров.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Так вот 3М сейчас ведет разработки специальной упаковки под новый материал, упаковка будет представлять из себя полиэтиленовый пакет, который будет разделен на две части- ограничителем. При удалении ограничителя активатор и база будут смешиваться и данной смеси будет достаточно для покрытия 1м. кв. поверхности.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Возвращаясь к предыдущему примеру когда переход земля воздух расположен в 200 км от ЛПУ специалист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трансгаза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по диаметру трубы может посчитать примерное количество покрываемых квадратных метров, исходя из этого взять с собой нужное количество пакетов материала.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3. Разумеется продукт будет удовлетворять требованиям Газпрома с необходимой гарантией 5 лет (пожалуйста поправьте меня, если я ошибаюсь, в настоящее время переходы земля/воздух изолируют каждые 5 лет). Разумеется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продукт будет удовлетворять всем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необходимым техническим требованиям (адгезия, катодное отслаивание и т.д.).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charset="0"/>
              <a:ea typeface="Arial" charset="0"/>
              <a:cs typeface="Arial" charset="0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Times New Roman" charset="0"/>
              <a:ea typeface="Arial" charset="0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4. Время отверждения нового продукта, при температуре 20градусов Цельсия составляет примерно 30-40 минут. Базовые требования для отверждения продукта останутся теми же- это температура окружающей среды должна быть более 5 градусов Цельсия.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Times New Roman" charset="0"/>
              <a:ea typeface="Arial" charset="0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5. Смешение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продукта будет более простым- 1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:1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Arial" charset="0"/>
                <a:cs typeface="Arial" charset="0"/>
              </a:rPr>
              <a:t>что  свою очередь уменьшит вероятность человеческого фактора (ошибки) при смешивании базы и активатора материала.</a:t>
            </a:r>
          </a:p>
          <a:p>
            <a:pPr lvl="0"/>
            <a:endParaRPr lang="ru-RU" altLang="ru-RU" sz="1200" kern="1200" baseline="0" dirty="0" smtClean="0">
              <a:solidFill>
                <a:schemeClr val="tx1"/>
              </a:solidFill>
              <a:effectLst/>
              <a:latin typeface="Times New Roman" charset="0"/>
              <a:cs typeface="Arial" charset="0"/>
            </a:endParaRPr>
          </a:p>
          <a:p>
            <a:pPr lvl="0"/>
            <a:endParaRPr lang="de-DE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1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62AA35-B469-4193-BD58-AB7BB48970A2}" type="slidenum">
              <a:rPr lang="en-US" altLang="ru-RU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0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DF1913-CB7B-4136-A098-300CE3E9694A}" type="slidenum">
              <a:rPr lang="en-US" altLang="ru-RU" sz="1200">
                <a:latin typeface="Times New Roman" panose="02020603050405020304" pitchFamily="18" charset="0"/>
              </a:rPr>
              <a:pPr/>
              <a:t>17</a:t>
            </a:fld>
            <a:endParaRPr lang="en-US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6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D48D95-82E8-4236-A0BC-A01D323A63D5}" type="slidenum">
              <a:rPr lang="en-GB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06438" y="877888"/>
            <a:ext cx="7815263" cy="43973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5572125"/>
            <a:ext cx="4692650" cy="5278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baseline="0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dirty="0" smtClean="0">
                <a:cs typeface="Arial" panose="020B0604020202020204" pitchFamily="34" charset="0"/>
              </a:rPr>
              <a:t>3M</a:t>
            </a:r>
            <a:r>
              <a:rPr lang="en-US" altLang="ru-RU" baseline="0" dirty="0" smtClean="0">
                <a:cs typeface="Arial" panose="020B0604020202020204" pitchFamily="34" charset="0"/>
              </a:rPr>
              <a:t> </a:t>
            </a:r>
            <a:r>
              <a:rPr lang="ru-RU" altLang="ru-RU" baseline="0" dirty="0" smtClean="0">
                <a:cs typeface="Arial" panose="020B0604020202020204" pitchFamily="34" charset="0"/>
              </a:rPr>
              <a:t>входит </a:t>
            </a:r>
            <a:r>
              <a:rPr lang="ru-RU" altLang="ru-RU" b="1" dirty="0" smtClean="0">
                <a:cs typeface="Arial" panose="020B0604020202020204" pitchFamily="34" charset="0"/>
              </a:rPr>
              <a:t>в тройку самых инновационных компаний мира (исследование </a:t>
            </a:r>
            <a:r>
              <a:rPr lang="en-US" altLang="ru-RU" b="1" dirty="0" smtClean="0">
                <a:cs typeface="Arial" panose="020B0604020202020204" pitchFamily="34" charset="0"/>
              </a:rPr>
              <a:t>Booz</a:t>
            </a:r>
            <a:r>
              <a:rPr lang="ru-RU" altLang="ru-RU" b="1" dirty="0" smtClean="0">
                <a:cs typeface="Arial" panose="020B0604020202020204" pitchFamily="34" charset="0"/>
              </a:rPr>
              <a:t> &amp; </a:t>
            </a:r>
            <a:r>
              <a:rPr lang="en-US" altLang="ru-RU" b="1" dirty="0" smtClean="0">
                <a:cs typeface="Arial" panose="020B0604020202020204" pitchFamily="34" charset="0"/>
              </a:rPr>
              <a:t>Company</a:t>
            </a:r>
            <a:r>
              <a:rPr lang="ru-RU" altLang="ru-RU" b="1" dirty="0" smtClean="0">
                <a:cs typeface="Arial" panose="020B0604020202020204" pitchFamily="34" charset="0"/>
              </a:rPr>
              <a:t>).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Инновационность</a:t>
            </a:r>
            <a:r>
              <a:rPr lang="ru-RU" altLang="ru-RU" dirty="0" smtClean="0">
                <a:cs typeface="Arial" panose="020B0604020202020204" pitchFamily="34" charset="0"/>
              </a:rPr>
              <a:t> компании оценивалась не по объемам средств, затрачиваемых на благотворительность, а по тому, как, как эти средства были инвестированы в людей  и бизнес-процессы. </a:t>
            </a: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Первые два места занимают</a:t>
            </a:r>
            <a:r>
              <a:rPr lang="ru-RU" altLang="ru-RU" baseline="0" dirty="0" smtClean="0"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cs typeface="Arial" panose="020B0604020202020204" pitchFamily="34" charset="0"/>
              </a:rPr>
              <a:t>Google </a:t>
            </a:r>
            <a:r>
              <a:rPr lang="ru-RU" altLang="ru-RU" dirty="0" smtClean="0">
                <a:cs typeface="Arial" panose="020B0604020202020204" pitchFamily="34" charset="0"/>
              </a:rPr>
              <a:t>и </a:t>
            </a:r>
            <a:r>
              <a:rPr lang="en-US" altLang="ru-RU" dirty="0" smtClean="0">
                <a:cs typeface="Arial" panose="020B0604020202020204" pitchFamily="34" charset="0"/>
              </a:rPr>
              <a:t>Apple.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1" hangingPunct="1"/>
            <a:endParaRPr lang="en-US" altLang="ru-RU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Более чем столетняя история компании неразрывно связана с ее инновационной деятельностью.</a:t>
            </a: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Через пять лет после создания компании, в 3М изобрели первую водостойкую наждачную бумагу, через два десятилетия – мир увидел первую клейкую ленту Скотч. </a:t>
            </a: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В 40-х годах прошлого столетия, благодаря созданию магнитной ленты для звукозаписи, вышла первая студийная запись песен в исполнении Бинга Кросби. </a:t>
            </a: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А в 1983 году компания 3M стала лауреатом премии Эмми за изобретение ленты для видеозаписи.</a:t>
            </a: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Среди других известных изобретений – проектор, сверхтонкий утеплитель, клейкие листочки </a:t>
            </a:r>
            <a:r>
              <a:rPr lang="en-US" altLang="ru-RU" dirty="0" smtClean="0">
                <a:cs typeface="Arial" panose="020B0604020202020204" pitchFamily="34" charset="0"/>
              </a:rPr>
              <a:t>Post-it</a:t>
            </a:r>
            <a:r>
              <a:rPr lang="ru-RU" altLang="ru-RU" dirty="0" smtClean="0">
                <a:cs typeface="Arial" panose="020B0604020202020204" pitchFamily="34" charset="0"/>
              </a:rPr>
              <a:t>, микропроектор и многое </a:t>
            </a:r>
            <a:r>
              <a:rPr lang="ru-RU" altLang="ru-RU" dirty="0" err="1" smtClean="0">
                <a:cs typeface="Arial" panose="020B0604020202020204" pitchFamily="34" charset="0"/>
              </a:rPr>
              <a:t>многое</a:t>
            </a:r>
            <a:r>
              <a:rPr lang="ru-RU" altLang="ru-RU" dirty="0" smtClean="0">
                <a:cs typeface="Arial" panose="020B0604020202020204" pitchFamily="34" charset="0"/>
              </a:rPr>
              <a:t> другое</a:t>
            </a:r>
            <a:endParaRPr lang="en-GB" altLang="ru-RU" dirty="0" smtClean="0">
              <a:cs typeface="Arial" panose="020B0604020202020204" pitchFamily="34" charset="0"/>
            </a:endParaRPr>
          </a:p>
          <a:p>
            <a:pPr eaLnBrk="1" hangingPunct="1"/>
            <a:endParaRPr lang="en-US" altLang="ru-RU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894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Компания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3М уже как четверть века представлена на Российском рынке.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 1991 было официально зарегистрировано юридическое лицо ЗАО «3М Россия», открыто представительство в Москве.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 2005 году открывается клиентский центр в СПБ.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2006 год открывается технологический центр в Москве (станция метро </a:t>
            </a:r>
            <a:r>
              <a:rPr lang="ru-RU" altLang="ru-RU" baseline="0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Крылацкая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2008 год- открывается первый завод 3М в </a:t>
            </a:r>
            <a:r>
              <a:rPr lang="ru-RU" altLang="ru-RU" baseline="0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подмосковье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г. Волоколамск.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2008 год- Открывается клиентский центр в Екатеринбурге.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2015 год- открывается второй завод 3М в Республике Татарстан в г. </a:t>
            </a:r>
            <a:r>
              <a:rPr lang="ru-RU" altLang="ru-RU" baseline="0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Алабуга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altLang="ru-RU" baseline="0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385F87-6608-4379-8B3B-1CFFB6227E9D}" type="slidenum">
              <a:rPr lang="en-GB" altLang="ru-RU" sz="1200">
                <a:latin typeface="Times New Roman" panose="02020603050405020304" pitchFamily="18" charset="0"/>
              </a:rPr>
              <a:pPr/>
              <a:t>3</a:t>
            </a:fld>
            <a:endParaRPr lang="en-GB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6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8340"/>
            <a:fld id="{D6B336A5-54AE-4BC5-8FAD-D165BF919153}" type="slidenum">
              <a:rPr lang="en-US" smtClean="0">
                <a:cs typeface="Arial" pitchFamily="34" charset="0"/>
              </a:rPr>
              <a:pPr defTabSz="888340"/>
              <a:t>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8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2A6D3-B310-4365-B5AF-B8994ADD3D0A}" type="slidenum">
              <a:rPr lang="en-US" altLang="ru-RU" smtClean="0">
                <a:solidFill>
                  <a:srgbClr val="000000"/>
                </a:solidFill>
              </a:rPr>
              <a:pPr/>
              <a:t>6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Полые стеклянные микросферы, полиуретан с акриловым покрытием, </a:t>
            </a:r>
            <a:r>
              <a:rPr lang="ru-RU" dirty="0" err="1" smtClean="0"/>
              <a:t>полеризириующие</a:t>
            </a:r>
            <a:r>
              <a:rPr lang="ru-RU" dirty="0" smtClean="0"/>
              <a:t> жидкие кристаллы.</a:t>
            </a:r>
          </a:p>
          <a:p>
            <a:r>
              <a:rPr lang="ru-RU" dirty="0" smtClean="0"/>
              <a:t>Наука это всего лишь наука пока вы не найдете ей применение</a:t>
            </a:r>
            <a:r>
              <a:rPr lang="ru-RU" baseline="0" dirty="0" smtClean="0"/>
              <a:t> и </a:t>
            </a:r>
            <a:r>
              <a:rPr lang="ru-RU" dirty="0" smtClean="0"/>
              <a:t>с ее помощью </a:t>
            </a:r>
            <a:r>
              <a:rPr lang="ru-RU" baseline="0" dirty="0" smtClean="0"/>
              <a:t>сделаете что-то , измените что-то.</a:t>
            </a:r>
          </a:p>
          <a:p>
            <a:r>
              <a:rPr lang="ru-RU" baseline="0" dirty="0" smtClean="0"/>
              <a:t>И в 3М это хорошо понимают.</a:t>
            </a:r>
          </a:p>
          <a:p>
            <a:r>
              <a:rPr lang="ru-RU" baseline="0" dirty="0" smtClean="0"/>
              <a:t>Наука это научные знания, примененные именно там де они были нужны.</a:t>
            </a:r>
          </a:p>
          <a:p>
            <a:r>
              <a:rPr lang="ru-RU" baseline="0" dirty="0" smtClean="0"/>
              <a:t>Технологии и разработки компании и инновации 3М делают жизнь людей во всем мире легче, лучше и ярче.</a:t>
            </a:r>
          </a:p>
          <a:p>
            <a:r>
              <a:rPr lang="ru-RU" baseline="0" dirty="0" smtClean="0"/>
              <a:t>Наука 3М делаем мир здоровее, безопаснее, быстрее, </a:t>
            </a:r>
            <a:r>
              <a:rPr lang="ru-RU" baseline="0" dirty="0" err="1" smtClean="0"/>
              <a:t>технологичнее</a:t>
            </a:r>
            <a:r>
              <a:rPr lang="ru-RU" baseline="0" dirty="0" smtClean="0"/>
              <a:t>, проще, эффективнее.</a:t>
            </a:r>
          </a:p>
          <a:p>
            <a:r>
              <a:rPr lang="ru-RU" baseline="0" dirty="0" smtClean="0"/>
              <a:t>Именно так 3М воплощает науку в жизнь.</a:t>
            </a:r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>
                <a:solidFill>
                  <a:prstClr val="black"/>
                </a:solidFill>
                <a:latin typeface="3M Circular TT Book"/>
              </a:rPr>
              <a:pPr/>
              <a:t>10</a:t>
            </a:fld>
            <a:endParaRPr lang="en-GB" dirty="0">
              <a:solidFill>
                <a:prstClr val="black"/>
              </a:solidFill>
              <a:latin typeface="3M Circular TT Book"/>
            </a:endParaRPr>
          </a:p>
        </p:txBody>
      </p:sp>
    </p:spTree>
    <p:extLst>
      <p:ext uri="{BB962C8B-B14F-4D97-AF65-F5344CB8AC3E}">
        <p14:creationId xmlns:p14="http://schemas.microsoft.com/office/powerpoint/2010/main" val="114266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хотел бы вспомнить знаменитую фразу Стива Джобса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"Инновации - вот что отличает лидера от его последователей".</a:t>
            </a:r>
          </a:p>
          <a:p>
            <a:r>
              <a:rPr lang="ru-RU" alt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3М входит в пятерку самых инновационных компаний мира.</a:t>
            </a:r>
          </a:p>
          <a:p>
            <a:r>
              <a:rPr lang="ru-RU" alt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</a:t>
            </a:r>
            <a:r>
              <a:rPr lang="ru-RU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место занимает </a:t>
            </a:r>
            <a:r>
              <a:rPr lang="en-US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ru-RU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второе- </a:t>
            </a:r>
            <a:r>
              <a:rPr lang="en-US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Google,</a:t>
            </a:r>
            <a:r>
              <a:rPr lang="ru-RU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далее идет </a:t>
            </a:r>
            <a:r>
              <a:rPr lang="en-US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Samsung</a:t>
            </a:r>
            <a:r>
              <a:rPr lang="ru-RU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</a:t>
            </a:r>
            <a:r>
              <a:rPr lang="ru-RU" alt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замыкает пятерку компания 3М.</a:t>
            </a:r>
            <a:endParaRPr lang="de-DE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7FBA61-6C37-4AF4-BDA7-665D5FDC6264}" type="slidenum">
              <a:rPr lang="en-US" altLang="ru-RU">
                <a:latin typeface="Times New Roman" panose="02020603050405020304" pitchFamily="18" charset="0"/>
              </a:rPr>
              <a:pPr/>
              <a:t>11</a:t>
            </a:fld>
            <a:endParaRPr lang="en-US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6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Компания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3М была основана в 1902 году, за более чем 100 летнюю историю было разработано более 45 технологических платформ,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Изобретено более 50 000 новых продуктов,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Более 1000 новых продуктов добавляется ежегодно,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40% в обороте компании составляют новые продукты, созданные за последние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5 лет.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Вы спросите как это возможно?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Это возможно благодаря ежегодным инвестициям компании порядка 1,7млрд долларов в новые разработки и более 7,3 </a:t>
            </a:r>
            <a:r>
              <a:rPr lang="ru-RU" altLang="ru-RU" baseline="0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млдр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за последние 5 лет.</a:t>
            </a:r>
          </a:p>
          <a:p>
            <a:endParaRPr lang="ru-RU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Пару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недель назад в Казане проходило подобное совещание Газпрома у сотрудников занимающихся эксплуатацией линейной части газопровода.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На этом совещании была озвучена цифра- ______на проведение программы ____</a:t>
            </a:r>
          </a:p>
          <a:p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Так вот объем инвестиций Газпрома, сопоставим с инвестициями компании 3М в инновационные материалы.</a:t>
            </a:r>
            <a:endParaRPr lang="de-DE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91BBEF-0B74-43F8-8A23-D381E144DF32}" type="slidenum">
              <a:rPr lang="en-US" altLang="ru-RU">
                <a:latin typeface="Times New Roman" panose="02020603050405020304" pitchFamily="18" charset="0"/>
              </a:rPr>
              <a:pPr/>
              <a:t>12</a:t>
            </a:fld>
            <a:endParaRPr lang="en-US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5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Очень важно при разработке</a:t>
            </a:r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продуктов основываться на максимально достоверной информации, которую мы получаем общаясь с Вами.</a:t>
            </a:r>
          </a:p>
          <a:p>
            <a:pPr eaLnBrk="1" hangingPunct="1"/>
            <a:r>
              <a:rPr lang="ru-RU" altLang="ru-RU" baseline="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Постоянно анализируя запросы рынка мы делаем продукты лучше.</a:t>
            </a:r>
            <a:endParaRPr lang="en-GB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altLang="ru-RU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9B99E6-77E4-4D54-ADCB-9EE7D8BC6766}" type="slidenum">
              <a:rPr lang="en-US" altLang="ru-RU">
                <a:latin typeface="Times New Roman" panose="02020603050405020304" pitchFamily="18" charset="0"/>
              </a:rPr>
              <a:pPr/>
              <a:t>13</a:t>
            </a:fld>
            <a:endParaRPr lang="en-US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0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52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981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 smtClean="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 smtClean="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1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 flipV="1">
            <a:off x="0" y="0"/>
            <a:ext cx="12188952" cy="6858000"/>
          </a:xfrm>
          <a:custGeom>
            <a:avLst/>
            <a:gdLst>
              <a:gd name="connsiteX0" fmla="*/ 8106770 w 12201099"/>
              <a:gd name="connsiteY0" fmla="*/ 0 h 6864824"/>
              <a:gd name="connsiteX1" fmla="*/ 0 w 12201099"/>
              <a:gd name="connsiteY1" fmla="*/ 6864824 h 6864824"/>
              <a:gd name="connsiteX2" fmla="*/ 12201099 w 12201099"/>
              <a:gd name="connsiteY2" fmla="*/ 4572000 h 6864824"/>
              <a:gd name="connsiteX3" fmla="*/ 8106770 w 12201099"/>
              <a:gd name="connsiteY3" fmla="*/ 0 h 6864824"/>
              <a:gd name="connsiteX0" fmla="*/ 8160612 w 12201099"/>
              <a:gd name="connsiteY0" fmla="*/ 0 h 6864824"/>
              <a:gd name="connsiteX1" fmla="*/ 0 w 12201099"/>
              <a:gd name="connsiteY1" fmla="*/ 6864824 h 6864824"/>
              <a:gd name="connsiteX2" fmla="*/ 12201099 w 12201099"/>
              <a:gd name="connsiteY2" fmla="*/ 4572000 h 6864824"/>
              <a:gd name="connsiteX3" fmla="*/ 8160612 w 12201099"/>
              <a:gd name="connsiteY3" fmla="*/ 0 h 6864824"/>
              <a:gd name="connsiteX0" fmla="*/ 8160612 w 12201099"/>
              <a:gd name="connsiteY0" fmla="*/ 0 h 6864824"/>
              <a:gd name="connsiteX1" fmla="*/ 0 w 12201099"/>
              <a:gd name="connsiteY1" fmla="*/ 6864824 h 6864824"/>
              <a:gd name="connsiteX2" fmla="*/ 12201099 w 12201099"/>
              <a:gd name="connsiteY2" fmla="*/ 2268962 h 6864824"/>
              <a:gd name="connsiteX3" fmla="*/ 8160612 w 12201099"/>
              <a:gd name="connsiteY3" fmla="*/ 0 h 6864824"/>
              <a:gd name="connsiteX0" fmla="*/ 4100764 w 12201099"/>
              <a:gd name="connsiteY0" fmla="*/ 0 h 6894350"/>
              <a:gd name="connsiteX1" fmla="*/ 0 w 12201099"/>
              <a:gd name="connsiteY1" fmla="*/ 6894350 h 6894350"/>
              <a:gd name="connsiteX2" fmla="*/ 12201099 w 12201099"/>
              <a:gd name="connsiteY2" fmla="*/ 2298488 h 6894350"/>
              <a:gd name="connsiteX3" fmla="*/ 4100764 w 12201099"/>
              <a:gd name="connsiteY3" fmla="*/ 0 h 6894350"/>
              <a:gd name="connsiteX0" fmla="*/ 4086002 w 12201099"/>
              <a:gd name="connsiteY0" fmla="*/ 0 h 6894350"/>
              <a:gd name="connsiteX1" fmla="*/ 0 w 12201099"/>
              <a:gd name="connsiteY1" fmla="*/ 6894350 h 6894350"/>
              <a:gd name="connsiteX2" fmla="*/ 12201099 w 12201099"/>
              <a:gd name="connsiteY2" fmla="*/ 2298488 h 6894350"/>
              <a:gd name="connsiteX3" fmla="*/ 4086002 w 12201099"/>
              <a:gd name="connsiteY3" fmla="*/ 0 h 6894350"/>
              <a:gd name="connsiteX0" fmla="*/ 4063858 w 12201099"/>
              <a:gd name="connsiteY0" fmla="*/ 0 h 6894350"/>
              <a:gd name="connsiteX1" fmla="*/ 0 w 12201099"/>
              <a:gd name="connsiteY1" fmla="*/ 6894350 h 6894350"/>
              <a:gd name="connsiteX2" fmla="*/ 12201099 w 12201099"/>
              <a:gd name="connsiteY2" fmla="*/ 2298488 h 6894350"/>
              <a:gd name="connsiteX3" fmla="*/ 4063858 w 12201099"/>
              <a:gd name="connsiteY3" fmla="*/ 0 h 68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099" h="6894350">
                <a:moveTo>
                  <a:pt x="4063858" y="0"/>
                </a:moveTo>
                <a:lnTo>
                  <a:pt x="0" y="6894350"/>
                </a:lnTo>
                <a:lnTo>
                  <a:pt x="12201099" y="2298488"/>
                </a:lnTo>
                <a:lnTo>
                  <a:pt x="4063858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48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979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167">
                <a:latin typeface="+mj-lt"/>
                <a:cs typeface="Arial Narrow MT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33">
                <a:solidFill>
                  <a:schemeClr val="tx1">
                    <a:tint val="75000"/>
                  </a:schemeClr>
                </a:solidFill>
                <a:latin typeface="+mn-lt"/>
                <a:cs typeface="Arial Narrow MT Std"/>
              </a:defRPr>
            </a:lvl1pPr>
            <a:lvl2pPr marL="45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979" y="1280160"/>
            <a:ext cx="8231743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cs typeface="Arial Narrow MT Std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+mn-lt"/>
                <a:cs typeface="Arial Narrow MT Std"/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  <a:latin typeface="+mn-lt"/>
                <a:cs typeface="Arial Narrow MT Std"/>
              </a:defRPr>
            </a:lvl3pPr>
            <a:lvl4pPr marL="973261" indent="-23498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+mn-lt"/>
                <a:cs typeface="Arial Narrow MT Std"/>
              </a:defRPr>
            </a:lvl4pPr>
            <a:lvl5pPr marL="1151084" indent="-177823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+mn-lt"/>
                <a:cs typeface="Arial Narrow MT St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685979" y="6574536"/>
            <a:ext cx="4573191" cy="18288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7" kern="0" dirty="0" smtClean="0">
                <a:solidFill>
                  <a:srgbClr val="595959"/>
                </a:solidFill>
              </a:rPr>
              <a:t>3M Confidential.</a:t>
            </a:r>
            <a:endParaRPr lang="en-US" sz="917" kern="0" dirty="0">
              <a:solidFill>
                <a:srgbClr val="595959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73914" y="6567081"/>
            <a:ext cx="362044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C2052321-C6F9-4678-99AF-88377A6A9DB1}" type="slidenum">
              <a:rPr lang="en-US" sz="1000">
                <a:solidFill>
                  <a:srgbClr val="595959"/>
                </a:solidFill>
                <a:latin typeface="Arial Narrow" pitchFamily="34" charset="0"/>
                <a:ea typeface="ＭＳ Ｐゴシック" charset="0"/>
              </a:rPr>
              <a:pPr/>
              <a:t>‹#›</a:t>
            </a:fld>
            <a:endParaRPr lang="en-US" sz="917" dirty="0">
              <a:solidFill>
                <a:srgbClr val="595959"/>
              </a:solidFill>
              <a:latin typeface="Arial Black" pitchFamily="34" charset="0"/>
              <a:ea typeface="ＭＳ Ｐゴシック" charset="0"/>
            </a:endParaRPr>
          </a:p>
        </p:txBody>
      </p:sp>
      <p:grpSp>
        <p:nvGrpSpPr>
          <p:cNvPr id="11" name="Group 22"/>
          <p:cNvGrpSpPr/>
          <p:nvPr userDrawn="1"/>
        </p:nvGrpSpPr>
        <p:grpSpPr>
          <a:xfrm>
            <a:off x="6923631" y="6574536"/>
            <a:ext cx="4573191" cy="182880"/>
            <a:chOff x="6949440" y="6574536"/>
            <a:chExt cx="4572000" cy="182880"/>
          </a:xfrm>
        </p:grpSpPr>
        <p:grpSp>
          <p:nvGrpSpPr>
            <p:cNvPr id="12" name="Group 8"/>
            <p:cNvGrpSpPr/>
            <p:nvPr/>
          </p:nvGrpSpPr>
          <p:grpSpPr>
            <a:xfrm>
              <a:off x="6949440" y="6574536"/>
              <a:ext cx="4572000" cy="182880"/>
              <a:chOff x="6953905" y="6574536"/>
              <a:chExt cx="4572000" cy="18288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459529" y="6574536"/>
                <a:ext cx="1177586" cy="182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420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fld id="{947A7B7F-7420-45D2-94CB-7DFC4A377B8C}" type="datetime3">
                  <a:rPr lang="en-US" sz="917" kern="0" smtClean="0">
                    <a:solidFill>
                      <a:srgbClr val="595959"/>
                    </a:solidFill>
                    <a:latin typeface="Arial Narrow"/>
                    <a:ea typeface="ＭＳ Ｐゴシック" charset="0"/>
                  </a:rPr>
                  <a:pPr algn="r" defTabSz="91420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t>25 October 2016</a:t>
                </a:fld>
                <a:endParaRPr lang="en-US" sz="917" kern="0" dirty="0">
                  <a:solidFill>
                    <a:srgbClr val="595959"/>
                  </a:solidFill>
                  <a:latin typeface="Arial Narrow"/>
                  <a:ea typeface="ＭＳ Ｐゴシック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9260545" y="6589264"/>
                <a:ext cx="1163039" cy="1534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03"/>
                <a:endParaRPr lang="en-US" sz="15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6" name="Footer Placeholder 3"/>
              <p:cNvSpPr txBox="1">
                <a:spLocks/>
              </p:cNvSpPr>
              <p:nvPr/>
            </p:nvSpPr>
            <p:spPr>
              <a:xfrm>
                <a:off x="6953905" y="6574536"/>
                <a:ext cx="4572000" cy="182880"/>
              </a:xfrm>
              <a:prstGeom prst="rect">
                <a:avLst/>
              </a:prstGeom>
            </p:spPr>
            <p:txBody>
              <a:bodyPr wrap="none" lIns="0" tIns="0" rIns="0" bIns="0"/>
              <a:lstStyle>
                <a:lvl1pPr>
                  <a:defRPr sz="800">
                    <a:solidFill>
                      <a:schemeClr val="bg2"/>
                    </a:solidFill>
                    <a:latin typeface="+mn-lt"/>
                  </a:defRPr>
                </a:lvl1pPr>
              </a:lstStyle>
              <a:p>
                <a:pPr algn="r" defTabSz="914203" fontAlgn="auto">
                  <a:spcBef>
                    <a:spcPts val="0"/>
                  </a:spcBef>
                  <a:spcAft>
                    <a:spcPts val="0"/>
                  </a:spcAft>
                  <a:tabLst>
                    <a:tab pos="798614" algn="r"/>
                  </a:tabLst>
                  <a:defRPr/>
                </a:pPr>
                <a:r>
                  <a:rPr lang="en-US" sz="917" kern="0" dirty="0" smtClean="0">
                    <a:solidFill>
                      <a:srgbClr val="595959"/>
                    </a:solidFill>
                  </a:rPr>
                  <a:t>. All Rights Reserved.</a:t>
                </a:r>
                <a:endParaRPr lang="en-US" sz="917" kern="0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178528" y="6574536"/>
              <a:ext cx="258449" cy="1828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defRPr/>
              </a:pPr>
              <a:r>
                <a:rPr lang="en-US" sz="917" kern="0" dirty="0" smtClean="0">
                  <a:solidFill>
                    <a:srgbClr val="595959"/>
                  </a:solidFill>
                  <a:latin typeface="Arial Narrow"/>
                </a:rPr>
                <a:t>© 3M</a:t>
              </a:r>
              <a:endParaRPr lang="en-US" sz="1500" dirty="0" smtClean="0">
                <a:solidFill>
                  <a:srgbClr val="595959"/>
                </a:solidFill>
                <a:latin typeface="Arial Narrow"/>
                <a:ea typeface="ＭＳ Ｐゴシック" charset="0"/>
              </a:endParaRPr>
            </a:p>
          </p:txBody>
        </p:sp>
      </p:grpSp>
      <p:pic>
        <p:nvPicPr>
          <p:cNvPr id="17" name="Picture 16" descr="3M_logo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524" y="6447645"/>
            <a:ext cx="486953" cy="2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571500" y="495300"/>
            <a:ext cx="9906000" cy="381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5281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0720" y="6502400"/>
            <a:ext cx="406506" cy="236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1" y="199186"/>
            <a:ext cx="2865957" cy="585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10421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523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MM 2012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49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2225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72290"/>
            <a:ext cx="10875962" cy="38475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9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4928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72290"/>
            <a:ext cx="10875962" cy="38475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813048" cy="48768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202780" y="1295401"/>
            <a:ext cx="3813048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23658" y="1295401"/>
            <a:ext cx="381304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0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4147"/>
            <a:ext cx="3813048" cy="58642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4"/>
          </p:nvPr>
        </p:nvSpPr>
        <p:spPr>
          <a:xfrm>
            <a:off x="4206239" y="384147"/>
            <a:ext cx="7616952" cy="58642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6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4048"/>
            <a:ext cx="3813048" cy="5858913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4"/>
          </p:nvPr>
        </p:nvSpPr>
        <p:spPr>
          <a:xfrm>
            <a:off x="4206240" y="384048"/>
            <a:ext cx="3813048" cy="5858913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/>
          </p:nvPr>
        </p:nvSpPr>
        <p:spPr>
          <a:xfrm>
            <a:off x="8028432" y="384048"/>
            <a:ext cx="3813048" cy="5858913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28432" y="381000"/>
            <a:ext cx="3813048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12192000" cy="1746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Picture 16" descr="22324-RnD_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2238"/>
            <a:ext cx="12192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20720" y="6502400"/>
            <a:ext cx="406506" cy="236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7567" y="55563"/>
            <a:ext cx="1079304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prstClr val="black">
                    <a:lumMod val="50000"/>
                    <a:lumOff val="50000"/>
                  </a:prstClr>
                </a:solidFill>
                <a:ea typeface="Arial" charset="0"/>
                <a:cs typeface="Arial" charset="0"/>
              </a:rPr>
              <a:t>3M Business Unit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7790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2806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8231744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362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8231744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6147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2965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731710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7519" y="1285875"/>
            <a:ext cx="3201234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578651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979" y="1280160"/>
            <a:ext cx="731710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7518" y="1285875"/>
            <a:ext cx="3201234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058272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525917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2"/>
          <p:cNvSpPr>
            <a:spLocks noGrp="1"/>
          </p:cNvSpPr>
          <p:nvPr>
            <p:ph sz="quarter" idx="11"/>
          </p:nvPr>
        </p:nvSpPr>
        <p:spPr>
          <a:xfrm>
            <a:off x="6219539" y="1280160"/>
            <a:ext cx="525917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62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525917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6219539" y="1280160"/>
            <a:ext cx="525917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231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979" y="1280160"/>
            <a:ext cx="347562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6808" y="1280160"/>
            <a:ext cx="347562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2"/>
          </p:nvPr>
        </p:nvSpPr>
        <p:spPr>
          <a:xfrm>
            <a:off x="7996106" y="1280160"/>
            <a:ext cx="347562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6781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979" y="1280160"/>
            <a:ext cx="347562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6806" y="1280160"/>
            <a:ext cx="347562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2"/>
          <p:cNvSpPr>
            <a:spLocks noGrp="1"/>
          </p:cNvSpPr>
          <p:nvPr>
            <p:ph sz="quarter" idx="12"/>
          </p:nvPr>
        </p:nvSpPr>
        <p:spPr>
          <a:xfrm>
            <a:off x="7996103" y="1280160"/>
            <a:ext cx="347562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209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2"/>
          <p:cNvSpPr>
            <a:spLocks noGrp="1"/>
          </p:cNvSpPr>
          <p:nvPr>
            <p:ph sz="quarter" idx="12"/>
          </p:nvPr>
        </p:nvSpPr>
        <p:spPr>
          <a:xfrm>
            <a:off x="6219539" y="128016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2"/>
          <p:cNvSpPr>
            <a:spLocks noGrp="1"/>
          </p:cNvSpPr>
          <p:nvPr>
            <p:ph sz="quarter" idx="13"/>
          </p:nvPr>
        </p:nvSpPr>
        <p:spPr>
          <a:xfrm>
            <a:off x="685978" y="361188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4"/>
          </p:nvPr>
        </p:nvSpPr>
        <p:spPr>
          <a:xfrm>
            <a:off x="6219539" y="361188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49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978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0"/>
          </p:nvPr>
        </p:nvSpPr>
        <p:spPr>
          <a:xfrm>
            <a:off x="685978" y="128016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2"/>
          <p:cNvSpPr>
            <a:spLocks noGrp="1"/>
          </p:cNvSpPr>
          <p:nvPr>
            <p:ph sz="quarter" idx="12"/>
          </p:nvPr>
        </p:nvSpPr>
        <p:spPr>
          <a:xfrm>
            <a:off x="6219539" y="128016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2"/>
          <p:cNvSpPr>
            <a:spLocks noGrp="1"/>
          </p:cNvSpPr>
          <p:nvPr>
            <p:ph sz="quarter" idx="13"/>
          </p:nvPr>
        </p:nvSpPr>
        <p:spPr>
          <a:xfrm>
            <a:off x="685978" y="361188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2"/>
          <p:cNvSpPr>
            <a:spLocks noGrp="1"/>
          </p:cNvSpPr>
          <p:nvPr>
            <p:ph sz="quarter" idx="14"/>
          </p:nvPr>
        </p:nvSpPr>
        <p:spPr>
          <a:xfrm>
            <a:off x="6219539" y="3611880"/>
            <a:ext cx="525917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247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2324-RnD_C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80493" y="2566839"/>
            <a:ext cx="9603701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80493" y="3346422"/>
            <a:ext cx="9603701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29591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23996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2302"/>
            <a:ext cx="10566400" cy="493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73188"/>
            <a:ext cx="9613900" cy="42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876301" y="6572252"/>
            <a:ext cx="2844800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3M 200</a:t>
            </a: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права защищены</a:t>
            </a:r>
            <a:r>
              <a: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7182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25 October 2016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0" r:id="rId2"/>
    <p:sldLayoutId id="2147483666" r:id="rId3"/>
    <p:sldLayoutId id="2147483749" r:id="rId4"/>
    <p:sldLayoutId id="2147483727" r:id="rId5"/>
    <p:sldLayoutId id="2147483751" r:id="rId6"/>
    <p:sldLayoutId id="2147483671" r:id="rId7"/>
    <p:sldLayoutId id="2147483752" r:id="rId8"/>
    <p:sldLayoutId id="2147483728" r:id="rId9"/>
    <p:sldLayoutId id="2147483673" r:id="rId10"/>
    <p:sldLayoutId id="2147483672" r:id="rId11"/>
    <p:sldLayoutId id="2147483674" r:id="rId12"/>
    <p:sldLayoutId id="2147483676" r:id="rId13"/>
    <p:sldLayoutId id="2147483729" r:id="rId14"/>
    <p:sldLayoutId id="2147483675" r:id="rId15"/>
    <p:sldLayoutId id="2147483667" r:id="rId16"/>
    <p:sldLayoutId id="2147483663" r:id="rId17"/>
    <p:sldLayoutId id="2147483753" r:id="rId18"/>
    <p:sldLayoutId id="2147483709" r:id="rId19"/>
    <p:sldLayoutId id="2147483779" r:id="rId20"/>
    <p:sldLayoutId id="2147483748" r:id="rId21"/>
    <p:sldLayoutId id="2147483777" r:id="rId22"/>
    <p:sldLayoutId id="2147483778" r:id="rId23"/>
    <p:sldLayoutId id="2147483832" r:id="rId24"/>
    <p:sldLayoutId id="2147483833" r:id="rId25"/>
    <p:sldLayoutId id="214748383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25 October 2016</a:t>
                </a:fld>
                <a:endParaRPr lang="en-US" sz="800" kern="0" dirty="0" smtClean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83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3" orient="horz" pos="408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5034">
          <p15:clr>
            <a:srgbClr val="F26B43"/>
          </p15:clr>
        </p15:guide>
        <p15:guide id="16" orient="horz" pos="3312">
          <p15:clr>
            <a:srgbClr val="F26B43"/>
          </p15:clr>
        </p15:guide>
        <p15:guide id="17" orient="horz" pos="2702">
          <p15:clr>
            <a:srgbClr val="F26B43"/>
          </p15:clr>
        </p15:guide>
        <p15:guide id="18" pos="2634">
          <p15:clr>
            <a:srgbClr val="F26B43"/>
          </p15:clr>
        </p15:guide>
        <p15:guide id="19" pos="5046">
          <p15:clr>
            <a:srgbClr val="F26B43"/>
          </p15:clr>
        </p15:guide>
        <p15:guide id="20" orient="horz" pos="1468">
          <p15:clr>
            <a:srgbClr val="F26B43"/>
          </p15:clr>
        </p15:guide>
        <p15:guide id="21" orient="horz" pos="1480">
          <p15:clr>
            <a:srgbClr val="F26B43"/>
          </p15:clr>
        </p15:guide>
        <p15:guide id="22" orient="horz" pos="2706">
          <p15:clr>
            <a:srgbClr val="F26B43"/>
          </p15:clr>
        </p15:guide>
        <p15:guide id="23" pos="2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22324-RnD_C2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" y="0"/>
            <a:ext cx="12192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685978" y="55563"/>
            <a:ext cx="10793049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666666"/>
                </a:solidFill>
                <a:cs typeface="Arial" charset="0"/>
              </a:rPr>
              <a:t>3M Business Unit</a:t>
            </a:r>
          </a:p>
        </p:txBody>
      </p:sp>
      <p:pic>
        <p:nvPicPr>
          <p:cNvPr id="1028" name="Picture 13" descr="3M_logo.em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08588" y="6400800"/>
            <a:ext cx="574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685979" y="6573838"/>
            <a:ext cx="4573191" cy="18415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900" kern="0" smtClean="0">
                <a:solidFill>
                  <a:prstClr val="black">
                    <a:lumMod val="50000"/>
                    <a:lumOff val="50000"/>
                  </a:prstClr>
                </a:solidFill>
                <a:ea typeface="Arial" charset="0"/>
                <a:cs typeface="Arial" charset="0"/>
              </a:rPr>
              <a:t>3M Confidential.</a:t>
            </a:r>
            <a:endParaRPr lang="en-US" sz="900" kern="0" dirty="0">
              <a:solidFill>
                <a:prstClr val="black">
                  <a:lumMod val="50000"/>
                  <a:lumOff val="50000"/>
                </a:prstClr>
              </a:solidFill>
              <a:ea typeface="Arial" charset="0"/>
              <a:cs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73121" y="6567488"/>
            <a:ext cx="362044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ACBE7-FDB6-48D6-A7DA-68B0F38352F8}" type="slidenum"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  <a:ea typeface="Arial" charset="0"/>
              <a:cs typeface="Arial" charset="0"/>
            </a:endParaRPr>
          </a:p>
        </p:txBody>
      </p:sp>
      <p:grpSp>
        <p:nvGrpSpPr>
          <p:cNvPr id="1031" name="Group 22"/>
          <p:cNvGrpSpPr>
            <a:grpSpLocks/>
          </p:cNvGrpSpPr>
          <p:nvPr/>
        </p:nvGrpSpPr>
        <p:grpSpPr bwMode="auto">
          <a:xfrm>
            <a:off x="6923303" y="6573838"/>
            <a:ext cx="4573191" cy="184150"/>
            <a:chOff x="6949440" y="6574536"/>
            <a:chExt cx="4572000" cy="18288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6949440" y="6574536"/>
              <a:ext cx="4572000" cy="182880"/>
              <a:chOff x="6953905" y="6574536"/>
              <a:chExt cx="4572000" cy="182880"/>
            </a:xfrm>
          </p:grpSpPr>
          <p:sp>
            <p:nvSpPr>
              <p:cNvPr id="1034" name="TextBox 25"/>
              <p:cNvSpPr txBox="1">
                <a:spLocks noChangeArrowheads="1"/>
              </p:cNvSpPr>
              <p:nvPr/>
            </p:nvSpPr>
            <p:spPr bwMode="auto">
              <a:xfrm>
                <a:off x="9459529" y="6574536"/>
                <a:ext cx="1177586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912813" fontAlgn="base">
                  <a:spcBef>
                    <a:spcPct val="0"/>
                  </a:spcBef>
                  <a:spcAft>
                    <a:spcPct val="0"/>
                  </a:spcAft>
                </a:pPr>
                <a:fld id="{77912890-985D-44D7-81A4-F726FC6280C7}" type="datetime3">
                  <a:rPr lang="en-US" sz="900">
                    <a:solidFill>
                      <a:srgbClr val="7F7F7F"/>
                    </a:solidFill>
                    <a:cs typeface="Arial" charset="0"/>
                  </a:rPr>
                  <a:pPr algn="r" defTabSz="912813" fontAlgn="base">
                    <a:spcBef>
                      <a:spcPct val="0"/>
                    </a:spcBef>
                    <a:spcAft>
                      <a:spcPct val="0"/>
                    </a:spcAft>
                  </a:pPr>
                  <a:t>25 October 2016</a:t>
                </a:fld>
                <a:endParaRPr lang="en-US" sz="900">
                  <a:solidFill>
                    <a:srgbClr val="7F7F7F"/>
                  </a:solidFill>
                  <a:cs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9260543" y="6588724"/>
                <a:ext cx="1163637" cy="1545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08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Footer Placeholder 3"/>
              <p:cNvSpPr txBox="1">
                <a:spLocks/>
              </p:cNvSpPr>
              <p:nvPr/>
            </p:nvSpPr>
            <p:spPr>
              <a:xfrm>
                <a:off x="6953905" y="6574536"/>
                <a:ext cx="4572000" cy="182880"/>
              </a:xfrm>
              <a:prstGeom prst="rect">
                <a:avLst/>
              </a:prstGeom>
            </p:spPr>
            <p:txBody>
              <a:bodyPr wrap="none" lIns="0" tIns="0" rIns="0" bIns="0"/>
              <a:lstStyle>
                <a:lvl1pPr>
                  <a:defRPr sz="800">
                    <a:solidFill>
                      <a:schemeClr val="bg2"/>
                    </a:solidFill>
                    <a:latin typeface="+mn-lt"/>
                  </a:defRPr>
                </a:lvl1pPr>
              </a:lstStyle>
              <a:p>
                <a:pPr algn="r" defTabSz="914088">
                  <a:tabLst>
                    <a:tab pos="798513" algn="r"/>
                  </a:tabLst>
                  <a:defRPr/>
                </a:pPr>
                <a:r>
                  <a:rPr lang="en-US" sz="900" kern="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ea typeface="Arial" charset="0"/>
                    <a:cs typeface="Arial" charset="0"/>
                  </a:rPr>
                  <a:t>. All Rights Reserved.</a:t>
                </a:r>
                <a:endParaRPr lang="en-US" sz="900" kern="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178415" y="6574536"/>
              <a:ext cx="258763" cy="182880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© </a:t>
              </a:r>
              <a:r>
                <a:rPr lang="en-US" sz="900" kern="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Arial" charset="0"/>
                  <a:cs typeface="Arial" charset="0"/>
                </a:rPr>
                <a:t>3M</a:t>
              </a:r>
              <a:endParaRPr lang="en-US" sz="1800" dirty="0">
                <a:solidFill>
                  <a:prstClr val="black">
                    <a:lumMod val="50000"/>
                    <a:lumOff val="50000"/>
                  </a:prstClr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0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lang="en-US" sz="3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9pPr>
    </p:titleStyle>
    <p:bodyStyle>
      <a:lvl1pPr marL="236538" indent="-236538" algn="l" rtl="0" eaLnBrk="1" fontAlgn="base" hangingPunct="1">
        <a:spcBef>
          <a:spcPct val="200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338138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34" charset="0"/>
        <a:buChar char="―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738188" indent="-1635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8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62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indent="-547688" algn="l" rtl="0" eaLnBrk="1" fontAlgn="base" hangingPunct="1">
        <a:spcBef>
          <a:spcPts val="600"/>
        </a:spcBef>
        <a:spcAft>
          <a:spcPts val="600"/>
        </a:spcAft>
        <a:buClr>
          <a:srgbClr val="696969"/>
        </a:buClr>
        <a:buSzPct val="8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file:///\\localhost\Users\iMacWo\Desktop\TreppeMontage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360&#176;:Users:wolfgangwiest:Desktop:3M_untern_einzeln:Master%20of.png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5808372" y="4501698"/>
            <a:ext cx="6167503" cy="9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ru-RU" altLang="ru-RU" sz="3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</a:t>
            </a:r>
            <a:r>
              <a:rPr lang="ru-RU" altLang="ru-RU" sz="3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Алексеевич Зотов</a:t>
            </a:r>
            <a:endParaRPr lang="ru-RU" altLang="ru-RU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8423074" y="5113025"/>
            <a:ext cx="3552801" cy="7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</a:p>
          <a:p>
            <a:pPr algn="r"/>
            <a:r>
              <a:rPr lang="ru-RU" alt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«3М Россия»</a:t>
            </a:r>
            <a:endParaRPr lang="ru-RU" altLang="ru-RU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ru-RU" alt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445" y="736124"/>
            <a:ext cx="10951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«3М 25 лет в России, </a:t>
            </a:r>
            <a:endParaRPr lang="en-US" sz="40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шаги </a:t>
            </a:r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4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импортозамещению</a:t>
            </a:r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endParaRPr lang="en-US" sz="40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новые </a:t>
            </a:r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решения для защиты от коррозии»</a:t>
            </a:r>
            <a:endParaRPr lang="ru-RU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97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117468"/>
            <a:ext cx="11190514" cy="22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TreppeMontage2.jpg" descr="/Users/iMacWo/Desktop/TreppeMontage2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8600"/>
            <a:ext cx="92662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eck 31"/>
          <p:cNvSpPr/>
          <p:nvPr/>
        </p:nvSpPr>
        <p:spPr bwMode="auto">
          <a:xfrm>
            <a:off x="1589" y="1"/>
            <a:ext cx="12188825" cy="4873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Arial" charset="0"/>
              <a:cs typeface="Arial" charset="0"/>
            </a:endParaRPr>
          </a:p>
        </p:txBody>
      </p:sp>
      <p:cxnSp>
        <p:nvCxnSpPr>
          <p:cNvPr id="67588" name="Gerade Verbindung 25"/>
          <p:cNvCxnSpPr>
            <a:cxnSpLocks noChangeShapeType="1"/>
          </p:cNvCxnSpPr>
          <p:nvPr/>
        </p:nvCxnSpPr>
        <p:spPr bwMode="auto">
          <a:xfrm>
            <a:off x="1589" y="3419475"/>
            <a:ext cx="1387475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Ellipse 30"/>
          <p:cNvSpPr/>
          <p:nvPr/>
        </p:nvSpPr>
        <p:spPr bwMode="auto">
          <a:xfrm>
            <a:off x="9034166" y="2087341"/>
            <a:ext cx="2694826" cy="2664268"/>
          </a:xfrm>
          <a:prstGeom prst="ellipse">
            <a:avLst/>
          </a:prstGeom>
          <a:gradFill>
            <a:gsLst>
              <a:gs pos="0">
                <a:srgbClr val="1F3399"/>
              </a:gs>
              <a:gs pos="28000">
                <a:srgbClr val="9B2CA4">
                  <a:alpha val="81961"/>
                </a:srgbClr>
              </a:gs>
              <a:gs pos="100000">
                <a:srgbClr val="282D90">
                  <a:alpha val="75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tabLst>
                <a:tab pos="144463" algn="l"/>
              </a:tabLst>
              <a:defRPr/>
            </a:pPr>
            <a:r>
              <a:rPr lang="de-DE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8975054" y="3003976"/>
            <a:ext cx="281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3M в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первой пятерке!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cxnSp>
        <p:nvCxnSpPr>
          <p:cNvPr id="67593" name="Gerade Verbindung 44"/>
          <p:cNvCxnSpPr>
            <a:cxnSpLocks noChangeShapeType="1"/>
          </p:cNvCxnSpPr>
          <p:nvPr/>
        </p:nvCxnSpPr>
        <p:spPr bwMode="auto">
          <a:xfrm>
            <a:off x="11712577" y="3424238"/>
            <a:ext cx="477837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4" name="Titel 29"/>
          <p:cNvSpPr>
            <a:spLocks noGrp="1"/>
          </p:cNvSpPr>
          <p:nvPr>
            <p:ph type="ctrTitle"/>
          </p:nvPr>
        </p:nvSpPr>
        <p:spPr bwMode="auto">
          <a:xfrm>
            <a:off x="687388" y="457200"/>
            <a:ext cx="107902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latin typeface="Arial Narrow" panose="020B0606020202030204" pitchFamily="34" charset="0"/>
              </a:rPr>
              <a:t>Самые инновационные компании в </a:t>
            </a:r>
            <a:r>
              <a:rPr lang="ru-RU" altLang="ru-RU" dirty="0" smtClean="0">
                <a:latin typeface="Arial Narrow" panose="020B0606020202030204" pitchFamily="34" charset="0"/>
              </a:rPr>
              <a:t>мире!</a:t>
            </a:r>
            <a:endParaRPr lang="de-DE" altLang="ru-RU" dirty="0" smtClean="0">
              <a:latin typeface="Arial Narrow" panose="020B0606020202030204" pitchFamily="34" charset="0"/>
            </a:endParaRPr>
          </a:p>
        </p:txBody>
      </p:sp>
      <p:sp>
        <p:nvSpPr>
          <p:cNvPr id="18" name="Eine Ecke des Rechtecks abrunden 17"/>
          <p:cNvSpPr/>
          <p:nvPr/>
        </p:nvSpPr>
        <p:spPr bwMode="auto">
          <a:xfrm rot="10800000" flipH="1">
            <a:off x="1588" y="4603899"/>
            <a:ext cx="1446028" cy="1342876"/>
          </a:xfrm>
          <a:prstGeom prst="round1Rect">
            <a:avLst>
              <a:gd name="adj" fmla="val 18992"/>
            </a:avLst>
          </a:prstGeom>
          <a:gradFill flip="none" rotWithShape="1">
            <a:gsLst>
              <a:gs pos="0">
                <a:srgbClr val="1F3399"/>
              </a:gs>
              <a:gs pos="28000">
                <a:srgbClr val="9B2CA4">
                  <a:alpha val="81961"/>
                </a:srgbClr>
              </a:gs>
              <a:gs pos="100000">
                <a:srgbClr val="282D90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Arial" charset="0"/>
              <a:cs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588" y="5275337"/>
            <a:ext cx="14811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+mj-lt"/>
                <a:cs typeface="Arial" charset="0"/>
              </a:rPr>
              <a:t>данные</a:t>
            </a:r>
            <a:r>
              <a:rPr lang="en-GB" sz="1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  <a:endParaRPr lang="en-GB" sz="1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chemeClr val="bg1"/>
                </a:solidFill>
                <a:latin typeface="+mj-lt"/>
                <a:cs typeface="Arial" charset="0"/>
              </a:rPr>
              <a:t>Booz &amp; Company, 2013</a:t>
            </a:r>
          </a:p>
        </p:txBody>
      </p:sp>
    </p:spTree>
    <p:extLst>
      <p:ext uri="{BB962C8B-B14F-4D97-AF65-F5344CB8AC3E}">
        <p14:creationId xmlns:p14="http://schemas.microsoft.com/office/powerpoint/2010/main" val="4878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 bwMode="auto">
          <a:xfrm>
            <a:off x="1589" y="1"/>
            <a:ext cx="12188825" cy="4873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Arial" charset="0"/>
              <a:cs typeface="Arial" charset="0"/>
            </a:endParaRPr>
          </a:p>
        </p:txBody>
      </p:sp>
      <p:grpSp>
        <p:nvGrpSpPr>
          <p:cNvPr id="63491" name="Gruppieren 73"/>
          <p:cNvGrpSpPr>
            <a:grpSpLocks/>
          </p:cNvGrpSpPr>
          <p:nvPr/>
        </p:nvGrpSpPr>
        <p:grpSpPr bwMode="auto">
          <a:xfrm>
            <a:off x="1588" y="1"/>
            <a:ext cx="10007600" cy="5946775"/>
            <a:chOff x="114300" y="0"/>
            <a:chExt cx="10007600" cy="5946775"/>
          </a:xfrm>
        </p:grpSpPr>
        <p:pic>
          <p:nvPicPr>
            <p:cNvPr id="63537" name="Grafik 69" descr="GettyImages_dv121206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300" y="0"/>
              <a:ext cx="9983506" cy="594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hteck 70"/>
            <p:cNvSpPr/>
            <p:nvPr/>
          </p:nvSpPr>
          <p:spPr bwMode="auto">
            <a:xfrm flipH="1">
              <a:off x="114300" y="0"/>
              <a:ext cx="2228850" cy="5946775"/>
            </a:xfrm>
            <a:prstGeom prst="rect">
              <a:avLst/>
            </a:prstGeom>
            <a:gradFill>
              <a:gsLst>
                <a:gs pos="4000">
                  <a:schemeClr val="bg1"/>
                </a:gs>
                <a:gs pos="41000">
                  <a:schemeClr val="bg1">
                    <a:alpha val="56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hteck 71"/>
            <p:cNvSpPr/>
            <p:nvPr/>
          </p:nvSpPr>
          <p:spPr bwMode="auto">
            <a:xfrm>
              <a:off x="6375400" y="0"/>
              <a:ext cx="3746500" cy="5946775"/>
            </a:xfrm>
            <a:prstGeom prst="rect">
              <a:avLst/>
            </a:prstGeom>
            <a:gradFill>
              <a:gsLst>
                <a:gs pos="4000">
                  <a:schemeClr val="bg1"/>
                </a:gs>
                <a:gs pos="41000">
                  <a:schemeClr val="bg1">
                    <a:alpha val="56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Eine Ecke des Rechtecks abrunden 25"/>
          <p:cNvSpPr/>
          <p:nvPr/>
        </p:nvSpPr>
        <p:spPr bwMode="auto">
          <a:xfrm rot="10800000" flipH="1">
            <a:off x="877888" y="4676504"/>
            <a:ext cx="10105210" cy="1175655"/>
          </a:xfrm>
          <a:prstGeom prst="round1Rect">
            <a:avLst>
              <a:gd name="adj" fmla="val 19712"/>
            </a:avLst>
          </a:prstGeom>
          <a:gradFill>
            <a:gsLst>
              <a:gs pos="4000">
                <a:srgbClr val="0070C0"/>
              </a:gs>
              <a:gs pos="62000">
                <a:schemeClr val="bg1">
                  <a:alpha val="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 rot="10800000">
            <a:off x="1589" y="4330694"/>
            <a:ext cx="12188825" cy="1402593"/>
          </a:xfrm>
          <a:prstGeom prst="rect">
            <a:avLst/>
          </a:prstGeom>
          <a:gradFill>
            <a:gsLst>
              <a:gs pos="1000">
                <a:srgbClr val="0070C0"/>
              </a:gs>
              <a:gs pos="15000">
                <a:srgbClr val="7030A0"/>
              </a:gs>
              <a:gs pos="88000">
                <a:srgbClr val="7030A0">
                  <a:alpha val="6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3498" name="Titel 2"/>
          <p:cNvSpPr>
            <a:spLocks noGrp="1"/>
          </p:cNvSpPr>
          <p:nvPr>
            <p:ph type="ctrTitle"/>
          </p:nvPr>
        </p:nvSpPr>
        <p:spPr bwMode="auto">
          <a:xfrm>
            <a:off x="377827" y="4689475"/>
            <a:ext cx="69945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ru-RU" sz="3600" dirty="0" smtClean="0">
                <a:solidFill>
                  <a:schemeClr val="bg1"/>
                </a:solidFill>
              </a:rPr>
              <a:t>…</a:t>
            </a:r>
            <a:r>
              <a:rPr lang="ru-RU" altLang="ru-RU" sz="3600" dirty="0" smtClean="0">
                <a:solidFill>
                  <a:schemeClr val="bg1"/>
                </a:solidFill>
              </a:rPr>
              <a:t>более 100 лет</a:t>
            </a:r>
            <a:endParaRPr altLang="ru-RU" sz="5400" dirty="0">
              <a:solidFill>
                <a:schemeClr val="bg1"/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371602" y="3168650"/>
            <a:ext cx="8135937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500" name="Gruppieren 38"/>
          <p:cNvGrpSpPr>
            <a:grpSpLocks/>
          </p:cNvGrpSpPr>
          <p:nvPr/>
        </p:nvGrpSpPr>
        <p:grpSpPr bwMode="auto">
          <a:xfrm>
            <a:off x="4210846" y="2771776"/>
            <a:ext cx="2108200" cy="1941513"/>
            <a:chOff x="2850937" y="3579223"/>
            <a:chExt cx="2107474" cy="1942012"/>
          </a:xfrm>
        </p:grpSpPr>
        <p:sp>
          <p:nvSpPr>
            <p:cNvPr id="33" name="Ellipse 32"/>
            <p:cNvSpPr/>
            <p:nvPr/>
          </p:nvSpPr>
          <p:spPr bwMode="auto">
            <a:xfrm>
              <a:off x="2943773" y="3579223"/>
              <a:ext cx="1942431" cy="1942012"/>
            </a:xfrm>
            <a:prstGeom prst="ellipse">
              <a:avLst/>
            </a:prstGeom>
            <a:solidFill>
              <a:srgbClr val="4D4892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  <a:cs typeface="Arial" charset="0"/>
              </a:endParaRPr>
            </a:p>
          </p:txBody>
        </p:sp>
        <p:sp>
          <p:nvSpPr>
            <p:cNvPr id="63536" name="Text Box 23"/>
            <p:cNvSpPr txBox="1">
              <a:spLocks noChangeArrowheads="1"/>
            </p:cNvSpPr>
            <p:nvPr/>
          </p:nvSpPr>
          <p:spPr bwMode="auto">
            <a:xfrm>
              <a:off x="2850937" y="3873498"/>
              <a:ext cx="2107474" cy="133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ru-RU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... </a:t>
              </a:r>
              <a:r>
                <a:rPr lang="ru-RU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и более чем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1 000 новых продуктов добавляются ежегодно…</a:t>
              </a:r>
              <a:endParaRPr lang="en-US" altLang="ru-RU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3501" name="Gruppieren 36"/>
          <p:cNvGrpSpPr>
            <a:grpSpLocks/>
          </p:cNvGrpSpPr>
          <p:nvPr/>
        </p:nvGrpSpPr>
        <p:grpSpPr bwMode="auto">
          <a:xfrm>
            <a:off x="6694488" y="2024064"/>
            <a:ext cx="2198688" cy="2200275"/>
            <a:chOff x="6448695" y="2285999"/>
            <a:chExt cx="2198915" cy="2198915"/>
          </a:xfrm>
        </p:grpSpPr>
        <p:sp>
          <p:nvSpPr>
            <p:cNvPr id="34" name="Ellipse 33"/>
            <p:cNvSpPr/>
            <p:nvPr/>
          </p:nvSpPr>
          <p:spPr bwMode="auto">
            <a:xfrm>
              <a:off x="6448695" y="2285999"/>
              <a:ext cx="2198915" cy="2198915"/>
            </a:xfrm>
            <a:prstGeom prst="ellipse">
              <a:avLst/>
            </a:prstGeom>
            <a:solidFill>
              <a:srgbClr val="4D4892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  <a:cs typeface="Arial" charset="0"/>
              </a:endParaRPr>
            </a:p>
          </p:txBody>
        </p:sp>
        <p:sp>
          <p:nvSpPr>
            <p:cNvPr id="63534" name="Text Box 29"/>
            <p:cNvSpPr txBox="1">
              <a:spLocks noChangeArrowheads="1"/>
            </p:cNvSpPr>
            <p:nvPr/>
          </p:nvSpPr>
          <p:spPr bwMode="auto">
            <a:xfrm>
              <a:off x="6510614" y="2435132"/>
              <a:ext cx="2084602" cy="158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endParaRPr lang="ru-RU" altLang="ru-RU" dirty="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40</a:t>
              </a:r>
              <a:r>
                <a:rPr lang="en-US" altLang="ru-RU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% </a:t>
              </a:r>
              <a:r>
                <a:rPr lang="ru-RU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в обороте компании составляют новые продукты, созданные в последние 5 лет</a:t>
              </a:r>
              <a:endParaRPr lang="en-US" altLang="ru-RU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3502" name="Gruppieren 37"/>
          <p:cNvGrpSpPr>
            <a:grpSpLocks/>
          </p:cNvGrpSpPr>
          <p:nvPr/>
        </p:nvGrpSpPr>
        <p:grpSpPr bwMode="auto">
          <a:xfrm>
            <a:off x="9215439" y="1084264"/>
            <a:ext cx="2678113" cy="2651125"/>
            <a:chOff x="9091747" y="1345474"/>
            <a:chExt cx="2677888" cy="2651761"/>
          </a:xfrm>
        </p:grpSpPr>
        <p:sp>
          <p:nvSpPr>
            <p:cNvPr id="35" name="Ellipse 34"/>
            <p:cNvSpPr/>
            <p:nvPr/>
          </p:nvSpPr>
          <p:spPr bwMode="auto">
            <a:xfrm>
              <a:off x="9117145" y="1345474"/>
              <a:ext cx="2652490" cy="2651761"/>
            </a:xfrm>
            <a:prstGeom prst="ellipse">
              <a:avLst/>
            </a:prstGeom>
            <a:solidFill>
              <a:srgbClr val="4D4892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  <a:cs typeface="Arial" charset="0"/>
              </a:endParaRP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9091747" y="1898057"/>
              <a:ext cx="2647728" cy="1533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FFFF"/>
                  </a:solidFill>
                  <a:latin typeface="Arial Narrow"/>
                  <a:cs typeface="Arial" charset="0"/>
                </a:rPr>
                <a:t>... </a:t>
              </a:r>
              <a:r>
                <a:rPr lang="ru-RU" dirty="0">
                  <a:solidFill>
                    <a:srgbClr val="FFFFFF"/>
                  </a:solidFill>
                  <a:latin typeface="Arial Narrow"/>
                  <a:cs typeface="Arial" charset="0"/>
                </a:rPr>
                <a:t>к</a:t>
              </a:r>
              <a:r>
                <a:rPr lang="ru-RU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ак?</a:t>
              </a: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 </a:t>
              </a:r>
              <a:endParaRPr lang="en-US" dirty="0">
                <a:solidFill>
                  <a:srgbClr val="FFFFFF"/>
                </a:solidFill>
                <a:latin typeface="Arial Narrow"/>
                <a:cs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Мы инвестируем более</a:t>
              </a:r>
              <a:endParaRPr lang="en-US" dirty="0">
                <a:solidFill>
                  <a:srgbClr val="FFFFFF"/>
                </a:solidFill>
                <a:latin typeface="Arial Narrow"/>
                <a:cs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$1.7 </a:t>
              </a:r>
              <a:r>
                <a:rPr lang="ru-RU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млрд.</a:t>
              </a: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в</a:t>
              </a: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новые разработки каждый год</a:t>
              </a:r>
              <a:r>
                <a:rPr lang="en-US" sz="1050" dirty="0">
                  <a:solidFill>
                    <a:srgbClr val="FFFFFF"/>
                  </a:solidFill>
                  <a:latin typeface="Arial Narrow"/>
                  <a:cs typeface="Arial" charset="0"/>
                </a:rPr>
                <a:t/>
              </a:r>
              <a:br>
                <a:rPr lang="en-US" sz="1050" dirty="0">
                  <a:solidFill>
                    <a:srgbClr val="FFFFFF"/>
                  </a:solidFill>
                  <a:latin typeface="Arial Narrow"/>
                  <a:cs typeface="Arial" charset="0"/>
                </a:rPr>
              </a:br>
              <a:r>
                <a:rPr lang="en-US" sz="1400" dirty="0">
                  <a:solidFill>
                    <a:srgbClr val="FFFFFF"/>
                  </a:solidFill>
                  <a:latin typeface="Arial Narrow"/>
                  <a:cs typeface="Arial" charset="0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(</a:t>
              </a:r>
              <a:r>
                <a:rPr lang="ru-RU" sz="1400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более </a:t>
              </a:r>
              <a:r>
                <a:rPr lang="en-US" sz="1400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$ </a:t>
              </a:r>
              <a:r>
                <a:rPr lang="en-US" sz="1400" dirty="0">
                  <a:solidFill>
                    <a:srgbClr val="FFFFFF"/>
                  </a:solidFill>
                  <a:latin typeface="Arial Narrow"/>
                  <a:cs typeface="Arial" charset="0"/>
                </a:rPr>
                <a:t>7.3 </a:t>
              </a:r>
              <a:r>
                <a:rPr lang="ru-RU" sz="1400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млрд. за 5 лет</a:t>
              </a:r>
              <a:r>
                <a:rPr lang="en-US" sz="1400" dirty="0" smtClean="0">
                  <a:solidFill>
                    <a:srgbClr val="FFFFFF"/>
                  </a:solidFill>
                  <a:latin typeface="Arial Narrow"/>
                  <a:cs typeface="Arial" charset="0"/>
                </a:rPr>
                <a:t>)</a:t>
              </a:r>
              <a:endParaRPr lang="en-US" dirty="0">
                <a:solidFill>
                  <a:srgbClr val="FFFFFF"/>
                </a:solidFill>
                <a:latin typeface="Arial Narrow"/>
                <a:cs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en-US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63503" name="Gruppieren 39"/>
          <p:cNvGrpSpPr>
            <a:grpSpLocks/>
          </p:cNvGrpSpPr>
          <p:nvPr/>
        </p:nvGrpSpPr>
        <p:grpSpPr bwMode="auto">
          <a:xfrm>
            <a:off x="2384426" y="2725738"/>
            <a:ext cx="1554162" cy="1555750"/>
            <a:chOff x="2764972" y="1685108"/>
            <a:chExt cx="1554480" cy="1554480"/>
          </a:xfrm>
        </p:grpSpPr>
        <p:sp>
          <p:nvSpPr>
            <p:cNvPr id="32" name="Ellipse 31"/>
            <p:cNvSpPr/>
            <p:nvPr/>
          </p:nvSpPr>
          <p:spPr bwMode="auto">
            <a:xfrm>
              <a:off x="2764972" y="1685108"/>
              <a:ext cx="1554480" cy="1554480"/>
            </a:xfrm>
            <a:prstGeom prst="ellipse">
              <a:avLst/>
            </a:prstGeom>
            <a:solidFill>
              <a:srgbClr val="4D4892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  <a:cs typeface="Arial" charset="0"/>
              </a:endParaRPr>
            </a:p>
          </p:txBody>
        </p:sp>
        <p:sp>
          <p:nvSpPr>
            <p:cNvPr id="63530" name="Text Box 38"/>
            <p:cNvSpPr txBox="1">
              <a:spLocks noChangeArrowheads="1"/>
            </p:cNvSpPr>
            <p:nvPr/>
          </p:nvSpPr>
          <p:spPr bwMode="auto">
            <a:xfrm>
              <a:off x="2822134" y="1984900"/>
              <a:ext cx="1392522" cy="97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ru-RU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... </a:t>
              </a:r>
              <a:r>
                <a:rPr lang="ru-RU" altLang="ru-RU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б</a:t>
              </a:r>
              <a:r>
                <a:rPr lang="ru-RU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олее </a:t>
              </a:r>
              <a:r>
                <a:rPr lang="en-US" altLang="ru-RU" sz="28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50,000   </a:t>
              </a:r>
              <a:endParaRPr lang="en-US" altLang="ru-RU" sz="28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продуктов</a:t>
              </a:r>
              <a:r>
                <a:rPr lang="en-US" altLang="ru-RU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...</a:t>
              </a:r>
              <a:endParaRPr lang="en-US" altLang="ru-RU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63504" name="Gerade Verbindung 35"/>
          <p:cNvCxnSpPr>
            <a:cxnSpLocks noChangeShapeType="1"/>
          </p:cNvCxnSpPr>
          <p:nvPr/>
        </p:nvCxnSpPr>
        <p:spPr bwMode="auto">
          <a:xfrm flipH="1">
            <a:off x="1589" y="3408363"/>
            <a:ext cx="720725" cy="0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Gerade Verbindung 43"/>
          <p:cNvCxnSpPr>
            <a:cxnSpLocks noChangeShapeType="1"/>
          </p:cNvCxnSpPr>
          <p:nvPr/>
        </p:nvCxnSpPr>
        <p:spPr bwMode="auto">
          <a:xfrm flipH="1">
            <a:off x="1955801" y="3408363"/>
            <a:ext cx="436562" cy="0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Gerade Verbindung 51"/>
          <p:cNvCxnSpPr>
            <a:cxnSpLocks noChangeShapeType="1"/>
          </p:cNvCxnSpPr>
          <p:nvPr/>
        </p:nvCxnSpPr>
        <p:spPr bwMode="auto">
          <a:xfrm flipH="1">
            <a:off x="8842377" y="3408363"/>
            <a:ext cx="866775" cy="0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Gerade Verbindung 53"/>
          <p:cNvCxnSpPr>
            <a:cxnSpLocks noChangeShapeType="1"/>
          </p:cNvCxnSpPr>
          <p:nvPr/>
        </p:nvCxnSpPr>
        <p:spPr bwMode="auto">
          <a:xfrm flipH="1">
            <a:off x="11425239" y="3406775"/>
            <a:ext cx="765175" cy="0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8" name="Gruppieren 40"/>
          <p:cNvGrpSpPr>
            <a:grpSpLocks/>
          </p:cNvGrpSpPr>
          <p:nvPr/>
        </p:nvGrpSpPr>
        <p:grpSpPr bwMode="auto">
          <a:xfrm>
            <a:off x="536576" y="2265363"/>
            <a:ext cx="1741486" cy="1825423"/>
            <a:chOff x="775063" y="1619794"/>
            <a:chExt cx="1619794" cy="1563048"/>
          </a:xfrm>
        </p:grpSpPr>
        <p:sp>
          <p:nvSpPr>
            <p:cNvPr id="31" name="Ellipse 30"/>
            <p:cNvSpPr/>
            <p:nvPr/>
          </p:nvSpPr>
          <p:spPr bwMode="auto">
            <a:xfrm>
              <a:off x="835408" y="1619794"/>
              <a:ext cx="1489575" cy="1489166"/>
            </a:xfrm>
            <a:prstGeom prst="ellipse">
              <a:avLst/>
            </a:prstGeom>
            <a:solidFill>
              <a:srgbClr val="4D4892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  <a:cs typeface="Arial" charset="0"/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775063" y="1798457"/>
              <a:ext cx="1619794" cy="13843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ts val="2900"/>
                </a:lnSpc>
                <a:tabLst>
                  <a:tab pos="144463" algn="l"/>
                </a:tabLst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FFFFFF"/>
                  </a:solidFill>
                  <a:latin typeface="Arial Narrow"/>
                  <a:ea typeface="Times New Roman" pitchFamily="18" charset="0"/>
                </a:rPr>
                <a:t>более </a:t>
              </a:r>
              <a:endParaRPr lang="en-US" dirty="0">
                <a:solidFill>
                  <a:srgbClr val="FFFFFF"/>
                </a:solidFill>
                <a:latin typeface="Arial Narrow"/>
                <a:ea typeface="Times New Roman" pitchFamily="18" charset="0"/>
              </a:endParaRPr>
            </a:p>
            <a:p>
              <a:pPr algn="ctr" eaLnBrk="0" hangingPunct="0">
                <a:lnSpc>
                  <a:spcPts val="2900"/>
                </a:lnSpc>
                <a:tabLst>
                  <a:tab pos="144463" algn="l"/>
                </a:tabLst>
                <a:defRPr/>
              </a:pPr>
              <a:r>
                <a:rPr lang="en-US" sz="3200" dirty="0">
                  <a:solidFill>
                    <a:srgbClr val="FFFFFF"/>
                  </a:solidFill>
                  <a:latin typeface="Arial Narrow"/>
                  <a:ea typeface="Times New Roman" pitchFamily="18" charset="0"/>
                </a:rPr>
                <a:t>45 </a:t>
              </a:r>
              <a:endParaRPr lang="en-US" dirty="0">
                <a:solidFill>
                  <a:srgbClr val="FFFFFF"/>
                </a:solidFill>
                <a:latin typeface="Arial Narrow"/>
                <a:ea typeface="Times New Roman" pitchFamily="18" charset="0"/>
              </a:endParaRPr>
            </a:p>
            <a:p>
              <a:pPr algn="ctr" eaLnBrk="0" hangingPunct="0">
                <a:lnSpc>
                  <a:spcPts val="1700"/>
                </a:lnSpc>
                <a:tabLst>
                  <a:tab pos="144463" algn="l"/>
                </a:tabLst>
                <a:defRPr/>
              </a:pPr>
              <a:r>
                <a:rPr lang="ru-RU" dirty="0">
                  <a:solidFill>
                    <a:srgbClr val="FFFFFF"/>
                  </a:solidFill>
                  <a:latin typeface="Arial Narrow"/>
                  <a:ea typeface="Times New Roman" pitchFamily="18" charset="0"/>
                </a:rPr>
                <a:t>т</a:t>
              </a:r>
              <a:r>
                <a:rPr lang="ru-RU" dirty="0" smtClean="0">
                  <a:solidFill>
                    <a:srgbClr val="FFFFFF"/>
                  </a:solidFill>
                  <a:latin typeface="Arial Narrow"/>
                  <a:ea typeface="Times New Roman" pitchFamily="18" charset="0"/>
                </a:rPr>
                <a:t>ехнологических платформ</a:t>
              </a:r>
              <a:r>
                <a:rPr lang="en-US" dirty="0" smtClean="0">
                  <a:solidFill>
                    <a:srgbClr val="FFFFFF"/>
                  </a:solidFill>
                  <a:latin typeface="Arial Narrow"/>
                  <a:ea typeface="Times New Roman" pitchFamily="18" charset="0"/>
                </a:rPr>
                <a:t>…</a:t>
              </a:r>
              <a:endParaRPr lang="en-US" dirty="0">
                <a:solidFill>
                  <a:srgbClr val="FFFFFF"/>
                </a:solidFill>
                <a:latin typeface="Arial Narrow"/>
                <a:ea typeface="Times New Roman" pitchFamily="18" charset="0"/>
              </a:endParaRPr>
            </a:p>
          </p:txBody>
        </p:sp>
      </p:grpSp>
      <p:sp>
        <p:nvSpPr>
          <p:cNvPr id="56" name="Titel 2"/>
          <p:cNvSpPr txBox="1">
            <a:spLocks/>
          </p:cNvSpPr>
          <p:nvPr/>
        </p:nvSpPr>
        <p:spPr bwMode="auto">
          <a:xfrm>
            <a:off x="1141413" y="5009076"/>
            <a:ext cx="69945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  <a:spcAft>
                <a:spcPts val="300"/>
              </a:spcAft>
              <a:defRPr/>
            </a:pPr>
            <a:r>
              <a:rPr lang="ru-RU" altLang="ru-RU" sz="3200" dirty="0">
                <a:solidFill>
                  <a:schemeClr val="bg1"/>
                </a:solidFill>
              </a:rPr>
              <a:t>и</a:t>
            </a:r>
            <a:r>
              <a:rPr lang="ru-RU" altLang="ru-RU" sz="3200" dirty="0" smtClean="0">
                <a:solidFill>
                  <a:schemeClr val="bg1"/>
                </a:solidFill>
              </a:rPr>
              <a:t>стории </a:t>
            </a:r>
            <a:r>
              <a:rPr lang="ru-RU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инноваций</a:t>
            </a:r>
            <a:r>
              <a:rPr lang="en-US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en-US" sz="4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" name="Picture 39" descr="360°:Users:wolfgangwiest:Desktop:3M_untern_einzeln:Master of.png"/>
          <p:cNvPicPr>
            <a:picLocks noChangeAspect="1" noChangeArrowheads="1"/>
          </p:cNvPicPr>
          <p:nvPr/>
        </p:nvPicPr>
        <p:blipFill>
          <a:blip r:embed="rId4" r:link="rId5"/>
          <a:stretch>
            <a:fillRect/>
          </a:stretch>
        </p:blipFill>
        <p:spPr bwMode="auto">
          <a:xfrm>
            <a:off x="8822135" y="4269740"/>
            <a:ext cx="1869950" cy="1895586"/>
          </a:xfrm>
          <a:prstGeom prst="ellipse">
            <a:avLst/>
          </a:prstGeom>
          <a:noFill/>
          <a:ln w="9525">
            <a:solidFill>
              <a:srgbClr val="582FA1"/>
            </a:solidFill>
            <a:miter lim="800000"/>
            <a:headEnd/>
            <a:tailEnd/>
          </a:ln>
        </p:spPr>
      </p:pic>
      <p:cxnSp>
        <p:nvCxnSpPr>
          <p:cNvPr id="63511" name="Gerade Verbindung 80"/>
          <p:cNvCxnSpPr>
            <a:cxnSpLocks noChangeShapeType="1"/>
          </p:cNvCxnSpPr>
          <p:nvPr/>
        </p:nvCxnSpPr>
        <p:spPr bwMode="auto">
          <a:xfrm flipH="1">
            <a:off x="3927476" y="3408363"/>
            <a:ext cx="436562" cy="0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Gerade Verbindung 81"/>
          <p:cNvCxnSpPr>
            <a:cxnSpLocks noChangeShapeType="1"/>
          </p:cNvCxnSpPr>
          <p:nvPr/>
        </p:nvCxnSpPr>
        <p:spPr bwMode="auto">
          <a:xfrm flipH="1">
            <a:off x="6181727" y="3408363"/>
            <a:ext cx="561975" cy="0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3" name="Gerade Verbindung 85"/>
          <p:cNvCxnSpPr>
            <a:cxnSpLocks noChangeShapeType="1"/>
          </p:cNvCxnSpPr>
          <p:nvPr/>
        </p:nvCxnSpPr>
        <p:spPr bwMode="auto">
          <a:xfrm flipV="1">
            <a:off x="9971089" y="3675064"/>
            <a:ext cx="201613" cy="617537"/>
          </a:xfrm>
          <a:prstGeom prst="line">
            <a:avLst/>
          </a:prstGeom>
          <a:noFill/>
          <a:ln w="12700" algn="ctr">
            <a:solidFill>
              <a:srgbClr val="582FA1">
                <a:alpha val="9803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514" name="Grafik 46" descr="Ster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4" y="754063"/>
            <a:ext cx="28098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 bwMode="auto">
          <a:xfrm>
            <a:off x="1589" y="1"/>
            <a:ext cx="12188825" cy="4873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3M Circular TT Light" panose="020B0404020101020102" pitchFamily="34" charset="0"/>
              <a:ea typeface="Arial" charset="0"/>
              <a:cs typeface="3M Circular TT Light" panose="020B0404020101020102" pitchFamily="34" charset="0"/>
            </a:endParaRPr>
          </a:p>
        </p:txBody>
      </p:sp>
      <p:grpSp>
        <p:nvGrpSpPr>
          <p:cNvPr id="64515" name="Gruppieren 30"/>
          <p:cNvGrpSpPr>
            <a:grpSpLocks/>
          </p:cNvGrpSpPr>
          <p:nvPr/>
        </p:nvGrpSpPr>
        <p:grpSpPr bwMode="auto">
          <a:xfrm>
            <a:off x="1595438" y="1"/>
            <a:ext cx="8978900" cy="5946775"/>
            <a:chOff x="1593668" y="-1"/>
            <a:chExt cx="8978539" cy="5946776"/>
          </a:xfrm>
        </p:grpSpPr>
        <p:pic>
          <p:nvPicPr>
            <p:cNvPr id="64549" name="Grafik 60" descr="Collaboration people 107 rg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342" y="365760"/>
              <a:ext cx="8371197" cy="558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hteck 61"/>
            <p:cNvSpPr/>
            <p:nvPr/>
          </p:nvSpPr>
          <p:spPr bwMode="auto">
            <a:xfrm flipH="1">
              <a:off x="1593668" y="-1"/>
              <a:ext cx="3317742" cy="59467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endParaRPr lang="en-US">
                <a:latin typeface="3M Circular TT Light" panose="020B0404020101020102" pitchFamily="34" charset="0"/>
                <a:cs typeface="3M Circular TT Light" panose="020B0404020101020102" pitchFamily="34" charset="0"/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7464007" y="-1"/>
              <a:ext cx="3108200" cy="594677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endParaRPr lang="en-US">
                <a:latin typeface="3M Circular TT Light" panose="020B0404020101020102" pitchFamily="34" charset="0"/>
                <a:cs typeface="3M Circular TT Light" panose="020B0404020101020102" pitchFamily="34" charset="0"/>
              </a:endParaRPr>
            </a:p>
          </p:txBody>
        </p:sp>
      </p:grpSp>
      <p:cxnSp>
        <p:nvCxnSpPr>
          <p:cNvPr id="64519" name="Gerade Verbindung 25"/>
          <p:cNvCxnSpPr>
            <a:cxnSpLocks noChangeShapeType="1"/>
          </p:cNvCxnSpPr>
          <p:nvPr/>
        </p:nvCxnSpPr>
        <p:spPr bwMode="auto">
          <a:xfrm>
            <a:off x="1588" y="3419475"/>
            <a:ext cx="801688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Gerade Verbindung 44"/>
          <p:cNvCxnSpPr>
            <a:cxnSpLocks noChangeShapeType="1"/>
          </p:cNvCxnSpPr>
          <p:nvPr/>
        </p:nvCxnSpPr>
        <p:spPr bwMode="auto">
          <a:xfrm>
            <a:off x="3503613" y="3424238"/>
            <a:ext cx="5761038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Titel 29"/>
          <p:cNvSpPr>
            <a:spLocks noGrp="1"/>
          </p:cNvSpPr>
          <p:nvPr>
            <p:ph type="ctrTitle"/>
          </p:nvPr>
        </p:nvSpPr>
        <p:spPr bwMode="auto">
          <a:xfrm>
            <a:off x="687388" y="457200"/>
            <a:ext cx="107902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  <a:cs typeface="3M Circular TT Light" panose="020B0404020101020102" pitchFamily="34" charset="0"/>
              </a:rPr>
              <a:t>Откуда мы берем информацию</a:t>
            </a:r>
            <a:r>
              <a:rPr lang="ru-RU" altLang="ru-RU" dirty="0">
                <a:latin typeface="Arial Narrow" panose="020B0606020202030204" pitchFamily="34" charset="0"/>
                <a:cs typeface="3M Circular TT Light" panose="020B0404020101020102" pitchFamily="34" charset="0"/>
              </a:rPr>
              <a:t>?</a:t>
            </a:r>
            <a:r>
              <a:rPr altLang="ru-RU" dirty="0" smtClean="0">
                <a:latin typeface="Arial Narrow" panose="020B0606020202030204" pitchFamily="34" charset="0"/>
                <a:cs typeface="3M Circular TT Light" panose="020B0404020101020102" pitchFamily="34" charset="0"/>
              </a:rPr>
              <a:t> </a:t>
            </a:r>
            <a:r>
              <a:rPr lang="ru-RU" altLang="ru-RU" dirty="0">
                <a:latin typeface="Arial Narrow" panose="020B0606020202030204" pitchFamily="34" charset="0"/>
                <a:cs typeface="3M Circular TT Light" panose="020B0404020101020102" pitchFamily="34" charset="0"/>
              </a:rPr>
              <a:t>О</a:t>
            </a:r>
            <a:r>
              <a:rPr lang="ru-RU" altLang="ru-RU" dirty="0" smtClean="0">
                <a:latin typeface="Arial Narrow" panose="020B0606020202030204" pitchFamily="34" charset="0"/>
                <a:cs typeface="3M Circular TT Light" panose="020B0404020101020102" pitchFamily="34" charset="0"/>
              </a:rPr>
              <a:t>бщаемся с партнером</a:t>
            </a:r>
            <a:r>
              <a:rPr altLang="ru-RU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/>
            </a:r>
            <a:br>
              <a:rPr altLang="ru-RU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endParaRPr altLang="ru-RU" dirty="0" smtClean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grpSp>
        <p:nvGrpSpPr>
          <p:cNvPr id="64523" name="Gruppieren 44"/>
          <p:cNvGrpSpPr>
            <a:grpSpLocks/>
          </p:cNvGrpSpPr>
          <p:nvPr/>
        </p:nvGrpSpPr>
        <p:grpSpPr bwMode="auto">
          <a:xfrm>
            <a:off x="638170" y="2415617"/>
            <a:ext cx="2956921" cy="2846387"/>
            <a:chOff x="606101" y="2421083"/>
            <a:chExt cx="2956921" cy="2846387"/>
          </a:xfrm>
        </p:grpSpPr>
        <p:sp>
          <p:nvSpPr>
            <p:cNvPr id="42" name="Ellipse 41"/>
            <p:cNvSpPr/>
            <p:nvPr/>
          </p:nvSpPr>
          <p:spPr bwMode="auto">
            <a:xfrm>
              <a:off x="714236" y="2421083"/>
              <a:ext cx="2848786" cy="2846387"/>
            </a:xfrm>
            <a:prstGeom prst="ellipse">
              <a:avLst/>
            </a:prstGeom>
            <a:gradFill>
              <a:gsLst>
                <a:gs pos="0">
                  <a:srgbClr val="1F3399"/>
                </a:gs>
                <a:gs pos="28000">
                  <a:srgbClr val="9B2CA4">
                    <a:alpha val="81961"/>
                  </a:srgbClr>
                </a:gs>
                <a:gs pos="100000">
                  <a:srgbClr val="282D90">
                    <a:alpha val="75000"/>
                  </a:srgbClr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tabLst>
                  <a:tab pos="144463" algn="l"/>
                </a:tabLst>
                <a:defRPr/>
              </a:pPr>
              <a:r>
                <a:rPr lang="en-US">
                  <a:latin typeface="Arial Narrow" panose="020B0606020202030204" pitchFamily="34" charset="0"/>
                  <a:ea typeface="Arial" charset="0"/>
                  <a:cs typeface="3M Circular TT Light" panose="020B0404020101020102" pitchFamily="34" charset="0"/>
                </a:rPr>
                <a:t> 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1078466" y="3038736"/>
              <a:ext cx="245046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Слушаем</a:t>
              </a:r>
              <a:endParaRPr lang="en-US" sz="6000" dirty="0">
                <a:solidFill>
                  <a:schemeClr val="bg1"/>
                </a:solidFill>
                <a:latin typeface="Arial Narrow" panose="020B0606020202030204" pitchFamily="34" charset="0"/>
                <a:cs typeface="3M Circular TT Light" panose="020B0404020101020102" pitchFamily="34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13213" y="3829475"/>
              <a:ext cx="28146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Смотрим</a:t>
              </a:r>
              <a:endParaRPr lang="en-US" sz="4800" dirty="0">
                <a:solidFill>
                  <a:schemeClr val="bg1"/>
                </a:solidFill>
                <a:latin typeface="Arial Narrow" panose="020B0606020202030204" pitchFamily="34" charset="0"/>
                <a:cs typeface="3M Circular TT Light" panose="020B0404020101020102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606101" y="3467537"/>
              <a:ext cx="28541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Спрашиваем</a:t>
              </a:r>
              <a:endParaRPr lang="en-US" sz="3600" dirty="0">
                <a:solidFill>
                  <a:schemeClr val="bg1"/>
                </a:solidFill>
                <a:latin typeface="Arial Narrow" panose="020B0606020202030204" pitchFamily="34" charset="0"/>
                <a:cs typeface="3M Circular TT Light" panose="020B0404020101020102" pitchFamily="34" charset="0"/>
              </a:endParaRPr>
            </a:p>
          </p:txBody>
        </p:sp>
      </p:grpSp>
      <p:grpSp>
        <p:nvGrpSpPr>
          <p:cNvPr id="64524" name="Gruppieren 45"/>
          <p:cNvGrpSpPr>
            <a:grpSpLocks/>
          </p:cNvGrpSpPr>
          <p:nvPr/>
        </p:nvGrpSpPr>
        <p:grpSpPr bwMode="auto">
          <a:xfrm>
            <a:off x="8867777" y="1047751"/>
            <a:ext cx="2884901" cy="2847975"/>
            <a:chOff x="8866188" y="1047750"/>
            <a:chExt cx="2884901" cy="2847975"/>
          </a:xfrm>
        </p:grpSpPr>
        <p:sp>
          <p:nvSpPr>
            <p:cNvPr id="41" name="Ellipse 40"/>
            <p:cNvSpPr/>
            <p:nvPr/>
          </p:nvSpPr>
          <p:spPr bwMode="auto">
            <a:xfrm>
              <a:off x="8866188" y="1047750"/>
              <a:ext cx="2847620" cy="2847975"/>
            </a:xfrm>
            <a:prstGeom prst="ellipse">
              <a:avLst/>
            </a:prstGeom>
            <a:gradFill>
              <a:gsLst>
                <a:gs pos="0">
                  <a:srgbClr val="1F3399"/>
                </a:gs>
                <a:gs pos="28000">
                  <a:srgbClr val="9B2CA4">
                    <a:alpha val="81961"/>
                  </a:srgbClr>
                </a:gs>
                <a:gs pos="100000">
                  <a:srgbClr val="282D90">
                    <a:alpha val="75000"/>
                  </a:srgbClr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tabLst>
                  <a:tab pos="144463" algn="l"/>
                </a:tabLst>
                <a:defRPr/>
              </a:pPr>
              <a:r>
                <a:rPr lang="en-US">
                  <a:latin typeface="Arial Narrow" panose="020B0606020202030204" pitchFamily="34" charset="0"/>
                  <a:ea typeface="Arial" charset="0"/>
                  <a:cs typeface="3M Circular TT Light" panose="020B0404020101020102" pitchFamily="34" charset="0"/>
                </a:rPr>
                <a:t> 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9106314" y="1970565"/>
              <a:ext cx="2644775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2000"/>
                </a:lnSpc>
                <a:buClr>
                  <a:srgbClr val="BB0000"/>
                </a:buClr>
                <a:buSzPct val="75000"/>
                <a:tabLst>
                  <a:tab pos="285750" algn="l"/>
                </a:tabLst>
                <a:defRPr/>
              </a:pPr>
              <a:r>
                <a:rPr lang="ru-RU" sz="3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ЧТО </a:t>
              </a: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может </a:t>
              </a:r>
            </a:p>
            <a:p>
              <a:pPr eaLnBrk="0" hangingPunct="0">
                <a:lnSpc>
                  <a:spcPts val="2000"/>
                </a:lnSpc>
                <a:buClr>
                  <a:srgbClr val="BB0000"/>
                </a:buClr>
                <a:buSzPct val="75000"/>
                <a:tabLst>
                  <a:tab pos="285750" algn="l"/>
                </a:tabLst>
                <a:defRPr/>
              </a:pP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быть улучшено</a:t>
              </a:r>
              <a:r>
                <a:rPr lang="ru-RU" sz="3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?</a:t>
              </a:r>
              <a:endPara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3M Circular TT Light" panose="020B0404020101020102" pitchFamily="34" charset="0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606346" y="2661770"/>
              <a:ext cx="1970088" cy="584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2000"/>
                </a:lnSpc>
                <a:buClr>
                  <a:srgbClr val="BB0000"/>
                </a:buClr>
                <a:buSzPct val="75000"/>
                <a:tabLst>
                  <a:tab pos="285750" algn="l"/>
                </a:tabLst>
                <a:defRPr/>
              </a:pPr>
              <a:r>
                <a:rPr lang="ru-RU" sz="3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ЧТО </a:t>
              </a: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нужно партерам</a:t>
              </a:r>
              <a:r>
                <a:rPr lang="ru-RU" sz="3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3M Circular TT Light" panose="020B0404020101020102" pitchFamily="34" charset="0"/>
                </a:rPr>
                <a:t>?</a:t>
              </a:r>
              <a:endParaRPr lang="en-US" sz="3200" dirty="0">
                <a:solidFill>
                  <a:schemeClr val="bg1"/>
                </a:solidFill>
                <a:latin typeface="Arial Narrow" panose="020B0606020202030204" pitchFamily="34" charset="0"/>
                <a:cs typeface="3M Circular TT Light" panose="020B0404020101020102" pitchFamily="34" charset="0"/>
              </a:endParaRPr>
            </a:p>
          </p:txBody>
        </p:sp>
      </p:grpSp>
      <p:cxnSp>
        <p:nvCxnSpPr>
          <p:cNvPr id="64525" name="Gerade Verbindung 50"/>
          <p:cNvCxnSpPr>
            <a:cxnSpLocks noChangeShapeType="1"/>
          </p:cNvCxnSpPr>
          <p:nvPr/>
        </p:nvCxnSpPr>
        <p:spPr bwMode="auto">
          <a:xfrm>
            <a:off x="11349039" y="3419475"/>
            <a:ext cx="868363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01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437537"/>
            <a:ext cx="2014538" cy="1920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462" y="4513907"/>
            <a:ext cx="1952625" cy="1934204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 bwMode="auto">
          <a:xfrm>
            <a:off x="1589" y="365761"/>
            <a:ext cx="12777709" cy="4873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71683" name="Titel 29"/>
          <p:cNvSpPr>
            <a:spLocks noGrp="1"/>
          </p:cNvSpPr>
          <p:nvPr>
            <p:ph type="ctrTitle"/>
          </p:nvPr>
        </p:nvSpPr>
        <p:spPr bwMode="auto">
          <a:xfrm>
            <a:off x="562769" y="175389"/>
            <a:ext cx="107902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ea typeface="+mn-ea"/>
                <a:cs typeface="+mn-cs"/>
              </a:rPr>
              <a:t>Новые решения в области антикоррозионной </a:t>
            </a:r>
            <a:r>
              <a:rPr lang="ru-RU" dirty="0" smtClean="0">
                <a:latin typeface="Arial Narrow" panose="020B0606020202030204" pitchFamily="34" charset="0"/>
                <a:ea typeface="+mn-ea"/>
                <a:cs typeface="+mn-cs"/>
              </a:rPr>
              <a:t>защиты – </a:t>
            </a:r>
            <a:r>
              <a:rPr lang="ru-RU" dirty="0" smtClean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dirty="0" smtClean="0">
                <a:latin typeface="Arial Narrow" panose="020B0606020202030204" pitchFamily="34" charset="0"/>
                <a:ea typeface="+mn-ea"/>
                <a:cs typeface="+mn-cs"/>
              </a:rPr>
              <a:t>полиуретановые </a:t>
            </a:r>
            <a:r>
              <a:rPr lang="ru-RU" dirty="0" smtClean="0">
                <a:latin typeface="Arial Narrow" panose="020B0606020202030204" pitchFamily="34" charset="0"/>
                <a:ea typeface="+mn-ea"/>
                <a:cs typeface="+mn-cs"/>
              </a:rPr>
              <a:t>покрытия серии </a:t>
            </a:r>
            <a:r>
              <a:rPr lang="ru-RU" dirty="0" err="1" smtClean="0">
                <a:latin typeface="Arial Narrow" panose="020B0606020202030204" pitchFamily="34" charset="0"/>
                <a:ea typeface="+mn-ea"/>
                <a:cs typeface="+mn-cs"/>
              </a:rPr>
              <a:t>Скотчкоут</a:t>
            </a:r>
            <a:endParaRPr altLang="ru-RU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86363" y="3386136"/>
            <a:ext cx="2143125" cy="20288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2000" dirty="0"/>
          </a:p>
        </p:txBody>
      </p:sp>
      <p:sp>
        <p:nvSpPr>
          <p:cNvPr id="5" name="Rectangle 4"/>
          <p:cNvSpPr/>
          <p:nvPr/>
        </p:nvSpPr>
        <p:spPr>
          <a:xfrm>
            <a:off x="5253038" y="3981214"/>
            <a:ext cx="20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Платформа </a:t>
            </a:r>
            <a:r>
              <a:rPr lang="ru-RU" b="1" dirty="0" err="1" smtClean="0">
                <a:latin typeface="Arial Narrow" panose="020B0606020202030204" pitchFamily="34" charset="0"/>
              </a:rPr>
              <a:t>Скотчкоут</a:t>
            </a:r>
            <a:r>
              <a:rPr lang="ru-RU" b="1" dirty="0" smtClean="0">
                <a:latin typeface="Arial Narrow" panose="020B0606020202030204" pitchFamily="34" charset="0"/>
              </a:rPr>
              <a:t> 3000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9514" y="1257164"/>
            <a:ext cx="2989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Покрытие для ручного нанесения. Переходы «земля/воздух»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0075" y="3278383"/>
            <a:ext cx="347186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Покрытие для заводского нанесения на крановые узлы, отводы </a:t>
            </a:r>
          </a:p>
          <a:p>
            <a:pPr lvl="0"/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ПК-80, соотношение1:1, </a:t>
            </a:r>
            <a:endParaRPr lang="ru-RU" sz="1600" i="1" dirty="0" smtClean="0">
              <a:latin typeface="Arial Narrow" panose="020B0606020202030204" pitchFamily="34" charset="0"/>
              <a:ea typeface="Calibri" panose="020F0502020204030204" pitchFamily="34" charset="0"/>
              <a:cs typeface="3M Circular TT Book" panose="020B0604020101020102" pitchFamily="34" charset="0"/>
            </a:endParaRPr>
          </a:p>
          <a:p>
            <a:pPr lvl="0"/>
            <a:r>
              <a:rPr lang="ru-RU" sz="1600" i="1" dirty="0" smtClean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быстрое </a:t>
            </a:r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отверждение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3383874"/>
            <a:ext cx="3209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Покрытие для </a:t>
            </a:r>
            <a:r>
              <a:rPr lang="ru-RU" i="1" dirty="0" err="1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переизоляции</a:t>
            </a:r>
            <a:r>
              <a:rPr lang="ru-RU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 в полевых условиях </a:t>
            </a:r>
          </a:p>
          <a:p>
            <a:pPr lvl="0"/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ПК-80, </a:t>
            </a:r>
          </a:p>
          <a:p>
            <a:pPr lvl="0"/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соотношение 1:1, </a:t>
            </a:r>
            <a:endParaRPr lang="ru-RU" sz="1600" i="1" dirty="0" smtClean="0">
              <a:latin typeface="Arial Narrow" panose="020B0606020202030204" pitchFamily="34" charset="0"/>
              <a:ea typeface="Calibri" panose="020F0502020204030204" pitchFamily="34" charset="0"/>
              <a:cs typeface="3M Circular TT Book" panose="020B0604020101020102" pitchFamily="34" charset="0"/>
            </a:endParaRPr>
          </a:p>
          <a:p>
            <a:pPr lvl="0"/>
            <a:r>
              <a:rPr lang="ru-RU" sz="1600" i="1" dirty="0" smtClean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быстрое </a:t>
            </a:r>
            <a:r>
              <a:rPr lang="ru-RU" sz="1600" i="1" dirty="0">
                <a:latin typeface="Arial Narrow" panose="020B0606020202030204" pitchFamily="34" charset="0"/>
                <a:ea typeface="Calibri" panose="020F0502020204030204" pitchFamily="34" charset="0"/>
                <a:cs typeface="3M Circular TT Book" panose="020B0604020101020102" pitchFamily="34" charset="0"/>
              </a:rPr>
              <a:t>отверждение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5957888" y="2828925"/>
            <a:ext cx="571500" cy="4857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2000" dirty="0"/>
          </a:p>
        </p:txBody>
      </p:sp>
      <p:sp>
        <p:nvSpPr>
          <p:cNvPr id="16" name="Down Arrow 15"/>
          <p:cNvSpPr/>
          <p:nvPr/>
        </p:nvSpPr>
        <p:spPr>
          <a:xfrm rot="17537677">
            <a:off x="7453313" y="4638676"/>
            <a:ext cx="571500" cy="4857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2000" dirty="0"/>
          </a:p>
        </p:txBody>
      </p:sp>
      <p:sp>
        <p:nvSpPr>
          <p:cNvPr id="17" name="Down Arrow 16"/>
          <p:cNvSpPr/>
          <p:nvPr/>
        </p:nvSpPr>
        <p:spPr>
          <a:xfrm rot="3830639">
            <a:off x="4391026" y="4748215"/>
            <a:ext cx="571500" cy="4857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961" y="1189293"/>
            <a:ext cx="1930925" cy="16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1589" y="1"/>
            <a:ext cx="12188825" cy="4873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71683" name="Titel 29"/>
          <p:cNvSpPr>
            <a:spLocks noGrp="1"/>
          </p:cNvSpPr>
          <p:nvPr>
            <p:ph type="ctrTitle"/>
          </p:nvPr>
        </p:nvSpPr>
        <p:spPr bwMode="auto">
          <a:xfrm>
            <a:off x="604044" y="273312"/>
            <a:ext cx="10983914" cy="853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ru-RU" sz="4000" dirty="0" smtClean="0">
                <a:latin typeface="Arial Narrow" charset="0"/>
                <a:ea typeface="+mn-ea"/>
                <a:cs typeface="+mn-cs"/>
              </a:rPr>
              <a:t>Покрытие для ручного </a:t>
            </a:r>
            <a:r>
              <a:rPr lang="ru-RU" sz="4000" dirty="0">
                <a:latin typeface="Arial Narrow" charset="0"/>
                <a:ea typeface="+mn-ea"/>
                <a:cs typeface="+mn-cs"/>
              </a:rPr>
              <a:t>нанесения </a:t>
            </a:r>
            <a:r>
              <a:rPr lang="ru-RU" sz="4000" dirty="0" err="1">
                <a:latin typeface="Arial Narrow" charset="0"/>
                <a:ea typeface="+mn-ea"/>
                <a:cs typeface="+mn-cs"/>
              </a:rPr>
              <a:t>Скотчкоут</a:t>
            </a:r>
            <a:r>
              <a:rPr lang="ru-RU" sz="4000" dirty="0">
                <a:latin typeface="Arial Narrow" charset="0"/>
                <a:ea typeface="+mn-ea"/>
                <a:cs typeface="+mn-cs"/>
              </a:rPr>
              <a:t> </a:t>
            </a:r>
            <a:r>
              <a:rPr lang="ru-RU" sz="4000" dirty="0" smtClean="0">
                <a:latin typeface="Arial Narrow" charset="0"/>
                <a:ea typeface="+mn-ea"/>
                <a:cs typeface="+mn-cs"/>
              </a:rPr>
              <a:t>3000.</a:t>
            </a:r>
            <a:br>
              <a:rPr lang="ru-RU" sz="4000" dirty="0" smtClean="0">
                <a:latin typeface="Arial Narrow" charset="0"/>
                <a:ea typeface="+mn-ea"/>
                <a:cs typeface="+mn-cs"/>
              </a:rPr>
            </a:br>
            <a:r>
              <a:rPr lang="ru-RU" sz="4000" dirty="0" smtClean="0">
                <a:latin typeface="Arial Narrow" charset="0"/>
                <a:ea typeface="+mn-ea"/>
                <a:cs typeface="+mn-cs"/>
              </a:rPr>
              <a:t>Переходы </a:t>
            </a:r>
            <a:r>
              <a:rPr lang="ru-RU" sz="4000" dirty="0">
                <a:latin typeface="Arial Narrow" charset="0"/>
                <a:ea typeface="+mn-ea"/>
                <a:cs typeface="+mn-cs"/>
              </a:rPr>
              <a:t>«земля/воздух</a:t>
            </a:r>
            <a:r>
              <a:rPr lang="ru-RU" sz="4000" dirty="0" smtClean="0">
                <a:latin typeface="Arial Narrow" charset="0"/>
                <a:ea typeface="+mn-ea"/>
                <a:cs typeface="+mn-cs"/>
              </a:rPr>
              <a:t>»</a:t>
            </a:r>
            <a:r>
              <a:rPr lang="en-US" sz="4000" dirty="0" smtClean="0">
                <a:latin typeface="Arial Narrow" charset="0"/>
                <a:ea typeface="+mn-ea"/>
                <a:cs typeface="+mn-cs"/>
              </a:rPr>
              <a:t> </a:t>
            </a:r>
            <a:r>
              <a:rPr lang="ru-RU" sz="4000" dirty="0" smtClean="0">
                <a:latin typeface="Arial Narrow" charset="0"/>
                <a:ea typeface="+mn-ea"/>
                <a:cs typeface="+mn-cs"/>
              </a:rPr>
              <a:t> </a:t>
            </a:r>
            <a:r>
              <a:rPr lang="ru-RU" i="1" dirty="0"/>
              <a:t/>
            </a:r>
            <a:br>
              <a:rPr lang="ru-RU" i="1" dirty="0"/>
            </a:br>
            <a:endParaRPr altLang="ru-RU" dirty="0" smtClean="0">
              <a:solidFill>
                <a:srgbClr val="000000"/>
              </a:solidFill>
            </a:endParaRPr>
          </a:p>
        </p:txBody>
      </p:sp>
      <p:cxnSp>
        <p:nvCxnSpPr>
          <p:cNvPr id="71684" name="Gerade Verbindung 25"/>
          <p:cNvCxnSpPr>
            <a:cxnSpLocks noChangeShapeType="1"/>
          </p:cNvCxnSpPr>
          <p:nvPr/>
        </p:nvCxnSpPr>
        <p:spPr bwMode="auto">
          <a:xfrm>
            <a:off x="1588" y="3876671"/>
            <a:ext cx="1906588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5" name="Gerade Verbindung 28"/>
          <p:cNvCxnSpPr>
            <a:cxnSpLocks noChangeShapeType="1"/>
          </p:cNvCxnSpPr>
          <p:nvPr/>
        </p:nvCxnSpPr>
        <p:spPr bwMode="auto">
          <a:xfrm>
            <a:off x="1900238" y="1733546"/>
            <a:ext cx="0" cy="464185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Gerade Verbindung 42"/>
          <p:cNvCxnSpPr>
            <a:cxnSpLocks noChangeShapeType="1"/>
          </p:cNvCxnSpPr>
          <p:nvPr/>
        </p:nvCxnSpPr>
        <p:spPr bwMode="auto">
          <a:xfrm flipH="1">
            <a:off x="11707813" y="3873496"/>
            <a:ext cx="482600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Gerade Verbindung 43"/>
          <p:cNvCxnSpPr>
            <a:cxnSpLocks noChangeShapeType="1"/>
          </p:cNvCxnSpPr>
          <p:nvPr/>
        </p:nvCxnSpPr>
        <p:spPr bwMode="auto">
          <a:xfrm>
            <a:off x="11704638" y="1730371"/>
            <a:ext cx="0" cy="464185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688" name="Gruppieren 22"/>
          <p:cNvGrpSpPr>
            <a:grpSpLocks/>
          </p:cNvGrpSpPr>
          <p:nvPr/>
        </p:nvGrpSpPr>
        <p:grpSpPr bwMode="auto">
          <a:xfrm>
            <a:off x="1588" y="1714497"/>
            <a:ext cx="1581150" cy="3495675"/>
            <a:chOff x="-1" y="1257299"/>
            <a:chExt cx="1581152" cy="3495679"/>
          </a:xfrm>
        </p:grpSpPr>
        <p:pic>
          <p:nvPicPr>
            <p:cNvPr id="71705" name="Grafik 49" descr="067_knowled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257299"/>
              <a:ext cx="1438275" cy="343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hteck 51"/>
            <p:cNvSpPr/>
            <p:nvPr/>
          </p:nvSpPr>
          <p:spPr bwMode="auto">
            <a:xfrm rot="5400000">
              <a:off x="-523875" y="2647952"/>
              <a:ext cx="2628902" cy="1581150"/>
            </a:xfrm>
            <a:prstGeom prst="rect">
              <a:avLst/>
            </a:prstGeom>
            <a:gradFill>
              <a:gsLst>
                <a:gs pos="4000">
                  <a:schemeClr val="bg1"/>
                </a:gs>
                <a:gs pos="41000">
                  <a:schemeClr val="bg1">
                    <a:alpha val="56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Eine Ecke des Rechtecks abrunden 18"/>
          <p:cNvSpPr/>
          <p:nvPr/>
        </p:nvSpPr>
        <p:spPr bwMode="auto">
          <a:xfrm rot="10800000" flipH="1">
            <a:off x="1588" y="5061095"/>
            <a:ext cx="1446028" cy="1342876"/>
          </a:xfrm>
          <a:prstGeom prst="round1Rect">
            <a:avLst>
              <a:gd name="adj" fmla="val 18992"/>
            </a:avLst>
          </a:prstGeom>
          <a:gradFill flip="none" rotWithShape="1">
            <a:gsLst>
              <a:gs pos="0">
                <a:srgbClr val="1F3399"/>
              </a:gs>
              <a:gs pos="28000">
                <a:srgbClr val="9B2CA4">
                  <a:alpha val="81961"/>
                </a:srgbClr>
              </a:gs>
              <a:gs pos="100000">
                <a:srgbClr val="282D90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121980" y="1439150"/>
            <a:ext cx="5613959" cy="1046474"/>
          </a:xfrm>
          <a:prstGeom prst="roundRect">
            <a:avLst/>
          </a:prstGeom>
          <a:solidFill>
            <a:srgbClr val="9C3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Подготовка поверхности ручными инструментами до степени S</a:t>
            </a:r>
            <a:r>
              <a:rPr lang="en-US" sz="28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t3</a:t>
            </a:r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137007" y="2597770"/>
            <a:ext cx="5613959" cy="1210883"/>
          </a:xfrm>
          <a:prstGeom prst="roundRect">
            <a:avLst/>
          </a:prstGeom>
          <a:solidFill>
            <a:srgbClr val="9C3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800" dirty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Упаковка материала в компактную тару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121979" y="3920799"/>
            <a:ext cx="5613959" cy="1563653"/>
          </a:xfrm>
          <a:prstGeom prst="roundRect">
            <a:avLst/>
          </a:prstGeom>
          <a:solidFill>
            <a:srgbClr val="9C3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Продукт будет удовлетворять требованиям </a:t>
            </a:r>
            <a:endParaRPr lang="ru-RU" sz="2800" dirty="0" smtClean="0">
              <a:solidFill>
                <a:prstClr val="white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СТО </a:t>
            </a:r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Газпром</a:t>
            </a:r>
            <a:r>
              <a:rPr lang="ru-RU" sz="2800" dirty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9.1-018-2012</a:t>
            </a:r>
          </a:p>
          <a:p>
            <a:endParaRPr lang="ru-RU" sz="3200" dirty="0" smtClean="0">
              <a:solidFill>
                <a:prstClr val="white"/>
              </a:solidFill>
              <a:ea typeface="Arial" charset="0"/>
              <a:cs typeface="Arial" charset="0"/>
            </a:endParaRPr>
          </a:p>
          <a:p>
            <a:endParaRPr lang="ru-RU" sz="320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24" name="Скругленный прямоугольник 21"/>
          <p:cNvSpPr/>
          <p:nvPr/>
        </p:nvSpPr>
        <p:spPr bwMode="auto">
          <a:xfrm>
            <a:off x="2121980" y="5596905"/>
            <a:ext cx="8990487" cy="775316"/>
          </a:xfrm>
          <a:prstGeom prst="roundRect">
            <a:avLst/>
          </a:prstGeom>
          <a:solidFill>
            <a:srgbClr val="9C3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Испытания у клиентов планируются во втором квартале 2017г.</a:t>
            </a:r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439" y="1439150"/>
            <a:ext cx="3234683" cy="39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6" y="261265"/>
            <a:ext cx="11425237" cy="457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Поддержка клиентов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094744" y="1192455"/>
            <a:ext cx="6180005" cy="1038518"/>
          </a:xfrm>
          <a:prstGeom prst="roundRect">
            <a:avLst/>
          </a:prstGeom>
          <a:solidFill>
            <a:srgbClr val="9C3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Семинары и обучающие мероприятия 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(на территории </a:t>
            </a:r>
            <a:r>
              <a:rPr lang="ru-RU" sz="2400" dirty="0" err="1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Трансгазов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)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094744" y="2433138"/>
            <a:ext cx="6180005" cy="1451466"/>
          </a:xfrm>
          <a:prstGeom prst="roundRect">
            <a:avLst/>
          </a:prstGeom>
          <a:solidFill>
            <a:srgbClr val="9C3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Обучение технологии нанесения покрытий и повышение квалификации изолировщиков для работы на трубопроводах ПАО «Газпром»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cxnSp>
        <p:nvCxnSpPr>
          <p:cNvPr id="12" name="Gerade Verbindung 25"/>
          <p:cNvCxnSpPr>
            <a:cxnSpLocks noChangeShapeType="1"/>
          </p:cNvCxnSpPr>
          <p:nvPr/>
        </p:nvCxnSpPr>
        <p:spPr bwMode="auto">
          <a:xfrm>
            <a:off x="0" y="3325943"/>
            <a:ext cx="1906588" cy="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Gerade Verbindung 28"/>
          <p:cNvCxnSpPr>
            <a:cxnSpLocks noChangeShapeType="1"/>
          </p:cNvCxnSpPr>
          <p:nvPr/>
        </p:nvCxnSpPr>
        <p:spPr bwMode="auto">
          <a:xfrm>
            <a:off x="1898650" y="1182818"/>
            <a:ext cx="0" cy="4641850"/>
          </a:xfrm>
          <a:prstGeom prst="line">
            <a:avLst/>
          </a:prstGeom>
          <a:noFill/>
          <a:ln w="12700" algn="ctr">
            <a:solidFill>
              <a:srgbClr val="552F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uppieren 22"/>
          <p:cNvGrpSpPr>
            <a:grpSpLocks/>
          </p:cNvGrpSpPr>
          <p:nvPr/>
        </p:nvGrpSpPr>
        <p:grpSpPr bwMode="auto">
          <a:xfrm>
            <a:off x="0" y="1163769"/>
            <a:ext cx="1581150" cy="3495675"/>
            <a:chOff x="-1" y="1257299"/>
            <a:chExt cx="1581152" cy="3495679"/>
          </a:xfrm>
        </p:grpSpPr>
        <p:pic>
          <p:nvPicPr>
            <p:cNvPr id="15" name="Grafik 49" descr="067_knowled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257299"/>
              <a:ext cx="1438275" cy="343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51"/>
            <p:cNvSpPr/>
            <p:nvPr/>
          </p:nvSpPr>
          <p:spPr bwMode="auto">
            <a:xfrm rot="5400000">
              <a:off x="-523875" y="2647952"/>
              <a:ext cx="2628902" cy="1581150"/>
            </a:xfrm>
            <a:prstGeom prst="rect">
              <a:avLst/>
            </a:prstGeom>
            <a:gradFill>
              <a:gsLst>
                <a:gs pos="4000">
                  <a:schemeClr val="bg1"/>
                </a:gs>
                <a:gs pos="41000">
                  <a:schemeClr val="bg1">
                    <a:alpha val="56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Eine Ecke des Rechtecks abrunden 18"/>
          <p:cNvSpPr/>
          <p:nvPr/>
        </p:nvSpPr>
        <p:spPr bwMode="auto">
          <a:xfrm rot="10800000" flipH="1">
            <a:off x="0" y="4510367"/>
            <a:ext cx="1446028" cy="1342876"/>
          </a:xfrm>
          <a:prstGeom prst="round1Rect">
            <a:avLst>
              <a:gd name="adj" fmla="val 18992"/>
            </a:avLst>
          </a:prstGeom>
          <a:gradFill flip="none" rotWithShape="1">
            <a:gsLst>
              <a:gs pos="0">
                <a:srgbClr val="1F3399"/>
              </a:gs>
              <a:gs pos="28000">
                <a:srgbClr val="9B2CA4">
                  <a:alpha val="81961"/>
                </a:srgbClr>
              </a:gs>
              <a:gs pos="100000">
                <a:srgbClr val="282D90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44" y="4379427"/>
            <a:ext cx="9797219" cy="19844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993" y="194350"/>
            <a:ext cx="3325970" cy="41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 bwMode="auto">
          <a:xfrm>
            <a:off x="908052" y="2138363"/>
            <a:ext cx="5289621" cy="2506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</a:rPr>
              <a:t>Спасибо за внимание!</a:t>
            </a:r>
            <a:br>
              <a:rPr lang="ru-RU" altLang="ru-RU" dirty="0" smtClean="0">
                <a:latin typeface="Arial Narrow" panose="020B0606020202030204" pitchFamily="34" charset="0"/>
              </a:rPr>
            </a:br>
            <a:r>
              <a:rPr lang="ru-RU" altLang="ru-RU" dirty="0" smtClean="0">
                <a:latin typeface="Arial Narrow" panose="020B0606020202030204" pitchFamily="34" charset="0"/>
              </a:rPr>
              <a:t/>
            </a:r>
            <a:br>
              <a:rPr lang="ru-RU" altLang="ru-RU" dirty="0" smtClean="0">
                <a:latin typeface="Arial Narrow" panose="020B0606020202030204" pitchFamily="34" charset="0"/>
              </a:rPr>
            </a:br>
            <a:r>
              <a:rPr lang="ru-RU" altLang="ru-RU" dirty="0" smtClean="0">
                <a:latin typeface="Arial Narrow" panose="020B0606020202030204" pitchFamily="34" charset="0"/>
              </a:rPr>
              <a:t>Сергей Алексеевич Зотов</a:t>
            </a:r>
            <a:br>
              <a:rPr lang="ru-RU" altLang="ru-RU" dirty="0" smtClean="0">
                <a:latin typeface="Arial Narrow" panose="020B0606020202030204" pitchFamily="34" charset="0"/>
              </a:rPr>
            </a:br>
            <a:r>
              <a:rPr lang="ru-RU" altLang="ru-RU" dirty="0" smtClean="0">
                <a:latin typeface="Arial Narrow" panose="020B0606020202030204" pitchFamily="34" charset="0"/>
              </a:rPr>
              <a:t>+7 987 747 44 47</a:t>
            </a:r>
            <a:br>
              <a:rPr lang="ru-RU" altLang="ru-RU" dirty="0" smtClean="0">
                <a:latin typeface="Arial Narrow" panose="020B0606020202030204" pitchFamily="34" charset="0"/>
              </a:rPr>
            </a:br>
            <a:r>
              <a:rPr lang="en-US" altLang="ru-RU" dirty="0" smtClean="0">
                <a:latin typeface="Arial Narrow" panose="020B0606020202030204" pitchFamily="34" charset="0"/>
              </a:rPr>
              <a:t>szotov</a:t>
            </a:r>
            <a:r>
              <a:rPr altLang="ru-RU" dirty="0" smtClean="0">
                <a:latin typeface="Arial Narrow" panose="020B0606020202030204" pitchFamily="34" charset="0"/>
              </a:rPr>
              <a:t>@</a:t>
            </a:r>
            <a:r>
              <a:rPr alt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3M</a:t>
            </a:r>
            <a:r>
              <a:rPr altLang="ru-RU" dirty="0" smtClean="0">
                <a:latin typeface="Arial Narrow" panose="020B0606020202030204" pitchFamily="34" charset="0"/>
              </a:rPr>
              <a:t>.com</a:t>
            </a:r>
            <a:endParaRPr lang="ru-RU" altLang="ru-RU" dirty="0" smtClean="0">
              <a:latin typeface="Arial Narrow" panose="020B0606020202030204" pitchFamily="34" charset="0"/>
            </a:endParaRPr>
          </a:p>
        </p:txBody>
      </p:sp>
      <p:pic>
        <p:nvPicPr>
          <p:cNvPr id="12291" name="Рисунок 5" descr="Рисунок3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547688"/>
            <a:ext cx="496728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7" y="256463"/>
            <a:ext cx="11464925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59401" y="1795464"/>
            <a:ext cx="68310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1991</a:t>
            </a:r>
            <a:r>
              <a:rPr lang="ru-RU" sz="2000" dirty="0">
                <a:latin typeface="Arial Narrow" pitchFamily="34" charset="0"/>
                <a:cs typeface="Arial" charset="0"/>
              </a:rPr>
              <a:t>    Представительство компании 3М в</a:t>
            </a:r>
          </a:p>
          <a:p>
            <a:pPr marL="457200" indent="-4572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dirty="0">
                <a:latin typeface="Arial Narrow" pitchFamily="34" charset="0"/>
                <a:cs typeface="Arial" charset="0"/>
              </a:rPr>
              <a:t>            России</a:t>
            </a:r>
            <a:r>
              <a:rPr lang="en-US" sz="2000" dirty="0">
                <a:latin typeface="Arial Narrow" pitchFamily="34" charset="0"/>
                <a:cs typeface="Arial" charset="0"/>
              </a:rPr>
              <a:t> </a:t>
            </a:r>
            <a:r>
              <a:rPr lang="ru-RU" sz="2000" dirty="0">
                <a:latin typeface="Arial Narrow" pitchFamily="34" charset="0"/>
                <a:cs typeface="Arial" charset="0"/>
              </a:rPr>
              <a:t>(Москва)</a:t>
            </a:r>
            <a:endParaRPr lang="en-US" sz="2000" dirty="0">
              <a:latin typeface="Arial Narrow" pitchFamily="34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2005  </a:t>
            </a:r>
            <a:r>
              <a:rPr lang="ru-RU" sz="2000" dirty="0">
                <a:latin typeface="Arial Narrow" pitchFamily="34" charset="0"/>
                <a:cs typeface="Arial" charset="0"/>
              </a:rPr>
              <a:t>  Клиентский центр в Санкт- Петербурге</a:t>
            </a:r>
          </a:p>
          <a:p>
            <a:pPr marL="457200" indent="-4572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2006   </a:t>
            </a:r>
            <a:r>
              <a:rPr lang="ru-RU" sz="2000" dirty="0">
                <a:latin typeface="Arial Narrow" pitchFamily="34" charset="0"/>
                <a:cs typeface="Arial" charset="0"/>
              </a:rPr>
              <a:t> Технологический Центр в Москве</a:t>
            </a:r>
          </a:p>
          <a:p>
            <a:pPr marL="723900" indent="-7239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2008    Первый производственный</a:t>
            </a:r>
            <a:r>
              <a:rPr lang="en-US" sz="2000" b="1" dirty="0">
                <a:latin typeface="Arial Narrow" pitchFamily="34" charset="0"/>
                <a:cs typeface="Arial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Arial" charset="0"/>
              </a:rPr>
              <a:t>комплекс</a:t>
            </a:r>
            <a:r>
              <a:rPr lang="ru-RU" sz="2000" b="1" dirty="0">
                <a:latin typeface="Arial Narrow" pitchFamily="34" charset="0"/>
                <a:cs typeface="Arial" charset="0"/>
              </a:rPr>
              <a:t> в г. Волоколамске</a:t>
            </a:r>
            <a:r>
              <a:rPr lang="en-US" sz="2000" b="1" dirty="0">
                <a:latin typeface="Arial Narrow" pitchFamily="34" charset="0"/>
                <a:cs typeface="Arial" charset="0"/>
              </a:rPr>
              <a:t> </a:t>
            </a:r>
            <a:endParaRPr lang="ru-RU" sz="2000" b="1" dirty="0">
              <a:latin typeface="Arial Narrow" pitchFamily="34" charset="0"/>
              <a:cs typeface="Arial" charset="0"/>
            </a:endParaRPr>
          </a:p>
          <a:p>
            <a:pPr marL="723900" indent="-7239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2008 </a:t>
            </a:r>
            <a:r>
              <a:rPr lang="ru-RU" sz="2000" dirty="0">
                <a:latin typeface="Arial Narrow" pitchFamily="34" charset="0"/>
                <a:cs typeface="Arial" charset="0"/>
              </a:rPr>
              <a:t>   Клиентский центр в  Екатеринбурге</a:t>
            </a:r>
            <a:endParaRPr lang="en-US" sz="2000" dirty="0">
              <a:latin typeface="Arial Narrow" pitchFamily="34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2013  </a:t>
            </a:r>
            <a:r>
              <a:rPr lang="ru-RU" sz="2000" dirty="0">
                <a:latin typeface="Arial Narrow" pitchFamily="34" charset="0"/>
                <a:cs typeface="Arial" charset="0"/>
              </a:rPr>
              <a:t>  Число сотрудников превышает 7</a:t>
            </a:r>
            <a:r>
              <a:rPr lang="en-US" sz="2000" dirty="0">
                <a:latin typeface="Arial Narrow" pitchFamily="34" charset="0"/>
                <a:cs typeface="Arial" charset="0"/>
              </a:rPr>
              <a:t>00</a:t>
            </a:r>
            <a:r>
              <a:rPr lang="ru-RU" sz="2000" dirty="0">
                <a:latin typeface="Arial Narrow" pitchFamily="34" charset="0"/>
                <a:cs typeface="Arial" charset="0"/>
              </a:rPr>
              <a:t> </a:t>
            </a:r>
          </a:p>
          <a:p>
            <a:pPr marL="723900" indent="-7239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dirty="0">
                <a:latin typeface="Arial Narrow" pitchFamily="34" charset="0"/>
                <a:cs typeface="Arial" charset="0"/>
              </a:rPr>
              <a:t>            Представители компании во всех </a:t>
            </a:r>
            <a:r>
              <a:rPr lang="ru-RU" sz="2000" dirty="0" smtClean="0">
                <a:latin typeface="Arial Narrow" pitchFamily="34" charset="0"/>
                <a:cs typeface="Arial" charset="0"/>
              </a:rPr>
              <a:t>федеральных  </a:t>
            </a:r>
            <a:r>
              <a:rPr lang="ru-RU" sz="2000" dirty="0">
                <a:latin typeface="Arial Narrow" pitchFamily="34" charset="0"/>
                <a:cs typeface="Arial" charset="0"/>
              </a:rPr>
              <a:t>округах России</a:t>
            </a:r>
          </a:p>
          <a:p>
            <a:pPr marL="723900" indent="-723900">
              <a:spcBef>
                <a:spcPct val="20000"/>
              </a:spcBef>
              <a:buClr>
                <a:srgbClr val="A7C5F7"/>
              </a:buClr>
              <a:defRPr/>
            </a:pPr>
            <a:r>
              <a:rPr lang="ru-RU" sz="2000" b="1" dirty="0">
                <a:latin typeface="Arial Narrow" pitchFamily="34" charset="0"/>
                <a:cs typeface="Arial" charset="0"/>
              </a:rPr>
              <a:t>2015    Второй производственный</a:t>
            </a:r>
            <a:r>
              <a:rPr lang="en-US" sz="2000" b="1" dirty="0">
                <a:latin typeface="Arial Narrow" pitchFamily="34" charset="0"/>
                <a:cs typeface="Arial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Arial" charset="0"/>
              </a:rPr>
              <a:t>комплекс</a:t>
            </a:r>
            <a:r>
              <a:rPr lang="ru-RU" sz="2000" b="1" dirty="0">
                <a:latin typeface="Arial Narrow" pitchFamily="34" charset="0"/>
                <a:cs typeface="Arial" charset="0"/>
              </a:rPr>
              <a:t> в г. Елабуга</a:t>
            </a:r>
            <a:r>
              <a:rPr lang="en-US" sz="2000" b="1" dirty="0">
                <a:latin typeface="Arial Narrow" pitchFamily="34" charset="0"/>
                <a:cs typeface="Arial" charset="0"/>
              </a:rPr>
              <a:t> </a:t>
            </a:r>
            <a:endParaRPr lang="ru-RU" sz="2000" b="1" dirty="0">
              <a:latin typeface="Arial Narrow" pitchFamily="34" charset="0"/>
              <a:cs typeface="Arial" charset="0"/>
            </a:endParaRPr>
          </a:p>
        </p:txBody>
      </p:sp>
      <p:pic>
        <p:nvPicPr>
          <p:cNvPr id="7171" name="Рисунок 20" descr="6767ок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1338264"/>
            <a:ext cx="44831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709614" y="457200"/>
            <a:ext cx="9147175" cy="457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5000"/>
              </a:lnSpc>
              <a:spcAft>
                <a:spcPts val="300"/>
              </a:spcAft>
              <a:defRPr/>
            </a:pPr>
            <a:r>
              <a:rPr lang="ru-RU" sz="3200" kern="0" dirty="0">
                <a:latin typeface="Arial Narrow" panose="020B0606020202030204" pitchFamily="34" charset="0"/>
                <a:ea typeface="+mj-ea"/>
                <a:cs typeface="+mj-cs"/>
              </a:rPr>
              <a:t>З</a:t>
            </a:r>
            <a:r>
              <a:rPr lang="ru-RU" sz="3200" kern="0" dirty="0" smtClean="0">
                <a:latin typeface="Arial Narrow" panose="020B0606020202030204" pitchFamily="34" charset="0"/>
                <a:ea typeface="+mj-ea"/>
                <a:cs typeface="+mj-cs"/>
              </a:rPr>
              <a:t>М 25 лет в </a:t>
            </a:r>
            <a:r>
              <a:rPr lang="ru-RU" sz="3200" kern="0" dirty="0">
                <a:latin typeface="Arial Narrow" panose="020B0606020202030204" pitchFamily="34" charset="0"/>
                <a:ea typeface="+mj-ea"/>
                <a:cs typeface="+mj-cs"/>
              </a:rPr>
              <a:t>России</a:t>
            </a:r>
            <a:endParaRPr lang="en-US" sz="3200" kern="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73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  <a:cs typeface="Arial" charset="0"/>
              </a:rPr>
              <a:t>Производственная </a:t>
            </a:r>
            <a:r>
              <a:rPr lang="ru-RU" dirty="0" smtClean="0">
                <a:latin typeface="Arial Narrow" panose="020B0606020202030204" pitchFamily="34" charset="0"/>
                <a:cs typeface="Arial" charset="0"/>
              </a:rPr>
              <a:t>площадка в </a:t>
            </a:r>
            <a:r>
              <a:rPr lang="ru-RU" dirty="0" err="1" smtClean="0">
                <a:latin typeface="Arial Narrow" panose="020B0606020202030204" pitchFamily="34" charset="0"/>
                <a:cs typeface="Arial" charset="0"/>
              </a:rPr>
              <a:t>Алабуге</a:t>
            </a:r>
            <a:r>
              <a:rPr lang="ru-RU" dirty="0" smtClean="0">
                <a:latin typeface="Arial Narrow" panose="020B0606020202030204" pitchFamily="34" charset="0"/>
                <a:cs typeface="Arial" charset="0"/>
              </a:rPr>
              <a:t>. </a:t>
            </a:r>
            <a:r>
              <a:rPr lang="ru-RU" dirty="0">
                <a:latin typeface="Arial Narrow" panose="020B0606020202030204" pitchFamily="34" charset="0"/>
                <a:cs typeface="Arial" charset="0"/>
              </a:rPr>
              <a:t>Основные параметры.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8214" y="1135063"/>
            <a:ext cx="7099300" cy="51085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>
            <a:normAutofit fontScale="92500"/>
          </a:bodyPr>
          <a:lstStyle/>
          <a:p>
            <a:pPr marL="236538" indent="-23653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Продуктовые группы:</a:t>
            </a:r>
            <a:endParaRPr lang="en-US" sz="2400" kern="0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574675" lvl="1" indent="-338138">
              <a:buClr>
                <a:srgbClr val="C00000"/>
              </a:buClr>
              <a:buSzPct val="100000"/>
              <a:buFont typeface="Arial Narrow" pitchFamily="34" charset="0"/>
              <a:buChar char="―"/>
              <a:defRPr/>
            </a:pPr>
            <a:r>
              <a:rPr lang="ru-RU" sz="2400" b="1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Жидкие защитные покрытия для нефтегазовых трубопроводов </a:t>
            </a:r>
            <a:r>
              <a:rPr lang="ru-RU" sz="2400" b="1" dirty="0" err="1">
                <a:latin typeface="Arial Narrow" panose="020B0606020202030204" pitchFamily="34" charset="0"/>
                <a:cs typeface="3M Circular TT Book" panose="020B0604020101020102" pitchFamily="34" charset="0"/>
              </a:rPr>
              <a:t>3М</a:t>
            </a:r>
            <a:r>
              <a:rPr lang="en-US" sz="2400" b="1" dirty="0">
                <a:latin typeface="Arial Narrow" panose="020B0606020202030204" pitchFamily="34" charset="0"/>
                <a:cs typeface="3M Circular TT Book" panose="020B0604020101020102" pitchFamily="34" charset="0"/>
              </a:rPr>
              <a:t> Scotchkote® </a:t>
            </a:r>
            <a:r>
              <a:rPr lang="en-US" sz="2400" b="1" dirty="0" err="1">
                <a:latin typeface="Arial Narrow" panose="020B0606020202030204" pitchFamily="34" charset="0"/>
                <a:cs typeface="3M Circular TT Book" panose="020B0604020101020102" pitchFamily="34" charset="0"/>
              </a:rPr>
              <a:t>352HT</a:t>
            </a:r>
            <a:r>
              <a:rPr lang="ru-RU" sz="2400" b="1" baseline="3000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 </a:t>
            </a:r>
            <a:endParaRPr lang="en-US" sz="2400" b="1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574675" lvl="1" indent="-338138">
              <a:buClr>
                <a:srgbClr val="C00000"/>
              </a:buClr>
              <a:buSzPct val="100000"/>
              <a:buFont typeface="Arial Narrow" pitchFamily="34" charset="0"/>
              <a:buChar char="―"/>
              <a:defRPr/>
            </a:pPr>
            <a:r>
              <a:rPr lang="ru-RU" sz="240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Абразивные материалы</a:t>
            </a:r>
            <a:endParaRPr lang="en-US" sz="2400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236538" indent="-23653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НИОКР</a:t>
            </a:r>
            <a:r>
              <a:rPr lang="en-US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 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центр и лаборатория</a:t>
            </a:r>
          </a:p>
          <a:p>
            <a:pPr marL="236538" indent="-23653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Комплекс 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прошел квалификационную оценку комиссией </a:t>
            </a: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ПАО 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«Газпром» на соответствие с СТО Газпром </a:t>
            </a: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2-3.5-046-2006</a:t>
            </a:r>
          </a:p>
          <a:p>
            <a:pPr marL="236538" indent="-23653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Поставка 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на объекты </a:t>
            </a: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ведется с августа 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2015 </a:t>
            </a:r>
            <a:r>
              <a:rPr lang="ru-RU" sz="2400" kern="0" dirty="0" smtClean="0">
                <a:latin typeface="Arial Narrow" panose="020B0606020202030204" pitchFamily="34" charset="0"/>
                <a:cs typeface="3M Circular TT Book" panose="020B0604020101020102" pitchFamily="34" charset="0"/>
              </a:rPr>
              <a:t>года</a:t>
            </a:r>
          </a:p>
          <a:p>
            <a:pPr marL="236538" indent="-23653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Площадь производственного комплекса</a:t>
            </a:r>
            <a:endParaRPr lang="en-US" sz="2400" kern="0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693738" lvl="1" indent="-23653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Земля – 20 гектар</a:t>
            </a:r>
          </a:p>
          <a:p>
            <a:pPr marL="693738" lvl="1" indent="-23653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Постройки – 9 000 </a:t>
            </a:r>
            <a:r>
              <a:rPr lang="ru-RU" sz="2400" kern="0" dirty="0" err="1">
                <a:latin typeface="Arial Narrow" panose="020B0606020202030204" pitchFamily="34" charset="0"/>
                <a:cs typeface="3M Circular TT Book" panose="020B0604020101020102" pitchFamily="34" charset="0"/>
              </a:rPr>
              <a:t>кв.м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. </a:t>
            </a:r>
          </a:p>
          <a:p>
            <a:pPr marL="693738" lvl="1" indent="-23653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Производство – 5 500 </a:t>
            </a:r>
            <a:r>
              <a:rPr lang="ru-RU" sz="2400" kern="0" dirty="0" err="1">
                <a:latin typeface="Arial Narrow" panose="020B0606020202030204" pitchFamily="34" charset="0"/>
                <a:cs typeface="3M Circular TT Book" panose="020B0604020101020102" pitchFamily="34" charset="0"/>
              </a:rPr>
              <a:t>кв.м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.</a:t>
            </a:r>
          </a:p>
          <a:p>
            <a:pPr marL="693738" lvl="1" indent="-23653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Офис, лаборатории и пр. – 3 500 </a:t>
            </a:r>
            <a:r>
              <a:rPr lang="ru-RU" sz="2400" kern="0" dirty="0" err="1">
                <a:latin typeface="Arial Narrow" panose="020B0606020202030204" pitchFamily="34" charset="0"/>
                <a:cs typeface="3M Circular TT Book" panose="020B0604020101020102" pitchFamily="34" charset="0"/>
              </a:rPr>
              <a:t>кв.м</a:t>
            </a: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.</a:t>
            </a:r>
          </a:p>
          <a:p>
            <a:pPr marL="236538" indent="-236538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kern="0" dirty="0">
                <a:latin typeface="Arial Narrow" panose="020B0606020202030204" pitchFamily="34" charset="0"/>
                <a:cs typeface="3M Circular TT Book" panose="020B0604020101020102" pitchFamily="34" charset="0"/>
              </a:rPr>
              <a:t>Число сотрудников – до 100 новых рабочих мест</a:t>
            </a:r>
          </a:p>
          <a:p>
            <a:pPr marL="236538" indent="-23653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2400" kern="0" dirty="0">
              <a:cs typeface="3M Circular TT Book" panose="020B0604020101020102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1135063"/>
            <a:ext cx="4319273" cy="47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717" y="170421"/>
            <a:ext cx="8235461" cy="70041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dirty="0" err="1" smtClean="0">
                <a:latin typeface="Arial Narrow" panose="020B0606020202030204" pitchFamily="34" charset="0"/>
              </a:rPr>
              <a:t>Скотчкоут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- </a:t>
            </a:r>
            <a:r>
              <a:rPr lang="ru-RU" dirty="0">
                <a:latin typeface="Arial Narrow" panose="020B060602020203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</a:rPr>
              <a:t>окрытия </a:t>
            </a:r>
            <a:r>
              <a:rPr lang="ru-RU" dirty="0">
                <a:latin typeface="Arial Narrow" panose="020B0606020202030204" pitchFamily="34" charset="0"/>
              </a:rPr>
              <a:t>для </a:t>
            </a:r>
            <a:r>
              <a:rPr lang="ru-RU" dirty="0" smtClean="0">
                <a:latin typeface="Arial Narrow" panose="020B0606020202030204" pitchFamily="34" charset="0"/>
              </a:rPr>
              <a:t>труб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03" y="1070758"/>
            <a:ext cx="7956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Narrow" panose="020B0606020202030204" pitchFamily="34" charset="0"/>
              </a:rPr>
              <a:t>	С </a:t>
            </a:r>
            <a:r>
              <a:rPr lang="ru-RU" sz="2400" dirty="0">
                <a:latin typeface="Arial Narrow" panose="020B0606020202030204" pitchFamily="34" charset="0"/>
              </a:rPr>
              <a:t>1960 года эпоксидные антикоррозионные </a:t>
            </a:r>
            <a:r>
              <a:rPr lang="ru-RU" sz="2400" dirty="0" smtClean="0">
                <a:latin typeface="Arial Narrow" panose="020B0606020202030204" pitchFamily="34" charset="0"/>
              </a:rPr>
              <a:t>и защитные материалы </a:t>
            </a:r>
            <a:r>
              <a:rPr lang="ru-RU" sz="2400" dirty="0">
                <a:latin typeface="Arial Narrow" panose="020B0606020202030204" pitchFamily="34" charset="0"/>
              </a:rPr>
              <a:t>3М известны своим высоким качеством по всему миру. Фокусируясь на сегодняшних и завтрашних вызовах, возникающих у владельцев трубопроводов, инженеров и подрядчиков, 3М предлагает ряд успешных решений для следующих сред и областей применения</a:t>
            </a:r>
            <a:r>
              <a:rPr lang="en-US" sz="2400" dirty="0">
                <a:latin typeface="Arial Narrow" panose="020B0606020202030204" pitchFamily="34" charset="0"/>
              </a:rPr>
              <a:t>: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• </a:t>
            </a:r>
            <a:r>
              <a:rPr lang="ru-RU" sz="2400" b="1" dirty="0">
                <a:latin typeface="Arial Narrow" panose="020B0606020202030204" pitchFamily="34" charset="0"/>
              </a:rPr>
              <a:t>Нефть и газ</a:t>
            </a:r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• </a:t>
            </a:r>
            <a:r>
              <a:rPr lang="ru-RU" sz="2400" dirty="0">
                <a:latin typeface="Arial Narrow" panose="020B0606020202030204" pitchFamily="34" charset="0"/>
              </a:rPr>
              <a:t>Водная </a:t>
            </a:r>
            <a:r>
              <a:rPr lang="ru-RU" sz="2400" dirty="0" smtClean="0">
                <a:latin typeface="Arial Narrow" panose="020B0606020202030204" pitchFamily="34" charset="0"/>
              </a:rPr>
              <a:t>инфраструктура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4321" y="2243137"/>
            <a:ext cx="23299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http://www.gazprom.ru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2483" y="6153149"/>
            <a:ext cx="23299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http://www.gazprom.ru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3" y="4455283"/>
            <a:ext cx="10884324" cy="19133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321" y="294349"/>
            <a:ext cx="3247121" cy="4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6346826"/>
            <a:ext cx="2457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6"/>
          <p:cNvSpPr>
            <a:spLocks noGrp="1"/>
          </p:cNvSpPr>
          <p:nvPr>
            <p:ph type="ctrTitle"/>
          </p:nvPr>
        </p:nvSpPr>
        <p:spPr bwMode="auto">
          <a:xfrm>
            <a:off x="265113" y="423863"/>
            <a:ext cx="9994900" cy="7493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</a:rPr>
              <a:t>Преимущества </a:t>
            </a:r>
            <a:r>
              <a:rPr lang="ru-RU" altLang="ru-RU" dirty="0" err="1" smtClean="0">
                <a:latin typeface="Arial Narrow" panose="020B0606020202030204" pitchFamily="34" charset="0"/>
              </a:rPr>
              <a:t>Скотчкоут</a:t>
            </a:r>
            <a:r>
              <a:rPr lang="ru-RU" altLang="ru-RU" dirty="0" smtClean="0">
                <a:latin typeface="Arial Narrow" panose="020B0606020202030204" pitchFamily="34" charset="0"/>
              </a:rPr>
              <a:t> 352 </a:t>
            </a:r>
            <a:r>
              <a:rPr lang="ru-RU" altLang="ru-RU" dirty="0" err="1" smtClean="0">
                <a:latin typeface="Arial Narrow" panose="020B0606020202030204" pitchFamily="34" charset="0"/>
              </a:rPr>
              <a:t>Эйч</a:t>
            </a:r>
            <a:r>
              <a:rPr lang="ru-RU" altLang="ru-RU" dirty="0" err="1" smtClean="0">
                <a:latin typeface="Arial Narrow" panose="020B0606020202030204" pitchFamily="34" charset="0"/>
              </a:rPr>
              <a:t>Ти</a:t>
            </a:r>
            <a:r>
              <a:rPr lang="ru-RU" altLang="ru-RU" dirty="0" smtClean="0">
                <a:latin typeface="Arial Narrow" panose="020B0606020202030204" pitchFamily="34" charset="0"/>
              </a:rPr>
              <a:t>. </a:t>
            </a:r>
            <a:r>
              <a:rPr lang="ru-RU" altLang="ru-RU" dirty="0" smtClean="0">
                <a:latin typeface="Arial Narrow" panose="020B0606020202030204" pitchFamily="34" charset="0"/>
              </a:rPr>
              <a:t/>
            </a:r>
            <a:br>
              <a:rPr lang="ru-RU" altLang="ru-RU" dirty="0" smtClean="0">
                <a:latin typeface="Arial Narrow" panose="020B0606020202030204" pitchFamily="34" charset="0"/>
              </a:rPr>
            </a:br>
            <a:r>
              <a:rPr lang="ru-RU" altLang="ru-RU" dirty="0" smtClean="0">
                <a:latin typeface="Arial Narrow" panose="020B0606020202030204" pitchFamily="34" charset="0"/>
              </a:rPr>
              <a:t>Что еще следует знать?</a:t>
            </a:r>
            <a:endParaRPr altLang="ru-RU" dirty="0" smtClean="0">
              <a:latin typeface="Arial Narrow" panose="020B0606020202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6551" y="1575986"/>
            <a:ext cx="8834438" cy="38250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Реальный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опыт применения материала более 10 лет в России и более 20 лет в мире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Покрытие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соответствует типу Пк-60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Однослойное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покрытие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Ремонтный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 </a:t>
            </a:r>
            <a:r>
              <a:rPr lang="ru-RU" sz="2000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Скоттчкоут</a:t>
            </a: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352 </a:t>
            </a:r>
            <a:r>
              <a:rPr lang="ru-RU" sz="2000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БэГэ</a:t>
            </a:r>
            <a:endParaRPr lang="en-US" sz="2000" kern="0" dirty="0">
              <a:solidFill>
                <a:prstClr val="black">
                  <a:lumMod val="95000"/>
                  <a:lumOff val="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Гарантийный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срок хранения 2 года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Трехчасовое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окно для «</a:t>
            </a:r>
            <a:r>
              <a:rPr lang="ru-RU" sz="20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донанесения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материала на отвержденную поверхность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Материал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допускает возможность его заморозки при хранении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Растворители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промывки – сольвент (толуол)</a:t>
            </a:r>
            <a:r>
              <a:rPr lang="en-US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или </a:t>
            </a:r>
            <a:r>
              <a:rPr lang="ru-RU" sz="2000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Скотчкоут</a:t>
            </a: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71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Время </a:t>
            </a: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отверждения: 10°С – 1 час, 35°С – 20 мин, 65°С – 3 мин, 100°С – 1 мин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Соотношение при смешении – 3:1</a:t>
            </a:r>
          </a:p>
          <a:p>
            <a:pPr marL="0" lvl="1" fontAlgn="base">
              <a:spcAft>
                <a:spcPts val="300"/>
              </a:spcAft>
              <a:buSzPct val="100000"/>
              <a:defRPr/>
            </a:pPr>
            <a:r>
              <a:rPr lang="ru-RU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Новая расфасовка – 48,5 литров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61" y="667687"/>
            <a:ext cx="2477975" cy="54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2102" y="399616"/>
            <a:ext cx="10789920" cy="4572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Скоткоут</a:t>
            </a:r>
            <a:r>
              <a:rPr lang="ru-RU" dirty="0" smtClean="0">
                <a:latin typeface="Arial Narrow" panose="020B0606020202030204" pitchFamily="34" charset="0"/>
              </a:rPr>
              <a:t> 352БэГэ </a:t>
            </a:r>
            <a:r>
              <a:rPr lang="ru-RU" dirty="0" smtClean="0">
                <a:latin typeface="Arial Narrow" panose="020B0606020202030204" pitchFamily="34" charset="0"/>
              </a:rPr>
              <a:t>- ремонтный материал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58764" y="1006123"/>
          <a:ext cx="8099424" cy="5080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4178"/>
                <a:gridCol w="2945246"/>
              </a:tblGrid>
              <a:tr h="36804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Свойство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Величина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9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Цвет</a:t>
                      </a:r>
                      <a:r>
                        <a:rPr lang="ru-RU" b="0" baseline="0" dirty="0" smtClean="0"/>
                        <a:t> </a:t>
                      </a:r>
                      <a:endParaRPr lang="ru-RU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Серый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Содержание нелетучих компонентов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Адгезия по </a:t>
                      </a:r>
                      <a:r>
                        <a:rPr lang="ru-RU" sz="1800" dirty="0" err="1" smtClean="0"/>
                        <a:t>Instron</a:t>
                      </a:r>
                      <a:r>
                        <a:rPr lang="ru-RU" sz="1800" dirty="0" smtClean="0"/>
                        <a:t>, при </a:t>
                      </a:r>
                      <a:r>
                        <a:rPr lang="ru-RU" sz="1800" dirty="0" err="1" smtClean="0"/>
                        <a:t>25°С</a:t>
                      </a:r>
                      <a:r>
                        <a:rPr lang="ru-RU" sz="1800" dirty="0" smtClean="0"/>
                        <a:t>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Более 3000+ </a:t>
                      </a:r>
                      <a:r>
                        <a:rPr lang="ru-RU" sz="1800" dirty="0" err="1" smtClean="0"/>
                        <a:t>psi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40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Устойчивость к абразивным</a:t>
                      </a:r>
                    </a:p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воздействиям</a:t>
                      </a:r>
                    </a:p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 err="1" smtClean="0"/>
                        <a:t>Тест</a:t>
                      </a:r>
                      <a:r>
                        <a:rPr lang="en-US" sz="1400" i="1" dirty="0" smtClean="0"/>
                        <a:t> Taber CS 10 wheel, 1000 g</a:t>
                      </a:r>
                      <a:r>
                        <a:rPr lang="ru-RU" sz="1400" i="1" dirty="0" smtClean="0"/>
                        <a:t>,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en-US" sz="1400" i="1" dirty="0" smtClean="0"/>
                        <a:t>1000</a:t>
                      </a:r>
                      <a:r>
                        <a:rPr lang="ru-RU" sz="1400" i="1" dirty="0" smtClean="0"/>
                        <a:t> циклов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Потеря веса 42 мг</a:t>
                      </a:r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38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/>
                        <a:t>Устойчивость к удару при толщине 0.75 мм</a:t>
                      </a:r>
                    </a:p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 smtClean="0"/>
                        <a:t>ASTM </a:t>
                      </a:r>
                      <a:r>
                        <a:rPr lang="en-US" sz="1400" i="1" dirty="0" err="1" smtClean="0"/>
                        <a:t>G14</a:t>
                      </a:r>
                      <a:endParaRPr lang="ru-RU" sz="14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0.8 кг м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850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/>
                        <a:t>Катодное отслаивание</a:t>
                      </a:r>
                      <a:r>
                        <a:rPr lang="en-US" sz="1800" dirty="0" smtClean="0"/>
                        <a:t> (</a:t>
                      </a:r>
                      <a:r>
                        <a:rPr lang="ru-RU" sz="1800" dirty="0" smtClean="0"/>
                        <a:t>диаметр</a:t>
                      </a:r>
                      <a:r>
                        <a:rPr lang="en-US" sz="1800" dirty="0" smtClean="0"/>
                        <a:t>)</a:t>
                      </a:r>
                      <a:r>
                        <a:rPr lang="ru-RU" sz="1800" dirty="0" smtClean="0"/>
                        <a:t>:</a:t>
                      </a:r>
                    </a:p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err="1" smtClean="0"/>
                        <a:t>65°С</a:t>
                      </a:r>
                      <a:r>
                        <a:rPr lang="ru-RU" sz="1800" dirty="0" smtClean="0"/>
                        <a:t>, 1.5 В, 5% </a:t>
                      </a:r>
                      <a:r>
                        <a:rPr lang="ru-RU" sz="1800" dirty="0" err="1" smtClean="0"/>
                        <a:t>NaCl</a:t>
                      </a:r>
                      <a:r>
                        <a:rPr lang="ru-RU" sz="1800" dirty="0" smtClean="0"/>
                        <a:t>, 14 дней, 3 мм отверстие</a:t>
                      </a:r>
                    </a:p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/>
                        <a:t>23°C-1.5V</a:t>
                      </a:r>
                      <a:r>
                        <a:rPr lang="en-US" sz="1800" dirty="0" smtClean="0"/>
                        <a:t> 3% </a:t>
                      </a:r>
                      <a:r>
                        <a:rPr lang="en-US" sz="1800" dirty="0" err="1" smtClean="0"/>
                        <a:t>NaCl</a:t>
                      </a:r>
                      <a:r>
                        <a:rPr lang="ru-RU" sz="1800" dirty="0" smtClean="0"/>
                        <a:t>,28 дней, 3.2 отверстие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CSA </a:t>
                      </a:r>
                      <a:r>
                        <a:rPr lang="en-US" sz="1400" i="1" dirty="0" err="1" smtClean="0"/>
                        <a:t>Z245.20</a:t>
                      </a:r>
                      <a:r>
                        <a:rPr lang="en-US" sz="1400" i="1" dirty="0" smtClean="0"/>
                        <a:t>-98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 мм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 мм</a:t>
                      </a:r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29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/>
                        <a:t>Тест на водостойкость адгезии, 14 дней, </a:t>
                      </a:r>
                      <a:r>
                        <a:rPr lang="ru-RU" sz="1800" dirty="0" err="1" smtClean="0"/>
                        <a:t>90°С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Нет снижения адгезии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650" y="628216"/>
            <a:ext cx="3037791" cy="53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94205" y="843566"/>
            <a:ext cx="6063758" cy="56858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Материал находится в реестре ПАО «Газпром» с 2004 года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ru-RU" sz="1800" dirty="0">
                <a:latin typeface="Arial Narrow" panose="020B0606020202030204" pitchFamily="34" charset="0"/>
              </a:rPr>
              <a:t>Покрытие успешно служит на объектах</a:t>
            </a:r>
            <a:r>
              <a:rPr lang="en-US" sz="1800" dirty="0" smtClean="0">
                <a:latin typeface="Arial Narrow" panose="020B0606020202030204" pitchFamily="34" charset="0"/>
              </a:rPr>
              <a:t>: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Махачкала»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Екатеринбург»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Югорск»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Санкт-Петербург»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Нижний Новгород»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Ставрополь»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anose="020B0606020202030204" pitchFamily="34" charset="0"/>
              </a:rPr>
              <a:t>ООО «Газпром трансгаз Ухта»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 Narrow" panose="020B0606020202030204" pitchFamily="34" charset="0"/>
              </a:rPr>
              <a:t>Scotchkote®352HT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защищает объекты Каспийского Трубопроводного </a:t>
            </a:r>
            <a:r>
              <a:rPr lang="ru-RU" sz="1800" dirty="0" smtClean="0">
                <a:latin typeface="Arial Narrow" panose="020B0606020202030204" pitchFamily="34" charset="0"/>
              </a:rPr>
              <a:t>Консорциума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Scotchkote®352HT</a:t>
            </a:r>
            <a:r>
              <a:rPr lang="ru-RU" sz="1800" dirty="0">
                <a:latin typeface="Arial Narrow" panose="020B0606020202030204" pitchFamily="34" charset="0"/>
              </a:rPr>
              <a:t> защищает стыки трубопровода </a:t>
            </a:r>
            <a:r>
              <a:rPr lang="ru-RU" sz="1800" dirty="0" smtClean="0">
                <a:latin typeface="Arial Narrow" panose="020B0606020202030204" pitchFamily="34" charset="0"/>
              </a:rPr>
              <a:t>Сахалин-1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4204" y="386366"/>
            <a:ext cx="10789920" cy="4572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Скотчкоут</a:t>
            </a:r>
            <a:r>
              <a:rPr lang="ru-RU" dirty="0" smtClean="0">
                <a:latin typeface="Arial Narrow" panose="020B0606020202030204" pitchFamily="34" charset="0"/>
              </a:rPr>
              <a:t> 352ЭйчТИ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в России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783" y="590896"/>
            <a:ext cx="4920535" cy="54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5" y="212231"/>
            <a:ext cx="10789920" cy="457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Оборудование по </a:t>
            </a:r>
            <a:r>
              <a:rPr lang="ru-RU" dirty="0" smtClean="0">
                <a:latin typeface="Arial Narrow" panose="020B0606020202030204" pitchFamily="34" charset="0"/>
              </a:rPr>
              <a:t>нанесению</a:t>
            </a:r>
            <a:endParaRPr lang="ru-RU" dirty="0">
              <a:latin typeface="Arial Narrow" panose="020B0606020202030204" pitchFamily="34" charset="0"/>
              <a:cs typeface="3M Circular TT Bold" panose="020B0804020101010102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173" y="1260043"/>
            <a:ext cx="58391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  <a:cs typeface="3M Circular TT Book" panose="020B0604020101020102" pitchFamily="34" charset="0"/>
              </a:rPr>
              <a:t>Хорошо зарекомендовавшие себя годами эксплуатации «в поле» установки по нанесению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endParaRPr lang="ru-RU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endParaRPr lang="ru-RU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endParaRPr lang="ru-RU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  <a:cs typeface="3M Circular TT Book" panose="020B0604020101020102" pitchFamily="34" charset="0"/>
              </a:rPr>
              <a:t>Новые проекты</a:t>
            </a:r>
            <a:r>
              <a:rPr lang="en-US" dirty="0">
                <a:latin typeface="Arial Narrow" panose="020B0606020202030204" pitchFamily="34" charset="0"/>
                <a:cs typeface="3M Circular TT Book" panose="020B0604020101020102" pitchFamily="34" charset="0"/>
              </a:rPr>
              <a:t> c</a:t>
            </a:r>
            <a:r>
              <a:rPr lang="ru-RU" dirty="0">
                <a:latin typeface="Arial Narrow" panose="020B0606020202030204" pitchFamily="34" charset="0"/>
                <a:cs typeface="3M Circular TT Book" panose="020B0604020101020102" pitchFamily="34" charset="0"/>
              </a:rPr>
              <a:t> отечественными производителями оборудования </a:t>
            </a:r>
            <a:endParaRPr lang="en-US" dirty="0">
              <a:latin typeface="Arial Narrow" panose="020B0606020202030204" pitchFamily="34" charset="0"/>
              <a:cs typeface="3M Circular TT Book" panose="020B0604020101020102" pitchFamily="34" charset="0"/>
            </a:endParaRPr>
          </a:p>
          <a:p>
            <a:endParaRPr lang="ru-RU" dirty="0">
              <a:cs typeface="3M Circular TT Book" panose="020B0604020101020102" pitchFamily="34" charset="0"/>
            </a:endParaRPr>
          </a:p>
          <a:p>
            <a:endParaRPr lang="ru-RU" dirty="0">
              <a:cs typeface="3M Circular TT Book" panose="020B0604020101020102" pitchFamily="34" charset="0"/>
            </a:endParaRPr>
          </a:p>
          <a:p>
            <a:endParaRPr lang="ru-RU" dirty="0">
              <a:cs typeface="3M Circular TT Book" panose="020B0604020101020102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5" y="4826540"/>
            <a:ext cx="1822930" cy="762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76" y="4920248"/>
            <a:ext cx="3069415" cy="575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73" y="2291102"/>
            <a:ext cx="1715592" cy="799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7" y="2317413"/>
            <a:ext cx="751221" cy="814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130" y="789464"/>
            <a:ext cx="5724096" cy="53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0209_3M_PPTTemplate_v7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003CE6"/>
      </a:accent2>
      <a:accent3>
        <a:srgbClr val="1E1E9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3-13.potx" id="{B7F6C01F-F475-4434-9A9E-6E6D41ACA0AD}" vid="{FE855166-0604-4C90-8878-B7AA904B51F7}"/>
    </a:ext>
  </a:extLst>
</a:theme>
</file>

<file path=ppt/theme/theme2.xml><?xml version="1.0" encoding="utf-8"?>
<a:theme xmlns:a="http://schemas.openxmlformats.org/drawingml/2006/main" name="2_150209_3M_PPTTemplate_v7">
  <a:themeElements>
    <a:clrScheme name="TRIFECTA 05 Grn_LtBlue_Blue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8423"/>
      </a:accent1>
      <a:accent2>
        <a:srgbClr val="00C8E6"/>
      </a:accent2>
      <a:accent3>
        <a:srgbClr val="003CE6"/>
      </a:accent3>
      <a:accent4>
        <a:srgbClr val="004211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3.xml><?xml version="1.0" encoding="utf-8"?>
<a:theme xmlns:a="http://schemas.openxmlformats.org/drawingml/2006/main" name="3M R&amp;D Template C">
  <a:themeElements>
    <a:clrScheme name="3M RD 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C3B05"/>
      </a:accent1>
      <a:accent2>
        <a:srgbClr val="EC8467"/>
      </a:accent2>
      <a:accent3>
        <a:srgbClr val="3984C3"/>
      </a:accent3>
      <a:accent4>
        <a:srgbClr val="FFF731"/>
      </a:accent4>
      <a:accent5>
        <a:srgbClr val="003173"/>
      </a:accent5>
      <a:accent6>
        <a:srgbClr val="A39709"/>
      </a:accent6>
      <a:hlink>
        <a:srgbClr val="0070C0"/>
      </a:hlink>
      <a:folHlink>
        <a:srgbClr val="4E005F"/>
      </a:folHlink>
    </a:clrScheme>
    <a:fontScheme name="3M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C4CB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AAB2D6"/>
        </a:accent5>
        <a:accent6>
          <a:srgbClr val="A22100"/>
        </a:accent6>
        <a:hlink>
          <a:srgbClr val="4C198C"/>
        </a:hlink>
        <a:folHlink>
          <a:srgbClr val="4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221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8A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B1"/>
        </a:accent1>
        <a:accent2>
          <a:srgbClr val="7C9DCC"/>
        </a:accent2>
        <a:accent3>
          <a:srgbClr val="FFFFFF"/>
        </a:accent3>
        <a:accent4>
          <a:srgbClr val="000000"/>
        </a:accent4>
        <a:accent5>
          <a:srgbClr val="AAB9D5"/>
        </a:accent5>
        <a:accent6>
          <a:srgbClr val="708EB9"/>
        </a:accent6>
        <a:hlink>
          <a:srgbClr val="FF9933"/>
        </a:hlink>
        <a:folHlink>
          <a:srgbClr val="EEF3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TEMPLATE_3-13</Template>
  <TotalTime>0</TotalTime>
  <Words>1580</Words>
  <Application>Microsoft Office PowerPoint</Application>
  <PresentationFormat>Широкоэкранный</PresentationFormat>
  <Paragraphs>222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3M Circular TT Bold</vt:lpstr>
      <vt:lpstr>Wingdings</vt:lpstr>
      <vt:lpstr>ＭＳ Ｐゴシック</vt:lpstr>
      <vt:lpstr>3M Circular TT Light</vt:lpstr>
      <vt:lpstr>Calibri</vt:lpstr>
      <vt:lpstr>Times New Roman</vt:lpstr>
      <vt:lpstr>Arial Black</vt:lpstr>
      <vt:lpstr>Arial</vt:lpstr>
      <vt:lpstr>Arial Narrow</vt:lpstr>
      <vt:lpstr>3M Circular TT Book</vt:lpstr>
      <vt:lpstr>Arial Narrow MT Std</vt:lpstr>
      <vt:lpstr>150209_3M_PPTTemplate_v7</vt:lpstr>
      <vt:lpstr>2_150209_3M_PPTTemplate_v7</vt:lpstr>
      <vt:lpstr>3M R&amp;D Template C</vt:lpstr>
      <vt:lpstr>Презентация PowerPoint</vt:lpstr>
      <vt:lpstr>Презентация PowerPoint</vt:lpstr>
      <vt:lpstr>Презентация PowerPoint</vt:lpstr>
      <vt:lpstr>Производственная площадка в Алабуге. Основные параметры. </vt:lpstr>
      <vt:lpstr>Скотчкоут - покрытия для труб</vt:lpstr>
      <vt:lpstr>Преимущества Скотчкоут 352 ЭйчТи.  Что еще следует знать?</vt:lpstr>
      <vt:lpstr>Скоткоут 352БэГэ - ремонтный материал</vt:lpstr>
      <vt:lpstr>Скотчкоут 352ЭйчТИ в России</vt:lpstr>
      <vt:lpstr>Оборудование по нанесению</vt:lpstr>
      <vt:lpstr>Презентация PowerPoint</vt:lpstr>
      <vt:lpstr>Самые инновационные компании в мире!</vt:lpstr>
      <vt:lpstr>…более 100 лет</vt:lpstr>
      <vt:lpstr>Откуда мы берем информацию? Общаемся с партнером </vt:lpstr>
      <vt:lpstr>Новые решения в области антикоррозионной защиты –  полиуретановые покрытия серии Скотчкоут</vt:lpstr>
      <vt:lpstr>Покрытие для ручного нанесения Скотчкоут 3000. Переходы «земля/воздух»   </vt:lpstr>
      <vt:lpstr>Поддержка клиентов</vt:lpstr>
      <vt:lpstr>Спасибо за внимание!  Сергей Алексеевич Зотов +7 987 747 44 47 szotov@3M.com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brand.3M.com</dc:description>
  <cp:lastModifiedBy/>
  <cp:revision>1</cp:revision>
  <dcterms:created xsi:type="dcterms:W3CDTF">2015-03-16T16:30:47Z</dcterms:created>
  <dcterms:modified xsi:type="dcterms:W3CDTF">2016-10-26T07:42:47Z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</Properties>
</file>