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4"/>
  </p:notesMasterIdLst>
  <p:handoutMasterIdLst>
    <p:handoutMasterId r:id="rId25"/>
  </p:handoutMasterIdLst>
  <p:sldIdLst>
    <p:sldId id="274" r:id="rId2"/>
    <p:sldId id="778" r:id="rId3"/>
    <p:sldId id="721" r:id="rId4"/>
    <p:sldId id="786" r:id="rId5"/>
    <p:sldId id="840" r:id="rId6"/>
    <p:sldId id="832" r:id="rId7"/>
    <p:sldId id="833" r:id="rId8"/>
    <p:sldId id="834" r:id="rId9"/>
    <p:sldId id="835" r:id="rId10"/>
    <p:sldId id="837" r:id="rId11"/>
    <p:sldId id="828" r:id="rId12"/>
    <p:sldId id="838" r:id="rId13"/>
    <p:sldId id="839" r:id="rId14"/>
    <p:sldId id="841" r:id="rId15"/>
    <p:sldId id="842" r:id="rId16"/>
    <p:sldId id="843" r:id="rId17"/>
    <p:sldId id="816" r:id="rId18"/>
    <p:sldId id="817" r:id="rId19"/>
    <p:sldId id="818" r:id="rId20"/>
    <p:sldId id="819" r:id="rId21"/>
    <p:sldId id="844" r:id="rId22"/>
    <p:sldId id="722" r:id="rId23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CC"/>
    <a:srgbClr val="FFFF99"/>
    <a:srgbClr val="FF6600"/>
    <a:srgbClr val="E6B9B8"/>
    <a:srgbClr val="ACA8BC"/>
    <a:srgbClr val="D9D9D9"/>
    <a:srgbClr val="99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462" autoAdjust="0"/>
    <p:restoredTop sz="96884" autoAdjust="0"/>
  </p:normalViewPr>
  <p:slideViewPr>
    <p:cSldViewPr snapToGrid="0">
      <p:cViewPr>
        <p:scale>
          <a:sx n="66" d="100"/>
          <a:sy n="66" d="100"/>
        </p:scale>
        <p:origin x="-2910" y="-1368"/>
      </p:cViewPr>
      <p:guideLst>
        <p:guide orient="horz" pos="1780"/>
        <p:guide orient="horz" pos="2812"/>
        <p:guide orient="horz" pos="3875"/>
        <p:guide orient="horz" pos="825"/>
        <p:guide orient="horz" pos="3268"/>
        <p:guide orient="horz" pos="589"/>
        <p:guide orient="horz" pos="1247"/>
        <p:guide pos="141"/>
        <p:guide pos="1089"/>
        <p:guide pos="1558"/>
        <p:guide pos="5423"/>
        <p:guide pos="3763"/>
        <p:guide pos="5626"/>
        <p:guide pos="1363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3756" y="-102"/>
      </p:cViewPr>
      <p:guideLst>
        <p:guide orient="horz" pos="3128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6400" cy="49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8" tIns="45280" rIns="90558" bIns="45280" numCol="1" anchor="t" anchorCtr="0" compatLnSpc="1">
            <a:prstTxWarp prst="textNoShape">
              <a:avLst/>
            </a:prstTxWarp>
          </a:bodyPr>
          <a:lstStyle>
            <a:lvl1pPr defTabSz="901700">
              <a:defRPr sz="11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8" tIns="45280" rIns="90558" bIns="45280" numCol="1" anchor="t" anchorCtr="0" compatLnSpc="1">
            <a:prstTxWarp prst="textNoShape">
              <a:avLst/>
            </a:prstTxWarp>
          </a:bodyPr>
          <a:lstStyle>
            <a:lvl1pPr algn="r" defTabSz="901700">
              <a:defRPr sz="11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3AAFB29-EAD2-49AD-A9E2-3E4C09A4ED0F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7115"/>
            <a:ext cx="2946400" cy="49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8" tIns="45280" rIns="90558" bIns="45280" numCol="1" anchor="b" anchorCtr="0" compatLnSpc="1">
            <a:prstTxWarp prst="textNoShape">
              <a:avLst/>
            </a:prstTxWarp>
          </a:bodyPr>
          <a:lstStyle>
            <a:lvl1pPr defTabSz="901700">
              <a:defRPr sz="11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7115"/>
            <a:ext cx="2946400" cy="49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8" tIns="45280" rIns="90558" bIns="45280" numCol="1" anchor="b" anchorCtr="0" compatLnSpc="1">
            <a:prstTxWarp prst="textNoShape">
              <a:avLst/>
            </a:prstTxWarp>
          </a:bodyPr>
          <a:lstStyle>
            <a:lvl1pPr algn="r" defTabSz="901700">
              <a:defRPr sz="11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9B22C4F-EAB3-4613-A457-E06E918767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87177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6400" cy="49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2" tIns="47757" rIns="95512" bIns="47757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2" tIns="47757" rIns="95512" bIns="47757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1974E53-C5A7-45E8-96D5-3565D818EE46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1363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5" y="4717551"/>
            <a:ext cx="5438775" cy="44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2" tIns="47757" rIns="95512" bIns="477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7115"/>
            <a:ext cx="2946400" cy="49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2" tIns="47757" rIns="95512" bIns="47757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7115"/>
            <a:ext cx="2946400" cy="49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2" tIns="47757" rIns="95512" bIns="47757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008E625-F484-4699-ACD1-5BF945B9F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54120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1363"/>
            <a:ext cx="4965700" cy="3724275"/>
          </a:xfrm>
          <a:ln/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altLang="ru-RU" dirty="0" smtClean="0"/>
              <a:t>Уважаемые коллеги!</a:t>
            </a:r>
          </a:p>
          <a:p>
            <a:endParaRPr lang="ru-RU" altLang="ru-RU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	Департаментом совместно с другими подразделениями администрации и дочерними обществами ПАО «Газпром» проводится работа по</a:t>
            </a:r>
            <a:r>
              <a:rPr lang="ru-RU" altLang="ru-RU" baseline="0" dirty="0" smtClean="0"/>
              <a:t> внедрению современных инновационных технологий при капитальном ремонте и диагностировании основных фондов ПАО «Газпром».</a:t>
            </a:r>
            <a:endParaRPr lang="ru-RU" altLang="ru-RU" dirty="0" smtClean="0"/>
          </a:p>
          <a:p>
            <a:pPr marL="0" indent="0">
              <a:buNone/>
            </a:pPr>
            <a:r>
              <a:rPr lang="ru-RU" altLang="ru-RU" dirty="0" smtClean="0"/>
              <a:t>	В своем докладе остановлюсь на основных направлениях этой работы.</a:t>
            </a:r>
            <a:r>
              <a:rPr lang="ru-RU" altLang="ru-RU" baseline="0" dirty="0" smtClean="0"/>
              <a:t> </a:t>
            </a:r>
            <a:endParaRPr lang="ru-RU" altLang="ru-RU" dirty="0" smtClean="0"/>
          </a:p>
          <a:p>
            <a:pPr marL="0" indent="0">
              <a:buNone/>
            </a:pPr>
            <a:endParaRPr lang="ru-RU" altLang="ru-RU" dirty="0" smtClean="0">
              <a:solidFill>
                <a:srgbClr val="FF0000"/>
              </a:solidFill>
            </a:endParaRPr>
          </a:p>
          <a:p>
            <a:pPr marL="228600" indent="-228600">
              <a:buAutoNum type="arabicPeriod" startAt="8"/>
            </a:pPr>
            <a:endParaRPr lang="ru-RU" altLang="ru-RU" dirty="0" smtClean="0"/>
          </a:p>
          <a:p>
            <a:endParaRPr lang="ru-RU" altLang="ru-RU" dirty="0" smtClean="0"/>
          </a:p>
        </p:txBody>
      </p:sp>
      <p:sp>
        <p:nvSpPr>
          <p:cNvPr id="82948" name="Дата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97981F6-0DF3-4771-BA7E-86527580625D}" type="datetime1">
              <a:rPr lang="ru-RU" smtClean="0"/>
              <a:pPr>
                <a:defRPr/>
              </a:pPr>
              <a:t>04.10.2016</a:t>
            </a:fld>
            <a:endParaRPr lang="ru-RU" dirty="0" smtClean="0"/>
          </a:p>
        </p:txBody>
      </p:sp>
      <p:sp>
        <p:nvSpPr>
          <p:cNvPr id="82949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</p:txBody>
      </p:sp>
      <p:sp>
        <p:nvSpPr>
          <p:cNvPr id="82950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F550FF-53DD-488A-B4A7-4EE0FED54DF7}" type="slidenum">
              <a:rPr lang="ru-RU" smtClean="0"/>
              <a:pPr>
                <a:defRPr/>
              </a:pPr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Для контроля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за техническим состоянием технологического оборудования развиваются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диагностические системы, объединяющие в себе функции: вибрационной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параметрической диагностики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Тем самым, осуществляется мониторинг (комплексная диагностика) насосно-компрессорного и вспомогательного оборудования, 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основании которого можно с высокой степенью достоверности прогнозировать и планировать техническое обслуживание и ремонт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Системами мониторинга технического состояния оснащено динамическое оборудование газоперерабатывающих заводов Астрахани и Оренбурга. Положительный опыт эксплуатации оборудования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оснащённого отечественной системой диагностики и «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Техпрогноза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» переведено на ремонт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по фактическому техническому состоянию.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Разработана и готовится к передаче в опытно промышленное испытание на КС «Рождественская», ООО «Газпром ПХГ» система диагностики и защиты ГПА с функцией прогноза технического состояния агрегата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Одним из приоритетов разрабатываемых систем защиты, технического состояния агрегата и прогноза эксплуатации это встраиваемость их в систему САУ ГПА где вся система будет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работать единым целым.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A72D-8CA1-43DC-9500-801568ED9F70}" type="slidenum">
              <a:rPr lang="ru-RU" smtClean="0">
                <a:solidFill>
                  <a:prstClr val="white"/>
                </a:solidFill>
              </a:rPr>
              <a:pPr/>
              <a:t>10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51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1363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fontAlgn="base" hangingPunct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 В качестве одного из направлений решения задачи снижения стоимости затрат на ремонт ГПА является  внедрение прогрессивных технологий продления ресурса деталей и применение передовых методов металлообработки. При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восстановительном ремонте лопаточного аппарата ГПА методом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нанесения защитного многослойного вакуумно-плазменного покрытия из нитрид титана, нитрид циркония  повышается предел выносливости лопатки и увеличивается стойкость к коррозии.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За счет минимизации зазоров между статором и торцами рабочих лопаток прирабатываемыми сотовыми уплотнениями увеличивается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к.п.д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и тепловая мощность двигателя за счет минимизации зазоров между статором и торцами рабочих лопаток. Проведение опытно-промышленных испытаний на ГТК-16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показало увеличение мощности турбоагрегата до 3%, при этом увеличивается межремонтный ресурс лопаточного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аппарата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</a:t>
            </a:r>
          </a:p>
          <a:p>
            <a:pPr lvl="0" eaLnBrk="0" fontAlgn="base" hangingPunct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    В процессе освоения находится изготовление колеса ротора турбодетандера для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Бованенковского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 НКГМ,  методом диффузионной сварки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сверхпластической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 формовки. </a:t>
            </a:r>
          </a:p>
          <a:p>
            <a:pPr lvl="0" eaLnBrk="0" fontAlgn="base" hangingPunct="0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Принципиально новый подход к изготовлению колес роторов позволит снизить металлоемкость и как следствие уменьшить стоимость их изготовления  в 2-а раза, с обеспечением прочности свариваемого соединения - на уровне прочности основного материала. </a:t>
            </a:r>
          </a:p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eaLnBrk="0" fontAlgn="base" hangingPunct="0"/>
            <a:endParaRPr lang="ru-RU" baseline="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>
                <a:solidFill>
                  <a:prstClr val="white"/>
                </a:solidFill>
              </a:rPr>
              <a:pPr>
                <a:defRPr/>
              </a:pPr>
              <a:t>04.10.2016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98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u="non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газотранспортных и газодобывающих предприятиях ПАО «Газпром» находятся в эксплуатации более 250 газоперекачивающих агрегатов, оснащенных системами электромагнитного подвеса. Из них около 100 оснащены аналоговыми системами управления.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Внедрение современных цифровых систем управления магнитными подвесами позволяет повысить надежность, сократить время обслуживания и объем выполняемых работ, в том числе при проведении диагностики и ремонта. Современные системы оснащены функциями самодиагностики и настройки, имеют модульную конструкцию, что позволяет выполнять «горячую» замену модулей без дополнительных настроек силами обслуживающего персонала.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1-ый шаг –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замена аналоговых систем управления на современные цифровые. 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азработана и утверждена Заместителем Председателя Правления Программа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замены, рассчитанная на 5 лет до 2020 года Организована реализация Программы. 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Для выполнения технического обслуживания 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магнитных подвесов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собственными силами проводится обучение персонала дочерних обществ.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>
                <a:solidFill>
                  <a:prstClr val="white"/>
                </a:solidFill>
              </a:rPr>
              <a:pPr>
                <a:defRPr/>
              </a:pPr>
              <a:t>04.10.2016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21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 целью реализации Программы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импортозамещения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рядом отечественных предприятий разработаны и поставлены в промышленную эксплуатацию фильтры и фильтрующие элементы (аналоги) взамен фильтрующих элементов импортного производства (компаний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Donaldson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Pall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Indufil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Mahle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Plenty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 других).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Департаментом совместно с ООО «Газпром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центрремонт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» и отечественными производителями формируется Каталог аналогов систем фильтрации и сепарации.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За счёт использования новых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пеноматериалов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- регенерируемых или быстросменных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фильтрэлементов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а также изготовления корпусных и присоединительных элементов из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коррозионостойких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сталей,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даст возможность уйти от одноразового применения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фильтрэлементов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 перейти на регенерируемые. Тем самым значительно сократятся затраты на закупку новых фильтров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частично или полностью  позволит отказаться от использования импортных комплектующих во время проведения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обслуживания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агрегатов.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A72D-8CA1-43DC-9500-801568ED9F70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51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38188"/>
            <a:ext cx="4972050" cy="3729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Важным элементом повышения эффективности технического диагностирования является работа по внедрению новых видов оборудования.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 целях обеспечения обнаружения мелких дефектов на линейной части газопроводов, например, трещин на стадии зарождения, в период с две тысячи шестого (2006) по две тысячи пятнадцатый (2015) год были проведены научно-исследовательские и конструкторские работы по созданию нового типа внутритрубного оборудования – дефектоскопов  с электромагнитно-акустическими или, сокращенно, ЭМА-датчиками позволяющими значительно повысить вероятности обнаружения трещиноподобных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дефектов.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Опытно-промышленные испытания показали способность данных снарядов выявлять дефекты глубиной свыше шести (6) процентов от наружной поверхности трубы с достоверной вероятностью до девяноста шести (96) процентов. Применение новых снарядов –дефектоскопов с электромагнитно-акустическими датчиками позволит: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•	выявить дефекты различного типа по всей толщине стенки трубы, в том числе трещиноподобные дефекты глубиной свыше шести (6) процентов от наружной поверхности трубы.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•	значительно сократить не диагностируемую площадь  стенки трубы;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•	более точно определить техническое состояние диагностируемых газопроводов.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797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38188"/>
            <a:ext cx="4972050" cy="3729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Следующим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направлением повышения информативности и качества диагностического обследования  является расширение возможностей и области применения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самоходных внутритрубных диагностических комплексов.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На сегодняшний день самоходные внутритрубные диагностические комплексы выполняют: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ультразвуковую толщинометрию стенки трубы;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ультразвуковой контроль основного металла труб и околошовной зоны продольных сварных швов;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телевизионный визуальный и измерительный контроль внутренней поверхности труб.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Разработаны и проходят испытания: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модуль ультразвукового контроля кольцевых сварных соединений и околошовных зон электромагнитно-акустическими датчиками;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программный продукт для идентификации и оценки в автоматическом режиме обнаруженных дефектов основного металла труб.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Кроме того, в настоящее время ведется разработка 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технологии определения фактического пространственного положения трубопровода, заменяющей геодезические работы;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модуля лазерной профилеметрии для определения напряженно-деформированного состояния трубопровода;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комплекса повышенной  производительности для контроля тела трубы и сварных соединений.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Применение новых, усовершенствованных самоходных внутритрубных комплексов позволит сократить объем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шурфования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 затраты на дополнительное техническое диагностирование и подтверждение дефектов в шурфах.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797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38188"/>
            <a:ext cx="4972050" cy="3729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Еще одним направление развития диагностического оборудования является 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создание </a:t>
            </a:r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новых типов наружных сканеров- дефектоскопов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применяемых для диагностирования труб в процессе капитального ремонта газопроводов.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Отечественными диагностическими организациями ведутся успешные работы по созданию новых наружных сканеров-дефектоскопов, позволяющих в автоматическом режиме не только  обнаружить дефектную область , но и идентифицировать обнаруженные дефекты.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 настоящее время: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В ОАО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Оргэнергогаз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» разработано оборудование для наружного автоматического контроля одновременно двумя методами неразрушающего контроля: ультразвуковым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вихретоковым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ЗАО НПЦ «Молния» разработан прибор автоматического контроля поверхности труб вихретоковым методом.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Оборудование прошло квалификационные испытания в ООО «Газпром ВНИИГАЗ»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 готово к опытно-промышленной эксплуатации.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797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Основными направлениями реализации технической политики в области сварочного производства при капитальном ремонте основных фондов являются мероприятия направленные на повышение качества сварных соединений и достоверности контроля, которые реализуются посредством: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- внедрения эффективных технологий сварки и неразрушающего контроля качества;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- совершенствование действующих нормативных документов, включая аттестацию сварщиков и специалистов, а также аттестацию технологий сварки, сварочного оборудования и материалов.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Последнее реализовано в </a:t>
            </a:r>
            <a:r>
              <a:rPr lang="ru-RU" sz="1200" i="1" dirty="0" smtClean="0">
                <a:effectLst/>
                <a:latin typeface="Times New Roman"/>
                <a:ea typeface="Times New Roman"/>
              </a:rPr>
              <a:t>«Положении об аттестации сварщиков и специалистов сварочного производства, производственной аттестации технологий сварки, сварочного оборудования и сварочных материалов на объектах ПАО «Газпром»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. «Положение…» разработано совместно: Департаментом 338 и Национальным Агентством Контроля Сварки  и введено в действие с 01.09.2016 года.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Необходимо отметить, что качество сварных соединений, напрямую зависит от способа сварки и объективно будет выше в случае применения автоматической и механизированной сварки, поэтому Департаментом  проводится планомерная политика, направленная на сокращение влияния «человеческого фактора» и сокращения объемов сварочных работ, выполняемых с применением ручной дуговой сварки (РДС), исключению случаев ее необоснованного применения, особенно при строительстве и капитальном ремонте протяженных участков ЛЧ МГ.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С этой целью разработаны и с 01.01.2014 года внедрены </a:t>
            </a:r>
            <a:r>
              <a:rPr lang="ru-RU" sz="1200" i="1" dirty="0" smtClean="0">
                <a:effectLst/>
                <a:latin typeface="Times New Roman"/>
                <a:ea typeface="Times New Roman"/>
              </a:rPr>
              <a:t>«Временные требования к организации сварочно-монтажных работ, применяемым технологиям сварки, неразрушающему контролю качества сварных соединений и оснащенности подрядных организаций при строительстве, реконструкции и капитальном ремонте магистральных газопроводов ОАО «Газпром».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44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450215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На</a:t>
            </a:r>
            <a:r>
              <a:rPr lang="ru-RU" sz="1200" baseline="0" dirty="0" smtClean="0">
                <a:effectLst/>
                <a:latin typeface="Times New Roman"/>
                <a:ea typeface="Times New Roman"/>
              </a:rPr>
              <a:t> данный момент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аттестованное отечественное сварочное оборудование для автоматической и механизированной сварки широко представлено в Реестре сварочного оборудования, разрешенного к применению на объектах ПАО «Газпром».</a:t>
            </a:r>
          </a:p>
          <a:p>
            <a:pPr indent="450215" algn="just">
              <a:spcAft>
                <a:spcPts val="0"/>
              </a:spcAft>
            </a:pPr>
            <a:endParaRPr lang="ru-RU" sz="1200" dirty="0" smtClean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04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Хотелось бы отметить 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модернизированную технологию контактно-стыковой сварки труб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, имеющую хорошие перспективы и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,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которая реализуется на базе комплекса оборудования для сварки труб большого и малого диаметров производства ЗАО «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Псковэлектросвар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».  </a:t>
            </a:r>
          </a:p>
          <a:p>
            <a:pPr indent="457200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Уже изготовлен и передан заказчику (компании МРТС) комплекс для сварки труб диаметром 1220 мм применительно к сварке морских газопроводов.</a:t>
            </a:r>
          </a:p>
          <a:p>
            <a:pPr indent="457200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Изготовлен и проходит заводские испытания - комплекс для сварки труб диаметром 1420 мм (Заказчик – ЗАО «Стройтрансгаз»). Рассчитываем на его успешное применение уже в ближайшее время. Технология полностью автоматизирована и не требует применения сварочных материалов.</a:t>
            </a:r>
          </a:p>
          <a:p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8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A72D-8CA1-43DC-9500-801568ED9F70}" type="slidenum">
              <a:rPr lang="ru-RU" sz="1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раз слайда 5"/>
          <p:cNvSpPr>
            <a:spLocks noGrp="1" noRot="1" noChangeAspect="1"/>
          </p:cNvSpPr>
          <p:nvPr>
            <p:ph type="sldImg"/>
          </p:nvPr>
        </p:nvSpPr>
        <p:spPr>
          <a:xfrm>
            <a:off x="919163" y="571500"/>
            <a:ext cx="4959350" cy="3719513"/>
          </a:xfrm>
        </p:spPr>
      </p:sp>
      <p:sp>
        <p:nvSpPr>
          <p:cNvPr id="7" name="Заметки 6"/>
          <p:cNvSpPr>
            <a:spLocks noGrp="1"/>
          </p:cNvSpPr>
          <p:nvPr>
            <p:ph type="body" idx="1"/>
          </p:nvPr>
        </p:nvSpPr>
        <p:spPr>
          <a:xfrm>
            <a:off x="169398" y="4603336"/>
            <a:ext cx="6458882" cy="4751768"/>
          </a:xfrm>
        </p:spPr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 по переходу к контролю за качеством ремонтных работ собственными силами дочерних Обществ ПАО «Газпром» разработана и внедрена информационная система пооперационного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контроля качества ремонтных работ «АРМ контроль качества».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Основная цель создания системы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уровня контроля качества ремонта за счет автоматизированного учета объемов и качества выполненных работ, учета выявленных нарушений и подтверждения их устранения.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решает ряд задач: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 Формирование периодичной отчетности о фактически выполненных работах на линейной части магистральных газопроводов;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 Фиксирование информации о выявленных в ходе ремонтных работ нарушениях и устранении нарушений, указанных в уведомлениях;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 Формирование и контроль технических документов, подтверждающих выполнение и качество ремонтных работ..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82DD02F-955F-4FE8-8074-94756D6EC528}" type="datetime1">
              <a:rPr lang="ru-RU" sz="1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04.10.2016</a:t>
            </a:fld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ерхний колонтитул 9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894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Проводятся испытания уникальной отечественной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 технологии лазерной орбитальной сварки неповоротных  кольцевых стыков труб большого диаметра установкой УЛСТ-1. 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Технология лазерной сварки неповоротных  кольцевых стыков труб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большого диаметра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с присадочной проволокой (без дуги) установкой УЛСТ-1 разработана на базе волоконных лазеров компанией «УТС Интеграция» совместно с компанией ИРЭ Полюс (г. Фрязино) в 1 полугодии 2016 г.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Технология обеспечивает высокую скорость сварки </a:t>
            </a:r>
            <a:r>
              <a:rPr lang="ru-RU" sz="1200" i="1" dirty="0" smtClean="0">
                <a:effectLst/>
                <a:latin typeface="Times New Roman"/>
                <a:ea typeface="Times New Roman"/>
              </a:rPr>
              <a:t>(более 1 м/мин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), в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т.ч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. за счет использования специальной (показана на </a:t>
            </a:r>
            <a:r>
              <a:rPr lang="ru-RU" sz="1200" b="1" dirty="0" smtClean="0">
                <a:effectLst/>
                <a:latin typeface="Times New Roman"/>
                <a:ea typeface="Times New Roman"/>
              </a:rPr>
              <a:t>Слайде)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узкой разделки кромки трубы (шириной всего 4 мм) и высоким притуплением (5-8 мм). В этом случае объем наплавленного металла в 3 раза меньше чем у высокопроизводительной технологии комплексом С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RC EVANS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(США).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Технология обеспечивает значительную экономию затрат на сварочные материалы и защитные газы (в разы), а ценовая доступность (по сравнению с комплексом С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R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С 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EVANS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) может обеспечить быструю окупаемость комплекса лазерной сварки не только при строительстве, но и при капитальном ремонте линейной части магистральных газопроводов.</a:t>
            </a:r>
          </a:p>
          <a:p>
            <a:pPr indent="450215" algn="just">
              <a:spcAft>
                <a:spcPts val="0"/>
              </a:spcAft>
            </a:pP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875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     </a:t>
            </a:r>
            <a:r>
              <a:rPr lang="ru-RU" smtClean="0"/>
              <a:t>В </a:t>
            </a:r>
            <a:r>
              <a:rPr lang="ru-RU" dirty="0" smtClean="0"/>
              <a:t>области неразрушающего контроля качества сварных соединений в 2014 году выполнен комплекс работ по аттестации современных средств неразрушающего контроля, по результатам которого был сформирован Реестр средств неразрушающего контроля качества сварных соединений.</a:t>
            </a:r>
          </a:p>
          <a:p>
            <a:r>
              <a:rPr lang="ru-RU" dirty="0" smtClean="0"/>
              <a:t>    На сегодняшний день уже востребованы подрядными организациями аттестованные средства автоматизированного и механизированного ультразвукового  контроля, в </a:t>
            </a:r>
            <a:r>
              <a:rPr lang="ru-RU" dirty="0" err="1" smtClean="0"/>
              <a:t>т.ч</a:t>
            </a:r>
            <a:r>
              <a:rPr lang="ru-RU" dirty="0" smtClean="0"/>
              <a:t>. отечественного производства: </a:t>
            </a:r>
            <a:r>
              <a:rPr lang="ru-RU" dirty="0" err="1" smtClean="0"/>
              <a:t>Автокон</a:t>
            </a:r>
            <a:r>
              <a:rPr lang="ru-RU" dirty="0" smtClean="0"/>
              <a:t> -АР - разработка  НУЦ СК при МГТУ им. Н.Э. Баумана, MSCAN-SUPOR - производства УП «</a:t>
            </a:r>
            <a:r>
              <a:rPr lang="ru-RU" dirty="0" err="1" smtClean="0"/>
              <a:t>БелГазпромДиагностика</a:t>
            </a:r>
            <a:r>
              <a:rPr lang="ru-RU" dirty="0" smtClean="0"/>
              <a:t>», УСД – 60 – 8К - производства ООО "НПЦ "</a:t>
            </a:r>
            <a:r>
              <a:rPr lang="ru-RU" dirty="0" err="1" smtClean="0"/>
              <a:t>Кропус</a:t>
            </a:r>
            <a:r>
              <a:rPr lang="ru-RU" dirty="0" smtClean="0"/>
              <a:t>-ПО".</a:t>
            </a:r>
          </a:p>
          <a:p>
            <a:r>
              <a:rPr lang="ru-RU" dirty="0" smtClean="0"/>
              <a:t>    Установки предназначены для неразрушающего контроля качества кольцевых сварных соединений, выполненных с применением автоматических и механизированных технологий сварки, в том числе технологии лазерной и контактной сварки оплавлением.</a:t>
            </a:r>
          </a:p>
          <a:p>
            <a:r>
              <a:rPr lang="ru-RU" dirty="0" smtClean="0"/>
              <a:t>    Продолжается работа по аттестации и внедрению новых систем цифрового радиографического контроля, имеющих потенциальную возможность оценки размеров дефектов сварных соединений и обеспечивающих высокую достоверность контроля. Особенностями комплексов являются – панорамное просвечивание, высокая чувствительность, малый вес, удобство в работе, малое время для подготовки к работе и обработки результатов контроля. На отечественном рынке данные комплексы представляют компании: ООО «АСК-Рентген» и ООО «</a:t>
            </a:r>
            <a:r>
              <a:rPr lang="ru-RU" dirty="0" err="1" smtClean="0"/>
              <a:t>РаДиаТех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5927E61-2356-44A6-9111-0A4DD2356EC9}" type="datetime1">
              <a:rPr lang="ru-RU" smtClean="0">
                <a:solidFill>
                  <a:prstClr val="white"/>
                </a:solidFill>
              </a:rPr>
              <a:pPr>
                <a:defRPr/>
              </a:pPr>
              <a:t>04.10.2016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26376-A356-4023-9A18-F00B4742A4A8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03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1363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Обеспечение безопасной эксплуатации производственных объектов ПАО «Газпром» годом требует ряда организационных и технических мероприятий с целью оптимизации затрат с одновременным повышением качества проведения ремонтных работ. Поэтому для достижения данных целей техническая политика при капитальном ремонте основных фондов направлена на внедрение современных технологий на всех этапах процесса: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планирование, проектирование, организация, выполнение и приемка работ.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398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1363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	Применение современных информационных технологий, в т.ч. обработки данных </a:t>
            </a:r>
            <a:r>
              <a:rPr lang="ru-RU" baseline="0" dirty="0" err="1" smtClean="0"/>
              <a:t>фотофиксации</a:t>
            </a:r>
            <a:r>
              <a:rPr lang="ru-RU" baseline="0" dirty="0" smtClean="0"/>
              <a:t> с </a:t>
            </a:r>
            <a:r>
              <a:rPr lang="ru-RU" baseline="0" dirty="0" err="1" smtClean="0"/>
              <a:t>геопривязкой</a:t>
            </a:r>
            <a:r>
              <a:rPr lang="ru-RU" baseline="0" dirty="0" smtClean="0"/>
              <a:t> к местности с помощью глобальных спутниковых систем позиционирования, позволило на существенно новом научно-техническом уровне решать задачу оперативного контроля за ходом выполнения ремонтных работ.</a:t>
            </a:r>
          </a:p>
          <a:p>
            <a:r>
              <a:rPr lang="ru-RU" baseline="0" dirty="0" smtClean="0"/>
              <a:t>С момента внедрения системы в 2016 году на объектах линейной достигнуты следующие результаты:</a:t>
            </a:r>
          </a:p>
          <a:p>
            <a:r>
              <a:rPr lang="ru-RU" baseline="0" dirty="0" smtClean="0"/>
              <a:t>- организовано своевременное устранение выявленных нарушений в процессе производства работ; 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обеспечена приемка выполненных работ только с наличием полного комплекта исполнительной документации;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Объемы работ не подтвержденные документами качества к оплате не принимаются.  </a:t>
            </a:r>
          </a:p>
          <a:p>
            <a:pPr marL="0" indent="0">
              <a:buFontTx/>
              <a:buNone/>
            </a:pPr>
            <a:r>
              <a:rPr lang="ru-RU" baseline="0" dirty="0" smtClean="0"/>
              <a:t>	С учетом опыта работы системы в 2016 году будет приниматься решение о распространении </a:t>
            </a:r>
            <a:r>
              <a:rPr lang="ru-RU" u="none" baseline="0" dirty="0" smtClean="0"/>
              <a:t>действия системы </a:t>
            </a:r>
            <a:r>
              <a:rPr lang="ru-RU" baseline="0" dirty="0" smtClean="0"/>
              <a:t>на другие виды технологического оборудования</a:t>
            </a:r>
            <a:r>
              <a:rPr lang="ru-RU" u="none" baseline="0" dirty="0" smtClean="0"/>
              <a:t>. Такие </a:t>
            </a:r>
            <a:r>
              <a:rPr lang="ru-RU" baseline="0" dirty="0" smtClean="0"/>
              <a:t>модели для технологических  трубопроводов компрессорных станций, газораспределительных станций и подводных переходов уже разработаны и опробованы на </a:t>
            </a:r>
            <a:r>
              <a:rPr lang="ru-RU" u="none" baseline="0" dirty="0" smtClean="0"/>
              <a:t>действующих</a:t>
            </a:r>
            <a:r>
              <a:rPr lang="ru-RU" baseline="0" dirty="0" smtClean="0"/>
              <a:t> объектах ремонта.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/>
              <a:pPr>
                <a:defRPr/>
              </a:pPr>
              <a:t>04.10.2016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07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	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Осваиваются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современные технологии капитального ремонта подводных </a:t>
            </a:r>
            <a:r>
              <a:rPr lang="ru-RU" sz="1200" u="none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преходов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В 2016 году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внедрен инновационный способ укладки трубопроводов под водными препятствиями «метод Кривых», который представляет собой  симбиоз метода горизонтально-направленного  бурения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микротоннелирования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с применением предварительно изогнутых труб в бестраншейном способе укладки.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	Использование «Кривых» позволяет уменьшить радиус изгиба прокладываемой плети труб, позволяя сократить длину ремонтируемого участка перехода в 6,7 раз. Соответственно снижаются затраты на материалы, трудозатраты, срок выполнения работ,  кроме того плеть составленная из кривых представляет собой жесткую арочную конструкцию, которая никогда не провалится и не всплывет.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Таким образом при использовании преимуществ ранее используемых методов и  применение  предварительно изогнутых труб достигается наиболее оптимальное экономически выгодное решение перехода магистрального трубопровода  под водными препятствиями.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	Так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в зоне ответственности дочернего предприятия Газпром трансгаз Самара успешно проведен ремонт перехода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через реку Уса магистрального газопровода Уренгой-Петровск.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При этом изначально протяженность участка ремонта открытым методом планировалось 396 метров, за счет применения метода кривых было заменено всего 163 метра газопровода.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	В настоящий момент прорабатываются вопросы распространения метода на более сложные категории грунтов с применением защитных, в том числе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обетонированных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покрытий.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539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 условиях плотной застройки технологических установок, затруднен или невозможен ремонт трубопроводов подземной прокладки траншейным методом.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Департаментом аттестована и внедряется на объектах капитального ремонта технология восстановления подземных трубопроводов бестраншейным методом (Санация). Технология аттестована для ремонта трубопроводов систем водоснабжения и водоотведения, тепловых сетей диаметром от 100 до 1600 мм с рабочим давлением до 3,0 МПа и температурой рабочей среды до 160°С.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Сейчас разрабатываются методы восстановления газопроводов и трубопроводов с другими технологическими средами, в том числе агрессивными.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A72D-8CA1-43DC-9500-801568ED9F70}" type="slidenum">
              <a:rPr lang="ru-RU" smtClean="0">
                <a:solidFill>
                  <a:prstClr val="white"/>
                </a:solidFill>
              </a:rPr>
              <a:pPr/>
              <a:t>5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51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Важное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значение при проведении капитального ремонта линейной части магистральных газопроводов имеет качество очистки труб с целью последующего диагностирования и устранения дефектов.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Традиционно применяемые в трассе механические резцовые и щёточные установки не обеспечивают требуемое качество подготовки поверхности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 не исключают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повреждение трубы инструментом.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настоящее время разработана и проходит внедрение в г.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Югорск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установка с поэтапной очисткой трубы  резцами и щетками на высоких оборотах,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обеспечивая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необходимую чистоту подготовки поверхности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Альтернатива резцовым установкам более технологичные дисковые очистные машины, исключающие повреждение тела трубы и сварных швов инструментом. </a:t>
            </a:r>
          </a:p>
          <a:p>
            <a:r>
              <a:rPr lang="ru-RU" sz="1200" u="non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А также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проходящие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аттестацию новые технологии очистки: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гидроабразивная;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высокоскоростная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термоабразивная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индукционная</a:t>
            </a:r>
          </a:p>
          <a:p>
            <a:r>
              <a:rPr lang="ru-RU" u="none" dirty="0" smtClean="0"/>
              <a:t>которые</a:t>
            </a:r>
            <a:r>
              <a:rPr lang="ru-RU" dirty="0" smtClean="0"/>
              <a:t> будут</a:t>
            </a:r>
            <a:r>
              <a:rPr lang="ru-RU" baseline="0" dirty="0" smtClean="0"/>
              <a:t> рекомендованы к применению по результатам опытно-промышленных испытаний.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>
                <a:solidFill>
                  <a:prstClr val="white"/>
                </a:solidFill>
              </a:rPr>
              <a:pPr>
                <a:defRPr/>
              </a:pPr>
              <a:t>04.10.2016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6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91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При ремонте Магистральных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газопроводов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методом полной 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дефектной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трубы на новую, демонтированную трубу направляют на восстановительный заводской ремонт в г. Копейск, Екатеринбург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где проводят ее ремонт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 целью сокращения логистических затрат организованы три типа баз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: </a:t>
            </a:r>
          </a:p>
          <a:p>
            <a:pPr marL="17145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Стационарные с полным циклом работ, включая нанесение изоляции и подготовку кромок труб под сварку в г.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Югорск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; </a:t>
            </a:r>
          </a:p>
          <a:p>
            <a:pPr marL="17145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Быстровозводимые модульные – разработаны Стройтрансгазом, обеспечивающие проведение полного цикла работ по ремонту и изоляции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с возможностью быстрого перемещения на новое место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; </a:t>
            </a:r>
          </a:p>
          <a:p>
            <a:pPr marL="171450" indent="-171450">
              <a:buFontTx/>
              <a:buChar char="-"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Приобъектовые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базы по ремонту труб для проведения диагностирования и ремонта с последующей изоляцией в трассе – применяются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Краснодаргазстроем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</a:t>
            </a:r>
          </a:p>
          <a:p>
            <a:pPr marL="0" indent="0">
              <a:buFontTx/>
              <a:buNone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Основной недостаток высокая стоимость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проведения ремонта. Прогнозируется  снижение стоимости при переходе на промышленные объемы и с усовершенствованием технологий. 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indent="0">
              <a:buFontTx/>
              <a:buNone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Положительным фактором  развития баз является организация вовлечение трубы «повторного применения»;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обеспечение качественного контроля на всех этапах ремонта и изоляции труб;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применение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типов изоляционных материалов, нанесение которых в трассовых условиях не возможно; проведение работ в условиях, исключающих воздействие природно-климатических факторов. 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>
                <a:solidFill>
                  <a:prstClr val="white"/>
                </a:solidFill>
              </a:rPr>
              <a:pPr>
                <a:defRPr/>
              </a:pPr>
              <a:t>04.10.2016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8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Мастично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-битумные и рулонные плёночные материалы, используемые для ремонта в трассе, не подходят для нанесения в условиях баз, т.к. не выдерживают транспортировку и хранение на открытой площадке.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Для обеспечения качества ремонта труб в условиях баз Департаментом рассмотрены существующее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оборудование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материалы. Проведен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анализ применяемых на отечественном рынке материалов обеспечивающих высокие эксплуатационные характеристики и технологичность нанесения.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По способу нанесения и конструкции защитного покрытия их можно отнести к трем типам: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наносимых за один проход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термоусаживающиехся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 рулонные полиэтиленовые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 адгезионным слоем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такие как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материал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Полистэк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»; </a:t>
            </a:r>
          </a:p>
          <a:p>
            <a:pPr marL="17145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термореактивные напыляемые материалы однослойные двухкомпонентные такие как: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indent="0">
              <a:buFontTx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          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полиуретановое «РПУ 1001»; </a:t>
            </a:r>
          </a:p>
          <a:p>
            <a:pPr marL="0" indent="0">
              <a:buFontTx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           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оликарбомидное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Карбофлекс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». </a:t>
            </a:r>
          </a:p>
          <a:p>
            <a:pPr marL="17145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двухслойные эпоксидные покрытия порошкового нанесения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Скотчкоут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».</a:t>
            </a:r>
          </a:p>
          <a:p>
            <a:pPr marL="0" indent="0">
              <a:buFontTx/>
              <a:buNone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Все рассмотренные материалы высокотехнологичные, находятся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в стадии развития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 могут применяться в трассе 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зависимости от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климатических условий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их нанесения.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indent="0">
              <a:buFontTx/>
              <a:buNone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1974E53-C5A7-45E8-96D5-3565D818EE46}" type="datetime1">
              <a:rPr lang="ru-RU" smtClean="0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8E625-F484-4699-ACD1-5BF945B9FEA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315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 последние годы широкое распространение получили технологии по восстановлению геометрических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размеров,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структуры материала и нанесение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коррозионностойких  покрытий методами:</a:t>
            </a:r>
          </a:p>
          <a:p>
            <a:pPr algn="just"/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газотермического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газодинамического, газопламенного, детонационного  напыления;</a:t>
            </a:r>
          </a:p>
          <a:p>
            <a:pPr marL="171450" indent="-171450" algn="just">
              <a:buFontTx/>
              <a:buChar char="-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лазерной, плазменной наплавки;</a:t>
            </a:r>
          </a:p>
          <a:p>
            <a:pPr marL="171450" indent="-171450" algn="just">
              <a:buFontTx/>
              <a:buChar char="-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плазменного напыления;</a:t>
            </a:r>
          </a:p>
          <a:p>
            <a:pPr marL="171450" indent="-171450" algn="just">
              <a:buFontTx/>
              <a:buChar char="-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электродуговой металлизации</a:t>
            </a:r>
          </a:p>
          <a:p>
            <a:pPr marL="0" indent="0" algn="just">
              <a:buFontTx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Все перечисленный методы используются в ПАО «Газпром» при ремонте разных типов оборудования.   Перечисленные выше технологии позволяют восстановить рабочую поверхность и тем самым вместо замены продлить жизненный цикл оборудованию с сокращением эксплуатационных расходов.</a:t>
            </a:r>
          </a:p>
          <a:p>
            <a:pPr marL="0" indent="0" algn="just">
              <a:buFontTx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Как пример наиболее существенных результатов удалось добиться при восстановлении элементов динамического оборудования и запорной арматуры методом  лазерной и плазменной наплавки. Процесс автоматизирован, твердость покрытия до 65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HRC</a:t>
            </a:r>
            <a:r>
              <a:rPr lang="ru-RU" sz="1200" kern="1200" baseline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срок дальнейшей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эксплуатации по сравнению со стандартными технологиями  в 2-3 раза выше. 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анесения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защитных покрытий на  поверхность сосудов, резервуаров, шахт выхлопа ГПА проведен на объектах Газпром добыча Астрахань, Оренбург, Газпром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трансгаз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Санкт-Петербург, ГТ Москва с использованием материалов ЗАО «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Плакарт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». За счет применения порошков отечественного производства удалось на 20-30% сократить затраты на ремонт. Выдача экспертного заключения о соответствии материалов планируется в августе 2017 года </a:t>
            </a:r>
          </a:p>
          <a:p>
            <a:pPr marL="0" indent="0" algn="just">
              <a:buFontTx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Ведется работа по совершенствованию материалов и  технологий.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A72D-8CA1-43DC-9500-801568ED9F70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51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141" y="6376487"/>
            <a:ext cx="61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ru-RU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624229" y="6376487"/>
            <a:ext cx="25197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октября 2016 года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7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 userDrawn="1"/>
        </p:nvSpPr>
        <p:spPr bwMode="auto">
          <a:xfrm>
            <a:off x="590550" y="1339850"/>
            <a:ext cx="37592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b="1" u="sng">
                <a:solidFill>
                  <a:srgbClr val="FFFFFF"/>
                </a:solidFill>
                <a:cs typeface="+mn-cs"/>
              </a:rPr>
              <a:t>ДОАО «Оргэнергогаз»</a:t>
            </a:r>
            <a:r>
              <a:rPr lang="ru-RU" altLang="ru-RU">
                <a:solidFill>
                  <a:srgbClr val="FFFFFF"/>
                </a:solidFill>
                <a:cs typeface="+mn-cs"/>
              </a:rPr>
              <a:t> 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головной офис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- 8 филиалов</a:t>
            </a:r>
            <a:endParaRPr lang="ru-RU" altLang="ru-RU" sz="20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" name="Прямоугольник 9"/>
          <p:cNvSpPr>
            <a:spLocks noChangeArrowheads="1"/>
          </p:cNvSpPr>
          <p:nvPr userDrawn="1"/>
        </p:nvSpPr>
        <p:spPr bwMode="auto">
          <a:xfrm>
            <a:off x="2058988" y="263525"/>
            <a:ext cx="669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3200">
                <a:solidFill>
                  <a:srgbClr val="FFFFFF"/>
                </a:solidFill>
                <a:cs typeface="+mn-cs"/>
              </a:rPr>
              <a:t>Сертификация ГЦР</a:t>
            </a:r>
          </a:p>
        </p:txBody>
      </p:sp>
      <p:sp>
        <p:nvSpPr>
          <p:cNvPr id="4" name="Прямоугольник 10"/>
          <p:cNvSpPr>
            <a:spLocks noChangeArrowheads="1"/>
          </p:cNvSpPr>
          <p:nvPr userDrawn="1"/>
        </p:nvSpPr>
        <p:spPr bwMode="auto">
          <a:xfrm>
            <a:off x="4598988" y="1320800"/>
            <a:ext cx="3446462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Есть сертификат соответствия системы менеджмента качества требованиям национального стандарта </a:t>
            </a:r>
            <a:r>
              <a:rPr lang="ru-RU" altLang="ru-RU" u="sng">
                <a:solidFill>
                  <a:srgbClr val="FFFFFF"/>
                </a:solidFill>
                <a:cs typeface="+mn-cs"/>
              </a:rPr>
              <a:t>ГОСТ Р ИСО 9001:2001</a:t>
            </a:r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 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Орган по сертификации:</a:t>
            </a:r>
          </a:p>
          <a:p>
            <a:pPr eaLnBrk="1" hangingPunct="1"/>
            <a:r>
              <a:rPr lang="ru-RU" altLang="ru-RU" u="sng">
                <a:solidFill>
                  <a:srgbClr val="FFFFFF"/>
                </a:solidFill>
                <a:cs typeface="+mn-cs"/>
              </a:rPr>
              <a:t>ИНТЕРКАЧЕСТВО</a:t>
            </a:r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 userDrawn="1"/>
        </p:nvSpPr>
        <p:spPr bwMode="auto">
          <a:xfrm>
            <a:off x="619125" y="3824288"/>
            <a:ext cx="78327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Сертификат распространяется на головной офис и восемь филиалов ДОАО «Оргэнергогаз».</a:t>
            </a:r>
          </a:p>
        </p:txBody>
      </p:sp>
    </p:spTree>
    <p:extLst>
      <p:ext uri="{BB962C8B-B14F-4D97-AF65-F5344CB8AC3E}">
        <p14:creationId xmlns:p14="http://schemas.microsoft.com/office/powerpoint/2010/main" val="3625077769"/>
      </p:ext>
    </p:extLst>
  </p:cSld>
  <p:clrMapOvr>
    <a:masterClrMapping/>
  </p:clrMapOvr>
  <p:transition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 userDrawn="1"/>
        </p:nvSpPr>
        <p:spPr bwMode="auto">
          <a:xfrm>
            <a:off x="590550" y="1339850"/>
            <a:ext cx="37592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b="1" u="sng">
                <a:solidFill>
                  <a:srgbClr val="FFFFFF"/>
                </a:solidFill>
                <a:cs typeface="+mn-cs"/>
              </a:rPr>
              <a:t>ОАО «Газэнергосервис»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- 4 завода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- 5 подразделений</a:t>
            </a:r>
            <a:endParaRPr lang="ru-RU" altLang="ru-RU" sz="20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" name="Прямоугольник 9"/>
          <p:cNvSpPr>
            <a:spLocks noChangeArrowheads="1"/>
          </p:cNvSpPr>
          <p:nvPr userDrawn="1"/>
        </p:nvSpPr>
        <p:spPr bwMode="auto">
          <a:xfrm>
            <a:off x="2058988" y="263525"/>
            <a:ext cx="669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3200">
                <a:solidFill>
                  <a:srgbClr val="FFFFFF"/>
                </a:solidFill>
                <a:cs typeface="+mn-cs"/>
              </a:rPr>
              <a:t>Сертификация ГЦР</a:t>
            </a:r>
          </a:p>
        </p:txBody>
      </p:sp>
      <p:sp>
        <p:nvSpPr>
          <p:cNvPr id="4" name="Прямоугольник 10"/>
          <p:cNvSpPr>
            <a:spLocks noChangeArrowheads="1"/>
          </p:cNvSpPr>
          <p:nvPr userDrawn="1"/>
        </p:nvSpPr>
        <p:spPr bwMode="auto">
          <a:xfrm>
            <a:off x="4598988" y="1320800"/>
            <a:ext cx="3427412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Есть сертификат соответствия системы менеджмента качества требованиям национального стандарта </a:t>
            </a:r>
            <a:r>
              <a:rPr lang="ru-RU" altLang="ru-RU" u="sng">
                <a:solidFill>
                  <a:srgbClr val="FFFFFF"/>
                </a:solidFill>
                <a:cs typeface="+mn-cs"/>
              </a:rPr>
              <a:t>ГОСТ Р ИСО 9001:2001</a:t>
            </a:r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 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Орган по сертификации:</a:t>
            </a:r>
          </a:p>
          <a:p>
            <a:pPr eaLnBrk="1" hangingPunct="1"/>
            <a:r>
              <a:rPr lang="ru-RU" altLang="ru-RU" u="sng">
                <a:solidFill>
                  <a:srgbClr val="FFFFFF"/>
                </a:solidFill>
                <a:cs typeface="+mn-cs"/>
              </a:rPr>
              <a:t>ВНИИС</a:t>
            </a:r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 userDrawn="1"/>
        </p:nvSpPr>
        <p:spPr bwMode="auto">
          <a:xfrm>
            <a:off x="619125" y="3824288"/>
            <a:ext cx="78327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Сертификат не распространяется на головной офис, распространяется только на четыре завода и пять подразделений ОАО «Газэнергосервис».</a:t>
            </a:r>
          </a:p>
        </p:txBody>
      </p:sp>
    </p:spTree>
    <p:extLst>
      <p:ext uri="{BB962C8B-B14F-4D97-AF65-F5344CB8AC3E}">
        <p14:creationId xmlns:p14="http://schemas.microsoft.com/office/powerpoint/2010/main" val="1373786528"/>
      </p:ext>
    </p:extLst>
  </p:cSld>
  <p:clrMapOvr>
    <a:masterClrMapping/>
  </p:clrMapOvr>
  <p:transition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 userDrawn="1"/>
        </p:nvSpPr>
        <p:spPr bwMode="auto">
          <a:xfrm>
            <a:off x="590550" y="1339850"/>
            <a:ext cx="37592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b="1" u="sng">
                <a:solidFill>
                  <a:srgbClr val="FFFFFF"/>
                </a:solidFill>
                <a:cs typeface="+mn-cs"/>
              </a:rPr>
              <a:t>ОАО «Газавтоматика»</a:t>
            </a:r>
            <a:r>
              <a:rPr lang="ru-RU" altLang="ru-RU">
                <a:solidFill>
                  <a:srgbClr val="FFFFFF"/>
                </a:solidFill>
                <a:cs typeface="+mn-cs"/>
              </a:rPr>
              <a:t> 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головной офис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- 18 дочерних предприятий</a:t>
            </a:r>
            <a:endParaRPr lang="ru-RU" altLang="ru-RU" sz="20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" name="Прямоугольник 9"/>
          <p:cNvSpPr>
            <a:spLocks noChangeArrowheads="1"/>
          </p:cNvSpPr>
          <p:nvPr userDrawn="1"/>
        </p:nvSpPr>
        <p:spPr bwMode="auto">
          <a:xfrm>
            <a:off x="2058988" y="263525"/>
            <a:ext cx="669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3200">
                <a:solidFill>
                  <a:srgbClr val="FFFFFF"/>
                </a:solidFill>
                <a:cs typeface="+mn-cs"/>
              </a:rPr>
              <a:t>Сертификация ГЦР</a:t>
            </a:r>
          </a:p>
        </p:txBody>
      </p:sp>
      <p:sp>
        <p:nvSpPr>
          <p:cNvPr id="4" name="Прямоугольник 10"/>
          <p:cNvSpPr>
            <a:spLocks noChangeArrowheads="1"/>
          </p:cNvSpPr>
          <p:nvPr userDrawn="1"/>
        </p:nvSpPr>
        <p:spPr bwMode="auto">
          <a:xfrm>
            <a:off x="4598988" y="1320800"/>
            <a:ext cx="3427412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Есть сертификат соответствия системы менеджмента качества требованиям национального стандарта </a:t>
            </a:r>
            <a:r>
              <a:rPr lang="ru-RU" altLang="ru-RU" u="sng">
                <a:solidFill>
                  <a:srgbClr val="FFFFFF"/>
                </a:solidFill>
                <a:cs typeface="+mn-cs"/>
              </a:rPr>
              <a:t>ГОСТ Р ИСО 9001:2001</a:t>
            </a:r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 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Орган по сертификации:</a:t>
            </a:r>
          </a:p>
          <a:p>
            <a:pPr eaLnBrk="1" hangingPunct="1"/>
            <a:r>
              <a:rPr lang="ru-RU" altLang="ru-RU" u="sng">
                <a:solidFill>
                  <a:srgbClr val="FFFFFF"/>
                </a:solidFill>
                <a:cs typeface="+mn-cs"/>
              </a:rPr>
              <a:t>СОЮЗСЕРТ</a:t>
            </a:r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 userDrawn="1"/>
        </p:nvSpPr>
        <p:spPr bwMode="auto">
          <a:xfrm>
            <a:off x="619125" y="3824288"/>
            <a:ext cx="78327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Сертификат распространяется на головной офис и восемнадцать дочерних предприятий ОАО «Газавтоматика».</a:t>
            </a:r>
          </a:p>
        </p:txBody>
      </p:sp>
    </p:spTree>
    <p:extLst>
      <p:ext uri="{BB962C8B-B14F-4D97-AF65-F5344CB8AC3E}">
        <p14:creationId xmlns:p14="http://schemas.microsoft.com/office/powerpoint/2010/main" val="463678063"/>
      </p:ext>
    </p:extLst>
  </p:cSld>
  <p:clrMapOvr>
    <a:masterClrMapping/>
  </p:clrMapOvr>
  <p:transition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>
            <a:spLocks noChangeArrowheads="1"/>
          </p:cNvSpPr>
          <p:nvPr userDrawn="1"/>
        </p:nvSpPr>
        <p:spPr bwMode="auto">
          <a:xfrm>
            <a:off x="2058988" y="263525"/>
            <a:ext cx="669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3200">
                <a:solidFill>
                  <a:srgbClr val="FFFFFF"/>
                </a:solidFill>
                <a:latin typeface="Arial" charset="0"/>
                <a:cs typeface="+mn-cs"/>
              </a:rPr>
              <a:t>Сертификация ГЦР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619" y="2103582"/>
            <a:ext cx="8506690" cy="24591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ru-RU" sz="480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216081"/>
      </p:ext>
    </p:extLst>
  </p:cSld>
  <p:clrMapOvr>
    <a:masterClrMapping/>
  </p:clrMapOvr>
  <p:transition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 userDrawn="1"/>
        </p:nvSpPr>
        <p:spPr bwMode="auto">
          <a:xfrm>
            <a:off x="673100" y="1900238"/>
            <a:ext cx="78581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ru-RU" altLang="ru-RU" sz="1800">
                <a:solidFill>
                  <a:srgbClr val="FFFFFF"/>
                </a:solidFill>
                <a:cs typeface="+mn-cs"/>
              </a:rPr>
              <a:t>Международный орган по сертификации DNV предлагает следующие расценки.</a:t>
            </a:r>
            <a:endParaRPr lang="ru-RU" altLang="ru-RU" sz="1800">
              <a:solidFill>
                <a:srgbClr val="898989"/>
              </a:solidFill>
              <a:latin typeface="Arial" charset="0"/>
              <a:cs typeface="+mn-cs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ru-RU" altLang="ru-RU" sz="1800">
              <a:solidFill>
                <a:srgbClr val="898989"/>
              </a:solidFill>
              <a:latin typeface="Arial" charset="0"/>
              <a:cs typeface="+mn-cs"/>
            </a:endParaRPr>
          </a:p>
        </p:txBody>
      </p:sp>
      <p:sp>
        <p:nvSpPr>
          <p:cNvPr id="3" name="Прямоугольник 9"/>
          <p:cNvSpPr>
            <a:spLocks noChangeArrowheads="1"/>
          </p:cNvSpPr>
          <p:nvPr userDrawn="1"/>
        </p:nvSpPr>
        <p:spPr bwMode="auto">
          <a:xfrm>
            <a:off x="600075" y="1497013"/>
            <a:ext cx="778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FFFFFF"/>
                </a:solidFill>
                <a:cs typeface="+mn-cs"/>
              </a:rPr>
              <a:t>Сертификация на нормы международного стандарта ISO 9001:2008.</a:t>
            </a:r>
            <a:endParaRPr lang="ru-RU" altLang="ru-RU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" name="Прямоугольник 10"/>
          <p:cNvSpPr>
            <a:spLocks noChangeArrowheads="1"/>
          </p:cNvSpPr>
          <p:nvPr userDrawn="1"/>
        </p:nvSpPr>
        <p:spPr bwMode="auto">
          <a:xfrm>
            <a:off x="2058988" y="263525"/>
            <a:ext cx="669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3200">
                <a:solidFill>
                  <a:srgbClr val="FFFFFF"/>
                </a:solidFill>
                <a:cs typeface="+mn-cs"/>
              </a:rPr>
              <a:t>Сертификация ГЦР</a:t>
            </a:r>
          </a:p>
        </p:txBody>
      </p:sp>
      <p:sp>
        <p:nvSpPr>
          <p:cNvPr id="5" name="Прямоугольник 11"/>
          <p:cNvSpPr>
            <a:spLocks noChangeArrowheads="1"/>
          </p:cNvSpPr>
          <p:nvPr userDrawn="1"/>
        </p:nvSpPr>
        <p:spPr bwMode="auto">
          <a:xfrm>
            <a:off x="0" y="1090613"/>
            <a:ext cx="121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FFFFFF"/>
                </a:solidFill>
                <a:cs typeface="+mn-cs"/>
              </a:rPr>
              <a:t>Вариант №1</a:t>
            </a:r>
            <a:endParaRPr lang="ru-RU" altLang="ru-RU" sz="1800">
              <a:solidFill>
                <a:srgbClr val="FFFFFF"/>
              </a:solidFill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42913" y="2549525"/>
          <a:ext cx="8220076" cy="2563855"/>
        </p:xfrm>
        <a:graphic>
          <a:graphicData uri="http://schemas.openxmlformats.org/drawingml/2006/table">
            <a:tbl>
              <a:tblPr/>
              <a:tblGrid>
                <a:gridCol w="1487003"/>
                <a:gridCol w="884773"/>
                <a:gridCol w="94248"/>
                <a:gridCol w="1091919"/>
                <a:gridCol w="1106420"/>
                <a:gridCol w="1106978"/>
                <a:gridCol w="1263125"/>
                <a:gridCol w="1185610"/>
              </a:tblGrid>
              <a:tr h="5257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 smtClean="0">
                          <a:latin typeface="Calibri"/>
                          <a:ea typeface="Calibri"/>
                          <a:cs typeface="Times New Roman"/>
                        </a:rPr>
                        <a:t>Организации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 smtClean="0">
                          <a:latin typeface="Calibri"/>
                          <a:ea typeface="Calibri"/>
                          <a:cs typeface="Times New Roman"/>
                        </a:rPr>
                        <a:t>Варианты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baseline="0" dirty="0">
                          <a:latin typeface="Calibri"/>
                          <a:ea typeface="Calibri"/>
                          <a:cs typeface="Arial"/>
                        </a:rPr>
                        <a:t>ООО «Газпром центрремонт»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0" marR="44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baseline="0" dirty="0">
                          <a:latin typeface="Calibri"/>
                          <a:ea typeface="Calibri"/>
                          <a:cs typeface="Arial"/>
                        </a:rPr>
                        <a:t>ДОАО «Центрэнергогаз» ОАО «Газпром»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baseline="0" dirty="0">
                          <a:latin typeface="Calibri"/>
                          <a:ea typeface="Calibri"/>
                          <a:cs typeface="Arial"/>
                        </a:rPr>
                        <a:t>ДОАО «Электрогаз» ОАО «Газпром»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baseline="0" dirty="0">
                          <a:latin typeface="Calibri"/>
                          <a:ea typeface="Calibri"/>
                          <a:cs typeface="Arial"/>
                        </a:rPr>
                        <a:t>ДОАО «Оргэнергогаз» ОАО «Газпром»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baseline="0" dirty="0">
                          <a:latin typeface="Calibri"/>
                          <a:ea typeface="Calibri"/>
                          <a:cs typeface="Arial"/>
                        </a:rPr>
                        <a:t>ОАО «Газэнергосервис»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baseline="0" dirty="0">
                          <a:latin typeface="Calibri"/>
                          <a:ea typeface="Calibri"/>
                          <a:cs typeface="Arial"/>
                        </a:rPr>
                        <a:t>ОАО «Газавтоматика» ОАО «Газпром»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1.1. ГЦР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480 000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50" marR="44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1.2. ГЦР+ЦЭГ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1 300 000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1.3. ГЦР+ЦЭГ+Электрогаз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1 700 000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baseline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1.4.Весь холдинг централизованно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3 100 000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3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1.5.Каждая организация отдельно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480 000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1 200 000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600 000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600 000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650 000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aseline="0" dirty="0">
                          <a:latin typeface="Calibri"/>
                          <a:ea typeface="Calibri"/>
                          <a:cs typeface="Arial"/>
                        </a:rPr>
                        <a:t>700 000</a:t>
                      </a:r>
                      <a:endParaRPr lang="ru-RU" sz="100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48" marR="446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7" name="AutoShape 1"/>
          <p:cNvCxnSpPr>
            <a:cxnSpLocks noChangeShapeType="1"/>
          </p:cNvCxnSpPr>
          <p:nvPr userDrawn="1"/>
        </p:nvCxnSpPr>
        <p:spPr bwMode="auto">
          <a:xfrm>
            <a:off x="471488" y="2566988"/>
            <a:ext cx="1468437" cy="517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одзаголовок 2"/>
          <p:cNvSpPr txBox="1">
            <a:spLocks/>
          </p:cNvSpPr>
          <p:nvPr userDrawn="1"/>
        </p:nvSpPr>
        <p:spPr bwMode="auto">
          <a:xfrm>
            <a:off x="425450" y="5197475"/>
            <a:ext cx="82756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altLang="ru-RU" sz="1200">
                <a:solidFill>
                  <a:srgbClr val="FFFFFF"/>
                </a:solidFill>
                <a:cs typeface="+mn-cs"/>
              </a:rPr>
              <a:t>Цены указаны в рублях. В стоимость не включены НДС, расходы на проезд и проживание аудиторов, расходы на выпуск сертификатов.</a:t>
            </a:r>
            <a:endParaRPr lang="ru-RU" altLang="ru-RU" sz="1200">
              <a:solidFill>
                <a:srgbClr val="898989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958084"/>
      </p:ext>
    </p:extLst>
  </p:cSld>
  <p:clrMapOvr>
    <a:masterClrMapping/>
  </p:clrMapOvr>
  <p:transition>
    <p:blind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 userDrawn="1"/>
        </p:nvSpPr>
        <p:spPr bwMode="auto">
          <a:xfrm>
            <a:off x="673100" y="1900238"/>
            <a:ext cx="78581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Существует перечень аккредитованных органов по сертификации, имеющих право проводить сертификацию на нормы СТО Газпром.</a:t>
            </a:r>
          </a:p>
          <a:p>
            <a:pPr eaLnBrk="1" hangingPunct="1"/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Ни один из перечисленных выше органов по сертификации (</a:t>
            </a:r>
            <a:r>
              <a:rPr lang="en-US" altLang="ru-RU">
                <a:solidFill>
                  <a:srgbClr val="FFFFFF"/>
                </a:solidFill>
                <a:cs typeface="+mn-cs"/>
              </a:rPr>
              <a:t>DNV</a:t>
            </a:r>
            <a:r>
              <a:rPr lang="ru-RU" altLang="ru-RU">
                <a:solidFill>
                  <a:srgbClr val="FFFFFF"/>
                </a:solidFill>
                <a:cs typeface="+mn-cs"/>
              </a:rPr>
              <a:t>, </a:t>
            </a:r>
            <a:r>
              <a:rPr lang="en-US" altLang="ru-RU">
                <a:solidFill>
                  <a:srgbClr val="FFFFFF"/>
                </a:solidFill>
                <a:cs typeface="+mn-cs"/>
              </a:rPr>
              <a:t>TUV CERT</a:t>
            </a:r>
            <a:r>
              <a:rPr lang="ru-RU" altLang="ru-RU">
                <a:solidFill>
                  <a:srgbClr val="FFFFFF"/>
                </a:solidFill>
                <a:cs typeface="+mn-cs"/>
              </a:rPr>
              <a:t>, СОЮЗСЕРТ, ВНИИС, ИНТЕРКАЧЕСТВО) не входит в этот перечень.</a:t>
            </a:r>
          </a:p>
          <a:p>
            <a:pPr eaLnBrk="1" hangingPunct="1"/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В случае развития по второму варианту необходимо проводить тендер, т.к. в нашей компании нет одобренного органа по сертификации.</a:t>
            </a:r>
          </a:p>
          <a:p>
            <a:pPr eaLnBrk="1" hangingPunct="1"/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Возможны следующие варианты сертификации: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2.1. ООО «Газпром центрремонт»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2.2. Весь холдинг централизованно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ru-RU" altLang="ru-RU" sz="1800">
              <a:solidFill>
                <a:srgbClr val="898989"/>
              </a:solidFill>
              <a:latin typeface="Arial" charset="0"/>
              <a:cs typeface="+mn-cs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ru-RU" altLang="ru-RU" sz="1800">
              <a:solidFill>
                <a:srgbClr val="898989"/>
              </a:solidFill>
              <a:latin typeface="Arial" charset="0"/>
              <a:cs typeface="+mn-cs"/>
            </a:endParaRPr>
          </a:p>
        </p:txBody>
      </p:sp>
      <p:sp>
        <p:nvSpPr>
          <p:cNvPr id="3" name="Прямоугольник 9"/>
          <p:cNvSpPr>
            <a:spLocks noChangeArrowheads="1"/>
          </p:cNvSpPr>
          <p:nvPr userDrawn="1"/>
        </p:nvSpPr>
        <p:spPr bwMode="auto">
          <a:xfrm>
            <a:off x="600075" y="1497013"/>
            <a:ext cx="778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FFFFFF"/>
                </a:solidFill>
                <a:cs typeface="+mn-cs"/>
              </a:rPr>
              <a:t>Сертификация в Системе ГАЗПРОМСЕРТ на нормы СТО Газпром 9001:2006.</a:t>
            </a:r>
            <a:endParaRPr lang="ru-RU" altLang="ru-RU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" name="Прямоугольник 10"/>
          <p:cNvSpPr>
            <a:spLocks noChangeArrowheads="1"/>
          </p:cNvSpPr>
          <p:nvPr userDrawn="1"/>
        </p:nvSpPr>
        <p:spPr bwMode="auto">
          <a:xfrm>
            <a:off x="2058988" y="263525"/>
            <a:ext cx="669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3200">
                <a:solidFill>
                  <a:srgbClr val="FFFFFF"/>
                </a:solidFill>
                <a:cs typeface="+mn-cs"/>
              </a:rPr>
              <a:t>Сертификация ГЦР</a:t>
            </a:r>
          </a:p>
        </p:txBody>
      </p:sp>
      <p:sp>
        <p:nvSpPr>
          <p:cNvPr id="5" name="Прямоугольник 11"/>
          <p:cNvSpPr>
            <a:spLocks noChangeArrowheads="1"/>
          </p:cNvSpPr>
          <p:nvPr userDrawn="1"/>
        </p:nvSpPr>
        <p:spPr bwMode="auto">
          <a:xfrm>
            <a:off x="0" y="1100138"/>
            <a:ext cx="121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FFFFFF"/>
                </a:solidFill>
                <a:cs typeface="+mn-cs"/>
              </a:rPr>
              <a:t>Вариант №2</a:t>
            </a:r>
            <a:endParaRPr lang="ru-RU" altLang="ru-RU" sz="180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459836"/>
      </p:ext>
    </p:extLst>
  </p:cSld>
  <p:clrMapOvr>
    <a:masterClrMapping/>
  </p:clrMapOvr>
  <p:transition>
    <p:blind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 userDrawn="1"/>
        </p:nvSpPr>
        <p:spPr bwMode="auto">
          <a:xfrm>
            <a:off x="590550" y="1339850"/>
            <a:ext cx="37592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n-US" altLang="ru-RU" u="sng">
                <a:solidFill>
                  <a:srgbClr val="FFFFFF"/>
                </a:solidFill>
                <a:cs typeface="+mn-cs"/>
              </a:rPr>
              <a:t>ISO </a:t>
            </a:r>
            <a:r>
              <a:rPr lang="ru-RU" altLang="ru-RU" u="sng">
                <a:solidFill>
                  <a:srgbClr val="FFFFFF"/>
                </a:solidFill>
                <a:cs typeface="+mn-cs"/>
              </a:rPr>
              <a:t>9001:2008</a:t>
            </a:r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 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FF"/>
                </a:solidFill>
                <a:cs typeface="+mn-cs"/>
              </a:rPr>
              <a:t>Международный сертификат;</a:t>
            </a:r>
          </a:p>
          <a:p>
            <a:pPr eaLnBrk="1" hangingPunct="1">
              <a:buFont typeface="Arial" charset="0"/>
              <a:buChar char="•"/>
            </a:pPr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FF"/>
                </a:solidFill>
                <a:cs typeface="+mn-cs"/>
              </a:rPr>
              <a:t>Признание и узнаваемость международных и Российских компаний;</a:t>
            </a:r>
          </a:p>
          <a:p>
            <a:pPr eaLnBrk="1" hangingPunct="1">
              <a:buFont typeface="Arial" charset="0"/>
              <a:buChar char="•"/>
            </a:pPr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ru-RU">
                <a:solidFill>
                  <a:srgbClr val="FFFFFF"/>
                </a:solidFill>
                <a:cs typeface="+mn-cs"/>
              </a:rPr>
              <a:t>DNV</a:t>
            </a:r>
            <a:r>
              <a:rPr lang="ru-RU" altLang="ru-RU">
                <a:solidFill>
                  <a:srgbClr val="FFFFFF"/>
                </a:solidFill>
                <a:cs typeface="+mn-cs"/>
              </a:rPr>
              <a:t> – одобренный орган, есть опыт сотрудничества с ДОАО «Центрэнергогаз».</a:t>
            </a:r>
          </a:p>
        </p:txBody>
      </p:sp>
      <p:sp>
        <p:nvSpPr>
          <p:cNvPr id="3" name="Прямоугольник 9"/>
          <p:cNvSpPr>
            <a:spLocks noChangeArrowheads="1"/>
          </p:cNvSpPr>
          <p:nvPr userDrawn="1"/>
        </p:nvSpPr>
        <p:spPr bwMode="auto">
          <a:xfrm>
            <a:off x="2058988" y="263525"/>
            <a:ext cx="669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3200">
                <a:solidFill>
                  <a:srgbClr val="FFFFFF"/>
                </a:solidFill>
                <a:cs typeface="+mn-cs"/>
              </a:rPr>
              <a:t>Сертификация ГЦР</a:t>
            </a:r>
          </a:p>
        </p:txBody>
      </p:sp>
      <p:sp>
        <p:nvSpPr>
          <p:cNvPr id="4" name="Прямоугольник 10"/>
          <p:cNvSpPr>
            <a:spLocks noChangeArrowheads="1"/>
          </p:cNvSpPr>
          <p:nvPr userDrawn="1"/>
        </p:nvSpPr>
        <p:spPr bwMode="auto">
          <a:xfrm>
            <a:off x="4598988" y="1320800"/>
            <a:ext cx="3705225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u="sng">
                <a:solidFill>
                  <a:srgbClr val="FFFFFF"/>
                </a:solidFill>
                <a:cs typeface="+mn-cs"/>
              </a:rPr>
              <a:t>СТО Газпром 9001:2006</a:t>
            </a:r>
          </a:p>
          <a:p>
            <a:pPr algn="ctr" eaLnBrk="1" hangingPunct="1"/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FF"/>
                </a:solidFill>
                <a:cs typeface="+mn-cs"/>
              </a:rPr>
              <a:t>Сертификат Системы ГАЗПРОМСЕРТ;</a:t>
            </a:r>
          </a:p>
          <a:p>
            <a:pPr eaLnBrk="1" hangingPunct="1">
              <a:buFont typeface="Arial" charset="0"/>
              <a:buChar char="•"/>
            </a:pPr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FF"/>
                </a:solidFill>
                <a:cs typeface="+mn-cs"/>
              </a:rPr>
              <a:t>Сертификат ГОСТ Р ИСО 9001:2001;</a:t>
            </a:r>
          </a:p>
          <a:p>
            <a:pPr eaLnBrk="1" hangingPunct="1">
              <a:buFont typeface="Arial" charset="0"/>
              <a:buChar char="•"/>
            </a:pPr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>
              <a:buFont typeface="Arial" charset="0"/>
              <a:buChar char="•"/>
            </a:pPr>
            <a:r>
              <a:rPr lang="ru-RU" altLang="ru-RU">
                <a:solidFill>
                  <a:srgbClr val="FFFFFF"/>
                </a:solidFill>
                <a:cs typeface="+mn-cs"/>
              </a:rPr>
              <a:t>Возможно, появится требование ОАО «Газпром» о переходе всех дочерних обществ на централизованную сертификацию именно в Системе ГАЗПРОМСЕРТ.</a:t>
            </a:r>
          </a:p>
        </p:txBody>
      </p:sp>
    </p:spTree>
    <p:extLst>
      <p:ext uri="{BB962C8B-B14F-4D97-AF65-F5344CB8AC3E}">
        <p14:creationId xmlns:p14="http://schemas.microsoft.com/office/powerpoint/2010/main" val="3989209365"/>
      </p:ext>
    </p:extLst>
  </p:cSld>
  <p:clrMapOvr>
    <a:masterClrMapping/>
  </p:clrMapOvr>
  <p:transition>
    <p:blind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 userDrawn="1"/>
        </p:nvSpPr>
        <p:spPr bwMode="auto">
          <a:xfrm>
            <a:off x="600075" y="2687638"/>
            <a:ext cx="77819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1800">
                <a:solidFill>
                  <a:srgbClr val="FFFFFF"/>
                </a:solidFill>
                <a:cs typeface="+mn-cs"/>
              </a:rPr>
              <a:t>Какой бы вариант развития системы менеджмента качества мы не выбрали, будут необходимы консалтинговые услуги. </a:t>
            </a:r>
          </a:p>
          <a:p>
            <a:pPr algn="ctr" eaLnBrk="1" hangingPunct="1"/>
            <a:endParaRPr lang="ru-RU" altLang="ru-RU" sz="1800">
              <a:solidFill>
                <a:srgbClr val="FFFFFF"/>
              </a:solidFill>
              <a:cs typeface="+mn-cs"/>
            </a:endParaRPr>
          </a:p>
          <a:p>
            <a:pPr algn="ctr" eaLnBrk="1" hangingPunct="1"/>
            <a:r>
              <a:rPr lang="ru-RU" altLang="ru-RU" sz="1800">
                <a:solidFill>
                  <a:srgbClr val="FFFFFF"/>
                </a:solidFill>
                <a:cs typeface="+mn-cs"/>
              </a:rPr>
              <a:t>Стоимость, которых зависит от выбранной компании и объема работ.</a:t>
            </a:r>
            <a:endParaRPr lang="ru-RU" altLang="ru-RU" sz="18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" name="Прямоугольник 9"/>
          <p:cNvSpPr>
            <a:spLocks noChangeArrowheads="1"/>
          </p:cNvSpPr>
          <p:nvPr userDrawn="1"/>
        </p:nvSpPr>
        <p:spPr bwMode="auto">
          <a:xfrm>
            <a:off x="2058988" y="263525"/>
            <a:ext cx="669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3200">
                <a:solidFill>
                  <a:srgbClr val="FFFFFF"/>
                </a:solidFill>
                <a:cs typeface="+mn-cs"/>
              </a:rPr>
              <a:t>Сертификация ГЦР</a:t>
            </a:r>
          </a:p>
        </p:txBody>
      </p:sp>
    </p:spTree>
    <p:extLst>
      <p:ext uri="{BB962C8B-B14F-4D97-AF65-F5344CB8AC3E}">
        <p14:creationId xmlns:p14="http://schemas.microsoft.com/office/powerpoint/2010/main" val="3106910926"/>
      </p:ext>
    </p:extLst>
  </p:cSld>
  <p:clrMapOvr>
    <a:masterClrMapping/>
  </p:clrMapOvr>
  <p:transition>
    <p:blind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917279"/>
      </p:ext>
    </p:extLst>
  </p:cSld>
  <p:clrMapOvr>
    <a:masterClrMapping/>
  </p:clrMapOvr>
  <p:transition>
    <p:blind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440702"/>
      </p:ext>
    </p:extLst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1141" y="6376487"/>
            <a:ext cx="61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ru-RU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624229" y="6376487"/>
            <a:ext cx="25197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октября 2016 года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28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33685"/>
      </p:ext>
    </p:extLst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Чистый лист_сер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24050" y="-3795"/>
            <a:ext cx="7219950" cy="1056531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2000" b="1" i="0" cap="all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141" y="6376487"/>
            <a:ext cx="61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ru-RU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6624229" y="6376487"/>
            <a:ext cx="25197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октября 2016 года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1424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Чистый лист_синий фон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24050" y="-3795"/>
            <a:ext cx="7219950" cy="1056531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>
              <a:defRPr sz="2000" b="1" i="0" cap="all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141" y="6376487"/>
            <a:ext cx="61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2DF9AF-EA90-451B-A8D5-51C311BC8073}" type="slidenum">
              <a:rPr lang="ru-RU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ru-RU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624229" y="6376487"/>
            <a:ext cx="25197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октября 2016 года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 bwMode="auto">
          <a:xfrm>
            <a:off x="3022497" y="5314985"/>
            <a:ext cx="57661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Александр Анатольевич Филатов</a:t>
            </a:r>
            <a:endParaRPr lang="ru-RU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Начальника Департамента</a:t>
            </a:r>
            <a:endParaRPr lang="ru-RU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3909782" y="6418006"/>
            <a:ext cx="1324436" cy="40189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67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cap="all" baseline="0" dirty="0" smtClean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САНКТ-ПЕТЕРБУРГ</a:t>
            </a:r>
            <a:endParaRPr lang="ru-RU" b="1" kern="0" cap="all" baseline="0" dirty="0">
              <a:solidFill>
                <a:srgbClr val="FFFFFF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 smtClean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2016</a:t>
            </a:r>
            <a:endParaRPr lang="ru-RU" b="1" kern="0" dirty="0">
              <a:solidFill>
                <a:srgbClr val="FFFFFF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9382" y="2130425"/>
            <a:ext cx="8589818" cy="1470025"/>
          </a:xfrm>
          <a:prstGeom prst="rect">
            <a:avLst/>
          </a:prstGeom>
        </p:spPr>
        <p:txBody>
          <a:bodyPr/>
          <a:lstStyle>
            <a:lvl1pPr>
              <a:defRPr lang="ru-RU" sz="4800" b="1" smtClean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9084046"/>
      </p:ext>
    </p:extLst>
  </p:cSld>
  <p:clrMapOvr>
    <a:masterClrMapping/>
  </p:clrMapOvr>
  <p:transition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>
            <a:spLocks noChangeArrowheads="1"/>
          </p:cNvSpPr>
          <p:nvPr userDrawn="1"/>
        </p:nvSpPr>
        <p:spPr bwMode="auto">
          <a:xfrm>
            <a:off x="2058988" y="263525"/>
            <a:ext cx="669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3200">
                <a:solidFill>
                  <a:srgbClr val="FFFFFF"/>
                </a:solidFill>
                <a:latin typeface="Arial" charset="0"/>
                <a:cs typeface="+mn-cs"/>
              </a:rPr>
              <a:t>Сертификация ГЦР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8763" y="3159125"/>
          <a:ext cx="8497887" cy="2527300"/>
        </p:xfrm>
        <a:graphic>
          <a:graphicData uri="http://schemas.openxmlformats.org/drawingml/2006/table">
            <a:tbl>
              <a:tblPr/>
              <a:tblGrid>
                <a:gridCol w="1389985"/>
                <a:gridCol w="1061948"/>
                <a:gridCol w="1226255"/>
                <a:gridCol w="1143814"/>
                <a:gridCol w="1144390"/>
                <a:gridCol w="1305816"/>
                <a:gridCol w="1225679"/>
              </a:tblGrid>
              <a:tr h="424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52" marR="44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Calibri"/>
                          <a:ea typeface="Calibri"/>
                          <a:cs typeface="Arial"/>
                        </a:rPr>
                        <a:t>ООО «Газпром центрремонт»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Calibri"/>
                          <a:ea typeface="Calibri"/>
                          <a:cs typeface="Arial"/>
                        </a:rPr>
                        <a:t>ДОАО «Центрэнергогаз» ОАО «Газпром»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Calibri"/>
                          <a:ea typeface="Calibri"/>
                          <a:cs typeface="Arial"/>
                        </a:rPr>
                        <a:t>ДОАО «Электрогаз» ОАО «Газпром»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Calibri"/>
                          <a:ea typeface="Calibri"/>
                          <a:cs typeface="Arial"/>
                        </a:rPr>
                        <a:t>ДОАО «Оргэнергогаз» ОАО «Газпром»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Calibri"/>
                          <a:ea typeface="Calibri"/>
                          <a:cs typeface="Arial"/>
                        </a:rPr>
                        <a:t>ОАО «Газэнергосервис»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latin typeface="Calibri"/>
                          <a:ea typeface="Calibri"/>
                          <a:cs typeface="Arial"/>
                        </a:rPr>
                        <a:t>ОАО «Газавтоматика» ОАО «Газпром»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Наличие сертификата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800" dirty="0">
                          <a:latin typeface="Calibri"/>
                          <a:ea typeface="Calibri"/>
                          <a:cs typeface="Arial"/>
                        </a:rPr>
                        <a:t>ISO 9001:2008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800" dirty="0">
                          <a:latin typeface="Calibri"/>
                          <a:ea typeface="Calibri"/>
                          <a:cs typeface="Arial"/>
                        </a:rPr>
                        <a:t>ISO 9001:2000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ГОСТ Р ИСО 9001-2001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ГОСТ Р ИСО      9001-2001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ГОСТ Р ИСО 9001-2001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Область сертификата (подразделения)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Головной офис и 5 филиалов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Головной офис и все филиалы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Головной офис и все филиалы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4 завода и 5 подразделений без головного офиса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Головной офис и все дочерние предприятия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Сертификационный орган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652" marR="446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800" dirty="0">
                          <a:latin typeface="Calibri"/>
                          <a:ea typeface="Calibri"/>
                          <a:cs typeface="Arial"/>
                        </a:rPr>
                        <a:t>DNV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800" dirty="0">
                          <a:latin typeface="Calibri"/>
                          <a:ea typeface="Calibri"/>
                          <a:cs typeface="Arial"/>
                        </a:rPr>
                        <a:t>TUV CERT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ИНТЕРКАЧЕСТВО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ВНИИС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Arial"/>
                        </a:rPr>
                        <a:t>СОЮЗСЕРТ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52" marR="44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619" y="1226128"/>
            <a:ext cx="850669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ru-RU" sz="4800" smtClean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7117"/>
      </p:ext>
    </p:extLst>
  </p:cSld>
  <p:clrMapOvr>
    <a:masterClrMapping/>
  </p:clrMapOvr>
  <p:transition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 userDrawn="1"/>
        </p:nvSpPr>
        <p:spPr bwMode="auto">
          <a:xfrm>
            <a:off x="590550" y="1339850"/>
            <a:ext cx="37592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b="1" u="sng">
                <a:solidFill>
                  <a:srgbClr val="FFFFFF"/>
                </a:solidFill>
                <a:cs typeface="+mn-cs"/>
              </a:rPr>
              <a:t>ДОАО «Центрэнергогаз»</a:t>
            </a:r>
            <a:r>
              <a:rPr lang="ru-RU" altLang="ru-RU" sz="2000">
                <a:solidFill>
                  <a:srgbClr val="FFFFFF"/>
                </a:solidFill>
                <a:cs typeface="+mn-cs"/>
              </a:rPr>
              <a:t> 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головной офис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филиал Астраханский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филиал Оренбургский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филиал Самарский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филиал Сургутский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филиал Ухтинский</a:t>
            </a:r>
            <a:endParaRPr lang="ru-RU" altLang="ru-RU" sz="20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" name="Прямоугольник 9"/>
          <p:cNvSpPr>
            <a:spLocks noChangeArrowheads="1"/>
          </p:cNvSpPr>
          <p:nvPr userDrawn="1"/>
        </p:nvSpPr>
        <p:spPr bwMode="auto">
          <a:xfrm>
            <a:off x="2058988" y="263525"/>
            <a:ext cx="669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3200">
                <a:solidFill>
                  <a:srgbClr val="FFFFFF"/>
                </a:solidFill>
                <a:cs typeface="+mn-cs"/>
              </a:rPr>
              <a:t>Сертификация ГЦР</a:t>
            </a:r>
          </a:p>
        </p:txBody>
      </p:sp>
      <p:sp>
        <p:nvSpPr>
          <p:cNvPr id="4" name="Прямоугольник 10"/>
          <p:cNvSpPr>
            <a:spLocks noChangeArrowheads="1"/>
          </p:cNvSpPr>
          <p:nvPr userDrawn="1"/>
        </p:nvSpPr>
        <p:spPr bwMode="auto">
          <a:xfrm>
            <a:off x="4598988" y="1320800"/>
            <a:ext cx="37592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Есть сертификат соответствия системы менеджмента качества требованиям международного стандарта </a:t>
            </a:r>
            <a:r>
              <a:rPr lang="en-US" altLang="ru-RU" u="sng">
                <a:solidFill>
                  <a:srgbClr val="FFFFFF"/>
                </a:solidFill>
                <a:cs typeface="+mn-cs"/>
              </a:rPr>
              <a:t>ISO</a:t>
            </a:r>
            <a:r>
              <a:rPr lang="ru-RU" altLang="ru-RU" u="sng">
                <a:solidFill>
                  <a:srgbClr val="FFFFFF"/>
                </a:solidFill>
                <a:cs typeface="+mn-cs"/>
              </a:rPr>
              <a:t> 9001:2008</a:t>
            </a:r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 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Орган по сертификации:</a:t>
            </a:r>
          </a:p>
          <a:p>
            <a:pPr eaLnBrk="1" hangingPunct="1"/>
            <a:r>
              <a:rPr lang="en-US" altLang="ru-RU" u="sng">
                <a:solidFill>
                  <a:srgbClr val="FFFFFF"/>
                </a:solidFill>
                <a:cs typeface="+mn-cs"/>
              </a:rPr>
              <a:t>Det Norske Veritas</a:t>
            </a:r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 userDrawn="1"/>
        </p:nvSpPr>
        <p:spPr bwMode="auto">
          <a:xfrm>
            <a:off x="619125" y="3824288"/>
            <a:ext cx="783272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Сертификат распространяется на головной офис и пять филиалов ДОАО «Центрэнергогаз», оставшиеся 12 филиалов не входят в область действия сертификата.</a:t>
            </a:r>
          </a:p>
        </p:txBody>
      </p:sp>
    </p:spTree>
    <p:extLst>
      <p:ext uri="{BB962C8B-B14F-4D97-AF65-F5344CB8AC3E}">
        <p14:creationId xmlns:p14="http://schemas.microsoft.com/office/powerpoint/2010/main" val="4161750642"/>
      </p:ext>
    </p:extLst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 userDrawn="1"/>
        </p:nvSpPr>
        <p:spPr bwMode="auto">
          <a:xfrm>
            <a:off x="590550" y="1339850"/>
            <a:ext cx="37592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 b="1" u="sng">
                <a:solidFill>
                  <a:srgbClr val="FFFFFF"/>
                </a:solidFill>
                <a:cs typeface="+mn-cs"/>
              </a:rPr>
              <a:t>ДОАО «Электрогаз»</a:t>
            </a:r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головной офис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- 13 филиалов</a:t>
            </a:r>
            <a:endParaRPr lang="ru-RU" altLang="ru-RU" sz="20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3" name="Прямоугольник 9"/>
          <p:cNvSpPr>
            <a:spLocks noChangeArrowheads="1"/>
          </p:cNvSpPr>
          <p:nvPr userDrawn="1"/>
        </p:nvSpPr>
        <p:spPr bwMode="auto">
          <a:xfrm>
            <a:off x="2058988" y="263525"/>
            <a:ext cx="6691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u-RU" altLang="ru-RU" sz="3200">
                <a:solidFill>
                  <a:srgbClr val="FFFFFF"/>
                </a:solidFill>
                <a:cs typeface="+mn-cs"/>
              </a:rPr>
              <a:t>Сертификация ГЦР</a:t>
            </a:r>
          </a:p>
        </p:txBody>
      </p:sp>
      <p:sp>
        <p:nvSpPr>
          <p:cNvPr id="4" name="Прямоугольник 10"/>
          <p:cNvSpPr>
            <a:spLocks noChangeArrowheads="1"/>
          </p:cNvSpPr>
          <p:nvPr userDrawn="1"/>
        </p:nvSpPr>
        <p:spPr bwMode="auto">
          <a:xfrm>
            <a:off x="4598988" y="1320800"/>
            <a:ext cx="37592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Есть сертификат соответствия системы менеджмента качества требованиям международного стандарта </a:t>
            </a:r>
            <a:r>
              <a:rPr lang="en-US" altLang="ru-RU" u="sng">
                <a:solidFill>
                  <a:srgbClr val="FFFFFF"/>
                </a:solidFill>
                <a:cs typeface="+mn-cs"/>
              </a:rPr>
              <a:t>ISO</a:t>
            </a:r>
            <a:r>
              <a:rPr lang="ru-RU" altLang="ru-RU" u="sng">
                <a:solidFill>
                  <a:srgbClr val="FFFFFF"/>
                </a:solidFill>
                <a:cs typeface="+mn-cs"/>
              </a:rPr>
              <a:t> 9001:2000</a:t>
            </a:r>
            <a:endParaRPr lang="ru-RU" altLang="ru-RU">
              <a:solidFill>
                <a:srgbClr val="FFFFFF"/>
              </a:solidFill>
              <a:cs typeface="+mn-cs"/>
            </a:endParaRP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 </a:t>
            </a:r>
          </a:p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Орган по сертификации:</a:t>
            </a:r>
          </a:p>
          <a:p>
            <a:pPr eaLnBrk="1" hangingPunct="1"/>
            <a:r>
              <a:rPr lang="en-US" altLang="ru-RU" u="sng">
                <a:solidFill>
                  <a:srgbClr val="FFFFFF"/>
                </a:solidFill>
                <a:cs typeface="+mn-cs"/>
              </a:rPr>
              <a:t>TUV CERT</a:t>
            </a:r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 userDrawn="1"/>
        </p:nvSpPr>
        <p:spPr bwMode="auto">
          <a:xfrm>
            <a:off x="619125" y="3824288"/>
            <a:ext cx="78327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FFFFFF"/>
                </a:solidFill>
                <a:cs typeface="+mn-cs"/>
              </a:rPr>
              <a:t>Сертификат распространяется на головной офис и тринадцать филиалов ДОАО «Электрогаз».</a:t>
            </a:r>
          </a:p>
        </p:txBody>
      </p:sp>
    </p:spTree>
    <p:extLst>
      <p:ext uri="{BB962C8B-B14F-4D97-AF65-F5344CB8AC3E}">
        <p14:creationId xmlns:p14="http://schemas.microsoft.com/office/powerpoint/2010/main" val="2654618007"/>
      </p:ext>
    </p:extLst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6313488"/>
            <a:ext cx="9144000" cy="544512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>
              <a:cs typeface="+mn-cs"/>
            </a:endParaRPr>
          </a:p>
        </p:txBody>
      </p:sp>
      <p:sp>
        <p:nvSpPr>
          <p:cNvPr id="1027" name="Rectangle 13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>
              <a:cs typeface="+mn-cs"/>
            </a:endParaRPr>
          </a:p>
        </p:txBody>
      </p:sp>
      <p:sp>
        <p:nvSpPr>
          <p:cNvPr id="1028" name="Rectangle 14"/>
          <p:cNvSpPr>
            <a:spLocks noChangeArrowheads="1"/>
          </p:cNvSpPr>
          <p:nvPr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3399FF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>
              <a:cs typeface="+mn-cs"/>
            </a:endParaRPr>
          </a:p>
        </p:txBody>
      </p:sp>
      <p:sp>
        <p:nvSpPr>
          <p:cNvPr id="1029" name="Line 15"/>
          <p:cNvSpPr>
            <a:spLocks noChangeShapeType="1"/>
          </p:cNvSpPr>
          <p:nvPr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30" name="Line 33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31" name="Line 3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3080" name="Picture 4" descr="http://upload.wikimedia.org/wikipedia/ru/thumb/2/2d/Gazprom-Logo-rus.svg/2000px-Gazprom-Logo-rus.svg.png"/>
          <p:cNvPicPr>
            <a:picLocks noChangeAspect="1" noChangeArrowheads="1"/>
          </p:cNvPicPr>
          <p:nvPr userDrawn="1"/>
        </p:nvPicPr>
        <p:blipFill>
          <a:blip r:embed="rId22" cstate="print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" y="128590"/>
            <a:ext cx="18208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8" r:id="rId2"/>
    <p:sldLayoutId id="2147483925" r:id="rId3"/>
    <p:sldLayoutId id="2147483926" r:id="rId4"/>
    <p:sldLayoutId id="2147483927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</p:sldLayoutIdLst>
  <p:transition>
    <p:blinds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8.jpeg"/><Relationship Id="rId5" Type="http://schemas.openxmlformats.org/officeDocument/2006/relationships/image" Target="../media/image44.jpeg"/><Relationship Id="rId10" Type="http://schemas.openxmlformats.org/officeDocument/2006/relationships/image" Target="../media/image47.jpeg"/><Relationship Id="rId4" Type="http://schemas.openxmlformats.org/officeDocument/2006/relationships/image" Target="../media/image43.jpe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6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8.wdp"/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0.jpeg"/><Relationship Id="rId5" Type="http://schemas.microsoft.com/office/2007/relationships/hdphoto" Target="../media/hdphoto6.wdp"/><Relationship Id="rId10" Type="http://schemas.openxmlformats.org/officeDocument/2006/relationships/image" Target="../media/image79.jpeg"/><Relationship Id="rId4" Type="http://schemas.openxmlformats.org/officeDocument/2006/relationships/image" Target="../media/image75.jpeg"/><Relationship Id="rId9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microsoft.com/office/2007/relationships/hdphoto" Target="../media/hdphoto1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7.jpeg"/><Relationship Id="rId5" Type="http://schemas.openxmlformats.org/officeDocument/2006/relationships/image" Target="../media/image83.jpeg"/><Relationship Id="rId10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em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8438" y="2094815"/>
            <a:ext cx="8824912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+mn-lt"/>
                <a:cs typeface="+mn-cs"/>
              </a:rPr>
              <a:t>Основные направления </a:t>
            </a:r>
            <a:endParaRPr lang="ru-RU" sz="2800" b="1" dirty="0" smtClean="0">
              <a:latin typeface="+mn-lt"/>
              <a:cs typeface="+mn-cs"/>
            </a:endParaRPr>
          </a:p>
          <a:p>
            <a:pPr algn="ctr">
              <a:defRPr/>
            </a:pPr>
            <a:r>
              <a:rPr lang="ru-RU" sz="2800" b="1" dirty="0" smtClean="0">
                <a:latin typeface="+mn-lt"/>
                <a:cs typeface="+mn-cs"/>
              </a:rPr>
              <a:t>технической политики </a:t>
            </a:r>
          </a:p>
          <a:p>
            <a:pPr algn="ctr">
              <a:defRPr/>
            </a:pPr>
            <a:r>
              <a:rPr lang="ru-RU" sz="2800" b="1" dirty="0" smtClean="0">
                <a:latin typeface="+mn-lt"/>
                <a:cs typeface="+mn-cs"/>
              </a:rPr>
              <a:t>при капитальном ремонте</a:t>
            </a:r>
            <a:endParaRPr lang="ru-RU" sz="2800" b="1" dirty="0">
              <a:latin typeface="+mn-lt"/>
              <a:cs typeface="+mn-cs"/>
            </a:endParaRPr>
          </a:p>
          <a:p>
            <a:pPr algn="ctr">
              <a:defRPr/>
            </a:pPr>
            <a:r>
              <a:rPr lang="ru-RU" sz="2800" b="1" dirty="0">
                <a:latin typeface="+mn-lt"/>
                <a:cs typeface="+mn-cs"/>
              </a:rPr>
              <a:t>основных фондов </a:t>
            </a:r>
            <a:r>
              <a:rPr lang="ru-RU" sz="2800" b="1" dirty="0" smtClean="0">
                <a:latin typeface="+mn-lt"/>
                <a:cs typeface="+mn-cs"/>
              </a:rPr>
              <a:t>ПАО </a:t>
            </a:r>
            <a:r>
              <a:rPr lang="ru-RU" sz="2800" b="1" dirty="0">
                <a:latin typeface="+mn-lt"/>
                <a:cs typeface="+mn-cs"/>
              </a:rPr>
              <a:t>«Газпром»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35165" y="1"/>
            <a:ext cx="7208837" cy="10845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 anchorCtr="0"/>
          <a:lstStyle/>
          <a:p>
            <a:pPr algn="ctr">
              <a:defRPr/>
            </a:pPr>
            <a:r>
              <a:rPr lang="ru-RU" sz="2400" b="1" dirty="0" smtClean="0"/>
              <a:t>СОВЕЩАНИ</a:t>
            </a:r>
            <a:r>
              <a:rPr lang="ru-RU" sz="2400" b="1" dirty="0"/>
              <a:t>Е</a:t>
            </a:r>
            <a:r>
              <a:rPr lang="ru-RU" sz="2400" b="1" dirty="0" smtClean="0"/>
              <a:t> </a:t>
            </a:r>
            <a:r>
              <a:rPr lang="ru-RU" sz="2400" b="1" dirty="0"/>
              <a:t>ПО ВОПРОСАМ ТЕХНОЛОГИЧЕСКОГО РАЗВИТИЯ ПАО «ГАЗПРОМ»</a:t>
            </a:r>
            <a:endParaRPr lang="ru-RU" sz="2400" kern="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57622" y="279384"/>
            <a:ext cx="7102744" cy="48934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ru-RU" sz="2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956376" y="342900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935163" y="510997"/>
            <a:ext cx="7208837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dirty="0" smtClean="0">
                <a:solidFill>
                  <a:srgbClr val="FFFFFF"/>
                </a:solidFill>
              </a:rPr>
              <a:t>Диагностика и мониторинг динамического оборудования</a:t>
            </a:r>
            <a:endParaRPr lang="ru-RU" altLang="ru-RU" sz="2000" dirty="0">
              <a:solidFill>
                <a:srgbClr val="FFFFFF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>
                <a:solidFill>
                  <a:srgbClr val="FFFFFF"/>
                </a:solidFill>
              </a:rPr>
              <a:t>Внедрение современных технологий ремонта</a:t>
            </a:r>
          </a:p>
        </p:txBody>
      </p:sp>
      <p:pic>
        <p:nvPicPr>
          <p:cNvPr id="15" name="Изображение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79" y="3950515"/>
            <a:ext cx="3929297" cy="2210230"/>
          </a:xfrm>
          <a:prstGeom prst="rect">
            <a:avLst/>
          </a:prstGeom>
        </p:spPr>
      </p:pic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6" y="3935007"/>
            <a:ext cx="3939480" cy="2215958"/>
          </a:xfrm>
          <a:prstGeom prst="rect">
            <a:avLst/>
          </a:prstGeom>
        </p:spPr>
      </p:pic>
      <p:pic>
        <p:nvPicPr>
          <p:cNvPr id="17" name="Изображение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2475083"/>
            <a:ext cx="1888951" cy="1340937"/>
          </a:xfrm>
          <a:prstGeom prst="rect">
            <a:avLst/>
          </a:prstGeom>
        </p:spPr>
      </p:pic>
      <p:pic>
        <p:nvPicPr>
          <p:cNvPr id="18" name="Изображение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189" y="2103564"/>
            <a:ext cx="747528" cy="1712456"/>
          </a:xfrm>
          <a:prstGeom prst="rect">
            <a:avLst/>
          </a:prstGeom>
        </p:spPr>
      </p:pic>
      <p:pic>
        <p:nvPicPr>
          <p:cNvPr id="19" name="Изображение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80" y="2103564"/>
            <a:ext cx="1655192" cy="1712456"/>
          </a:xfrm>
          <a:prstGeom prst="rect">
            <a:avLst/>
          </a:prstGeom>
        </p:spPr>
      </p:pic>
      <p:pic>
        <p:nvPicPr>
          <p:cNvPr id="20" name="Изображение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80" y="1334773"/>
            <a:ext cx="4349496" cy="652314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386" y="1319211"/>
            <a:ext cx="3840163" cy="25003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81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20" y="2594624"/>
            <a:ext cx="2615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Изготовление «рабочего колеса компрессора» агрегата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АДКГ-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9 -11-1УХЛ4 из титанового  сплава ВТ6 методом диффузионной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сварки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сверхпластической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формовкой.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11191" r="8626" b="5054"/>
          <a:stretch>
            <a:fillRect/>
          </a:stretch>
        </p:blipFill>
        <p:spPr bwMode="auto">
          <a:xfrm>
            <a:off x="4261016" y="1608083"/>
            <a:ext cx="1577703" cy="162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03377" y="6001987"/>
            <a:ext cx="3655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Сегмент СА ТВД до ремонта и после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goluvikp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33" y="3686583"/>
            <a:ext cx="3362704" cy="23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00453" y="4307348"/>
            <a:ext cx="28628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Электролитно-плазменное полирование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(ЭПП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+ ионная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имплантация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+ нанесение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защитного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наноструктурированного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многослойного покрытия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Ti-TiN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5403326" y="1292772"/>
            <a:ext cx="3699438" cy="1935845"/>
            <a:chOff x="1711" y="976"/>
            <a:chExt cx="2009" cy="1106"/>
          </a:xfrm>
        </p:grpSpPr>
        <p:pic>
          <p:nvPicPr>
            <p:cNvPr id="15" name="Picture 33" descr="Область применения сотовых уплотнений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77"/>
            <a:stretch>
              <a:fillRect/>
            </a:stretch>
          </p:blipFill>
          <p:spPr bwMode="auto">
            <a:xfrm>
              <a:off x="1928" y="976"/>
              <a:ext cx="1792" cy="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AutoShape 43"/>
            <p:cNvSpPr>
              <a:spLocks noChangeArrowheads="1"/>
            </p:cNvSpPr>
            <p:nvPr/>
          </p:nvSpPr>
          <p:spPr bwMode="auto">
            <a:xfrm rot="12841176">
              <a:off x="1711" y="1042"/>
              <a:ext cx="434" cy="683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pic>
        <p:nvPicPr>
          <p:cNvPr id="18" name="Picture 726" descr="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4"/>
          <a:stretch>
            <a:fillRect/>
          </a:stretch>
        </p:blipFill>
        <p:spPr bwMode="auto">
          <a:xfrm>
            <a:off x="4683761" y="1292772"/>
            <a:ext cx="1617393" cy="80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6" descr="Область применения сотовых уплотнений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82" r="88254" b="5200"/>
          <a:stretch>
            <a:fillRect/>
          </a:stretch>
        </p:blipFill>
        <p:spPr bwMode="auto">
          <a:xfrm>
            <a:off x="8115571" y="2048075"/>
            <a:ext cx="9048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4317724" y="3242353"/>
            <a:ext cx="46217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ru-RU" sz="1400" dirty="0" smtClean="0">
                <a:solidFill>
                  <a:schemeClr val="bg1"/>
                </a:solidFill>
                <a:latin typeface="Arial" charset="0"/>
              </a:rPr>
              <a:t>Прирабатываемые </a:t>
            </a:r>
            <a:r>
              <a:rPr lang="ru-RU" sz="1400" dirty="0" err="1" smtClean="0">
                <a:solidFill>
                  <a:schemeClr val="bg1"/>
                </a:solidFill>
                <a:latin typeface="Arial" charset="0"/>
              </a:rPr>
              <a:t>металло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</a:rPr>
              <a:t>-порошковые уплотнения</a:t>
            </a:r>
            <a:endParaRPr lang="en-US" sz="140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" y="1151996"/>
            <a:ext cx="2853450" cy="139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016" y="1851000"/>
            <a:ext cx="1961440" cy="25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goluvikp\Desktop\Лопатка ГТК 10-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" y="3997995"/>
            <a:ext cx="2308764" cy="200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23390" y="540295"/>
            <a:ext cx="7220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</a:rPr>
              <a:t>Снижения </a:t>
            </a:r>
            <a:r>
              <a:rPr lang="ru-RU" sz="2400" dirty="0">
                <a:solidFill>
                  <a:srgbClr val="FFFFFF"/>
                </a:solidFill>
              </a:rPr>
              <a:t>стоимости затрат на ремонт ГПА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/>
              <a:t>Внедрение современных технологий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5011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73180" y="444501"/>
            <a:ext cx="7170820" cy="638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Замена аналоговых систем управления ЭМП на современные цифровые СУМП</a:t>
            </a:r>
            <a:endParaRPr lang="ru-RU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Коровицын\чертежи и фото ГПА\СУМП\Изображение 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620" y="1153727"/>
            <a:ext cx="18224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оровицын\чертежи и фото ГПА\СУМП\Изображение 3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3" r="11264" b="15766"/>
          <a:stretch/>
        </p:blipFill>
        <p:spPr bwMode="auto">
          <a:xfrm>
            <a:off x="7496108" y="3562350"/>
            <a:ext cx="1520326" cy="265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t="4215" r="12172" b="8746"/>
          <a:stretch/>
        </p:blipFill>
        <p:spPr bwMode="auto">
          <a:xfrm>
            <a:off x="3154972" y="3710790"/>
            <a:ext cx="3932648" cy="250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D:\Коровицын\чертежи и фото ГПА\СУМП\20140214_1449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48054"/>
          <a:stretch/>
        </p:blipFill>
        <p:spPr bwMode="auto">
          <a:xfrm>
            <a:off x="84735" y="1153727"/>
            <a:ext cx="2039340" cy="413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Коровицын\чертежи и фото ГПА\СУМП\IMG_55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8" y="4148040"/>
            <a:ext cx="2834212" cy="212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4055" y="2825889"/>
            <a:ext cx="4430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</a:rPr>
              <a:t>Программа замены элементов систем электро-магнитного подвеса ГПА</a:t>
            </a:r>
          </a:p>
        </p:txBody>
      </p:sp>
      <p:sp>
        <p:nvSpPr>
          <p:cNvPr id="3" name="Стрелка вправо 2"/>
          <p:cNvSpPr/>
          <p:nvPr/>
        </p:nvSpPr>
        <p:spPr bwMode="auto">
          <a:xfrm>
            <a:off x="2495550" y="1352550"/>
            <a:ext cx="4438650" cy="1352550"/>
          </a:xfrm>
          <a:prstGeom prst="rightArrow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>
                <a:solidFill>
                  <a:srgbClr val="FFFFFF"/>
                </a:solidFill>
              </a:rPr>
              <a:t>Внедрение современных </a:t>
            </a:r>
            <a:r>
              <a:rPr lang="ru-RU" altLang="ru-RU" dirty="0" smtClean="0">
                <a:solidFill>
                  <a:srgbClr val="FFFFFF"/>
                </a:solidFill>
              </a:rPr>
              <a:t>технологий</a:t>
            </a:r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3070"/>
          <a:stretch/>
        </p:blipFill>
        <p:spPr bwMode="auto">
          <a:xfrm>
            <a:off x="1414025" y="1228023"/>
            <a:ext cx="6545881" cy="498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35163" y="510997"/>
            <a:ext cx="7208837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dirty="0" smtClean="0">
                <a:solidFill>
                  <a:srgbClr val="FFFFFF"/>
                </a:solidFill>
              </a:rPr>
              <a:t>Системы фильтрации и сепарации</a:t>
            </a:r>
            <a:endParaRPr lang="ru-RU" altLang="ru-RU" sz="2000" dirty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>
                <a:solidFill>
                  <a:srgbClr val="FFFFFF"/>
                </a:solidFill>
              </a:rPr>
              <a:t>Внедрение современных технологий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24656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4050" y="452846"/>
            <a:ext cx="7219950" cy="599890"/>
          </a:xfrm>
        </p:spPr>
        <p:txBody>
          <a:bodyPr/>
          <a:lstStyle/>
          <a:p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Промышленный Образец комплекса для проведения внутритрубной дефектоскопии с </a:t>
            </a:r>
            <a:r>
              <a:rPr lang="ru-RU" dirty="0" err="1">
                <a:solidFill>
                  <a:srgbClr val="FFFFFF"/>
                </a:solidFill>
                <a:cs typeface="Arial" pitchFamily="34" charset="0"/>
              </a:rPr>
              <a:t>эма</a:t>
            </a: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-датчиками</a:t>
            </a:r>
            <a:endParaRPr lang="ru-RU" dirty="0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03517" y="1160748"/>
            <a:ext cx="4297033" cy="170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E9E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5A5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fontAlgn="base">
              <a:spcBef>
                <a:spcPct val="70000"/>
              </a:spcBef>
              <a:spcAft>
                <a:spcPct val="0"/>
              </a:spcAft>
              <a:buClr>
                <a:schemeClr val="tx1"/>
              </a:buClr>
              <a:buNone/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  <a:latin typeface="Swedbank Sans Medium" pitchFamily="18" charset="0"/>
                <a:ea typeface="+mn-ea"/>
                <a:cs typeface="+mn-cs"/>
              </a:defRPr>
            </a:lvl1pPr>
            <a:lvl2pPr marL="4572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ru-RU" sz="1800" b="1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ДМТБ-1400Ак/</a:t>
            </a:r>
            <a:r>
              <a:rPr lang="ru-RU" sz="1800" b="1" kern="0" dirty="0" err="1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Ат</a:t>
            </a:r>
            <a:r>
              <a:rPr lang="ru-RU" sz="18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8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Многоканальный </a:t>
            </a:r>
            <a:r>
              <a:rPr lang="ru-RU" sz="1800" kern="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ЭМА </a:t>
            </a:r>
            <a:r>
              <a:rPr lang="ru-RU" sz="18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детектор дефектов потери металла</a:t>
            </a:r>
          </a:p>
          <a:p>
            <a:pPr marL="285750" indent="-28575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8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ЭМА детектор поперечных </a:t>
            </a:r>
            <a:r>
              <a:rPr lang="ru-RU" sz="1800" kern="0" dirty="0" err="1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трещиноподобных</a:t>
            </a:r>
            <a:r>
              <a:rPr lang="ru-RU" sz="18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дефектов</a:t>
            </a:r>
          </a:p>
          <a:p>
            <a:pPr marL="285750" indent="-28575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8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Магнитная </a:t>
            </a:r>
            <a:r>
              <a:rPr lang="ru-RU" sz="1800" kern="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система </a:t>
            </a:r>
            <a:r>
              <a:rPr lang="en-US" sz="1800" kern="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MFL </a:t>
            </a:r>
            <a:r>
              <a:rPr lang="ru-RU" sz="1800" kern="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высокого разрешения</a:t>
            </a:r>
          </a:p>
        </p:txBody>
      </p:sp>
      <p:pic>
        <p:nvPicPr>
          <p:cNvPr id="9" name="Рисунок 6" descr="СПЕ2.02.133.00.00 ДМТАБ-1400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44" y="3144829"/>
            <a:ext cx="3547257" cy="3056479"/>
          </a:xfrm>
          <a:prstGeom prst="rect">
            <a:avLst/>
          </a:prstGeom>
          <a:solidFill>
            <a:schemeClr val="accent2"/>
          </a:solidFill>
          <a:ln w="19050">
            <a:noFill/>
          </a:ln>
          <a:extLst/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4749478" y="1160748"/>
            <a:ext cx="424039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DE9E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5A5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fontAlgn="base">
              <a:spcBef>
                <a:spcPct val="70000"/>
              </a:spcBef>
              <a:spcAft>
                <a:spcPct val="0"/>
              </a:spcAft>
              <a:buClr>
                <a:schemeClr val="tx1"/>
              </a:buClr>
              <a:buNone/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  <a:latin typeface="Swedbank Sans Medium" pitchFamily="18" charset="0"/>
                <a:ea typeface="+mn-ea"/>
                <a:cs typeface="+mn-cs"/>
              </a:defRPr>
            </a:lvl1pPr>
            <a:lvl2pPr marL="4572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fontAlgn="base">
              <a:spcBef>
                <a:spcPct val="3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ru-RU" sz="1800" b="1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/>
              </a:rPr>
              <a:t>      </a:t>
            </a:r>
            <a:r>
              <a:rPr lang="ru-RU" sz="1800" b="1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ДМТПБ-1400Ат/Аи</a:t>
            </a:r>
            <a:r>
              <a:rPr lang="ru-RU" sz="18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800" kern="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ЭМА </a:t>
            </a:r>
            <a:r>
              <a:rPr lang="ru-RU" sz="18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детектор продольных трещиноподобных  дефектов</a:t>
            </a:r>
            <a:endParaRPr lang="ru-RU" sz="1800" kern="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8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ЭМА детектор отслоений изоляции</a:t>
            </a:r>
          </a:p>
          <a:p>
            <a:pPr marL="285750" indent="-28575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8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Магнитная </a:t>
            </a:r>
            <a:r>
              <a:rPr lang="ru-RU" sz="1800" kern="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система </a:t>
            </a:r>
            <a:r>
              <a:rPr lang="en-US" sz="18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TFI </a:t>
            </a:r>
            <a:r>
              <a:rPr lang="ru-RU" sz="1800" kern="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высокого разрешения</a:t>
            </a:r>
          </a:p>
        </p:txBody>
      </p:sp>
      <p:pic>
        <p:nvPicPr>
          <p:cNvPr id="11" name="Рисунок 10" descr="СПЕ2.02.134.00.00 ДМТПА Б-140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81" y="3184413"/>
            <a:ext cx="3743786" cy="30168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2000" dirty="0"/>
              <a:t>Внедрение современных технологий </a:t>
            </a:r>
            <a:r>
              <a:rPr lang="ru-RU" altLang="ru-RU" sz="2000" dirty="0" smtClean="0"/>
              <a:t>диагностирования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30039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4050" y="470263"/>
            <a:ext cx="7219950" cy="582473"/>
          </a:xfrm>
        </p:spPr>
        <p:txBody>
          <a:bodyPr/>
          <a:lstStyle/>
          <a:p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самоходные внутритрубные комплексы.</a:t>
            </a:r>
            <a:br>
              <a:rPr lang="ru-RU" dirty="0">
                <a:solidFill>
                  <a:srgbClr val="FFFFFF"/>
                </a:solidFill>
                <a:cs typeface="Arial" pitchFamily="34" charset="0"/>
              </a:rPr>
            </a:b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Перспективные направления развития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33367" y="5391216"/>
            <a:ext cx="2943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УЗ контроля кольцевых сварных соединений</a:t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околошовных зон</a:t>
            </a:r>
          </a:p>
        </p:txBody>
      </p:sp>
      <p:pic>
        <p:nvPicPr>
          <p:cNvPr id="5" name="Picture 2" descr="C:\Users\volkov\Desktop\Новая папка\МК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52454" y="3413848"/>
            <a:ext cx="2305050" cy="185970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2" descr="D:\Теплосеть\2015\Совещание УПРТРАНСГАЗ 23.04.2015\рисунки\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79" b="11211"/>
          <a:stretch>
            <a:fillRect/>
          </a:stretch>
        </p:blipFill>
        <p:spPr bwMode="auto">
          <a:xfrm>
            <a:off x="1511411" y="1088740"/>
            <a:ext cx="6121178" cy="131588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85975" y="2186280"/>
            <a:ext cx="49720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 определения фактического пространственного положения трубопровода, заменяющая геодезические работы</a:t>
            </a:r>
          </a:p>
        </p:txBody>
      </p:sp>
      <p:pic>
        <p:nvPicPr>
          <p:cNvPr id="8" name="Picture 4" descr="\\Gaz_data\gazproekt\Диагностика\Отдел продаж\2- Газ\ОП_ВТД_Аксенов\Рабочая\ТДК\Волны Лэмба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39" t="895" r="37581" b="-250"/>
          <a:stretch>
            <a:fillRect/>
          </a:stretch>
        </p:blipFill>
        <p:spPr bwMode="auto">
          <a:xfrm>
            <a:off x="6751468" y="3465225"/>
            <a:ext cx="1722784" cy="203819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59124" y="5391216"/>
            <a:ext cx="2907473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Высокопроизводительный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диагностический комплекс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C:\Users\aksenov\AppData\Local\Microsoft\Windows\Temporary Internet Files\Content.Outlook\3H555CWO\LPM (2).jpg"/>
          <p:cNvPicPr/>
          <p:nvPr/>
        </p:nvPicPr>
        <p:blipFill>
          <a:blip r:embed="rId7" cstate="print"/>
          <a:srcRect l="3462" t="17517" r="6796" b="4131"/>
          <a:stretch>
            <a:fillRect/>
          </a:stretch>
        </p:blipFill>
        <p:spPr bwMode="auto">
          <a:xfrm>
            <a:off x="581453" y="3413845"/>
            <a:ext cx="1961792" cy="185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95536" y="5391216"/>
            <a:ext cx="233362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20000"/>
              </a:spcBef>
              <a:defRPr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</a:rPr>
              <a:t>Модуль лазерной </a:t>
            </a:r>
            <a:r>
              <a:rPr lang="ru-RU" sz="1400" dirty="0" smtClean="0">
                <a:solidFill>
                  <a:schemeClr val="bg1"/>
                </a:solidFill>
              </a:rPr>
              <a:t>профилеметрии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2000" dirty="0"/>
              <a:t>Внедрение современных технологий диагностирования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8881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4050" y="478971"/>
            <a:ext cx="7219950" cy="573765"/>
          </a:xfrm>
        </p:spPr>
        <p:txBody>
          <a:bodyPr/>
          <a:lstStyle/>
          <a:p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Новые наружные сканеры-дефектоскопы</a:t>
            </a:r>
            <a:br>
              <a:rPr lang="ru-RU" dirty="0">
                <a:solidFill>
                  <a:srgbClr val="FFFFFF"/>
                </a:solidFill>
                <a:cs typeface="Arial" pitchFamily="34" charset="0"/>
              </a:rPr>
            </a:b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для автоматизированного диагностирования труб</a:t>
            </a:r>
            <a:endParaRPr lang="ru-RU" dirty="0"/>
          </a:p>
        </p:txBody>
      </p:sp>
      <p:pic>
        <p:nvPicPr>
          <p:cNvPr id="5" name="Picture 2" descr="Молния-Вихрь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6215" b="7288"/>
          <a:stretch/>
        </p:blipFill>
        <p:spPr bwMode="auto">
          <a:xfrm>
            <a:off x="576677" y="1667669"/>
            <a:ext cx="3600000" cy="230052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319040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 bwMode="auto">
          <a:xfrm>
            <a:off x="5204842" y="2567028"/>
            <a:ext cx="3600000" cy="230052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38341" y="4991226"/>
            <a:ext cx="1838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latin typeface="Calibri" panose="020F0502020204030204" pitchFamily="34" charset="0"/>
              </a:rPr>
              <a:t>КНО </a:t>
            </a:r>
            <a:r>
              <a:rPr lang="ru-RU" sz="2000" b="1" dirty="0" smtClean="0">
                <a:latin typeface="Calibri" panose="020F0502020204030204" pitchFamily="34" charset="0"/>
              </a:rPr>
              <a:t>1400-1200</a:t>
            </a:r>
            <a:endParaRPr lang="ru-RU" sz="2000" b="1" dirty="0"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63356" y="4172172"/>
            <a:ext cx="1645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latin typeface="Calibri" panose="020F0502020204030204" pitchFamily="34" charset="0"/>
              </a:rPr>
              <a:t>АСД «Вихрь»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2000" dirty="0"/>
              <a:t>Внедрение современных технологий диагностирования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92074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Артеменко Газпром\АЦ ГАЗПРОМ\Попжение по аттестации рассылка\Титул Положения со всеми датам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"/>
          <a:stretch/>
        </p:blipFill>
        <p:spPr bwMode="auto">
          <a:xfrm>
            <a:off x="121920" y="1636911"/>
            <a:ext cx="2905531" cy="3879969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439" y="1636911"/>
            <a:ext cx="2776578" cy="3879969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t="14764" r="40323" b="11984"/>
          <a:stretch>
            <a:fillRect/>
          </a:stretch>
        </p:blipFill>
        <p:spPr bwMode="auto">
          <a:xfrm>
            <a:off x="6167643" y="1655266"/>
            <a:ext cx="2796341" cy="38616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41274" y="369854"/>
            <a:ext cx="7170820" cy="9131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ts val="600"/>
              </a:spcBef>
            </a:pP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Совершенствование нормативной базы по аттестации персонала, материалов, оборудования, технологий сварки и организации сварочно-монтажных работ на </a:t>
            </a:r>
            <a:r>
              <a:rPr lang="ru-RU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объектах ПАО «Газпром</a:t>
            </a: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».</a:t>
            </a:r>
            <a:endParaRPr lang="ru-RU" sz="1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941275" y="0"/>
            <a:ext cx="7202726" cy="354225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29634" y="-10926"/>
            <a:ext cx="7194100" cy="3698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Техническая политика в области сварочного производства</a:t>
            </a:r>
            <a:endParaRPr lang="ru-RU" sz="1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6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1941275" y="0"/>
            <a:ext cx="7202726" cy="354225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973180" y="16749"/>
            <a:ext cx="7077687" cy="9131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Техническая политика в области сварочного </a:t>
            </a: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производства</a:t>
            </a:r>
          </a:p>
          <a:p>
            <a:pPr algn="ctr" eaLnBrk="0" hangingPunct="0">
              <a:spcBef>
                <a:spcPts val="600"/>
              </a:spcBef>
              <a:spcAft>
                <a:spcPts val="0"/>
              </a:spcAft>
            </a:pP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Технологии механизированной, автоматической  и </a:t>
            </a: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аргонно-дуговой </a:t>
            </a: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сварки с применением сварочного оборудования отечественного производства</a:t>
            </a:r>
            <a:endParaRPr lang="ru-RU" sz="1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64"/>
          <p:cNvSpPr>
            <a:spLocks noChangeArrowheads="1"/>
          </p:cNvSpPr>
          <p:nvPr/>
        </p:nvSpPr>
        <p:spPr bwMode="auto">
          <a:xfrm>
            <a:off x="1" y="3130322"/>
            <a:ext cx="4048202" cy="43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FFCC00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FFCC00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>
              <a:spcBef>
                <a:spcPct val="5000"/>
              </a:spcBef>
            </a:pPr>
            <a:r>
              <a:rPr lang="ru-RU" altLang="ru-RU" sz="1100" b="1" spc="-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Механизированная сварка порошковой проволокой </a:t>
            </a:r>
          </a:p>
          <a:p>
            <a:pPr algn="ctr">
              <a:spcBef>
                <a:spcPct val="5000"/>
              </a:spcBef>
            </a:pPr>
            <a:r>
              <a:rPr lang="ru-RU" altLang="ru-RU" sz="1100" b="1" spc="-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среде защитных газов </a:t>
            </a:r>
            <a:r>
              <a:rPr lang="ru-RU" altLang="ru-RU" sz="1100" b="1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b="1" spc="-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(ЗАО </a:t>
            </a:r>
            <a:r>
              <a:rPr lang="ru-RU" alt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Уралтермосвар</a:t>
            </a:r>
            <a:r>
              <a:rPr lang="ru-RU" alt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ru-RU" alt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139" y="1145900"/>
            <a:ext cx="1214503" cy="198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53" b="10981"/>
          <a:stretch/>
        </p:blipFill>
        <p:spPr bwMode="auto">
          <a:xfrm>
            <a:off x="176907" y="1127295"/>
            <a:ext cx="2433011" cy="200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 descr="D:\Презентации, доклады\Фото_СО\Альфа\Альфа-2\SV30016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t="6789"/>
          <a:stretch/>
        </p:blipFill>
        <p:spPr bwMode="auto">
          <a:xfrm>
            <a:off x="4048203" y="1148561"/>
            <a:ext cx="2267871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64"/>
          <p:cNvSpPr>
            <a:spLocks noChangeArrowheads="1"/>
          </p:cNvSpPr>
          <p:nvPr/>
        </p:nvSpPr>
        <p:spPr bwMode="auto">
          <a:xfrm>
            <a:off x="3795826" y="3066949"/>
            <a:ext cx="286204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FFCC00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FFCC00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alt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Однодуговая</a:t>
            </a:r>
            <a:r>
              <a:rPr lang="ru-RU" alt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автоматическая сварка </a:t>
            </a:r>
            <a:r>
              <a:rPr lang="ru-RU" alt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св.головсками</a:t>
            </a:r>
            <a:r>
              <a:rPr lang="ru-RU" alt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УАСТ-1 «Альфа»  </a:t>
            </a:r>
          </a:p>
          <a:p>
            <a:pPr algn="ctr">
              <a:spcBef>
                <a:spcPts val="0"/>
              </a:spcBef>
            </a:pPr>
            <a:r>
              <a:rPr lang="ru-RU" alt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(НПП «</a:t>
            </a:r>
            <a:r>
              <a:rPr lang="ru-RU" alt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Технотрон</a:t>
            </a:r>
            <a:r>
              <a:rPr lang="ru-RU" alt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ООО)</a:t>
            </a:r>
            <a:endParaRPr lang="ru-RU" alt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 descr="H:\Комета 5\Фото новые\IMG_0926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2994"/>
          <a:stretch/>
        </p:blipFill>
        <p:spPr bwMode="auto">
          <a:xfrm>
            <a:off x="6564819" y="1129481"/>
            <a:ext cx="2377162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64"/>
          <p:cNvSpPr>
            <a:spLocks noChangeArrowheads="1"/>
          </p:cNvSpPr>
          <p:nvPr/>
        </p:nvSpPr>
        <p:spPr bwMode="auto">
          <a:xfrm>
            <a:off x="6575452" y="3070674"/>
            <a:ext cx="248604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FFCC00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FFCC00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>
              <a:spcBef>
                <a:spcPct val="5000"/>
              </a:spcBef>
            </a:pPr>
            <a:r>
              <a:rPr lang="ru-RU" alt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Однодуговая</a:t>
            </a:r>
            <a:r>
              <a:rPr lang="ru-RU" alt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автоматическая сварка </a:t>
            </a:r>
            <a:r>
              <a:rPr lang="ru-RU" alt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св.головками</a:t>
            </a:r>
            <a:r>
              <a:rPr lang="ru-RU" alt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«Восход» (ЗАО «НПФ «ИТС»)</a:t>
            </a:r>
            <a:endParaRPr lang="ru-RU" alt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арг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590" y="3746004"/>
            <a:ext cx="2435957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Объект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51"/>
          <a:stretch/>
        </p:blipFill>
        <p:spPr>
          <a:xfrm>
            <a:off x="137449" y="3702654"/>
            <a:ext cx="2235142" cy="1994787"/>
          </a:xfrm>
          <a:prstGeom prst="rect">
            <a:avLst/>
          </a:prstGeom>
        </p:spPr>
      </p:pic>
      <p:sp>
        <p:nvSpPr>
          <p:cNvPr id="34" name="Rectangle 64"/>
          <p:cNvSpPr>
            <a:spLocks noChangeArrowheads="1"/>
          </p:cNvSpPr>
          <p:nvPr/>
        </p:nvSpPr>
        <p:spPr bwMode="auto">
          <a:xfrm>
            <a:off x="52386" y="5700008"/>
            <a:ext cx="4756161" cy="60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FFCC00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FFCC00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>
              <a:spcBef>
                <a:spcPct val="5000"/>
              </a:spcBef>
            </a:pPr>
            <a:r>
              <a:rPr lang="ru-RU" altLang="ru-RU" sz="1100" b="1" dirty="0" smtClean="0">
                <a:solidFill>
                  <a:schemeClr val="bg1"/>
                </a:solidFill>
                <a:latin typeface="+mj-lt"/>
              </a:rPr>
              <a:t>Механизированная аргонодуговая сварка неплавящимся электродом с присадочной проволокой сплошного сечения </a:t>
            </a:r>
          </a:p>
          <a:p>
            <a:pPr algn="ctr">
              <a:spcBef>
                <a:spcPct val="5000"/>
              </a:spcBef>
            </a:pPr>
            <a:r>
              <a:rPr lang="ru-RU" altLang="ru-RU" sz="1100" b="1" dirty="0" smtClean="0">
                <a:solidFill>
                  <a:schemeClr val="bg1"/>
                </a:solidFill>
                <a:latin typeface="+mj-lt"/>
              </a:rPr>
              <a:t>(НПП «</a:t>
            </a:r>
            <a:r>
              <a:rPr lang="ru-RU" altLang="ru-RU" sz="1100" b="1" dirty="0" err="1" smtClean="0">
                <a:solidFill>
                  <a:schemeClr val="bg1"/>
                </a:solidFill>
                <a:latin typeface="+mj-lt"/>
              </a:rPr>
              <a:t>Технотрон</a:t>
            </a:r>
            <a:r>
              <a:rPr lang="ru-RU" altLang="ru-RU" sz="1100" b="1" dirty="0" smtClean="0">
                <a:solidFill>
                  <a:schemeClr val="bg1"/>
                </a:solidFill>
                <a:latin typeface="+mj-lt"/>
              </a:rPr>
              <a:t>». ООО)</a:t>
            </a:r>
            <a:endParaRPr lang="ru-RU" altLang="ru-RU" sz="11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pic>
        <p:nvPicPr>
          <p:cNvPr id="35" name="Picture 2" descr="ОКА на трубе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/>
          <a:stretch/>
        </p:blipFill>
        <p:spPr bwMode="auto">
          <a:xfrm>
            <a:off x="5008220" y="3746003"/>
            <a:ext cx="2103358" cy="198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D:\Артеменко ВНИИГАЗ\0 2012 НИОКР\! 0 СВАРКА 2012\ФОТО ВНИИГАЗ Сварка 2012\демонстрация\IMG_512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6848" r="32060" b="10392"/>
          <a:stretch/>
        </p:blipFill>
        <p:spPr bwMode="auto">
          <a:xfrm>
            <a:off x="7094442" y="3746002"/>
            <a:ext cx="1906793" cy="200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64"/>
          <p:cNvSpPr>
            <a:spLocks noChangeArrowheads="1"/>
          </p:cNvSpPr>
          <p:nvPr/>
        </p:nvSpPr>
        <p:spPr bwMode="auto">
          <a:xfrm>
            <a:off x="4827060" y="5714865"/>
            <a:ext cx="43169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FFCC00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FFCC00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FFCC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>
              <a:spcBef>
                <a:spcPct val="5000"/>
              </a:spcBef>
            </a:pPr>
            <a:r>
              <a:rPr lang="ru-RU" altLang="ru-RU" sz="1100" b="1" spc="-50" dirty="0" smtClean="0">
                <a:solidFill>
                  <a:schemeClr val="bg1"/>
                </a:solidFill>
                <a:latin typeface="+mj-lt"/>
              </a:rPr>
              <a:t>Автоматическая аргонодуговая сварка </a:t>
            </a:r>
            <a:r>
              <a:rPr lang="ru-RU" altLang="ru-RU" sz="1100" b="1" spc="-50" dirty="0">
                <a:solidFill>
                  <a:schemeClr val="bg1"/>
                </a:solidFill>
                <a:latin typeface="+mj-lt"/>
              </a:rPr>
              <a:t>неплавящимся электродом с присадочной </a:t>
            </a:r>
            <a:r>
              <a:rPr lang="ru-RU" altLang="ru-RU" sz="1100" b="1" spc="-50" dirty="0" smtClean="0">
                <a:solidFill>
                  <a:schemeClr val="bg1"/>
                </a:solidFill>
                <a:latin typeface="+mj-lt"/>
              </a:rPr>
              <a:t>проволокой </a:t>
            </a:r>
            <a:r>
              <a:rPr lang="ru-RU" altLang="ru-RU" sz="1100" b="1" spc="-50" dirty="0" err="1" smtClean="0">
                <a:solidFill>
                  <a:schemeClr val="bg1"/>
                </a:solidFill>
                <a:latin typeface="+mj-lt"/>
              </a:rPr>
              <a:t>св.головками</a:t>
            </a:r>
            <a:r>
              <a:rPr lang="ru-RU" altLang="ru-RU" sz="1100" b="1" spc="-50" dirty="0" smtClean="0">
                <a:solidFill>
                  <a:schemeClr val="bg1"/>
                </a:solidFill>
                <a:latin typeface="+mj-lt"/>
              </a:rPr>
              <a:t> ОКА </a:t>
            </a:r>
            <a:r>
              <a:rPr lang="ru-RU" altLang="ru-RU" sz="1100" b="1" spc="-50" dirty="0" err="1" smtClean="0">
                <a:solidFill>
                  <a:schemeClr val="bg1"/>
                </a:solidFill>
                <a:latin typeface="+mj-lt"/>
              </a:rPr>
              <a:t>диам.труб</a:t>
            </a:r>
            <a:r>
              <a:rPr lang="ru-RU" altLang="ru-RU" sz="1100" b="1" spc="-50" dirty="0" smtClean="0">
                <a:solidFill>
                  <a:schemeClr val="bg1"/>
                </a:solidFill>
                <a:latin typeface="+mj-lt"/>
              </a:rPr>
              <a:t> от </a:t>
            </a:r>
            <a:r>
              <a:rPr lang="ru-RU" altLang="ru-RU" sz="1100" b="1" spc="-50" dirty="0">
                <a:solidFill>
                  <a:schemeClr val="bg1"/>
                </a:solidFill>
                <a:latin typeface="+mj-lt"/>
              </a:rPr>
              <a:t>18 до </a:t>
            </a:r>
            <a:r>
              <a:rPr lang="ru-RU" altLang="ru-RU" sz="1100" b="1" spc="-50" dirty="0" smtClean="0">
                <a:solidFill>
                  <a:schemeClr val="bg1"/>
                </a:solidFill>
                <a:latin typeface="+mj-lt"/>
              </a:rPr>
              <a:t>220 мм  (НПП «</a:t>
            </a:r>
            <a:r>
              <a:rPr lang="ru-RU" altLang="ru-RU" sz="1100" b="1" spc="-50" dirty="0" err="1" smtClean="0">
                <a:solidFill>
                  <a:schemeClr val="bg1"/>
                </a:solidFill>
                <a:latin typeface="+mj-lt"/>
              </a:rPr>
              <a:t>Технотрон</a:t>
            </a:r>
            <a:r>
              <a:rPr lang="ru-RU" altLang="ru-RU" sz="1100" b="1" spc="-50" dirty="0" smtClean="0">
                <a:solidFill>
                  <a:schemeClr val="bg1"/>
                </a:solidFill>
                <a:latin typeface="+mj-lt"/>
              </a:rPr>
              <a:t>», ООО)</a:t>
            </a:r>
          </a:p>
        </p:txBody>
      </p:sp>
    </p:spTree>
    <p:extLst>
      <p:ext uri="{BB962C8B-B14F-4D97-AF65-F5344CB8AC3E}">
        <p14:creationId xmlns:p14="http://schemas.microsoft.com/office/powerpoint/2010/main" val="38492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69"/>
          <p:cNvSpPr>
            <a:spLocks noChangeArrowheads="1"/>
          </p:cNvSpPr>
          <p:nvPr/>
        </p:nvSpPr>
        <p:spPr bwMode="auto">
          <a:xfrm>
            <a:off x="1080521" y="3214383"/>
            <a:ext cx="69683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"/>
              </a:spcBef>
              <a:defRPr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Контактная сварка труб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большого диаметра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DN 1000 до DN 1400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8752" t="9976" r="29058" b="17792"/>
          <a:stretch/>
        </p:blipFill>
        <p:spPr bwMode="auto">
          <a:xfrm>
            <a:off x="85059" y="1183166"/>
            <a:ext cx="2955853" cy="20182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Артеменко ВНИИГАЗ\Фото СВАРКИ\фото сварки\DSCN15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t="20466" r="13766" b="22811"/>
          <a:stretch/>
        </p:blipFill>
        <p:spPr bwMode="auto">
          <a:xfrm>
            <a:off x="5688419" y="1171085"/>
            <a:ext cx="3362448" cy="20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Артеменко ВНИИГАЗ\Фото СВАРКИ\! DKR фото плакаты\11 Контактная сварка\DSCN14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b="3088"/>
          <a:stretch/>
        </p:blipFill>
        <p:spPr bwMode="auto">
          <a:xfrm>
            <a:off x="3147236" y="1176408"/>
            <a:ext cx="2451611" cy="20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40" r="20984"/>
          <a:stretch/>
        </p:blipFill>
        <p:spPr bwMode="auto">
          <a:xfrm>
            <a:off x="180752" y="3636327"/>
            <a:ext cx="2451553" cy="233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D:\Артеменко Газпром\СОВЕЩАНИЯ СЕМИНАРЫ\2013.08.20 Совещание ПСКОВЭЛЕКТРОСВАР\фото\DSC0284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4" t="37761" r="58243" b="21198"/>
          <a:stretch/>
        </p:blipFill>
        <p:spPr bwMode="auto">
          <a:xfrm>
            <a:off x="5811498" y="3658571"/>
            <a:ext cx="3239367" cy="231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6" t="8205" r="12601" b="8629"/>
          <a:stretch/>
        </p:blipFill>
        <p:spPr bwMode="auto">
          <a:xfrm>
            <a:off x="2674837" y="3658571"/>
            <a:ext cx="3088011" cy="231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69"/>
          <p:cNvSpPr>
            <a:spLocks noChangeArrowheads="1"/>
          </p:cNvSpPr>
          <p:nvPr/>
        </p:nvSpPr>
        <p:spPr bwMode="auto">
          <a:xfrm>
            <a:off x="1080521" y="5985889"/>
            <a:ext cx="696832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"/>
              </a:spcBef>
              <a:defRPr/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Контактная сварка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труб малых диаметров (от DN 50 до DN 300) 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949226" y="0"/>
            <a:ext cx="7202726" cy="354225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014386" y="14103"/>
            <a:ext cx="7077687" cy="9131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Техническая политика в области сварочного </a:t>
            </a: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производства</a:t>
            </a:r>
          </a:p>
          <a:p>
            <a:pPr algn="ctr" eaLnBrk="0" hangingPunct="0">
              <a:spcBef>
                <a:spcPts val="600"/>
              </a:spcBef>
              <a:spcAft>
                <a:spcPts val="0"/>
              </a:spcAft>
            </a:pP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Технология автоматической </a:t>
            </a:r>
            <a:r>
              <a:rPr lang="ru-RU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контактной </a:t>
            </a:r>
            <a:br>
              <a:rPr lang="ru-RU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стыковой сварки оплавлением (КСО) труб </a:t>
            </a: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(ЗАО </a:t>
            </a:r>
            <a:r>
              <a:rPr lang="ru-RU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1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Псковэлектросвар</a:t>
            </a: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»)</a:t>
            </a:r>
            <a:endParaRPr lang="ru-RU" sz="1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ts val="600"/>
              </a:spcBef>
              <a:spcAft>
                <a:spcPts val="0"/>
              </a:spcAft>
            </a:pPr>
            <a:endParaRPr lang="ru-RU" sz="1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4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AutoShape 19"/>
          <p:cNvSpPr>
            <a:spLocks noChangeArrowheads="1"/>
          </p:cNvSpPr>
          <p:nvPr/>
        </p:nvSpPr>
        <p:spPr bwMode="auto">
          <a:xfrm rot="1428680" flipH="1">
            <a:off x="4482116" y="3289184"/>
            <a:ext cx="3441276" cy="360363"/>
          </a:xfrm>
          <a:prstGeom prst="rightArrow">
            <a:avLst>
              <a:gd name="adj1" fmla="val 50000"/>
              <a:gd name="adj2" fmla="val 1948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 dirty="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 rot="4051275" flipH="1">
            <a:off x="3263435" y="4220069"/>
            <a:ext cx="2808288" cy="360363"/>
          </a:xfrm>
          <a:prstGeom prst="rightArrow">
            <a:avLst>
              <a:gd name="adj1" fmla="val 50000"/>
              <a:gd name="adj2" fmla="val 1948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 dirty="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22" name="Group 9"/>
          <p:cNvGrpSpPr>
            <a:grpSpLocks/>
          </p:cNvGrpSpPr>
          <p:nvPr/>
        </p:nvGrpSpPr>
        <p:grpSpPr bwMode="auto">
          <a:xfrm>
            <a:off x="7669465" y="3716340"/>
            <a:ext cx="1311275" cy="2244725"/>
            <a:chOff x="4558" y="2387"/>
            <a:chExt cx="826" cy="1414"/>
          </a:xfrm>
        </p:grpSpPr>
        <p:sp>
          <p:nvSpPr>
            <p:cNvPr id="23" name="Freeform 10"/>
            <p:cNvSpPr>
              <a:spLocks/>
            </p:cNvSpPr>
            <p:nvPr/>
          </p:nvSpPr>
          <p:spPr bwMode="auto">
            <a:xfrm rot="-4025546">
              <a:off x="4264" y="2681"/>
              <a:ext cx="1414" cy="826"/>
            </a:xfrm>
            <a:custGeom>
              <a:avLst/>
              <a:gdLst>
                <a:gd name="T0" fmla="*/ 0 w 4242"/>
                <a:gd name="T1" fmla="*/ 1 h 1652"/>
                <a:gd name="T2" fmla="*/ 0 w 4242"/>
                <a:gd name="T3" fmla="*/ 1 h 1652"/>
                <a:gd name="T4" fmla="*/ 0 w 4242"/>
                <a:gd name="T5" fmla="*/ 1 h 1652"/>
                <a:gd name="T6" fmla="*/ 0 w 4242"/>
                <a:gd name="T7" fmla="*/ 1 h 1652"/>
                <a:gd name="T8" fmla="*/ 0 w 4242"/>
                <a:gd name="T9" fmla="*/ 1 h 1652"/>
                <a:gd name="T10" fmla="*/ 0 w 4242"/>
                <a:gd name="T11" fmla="*/ 1 h 1652"/>
                <a:gd name="T12" fmla="*/ 0 w 4242"/>
                <a:gd name="T13" fmla="*/ 1 h 1652"/>
                <a:gd name="T14" fmla="*/ 0 w 4242"/>
                <a:gd name="T15" fmla="*/ 1 h 1652"/>
                <a:gd name="T16" fmla="*/ 0 w 4242"/>
                <a:gd name="T17" fmla="*/ 1 h 1652"/>
                <a:gd name="T18" fmla="*/ 0 w 4242"/>
                <a:gd name="T19" fmla="*/ 1 h 1652"/>
                <a:gd name="T20" fmla="*/ 0 w 4242"/>
                <a:gd name="T21" fmla="*/ 1 h 1652"/>
                <a:gd name="T22" fmla="*/ 0 w 4242"/>
                <a:gd name="T23" fmla="*/ 1 h 1652"/>
                <a:gd name="T24" fmla="*/ 0 w 4242"/>
                <a:gd name="T25" fmla="*/ 1 h 1652"/>
                <a:gd name="T26" fmla="*/ 0 w 4242"/>
                <a:gd name="T27" fmla="*/ 1 h 1652"/>
                <a:gd name="T28" fmla="*/ 0 w 4242"/>
                <a:gd name="T29" fmla="*/ 1 h 1652"/>
                <a:gd name="T30" fmla="*/ 0 w 4242"/>
                <a:gd name="T31" fmla="*/ 1 h 1652"/>
                <a:gd name="T32" fmla="*/ 0 w 4242"/>
                <a:gd name="T33" fmla="*/ 1 h 1652"/>
                <a:gd name="T34" fmla="*/ 0 w 4242"/>
                <a:gd name="T35" fmla="*/ 1 h 1652"/>
                <a:gd name="T36" fmla="*/ 0 w 4242"/>
                <a:gd name="T37" fmla="*/ 1 h 1652"/>
                <a:gd name="T38" fmla="*/ 0 w 4242"/>
                <a:gd name="T39" fmla="*/ 1 h 1652"/>
                <a:gd name="T40" fmla="*/ 0 w 4242"/>
                <a:gd name="T41" fmla="*/ 1 h 1652"/>
                <a:gd name="T42" fmla="*/ 0 w 4242"/>
                <a:gd name="T43" fmla="*/ 1 h 1652"/>
                <a:gd name="T44" fmla="*/ 0 w 4242"/>
                <a:gd name="T45" fmla="*/ 1 h 1652"/>
                <a:gd name="T46" fmla="*/ 0 w 4242"/>
                <a:gd name="T47" fmla="*/ 1 h 1652"/>
                <a:gd name="T48" fmla="*/ 0 w 4242"/>
                <a:gd name="T49" fmla="*/ 1 h 1652"/>
                <a:gd name="T50" fmla="*/ 0 w 4242"/>
                <a:gd name="T51" fmla="*/ 1 h 1652"/>
                <a:gd name="T52" fmla="*/ 0 w 4242"/>
                <a:gd name="T53" fmla="*/ 1 h 1652"/>
                <a:gd name="T54" fmla="*/ 0 w 4242"/>
                <a:gd name="T55" fmla="*/ 1 h 1652"/>
                <a:gd name="T56" fmla="*/ 0 w 4242"/>
                <a:gd name="T57" fmla="*/ 1 h 1652"/>
                <a:gd name="T58" fmla="*/ 0 w 4242"/>
                <a:gd name="T59" fmla="*/ 1 h 1652"/>
                <a:gd name="T60" fmla="*/ 0 w 4242"/>
                <a:gd name="T61" fmla="*/ 1 h 1652"/>
                <a:gd name="T62" fmla="*/ 0 w 4242"/>
                <a:gd name="T63" fmla="*/ 1 h 1652"/>
                <a:gd name="T64" fmla="*/ 0 w 4242"/>
                <a:gd name="T65" fmla="*/ 1 h 1652"/>
                <a:gd name="T66" fmla="*/ 0 w 4242"/>
                <a:gd name="T67" fmla="*/ 1 h 1652"/>
                <a:gd name="T68" fmla="*/ 0 w 4242"/>
                <a:gd name="T69" fmla="*/ 1 h 1652"/>
                <a:gd name="T70" fmla="*/ 0 w 4242"/>
                <a:gd name="T71" fmla="*/ 1 h 1652"/>
                <a:gd name="T72" fmla="*/ 0 w 4242"/>
                <a:gd name="T73" fmla="*/ 1 h 1652"/>
                <a:gd name="T74" fmla="*/ 0 w 4242"/>
                <a:gd name="T75" fmla="*/ 1 h 1652"/>
                <a:gd name="T76" fmla="*/ 0 w 4242"/>
                <a:gd name="T77" fmla="*/ 1 h 1652"/>
                <a:gd name="T78" fmla="*/ 0 w 4242"/>
                <a:gd name="T79" fmla="*/ 1 h 1652"/>
                <a:gd name="T80" fmla="*/ 0 w 4242"/>
                <a:gd name="T81" fmla="*/ 1 h 1652"/>
                <a:gd name="T82" fmla="*/ 0 w 4242"/>
                <a:gd name="T83" fmla="*/ 1 h 1652"/>
                <a:gd name="T84" fmla="*/ 0 w 4242"/>
                <a:gd name="T85" fmla="*/ 1 h 1652"/>
                <a:gd name="T86" fmla="*/ 0 w 4242"/>
                <a:gd name="T87" fmla="*/ 1 h 1652"/>
                <a:gd name="T88" fmla="*/ 0 w 4242"/>
                <a:gd name="T89" fmla="*/ 1 h 1652"/>
                <a:gd name="T90" fmla="*/ 0 w 4242"/>
                <a:gd name="T91" fmla="*/ 1 h 1652"/>
                <a:gd name="T92" fmla="*/ 0 w 4242"/>
                <a:gd name="T93" fmla="*/ 1 h 1652"/>
                <a:gd name="T94" fmla="*/ 0 w 4242"/>
                <a:gd name="T95" fmla="*/ 1 h 1652"/>
                <a:gd name="T96" fmla="*/ 0 w 4242"/>
                <a:gd name="T97" fmla="*/ 1 h 1652"/>
                <a:gd name="T98" fmla="*/ 0 w 4242"/>
                <a:gd name="T99" fmla="*/ 1 h 1652"/>
                <a:gd name="T100" fmla="*/ 0 w 4242"/>
                <a:gd name="T101" fmla="*/ 1 h 1652"/>
                <a:gd name="T102" fmla="*/ 0 w 4242"/>
                <a:gd name="T103" fmla="*/ 1 h 1652"/>
                <a:gd name="T104" fmla="*/ 0 w 4242"/>
                <a:gd name="T105" fmla="*/ 1 h 1652"/>
                <a:gd name="T106" fmla="*/ 0 w 4242"/>
                <a:gd name="T107" fmla="*/ 1 h 1652"/>
                <a:gd name="T108" fmla="*/ 0 w 4242"/>
                <a:gd name="T109" fmla="*/ 1 h 1652"/>
                <a:gd name="T110" fmla="*/ 0 w 4242"/>
                <a:gd name="T111" fmla="*/ 1 h 1652"/>
                <a:gd name="T112" fmla="*/ 0 w 4242"/>
                <a:gd name="T113" fmla="*/ 1 h 1652"/>
                <a:gd name="T114" fmla="*/ 0 w 4242"/>
                <a:gd name="T115" fmla="*/ 1 h 1652"/>
                <a:gd name="T116" fmla="*/ 0 w 4242"/>
                <a:gd name="T117" fmla="*/ 1 h 1652"/>
                <a:gd name="T118" fmla="*/ 0 w 4242"/>
                <a:gd name="T119" fmla="*/ 1 h 1652"/>
                <a:gd name="T120" fmla="*/ 0 w 4242"/>
                <a:gd name="T121" fmla="*/ 1 h 16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242"/>
                <a:gd name="T184" fmla="*/ 0 h 1652"/>
                <a:gd name="T185" fmla="*/ 4242 w 4242"/>
                <a:gd name="T186" fmla="*/ 1652 h 16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242" h="1652">
                  <a:moveTo>
                    <a:pt x="1575" y="227"/>
                  </a:moveTo>
                  <a:lnTo>
                    <a:pt x="1592" y="209"/>
                  </a:lnTo>
                  <a:lnTo>
                    <a:pt x="1610" y="190"/>
                  </a:lnTo>
                  <a:lnTo>
                    <a:pt x="1629" y="173"/>
                  </a:lnTo>
                  <a:lnTo>
                    <a:pt x="1650" y="156"/>
                  </a:lnTo>
                  <a:lnTo>
                    <a:pt x="1672" y="140"/>
                  </a:lnTo>
                  <a:lnTo>
                    <a:pt x="1695" y="124"/>
                  </a:lnTo>
                  <a:lnTo>
                    <a:pt x="1719" y="111"/>
                  </a:lnTo>
                  <a:lnTo>
                    <a:pt x="1744" y="97"/>
                  </a:lnTo>
                  <a:lnTo>
                    <a:pt x="1770" y="84"/>
                  </a:lnTo>
                  <a:lnTo>
                    <a:pt x="1796" y="72"/>
                  </a:lnTo>
                  <a:lnTo>
                    <a:pt x="1824" y="61"/>
                  </a:lnTo>
                  <a:lnTo>
                    <a:pt x="1852" y="51"/>
                  </a:lnTo>
                  <a:lnTo>
                    <a:pt x="1880" y="42"/>
                  </a:lnTo>
                  <a:lnTo>
                    <a:pt x="1910" y="34"/>
                  </a:lnTo>
                  <a:lnTo>
                    <a:pt x="1939" y="26"/>
                  </a:lnTo>
                  <a:lnTo>
                    <a:pt x="1970" y="19"/>
                  </a:lnTo>
                  <a:lnTo>
                    <a:pt x="2001" y="14"/>
                  </a:lnTo>
                  <a:lnTo>
                    <a:pt x="2032" y="10"/>
                  </a:lnTo>
                  <a:lnTo>
                    <a:pt x="2064" y="6"/>
                  </a:lnTo>
                  <a:lnTo>
                    <a:pt x="2096" y="3"/>
                  </a:lnTo>
                  <a:lnTo>
                    <a:pt x="2128" y="2"/>
                  </a:lnTo>
                  <a:lnTo>
                    <a:pt x="2160" y="0"/>
                  </a:lnTo>
                  <a:lnTo>
                    <a:pt x="2193" y="0"/>
                  </a:lnTo>
                  <a:lnTo>
                    <a:pt x="2226" y="2"/>
                  </a:lnTo>
                  <a:lnTo>
                    <a:pt x="2259" y="4"/>
                  </a:lnTo>
                  <a:lnTo>
                    <a:pt x="2291" y="7"/>
                  </a:lnTo>
                  <a:lnTo>
                    <a:pt x="2323" y="12"/>
                  </a:lnTo>
                  <a:lnTo>
                    <a:pt x="2356" y="17"/>
                  </a:lnTo>
                  <a:lnTo>
                    <a:pt x="2388" y="23"/>
                  </a:lnTo>
                  <a:lnTo>
                    <a:pt x="2419" y="31"/>
                  </a:lnTo>
                  <a:lnTo>
                    <a:pt x="2451" y="39"/>
                  </a:lnTo>
                  <a:lnTo>
                    <a:pt x="2482" y="49"/>
                  </a:lnTo>
                  <a:lnTo>
                    <a:pt x="2504" y="57"/>
                  </a:lnTo>
                  <a:lnTo>
                    <a:pt x="2525" y="65"/>
                  </a:lnTo>
                  <a:lnTo>
                    <a:pt x="2546" y="73"/>
                  </a:lnTo>
                  <a:lnTo>
                    <a:pt x="2566" y="82"/>
                  </a:lnTo>
                  <a:lnTo>
                    <a:pt x="2586" y="92"/>
                  </a:lnTo>
                  <a:lnTo>
                    <a:pt x="2605" y="101"/>
                  </a:lnTo>
                  <a:lnTo>
                    <a:pt x="2623" y="112"/>
                  </a:lnTo>
                  <a:lnTo>
                    <a:pt x="2642" y="122"/>
                  </a:lnTo>
                  <a:lnTo>
                    <a:pt x="2659" y="134"/>
                  </a:lnTo>
                  <a:lnTo>
                    <a:pt x="2675" y="145"/>
                  </a:lnTo>
                  <a:lnTo>
                    <a:pt x="2691" y="158"/>
                  </a:lnTo>
                  <a:lnTo>
                    <a:pt x="2706" y="169"/>
                  </a:lnTo>
                  <a:lnTo>
                    <a:pt x="2720" y="183"/>
                  </a:lnTo>
                  <a:lnTo>
                    <a:pt x="2735" y="195"/>
                  </a:lnTo>
                  <a:lnTo>
                    <a:pt x="2747" y="209"/>
                  </a:lnTo>
                  <a:lnTo>
                    <a:pt x="2760" y="222"/>
                  </a:lnTo>
                  <a:lnTo>
                    <a:pt x="2777" y="210"/>
                  </a:lnTo>
                  <a:lnTo>
                    <a:pt x="2794" y="198"/>
                  </a:lnTo>
                  <a:lnTo>
                    <a:pt x="2812" y="188"/>
                  </a:lnTo>
                  <a:lnTo>
                    <a:pt x="2832" y="178"/>
                  </a:lnTo>
                  <a:lnTo>
                    <a:pt x="2851" y="169"/>
                  </a:lnTo>
                  <a:lnTo>
                    <a:pt x="2870" y="160"/>
                  </a:lnTo>
                  <a:lnTo>
                    <a:pt x="2891" y="152"/>
                  </a:lnTo>
                  <a:lnTo>
                    <a:pt x="2913" y="144"/>
                  </a:lnTo>
                  <a:lnTo>
                    <a:pt x="2934" y="138"/>
                  </a:lnTo>
                  <a:lnTo>
                    <a:pt x="2956" y="132"/>
                  </a:lnTo>
                  <a:lnTo>
                    <a:pt x="2978" y="126"/>
                  </a:lnTo>
                  <a:lnTo>
                    <a:pt x="3001" y="122"/>
                  </a:lnTo>
                  <a:lnTo>
                    <a:pt x="3024" y="118"/>
                  </a:lnTo>
                  <a:lnTo>
                    <a:pt x="3046" y="115"/>
                  </a:lnTo>
                  <a:lnTo>
                    <a:pt x="3070" y="113"/>
                  </a:lnTo>
                  <a:lnTo>
                    <a:pt x="3094" y="111"/>
                  </a:lnTo>
                  <a:lnTo>
                    <a:pt x="3118" y="110"/>
                  </a:lnTo>
                  <a:lnTo>
                    <a:pt x="3141" y="110"/>
                  </a:lnTo>
                  <a:lnTo>
                    <a:pt x="3165" y="111"/>
                  </a:lnTo>
                  <a:lnTo>
                    <a:pt x="3189" y="112"/>
                  </a:lnTo>
                  <a:lnTo>
                    <a:pt x="3212" y="113"/>
                  </a:lnTo>
                  <a:lnTo>
                    <a:pt x="3235" y="116"/>
                  </a:lnTo>
                  <a:lnTo>
                    <a:pt x="3259" y="119"/>
                  </a:lnTo>
                  <a:lnTo>
                    <a:pt x="3282" y="123"/>
                  </a:lnTo>
                  <a:lnTo>
                    <a:pt x="3304" y="129"/>
                  </a:lnTo>
                  <a:lnTo>
                    <a:pt x="3327" y="134"/>
                  </a:lnTo>
                  <a:lnTo>
                    <a:pt x="3350" y="140"/>
                  </a:lnTo>
                  <a:lnTo>
                    <a:pt x="3371" y="146"/>
                  </a:lnTo>
                  <a:lnTo>
                    <a:pt x="3393" y="155"/>
                  </a:lnTo>
                  <a:lnTo>
                    <a:pt x="3413" y="163"/>
                  </a:lnTo>
                  <a:lnTo>
                    <a:pt x="3434" y="172"/>
                  </a:lnTo>
                  <a:lnTo>
                    <a:pt x="3454" y="182"/>
                  </a:lnTo>
                  <a:lnTo>
                    <a:pt x="3467" y="189"/>
                  </a:lnTo>
                  <a:lnTo>
                    <a:pt x="3480" y="196"/>
                  </a:lnTo>
                  <a:lnTo>
                    <a:pt x="3492" y="205"/>
                  </a:lnTo>
                  <a:lnTo>
                    <a:pt x="3504" y="213"/>
                  </a:lnTo>
                  <a:lnTo>
                    <a:pt x="3516" y="221"/>
                  </a:lnTo>
                  <a:lnTo>
                    <a:pt x="3527" y="229"/>
                  </a:lnTo>
                  <a:lnTo>
                    <a:pt x="3537" y="238"/>
                  </a:lnTo>
                  <a:lnTo>
                    <a:pt x="3547" y="247"/>
                  </a:lnTo>
                  <a:lnTo>
                    <a:pt x="3556" y="256"/>
                  </a:lnTo>
                  <a:lnTo>
                    <a:pt x="3565" y="265"/>
                  </a:lnTo>
                  <a:lnTo>
                    <a:pt x="3574" y="275"/>
                  </a:lnTo>
                  <a:lnTo>
                    <a:pt x="3582" y="285"/>
                  </a:lnTo>
                  <a:lnTo>
                    <a:pt x="3589" y="295"/>
                  </a:lnTo>
                  <a:lnTo>
                    <a:pt x="3596" y="304"/>
                  </a:lnTo>
                  <a:lnTo>
                    <a:pt x="3602" y="315"/>
                  </a:lnTo>
                  <a:lnTo>
                    <a:pt x="3608" y="325"/>
                  </a:lnTo>
                  <a:lnTo>
                    <a:pt x="3629" y="321"/>
                  </a:lnTo>
                  <a:lnTo>
                    <a:pt x="3651" y="318"/>
                  </a:lnTo>
                  <a:lnTo>
                    <a:pt x="3672" y="316"/>
                  </a:lnTo>
                  <a:lnTo>
                    <a:pt x="3694" y="314"/>
                  </a:lnTo>
                  <a:lnTo>
                    <a:pt x="3716" y="313"/>
                  </a:lnTo>
                  <a:lnTo>
                    <a:pt x="3738" y="312"/>
                  </a:lnTo>
                  <a:lnTo>
                    <a:pt x="3760" y="312"/>
                  </a:lnTo>
                  <a:lnTo>
                    <a:pt x="3780" y="313"/>
                  </a:lnTo>
                  <a:lnTo>
                    <a:pt x="3802" y="314"/>
                  </a:lnTo>
                  <a:lnTo>
                    <a:pt x="3823" y="315"/>
                  </a:lnTo>
                  <a:lnTo>
                    <a:pt x="3844" y="318"/>
                  </a:lnTo>
                  <a:lnTo>
                    <a:pt x="3866" y="320"/>
                  </a:lnTo>
                  <a:lnTo>
                    <a:pt x="3886" y="324"/>
                  </a:lnTo>
                  <a:lnTo>
                    <a:pt x="3905" y="327"/>
                  </a:lnTo>
                  <a:lnTo>
                    <a:pt x="3926" y="333"/>
                  </a:lnTo>
                  <a:lnTo>
                    <a:pt x="3945" y="337"/>
                  </a:lnTo>
                  <a:lnTo>
                    <a:pt x="3965" y="343"/>
                  </a:lnTo>
                  <a:lnTo>
                    <a:pt x="3984" y="349"/>
                  </a:lnTo>
                  <a:lnTo>
                    <a:pt x="4003" y="355"/>
                  </a:lnTo>
                  <a:lnTo>
                    <a:pt x="4021" y="363"/>
                  </a:lnTo>
                  <a:lnTo>
                    <a:pt x="4038" y="370"/>
                  </a:lnTo>
                  <a:lnTo>
                    <a:pt x="4055" y="378"/>
                  </a:lnTo>
                  <a:lnTo>
                    <a:pt x="4072" y="387"/>
                  </a:lnTo>
                  <a:lnTo>
                    <a:pt x="4088" y="395"/>
                  </a:lnTo>
                  <a:lnTo>
                    <a:pt x="4103" y="404"/>
                  </a:lnTo>
                  <a:lnTo>
                    <a:pt x="4118" y="415"/>
                  </a:lnTo>
                  <a:lnTo>
                    <a:pt x="4132" y="425"/>
                  </a:lnTo>
                  <a:lnTo>
                    <a:pt x="4146" y="436"/>
                  </a:lnTo>
                  <a:lnTo>
                    <a:pt x="4159" y="447"/>
                  </a:lnTo>
                  <a:lnTo>
                    <a:pt x="4171" y="458"/>
                  </a:lnTo>
                  <a:lnTo>
                    <a:pt x="4183" y="471"/>
                  </a:lnTo>
                  <a:lnTo>
                    <a:pt x="4193" y="483"/>
                  </a:lnTo>
                  <a:lnTo>
                    <a:pt x="4198" y="494"/>
                  </a:lnTo>
                  <a:lnTo>
                    <a:pt x="4202" y="504"/>
                  </a:lnTo>
                  <a:lnTo>
                    <a:pt x="4205" y="516"/>
                  </a:lnTo>
                  <a:lnTo>
                    <a:pt x="4208" y="526"/>
                  </a:lnTo>
                  <a:lnTo>
                    <a:pt x="4210" y="537"/>
                  </a:lnTo>
                  <a:lnTo>
                    <a:pt x="4211" y="548"/>
                  </a:lnTo>
                  <a:lnTo>
                    <a:pt x="4211" y="558"/>
                  </a:lnTo>
                  <a:lnTo>
                    <a:pt x="4210" y="569"/>
                  </a:lnTo>
                  <a:lnTo>
                    <a:pt x="4209" y="579"/>
                  </a:lnTo>
                  <a:lnTo>
                    <a:pt x="4207" y="591"/>
                  </a:lnTo>
                  <a:lnTo>
                    <a:pt x="4204" y="601"/>
                  </a:lnTo>
                  <a:lnTo>
                    <a:pt x="4200" y="610"/>
                  </a:lnTo>
                  <a:lnTo>
                    <a:pt x="4196" y="621"/>
                  </a:lnTo>
                  <a:lnTo>
                    <a:pt x="4191" y="631"/>
                  </a:lnTo>
                  <a:lnTo>
                    <a:pt x="4186" y="641"/>
                  </a:lnTo>
                  <a:lnTo>
                    <a:pt x="4180" y="651"/>
                  </a:lnTo>
                  <a:lnTo>
                    <a:pt x="4172" y="660"/>
                  </a:lnTo>
                  <a:lnTo>
                    <a:pt x="4164" y="670"/>
                  </a:lnTo>
                  <a:lnTo>
                    <a:pt x="4157" y="678"/>
                  </a:lnTo>
                  <a:lnTo>
                    <a:pt x="4147" y="688"/>
                  </a:lnTo>
                  <a:lnTo>
                    <a:pt x="4137" y="696"/>
                  </a:lnTo>
                  <a:lnTo>
                    <a:pt x="4128" y="704"/>
                  </a:lnTo>
                  <a:lnTo>
                    <a:pt x="4117" y="712"/>
                  </a:lnTo>
                  <a:lnTo>
                    <a:pt x="4105" y="720"/>
                  </a:lnTo>
                  <a:lnTo>
                    <a:pt x="4093" y="728"/>
                  </a:lnTo>
                  <a:lnTo>
                    <a:pt x="4081" y="735"/>
                  </a:lnTo>
                  <a:lnTo>
                    <a:pt x="4067" y="742"/>
                  </a:lnTo>
                  <a:lnTo>
                    <a:pt x="4054" y="748"/>
                  </a:lnTo>
                  <a:lnTo>
                    <a:pt x="4040" y="754"/>
                  </a:lnTo>
                  <a:lnTo>
                    <a:pt x="4025" y="760"/>
                  </a:lnTo>
                  <a:lnTo>
                    <a:pt x="4010" y="766"/>
                  </a:lnTo>
                  <a:lnTo>
                    <a:pt x="3994" y="771"/>
                  </a:lnTo>
                  <a:lnTo>
                    <a:pt x="4013" y="776"/>
                  </a:lnTo>
                  <a:lnTo>
                    <a:pt x="4033" y="783"/>
                  </a:lnTo>
                  <a:lnTo>
                    <a:pt x="4051" y="790"/>
                  </a:lnTo>
                  <a:lnTo>
                    <a:pt x="4068" y="798"/>
                  </a:lnTo>
                  <a:lnTo>
                    <a:pt x="4085" y="805"/>
                  </a:lnTo>
                  <a:lnTo>
                    <a:pt x="4101" y="815"/>
                  </a:lnTo>
                  <a:lnTo>
                    <a:pt x="4116" y="823"/>
                  </a:lnTo>
                  <a:lnTo>
                    <a:pt x="4130" y="832"/>
                  </a:lnTo>
                  <a:lnTo>
                    <a:pt x="4144" y="843"/>
                  </a:lnTo>
                  <a:lnTo>
                    <a:pt x="4156" y="852"/>
                  </a:lnTo>
                  <a:lnTo>
                    <a:pt x="4168" y="862"/>
                  </a:lnTo>
                  <a:lnTo>
                    <a:pt x="4180" y="874"/>
                  </a:lnTo>
                  <a:lnTo>
                    <a:pt x="4189" y="884"/>
                  </a:lnTo>
                  <a:lnTo>
                    <a:pt x="4199" y="896"/>
                  </a:lnTo>
                  <a:lnTo>
                    <a:pt x="4208" y="907"/>
                  </a:lnTo>
                  <a:lnTo>
                    <a:pt x="4215" y="920"/>
                  </a:lnTo>
                  <a:lnTo>
                    <a:pt x="4222" y="932"/>
                  </a:lnTo>
                  <a:lnTo>
                    <a:pt x="4227" y="944"/>
                  </a:lnTo>
                  <a:lnTo>
                    <a:pt x="4232" y="956"/>
                  </a:lnTo>
                  <a:lnTo>
                    <a:pt x="4236" y="969"/>
                  </a:lnTo>
                  <a:lnTo>
                    <a:pt x="4239" y="982"/>
                  </a:lnTo>
                  <a:lnTo>
                    <a:pt x="4241" y="995"/>
                  </a:lnTo>
                  <a:lnTo>
                    <a:pt x="4242" y="1007"/>
                  </a:lnTo>
                  <a:lnTo>
                    <a:pt x="4242" y="1021"/>
                  </a:lnTo>
                  <a:lnTo>
                    <a:pt x="4241" y="1033"/>
                  </a:lnTo>
                  <a:lnTo>
                    <a:pt x="4239" y="1047"/>
                  </a:lnTo>
                  <a:lnTo>
                    <a:pt x="4236" y="1059"/>
                  </a:lnTo>
                  <a:lnTo>
                    <a:pt x="4231" y="1073"/>
                  </a:lnTo>
                  <a:lnTo>
                    <a:pt x="4226" y="1085"/>
                  </a:lnTo>
                  <a:lnTo>
                    <a:pt x="4223" y="1092"/>
                  </a:lnTo>
                  <a:lnTo>
                    <a:pt x="4219" y="1099"/>
                  </a:lnTo>
                  <a:lnTo>
                    <a:pt x="4216" y="1105"/>
                  </a:lnTo>
                  <a:lnTo>
                    <a:pt x="4212" y="1111"/>
                  </a:lnTo>
                  <a:lnTo>
                    <a:pt x="4209" y="1117"/>
                  </a:lnTo>
                  <a:lnTo>
                    <a:pt x="4204" y="1124"/>
                  </a:lnTo>
                  <a:lnTo>
                    <a:pt x="4195" y="1135"/>
                  </a:lnTo>
                  <a:lnTo>
                    <a:pt x="4185" y="1147"/>
                  </a:lnTo>
                  <a:lnTo>
                    <a:pt x="4174" y="1158"/>
                  </a:lnTo>
                  <a:lnTo>
                    <a:pt x="4163" y="1168"/>
                  </a:lnTo>
                  <a:lnTo>
                    <a:pt x="4151" y="1179"/>
                  </a:lnTo>
                  <a:lnTo>
                    <a:pt x="4139" y="1188"/>
                  </a:lnTo>
                  <a:lnTo>
                    <a:pt x="4125" y="1198"/>
                  </a:lnTo>
                  <a:lnTo>
                    <a:pt x="4110" y="1207"/>
                  </a:lnTo>
                  <a:lnTo>
                    <a:pt x="4096" y="1215"/>
                  </a:lnTo>
                  <a:lnTo>
                    <a:pt x="4081" y="1223"/>
                  </a:lnTo>
                  <a:lnTo>
                    <a:pt x="4065" y="1231"/>
                  </a:lnTo>
                  <a:lnTo>
                    <a:pt x="4049" y="1237"/>
                  </a:lnTo>
                  <a:lnTo>
                    <a:pt x="4033" y="1243"/>
                  </a:lnTo>
                  <a:lnTo>
                    <a:pt x="4016" y="1250"/>
                  </a:lnTo>
                  <a:lnTo>
                    <a:pt x="3998" y="1255"/>
                  </a:lnTo>
                  <a:lnTo>
                    <a:pt x="3981" y="1260"/>
                  </a:lnTo>
                  <a:lnTo>
                    <a:pt x="3963" y="1264"/>
                  </a:lnTo>
                  <a:lnTo>
                    <a:pt x="3944" y="1268"/>
                  </a:lnTo>
                  <a:lnTo>
                    <a:pt x="3925" y="1271"/>
                  </a:lnTo>
                  <a:lnTo>
                    <a:pt x="3907" y="1275"/>
                  </a:lnTo>
                  <a:lnTo>
                    <a:pt x="3887" y="1277"/>
                  </a:lnTo>
                  <a:lnTo>
                    <a:pt x="3868" y="1279"/>
                  </a:lnTo>
                  <a:lnTo>
                    <a:pt x="3848" y="1280"/>
                  </a:lnTo>
                  <a:lnTo>
                    <a:pt x="3829" y="1281"/>
                  </a:lnTo>
                  <a:lnTo>
                    <a:pt x="3808" y="1281"/>
                  </a:lnTo>
                  <a:lnTo>
                    <a:pt x="3789" y="1280"/>
                  </a:lnTo>
                  <a:lnTo>
                    <a:pt x="3769" y="1279"/>
                  </a:lnTo>
                  <a:lnTo>
                    <a:pt x="3749" y="1277"/>
                  </a:lnTo>
                  <a:lnTo>
                    <a:pt x="3730" y="1275"/>
                  </a:lnTo>
                  <a:lnTo>
                    <a:pt x="3709" y="1271"/>
                  </a:lnTo>
                  <a:lnTo>
                    <a:pt x="3690" y="1267"/>
                  </a:lnTo>
                  <a:lnTo>
                    <a:pt x="3670" y="1263"/>
                  </a:lnTo>
                  <a:lnTo>
                    <a:pt x="3655" y="1286"/>
                  </a:lnTo>
                  <a:lnTo>
                    <a:pt x="3638" y="1308"/>
                  </a:lnTo>
                  <a:lnTo>
                    <a:pt x="3619" y="1329"/>
                  </a:lnTo>
                  <a:lnTo>
                    <a:pt x="3599" y="1350"/>
                  </a:lnTo>
                  <a:lnTo>
                    <a:pt x="3577" y="1369"/>
                  </a:lnTo>
                  <a:lnTo>
                    <a:pt x="3555" y="1388"/>
                  </a:lnTo>
                  <a:lnTo>
                    <a:pt x="3531" y="1406"/>
                  </a:lnTo>
                  <a:lnTo>
                    <a:pt x="3505" y="1423"/>
                  </a:lnTo>
                  <a:lnTo>
                    <a:pt x="3478" y="1439"/>
                  </a:lnTo>
                  <a:lnTo>
                    <a:pt x="3451" y="1455"/>
                  </a:lnTo>
                  <a:lnTo>
                    <a:pt x="3422" y="1469"/>
                  </a:lnTo>
                  <a:lnTo>
                    <a:pt x="3392" y="1483"/>
                  </a:lnTo>
                  <a:lnTo>
                    <a:pt x="3362" y="1495"/>
                  </a:lnTo>
                  <a:lnTo>
                    <a:pt x="3330" y="1507"/>
                  </a:lnTo>
                  <a:lnTo>
                    <a:pt x="3298" y="1517"/>
                  </a:lnTo>
                  <a:lnTo>
                    <a:pt x="3264" y="1527"/>
                  </a:lnTo>
                  <a:lnTo>
                    <a:pt x="3230" y="1536"/>
                  </a:lnTo>
                  <a:lnTo>
                    <a:pt x="3195" y="1543"/>
                  </a:lnTo>
                  <a:lnTo>
                    <a:pt x="3161" y="1549"/>
                  </a:lnTo>
                  <a:lnTo>
                    <a:pt x="3125" y="1555"/>
                  </a:lnTo>
                  <a:lnTo>
                    <a:pt x="3090" y="1560"/>
                  </a:lnTo>
                  <a:lnTo>
                    <a:pt x="3053" y="1563"/>
                  </a:lnTo>
                  <a:lnTo>
                    <a:pt x="3016" y="1565"/>
                  </a:lnTo>
                  <a:lnTo>
                    <a:pt x="2979" y="1566"/>
                  </a:lnTo>
                  <a:lnTo>
                    <a:pt x="2942" y="1566"/>
                  </a:lnTo>
                  <a:lnTo>
                    <a:pt x="2905" y="1565"/>
                  </a:lnTo>
                  <a:lnTo>
                    <a:pt x="2867" y="1562"/>
                  </a:lnTo>
                  <a:lnTo>
                    <a:pt x="2831" y="1559"/>
                  </a:lnTo>
                  <a:lnTo>
                    <a:pt x="2793" y="1554"/>
                  </a:lnTo>
                  <a:lnTo>
                    <a:pt x="2756" y="1547"/>
                  </a:lnTo>
                  <a:lnTo>
                    <a:pt x="2719" y="1540"/>
                  </a:lnTo>
                  <a:lnTo>
                    <a:pt x="2683" y="1532"/>
                  </a:lnTo>
                  <a:lnTo>
                    <a:pt x="2664" y="1527"/>
                  </a:lnTo>
                  <a:lnTo>
                    <a:pt x="2646" y="1522"/>
                  </a:lnTo>
                  <a:lnTo>
                    <a:pt x="2629" y="1517"/>
                  </a:lnTo>
                  <a:lnTo>
                    <a:pt x="2611" y="1511"/>
                  </a:lnTo>
                  <a:lnTo>
                    <a:pt x="2574" y="1531"/>
                  </a:lnTo>
                  <a:lnTo>
                    <a:pt x="2535" y="1547"/>
                  </a:lnTo>
                  <a:lnTo>
                    <a:pt x="2496" y="1564"/>
                  </a:lnTo>
                  <a:lnTo>
                    <a:pt x="2455" y="1579"/>
                  </a:lnTo>
                  <a:lnTo>
                    <a:pt x="2414" y="1592"/>
                  </a:lnTo>
                  <a:lnTo>
                    <a:pt x="2372" y="1605"/>
                  </a:lnTo>
                  <a:lnTo>
                    <a:pt x="2329" y="1615"/>
                  </a:lnTo>
                  <a:lnTo>
                    <a:pt x="2286" y="1624"/>
                  </a:lnTo>
                  <a:lnTo>
                    <a:pt x="2241" y="1633"/>
                  </a:lnTo>
                  <a:lnTo>
                    <a:pt x="2197" y="1639"/>
                  </a:lnTo>
                  <a:lnTo>
                    <a:pt x="2153" y="1645"/>
                  </a:lnTo>
                  <a:lnTo>
                    <a:pt x="2109" y="1648"/>
                  </a:lnTo>
                  <a:lnTo>
                    <a:pt x="2063" y="1651"/>
                  </a:lnTo>
                  <a:lnTo>
                    <a:pt x="2018" y="1652"/>
                  </a:lnTo>
                  <a:lnTo>
                    <a:pt x="1973" y="1652"/>
                  </a:lnTo>
                  <a:lnTo>
                    <a:pt x="1928" y="1651"/>
                  </a:lnTo>
                  <a:lnTo>
                    <a:pt x="1883" y="1648"/>
                  </a:lnTo>
                  <a:lnTo>
                    <a:pt x="1839" y="1644"/>
                  </a:lnTo>
                  <a:lnTo>
                    <a:pt x="1795" y="1639"/>
                  </a:lnTo>
                  <a:lnTo>
                    <a:pt x="1750" y="1633"/>
                  </a:lnTo>
                  <a:lnTo>
                    <a:pt x="1707" y="1624"/>
                  </a:lnTo>
                  <a:lnTo>
                    <a:pt x="1664" y="1615"/>
                  </a:lnTo>
                  <a:lnTo>
                    <a:pt x="1622" y="1605"/>
                  </a:lnTo>
                  <a:lnTo>
                    <a:pt x="1580" y="1593"/>
                  </a:lnTo>
                  <a:lnTo>
                    <a:pt x="1540" y="1580"/>
                  </a:lnTo>
                  <a:lnTo>
                    <a:pt x="1500" y="1565"/>
                  </a:lnTo>
                  <a:lnTo>
                    <a:pt x="1461" y="1549"/>
                  </a:lnTo>
                  <a:lnTo>
                    <a:pt x="1422" y="1532"/>
                  </a:lnTo>
                  <a:lnTo>
                    <a:pt x="1386" y="1514"/>
                  </a:lnTo>
                  <a:lnTo>
                    <a:pt x="1350" y="1494"/>
                  </a:lnTo>
                  <a:lnTo>
                    <a:pt x="1315" y="1473"/>
                  </a:lnTo>
                  <a:lnTo>
                    <a:pt x="1283" y="1452"/>
                  </a:lnTo>
                  <a:lnTo>
                    <a:pt x="1266" y="1464"/>
                  </a:lnTo>
                  <a:lnTo>
                    <a:pt x="1246" y="1477"/>
                  </a:lnTo>
                  <a:lnTo>
                    <a:pt x="1227" y="1488"/>
                  </a:lnTo>
                  <a:lnTo>
                    <a:pt x="1207" y="1498"/>
                  </a:lnTo>
                  <a:lnTo>
                    <a:pt x="1187" y="1509"/>
                  </a:lnTo>
                  <a:lnTo>
                    <a:pt x="1165" y="1518"/>
                  </a:lnTo>
                  <a:lnTo>
                    <a:pt x="1144" y="1527"/>
                  </a:lnTo>
                  <a:lnTo>
                    <a:pt x="1121" y="1535"/>
                  </a:lnTo>
                  <a:lnTo>
                    <a:pt x="1098" y="1542"/>
                  </a:lnTo>
                  <a:lnTo>
                    <a:pt x="1075" y="1548"/>
                  </a:lnTo>
                  <a:lnTo>
                    <a:pt x="1051" y="1555"/>
                  </a:lnTo>
                  <a:lnTo>
                    <a:pt x="1027" y="1559"/>
                  </a:lnTo>
                  <a:lnTo>
                    <a:pt x="1002" y="1564"/>
                  </a:lnTo>
                  <a:lnTo>
                    <a:pt x="978" y="1567"/>
                  </a:lnTo>
                  <a:lnTo>
                    <a:pt x="953" y="1570"/>
                  </a:lnTo>
                  <a:lnTo>
                    <a:pt x="928" y="1571"/>
                  </a:lnTo>
                  <a:lnTo>
                    <a:pt x="902" y="1573"/>
                  </a:lnTo>
                  <a:lnTo>
                    <a:pt x="877" y="1573"/>
                  </a:lnTo>
                  <a:lnTo>
                    <a:pt x="851" y="1573"/>
                  </a:lnTo>
                  <a:lnTo>
                    <a:pt x="827" y="1572"/>
                  </a:lnTo>
                  <a:lnTo>
                    <a:pt x="802" y="1570"/>
                  </a:lnTo>
                  <a:lnTo>
                    <a:pt x="776" y="1567"/>
                  </a:lnTo>
                  <a:lnTo>
                    <a:pt x="751" y="1564"/>
                  </a:lnTo>
                  <a:lnTo>
                    <a:pt x="726" y="1560"/>
                  </a:lnTo>
                  <a:lnTo>
                    <a:pt x="702" y="1555"/>
                  </a:lnTo>
                  <a:lnTo>
                    <a:pt x="678" y="1549"/>
                  </a:lnTo>
                  <a:lnTo>
                    <a:pt x="654" y="1543"/>
                  </a:lnTo>
                  <a:lnTo>
                    <a:pt x="630" y="1536"/>
                  </a:lnTo>
                  <a:lnTo>
                    <a:pt x="607" y="1528"/>
                  </a:lnTo>
                  <a:lnTo>
                    <a:pt x="585" y="1518"/>
                  </a:lnTo>
                  <a:lnTo>
                    <a:pt x="563" y="1509"/>
                  </a:lnTo>
                  <a:lnTo>
                    <a:pt x="542" y="1498"/>
                  </a:lnTo>
                  <a:lnTo>
                    <a:pt x="528" y="1491"/>
                  </a:lnTo>
                  <a:lnTo>
                    <a:pt x="515" y="1484"/>
                  </a:lnTo>
                  <a:lnTo>
                    <a:pt x="502" y="1476"/>
                  </a:lnTo>
                  <a:lnTo>
                    <a:pt x="490" y="1467"/>
                  </a:lnTo>
                  <a:lnTo>
                    <a:pt x="478" y="1459"/>
                  </a:lnTo>
                  <a:lnTo>
                    <a:pt x="467" y="1451"/>
                  </a:lnTo>
                  <a:lnTo>
                    <a:pt x="456" y="1442"/>
                  </a:lnTo>
                  <a:lnTo>
                    <a:pt x="446" y="1433"/>
                  </a:lnTo>
                  <a:lnTo>
                    <a:pt x="436" y="1425"/>
                  </a:lnTo>
                  <a:lnTo>
                    <a:pt x="426" y="1415"/>
                  </a:lnTo>
                  <a:lnTo>
                    <a:pt x="417" y="1406"/>
                  </a:lnTo>
                  <a:lnTo>
                    <a:pt x="409" y="1396"/>
                  </a:lnTo>
                  <a:lnTo>
                    <a:pt x="401" y="1386"/>
                  </a:lnTo>
                  <a:lnTo>
                    <a:pt x="394" y="1377"/>
                  </a:lnTo>
                  <a:lnTo>
                    <a:pt x="387" y="1366"/>
                  </a:lnTo>
                  <a:lnTo>
                    <a:pt x="381" y="1356"/>
                  </a:lnTo>
                  <a:lnTo>
                    <a:pt x="375" y="1345"/>
                  </a:lnTo>
                  <a:lnTo>
                    <a:pt x="370" y="1335"/>
                  </a:lnTo>
                  <a:lnTo>
                    <a:pt x="366" y="1325"/>
                  </a:lnTo>
                  <a:lnTo>
                    <a:pt x="361" y="1314"/>
                  </a:lnTo>
                  <a:lnTo>
                    <a:pt x="358" y="1304"/>
                  </a:lnTo>
                  <a:lnTo>
                    <a:pt x="355" y="1292"/>
                  </a:lnTo>
                  <a:lnTo>
                    <a:pt x="352" y="1282"/>
                  </a:lnTo>
                  <a:lnTo>
                    <a:pt x="351" y="1271"/>
                  </a:lnTo>
                  <a:lnTo>
                    <a:pt x="348" y="1260"/>
                  </a:lnTo>
                  <a:lnTo>
                    <a:pt x="348" y="1249"/>
                  </a:lnTo>
                  <a:lnTo>
                    <a:pt x="348" y="1238"/>
                  </a:lnTo>
                  <a:lnTo>
                    <a:pt x="348" y="1227"/>
                  </a:lnTo>
                  <a:lnTo>
                    <a:pt x="350" y="1215"/>
                  </a:lnTo>
                  <a:lnTo>
                    <a:pt x="351" y="1205"/>
                  </a:lnTo>
                  <a:lnTo>
                    <a:pt x="353" y="1193"/>
                  </a:lnTo>
                  <a:lnTo>
                    <a:pt x="356" y="1182"/>
                  </a:lnTo>
                  <a:lnTo>
                    <a:pt x="337" y="1181"/>
                  </a:lnTo>
                  <a:lnTo>
                    <a:pt x="317" y="1180"/>
                  </a:lnTo>
                  <a:lnTo>
                    <a:pt x="299" y="1177"/>
                  </a:lnTo>
                  <a:lnTo>
                    <a:pt x="280" y="1175"/>
                  </a:lnTo>
                  <a:lnTo>
                    <a:pt x="262" y="1171"/>
                  </a:lnTo>
                  <a:lnTo>
                    <a:pt x="244" y="1167"/>
                  </a:lnTo>
                  <a:lnTo>
                    <a:pt x="226" y="1162"/>
                  </a:lnTo>
                  <a:lnTo>
                    <a:pt x="210" y="1157"/>
                  </a:lnTo>
                  <a:lnTo>
                    <a:pt x="194" y="1152"/>
                  </a:lnTo>
                  <a:lnTo>
                    <a:pt x="178" y="1146"/>
                  </a:lnTo>
                  <a:lnTo>
                    <a:pt x="163" y="1139"/>
                  </a:lnTo>
                  <a:lnTo>
                    <a:pt x="148" y="1133"/>
                  </a:lnTo>
                  <a:lnTo>
                    <a:pt x="134" y="1126"/>
                  </a:lnTo>
                  <a:lnTo>
                    <a:pt x="120" y="1117"/>
                  </a:lnTo>
                  <a:lnTo>
                    <a:pt x="107" y="1109"/>
                  </a:lnTo>
                  <a:lnTo>
                    <a:pt x="95" y="1101"/>
                  </a:lnTo>
                  <a:lnTo>
                    <a:pt x="83" y="1092"/>
                  </a:lnTo>
                  <a:lnTo>
                    <a:pt x="72" y="1083"/>
                  </a:lnTo>
                  <a:lnTo>
                    <a:pt x="61" y="1074"/>
                  </a:lnTo>
                  <a:lnTo>
                    <a:pt x="52" y="1063"/>
                  </a:lnTo>
                  <a:lnTo>
                    <a:pt x="43" y="1053"/>
                  </a:lnTo>
                  <a:lnTo>
                    <a:pt x="34" y="1042"/>
                  </a:lnTo>
                  <a:lnTo>
                    <a:pt x="27" y="1032"/>
                  </a:lnTo>
                  <a:lnTo>
                    <a:pt x="20" y="1022"/>
                  </a:lnTo>
                  <a:lnTo>
                    <a:pt x="15" y="1010"/>
                  </a:lnTo>
                  <a:lnTo>
                    <a:pt x="11" y="999"/>
                  </a:lnTo>
                  <a:lnTo>
                    <a:pt x="6" y="987"/>
                  </a:lnTo>
                  <a:lnTo>
                    <a:pt x="3" y="975"/>
                  </a:lnTo>
                  <a:lnTo>
                    <a:pt x="1" y="963"/>
                  </a:lnTo>
                  <a:lnTo>
                    <a:pt x="0" y="951"/>
                  </a:lnTo>
                  <a:lnTo>
                    <a:pt x="0" y="938"/>
                  </a:lnTo>
                  <a:lnTo>
                    <a:pt x="1" y="927"/>
                  </a:lnTo>
                  <a:lnTo>
                    <a:pt x="2" y="915"/>
                  </a:lnTo>
                  <a:lnTo>
                    <a:pt x="4" y="904"/>
                  </a:lnTo>
                  <a:lnTo>
                    <a:pt x="7" y="893"/>
                  </a:lnTo>
                  <a:lnTo>
                    <a:pt x="12" y="882"/>
                  </a:lnTo>
                  <a:lnTo>
                    <a:pt x="16" y="872"/>
                  </a:lnTo>
                  <a:lnTo>
                    <a:pt x="21" y="861"/>
                  </a:lnTo>
                  <a:lnTo>
                    <a:pt x="28" y="851"/>
                  </a:lnTo>
                  <a:lnTo>
                    <a:pt x="34" y="842"/>
                  </a:lnTo>
                  <a:lnTo>
                    <a:pt x="42" y="831"/>
                  </a:lnTo>
                  <a:lnTo>
                    <a:pt x="51" y="822"/>
                  </a:lnTo>
                  <a:lnTo>
                    <a:pt x="59" y="812"/>
                  </a:lnTo>
                  <a:lnTo>
                    <a:pt x="69" y="804"/>
                  </a:lnTo>
                  <a:lnTo>
                    <a:pt x="79" y="796"/>
                  </a:lnTo>
                  <a:lnTo>
                    <a:pt x="89" y="787"/>
                  </a:lnTo>
                  <a:lnTo>
                    <a:pt x="100" y="779"/>
                  </a:lnTo>
                  <a:lnTo>
                    <a:pt x="112" y="772"/>
                  </a:lnTo>
                  <a:lnTo>
                    <a:pt x="124" y="764"/>
                  </a:lnTo>
                  <a:lnTo>
                    <a:pt x="137" y="757"/>
                  </a:lnTo>
                  <a:lnTo>
                    <a:pt x="150" y="750"/>
                  </a:lnTo>
                  <a:lnTo>
                    <a:pt x="164" y="744"/>
                  </a:lnTo>
                  <a:lnTo>
                    <a:pt x="178" y="739"/>
                  </a:lnTo>
                  <a:lnTo>
                    <a:pt x="192" y="732"/>
                  </a:lnTo>
                  <a:lnTo>
                    <a:pt x="207" y="727"/>
                  </a:lnTo>
                  <a:lnTo>
                    <a:pt x="223" y="723"/>
                  </a:lnTo>
                  <a:lnTo>
                    <a:pt x="238" y="719"/>
                  </a:lnTo>
                  <a:lnTo>
                    <a:pt x="255" y="715"/>
                  </a:lnTo>
                  <a:lnTo>
                    <a:pt x="271" y="711"/>
                  </a:lnTo>
                  <a:lnTo>
                    <a:pt x="288" y="708"/>
                  </a:lnTo>
                  <a:lnTo>
                    <a:pt x="305" y="706"/>
                  </a:lnTo>
                  <a:lnTo>
                    <a:pt x="323" y="704"/>
                  </a:lnTo>
                  <a:lnTo>
                    <a:pt x="340" y="702"/>
                  </a:lnTo>
                  <a:lnTo>
                    <a:pt x="358" y="702"/>
                  </a:lnTo>
                  <a:lnTo>
                    <a:pt x="342" y="697"/>
                  </a:lnTo>
                  <a:lnTo>
                    <a:pt x="328" y="693"/>
                  </a:lnTo>
                  <a:lnTo>
                    <a:pt x="313" y="688"/>
                  </a:lnTo>
                  <a:lnTo>
                    <a:pt x="300" y="681"/>
                  </a:lnTo>
                  <a:lnTo>
                    <a:pt x="287" y="676"/>
                  </a:lnTo>
                  <a:lnTo>
                    <a:pt x="274" y="670"/>
                  </a:lnTo>
                  <a:lnTo>
                    <a:pt x="262" y="663"/>
                  </a:lnTo>
                  <a:lnTo>
                    <a:pt x="250" y="655"/>
                  </a:lnTo>
                  <a:lnTo>
                    <a:pt x="239" y="648"/>
                  </a:lnTo>
                  <a:lnTo>
                    <a:pt x="230" y="641"/>
                  </a:lnTo>
                  <a:lnTo>
                    <a:pt x="220" y="633"/>
                  </a:lnTo>
                  <a:lnTo>
                    <a:pt x="211" y="625"/>
                  </a:lnTo>
                  <a:lnTo>
                    <a:pt x="203" y="617"/>
                  </a:lnTo>
                  <a:lnTo>
                    <a:pt x="195" y="607"/>
                  </a:lnTo>
                  <a:lnTo>
                    <a:pt x="188" y="599"/>
                  </a:lnTo>
                  <a:lnTo>
                    <a:pt x="182" y="590"/>
                  </a:lnTo>
                  <a:lnTo>
                    <a:pt x="176" y="580"/>
                  </a:lnTo>
                  <a:lnTo>
                    <a:pt x="171" y="571"/>
                  </a:lnTo>
                  <a:lnTo>
                    <a:pt x="167" y="562"/>
                  </a:lnTo>
                  <a:lnTo>
                    <a:pt x="164" y="552"/>
                  </a:lnTo>
                  <a:lnTo>
                    <a:pt x="161" y="542"/>
                  </a:lnTo>
                  <a:lnTo>
                    <a:pt x="158" y="532"/>
                  </a:lnTo>
                  <a:lnTo>
                    <a:pt x="157" y="522"/>
                  </a:lnTo>
                  <a:lnTo>
                    <a:pt x="157" y="513"/>
                  </a:lnTo>
                  <a:lnTo>
                    <a:pt x="157" y="502"/>
                  </a:lnTo>
                  <a:lnTo>
                    <a:pt x="158" y="492"/>
                  </a:lnTo>
                  <a:lnTo>
                    <a:pt x="161" y="482"/>
                  </a:lnTo>
                  <a:lnTo>
                    <a:pt x="163" y="472"/>
                  </a:lnTo>
                  <a:lnTo>
                    <a:pt x="167" y="462"/>
                  </a:lnTo>
                  <a:lnTo>
                    <a:pt x="171" y="452"/>
                  </a:lnTo>
                  <a:lnTo>
                    <a:pt x="177" y="442"/>
                  </a:lnTo>
                  <a:lnTo>
                    <a:pt x="182" y="432"/>
                  </a:lnTo>
                  <a:lnTo>
                    <a:pt x="189" y="422"/>
                  </a:lnTo>
                  <a:lnTo>
                    <a:pt x="196" y="413"/>
                  </a:lnTo>
                  <a:lnTo>
                    <a:pt x="205" y="404"/>
                  </a:lnTo>
                  <a:lnTo>
                    <a:pt x="214" y="395"/>
                  </a:lnTo>
                  <a:lnTo>
                    <a:pt x="223" y="387"/>
                  </a:lnTo>
                  <a:lnTo>
                    <a:pt x="233" y="379"/>
                  </a:lnTo>
                  <a:lnTo>
                    <a:pt x="244" y="371"/>
                  </a:lnTo>
                  <a:lnTo>
                    <a:pt x="255" y="364"/>
                  </a:lnTo>
                  <a:lnTo>
                    <a:pt x="266" y="358"/>
                  </a:lnTo>
                  <a:lnTo>
                    <a:pt x="278" y="351"/>
                  </a:lnTo>
                  <a:lnTo>
                    <a:pt x="291" y="345"/>
                  </a:lnTo>
                  <a:lnTo>
                    <a:pt x="304" y="339"/>
                  </a:lnTo>
                  <a:lnTo>
                    <a:pt x="317" y="334"/>
                  </a:lnTo>
                  <a:lnTo>
                    <a:pt x="331" y="329"/>
                  </a:lnTo>
                  <a:lnTo>
                    <a:pt x="345" y="325"/>
                  </a:lnTo>
                  <a:lnTo>
                    <a:pt x="359" y="321"/>
                  </a:lnTo>
                  <a:lnTo>
                    <a:pt x="373" y="317"/>
                  </a:lnTo>
                  <a:lnTo>
                    <a:pt x="388" y="314"/>
                  </a:lnTo>
                  <a:lnTo>
                    <a:pt x="403" y="312"/>
                  </a:lnTo>
                  <a:lnTo>
                    <a:pt x="419" y="310"/>
                  </a:lnTo>
                  <a:lnTo>
                    <a:pt x="435" y="308"/>
                  </a:lnTo>
                  <a:lnTo>
                    <a:pt x="450" y="307"/>
                  </a:lnTo>
                  <a:lnTo>
                    <a:pt x="466" y="305"/>
                  </a:lnTo>
                  <a:lnTo>
                    <a:pt x="481" y="305"/>
                  </a:lnTo>
                  <a:lnTo>
                    <a:pt x="497" y="305"/>
                  </a:lnTo>
                  <a:lnTo>
                    <a:pt x="514" y="307"/>
                  </a:lnTo>
                  <a:lnTo>
                    <a:pt x="530" y="308"/>
                  </a:lnTo>
                  <a:lnTo>
                    <a:pt x="546" y="309"/>
                  </a:lnTo>
                  <a:lnTo>
                    <a:pt x="561" y="312"/>
                  </a:lnTo>
                  <a:lnTo>
                    <a:pt x="577" y="314"/>
                  </a:lnTo>
                  <a:lnTo>
                    <a:pt x="593" y="317"/>
                  </a:lnTo>
                  <a:lnTo>
                    <a:pt x="609" y="321"/>
                  </a:lnTo>
                  <a:lnTo>
                    <a:pt x="620" y="324"/>
                  </a:lnTo>
                  <a:lnTo>
                    <a:pt x="623" y="316"/>
                  </a:lnTo>
                  <a:lnTo>
                    <a:pt x="626" y="309"/>
                  </a:lnTo>
                  <a:lnTo>
                    <a:pt x="629" y="300"/>
                  </a:lnTo>
                  <a:lnTo>
                    <a:pt x="632" y="292"/>
                  </a:lnTo>
                  <a:lnTo>
                    <a:pt x="635" y="285"/>
                  </a:lnTo>
                  <a:lnTo>
                    <a:pt x="640" y="276"/>
                  </a:lnTo>
                  <a:lnTo>
                    <a:pt x="644" y="269"/>
                  </a:lnTo>
                  <a:lnTo>
                    <a:pt x="648" y="262"/>
                  </a:lnTo>
                  <a:lnTo>
                    <a:pt x="653" y="254"/>
                  </a:lnTo>
                  <a:lnTo>
                    <a:pt x="658" y="246"/>
                  </a:lnTo>
                  <a:lnTo>
                    <a:pt x="664" y="240"/>
                  </a:lnTo>
                  <a:lnTo>
                    <a:pt x="669" y="233"/>
                  </a:lnTo>
                  <a:lnTo>
                    <a:pt x="681" y="218"/>
                  </a:lnTo>
                  <a:lnTo>
                    <a:pt x="694" y="205"/>
                  </a:lnTo>
                  <a:lnTo>
                    <a:pt x="708" y="192"/>
                  </a:lnTo>
                  <a:lnTo>
                    <a:pt x="723" y="180"/>
                  </a:lnTo>
                  <a:lnTo>
                    <a:pt x="738" y="167"/>
                  </a:lnTo>
                  <a:lnTo>
                    <a:pt x="754" y="156"/>
                  </a:lnTo>
                  <a:lnTo>
                    <a:pt x="773" y="145"/>
                  </a:lnTo>
                  <a:lnTo>
                    <a:pt x="790" y="135"/>
                  </a:lnTo>
                  <a:lnTo>
                    <a:pt x="809" y="124"/>
                  </a:lnTo>
                  <a:lnTo>
                    <a:pt x="829" y="115"/>
                  </a:lnTo>
                  <a:lnTo>
                    <a:pt x="849" y="107"/>
                  </a:lnTo>
                  <a:lnTo>
                    <a:pt x="871" y="98"/>
                  </a:lnTo>
                  <a:lnTo>
                    <a:pt x="892" y="91"/>
                  </a:lnTo>
                  <a:lnTo>
                    <a:pt x="914" y="85"/>
                  </a:lnTo>
                  <a:lnTo>
                    <a:pt x="937" y="79"/>
                  </a:lnTo>
                  <a:lnTo>
                    <a:pt x="960" y="73"/>
                  </a:lnTo>
                  <a:lnTo>
                    <a:pt x="983" y="68"/>
                  </a:lnTo>
                  <a:lnTo>
                    <a:pt x="1008" y="64"/>
                  </a:lnTo>
                  <a:lnTo>
                    <a:pt x="1032" y="61"/>
                  </a:lnTo>
                  <a:lnTo>
                    <a:pt x="1056" y="59"/>
                  </a:lnTo>
                  <a:lnTo>
                    <a:pt x="1081" y="57"/>
                  </a:lnTo>
                  <a:lnTo>
                    <a:pt x="1107" y="56"/>
                  </a:lnTo>
                  <a:lnTo>
                    <a:pt x="1133" y="56"/>
                  </a:lnTo>
                  <a:lnTo>
                    <a:pt x="1158" y="57"/>
                  </a:lnTo>
                  <a:lnTo>
                    <a:pt x="1184" y="58"/>
                  </a:lnTo>
                  <a:lnTo>
                    <a:pt x="1210" y="61"/>
                  </a:lnTo>
                  <a:lnTo>
                    <a:pt x="1225" y="62"/>
                  </a:lnTo>
                  <a:lnTo>
                    <a:pt x="1239" y="64"/>
                  </a:lnTo>
                  <a:lnTo>
                    <a:pt x="1268" y="69"/>
                  </a:lnTo>
                  <a:lnTo>
                    <a:pt x="1296" y="74"/>
                  </a:lnTo>
                  <a:lnTo>
                    <a:pt x="1323" y="82"/>
                  </a:lnTo>
                  <a:lnTo>
                    <a:pt x="1349" y="89"/>
                  </a:lnTo>
                  <a:lnTo>
                    <a:pt x="1375" y="97"/>
                  </a:lnTo>
                  <a:lnTo>
                    <a:pt x="1400" y="107"/>
                  </a:lnTo>
                  <a:lnTo>
                    <a:pt x="1423" y="117"/>
                  </a:lnTo>
                  <a:lnTo>
                    <a:pt x="1446" y="129"/>
                  </a:lnTo>
                  <a:lnTo>
                    <a:pt x="1469" y="140"/>
                  </a:lnTo>
                  <a:lnTo>
                    <a:pt x="1479" y="146"/>
                  </a:lnTo>
                  <a:lnTo>
                    <a:pt x="1489" y="153"/>
                  </a:lnTo>
                  <a:lnTo>
                    <a:pt x="1499" y="160"/>
                  </a:lnTo>
                  <a:lnTo>
                    <a:pt x="1509" y="167"/>
                  </a:lnTo>
                  <a:lnTo>
                    <a:pt x="1518" y="173"/>
                  </a:lnTo>
                  <a:lnTo>
                    <a:pt x="1528" y="181"/>
                  </a:lnTo>
                  <a:lnTo>
                    <a:pt x="1537" y="188"/>
                  </a:lnTo>
                  <a:lnTo>
                    <a:pt x="1545" y="196"/>
                  </a:lnTo>
                  <a:lnTo>
                    <a:pt x="1553" y="203"/>
                  </a:lnTo>
                  <a:lnTo>
                    <a:pt x="1560" y="212"/>
                  </a:lnTo>
                  <a:lnTo>
                    <a:pt x="1568" y="219"/>
                  </a:lnTo>
                  <a:lnTo>
                    <a:pt x="1575" y="227"/>
                  </a:lnTo>
                </a:path>
              </a:pathLst>
            </a:custGeom>
            <a:solidFill>
              <a:schemeClr val="accent1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2432"/>
              <a:ext cx="365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3203"/>
              <a:ext cx="43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3022"/>
              <a:ext cx="384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AutoShape 19"/>
          <p:cNvSpPr>
            <a:spLocks noChangeArrowheads="1"/>
          </p:cNvSpPr>
          <p:nvPr/>
        </p:nvSpPr>
        <p:spPr bwMode="auto">
          <a:xfrm rot="2625474" flipH="1">
            <a:off x="4018611" y="3728917"/>
            <a:ext cx="2808287" cy="360363"/>
          </a:xfrm>
          <a:prstGeom prst="rightArrow">
            <a:avLst>
              <a:gd name="adj1" fmla="val 50000"/>
              <a:gd name="adj2" fmla="val 1948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 dirty="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27" name="Group 14"/>
          <p:cNvGrpSpPr>
            <a:grpSpLocks/>
          </p:cNvGrpSpPr>
          <p:nvPr/>
        </p:nvGrpSpPr>
        <p:grpSpPr bwMode="auto">
          <a:xfrm>
            <a:off x="6854942" y="3860803"/>
            <a:ext cx="1311275" cy="2244725"/>
            <a:chOff x="4558" y="2387"/>
            <a:chExt cx="826" cy="1414"/>
          </a:xfrm>
        </p:grpSpPr>
        <p:sp>
          <p:nvSpPr>
            <p:cNvPr id="28" name="Freeform 15"/>
            <p:cNvSpPr>
              <a:spLocks/>
            </p:cNvSpPr>
            <p:nvPr/>
          </p:nvSpPr>
          <p:spPr bwMode="auto">
            <a:xfrm rot="-4025546">
              <a:off x="4264" y="2681"/>
              <a:ext cx="1414" cy="826"/>
            </a:xfrm>
            <a:custGeom>
              <a:avLst/>
              <a:gdLst>
                <a:gd name="T0" fmla="*/ 0 w 4242"/>
                <a:gd name="T1" fmla="*/ 1 h 1652"/>
                <a:gd name="T2" fmla="*/ 0 w 4242"/>
                <a:gd name="T3" fmla="*/ 1 h 1652"/>
                <a:gd name="T4" fmla="*/ 0 w 4242"/>
                <a:gd name="T5" fmla="*/ 1 h 1652"/>
                <a:gd name="T6" fmla="*/ 0 w 4242"/>
                <a:gd name="T7" fmla="*/ 1 h 1652"/>
                <a:gd name="T8" fmla="*/ 0 w 4242"/>
                <a:gd name="T9" fmla="*/ 1 h 1652"/>
                <a:gd name="T10" fmla="*/ 0 w 4242"/>
                <a:gd name="T11" fmla="*/ 1 h 1652"/>
                <a:gd name="T12" fmla="*/ 0 w 4242"/>
                <a:gd name="T13" fmla="*/ 1 h 1652"/>
                <a:gd name="T14" fmla="*/ 0 w 4242"/>
                <a:gd name="T15" fmla="*/ 1 h 1652"/>
                <a:gd name="T16" fmla="*/ 0 w 4242"/>
                <a:gd name="T17" fmla="*/ 1 h 1652"/>
                <a:gd name="T18" fmla="*/ 0 w 4242"/>
                <a:gd name="T19" fmla="*/ 1 h 1652"/>
                <a:gd name="T20" fmla="*/ 0 w 4242"/>
                <a:gd name="T21" fmla="*/ 1 h 1652"/>
                <a:gd name="T22" fmla="*/ 0 w 4242"/>
                <a:gd name="T23" fmla="*/ 1 h 1652"/>
                <a:gd name="T24" fmla="*/ 0 w 4242"/>
                <a:gd name="T25" fmla="*/ 1 h 1652"/>
                <a:gd name="T26" fmla="*/ 0 w 4242"/>
                <a:gd name="T27" fmla="*/ 1 h 1652"/>
                <a:gd name="T28" fmla="*/ 0 w 4242"/>
                <a:gd name="T29" fmla="*/ 1 h 1652"/>
                <a:gd name="T30" fmla="*/ 0 w 4242"/>
                <a:gd name="T31" fmla="*/ 1 h 1652"/>
                <a:gd name="T32" fmla="*/ 0 w 4242"/>
                <a:gd name="T33" fmla="*/ 1 h 1652"/>
                <a:gd name="T34" fmla="*/ 0 w 4242"/>
                <a:gd name="T35" fmla="*/ 1 h 1652"/>
                <a:gd name="T36" fmla="*/ 0 w 4242"/>
                <a:gd name="T37" fmla="*/ 1 h 1652"/>
                <a:gd name="T38" fmla="*/ 0 w 4242"/>
                <a:gd name="T39" fmla="*/ 1 h 1652"/>
                <a:gd name="T40" fmla="*/ 0 w 4242"/>
                <a:gd name="T41" fmla="*/ 1 h 1652"/>
                <a:gd name="T42" fmla="*/ 0 w 4242"/>
                <a:gd name="T43" fmla="*/ 1 h 1652"/>
                <a:gd name="T44" fmla="*/ 0 w 4242"/>
                <a:gd name="T45" fmla="*/ 1 h 1652"/>
                <a:gd name="T46" fmla="*/ 0 w 4242"/>
                <a:gd name="T47" fmla="*/ 1 h 1652"/>
                <a:gd name="T48" fmla="*/ 0 w 4242"/>
                <a:gd name="T49" fmla="*/ 1 h 1652"/>
                <a:gd name="T50" fmla="*/ 0 w 4242"/>
                <a:gd name="T51" fmla="*/ 1 h 1652"/>
                <a:gd name="T52" fmla="*/ 0 w 4242"/>
                <a:gd name="T53" fmla="*/ 1 h 1652"/>
                <a:gd name="T54" fmla="*/ 0 w 4242"/>
                <a:gd name="T55" fmla="*/ 1 h 1652"/>
                <a:gd name="T56" fmla="*/ 0 w 4242"/>
                <a:gd name="T57" fmla="*/ 1 h 1652"/>
                <a:gd name="T58" fmla="*/ 0 w 4242"/>
                <a:gd name="T59" fmla="*/ 1 h 1652"/>
                <a:gd name="T60" fmla="*/ 0 w 4242"/>
                <a:gd name="T61" fmla="*/ 1 h 1652"/>
                <a:gd name="T62" fmla="*/ 0 w 4242"/>
                <a:gd name="T63" fmla="*/ 1 h 1652"/>
                <a:gd name="T64" fmla="*/ 0 w 4242"/>
                <a:gd name="T65" fmla="*/ 1 h 1652"/>
                <a:gd name="T66" fmla="*/ 0 w 4242"/>
                <a:gd name="T67" fmla="*/ 1 h 1652"/>
                <a:gd name="T68" fmla="*/ 0 w 4242"/>
                <a:gd name="T69" fmla="*/ 1 h 1652"/>
                <a:gd name="T70" fmla="*/ 0 w 4242"/>
                <a:gd name="T71" fmla="*/ 1 h 1652"/>
                <a:gd name="T72" fmla="*/ 0 w 4242"/>
                <a:gd name="T73" fmla="*/ 1 h 1652"/>
                <a:gd name="T74" fmla="*/ 0 w 4242"/>
                <a:gd name="T75" fmla="*/ 1 h 1652"/>
                <a:gd name="T76" fmla="*/ 0 w 4242"/>
                <a:gd name="T77" fmla="*/ 1 h 1652"/>
                <a:gd name="T78" fmla="*/ 0 w 4242"/>
                <a:gd name="T79" fmla="*/ 1 h 1652"/>
                <a:gd name="T80" fmla="*/ 0 w 4242"/>
                <a:gd name="T81" fmla="*/ 1 h 1652"/>
                <a:gd name="T82" fmla="*/ 0 w 4242"/>
                <a:gd name="T83" fmla="*/ 1 h 1652"/>
                <a:gd name="T84" fmla="*/ 0 w 4242"/>
                <a:gd name="T85" fmla="*/ 1 h 1652"/>
                <a:gd name="T86" fmla="*/ 0 w 4242"/>
                <a:gd name="T87" fmla="*/ 1 h 1652"/>
                <a:gd name="T88" fmla="*/ 0 w 4242"/>
                <a:gd name="T89" fmla="*/ 1 h 1652"/>
                <a:gd name="T90" fmla="*/ 0 w 4242"/>
                <a:gd name="T91" fmla="*/ 1 h 1652"/>
                <a:gd name="T92" fmla="*/ 0 w 4242"/>
                <a:gd name="T93" fmla="*/ 1 h 1652"/>
                <a:gd name="T94" fmla="*/ 0 w 4242"/>
                <a:gd name="T95" fmla="*/ 1 h 1652"/>
                <a:gd name="T96" fmla="*/ 0 w 4242"/>
                <a:gd name="T97" fmla="*/ 1 h 1652"/>
                <a:gd name="T98" fmla="*/ 0 w 4242"/>
                <a:gd name="T99" fmla="*/ 1 h 1652"/>
                <a:gd name="T100" fmla="*/ 0 w 4242"/>
                <a:gd name="T101" fmla="*/ 1 h 1652"/>
                <a:gd name="T102" fmla="*/ 0 w 4242"/>
                <a:gd name="T103" fmla="*/ 1 h 1652"/>
                <a:gd name="T104" fmla="*/ 0 w 4242"/>
                <a:gd name="T105" fmla="*/ 1 h 1652"/>
                <a:gd name="T106" fmla="*/ 0 w 4242"/>
                <a:gd name="T107" fmla="*/ 1 h 1652"/>
                <a:gd name="T108" fmla="*/ 0 w 4242"/>
                <a:gd name="T109" fmla="*/ 1 h 1652"/>
                <a:gd name="T110" fmla="*/ 0 w 4242"/>
                <a:gd name="T111" fmla="*/ 1 h 1652"/>
                <a:gd name="T112" fmla="*/ 0 w 4242"/>
                <a:gd name="T113" fmla="*/ 1 h 1652"/>
                <a:gd name="T114" fmla="*/ 0 w 4242"/>
                <a:gd name="T115" fmla="*/ 1 h 1652"/>
                <a:gd name="T116" fmla="*/ 0 w 4242"/>
                <a:gd name="T117" fmla="*/ 1 h 1652"/>
                <a:gd name="T118" fmla="*/ 0 w 4242"/>
                <a:gd name="T119" fmla="*/ 1 h 1652"/>
                <a:gd name="T120" fmla="*/ 0 w 4242"/>
                <a:gd name="T121" fmla="*/ 1 h 16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242"/>
                <a:gd name="T184" fmla="*/ 0 h 1652"/>
                <a:gd name="T185" fmla="*/ 4242 w 4242"/>
                <a:gd name="T186" fmla="*/ 1652 h 16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242" h="1652">
                  <a:moveTo>
                    <a:pt x="1575" y="227"/>
                  </a:moveTo>
                  <a:lnTo>
                    <a:pt x="1592" y="209"/>
                  </a:lnTo>
                  <a:lnTo>
                    <a:pt x="1610" y="190"/>
                  </a:lnTo>
                  <a:lnTo>
                    <a:pt x="1629" y="173"/>
                  </a:lnTo>
                  <a:lnTo>
                    <a:pt x="1650" y="156"/>
                  </a:lnTo>
                  <a:lnTo>
                    <a:pt x="1672" y="140"/>
                  </a:lnTo>
                  <a:lnTo>
                    <a:pt x="1695" y="124"/>
                  </a:lnTo>
                  <a:lnTo>
                    <a:pt x="1719" y="111"/>
                  </a:lnTo>
                  <a:lnTo>
                    <a:pt x="1744" y="97"/>
                  </a:lnTo>
                  <a:lnTo>
                    <a:pt x="1770" y="84"/>
                  </a:lnTo>
                  <a:lnTo>
                    <a:pt x="1796" y="72"/>
                  </a:lnTo>
                  <a:lnTo>
                    <a:pt x="1824" y="61"/>
                  </a:lnTo>
                  <a:lnTo>
                    <a:pt x="1852" y="51"/>
                  </a:lnTo>
                  <a:lnTo>
                    <a:pt x="1880" y="42"/>
                  </a:lnTo>
                  <a:lnTo>
                    <a:pt x="1910" y="34"/>
                  </a:lnTo>
                  <a:lnTo>
                    <a:pt x="1939" y="26"/>
                  </a:lnTo>
                  <a:lnTo>
                    <a:pt x="1970" y="19"/>
                  </a:lnTo>
                  <a:lnTo>
                    <a:pt x="2001" y="14"/>
                  </a:lnTo>
                  <a:lnTo>
                    <a:pt x="2032" y="10"/>
                  </a:lnTo>
                  <a:lnTo>
                    <a:pt x="2064" y="6"/>
                  </a:lnTo>
                  <a:lnTo>
                    <a:pt x="2096" y="3"/>
                  </a:lnTo>
                  <a:lnTo>
                    <a:pt x="2128" y="2"/>
                  </a:lnTo>
                  <a:lnTo>
                    <a:pt x="2160" y="0"/>
                  </a:lnTo>
                  <a:lnTo>
                    <a:pt x="2193" y="0"/>
                  </a:lnTo>
                  <a:lnTo>
                    <a:pt x="2226" y="2"/>
                  </a:lnTo>
                  <a:lnTo>
                    <a:pt x="2259" y="4"/>
                  </a:lnTo>
                  <a:lnTo>
                    <a:pt x="2291" y="7"/>
                  </a:lnTo>
                  <a:lnTo>
                    <a:pt x="2323" y="12"/>
                  </a:lnTo>
                  <a:lnTo>
                    <a:pt x="2356" y="17"/>
                  </a:lnTo>
                  <a:lnTo>
                    <a:pt x="2388" y="23"/>
                  </a:lnTo>
                  <a:lnTo>
                    <a:pt x="2419" y="31"/>
                  </a:lnTo>
                  <a:lnTo>
                    <a:pt x="2451" y="39"/>
                  </a:lnTo>
                  <a:lnTo>
                    <a:pt x="2482" y="49"/>
                  </a:lnTo>
                  <a:lnTo>
                    <a:pt x="2504" y="57"/>
                  </a:lnTo>
                  <a:lnTo>
                    <a:pt x="2525" y="65"/>
                  </a:lnTo>
                  <a:lnTo>
                    <a:pt x="2546" y="73"/>
                  </a:lnTo>
                  <a:lnTo>
                    <a:pt x="2566" y="82"/>
                  </a:lnTo>
                  <a:lnTo>
                    <a:pt x="2586" y="92"/>
                  </a:lnTo>
                  <a:lnTo>
                    <a:pt x="2605" y="101"/>
                  </a:lnTo>
                  <a:lnTo>
                    <a:pt x="2623" y="112"/>
                  </a:lnTo>
                  <a:lnTo>
                    <a:pt x="2642" y="122"/>
                  </a:lnTo>
                  <a:lnTo>
                    <a:pt x="2659" y="134"/>
                  </a:lnTo>
                  <a:lnTo>
                    <a:pt x="2675" y="145"/>
                  </a:lnTo>
                  <a:lnTo>
                    <a:pt x="2691" y="158"/>
                  </a:lnTo>
                  <a:lnTo>
                    <a:pt x="2706" y="169"/>
                  </a:lnTo>
                  <a:lnTo>
                    <a:pt x="2720" y="183"/>
                  </a:lnTo>
                  <a:lnTo>
                    <a:pt x="2735" y="195"/>
                  </a:lnTo>
                  <a:lnTo>
                    <a:pt x="2747" y="209"/>
                  </a:lnTo>
                  <a:lnTo>
                    <a:pt x="2760" y="222"/>
                  </a:lnTo>
                  <a:lnTo>
                    <a:pt x="2777" y="210"/>
                  </a:lnTo>
                  <a:lnTo>
                    <a:pt x="2794" y="198"/>
                  </a:lnTo>
                  <a:lnTo>
                    <a:pt x="2812" y="188"/>
                  </a:lnTo>
                  <a:lnTo>
                    <a:pt x="2832" y="178"/>
                  </a:lnTo>
                  <a:lnTo>
                    <a:pt x="2851" y="169"/>
                  </a:lnTo>
                  <a:lnTo>
                    <a:pt x="2870" y="160"/>
                  </a:lnTo>
                  <a:lnTo>
                    <a:pt x="2891" y="152"/>
                  </a:lnTo>
                  <a:lnTo>
                    <a:pt x="2913" y="144"/>
                  </a:lnTo>
                  <a:lnTo>
                    <a:pt x="2934" y="138"/>
                  </a:lnTo>
                  <a:lnTo>
                    <a:pt x="2956" y="132"/>
                  </a:lnTo>
                  <a:lnTo>
                    <a:pt x="2978" y="126"/>
                  </a:lnTo>
                  <a:lnTo>
                    <a:pt x="3001" y="122"/>
                  </a:lnTo>
                  <a:lnTo>
                    <a:pt x="3024" y="118"/>
                  </a:lnTo>
                  <a:lnTo>
                    <a:pt x="3046" y="115"/>
                  </a:lnTo>
                  <a:lnTo>
                    <a:pt x="3070" y="113"/>
                  </a:lnTo>
                  <a:lnTo>
                    <a:pt x="3094" y="111"/>
                  </a:lnTo>
                  <a:lnTo>
                    <a:pt x="3118" y="110"/>
                  </a:lnTo>
                  <a:lnTo>
                    <a:pt x="3141" y="110"/>
                  </a:lnTo>
                  <a:lnTo>
                    <a:pt x="3165" y="111"/>
                  </a:lnTo>
                  <a:lnTo>
                    <a:pt x="3189" y="112"/>
                  </a:lnTo>
                  <a:lnTo>
                    <a:pt x="3212" y="113"/>
                  </a:lnTo>
                  <a:lnTo>
                    <a:pt x="3235" y="116"/>
                  </a:lnTo>
                  <a:lnTo>
                    <a:pt x="3259" y="119"/>
                  </a:lnTo>
                  <a:lnTo>
                    <a:pt x="3282" y="123"/>
                  </a:lnTo>
                  <a:lnTo>
                    <a:pt x="3304" y="129"/>
                  </a:lnTo>
                  <a:lnTo>
                    <a:pt x="3327" y="134"/>
                  </a:lnTo>
                  <a:lnTo>
                    <a:pt x="3350" y="140"/>
                  </a:lnTo>
                  <a:lnTo>
                    <a:pt x="3371" y="146"/>
                  </a:lnTo>
                  <a:lnTo>
                    <a:pt x="3393" y="155"/>
                  </a:lnTo>
                  <a:lnTo>
                    <a:pt x="3413" y="163"/>
                  </a:lnTo>
                  <a:lnTo>
                    <a:pt x="3434" y="172"/>
                  </a:lnTo>
                  <a:lnTo>
                    <a:pt x="3454" y="182"/>
                  </a:lnTo>
                  <a:lnTo>
                    <a:pt x="3467" y="189"/>
                  </a:lnTo>
                  <a:lnTo>
                    <a:pt x="3480" y="196"/>
                  </a:lnTo>
                  <a:lnTo>
                    <a:pt x="3492" y="205"/>
                  </a:lnTo>
                  <a:lnTo>
                    <a:pt x="3504" y="213"/>
                  </a:lnTo>
                  <a:lnTo>
                    <a:pt x="3516" y="221"/>
                  </a:lnTo>
                  <a:lnTo>
                    <a:pt x="3527" y="229"/>
                  </a:lnTo>
                  <a:lnTo>
                    <a:pt x="3537" y="238"/>
                  </a:lnTo>
                  <a:lnTo>
                    <a:pt x="3547" y="247"/>
                  </a:lnTo>
                  <a:lnTo>
                    <a:pt x="3556" y="256"/>
                  </a:lnTo>
                  <a:lnTo>
                    <a:pt x="3565" y="265"/>
                  </a:lnTo>
                  <a:lnTo>
                    <a:pt x="3574" y="275"/>
                  </a:lnTo>
                  <a:lnTo>
                    <a:pt x="3582" y="285"/>
                  </a:lnTo>
                  <a:lnTo>
                    <a:pt x="3589" y="295"/>
                  </a:lnTo>
                  <a:lnTo>
                    <a:pt x="3596" y="304"/>
                  </a:lnTo>
                  <a:lnTo>
                    <a:pt x="3602" y="315"/>
                  </a:lnTo>
                  <a:lnTo>
                    <a:pt x="3608" y="325"/>
                  </a:lnTo>
                  <a:lnTo>
                    <a:pt x="3629" y="321"/>
                  </a:lnTo>
                  <a:lnTo>
                    <a:pt x="3651" y="318"/>
                  </a:lnTo>
                  <a:lnTo>
                    <a:pt x="3672" y="316"/>
                  </a:lnTo>
                  <a:lnTo>
                    <a:pt x="3694" y="314"/>
                  </a:lnTo>
                  <a:lnTo>
                    <a:pt x="3716" y="313"/>
                  </a:lnTo>
                  <a:lnTo>
                    <a:pt x="3738" y="312"/>
                  </a:lnTo>
                  <a:lnTo>
                    <a:pt x="3760" y="312"/>
                  </a:lnTo>
                  <a:lnTo>
                    <a:pt x="3780" y="313"/>
                  </a:lnTo>
                  <a:lnTo>
                    <a:pt x="3802" y="314"/>
                  </a:lnTo>
                  <a:lnTo>
                    <a:pt x="3823" y="315"/>
                  </a:lnTo>
                  <a:lnTo>
                    <a:pt x="3844" y="318"/>
                  </a:lnTo>
                  <a:lnTo>
                    <a:pt x="3866" y="320"/>
                  </a:lnTo>
                  <a:lnTo>
                    <a:pt x="3886" y="324"/>
                  </a:lnTo>
                  <a:lnTo>
                    <a:pt x="3905" y="327"/>
                  </a:lnTo>
                  <a:lnTo>
                    <a:pt x="3926" y="333"/>
                  </a:lnTo>
                  <a:lnTo>
                    <a:pt x="3945" y="337"/>
                  </a:lnTo>
                  <a:lnTo>
                    <a:pt x="3965" y="343"/>
                  </a:lnTo>
                  <a:lnTo>
                    <a:pt x="3984" y="349"/>
                  </a:lnTo>
                  <a:lnTo>
                    <a:pt x="4003" y="355"/>
                  </a:lnTo>
                  <a:lnTo>
                    <a:pt x="4021" y="363"/>
                  </a:lnTo>
                  <a:lnTo>
                    <a:pt x="4038" y="370"/>
                  </a:lnTo>
                  <a:lnTo>
                    <a:pt x="4055" y="378"/>
                  </a:lnTo>
                  <a:lnTo>
                    <a:pt x="4072" y="387"/>
                  </a:lnTo>
                  <a:lnTo>
                    <a:pt x="4088" y="395"/>
                  </a:lnTo>
                  <a:lnTo>
                    <a:pt x="4103" y="404"/>
                  </a:lnTo>
                  <a:lnTo>
                    <a:pt x="4118" y="415"/>
                  </a:lnTo>
                  <a:lnTo>
                    <a:pt x="4132" y="425"/>
                  </a:lnTo>
                  <a:lnTo>
                    <a:pt x="4146" y="436"/>
                  </a:lnTo>
                  <a:lnTo>
                    <a:pt x="4159" y="447"/>
                  </a:lnTo>
                  <a:lnTo>
                    <a:pt x="4171" y="458"/>
                  </a:lnTo>
                  <a:lnTo>
                    <a:pt x="4183" y="471"/>
                  </a:lnTo>
                  <a:lnTo>
                    <a:pt x="4193" y="483"/>
                  </a:lnTo>
                  <a:lnTo>
                    <a:pt x="4198" y="494"/>
                  </a:lnTo>
                  <a:lnTo>
                    <a:pt x="4202" y="504"/>
                  </a:lnTo>
                  <a:lnTo>
                    <a:pt x="4205" y="516"/>
                  </a:lnTo>
                  <a:lnTo>
                    <a:pt x="4208" y="526"/>
                  </a:lnTo>
                  <a:lnTo>
                    <a:pt x="4210" y="537"/>
                  </a:lnTo>
                  <a:lnTo>
                    <a:pt x="4211" y="548"/>
                  </a:lnTo>
                  <a:lnTo>
                    <a:pt x="4211" y="558"/>
                  </a:lnTo>
                  <a:lnTo>
                    <a:pt x="4210" y="569"/>
                  </a:lnTo>
                  <a:lnTo>
                    <a:pt x="4209" y="579"/>
                  </a:lnTo>
                  <a:lnTo>
                    <a:pt x="4207" y="591"/>
                  </a:lnTo>
                  <a:lnTo>
                    <a:pt x="4204" y="601"/>
                  </a:lnTo>
                  <a:lnTo>
                    <a:pt x="4200" y="610"/>
                  </a:lnTo>
                  <a:lnTo>
                    <a:pt x="4196" y="621"/>
                  </a:lnTo>
                  <a:lnTo>
                    <a:pt x="4191" y="631"/>
                  </a:lnTo>
                  <a:lnTo>
                    <a:pt x="4186" y="641"/>
                  </a:lnTo>
                  <a:lnTo>
                    <a:pt x="4180" y="651"/>
                  </a:lnTo>
                  <a:lnTo>
                    <a:pt x="4172" y="660"/>
                  </a:lnTo>
                  <a:lnTo>
                    <a:pt x="4164" y="670"/>
                  </a:lnTo>
                  <a:lnTo>
                    <a:pt x="4157" y="678"/>
                  </a:lnTo>
                  <a:lnTo>
                    <a:pt x="4147" y="688"/>
                  </a:lnTo>
                  <a:lnTo>
                    <a:pt x="4137" y="696"/>
                  </a:lnTo>
                  <a:lnTo>
                    <a:pt x="4128" y="704"/>
                  </a:lnTo>
                  <a:lnTo>
                    <a:pt x="4117" y="712"/>
                  </a:lnTo>
                  <a:lnTo>
                    <a:pt x="4105" y="720"/>
                  </a:lnTo>
                  <a:lnTo>
                    <a:pt x="4093" y="728"/>
                  </a:lnTo>
                  <a:lnTo>
                    <a:pt x="4081" y="735"/>
                  </a:lnTo>
                  <a:lnTo>
                    <a:pt x="4067" y="742"/>
                  </a:lnTo>
                  <a:lnTo>
                    <a:pt x="4054" y="748"/>
                  </a:lnTo>
                  <a:lnTo>
                    <a:pt x="4040" y="754"/>
                  </a:lnTo>
                  <a:lnTo>
                    <a:pt x="4025" y="760"/>
                  </a:lnTo>
                  <a:lnTo>
                    <a:pt x="4010" y="766"/>
                  </a:lnTo>
                  <a:lnTo>
                    <a:pt x="3994" y="771"/>
                  </a:lnTo>
                  <a:lnTo>
                    <a:pt x="4013" y="776"/>
                  </a:lnTo>
                  <a:lnTo>
                    <a:pt x="4033" y="783"/>
                  </a:lnTo>
                  <a:lnTo>
                    <a:pt x="4051" y="790"/>
                  </a:lnTo>
                  <a:lnTo>
                    <a:pt x="4068" y="798"/>
                  </a:lnTo>
                  <a:lnTo>
                    <a:pt x="4085" y="805"/>
                  </a:lnTo>
                  <a:lnTo>
                    <a:pt x="4101" y="815"/>
                  </a:lnTo>
                  <a:lnTo>
                    <a:pt x="4116" y="823"/>
                  </a:lnTo>
                  <a:lnTo>
                    <a:pt x="4130" y="832"/>
                  </a:lnTo>
                  <a:lnTo>
                    <a:pt x="4144" y="843"/>
                  </a:lnTo>
                  <a:lnTo>
                    <a:pt x="4156" y="852"/>
                  </a:lnTo>
                  <a:lnTo>
                    <a:pt x="4168" y="862"/>
                  </a:lnTo>
                  <a:lnTo>
                    <a:pt x="4180" y="874"/>
                  </a:lnTo>
                  <a:lnTo>
                    <a:pt x="4189" y="884"/>
                  </a:lnTo>
                  <a:lnTo>
                    <a:pt x="4199" y="896"/>
                  </a:lnTo>
                  <a:lnTo>
                    <a:pt x="4208" y="907"/>
                  </a:lnTo>
                  <a:lnTo>
                    <a:pt x="4215" y="920"/>
                  </a:lnTo>
                  <a:lnTo>
                    <a:pt x="4222" y="932"/>
                  </a:lnTo>
                  <a:lnTo>
                    <a:pt x="4227" y="944"/>
                  </a:lnTo>
                  <a:lnTo>
                    <a:pt x="4232" y="956"/>
                  </a:lnTo>
                  <a:lnTo>
                    <a:pt x="4236" y="969"/>
                  </a:lnTo>
                  <a:lnTo>
                    <a:pt x="4239" y="982"/>
                  </a:lnTo>
                  <a:lnTo>
                    <a:pt x="4241" y="995"/>
                  </a:lnTo>
                  <a:lnTo>
                    <a:pt x="4242" y="1007"/>
                  </a:lnTo>
                  <a:lnTo>
                    <a:pt x="4242" y="1021"/>
                  </a:lnTo>
                  <a:lnTo>
                    <a:pt x="4241" y="1033"/>
                  </a:lnTo>
                  <a:lnTo>
                    <a:pt x="4239" y="1047"/>
                  </a:lnTo>
                  <a:lnTo>
                    <a:pt x="4236" y="1059"/>
                  </a:lnTo>
                  <a:lnTo>
                    <a:pt x="4231" y="1073"/>
                  </a:lnTo>
                  <a:lnTo>
                    <a:pt x="4226" y="1085"/>
                  </a:lnTo>
                  <a:lnTo>
                    <a:pt x="4223" y="1092"/>
                  </a:lnTo>
                  <a:lnTo>
                    <a:pt x="4219" y="1099"/>
                  </a:lnTo>
                  <a:lnTo>
                    <a:pt x="4216" y="1105"/>
                  </a:lnTo>
                  <a:lnTo>
                    <a:pt x="4212" y="1111"/>
                  </a:lnTo>
                  <a:lnTo>
                    <a:pt x="4209" y="1117"/>
                  </a:lnTo>
                  <a:lnTo>
                    <a:pt x="4204" y="1124"/>
                  </a:lnTo>
                  <a:lnTo>
                    <a:pt x="4195" y="1135"/>
                  </a:lnTo>
                  <a:lnTo>
                    <a:pt x="4185" y="1147"/>
                  </a:lnTo>
                  <a:lnTo>
                    <a:pt x="4174" y="1158"/>
                  </a:lnTo>
                  <a:lnTo>
                    <a:pt x="4163" y="1168"/>
                  </a:lnTo>
                  <a:lnTo>
                    <a:pt x="4151" y="1179"/>
                  </a:lnTo>
                  <a:lnTo>
                    <a:pt x="4139" y="1188"/>
                  </a:lnTo>
                  <a:lnTo>
                    <a:pt x="4125" y="1198"/>
                  </a:lnTo>
                  <a:lnTo>
                    <a:pt x="4110" y="1207"/>
                  </a:lnTo>
                  <a:lnTo>
                    <a:pt x="4096" y="1215"/>
                  </a:lnTo>
                  <a:lnTo>
                    <a:pt x="4081" y="1223"/>
                  </a:lnTo>
                  <a:lnTo>
                    <a:pt x="4065" y="1231"/>
                  </a:lnTo>
                  <a:lnTo>
                    <a:pt x="4049" y="1237"/>
                  </a:lnTo>
                  <a:lnTo>
                    <a:pt x="4033" y="1243"/>
                  </a:lnTo>
                  <a:lnTo>
                    <a:pt x="4016" y="1250"/>
                  </a:lnTo>
                  <a:lnTo>
                    <a:pt x="3998" y="1255"/>
                  </a:lnTo>
                  <a:lnTo>
                    <a:pt x="3981" y="1260"/>
                  </a:lnTo>
                  <a:lnTo>
                    <a:pt x="3963" y="1264"/>
                  </a:lnTo>
                  <a:lnTo>
                    <a:pt x="3944" y="1268"/>
                  </a:lnTo>
                  <a:lnTo>
                    <a:pt x="3925" y="1271"/>
                  </a:lnTo>
                  <a:lnTo>
                    <a:pt x="3907" y="1275"/>
                  </a:lnTo>
                  <a:lnTo>
                    <a:pt x="3887" y="1277"/>
                  </a:lnTo>
                  <a:lnTo>
                    <a:pt x="3868" y="1279"/>
                  </a:lnTo>
                  <a:lnTo>
                    <a:pt x="3848" y="1280"/>
                  </a:lnTo>
                  <a:lnTo>
                    <a:pt x="3829" y="1281"/>
                  </a:lnTo>
                  <a:lnTo>
                    <a:pt x="3808" y="1281"/>
                  </a:lnTo>
                  <a:lnTo>
                    <a:pt x="3789" y="1280"/>
                  </a:lnTo>
                  <a:lnTo>
                    <a:pt x="3769" y="1279"/>
                  </a:lnTo>
                  <a:lnTo>
                    <a:pt x="3749" y="1277"/>
                  </a:lnTo>
                  <a:lnTo>
                    <a:pt x="3730" y="1275"/>
                  </a:lnTo>
                  <a:lnTo>
                    <a:pt x="3709" y="1271"/>
                  </a:lnTo>
                  <a:lnTo>
                    <a:pt x="3690" y="1267"/>
                  </a:lnTo>
                  <a:lnTo>
                    <a:pt x="3670" y="1263"/>
                  </a:lnTo>
                  <a:lnTo>
                    <a:pt x="3655" y="1286"/>
                  </a:lnTo>
                  <a:lnTo>
                    <a:pt x="3638" y="1308"/>
                  </a:lnTo>
                  <a:lnTo>
                    <a:pt x="3619" y="1329"/>
                  </a:lnTo>
                  <a:lnTo>
                    <a:pt x="3599" y="1350"/>
                  </a:lnTo>
                  <a:lnTo>
                    <a:pt x="3577" y="1369"/>
                  </a:lnTo>
                  <a:lnTo>
                    <a:pt x="3555" y="1388"/>
                  </a:lnTo>
                  <a:lnTo>
                    <a:pt x="3531" y="1406"/>
                  </a:lnTo>
                  <a:lnTo>
                    <a:pt x="3505" y="1423"/>
                  </a:lnTo>
                  <a:lnTo>
                    <a:pt x="3478" y="1439"/>
                  </a:lnTo>
                  <a:lnTo>
                    <a:pt x="3451" y="1455"/>
                  </a:lnTo>
                  <a:lnTo>
                    <a:pt x="3422" y="1469"/>
                  </a:lnTo>
                  <a:lnTo>
                    <a:pt x="3392" y="1483"/>
                  </a:lnTo>
                  <a:lnTo>
                    <a:pt x="3362" y="1495"/>
                  </a:lnTo>
                  <a:lnTo>
                    <a:pt x="3330" y="1507"/>
                  </a:lnTo>
                  <a:lnTo>
                    <a:pt x="3298" y="1517"/>
                  </a:lnTo>
                  <a:lnTo>
                    <a:pt x="3264" y="1527"/>
                  </a:lnTo>
                  <a:lnTo>
                    <a:pt x="3230" y="1536"/>
                  </a:lnTo>
                  <a:lnTo>
                    <a:pt x="3195" y="1543"/>
                  </a:lnTo>
                  <a:lnTo>
                    <a:pt x="3161" y="1549"/>
                  </a:lnTo>
                  <a:lnTo>
                    <a:pt x="3125" y="1555"/>
                  </a:lnTo>
                  <a:lnTo>
                    <a:pt x="3090" y="1560"/>
                  </a:lnTo>
                  <a:lnTo>
                    <a:pt x="3053" y="1563"/>
                  </a:lnTo>
                  <a:lnTo>
                    <a:pt x="3016" y="1565"/>
                  </a:lnTo>
                  <a:lnTo>
                    <a:pt x="2979" y="1566"/>
                  </a:lnTo>
                  <a:lnTo>
                    <a:pt x="2942" y="1566"/>
                  </a:lnTo>
                  <a:lnTo>
                    <a:pt x="2905" y="1565"/>
                  </a:lnTo>
                  <a:lnTo>
                    <a:pt x="2867" y="1562"/>
                  </a:lnTo>
                  <a:lnTo>
                    <a:pt x="2831" y="1559"/>
                  </a:lnTo>
                  <a:lnTo>
                    <a:pt x="2793" y="1554"/>
                  </a:lnTo>
                  <a:lnTo>
                    <a:pt x="2756" y="1547"/>
                  </a:lnTo>
                  <a:lnTo>
                    <a:pt x="2719" y="1540"/>
                  </a:lnTo>
                  <a:lnTo>
                    <a:pt x="2683" y="1532"/>
                  </a:lnTo>
                  <a:lnTo>
                    <a:pt x="2664" y="1527"/>
                  </a:lnTo>
                  <a:lnTo>
                    <a:pt x="2646" y="1522"/>
                  </a:lnTo>
                  <a:lnTo>
                    <a:pt x="2629" y="1517"/>
                  </a:lnTo>
                  <a:lnTo>
                    <a:pt x="2611" y="1511"/>
                  </a:lnTo>
                  <a:lnTo>
                    <a:pt x="2574" y="1531"/>
                  </a:lnTo>
                  <a:lnTo>
                    <a:pt x="2535" y="1547"/>
                  </a:lnTo>
                  <a:lnTo>
                    <a:pt x="2496" y="1564"/>
                  </a:lnTo>
                  <a:lnTo>
                    <a:pt x="2455" y="1579"/>
                  </a:lnTo>
                  <a:lnTo>
                    <a:pt x="2414" y="1592"/>
                  </a:lnTo>
                  <a:lnTo>
                    <a:pt x="2372" y="1605"/>
                  </a:lnTo>
                  <a:lnTo>
                    <a:pt x="2329" y="1615"/>
                  </a:lnTo>
                  <a:lnTo>
                    <a:pt x="2286" y="1624"/>
                  </a:lnTo>
                  <a:lnTo>
                    <a:pt x="2241" y="1633"/>
                  </a:lnTo>
                  <a:lnTo>
                    <a:pt x="2197" y="1639"/>
                  </a:lnTo>
                  <a:lnTo>
                    <a:pt x="2153" y="1645"/>
                  </a:lnTo>
                  <a:lnTo>
                    <a:pt x="2109" y="1648"/>
                  </a:lnTo>
                  <a:lnTo>
                    <a:pt x="2063" y="1651"/>
                  </a:lnTo>
                  <a:lnTo>
                    <a:pt x="2018" y="1652"/>
                  </a:lnTo>
                  <a:lnTo>
                    <a:pt x="1973" y="1652"/>
                  </a:lnTo>
                  <a:lnTo>
                    <a:pt x="1928" y="1651"/>
                  </a:lnTo>
                  <a:lnTo>
                    <a:pt x="1883" y="1648"/>
                  </a:lnTo>
                  <a:lnTo>
                    <a:pt x="1839" y="1644"/>
                  </a:lnTo>
                  <a:lnTo>
                    <a:pt x="1795" y="1639"/>
                  </a:lnTo>
                  <a:lnTo>
                    <a:pt x="1750" y="1633"/>
                  </a:lnTo>
                  <a:lnTo>
                    <a:pt x="1707" y="1624"/>
                  </a:lnTo>
                  <a:lnTo>
                    <a:pt x="1664" y="1615"/>
                  </a:lnTo>
                  <a:lnTo>
                    <a:pt x="1622" y="1605"/>
                  </a:lnTo>
                  <a:lnTo>
                    <a:pt x="1580" y="1593"/>
                  </a:lnTo>
                  <a:lnTo>
                    <a:pt x="1540" y="1580"/>
                  </a:lnTo>
                  <a:lnTo>
                    <a:pt x="1500" y="1565"/>
                  </a:lnTo>
                  <a:lnTo>
                    <a:pt x="1461" y="1549"/>
                  </a:lnTo>
                  <a:lnTo>
                    <a:pt x="1422" y="1532"/>
                  </a:lnTo>
                  <a:lnTo>
                    <a:pt x="1386" y="1514"/>
                  </a:lnTo>
                  <a:lnTo>
                    <a:pt x="1350" y="1494"/>
                  </a:lnTo>
                  <a:lnTo>
                    <a:pt x="1315" y="1473"/>
                  </a:lnTo>
                  <a:lnTo>
                    <a:pt x="1283" y="1452"/>
                  </a:lnTo>
                  <a:lnTo>
                    <a:pt x="1266" y="1464"/>
                  </a:lnTo>
                  <a:lnTo>
                    <a:pt x="1246" y="1477"/>
                  </a:lnTo>
                  <a:lnTo>
                    <a:pt x="1227" y="1488"/>
                  </a:lnTo>
                  <a:lnTo>
                    <a:pt x="1207" y="1498"/>
                  </a:lnTo>
                  <a:lnTo>
                    <a:pt x="1187" y="1509"/>
                  </a:lnTo>
                  <a:lnTo>
                    <a:pt x="1165" y="1518"/>
                  </a:lnTo>
                  <a:lnTo>
                    <a:pt x="1144" y="1527"/>
                  </a:lnTo>
                  <a:lnTo>
                    <a:pt x="1121" y="1535"/>
                  </a:lnTo>
                  <a:lnTo>
                    <a:pt x="1098" y="1542"/>
                  </a:lnTo>
                  <a:lnTo>
                    <a:pt x="1075" y="1548"/>
                  </a:lnTo>
                  <a:lnTo>
                    <a:pt x="1051" y="1555"/>
                  </a:lnTo>
                  <a:lnTo>
                    <a:pt x="1027" y="1559"/>
                  </a:lnTo>
                  <a:lnTo>
                    <a:pt x="1002" y="1564"/>
                  </a:lnTo>
                  <a:lnTo>
                    <a:pt x="978" y="1567"/>
                  </a:lnTo>
                  <a:lnTo>
                    <a:pt x="953" y="1570"/>
                  </a:lnTo>
                  <a:lnTo>
                    <a:pt x="928" y="1571"/>
                  </a:lnTo>
                  <a:lnTo>
                    <a:pt x="902" y="1573"/>
                  </a:lnTo>
                  <a:lnTo>
                    <a:pt x="877" y="1573"/>
                  </a:lnTo>
                  <a:lnTo>
                    <a:pt x="851" y="1573"/>
                  </a:lnTo>
                  <a:lnTo>
                    <a:pt x="827" y="1572"/>
                  </a:lnTo>
                  <a:lnTo>
                    <a:pt x="802" y="1570"/>
                  </a:lnTo>
                  <a:lnTo>
                    <a:pt x="776" y="1567"/>
                  </a:lnTo>
                  <a:lnTo>
                    <a:pt x="751" y="1564"/>
                  </a:lnTo>
                  <a:lnTo>
                    <a:pt x="726" y="1560"/>
                  </a:lnTo>
                  <a:lnTo>
                    <a:pt x="702" y="1555"/>
                  </a:lnTo>
                  <a:lnTo>
                    <a:pt x="678" y="1549"/>
                  </a:lnTo>
                  <a:lnTo>
                    <a:pt x="654" y="1543"/>
                  </a:lnTo>
                  <a:lnTo>
                    <a:pt x="630" y="1536"/>
                  </a:lnTo>
                  <a:lnTo>
                    <a:pt x="607" y="1528"/>
                  </a:lnTo>
                  <a:lnTo>
                    <a:pt x="585" y="1518"/>
                  </a:lnTo>
                  <a:lnTo>
                    <a:pt x="563" y="1509"/>
                  </a:lnTo>
                  <a:lnTo>
                    <a:pt x="542" y="1498"/>
                  </a:lnTo>
                  <a:lnTo>
                    <a:pt x="528" y="1491"/>
                  </a:lnTo>
                  <a:lnTo>
                    <a:pt x="515" y="1484"/>
                  </a:lnTo>
                  <a:lnTo>
                    <a:pt x="502" y="1476"/>
                  </a:lnTo>
                  <a:lnTo>
                    <a:pt x="490" y="1467"/>
                  </a:lnTo>
                  <a:lnTo>
                    <a:pt x="478" y="1459"/>
                  </a:lnTo>
                  <a:lnTo>
                    <a:pt x="467" y="1451"/>
                  </a:lnTo>
                  <a:lnTo>
                    <a:pt x="456" y="1442"/>
                  </a:lnTo>
                  <a:lnTo>
                    <a:pt x="446" y="1433"/>
                  </a:lnTo>
                  <a:lnTo>
                    <a:pt x="436" y="1425"/>
                  </a:lnTo>
                  <a:lnTo>
                    <a:pt x="426" y="1415"/>
                  </a:lnTo>
                  <a:lnTo>
                    <a:pt x="417" y="1406"/>
                  </a:lnTo>
                  <a:lnTo>
                    <a:pt x="409" y="1396"/>
                  </a:lnTo>
                  <a:lnTo>
                    <a:pt x="401" y="1386"/>
                  </a:lnTo>
                  <a:lnTo>
                    <a:pt x="394" y="1377"/>
                  </a:lnTo>
                  <a:lnTo>
                    <a:pt x="387" y="1366"/>
                  </a:lnTo>
                  <a:lnTo>
                    <a:pt x="381" y="1356"/>
                  </a:lnTo>
                  <a:lnTo>
                    <a:pt x="375" y="1345"/>
                  </a:lnTo>
                  <a:lnTo>
                    <a:pt x="370" y="1335"/>
                  </a:lnTo>
                  <a:lnTo>
                    <a:pt x="366" y="1325"/>
                  </a:lnTo>
                  <a:lnTo>
                    <a:pt x="361" y="1314"/>
                  </a:lnTo>
                  <a:lnTo>
                    <a:pt x="358" y="1304"/>
                  </a:lnTo>
                  <a:lnTo>
                    <a:pt x="355" y="1292"/>
                  </a:lnTo>
                  <a:lnTo>
                    <a:pt x="352" y="1282"/>
                  </a:lnTo>
                  <a:lnTo>
                    <a:pt x="351" y="1271"/>
                  </a:lnTo>
                  <a:lnTo>
                    <a:pt x="348" y="1260"/>
                  </a:lnTo>
                  <a:lnTo>
                    <a:pt x="348" y="1249"/>
                  </a:lnTo>
                  <a:lnTo>
                    <a:pt x="348" y="1238"/>
                  </a:lnTo>
                  <a:lnTo>
                    <a:pt x="348" y="1227"/>
                  </a:lnTo>
                  <a:lnTo>
                    <a:pt x="350" y="1215"/>
                  </a:lnTo>
                  <a:lnTo>
                    <a:pt x="351" y="1205"/>
                  </a:lnTo>
                  <a:lnTo>
                    <a:pt x="353" y="1193"/>
                  </a:lnTo>
                  <a:lnTo>
                    <a:pt x="356" y="1182"/>
                  </a:lnTo>
                  <a:lnTo>
                    <a:pt x="337" y="1181"/>
                  </a:lnTo>
                  <a:lnTo>
                    <a:pt x="317" y="1180"/>
                  </a:lnTo>
                  <a:lnTo>
                    <a:pt x="299" y="1177"/>
                  </a:lnTo>
                  <a:lnTo>
                    <a:pt x="280" y="1175"/>
                  </a:lnTo>
                  <a:lnTo>
                    <a:pt x="262" y="1171"/>
                  </a:lnTo>
                  <a:lnTo>
                    <a:pt x="244" y="1167"/>
                  </a:lnTo>
                  <a:lnTo>
                    <a:pt x="226" y="1162"/>
                  </a:lnTo>
                  <a:lnTo>
                    <a:pt x="210" y="1157"/>
                  </a:lnTo>
                  <a:lnTo>
                    <a:pt x="194" y="1152"/>
                  </a:lnTo>
                  <a:lnTo>
                    <a:pt x="178" y="1146"/>
                  </a:lnTo>
                  <a:lnTo>
                    <a:pt x="163" y="1139"/>
                  </a:lnTo>
                  <a:lnTo>
                    <a:pt x="148" y="1133"/>
                  </a:lnTo>
                  <a:lnTo>
                    <a:pt x="134" y="1126"/>
                  </a:lnTo>
                  <a:lnTo>
                    <a:pt x="120" y="1117"/>
                  </a:lnTo>
                  <a:lnTo>
                    <a:pt x="107" y="1109"/>
                  </a:lnTo>
                  <a:lnTo>
                    <a:pt x="95" y="1101"/>
                  </a:lnTo>
                  <a:lnTo>
                    <a:pt x="83" y="1092"/>
                  </a:lnTo>
                  <a:lnTo>
                    <a:pt x="72" y="1083"/>
                  </a:lnTo>
                  <a:lnTo>
                    <a:pt x="61" y="1074"/>
                  </a:lnTo>
                  <a:lnTo>
                    <a:pt x="52" y="1063"/>
                  </a:lnTo>
                  <a:lnTo>
                    <a:pt x="43" y="1053"/>
                  </a:lnTo>
                  <a:lnTo>
                    <a:pt x="34" y="1042"/>
                  </a:lnTo>
                  <a:lnTo>
                    <a:pt x="27" y="1032"/>
                  </a:lnTo>
                  <a:lnTo>
                    <a:pt x="20" y="1022"/>
                  </a:lnTo>
                  <a:lnTo>
                    <a:pt x="15" y="1010"/>
                  </a:lnTo>
                  <a:lnTo>
                    <a:pt x="11" y="999"/>
                  </a:lnTo>
                  <a:lnTo>
                    <a:pt x="6" y="987"/>
                  </a:lnTo>
                  <a:lnTo>
                    <a:pt x="3" y="975"/>
                  </a:lnTo>
                  <a:lnTo>
                    <a:pt x="1" y="963"/>
                  </a:lnTo>
                  <a:lnTo>
                    <a:pt x="0" y="951"/>
                  </a:lnTo>
                  <a:lnTo>
                    <a:pt x="0" y="938"/>
                  </a:lnTo>
                  <a:lnTo>
                    <a:pt x="1" y="927"/>
                  </a:lnTo>
                  <a:lnTo>
                    <a:pt x="2" y="915"/>
                  </a:lnTo>
                  <a:lnTo>
                    <a:pt x="4" y="904"/>
                  </a:lnTo>
                  <a:lnTo>
                    <a:pt x="7" y="893"/>
                  </a:lnTo>
                  <a:lnTo>
                    <a:pt x="12" y="882"/>
                  </a:lnTo>
                  <a:lnTo>
                    <a:pt x="16" y="872"/>
                  </a:lnTo>
                  <a:lnTo>
                    <a:pt x="21" y="861"/>
                  </a:lnTo>
                  <a:lnTo>
                    <a:pt x="28" y="851"/>
                  </a:lnTo>
                  <a:lnTo>
                    <a:pt x="34" y="842"/>
                  </a:lnTo>
                  <a:lnTo>
                    <a:pt x="42" y="831"/>
                  </a:lnTo>
                  <a:lnTo>
                    <a:pt x="51" y="822"/>
                  </a:lnTo>
                  <a:lnTo>
                    <a:pt x="59" y="812"/>
                  </a:lnTo>
                  <a:lnTo>
                    <a:pt x="69" y="804"/>
                  </a:lnTo>
                  <a:lnTo>
                    <a:pt x="79" y="796"/>
                  </a:lnTo>
                  <a:lnTo>
                    <a:pt x="89" y="787"/>
                  </a:lnTo>
                  <a:lnTo>
                    <a:pt x="100" y="779"/>
                  </a:lnTo>
                  <a:lnTo>
                    <a:pt x="112" y="772"/>
                  </a:lnTo>
                  <a:lnTo>
                    <a:pt x="124" y="764"/>
                  </a:lnTo>
                  <a:lnTo>
                    <a:pt x="137" y="757"/>
                  </a:lnTo>
                  <a:lnTo>
                    <a:pt x="150" y="750"/>
                  </a:lnTo>
                  <a:lnTo>
                    <a:pt x="164" y="744"/>
                  </a:lnTo>
                  <a:lnTo>
                    <a:pt x="178" y="739"/>
                  </a:lnTo>
                  <a:lnTo>
                    <a:pt x="192" y="732"/>
                  </a:lnTo>
                  <a:lnTo>
                    <a:pt x="207" y="727"/>
                  </a:lnTo>
                  <a:lnTo>
                    <a:pt x="223" y="723"/>
                  </a:lnTo>
                  <a:lnTo>
                    <a:pt x="238" y="719"/>
                  </a:lnTo>
                  <a:lnTo>
                    <a:pt x="255" y="715"/>
                  </a:lnTo>
                  <a:lnTo>
                    <a:pt x="271" y="711"/>
                  </a:lnTo>
                  <a:lnTo>
                    <a:pt x="288" y="708"/>
                  </a:lnTo>
                  <a:lnTo>
                    <a:pt x="305" y="706"/>
                  </a:lnTo>
                  <a:lnTo>
                    <a:pt x="323" y="704"/>
                  </a:lnTo>
                  <a:lnTo>
                    <a:pt x="340" y="702"/>
                  </a:lnTo>
                  <a:lnTo>
                    <a:pt x="358" y="702"/>
                  </a:lnTo>
                  <a:lnTo>
                    <a:pt x="342" y="697"/>
                  </a:lnTo>
                  <a:lnTo>
                    <a:pt x="328" y="693"/>
                  </a:lnTo>
                  <a:lnTo>
                    <a:pt x="313" y="688"/>
                  </a:lnTo>
                  <a:lnTo>
                    <a:pt x="300" y="681"/>
                  </a:lnTo>
                  <a:lnTo>
                    <a:pt x="287" y="676"/>
                  </a:lnTo>
                  <a:lnTo>
                    <a:pt x="274" y="670"/>
                  </a:lnTo>
                  <a:lnTo>
                    <a:pt x="262" y="663"/>
                  </a:lnTo>
                  <a:lnTo>
                    <a:pt x="250" y="655"/>
                  </a:lnTo>
                  <a:lnTo>
                    <a:pt x="239" y="648"/>
                  </a:lnTo>
                  <a:lnTo>
                    <a:pt x="230" y="641"/>
                  </a:lnTo>
                  <a:lnTo>
                    <a:pt x="220" y="633"/>
                  </a:lnTo>
                  <a:lnTo>
                    <a:pt x="211" y="625"/>
                  </a:lnTo>
                  <a:lnTo>
                    <a:pt x="203" y="617"/>
                  </a:lnTo>
                  <a:lnTo>
                    <a:pt x="195" y="607"/>
                  </a:lnTo>
                  <a:lnTo>
                    <a:pt x="188" y="599"/>
                  </a:lnTo>
                  <a:lnTo>
                    <a:pt x="182" y="590"/>
                  </a:lnTo>
                  <a:lnTo>
                    <a:pt x="176" y="580"/>
                  </a:lnTo>
                  <a:lnTo>
                    <a:pt x="171" y="571"/>
                  </a:lnTo>
                  <a:lnTo>
                    <a:pt x="167" y="562"/>
                  </a:lnTo>
                  <a:lnTo>
                    <a:pt x="164" y="552"/>
                  </a:lnTo>
                  <a:lnTo>
                    <a:pt x="161" y="542"/>
                  </a:lnTo>
                  <a:lnTo>
                    <a:pt x="158" y="532"/>
                  </a:lnTo>
                  <a:lnTo>
                    <a:pt x="157" y="522"/>
                  </a:lnTo>
                  <a:lnTo>
                    <a:pt x="157" y="513"/>
                  </a:lnTo>
                  <a:lnTo>
                    <a:pt x="157" y="502"/>
                  </a:lnTo>
                  <a:lnTo>
                    <a:pt x="158" y="492"/>
                  </a:lnTo>
                  <a:lnTo>
                    <a:pt x="161" y="482"/>
                  </a:lnTo>
                  <a:lnTo>
                    <a:pt x="163" y="472"/>
                  </a:lnTo>
                  <a:lnTo>
                    <a:pt x="167" y="462"/>
                  </a:lnTo>
                  <a:lnTo>
                    <a:pt x="171" y="452"/>
                  </a:lnTo>
                  <a:lnTo>
                    <a:pt x="177" y="442"/>
                  </a:lnTo>
                  <a:lnTo>
                    <a:pt x="182" y="432"/>
                  </a:lnTo>
                  <a:lnTo>
                    <a:pt x="189" y="422"/>
                  </a:lnTo>
                  <a:lnTo>
                    <a:pt x="196" y="413"/>
                  </a:lnTo>
                  <a:lnTo>
                    <a:pt x="205" y="404"/>
                  </a:lnTo>
                  <a:lnTo>
                    <a:pt x="214" y="395"/>
                  </a:lnTo>
                  <a:lnTo>
                    <a:pt x="223" y="387"/>
                  </a:lnTo>
                  <a:lnTo>
                    <a:pt x="233" y="379"/>
                  </a:lnTo>
                  <a:lnTo>
                    <a:pt x="244" y="371"/>
                  </a:lnTo>
                  <a:lnTo>
                    <a:pt x="255" y="364"/>
                  </a:lnTo>
                  <a:lnTo>
                    <a:pt x="266" y="358"/>
                  </a:lnTo>
                  <a:lnTo>
                    <a:pt x="278" y="351"/>
                  </a:lnTo>
                  <a:lnTo>
                    <a:pt x="291" y="345"/>
                  </a:lnTo>
                  <a:lnTo>
                    <a:pt x="304" y="339"/>
                  </a:lnTo>
                  <a:lnTo>
                    <a:pt x="317" y="334"/>
                  </a:lnTo>
                  <a:lnTo>
                    <a:pt x="331" y="329"/>
                  </a:lnTo>
                  <a:lnTo>
                    <a:pt x="345" y="325"/>
                  </a:lnTo>
                  <a:lnTo>
                    <a:pt x="359" y="321"/>
                  </a:lnTo>
                  <a:lnTo>
                    <a:pt x="373" y="317"/>
                  </a:lnTo>
                  <a:lnTo>
                    <a:pt x="388" y="314"/>
                  </a:lnTo>
                  <a:lnTo>
                    <a:pt x="403" y="312"/>
                  </a:lnTo>
                  <a:lnTo>
                    <a:pt x="419" y="310"/>
                  </a:lnTo>
                  <a:lnTo>
                    <a:pt x="435" y="308"/>
                  </a:lnTo>
                  <a:lnTo>
                    <a:pt x="450" y="307"/>
                  </a:lnTo>
                  <a:lnTo>
                    <a:pt x="466" y="305"/>
                  </a:lnTo>
                  <a:lnTo>
                    <a:pt x="481" y="305"/>
                  </a:lnTo>
                  <a:lnTo>
                    <a:pt x="497" y="305"/>
                  </a:lnTo>
                  <a:lnTo>
                    <a:pt x="514" y="307"/>
                  </a:lnTo>
                  <a:lnTo>
                    <a:pt x="530" y="308"/>
                  </a:lnTo>
                  <a:lnTo>
                    <a:pt x="546" y="309"/>
                  </a:lnTo>
                  <a:lnTo>
                    <a:pt x="561" y="312"/>
                  </a:lnTo>
                  <a:lnTo>
                    <a:pt x="577" y="314"/>
                  </a:lnTo>
                  <a:lnTo>
                    <a:pt x="593" y="317"/>
                  </a:lnTo>
                  <a:lnTo>
                    <a:pt x="609" y="321"/>
                  </a:lnTo>
                  <a:lnTo>
                    <a:pt x="620" y="324"/>
                  </a:lnTo>
                  <a:lnTo>
                    <a:pt x="623" y="316"/>
                  </a:lnTo>
                  <a:lnTo>
                    <a:pt x="626" y="309"/>
                  </a:lnTo>
                  <a:lnTo>
                    <a:pt x="629" y="300"/>
                  </a:lnTo>
                  <a:lnTo>
                    <a:pt x="632" y="292"/>
                  </a:lnTo>
                  <a:lnTo>
                    <a:pt x="635" y="285"/>
                  </a:lnTo>
                  <a:lnTo>
                    <a:pt x="640" y="276"/>
                  </a:lnTo>
                  <a:lnTo>
                    <a:pt x="644" y="269"/>
                  </a:lnTo>
                  <a:lnTo>
                    <a:pt x="648" y="262"/>
                  </a:lnTo>
                  <a:lnTo>
                    <a:pt x="653" y="254"/>
                  </a:lnTo>
                  <a:lnTo>
                    <a:pt x="658" y="246"/>
                  </a:lnTo>
                  <a:lnTo>
                    <a:pt x="664" y="240"/>
                  </a:lnTo>
                  <a:lnTo>
                    <a:pt x="669" y="233"/>
                  </a:lnTo>
                  <a:lnTo>
                    <a:pt x="681" y="218"/>
                  </a:lnTo>
                  <a:lnTo>
                    <a:pt x="694" y="205"/>
                  </a:lnTo>
                  <a:lnTo>
                    <a:pt x="708" y="192"/>
                  </a:lnTo>
                  <a:lnTo>
                    <a:pt x="723" y="180"/>
                  </a:lnTo>
                  <a:lnTo>
                    <a:pt x="738" y="167"/>
                  </a:lnTo>
                  <a:lnTo>
                    <a:pt x="754" y="156"/>
                  </a:lnTo>
                  <a:lnTo>
                    <a:pt x="773" y="145"/>
                  </a:lnTo>
                  <a:lnTo>
                    <a:pt x="790" y="135"/>
                  </a:lnTo>
                  <a:lnTo>
                    <a:pt x="809" y="124"/>
                  </a:lnTo>
                  <a:lnTo>
                    <a:pt x="829" y="115"/>
                  </a:lnTo>
                  <a:lnTo>
                    <a:pt x="849" y="107"/>
                  </a:lnTo>
                  <a:lnTo>
                    <a:pt x="871" y="98"/>
                  </a:lnTo>
                  <a:lnTo>
                    <a:pt x="892" y="91"/>
                  </a:lnTo>
                  <a:lnTo>
                    <a:pt x="914" y="85"/>
                  </a:lnTo>
                  <a:lnTo>
                    <a:pt x="937" y="79"/>
                  </a:lnTo>
                  <a:lnTo>
                    <a:pt x="960" y="73"/>
                  </a:lnTo>
                  <a:lnTo>
                    <a:pt x="983" y="68"/>
                  </a:lnTo>
                  <a:lnTo>
                    <a:pt x="1008" y="64"/>
                  </a:lnTo>
                  <a:lnTo>
                    <a:pt x="1032" y="61"/>
                  </a:lnTo>
                  <a:lnTo>
                    <a:pt x="1056" y="59"/>
                  </a:lnTo>
                  <a:lnTo>
                    <a:pt x="1081" y="57"/>
                  </a:lnTo>
                  <a:lnTo>
                    <a:pt x="1107" y="56"/>
                  </a:lnTo>
                  <a:lnTo>
                    <a:pt x="1133" y="56"/>
                  </a:lnTo>
                  <a:lnTo>
                    <a:pt x="1158" y="57"/>
                  </a:lnTo>
                  <a:lnTo>
                    <a:pt x="1184" y="58"/>
                  </a:lnTo>
                  <a:lnTo>
                    <a:pt x="1210" y="61"/>
                  </a:lnTo>
                  <a:lnTo>
                    <a:pt x="1225" y="62"/>
                  </a:lnTo>
                  <a:lnTo>
                    <a:pt x="1239" y="64"/>
                  </a:lnTo>
                  <a:lnTo>
                    <a:pt x="1268" y="69"/>
                  </a:lnTo>
                  <a:lnTo>
                    <a:pt x="1296" y="74"/>
                  </a:lnTo>
                  <a:lnTo>
                    <a:pt x="1323" y="82"/>
                  </a:lnTo>
                  <a:lnTo>
                    <a:pt x="1349" y="89"/>
                  </a:lnTo>
                  <a:lnTo>
                    <a:pt x="1375" y="97"/>
                  </a:lnTo>
                  <a:lnTo>
                    <a:pt x="1400" y="107"/>
                  </a:lnTo>
                  <a:lnTo>
                    <a:pt x="1423" y="117"/>
                  </a:lnTo>
                  <a:lnTo>
                    <a:pt x="1446" y="129"/>
                  </a:lnTo>
                  <a:lnTo>
                    <a:pt x="1469" y="140"/>
                  </a:lnTo>
                  <a:lnTo>
                    <a:pt x="1479" y="146"/>
                  </a:lnTo>
                  <a:lnTo>
                    <a:pt x="1489" y="153"/>
                  </a:lnTo>
                  <a:lnTo>
                    <a:pt x="1499" y="160"/>
                  </a:lnTo>
                  <a:lnTo>
                    <a:pt x="1509" y="167"/>
                  </a:lnTo>
                  <a:lnTo>
                    <a:pt x="1518" y="173"/>
                  </a:lnTo>
                  <a:lnTo>
                    <a:pt x="1528" y="181"/>
                  </a:lnTo>
                  <a:lnTo>
                    <a:pt x="1537" y="188"/>
                  </a:lnTo>
                  <a:lnTo>
                    <a:pt x="1545" y="196"/>
                  </a:lnTo>
                  <a:lnTo>
                    <a:pt x="1553" y="203"/>
                  </a:lnTo>
                  <a:lnTo>
                    <a:pt x="1560" y="212"/>
                  </a:lnTo>
                  <a:lnTo>
                    <a:pt x="1568" y="219"/>
                  </a:lnTo>
                  <a:lnTo>
                    <a:pt x="1575" y="227"/>
                  </a:lnTo>
                </a:path>
              </a:pathLst>
            </a:custGeom>
            <a:solidFill>
              <a:schemeClr val="accent1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pic>
          <p:nvPicPr>
            <p:cNvPr id="29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2432"/>
              <a:ext cx="365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3203"/>
              <a:ext cx="43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3022"/>
              <a:ext cx="384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5508108" y="1252568"/>
            <a:ext cx="26281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ОАО «ОРГЭНЕРГОГАЗ»</a:t>
            </a:r>
            <a:endParaRPr lang="ru-RU" sz="2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Freeform 26"/>
          <p:cNvSpPr>
            <a:spLocks/>
          </p:cNvSpPr>
          <p:nvPr/>
        </p:nvSpPr>
        <p:spPr bwMode="auto">
          <a:xfrm rot="-4025546">
            <a:off x="5903394" y="1831231"/>
            <a:ext cx="1381125" cy="1311275"/>
          </a:xfrm>
          <a:custGeom>
            <a:avLst/>
            <a:gdLst>
              <a:gd name="T0" fmla="*/ 2147483646 w 4242"/>
              <a:gd name="T1" fmla="*/ 2147483646 h 1652"/>
              <a:gd name="T2" fmla="*/ 2147483646 w 4242"/>
              <a:gd name="T3" fmla="*/ 2147483646 h 1652"/>
              <a:gd name="T4" fmla="*/ 2147483646 w 4242"/>
              <a:gd name="T5" fmla="*/ 2147483646 h 1652"/>
              <a:gd name="T6" fmla="*/ 2147483646 w 4242"/>
              <a:gd name="T7" fmla="*/ 2147483646 h 1652"/>
              <a:gd name="T8" fmla="*/ 2147483646 w 4242"/>
              <a:gd name="T9" fmla="*/ 2147483646 h 1652"/>
              <a:gd name="T10" fmla="*/ 2147483646 w 4242"/>
              <a:gd name="T11" fmla="*/ 2147483646 h 1652"/>
              <a:gd name="T12" fmla="*/ 2147483646 w 4242"/>
              <a:gd name="T13" fmla="*/ 2147483646 h 1652"/>
              <a:gd name="T14" fmla="*/ 2147483646 w 4242"/>
              <a:gd name="T15" fmla="*/ 2147483646 h 1652"/>
              <a:gd name="T16" fmla="*/ 2147483646 w 4242"/>
              <a:gd name="T17" fmla="*/ 2147483646 h 1652"/>
              <a:gd name="T18" fmla="*/ 2147483646 w 4242"/>
              <a:gd name="T19" fmla="*/ 2147483646 h 1652"/>
              <a:gd name="T20" fmla="*/ 2147483646 w 4242"/>
              <a:gd name="T21" fmla="*/ 2147483646 h 1652"/>
              <a:gd name="T22" fmla="*/ 2147483646 w 4242"/>
              <a:gd name="T23" fmla="*/ 2147483646 h 1652"/>
              <a:gd name="T24" fmla="*/ 2147483646 w 4242"/>
              <a:gd name="T25" fmla="*/ 2147483646 h 1652"/>
              <a:gd name="T26" fmla="*/ 2147483646 w 4242"/>
              <a:gd name="T27" fmla="*/ 2147483646 h 1652"/>
              <a:gd name="T28" fmla="*/ 2147483646 w 4242"/>
              <a:gd name="T29" fmla="*/ 2147483646 h 1652"/>
              <a:gd name="T30" fmla="*/ 2147483646 w 4242"/>
              <a:gd name="T31" fmla="*/ 2147483646 h 1652"/>
              <a:gd name="T32" fmla="*/ 2147483646 w 4242"/>
              <a:gd name="T33" fmla="*/ 2147483646 h 1652"/>
              <a:gd name="T34" fmla="*/ 2147483646 w 4242"/>
              <a:gd name="T35" fmla="*/ 2147483646 h 1652"/>
              <a:gd name="T36" fmla="*/ 2147483646 w 4242"/>
              <a:gd name="T37" fmla="*/ 2147483646 h 1652"/>
              <a:gd name="T38" fmla="*/ 2147483646 w 4242"/>
              <a:gd name="T39" fmla="*/ 2147483646 h 1652"/>
              <a:gd name="T40" fmla="*/ 2147483646 w 4242"/>
              <a:gd name="T41" fmla="*/ 2147483646 h 1652"/>
              <a:gd name="T42" fmla="*/ 2147483646 w 4242"/>
              <a:gd name="T43" fmla="*/ 2147483646 h 1652"/>
              <a:gd name="T44" fmla="*/ 2147483646 w 4242"/>
              <a:gd name="T45" fmla="*/ 2147483646 h 1652"/>
              <a:gd name="T46" fmla="*/ 2147483646 w 4242"/>
              <a:gd name="T47" fmla="*/ 2147483646 h 1652"/>
              <a:gd name="T48" fmla="*/ 2147483646 w 4242"/>
              <a:gd name="T49" fmla="*/ 2147483646 h 1652"/>
              <a:gd name="T50" fmla="*/ 2147483646 w 4242"/>
              <a:gd name="T51" fmla="*/ 2147483646 h 1652"/>
              <a:gd name="T52" fmla="*/ 2147483646 w 4242"/>
              <a:gd name="T53" fmla="*/ 2147483646 h 1652"/>
              <a:gd name="T54" fmla="*/ 2147483646 w 4242"/>
              <a:gd name="T55" fmla="*/ 2147483646 h 1652"/>
              <a:gd name="T56" fmla="*/ 2147483646 w 4242"/>
              <a:gd name="T57" fmla="*/ 2147483646 h 1652"/>
              <a:gd name="T58" fmla="*/ 2147483646 w 4242"/>
              <a:gd name="T59" fmla="*/ 2147483646 h 1652"/>
              <a:gd name="T60" fmla="*/ 2147483646 w 4242"/>
              <a:gd name="T61" fmla="*/ 2147483646 h 1652"/>
              <a:gd name="T62" fmla="*/ 2147483646 w 4242"/>
              <a:gd name="T63" fmla="*/ 2147483646 h 1652"/>
              <a:gd name="T64" fmla="*/ 2147483646 w 4242"/>
              <a:gd name="T65" fmla="*/ 2147483646 h 1652"/>
              <a:gd name="T66" fmla="*/ 2147483646 w 4242"/>
              <a:gd name="T67" fmla="*/ 2147483646 h 1652"/>
              <a:gd name="T68" fmla="*/ 2147483646 w 4242"/>
              <a:gd name="T69" fmla="*/ 2147483646 h 1652"/>
              <a:gd name="T70" fmla="*/ 2147483646 w 4242"/>
              <a:gd name="T71" fmla="*/ 2147483646 h 1652"/>
              <a:gd name="T72" fmla="*/ 2147483646 w 4242"/>
              <a:gd name="T73" fmla="*/ 2147483646 h 1652"/>
              <a:gd name="T74" fmla="*/ 2147483646 w 4242"/>
              <a:gd name="T75" fmla="*/ 2147483646 h 1652"/>
              <a:gd name="T76" fmla="*/ 2147483646 w 4242"/>
              <a:gd name="T77" fmla="*/ 2147483646 h 1652"/>
              <a:gd name="T78" fmla="*/ 2147483646 w 4242"/>
              <a:gd name="T79" fmla="*/ 2147483646 h 1652"/>
              <a:gd name="T80" fmla="*/ 2147483646 w 4242"/>
              <a:gd name="T81" fmla="*/ 2147483646 h 1652"/>
              <a:gd name="T82" fmla="*/ 2147483646 w 4242"/>
              <a:gd name="T83" fmla="*/ 2147483646 h 1652"/>
              <a:gd name="T84" fmla="*/ 2147483646 w 4242"/>
              <a:gd name="T85" fmla="*/ 2147483646 h 1652"/>
              <a:gd name="T86" fmla="*/ 2147483646 w 4242"/>
              <a:gd name="T87" fmla="*/ 2147483646 h 1652"/>
              <a:gd name="T88" fmla="*/ 2147483646 w 4242"/>
              <a:gd name="T89" fmla="*/ 2147483646 h 1652"/>
              <a:gd name="T90" fmla="*/ 2147483646 w 4242"/>
              <a:gd name="T91" fmla="*/ 2147483646 h 1652"/>
              <a:gd name="T92" fmla="*/ 2147483646 w 4242"/>
              <a:gd name="T93" fmla="*/ 2147483646 h 1652"/>
              <a:gd name="T94" fmla="*/ 2147483646 w 4242"/>
              <a:gd name="T95" fmla="*/ 2147483646 h 1652"/>
              <a:gd name="T96" fmla="*/ 2147483646 w 4242"/>
              <a:gd name="T97" fmla="*/ 2147483646 h 1652"/>
              <a:gd name="T98" fmla="*/ 2147483646 w 4242"/>
              <a:gd name="T99" fmla="*/ 2147483646 h 1652"/>
              <a:gd name="T100" fmla="*/ 2147483646 w 4242"/>
              <a:gd name="T101" fmla="*/ 2147483646 h 1652"/>
              <a:gd name="T102" fmla="*/ 2147483646 w 4242"/>
              <a:gd name="T103" fmla="*/ 2147483646 h 1652"/>
              <a:gd name="T104" fmla="*/ 2147483646 w 4242"/>
              <a:gd name="T105" fmla="*/ 2147483646 h 1652"/>
              <a:gd name="T106" fmla="*/ 2147483646 w 4242"/>
              <a:gd name="T107" fmla="*/ 2147483646 h 1652"/>
              <a:gd name="T108" fmla="*/ 2147483646 w 4242"/>
              <a:gd name="T109" fmla="*/ 2147483646 h 1652"/>
              <a:gd name="T110" fmla="*/ 2147483646 w 4242"/>
              <a:gd name="T111" fmla="*/ 2147483646 h 1652"/>
              <a:gd name="T112" fmla="*/ 2147483646 w 4242"/>
              <a:gd name="T113" fmla="*/ 2147483646 h 1652"/>
              <a:gd name="T114" fmla="*/ 2147483646 w 4242"/>
              <a:gd name="T115" fmla="*/ 2147483646 h 1652"/>
              <a:gd name="T116" fmla="*/ 2147483646 w 4242"/>
              <a:gd name="T117" fmla="*/ 2147483646 h 1652"/>
              <a:gd name="T118" fmla="*/ 2147483646 w 4242"/>
              <a:gd name="T119" fmla="*/ 2147483646 h 1652"/>
              <a:gd name="T120" fmla="*/ 2147483646 w 4242"/>
              <a:gd name="T121" fmla="*/ 2147483646 h 16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242"/>
              <a:gd name="T184" fmla="*/ 0 h 1652"/>
              <a:gd name="T185" fmla="*/ 4242 w 4242"/>
              <a:gd name="T186" fmla="*/ 1652 h 16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242" h="1652">
                <a:moveTo>
                  <a:pt x="1575" y="227"/>
                </a:moveTo>
                <a:lnTo>
                  <a:pt x="1592" y="209"/>
                </a:lnTo>
                <a:lnTo>
                  <a:pt x="1610" y="190"/>
                </a:lnTo>
                <a:lnTo>
                  <a:pt x="1629" y="173"/>
                </a:lnTo>
                <a:lnTo>
                  <a:pt x="1650" y="156"/>
                </a:lnTo>
                <a:lnTo>
                  <a:pt x="1672" y="140"/>
                </a:lnTo>
                <a:lnTo>
                  <a:pt x="1695" y="124"/>
                </a:lnTo>
                <a:lnTo>
                  <a:pt x="1719" y="111"/>
                </a:lnTo>
                <a:lnTo>
                  <a:pt x="1744" y="97"/>
                </a:lnTo>
                <a:lnTo>
                  <a:pt x="1770" y="84"/>
                </a:lnTo>
                <a:lnTo>
                  <a:pt x="1796" y="72"/>
                </a:lnTo>
                <a:lnTo>
                  <a:pt x="1824" y="61"/>
                </a:lnTo>
                <a:lnTo>
                  <a:pt x="1852" y="51"/>
                </a:lnTo>
                <a:lnTo>
                  <a:pt x="1880" y="42"/>
                </a:lnTo>
                <a:lnTo>
                  <a:pt x="1910" y="34"/>
                </a:lnTo>
                <a:lnTo>
                  <a:pt x="1939" y="26"/>
                </a:lnTo>
                <a:lnTo>
                  <a:pt x="1970" y="19"/>
                </a:lnTo>
                <a:lnTo>
                  <a:pt x="2001" y="14"/>
                </a:lnTo>
                <a:lnTo>
                  <a:pt x="2032" y="10"/>
                </a:lnTo>
                <a:lnTo>
                  <a:pt x="2064" y="6"/>
                </a:lnTo>
                <a:lnTo>
                  <a:pt x="2096" y="3"/>
                </a:lnTo>
                <a:lnTo>
                  <a:pt x="2128" y="2"/>
                </a:lnTo>
                <a:lnTo>
                  <a:pt x="2160" y="0"/>
                </a:lnTo>
                <a:lnTo>
                  <a:pt x="2193" y="0"/>
                </a:lnTo>
                <a:lnTo>
                  <a:pt x="2226" y="2"/>
                </a:lnTo>
                <a:lnTo>
                  <a:pt x="2259" y="4"/>
                </a:lnTo>
                <a:lnTo>
                  <a:pt x="2291" y="7"/>
                </a:lnTo>
                <a:lnTo>
                  <a:pt x="2323" y="12"/>
                </a:lnTo>
                <a:lnTo>
                  <a:pt x="2356" y="17"/>
                </a:lnTo>
                <a:lnTo>
                  <a:pt x="2388" y="23"/>
                </a:lnTo>
                <a:lnTo>
                  <a:pt x="2419" y="31"/>
                </a:lnTo>
                <a:lnTo>
                  <a:pt x="2451" y="39"/>
                </a:lnTo>
                <a:lnTo>
                  <a:pt x="2482" y="49"/>
                </a:lnTo>
                <a:lnTo>
                  <a:pt x="2504" y="57"/>
                </a:lnTo>
                <a:lnTo>
                  <a:pt x="2525" y="65"/>
                </a:lnTo>
                <a:lnTo>
                  <a:pt x="2546" y="73"/>
                </a:lnTo>
                <a:lnTo>
                  <a:pt x="2566" y="82"/>
                </a:lnTo>
                <a:lnTo>
                  <a:pt x="2586" y="92"/>
                </a:lnTo>
                <a:lnTo>
                  <a:pt x="2605" y="101"/>
                </a:lnTo>
                <a:lnTo>
                  <a:pt x="2623" y="112"/>
                </a:lnTo>
                <a:lnTo>
                  <a:pt x="2642" y="122"/>
                </a:lnTo>
                <a:lnTo>
                  <a:pt x="2659" y="134"/>
                </a:lnTo>
                <a:lnTo>
                  <a:pt x="2675" y="145"/>
                </a:lnTo>
                <a:lnTo>
                  <a:pt x="2691" y="158"/>
                </a:lnTo>
                <a:lnTo>
                  <a:pt x="2706" y="169"/>
                </a:lnTo>
                <a:lnTo>
                  <a:pt x="2720" y="183"/>
                </a:lnTo>
                <a:lnTo>
                  <a:pt x="2735" y="195"/>
                </a:lnTo>
                <a:lnTo>
                  <a:pt x="2747" y="209"/>
                </a:lnTo>
                <a:lnTo>
                  <a:pt x="2760" y="222"/>
                </a:lnTo>
                <a:lnTo>
                  <a:pt x="2777" y="210"/>
                </a:lnTo>
                <a:lnTo>
                  <a:pt x="2794" y="198"/>
                </a:lnTo>
                <a:lnTo>
                  <a:pt x="2812" y="188"/>
                </a:lnTo>
                <a:lnTo>
                  <a:pt x="2832" y="178"/>
                </a:lnTo>
                <a:lnTo>
                  <a:pt x="2851" y="169"/>
                </a:lnTo>
                <a:lnTo>
                  <a:pt x="2870" y="160"/>
                </a:lnTo>
                <a:lnTo>
                  <a:pt x="2891" y="152"/>
                </a:lnTo>
                <a:lnTo>
                  <a:pt x="2913" y="144"/>
                </a:lnTo>
                <a:lnTo>
                  <a:pt x="2934" y="138"/>
                </a:lnTo>
                <a:lnTo>
                  <a:pt x="2956" y="132"/>
                </a:lnTo>
                <a:lnTo>
                  <a:pt x="2978" y="126"/>
                </a:lnTo>
                <a:lnTo>
                  <a:pt x="3001" y="122"/>
                </a:lnTo>
                <a:lnTo>
                  <a:pt x="3024" y="118"/>
                </a:lnTo>
                <a:lnTo>
                  <a:pt x="3046" y="115"/>
                </a:lnTo>
                <a:lnTo>
                  <a:pt x="3070" y="113"/>
                </a:lnTo>
                <a:lnTo>
                  <a:pt x="3094" y="111"/>
                </a:lnTo>
                <a:lnTo>
                  <a:pt x="3118" y="110"/>
                </a:lnTo>
                <a:lnTo>
                  <a:pt x="3141" y="110"/>
                </a:lnTo>
                <a:lnTo>
                  <a:pt x="3165" y="111"/>
                </a:lnTo>
                <a:lnTo>
                  <a:pt x="3189" y="112"/>
                </a:lnTo>
                <a:lnTo>
                  <a:pt x="3212" y="113"/>
                </a:lnTo>
                <a:lnTo>
                  <a:pt x="3235" y="116"/>
                </a:lnTo>
                <a:lnTo>
                  <a:pt x="3259" y="119"/>
                </a:lnTo>
                <a:lnTo>
                  <a:pt x="3282" y="123"/>
                </a:lnTo>
                <a:lnTo>
                  <a:pt x="3304" y="129"/>
                </a:lnTo>
                <a:lnTo>
                  <a:pt x="3327" y="134"/>
                </a:lnTo>
                <a:lnTo>
                  <a:pt x="3350" y="140"/>
                </a:lnTo>
                <a:lnTo>
                  <a:pt x="3371" y="146"/>
                </a:lnTo>
                <a:lnTo>
                  <a:pt x="3393" y="155"/>
                </a:lnTo>
                <a:lnTo>
                  <a:pt x="3413" y="163"/>
                </a:lnTo>
                <a:lnTo>
                  <a:pt x="3434" y="172"/>
                </a:lnTo>
                <a:lnTo>
                  <a:pt x="3454" y="182"/>
                </a:lnTo>
                <a:lnTo>
                  <a:pt x="3467" y="189"/>
                </a:lnTo>
                <a:lnTo>
                  <a:pt x="3480" y="196"/>
                </a:lnTo>
                <a:lnTo>
                  <a:pt x="3492" y="205"/>
                </a:lnTo>
                <a:lnTo>
                  <a:pt x="3504" y="213"/>
                </a:lnTo>
                <a:lnTo>
                  <a:pt x="3516" y="221"/>
                </a:lnTo>
                <a:lnTo>
                  <a:pt x="3527" y="229"/>
                </a:lnTo>
                <a:lnTo>
                  <a:pt x="3537" y="238"/>
                </a:lnTo>
                <a:lnTo>
                  <a:pt x="3547" y="247"/>
                </a:lnTo>
                <a:lnTo>
                  <a:pt x="3556" y="256"/>
                </a:lnTo>
                <a:lnTo>
                  <a:pt x="3565" y="265"/>
                </a:lnTo>
                <a:lnTo>
                  <a:pt x="3574" y="275"/>
                </a:lnTo>
                <a:lnTo>
                  <a:pt x="3582" y="285"/>
                </a:lnTo>
                <a:lnTo>
                  <a:pt x="3589" y="295"/>
                </a:lnTo>
                <a:lnTo>
                  <a:pt x="3596" y="304"/>
                </a:lnTo>
                <a:lnTo>
                  <a:pt x="3602" y="315"/>
                </a:lnTo>
                <a:lnTo>
                  <a:pt x="3608" y="325"/>
                </a:lnTo>
                <a:lnTo>
                  <a:pt x="3629" y="321"/>
                </a:lnTo>
                <a:lnTo>
                  <a:pt x="3651" y="318"/>
                </a:lnTo>
                <a:lnTo>
                  <a:pt x="3672" y="316"/>
                </a:lnTo>
                <a:lnTo>
                  <a:pt x="3694" y="314"/>
                </a:lnTo>
                <a:lnTo>
                  <a:pt x="3716" y="313"/>
                </a:lnTo>
                <a:lnTo>
                  <a:pt x="3738" y="312"/>
                </a:lnTo>
                <a:lnTo>
                  <a:pt x="3760" y="312"/>
                </a:lnTo>
                <a:lnTo>
                  <a:pt x="3780" y="313"/>
                </a:lnTo>
                <a:lnTo>
                  <a:pt x="3802" y="314"/>
                </a:lnTo>
                <a:lnTo>
                  <a:pt x="3823" y="315"/>
                </a:lnTo>
                <a:lnTo>
                  <a:pt x="3844" y="318"/>
                </a:lnTo>
                <a:lnTo>
                  <a:pt x="3866" y="320"/>
                </a:lnTo>
                <a:lnTo>
                  <a:pt x="3886" y="324"/>
                </a:lnTo>
                <a:lnTo>
                  <a:pt x="3905" y="327"/>
                </a:lnTo>
                <a:lnTo>
                  <a:pt x="3926" y="333"/>
                </a:lnTo>
                <a:lnTo>
                  <a:pt x="3945" y="337"/>
                </a:lnTo>
                <a:lnTo>
                  <a:pt x="3965" y="343"/>
                </a:lnTo>
                <a:lnTo>
                  <a:pt x="3984" y="349"/>
                </a:lnTo>
                <a:lnTo>
                  <a:pt x="4003" y="355"/>
                </a:lnTo>
                <a:lnTo>
                  <a:pt x="4021" y="363"/>
                </a:lnTo>
                <a:lnTo>
                  <a:pt x="4038" y="370"/>
                </a:lnTo>
                <a:lnTo>
                  <a:pt x="4055" y="378"/>
                </a:lnTo>
                <a:lnTo>
                  <a:pt x="4072" y="387"/>
                </a:lnTo>
                <a:lnTo>
                  <a:pt x="4088" y="395"/>
                </a:lnTo>
                <a:lnTo>
                  <a:pt x="4103" y="404"/>
                </a:lnTo>
                <a:lnTo>
                  <a:pt x="4118" y="415"/>
                </a:lnTo>
                <a:lnTo>
                  <a:pt x="4132" y="425"/>
                </a:lnTo>
                <a:lnTo>
                  <a:pt x="4146" y="436"/>
                </a:lnTo>
                <a:lnTo>
                  <a:pt x="4159" y="447"/>
                </a:lnTo>
                <a:lnTo>
                  <a:pt x="4171" y="458"/>
                </a:lnTo>
                <a:lnTo>
                  <a:pt x="4183" y="471"/>
                </a:lnTo>
                <a:lnTo>
                  <a:pt x="4193" y="483"/>
                </a:lnTo>
                <a:lnTo>
                  <a:pt x="4198" y="494"/>
                </a:lnTo>
                <a:lnTo>
                  <a:pt x="4202" y="504"/>
                </a:lnTo>
                <a:lnTo>
                  <a:pt x="4205" y="516"/>
                </a:lnTo>
                <a:lnTo>
                  <a:pt x="4208" y="526"/>
                </a:lnTo>
                <a:lnTo>
                  <a:pt x="4210" y="537"/>
                </a:lnTo>
                <a:lnTo>
                  <a:pt x="4211" y="548"/>
                </a:lnTo>
                <a:lnTo>
                  <a:pt x="4211" y="558"/>
                </a:lnTo>
                <a:lnTo>
                  <a:pt x="4210" y="569"/>
                </a:lnTo>
                <a:lnTo>
                  <a:pt x="4209" y="579"/>
                </a:lnTo>
                <a:lnTo>
                  <a:pt x="4207" y="591"/>
                </a:lnTo>
                <a:lnTo>
                  <a:pt x="4204" y="601"/>
                </a:lnTo>
                <a:lnTo>
                  <a:pt x="4200" y="610"/>
                </a:lnTo>
                <a:lnTo>
                  <a:pt x="4196" y="621"/>
                </a:lnTo>
                <a:lnTo>
                  <a:pt x="4191" y="631"/>
                </a:lnTo>
                <a:lnTo>
                  <a:pt x="4186" y="641"/>
                </a:lnTo>
                <a:lnTo>
                  <a:pt x="4180" y="651"/>
                </a:lnTo>
                <a:lnTo>
                  <a:pt x="4172" y="660"/>
                </a:lnTo>
                <a:lnTo>
                  <a:pt x="4164" y="670"/>
                </a:lnTo>
                <a:lnTo>
                  <a:pt x="4157" y="678"/>
                </a:lnTo>
                <a:lnTo>
                  <a:pt x="4147" y="688"/>
                </a:lnTo>
                <a:lnTo>
                  <a:pt x="4137" y="696"/>
                </a:lnTo>
                <a:lnTo>
                  <a:pt x="4128" y="704"/>
                </a:lnTo>
                <a:lnTo>
                  <a:pt x="4117" y="712"/>
                </a:lnTo>
                <a:lnTo>
                  <a:pt x="4105" y="720"/>
                </a:lnTo>
                <a:lnTo>
                  <a:pt x="4093" y="728"/>
                </a:lnTo>
                <a:lnTo>
                  <a:pt x="4081" y="735"/>
                </a:lnTo>
                <a:lnTo>
                  <a:pt x="4067" y="742"/>
                </a:lnTo>
                <a:lnTo>
                  <a:pt x="4054" y="748"/>
                </a:lnTo>
                <a:lnTo>
                  <a:pt x="4040" y="754"/>
                </a:lnTo>
                <a:lnTo>
                  <a:pt x="4025" y="760"/>
                </a:lnTo>
                <a:lnTo>
                  <a:pt x="4010" y="766"/>
                </a:lnTo>
                <a:lnTo>
                  <a:pt x="3994" y="771"/>
                </a:lnTo>
                <a:lnTo>
                  <a:pt x="4013" y="776"/>
                </a:lnTo>
                <a:lnTo>
                  <a:pt x="4033" y="783"/>
                </a:lnTo>
                <a:lnTo>
                  <a:pt x="4051" y="790"/>
                </a:lnTo>
                <a:lnTo>
                  <a:pt x="4068" y="798"/>
                </a:lnTo>
                <a:lnTo>
                  <a:pt x="4085" y="805"/>
                </a:lnTo>
                <a:lnTo>
                  <a:pt x="4101" y="815"/>
                </a:lnTo>
                <a:lnTo>
                  <a:pt x="4116" y="823"/>
                </a:lnTo>
                <a:lnTo>
                  <a:pt x="4130" y="832"/>
                </a:lnTo>
                <a:lnTo>
                  <a:pt x="4144" y="843"/>
                </a:lnTo>
                <a:lnTo>
                  <a:pt x="4156" y="852"/>
                </a:lnTo>
                <a:lnTo>
                  <a:pt x="4168" y="862"/>
                </a:lnTo>
                <a:lnTo>
                  <a:pt x="4180" y="874"/>
                </a:lnTo>
                <a:lnTo>
                  <a:pt x="4189" y="884"/>
                </a:lnTo>
                <a:lnTo>
                  <a:pt x="4199" y="896"/>
                </a:lnTo>
                <a:lnTo>
                  <a:pt x="4208" y="907"/>
                </a:lnTo>
                <a:lnTo>
                  <a:pt x="4215" y="920"/>
                </a:lnTo>
                <a:lnTo>
                  <a:pt x="4222" y="932"/>
                </a:lnTo>
                <a:lnTo>
                  <a:pt x="4227" y="944"/>
                </a:lnTo>
                <a:lnTo>
                  <a:pt x="4232" y="956"/>
                </a:lnTo>
                <a:lnTo>
                  <a:pt x="4236" y="969"/>
                </a:lnTo>
                <a:lnTo>
                  <a:pt x="4239" y="982"/>
                </a:lnTo>
                <a:lnTo>
                  <a:pt x="4241" y="995"/>
                </a:lnTo>
                <a:lnTo>
                  <a:pt x="4242" y="1007"/>
                </a:lnTo>
                <a:lnTo>
                  <a:pt x="4242" y="1021"/>
                </a:lnTo>
                <a:lnTo>
                  <a:pt x="4241" y="1033"/>
                </a:lnTo>
                <a:lnTo>
                  <a:pt x="4239" y="1047"/>
                </a:lnTo>
                <a:lnTo>
                  <a:pt x="4236" y="1059"/>
                </a:lnTo>
                <a:lnTo>
                  <a:pt x="4231" y="1073"/>
                </a:lnTo>
                <a:lnTo>
                  <a:pt x="4226" y="1085"/>
                </a:lnTo>
                <a:lnTo>
                  <a:pt x="4223" y="1092"/>
                </a:lnTo>
                <a:lnTo>
                  <a:pt x="4219" y="1099"/>
                </a:lnTo>
                <a:lnTo>
                  <a:pt x="4216" y="1105"/>
                </a:lnTo>
                <a:lnTo>
                  <a:pt x="4212" y="1111"/>
                </a:lnTo>
                <a:lnTo>
                  <a:pt x="4209" y="1117"/>
                </a:lnTo>
                <a:lnTo>
                  <a:pt x="4204" y="1124"/>
                </a:lnTo>
                <a:lnTo>
                  <a:pt x="4195" y="1135"/>
                </a:lnTo>
                <a:lnTo>
                  <a:pt x="4185" y="1147"/>
                </a:lnTo>
                <a:lnTo>
                  <a:pt x="4174" y="1158"/>
                </a:lnTo>
                <a:lnTo>
                  <a:pt x="4163" y="1168"/>
                </a:lnTo>
                <a:lnTo>
                  <a:pt x="4151" y="1179"/>
                </a:lnTo>
                <a:lnTo>
                  <a:pt x="4139" y="1188"/>
                </a:lnTo>
                <a:lnTo>
                  <a:pt x="4125" y="1198"/>
                </a:lnTo>
                <a:lnTo>
                  <a:pt x="4110" y="1207"/>
                </a:lnTo>
                <a:lnTo>
                  <a:pt x="4096" y="1215"/>
                </a:lnTo>
                <a:lnTo>
                  <a:pt x="4081" y="1223"/>
                </a:lnTo>
                <a:lnTo>
                  <a:pt x="4065" y="1231"/>
                </a:lnTo>
                <a:lnTo>
                  <a:pt x="4049" y="1237"/>
                </a:lnTo>
                <a:lnTo>
                  <a:pt x="4033" y="1243"/>
                </a:lnTo>
                <a:lnTo>
                  <a:pt x="4016" y="1250"/>
                </a:lnTo>
                <a:lnTo>
                  <a:pt x="3998" y="1255"/>
                </a:lnTo>
                <a:lnTo>
                  <a:pt x="3981" y="1260"/>
                </a:lnTo>
                <a:lnTo>
                  <a:pt x="3963" y="1264"/>
                </a:lnTo>
                <a:lnTo>
                  <a:pt x="3944" y="1268"/>
                </a:lnTo>
                <a:lnTo>
                  <a:pt x="3925" y="1271"/>
                </a:lnTo>
                <a:lnTo>
                  <a:pt x="3907" y="1275"/>
                </a:lnTo>
                <a:lnTo>
                  <a:pt x="3887" y="1277"/>
                </a:lnTo>
                <a:lnTo>
                  <a:pt x="3868" y="1279"/>
                </a:lnTo>
                <a:lnTo>
                  <a:pt x="3848" y="1280"/>
                </a:lnTo>
                <a:lnTo>
                  <a:pt x="3829" y="1281"/>
                </a:lnTo>
                <a:lnTo>
                  <a:pt x="3808" y="1281"/>
                </a:lnTo>
                <a:lnTo>
                  <a:pt x="3789" y="1280"/>
                </a:lnTo>
                <a:lnTo>
                  <a:pt x="3769" y="1279"/>
                </a:lnTo>
                <a:lnTo>
                  <a:pt x="3749" y="1277"/>
                </a:lnTo>
                <a:lnTo>
                  <a:pt x="3730" y="1275"/>
                </a:lnTo>
                <a:lnTo>
                  <a:pt x="3709" y="1271"/>
                </a:lnTo>
                <a:lnTo>
                  <a:pt x="3690" y="1267"/>
                </a:lnTo>
                <a:lnTo>
                  <a:pt x="3670" y="1263"/>
                </a:lnTo>
                <a:lnTo>
                  <a:pt x="3655" y="1286"/>
                </a:lnTo>
                <a:lnTo>
                  <a:pt x="3638" y="1308"/>
                </a:lnTo>
                <a:lnTo>
                  <a:pt x="3619" y="1329"/>
                </a:lnTo>
                <a:lnTo>
                  <a:pt x="3599" y="1350"/>
                </a:lnTo>
                <a:lnTo>
                  <a:pt x="3577" y="1369"/>
                </a:lnTo>
                <a:lnTo>
                  <a:pt x="3555" y="1388"/>
                </a:lnTo>
                <a:lnTo>
                  <a:pt x="3531" y="1406"/>
                </a:lnTo>
                <a:lnTo>
                  <a:pt x="3505" y="1423"/>
                </a:lnTo>
                <a:lnTo>
                  <a:pt x="3478" y="1439"/>
                </a:lnTo>
                <a:lnTo>
                  <a:pt x="3451" y="1455"/>
                </a:lnTo>
                <a:lnTo>
                  <a:pt x="3422" y="1469"/>
                </a:lnTo>
                <a:lnTo>
                  <a:pt x="3392" y="1483"/>
                </a:lnTo>
                <a:lnTo>
                  <a:pt x="3362" y="1495"/>
                </a:lnTo>
                <a:lnTo>
                  <a:pt x="3330" y="1507"/>
                </a:lnTo>
                <a:lnTo>
                  <a:pt x="3298" y="1517"/>
                </a:lnTo>
                <a:lnTo>
                  <a:pt x="3264" y="1527"/>
                </a:lnTo>
                <a:lnTo>
                  <a:pt x="3230" y="1536"/>
                </a:lnTo>
                <a:lnTo>
                  <a:pt x="3195" y="1543"/>
                </a:lnTo>
                <a:lnTo>
                  <a:pt x="3161" y="1549"/>
                </a:lnTo>
                <a:lnTo>
                  <a:pt x="3125" y="1555"/>
                </a:lnTo>
                <a:lnTo>
                  <a:pt x="3090" y="1560"/>
                </a:lnTo>
                <a:lnTo>
                  <a:pt x="3053" y="1563"/>
                </a:lnTo>
                <a:lnTo>
                  <a:pt x="3016" y="1565"/>
                </a:lnTo>
                <a:lnTo>
                  <a:pt x="2979" y="1566"/>
                </a:lnTo>
                <a:lnTo>
                  <a:pt x="2942" y="1566"/>
                </a:lnTo>
                <a:lnTo>
                  <a:pt x="2905" y="1565"/>
                </a:lnTo>
                <a:lnTo>
                  <a:pt x="2867" y="1562"/>
                </a:lnTo>
                <a:lnTo>
                  <a:pt x="2831" y="1559"/>
                </a:lnTo>
                <a:lnTo>
                  <a:pt x="2793" y="1554"/>
                </a:lnTo>
                <a:lnTo>
                  <a:pt x="2756" y="1547"/>
                </a:lnTo>
                <a:lnTo>
                  <a:pt x="2719" y="1540"/>
                </a:lnTo>
                <a:lnTo>
                  <a:pt x="2683" y="1532"/>
                </a:lnTo>
                <a:lnTo>
                  <a:pt x="2664" y="1527"/>
                </a:lnTo>
                <a:lnTo>
                  <a:pt x="2646" y="1522"/>
                </a:lnTo>
                <a:lnTo>
                  <a:pt x="2629" y="1517"/>
                </a:lnTo>
                <a:lnTo>
                  <a:pt x="2611" y="1511"/>
                </a:lnTo>
                <a:lnTo>
                  <a:pt x="2574" y="1531"/>
                </a:lnTo>
                <a:lnTo>
                  <a:pt x="2535" y="1547"/>
                </a:lnTo>
                <a:lnTo>
                  <a:pt x="2496" y="1564"/>
                </a:lnTo>
                <a:lnTo>
                  <a:pt x="2455" y="1579"/>
                </a:lnTo>
                <a:lnTo>
                  <a:pt x="2414" y="1592"/>
                </a:lnTo>
                <a:lnTo>
                  <a:pt x="2372" y="1605"/>
                </a:lnTo>
                <a:lnTo>
                  <a:pt x="2329" y="1615"/>
                </a:lnTo>
                <a:lnTo>
                  <a:pt x="2286" y="1624"/>
                </a:lnTo>
                <a:lnTo>
                  <a:pt x="2241" y="1633"/>
                </a:lnTo>
                <a:lnTo>
                  <a:pt x="2197" y="1639"/>
                </a:lnTo>
                <a:lnTo>
                  <a:pt x="2153" y="1645"/>
                </a:lnTo>
                <a:lnTo>
                  <a:pt x="2109" y="1648"/>
                </a:lnTo>
                <a:lnTo>
                  <a:pt x="2063" y="1651"/>
                </a:lnTo>
                <a:lnTo>
                  <a:pt x="2018" y="1652"/>
                </a:lnTo>
                <a:lnTo>
                  <a:pt x="1973" y="1652"/>
                </a:lnTo>
                <a:lnTo>
                  <a:pt x="1928" y="1651"/>
                </a:lnTo>
                <a:lnTo>
                  <a:pt x="1883" y="1648"/>
                </a:lnTo>
                <a:lnTo>
                  <a:pt x="1839" y="1644"/>
                </a:lnTo>
                <a:lnTo>
                  <a:pt x="1795" y="1639"/>
                </a:lnTo>
                <a:lnTo>
                  <a:pt x="1750" y="1633"/>
                </a:lnTo>
                <a:lnTo>
                  <a:pt x="1707" y="1624"/>
                </a:lnTo>
                <a:lnTo>
                  <a:pt x="1664" y="1615"/>
                </a:lnTo>
                <a:lnTo>
                  <a:pt x="1622" y="1605"/>
                </a:lnTo>
                <a:lnTo>
                  <a:pt x="1580" y="1593"/>
                </a:lnTo>
                <a:lnTo>
                  <a:pt x="1540" y="1580"/>
                </a:lnTo>
                <a:lnTo>
                  <a:pt x="1500" y="1565"/>
                </a:lnTo>
                <a:lnTo>
                  <a:pt x="1461" y="1549"/>
                </a:lnTo>
                <a:lnTo>
                  <a:pt x="1422" y="1532"/>
                </a:lnTo>
                <a:lnTo>
                  <a:pt x="1386" y="1514"/>
                </a:lnTo>
                <a:lnTo>
                  <a:pt x="1350" y="1494"/>
                </a:lnTo>
                <a:lnTo>
                  <a:pt x="1315" y="1473"/>
                </a:lnTo>
                <a:lnTo>
                  <a:pt x="1283" y="1452"/>
                </a:lnTo>
                <a:lnTo>
                  <a:pt x="1266" y="1464"/>
                </a:lnTo>
                <a:lnTo>
                  <a:pt x="1246" y="1477"/>
                </a:lnTo>
                <a:lnTo>
                  <a:pt x="1227" y="1488"/>
                </a:lnTo>
                <a:lnTo>
                  <a:pt x="1207" y="1498"/>
                </a:lnTo>
                <a:lnTo>
                  <a:pt x="1187" y="1509"/>
                </a:lnTo>
                <a:lnTo>
                  <a:pt x="1165" y="1518"/>
                </a:lnTo>
                <a:lnTo>
                  <a:pt x="1144" y="1527"/>
                </a:lnTo>
                <a:lnTo>
                  <a:pt x="1121" y="1535"/>
                </a:lnTo>
                <a:lnTo>
                  <a:pt x="1098" y="1542"/>
                </a:lnTo>
                <a:lnTo>
                  <a:pt x="1075" y="1548"/>
                </a:lnTo>
                <a:lnTo>
                  <a:pt x="1051" y="1555"/>
                </a:lnTo>
                <a:lnTo>
                  <a:pt x="1027" y="1559"/>
                </a:lnTo>
                <a:lnTo>
                  <a:pt x="1002" y="1564"/>
                </a:lnTo>
                <a:lnTo>
                  <a:pt x="978" y="1567"/>
                </a:lnTo>
                <a:lnTo>
                  <a:pt x="953" y="1570"/>
                </a:lnTo>
                <a:lnTo>
                  <a:pt x="928" y="1571"/>
                </a:lnTo>
                <a:lnTo>
                  <a:pt x="902" y="1573"/>
                </a:lnTo>
                <a:lnTo>
                  <a:pt x="877" y="1573"/>
                </a:lnTo>
                <a:lnTo>
                  <a:pt x="851" y="1573"/>
                </a:lnTo>
                <a:lnTo>
                  <a:pt x="827" y="1572"/>
                </a:lnTo>
                <a:lnTo>
                  <a:pt x="802" y="1570"/>
                </a:lnTo>
                <a:lnTo>
                  <a:pt x="776" y="1567"/>
                </a:lnTo>
                <a:lnTo>
                  <a:pt x="751" y="1564"/>
                </a:lnTo>
                <a:lnTo>
                  <a:pt x="726" y="1560"/>
                </a:lnTo>
                <a:lnTo>
                  <a:pt x="702" y="1555"/>
                </a:lnTo>
                <a:lnTo>
                  <a:pt x="678" y="1549"/>
                </a:lnTo>
                <a:lnTo>
                  <a:pt x="654" y="1543"/>
                </a:lnTo>
                <a:lnTo>
                  <a:pt x="630" y="1536"/>
                </a:lnTo>
                <a:lnTo>
                  <a:pt x="607" y="1528"/>
                </a:lnTo>
                <a:lnTo>
                  <a:pt x="585" y="1518"/>
                </a:lnTo>
                <a:lnTo>
                  <a:pt x="563" y="1509"/>
                </a:lnTo>
                <a:lnTo>
                  <a:pt x="542" y="1498"/>
                </a:lnTo>
                <a:lnTo>
                  <a:pt x="528" y="1491"/>
                </a:lnTo>
                <a:lnTo>
                  <a:pt x="515" y="1484"/>
                </a:lnTo>
                <a:lnTo>
                  <a:pt x="502" y="1476"/>
                </a:lnTo>
                <a:lnTo>
                  <a:pt x="490" y="1467"/>
                </a:lnTo>
                <a:lnTo>
                  <a:pt x="478" y="1459"/>
                </a:lnTo>
                <a:lnTo>
                  <a:pt x="467" y="1451"/>
                </a:lnTo>
                <a:lnTo>
                  <a:pt x="456" y="1442"/>
                </a:lnTo>
                <a:lnTo>
                  <a:pt x="446" y="1433"/>
                </a:lnTo>
                <a:lnTo>
                  <a:pt x="436" y="1425"/>
                </a:lnTo>
                <a:lnTo>
                  <a:pt x="426" y="1415"/>
                </a:lnTo>
                <a:lnTo>
                  <a:pt x="417" y="1406"/>
                </a:lnTo>
                <a:lnTo>
                  <a:pt x="409" y="1396"/>
                </a:lnTo>
                <a:lnTo>
                  <a:pt x="401" y="1386"/>
                </a:lnTo>
                <a:lnTo>
                  <a:pt x="394" y="1377"/>
                </a:lnTo>
                <a:lnTo>
                  <a:pt x="387" y="1366"/>
                </a:lnTo>
                <a:lnTo>
                  <a:pt x="381" y="1356"/>
                </a:lnTo>
                <a:lnTo>
                  <a:pt x="375" y="1345"/>
                </a:lnTo>
                <a:lnTo>
                  <a:pt x="370" y="1335"/>
                </a:lnTo>
                <a:lnTo>
                  <a:pt x="366" y="1325"/>
                </a:lnTo>
                <a:lnTo>
                  <a:pt x="361" y="1314"/>
                </a:lnTo>
                <a:lnTo>
                  <a:pt x="358" y="1304"/>
                </a:lnTo>
                <a:lnTo>
                  <a:pt x="355" y="1292"/>
                </a:lnTo>
                <a:lnTo>
                  <a:pt x="352" y="1282"/>
                </a:lnTo>
                <a:lnTo>
                  <a:pt x="351" y="1271"/>
                </a:lnTo>
                <a:lnTo>
                  <a:pt x="348" y="1260"/>
                </a:lnTo>
                <a:lnTo>
                  <a:pt x="348" y="1249"/>
                </a:lnTo>
                <a:lnTo>
                  <a:pt x="348" y="1238"/>
                </a:lnTo>
                <a:lnTo>
                  <a:pt x="348" y="1227"/>
                </a:lnTo>
                <a:lnTo>
                  <a:pt x="350" y="1215"/>
                </a:lnTo>
                <a:lnTo>
                  <a:pt x="351" y="1205"/>
                </a:lnTo>
                <a:lnTo>
                  <a:pt x="353" y="1193"/>
                </a:lnTo>
                <a:lnTo>
                  <a:pt x="356" y="1182"/>
                </a:lnTo>
                <a:lnTo>
                  <a:pt x="337" y="1181"/>
                </a:lnTo>
                <a:lnTo>
                  <a:pt x="317" y="1180"/>
                </a:lnTo>
                <a:lnTo>
                  <a:pt x="299" y="1177"/>
                </a:lnTo>
                <a:lnTo>
                  <a:pt x="280" y="1175"/>
                </a:lnTo>
                <a:lnTo>
                  <a:pt x="262" y="1171"/>
                </a:lnTo>
                <a:lnTo>
                  <a:pt x="244" y="1167"/>
                </a:lnTo>
                <a:lnTo>
                  <a:pt x="226" y="1162"/>
                </a:lnTo>
                <a:lnTo>
                  <a:pt x="210" y="1157"/>
                </a:lnTo>
                <a:lnTo>
                  <a:pt x="194" y="1152"/>
                </a:lnTo>
                <a:lnTo>
                  <a:pt x="178" y="1146"/>
                </a:lnTo>
                <a:lnTo>
                  <a:pt x="163" y="1139"/>
                </a:lnTo>
                <a:lnTo>
                  <a:pt x="148" y="1133"/>
                </a:lnTo>
                <a:lnTo>
                  <a:pt x="134" y="1126"/>
                </a:lnTo>
                <a:lnTo>
                  <a:pt x="120" y="1117"/>
                </a:lnTo>
                <a:lnTo>
                  <a:pt x="107" y="1109"/>
                </a:lnTo>
                <a:lnTo>
                  <a:pt x="95" y="1101"/>
                </a:lnTo>
                <a:lnTo>
                  <a:pt x="83" y="1092"/>
                </a:lnTo>
                <a:lnTo>
                  <a:pt x="72" y="1083"/>
                </a:lnTo>
                <a:lnTo>
                  <a:pt x="61" y="1074"/>
                </a:lnTo>
                <a:lnTo>
                  <a:pt x="52" y="1063"/>
                </a:lnTo>
                <a:lnTo>
                  <a:pt x="43" y="1053"/>
                </a:lnTo>
                <a:lnTo>
                  <a:pt x="34" y="1042"/>
                </a:lnTo>
                <a:lnTo>
                  <a:pt x="27" y="1032"/>
                </a:lnTo>
                <a:lnTo>
                  <a:pt x="20" y="1022"/>
                </a:lnTo>
                <a:lnTo>
                  <a:pt x="15" y="1010"/>
                </a:lnTo>
                <a:lnTo>
                  <a:pt x="11" y="999"/>
                </a:lnTo>
                <a:lnTo>
                  <a:pt x="6" y="987"/>
                </a:lnTo>
                <a:lnTo>
                  <a:pt x="3" y="975"/>
                </a:lnTo>
                <a:lnTo>
                  <a:pt x="1" y="963"/>
                </a:lnTo>
                <a:lnTo>
                  <a:pt x="0" y="951"/>
                </a:lnTo>
                <a:lnTo>
                  <a:pt x="0" y="938"/>
                </a:lnTo>
                <a:lnTo>
                  <a:pt x="1" y="927"/>
                </a:lnTo>
                <a:lnTo>
                  <a:pt x="2" y="915"/>
                </a:lnTo>
                <a:lnTo>
                  <a:pt x="4" y="904"/>
                </a:lnTo>
                <a:lnTo>
                  <a:pt x="7" y="893"/>
                </a:lnTo>
                <a:lnTo>
                  <a:pt x="12" y="882"/>
                </a:lnTo>
                <a:lnTo>
                  <a:pt x="16" y="872"/>
                </a:lnTo>
                <a:lnTo>
                  <a:pt x="21" y="861"/>
                </a:lnTo>
                <a:lnTo>
                  <a:pt x="28" y="851"/>
                </a:lnTo>
                <a:lnTo>
                  <a:pt x="34" y="842"/>
                </a:lnTo>
                <a:lnTo>
                  <a:pt x="42" y="831"/>
                </a:lnTo>
                <a:lnTo>
                  <a:pt x="51" y="822"/>
                </a:lnTo>
                <a:lnTo>
                  <a:pt x="59" y="812"/>
                </a:lnTo>
                <a:lnTo>
                  <a:pt x="69" y="804"/>
                </a:lnTo>
                <a:lnTo>
                  <a:pt x="79" y="796"/>
                </a:lnTo>
                <a:lnTo>
                  <a:pt x="89" y="787"/>
                </a:lnTo>
                <a:lnTo>
                  <a:pt x="100" y="779"/>
                </a:lnTo>
                <a:lnTo>
                  <a:pt x="112" y="772"/>
                </a:lnTo>
                <a:lnTo>
                  <a:pt x="124" y="764"/>
                </a:lnTo>
                <a:lnTo>
                  <a:pt x="137" y="757"/>
                </a:lnTo>
                <a:lnTo>
                  <a:pt x="150" y="750"/>
                </a:lnTo>
                <a:lnTo>
                  <a:pt x="164" y="744"/>
                </a:lnTo>
                <a:lnTo>
                  <a:pt x="178" y="739"/>
                </a:lnTo>
                <a:lnTo>
                  <a:pt x="192" y="732"/>
                </a:lnTo>
                <a:lnTo>
                  <a:pt x="207" y="727"/>
                </a:lnTo>
                <a:lnTo>
                  <a:pt x="223" y="723"/>
                </a:lnTo>
                <a:lnTo>
                  <a:pt x="238" y="719"/>
                </a:lnTo>
                <a:lnTo>
                  <a:pt x="255" y="715"/>
                </a:lnTo>
                <a:lnTo>
                  <a:pt x="271" y="711"/>
                </a:lnTo>
                <a:lnTo>
                  <a:pt x="288" y="708"/>
                </a:lnTo>
                <a:lnTo>
                  <a:pt x="305" y="706"/>
                </a:lnTo>
                <a:lnTo>
                  <a:pt x="323" y="704"/>
                </a:lnTo>
                <a:lnTo>
                  <a:pt x="340" y="702"/>
                </a:lnTo>
                <a:lnTo>
                  <a:pt x="358" y="702"/>
                </a:lnTo>
                <a:lnTo>
                  <a:pt x="342" y="697"/>
                </a:lnTo>
                <a:lnTo>
                  <a:pt x="328" y="693"/>
                </a:lnTo>
                <a:lnTo>
                  <a:pt x="313" y="688"/>
                </a:lnTo>
                <a:lnTo>
                  <a:pt x="300" y="681"/>
                </a:lnTo>
                <a:lnTo>
                  <a:pt x="287" y="676"/>
                </a:lnTo>
                <a:lnTo>
                  <a:pt x="274" y="670"/>
                </a:lnTo>
                <a:lnTo>
                  <a:pt x="262" y="663"/>
                </a:lnTo>
                <a:lnTo>
                  <a:pt x="250" y="655"/>
                </a:lnTo>
                <a:lnTo>
                  <a:pt x="239" y="648"/>
                </a:lnTo>
                <a:lnTo>
                  <a:pt x="230" y="641"/>
                </a:lnTo>
                <a:lnTo>
                  <a:pt x="220" y="633"/>
                </a:lnTo>
                <a:lnTo>
                  <a:pt x="211" y="625"/>
                </a:lnTo>
                <a:lnTo>
                  <a:pt x="203" y="617"/>
                </a:lnTo>
                <a:lnTo>
                  <a:pt x="195" y="607"/>
                </a:lnTo>
                <a:lnTo>
                  <a:pt x="188" y="599"/>
                </a:lnTo>
                <a:lnTo>
                  <a:pt x="182" y="590"/>
                </a:lnTo>
                <a:lnTo>
                  <a:pt x="176" y="580"/>
                </a:lnTo>
                <a:lnTo>
                  <a:pt x="171" y="571"/>
                </a:lnTo>
                <a:lnTo>
                  <a:pt x="167" y="562"/>
                </a:lnTo>
                <a:lnTo>
                  <a:pt x="164" y="552"/>
                </a:lnTo>
                <a:lnTo>
                  <a:pt x="161" y="542"/>
                </a:lnTo>
                <a:lnTo>
                  <a:pt x="158" y="532"/>
                </a:lnTo>
                <a:lnTo>
                  <a:pt x="157" y="522"/>
                </a:lnTo>
                <a:lnTo>
                  <a:pt x="157" y="513"/>
                </a:lnTo>
                <a:lnTo>
                  <a:pt x="157" y="502"/>
                </a:lnTo>
                <a:lnTo>
                  <a:pt x="158" y="492"/>
                </a:lnTo>
                <a:lnTo>
                  <a:pt x="161" y="482"/>
                </a:lnTo>
                <a:lnTo>
                  <a:pt x="163" y="472"/>
                </a:lnTo>
                <a:lnTo>
                  <a:pt x="167" y="462"/>
                </a:lnTo>
                <a:lnTo>
                  <a:pt x="171" y="452"/>
                </a:lnTo>
                <a:lnTo>
                  <a:pt x="177" y="442"/>
                </a:lnTo>
                <a:lnTo>
                  <a:pt x="182" y="432"/>
                </a:lnTo>
                <a:lnTo>
                  <a:pt x="189" y="422"/>
                </a:lnTo>
                <a:lnTo>
                  <a:pt x="196" y="413"/>
                </a:lnTo>
                <a:lnTo>
                  <a:pt x="205" y="404"/>
                </a:lnTo>
                <a:lnTo>
                  <a:pt x="214" y="395"/>
                </a:lnTo>
                <a:lnTo>
                  <a:pt x="223" y="387"/>
                </a:lnTo>
                <a:lnTo>
                  <a:pt x="233" y="379"/>
                </a:lnTo>
                <a:lnTo>
                  <a:pt x="244" y="371"/>
                </a:lnTo>
                <a:lnTo>
                  <a:pt x="255" y="364"/>
                </a:lnTo>
                <a:lnTo>
                  <a:pt x="266" y="358"/>
                </a:lnTo>
                <a:lnTo>
                  <a:pt x="278" y="351"/>
                </a:lnTo>
                <a:lnTo>
                  <a:pt x="291" y="345"/>
                </a:lnTo>
                <a:lnTo>
                  <a:pt x="304" y="339"/>
                </a:lnTo>
                <a:lnTo>
                  <a:pt x="317" y="334"/>
                </a:lnTo>
                <a:lnTo>
                  <a:pt x="331" y="329"/>
                </a:lnTo>
                <a:lnTo>
                  <a:pt x="345" y="325"/>
                </a:lnTo>
                <a:lnTo>
                  <a:pt x="359" y="321"/>
                </a:lnTo>
                <a:lnTo>
                  <a:pt x="373" y="317"/>
                </a:lnTo>
                <a:lnTo>
                  <a:pt x="388" y="314"/>
                </a:lnTo>
                <a:lnTo>
                  <a:pt x="403" y="312"/>
                </a:lnTo>
                <a:lnTo>
                  <a:pt x="419" y="310"/>
                </a:lnTo>
                <a:lnTo>
                  <a:pt x="435" y="308"/>
                </a:lnTo>
                <a:lnTo>
                  <a:pt x="450" y="307"/>
                </a:lnTo>
                <a:lnTo>
                  <a:pt x="466" y="305"/>
                </a:lnTo>
                <a:lnTo>
                  <a:pt x="481" y="305"/>
                </a:lnTo>
                <a:lnTo>
                  <a:pt x="497" y="305"/>
                </a:lnTo>
                <a:lnTo>
                  <a:pt x="514" y="307"/>
                </a:lnTo>
                <a:lnTo>
                  <a:pt x="530" y="308"/>
                </a:lnTo>
                <a:lnTo>
                  <a:pt x="546" y="309"/>
                </a:lnTo>
                <a:lnTo>
                  <a:pt x="561" y="312"/>
                </a:lnTo>
                <a:lnTo>
                  <a:pt x="577" y="314"/>
                </a:lnTo>
                <a:lnTo>
                  <a:pt x="593" y="317"/>
                </a:lnTo>
                <a:lnTo>
                  <a:pt x="609" y="321"/>
                </a:lnTo>
                <a:lnTo>
                  <a:pt x="620" y="324"/>
                </a:lnTo>
                <a:lnTo>
                  <a:pt x="623" y="316"/>
                </a:lnTo>
                <a:lnTo>
                  <a:pt x="626" y="309"/>
                </a:lnTo>
                <a:lnTo>
                  <a:pt x="629" y="300"/>
                </a:lnTo>
                <a:lnTo>
                  <a:pt x="632" y="292"/>
                </a:lnTo>
                <a:lnTo>
                  <a:pt x="635" y="285"/>
                </a:lnTo>
                <a:lnTo>
                  <a:pt x="640" y="276"/>
                </a:lnTo>
                <a:lnTo>
                  <a:pt x="644" y="269"/>
                </a:lnTo>
                <a:lnTo>
                  <a:pt x="648" y="262"/>
                </a:lnTo>
                <a:lnTo>
                  <a:pt x="653" y="254"/>
                </a:lnTo>
                <a:lnTo>
                  <a:pt x="658" y="246"/>
                </a:lnTo>
                <a:lnTo>
                  <a:pt x="664" y="240"/>
                </a:lnTo>
                <a:lnTo>
                  <a:pt x="669" y="233"/>
                </a:lnTo>
                <a:lnTo>
                  <a:pt x="681" y="218"/>
                </a:lnTo>
                <a:lnTo>
                  <a:pt x="694" y="205"/>
                </a:lnTo>
                <a:lnTo>
                  <a:pt x="708" y="192"/>
                </a:lnTo>
                <a:lnTo>
                  <a:pt x="723" y="180"/>
                </a:lnTo>
                <a:lnTo>
                  <a:pt x="738" y="167"/>
                </a:lnTo>
                <a:lnTo>
                  <a:pt x="754" y="156"/>
                </a:lnTo>
                <a:lnTo>
                  <a:pt x="773" y="145"/>
                </a:lnTo>
                <a:lnTo>
                  <a:pt x="790" y="135"/>
                </a:lnTo>
                <a:lnTo>
                  <a:pt x="809" y="124"/>
                </a:lnTo>
                <a:lnTo>
                  <a:pt x="829" y="115"/>
                </a:lnTo>
                <a:lnTo>
                  <a:pt x="849" y="107"/>
                </a:lnTo>
                <a:lnTo>
                  <a:pt x="871" y="98"/>
                </a:lnTo>
                <a:lnTo>
                  <a:pt x="892" y="91"/>
                </a:lnTo>
                <a:lnTo>
                  <a:pt x="914" y="85"/>
                </a:lnTo>
                <a:lnTo>
                  <a:pt x="937" y="79"/>
                </a:lnTo>
                <a:lnTo>
                  <a:pt x="960" y="73"/>
                </a:lnTo>
                <a:lnTo>
                  <a:pt x="983" y="68"/>
                </a:lnTo>
                <a:lnTo>
                  <a:pt x="1008" y="64"/>
                </a:lnTo>
                <a:lnTo>
                  <a:pt x="1032" y="61"/>
                </a:lnTo>
                <a:lnTo>
                  <a:pt x="1056" y="59"/>
                </a:lnTo>
                <a:lnTo>
                  <a:pt x="1081" y="57"/>
                </a:lnTo>
                <a:lnTo>
                  <a:pt x="1107" y="56"/>
                </a:lnTo>
                <a:lnTo>
                  <a:pt x="1133" y="56"/>
                </a:lnTo>
                <a:lnTo>
                  <a:pt x="1158" y="57"/>
                </a:lnTo>
                <a:lnTo>
                  <a:pt x="1184" y="58"/>
                </a:lnTo>
                <a:lnTo>
                  <a:pt x="1210" y="61"/>
                </a:lnTo>
                <a:lnTo>
                  <a:pt x="1225" y="62"/>
                </a:lnTo>
                <a:lnTo>
                  <a:pt x="1239" y="64"/>
                </a:lnTo>
                <a:lnTo>
                  <a:pt x="1268" y="69"/>
                </a:lnTo>
                <a:lnTo>
                  <a:pt x="1296" y="74"/>
                </a:lnTo>
                <a:lnTo>
                  <a:pt x="1323" y="82"/>
                </a:lnTo>
                <a:lnTo>
                  <a:pt x="1349" y="89"/>
                </a:lnTo>
                <a:lnTo>
                  <a:pt x="1375" y="97"/>
                </a:lnTo>
                <a:lnTo>
                  <a:pt x="1400" y="107"/>
                </a:lnTo>
                <a:lnTo>
                  <a:pt x="1423" y="117"/>
                </a:lnTo>
                <a:lnTo>
                  <a:pt x="1446" y="129"/>
                </a:lnTo>
                <a:lnTo>
                  <a:pt x="1469" y="140"/>
                </a:lnTo>
                <a:lnTo>
                  <a:pt x="1479" y="146"/>
                </a:lnTo>
                <a:lnTo>
                  <a:pt x="1489" y="153"/>
                </a:lnTo>
                <a:lnTo>
                  <a:pt x="1499" y="160"/>
                </a:lnTo>
                <a:lnTo>
                  <a:pt x="1509" y="167"/>
                </a:lnTo>
                <a:lnTo>
                  <a:pt x="1518" y="173"/>
                </a:lnTo>
                <a:lnTo>
                  <a:pt x="1528" y="181"/>
                </a:lnTo>
                <a:lnTo>
                  <a:pt x="1537" y="188"/>
                </a:lnTo>
                <a:lnTo>
                  <a:pt x="1545" y="196"/>
                </a:lnTo>
                <a:lnTo>
                  <a:pt x="1553" y="203"/>
                </a:lnTo>
                <a:lnTo>
                  <a:pt x="1560" y="212"/>
                </a:lnTo>
                <a:lnTo>
                  <a:pt x="1568" y="219"/>
                </a:lnTo>
                <a:lnTo>
                  <a:pt x="1575" y="227"/>
                </a:lnTo>
              </a:path>
            </a:pathLst>
          </a:custGeom>
          <a:solidFill>
            <a:schemeClr val="accent1"/>
          </a:solidFill>
          <a:ln w="238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pic>
        <p:nvPicPr>
          <p:cNvPr id="50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691" y="1615328"/>
            <a:ext cx="60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58" y="2191589"/>
            <a:ext cx="6842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AutoShape 40"/>
          <p:cNvSpPr>
            <a:spLocks noChangeArrowheads="1"/>
          </p:cNvSpPr>
          <p:nvPr/>
        </p:nvSpPr>
        <p:spPr bwMode="auto">
          <a:xfrm flipH="1">
            <a:off x="4390904" y="2205037"/>
            <a:ext cx="1387731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 dirty="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5" name="Text Box 41"/>
          <p:cNvSpPr txBox="1">
            <a:spLocks noChangeArrowheads="1"/>
          </p:cNvSpPr>
          <p:nvPr/>
        </p:nvSpPr>
        <p:spPr bwMode="auto">
          <a:xfrm>
            <a:off x="6557398" y="3140968"/>
            <a:ext cx="2688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ДОЧЕРНИЕ ОБЩЕСТВА </a:t>
            </a:r>
            <a:endParaRPr lang="ru-RU" sz="2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 Box 42"/>
          <p:cNvSpPr txBox="1">
            <a:spLocks noChangeArrowheads="1"/>
          </p:cNvSpPr>
          <p:nvPr/>
        </p:nvSpPr>
        <p:spPr bwMode="auto">
          <a:xfrm>
            <a:off x="2843812" y="1419225"/>
            <a:ext cx="2243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ИСТС «ИНФОТЕХ»</a:t>
            </a:r>
            <a:endParaRPr lang="ru-RU" sz="2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 Box 43"/>
          <p:cNvSpPr txBox="1">
            <a:spLocks noChangeArrowheads="1"/>
          </p:cNvSpPr>
          <p:nvPr/>
        </p:nvSpPr>
        <p:spPr bwMode="auto">
          <a:xfrm>
            <a:off x="107034" y="2385219"/>
            <a:ext cx="22327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ПАО «ГАЗПРОМ»</a:t>
            </a:r>
            <a:endParaRPr lang="ru-RU" sz="2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8" name="Group 44"/>
          <p:cNvGrpSpPr>
            <a:grpSpLocks/>
          </p:cNvGrpSpPr>
          <p:nvPr/>
        </p:nvGrpSpPr>
        <p:grpSpPr bwMode="auto">
          <a:xfrm>
            <a:off x="6040419" y="4005264"/>
            <a:ext cx="1311275" cy="2244725"/>
            <a:chOff x="4558" y="2387"/>
            <a:chExt cx="826" cy="1414"/>
          </a:xfrm>
        </p:grpSpPr>
        <p:sp>
          <p:nvSpPr>
            <p:cNvPr id="59" name="Freeform 45"/>
            <p:cNvSpPr>
              <a:spLocks/>
            </p:cNvSpPr>
            <p:nvPr/>
          </p:nvSpPr>
          <p:spPr bwMode="auto">
            <a:xfrm rot="-4025546">
              <a:off x="4264" y="2681"/>
              <a:ext cx="1414" cy="826"/>
            </a:xfrm>
            <a:custGeom>
              <a:avLst/>
              <a:gdLst>
                <a:gd name="T0" fmla="*/ 0 w 4242"/>
                <a:gd name="T1" fmla="*/ 1 h 1652"/>
                <a:gd name="T2" fmla="*/ 0 w 4242"/>
                <a:gd name="T3" fmla="*/ 1 h 1652"/>
                <a:gd name="T4" fmla="*/ 0 w 4242"/>
                <a:gd name="T5" fmla="*/ 1 h 1652"/>
                <a:gd name="T6" fmla="*/ 0 w 4242"/>
                <a:gd name="T7" fmla="*/ 1 h 1652"/>
                <a:gd name="T8" fmla="*/ 0 w 4242"/>
                <a:gd name="T9" fmla="*/ 1 h 1652"/>
                <a:gd name="T10" fmla="*/ 0 w 4242"/>
                <a:gd name="T11" fmla="*/ 1 h 1652"/>
                <a:gd name="T12" fmla="*/ 0 w 4242"/>
                <a:gd name="T13" fmla="*/ 1 h 1652"/>
                <a:gd name="T14" fmla="*/ 0 w 4242"/>
                <a:gd name="T15" fmla="*/ 1 h 1652"/>
                <a:gd name="T16" fmla="*/ 0 w 4242"/>
                <a:gd name="T17" fmla="*/ 1 h 1652"/>
                <a:gd name="T18" fmla="*/ 0 w 4242"/>
                <a:gd name="T19" fmla="*/ 1 h 1652"/>
                <a:gd name="T20" fmla="*/ 0 w 4242"/>
                <a:gd name="T21" fmla="*/ 1 h 1652"/>
                <a:gd name="T22" fmla="*/ 0 w 4242"/>
                <a:gd name="T23" fmla="*/ 1 h 1652"/>
                <a:gd name="T24" fmla="*/ 0 w 4242"/>
                <a:gd name="T25" fmla="*/ 1 h 1652"/>
                <a:gd name="T26" fmla="*/ 0 w 4242"/>
                <a:gd name="T27" fmla="*/ 1 h 1652"/>
                <a:gd name="T28" fmla="*/ 0 w 4242"/>
                <a:gd name="T29" fmla="*/ 1 h 1652"/>
                <a:gd name="T30" fmla="*/ 0 w 4242"/>
                <a:gd name="T31" fmla="*/ 1 h 1652"/>
                <a:gd name="T32" fmla="*/ 0 w 4242"/>
                <a:gd name="T33" fmla="*/ 1 h 1652"/>
                <a:gd name="T34" fmla="*/ 0 w 4242"/>
                <a:gd name="T35" fmla="*/ 1 h 1652"/>
                <a:gd name="T36" fmla="*/ 0 w 4242"/>
                <a:gd name="T37" fmla="*/ 1 h 1652"/>
                <a:gd name="T38" fmla="*/ 0 w 4242"/>
                <a:gd name="T39" fmla="*/ 1 h 1652"/>
                <a:gd name="T40" fmla="*/ 0 w 4242"/>
                <a:gd name="T41" fmla="*/ 1 h 1652"/>
                <a:gd name="T42" fmla="*/ 0 w 4242"/>
                <a:gd name="T43" fmla="*/ 1 h 1652"/>
                <a:gd name="T44" fmla="*/ 0 w 4242"/>
                <a:gd name="T45" fmla="*/ 1 h 1652"/>
                <a:gd name="T46" fmla="*/ 0 w 4242"/>
                <a:gd name="T47" fmla="*/ 1 h 1652"/>
                <a:gd name="T48" fmla="*/ 0 w 4242"/>
                <a:gd name="T49" fmla="*/ 1 h 1652"/>
                <a:gd name="T50" fmla="*/ 0 w 4242"/>
                <a:gd name="T51" fmla="*/ 1 h 1652"/>
                <a:gd name="T52" fmla="*/ 0 w 4242"/>
                <a:gd name="T53" fmla="*/ 1 h 1652"/>
                <a:gd name="T54" fmla="*/ 0 w 4242"/>
                <a:gd name="T55" fmla="*/ 1 h 1652"/>
                <a:gd name="T56" fmla="*/ 0 w 4242"/>
                <a:gd name="T57" fmla="*/ 1 h 1652"/>
                <a:gd name="T58" fmla="*/ 0 w 4242"/>
                <a:gd name="T59" fmla="*/ 1 h 1652"/>
                <a:gd name="T60" fmla="*/ 0 w 4242"/>
                <a:gd name="T61" fmla="*/ 1 h 1652"/>
                <a:gd name="T62" fmla="*/ 0 w 4242"/>
                <a:gd name="T63" fmla="*/ 1 h 1652"/>
                <a:gd name="T64" fmla="*/ 0 w 4242"/>
                <a:gd name="T65" fmla="*/ 1 h 1652"/>
                <a:gd name="T66" fmla="*/ 0 w 4242"/>
                <a:gd name="T67" fmla="*/ 1 h 1652"/>
                <a:gd name="T68" fmla="*/ 0 w 4242"/>
                <a:gd name="T69" fmla="*/ 1 h 1652"/>
                <a:gd name="T70" fmla="*/ 0 w 4242"/>
                <a:gd name="T71" fmla="*/ 1 h 1652"/>
                <a:gd name="T72" fmla="*/ 0 w 4242"/>
                <a:gd name="T73" fmla="*/ 1 h 1652"/>
                <a:gd name="T74" fmla="*/ 0 w 4242"/>
                <a:gd name="T75" fmla="*/ 1 h 1652"/>
                <a:gd name="T76" fmla="*/ 0 w 4242"/>
                <a:gd name="T77" fmla="*/ 1 h 1652"/>
                <a:gd name="T78" fmla="*/ 0 w 4242"/>
                <a:gd name="T79" fmla="*/ 1 h 1652"/>
                <a:gd name="T80" fmla="*/ 0 w 4242"/>
                <a:gd name="T81" fmla="*/ 1 h 1652"/>
                <a:gd name="T82" fmla="*/ 0 w 4242"/>
                <a:gd name="T83" fmla="*/ 1 h 1652"/>
                <a:gd name="T84" fmla="*/ 0 w 4242"/>
                <a:gd name="T85" fmla="*/ 1 h 1652"/>
                <a:gd name="T86" fmla="*/ 0 w 4242"/>
                <a:gd name="T87" fmla="*/ 1 h 1652"/>
                <a:gd name="T88" fmla="*/ 0 w 4242"/>
                <a:gd name="T89" fmla="*/ 1 h 1652"/>
                <a:gd name="T90" fmla="*/ 0 w 4242"/>
                <a:gd name="T91" fmla="*/ 1 h 1652"/>
                <a:gd name="T92" fmla="*/ 0 w 4242"/>
                <a:gd name="T93" fmla="*/ 1 h 1652"/>
                <a:gd name="T94" fmla="*/ 0 w 4242"/>
                <a:gd name="T95" fmla="*/ 1 h 1652"/>
                <a:gd name="T96" fmla="*/ 0 w 4242"/>
                <a:gd name="T97" fmla="*/ 1 h 1652"/>
                <a:gd name="T98" fmla="*/ 0 w 4242"/>
                <a:gd name="T99" fmla="*/ 1 h 1652"/>
                <a:gd name="T100" fmla="*/ 0 w 4242"/>
                <a:gd name="T101" fmla="*/ 1 h 1652"/>
                <a:gd name="T102" fmla="*/ 0 w 4242"/>
                <a:gd name="T103" fmla="*/ 1 h 1652"/>
                <a:gd name="T104" fmla="*/ 0 w 4242"/>
                <a:gd name="T105" fmla="*/ 1 h 1652"/>
                <a:gd name="T106" fmla="*/ 0 w 4242"/>
                <a:gd name="T107" fmla="*/ 1 h 1652"/>
                <a:gd name="T108" fmla="*/ 0 w 4242"/>
                <a:gd name="T109" fmla="*/ 1 h 1652"/>
                <a:gd name="T110" fmla="*/ 0 w 4242"/>
                <a:gd name="T111" fmla="*/ 1 h 1652"/>
                <a:gd name="T112" fmla="*/ 0 w 4242"/>
                <a:gd name="T113" fmla="*/ 1 h 1652"/>
                <a:gd name="T114" fmla="*/ 0 w 4242"/>
                <a:gd name="T115" fmla="*/ 1 h 1652"/>
                <a:gd name="T116" fmla="*/ 0 w 4242"/>
                <a:gd name="T117" fmla="*/ 1 h 1652"/>
                <a:gd name="T118" fmla="*/ 0 w 4242"/>
                <a:gd name="T119" fmla="*/ 1 h 1652"/>
                <a:gd name="T120" fmla="*/ 0 w 4242"/>
                <a:gd name="T121" fmla="*/ 1 h 16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242"/>
                <a:gd name="T184" fmla="*/ 0 h 1652"/>
                <a:gd name="T185" fmla="*/ 4242 w 4242"/>
                <a:gd name="T186" fmla="*/ 1652 h 16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242" h="1652">
                  <a:moveTo>
                    <a:pt x="1575" y="227"/>
                  </a:moveTo>
                  <a:lnTo>
                    <a:pt x="1592" y="209"/>
                  </a:lnTo>
                  <a:lnTo>
                    <a:pt x="1610" y="190"/>
                  </a:lnTo>
                  <a:lnTo>
                    <a:pt x="1629" y="173"/>
                  </a:lnTo>
                  <a:lnTo>
                    <a:pt x="1650" y="156"/>
                  </a:lnTo>
                  <a:lnTo>
                    <a:pt x="1672" y="140"/>
                  </a:lnTo>
                  <a:lnTo>
                    <a:pt x="1695" y="124"/>
                  </a:lnTo>
                  <a:lnTo>
                    <a:pt x="1719" y="111"/>
                  </a:lnTo>
                  <a:lnTo>
                    <a:pt x="1744" y="97"/>
                  </a:lnTo>
                  <a:lnTo>
                    <a:pt x="1770" y="84"/>
                  </a:lnTo>
                  <a:lnTo>
                    <a:pt x="1796" y="72"/>
                  </a:lnTo>
                  <a:lnTo>
                    <a:pt x="1824" y="61"/>
                  </a:lnTo>
                  <a:lnTo>
                    <a:pt x="1852" y="51"/>
                  </a:lnTo>
                  <a:lnTo>
                    <a:pt x="1880" y="42"/>
                  </a:lnTo>
                  <a:lnTo>
                    <a:pt x="1910" y="34"/>
                  </a:lnTo>
                  <a:lnTo>
                    <a:pt x="1939" y="26"/>
                  </a:lnTo>
                  <a:lnTo>
                    <a:pt x="1970" y="19"/>
                  </a:lnTo>
                  <a:lnTo>
                    <a:pt x="2001" y="14"/>
                  </a:lnTo>
                  <a:lnTo>
                    <a:pt x="2032" y="10"/>
                  </a:lnTo>
                  <a:lnTo>
                    <a:pt x="2064" y="6"/>
                  </a:lnTo>
                  <a:lnTo>
                    <a:pt x="2096" y="3"/>
                  </a:lnTo>
                  <a:lnTo>
                    <a:pt x="2128" y="2"/>
                  </a:lnTo>
                  <a:lnTo>
                    <a:pt x="2160" y="0"/>
                  </a:lnTo>
                  <a:lnTo>
                    <a:pt x="2193" y="0"/>
                  </a:lnTo>
                  <a:lnTo>
                    <a:pt x="2226" y="2"/>
                  </a:lnTo>
                  <a:lnTo>
                    <a:pt x="2259" y="4"/>
                  </a:lnTo>
                  <a:lnTo>
                    <a:pt x="2291" y="7"/>
                  </a:lnTo>
                  <a:lnTo>
                    <a:pt x="2323" y="12"/>
                  </a:lnTo>
                  <a:lnTo>
                    <a:pt x="2356" y="17"/>
                  </a:lnTo>
                  <a:lnTo>
                    <a:pt x="2388" y="23"/>
                  </a:lnTo>
                  <a:lnTo>
                    <a:pt x="2419" y="31"/>
                  </a:lnTo>
                  <a:lnTo>
                    <a:pt x="2451" y="39"/>
                  </a:lnTo>
                  <a:lnTo>
                    <a:pt x="2482" y="49"/>
                  </a:lnTo>
                  <a:lnTo>
                    <a:pt x="2504" y="57"/>
                  </a:lnTo>
                  <a:lnTo>
                    <a:pt x="2525" y="65"/>
                  </a:lnTo>
                  <a:lnTo>
                    <a:pt x="2546" y="73"/>
                  </a:lnTo>
                  <a:lnTo>
                    <a:pt x="2566" y="82"/>
                  </a:lnTo>
                  <a:lnTo>
                    <a:pt x="2586" y="92"/>
                  </a:lnTo>
                  <a:lnTo>
                    <a:pt x="2605" y="101"/>
                  </a:lnTo>
                  <a:lnTo>
                    <a:pt x="2623" y="112"/>
                  </a:lnTo>
                  <a:lnTo>
                    <a:pt x="2642" y="122"/>
                  </a:lnTo>
                  <a:lnTo>
                    <a:pt x="2659" y="134"/>
                  </a:lnTo>
                  <a:lnTo>
                    <a:pt x="2675" y="145"/>
                  </a:lnTo>
                  <a:lnTo>
                    <a:pt x="2691" y="158"/>
                  </a:lnTo>
                  <a:lnTo>
                    <a:pt x="2706" y="169"/>
                  </a:lnTo>
                  <a:lnTo>
                    <a:pt x="2720" y="183"/>
                  </a:lnTo>
                  <a:lnTo>
                    <a:pt x="2735" y="195"/>
                  </a:lnTo>
                  <a:lnTo>
                    <a:pt x="2747" y="209"/>
                  </a:lnTo>
                  <a:lnTo>
                    <a:pt x="2760" y="222"/>
                  </a:lnTo>
                  <a:lnTo>
                    <a:pt x="2777" y="210"/>
                  </a:lnTo>
                  <a:lnTo>
                    <a:pt x="2794" y="198"/>
                  </a:lnTo>
                  <a:lnTo>
                    <a:pt x="2812" y="188"/>
                  </a:lnTo>
                  <a:lnTo>
                    <a:pt x="2832" y="178"/>
                  </a:lnTo>
                  <a:lnTo>
                    <a:pt x="2851" y="169"/>
                  </a:lnTo>
                  <a:lnTo>
                    <a:pt x="2870" y="160"/>
                  </a:lnTo>
                  <a:lnTo>
                    <a:pt x="2891" y="152"/>
                  </a:lnTo>
                  <a:lnTo>
                    <a:pt x="2913" y="144"/>
                  </a:lnTo>
                  <a:lnTo>
                    <a:pt x="2934" y="138"/>
                  </a:lnTo>
                  <a:lnTo>
                    <a:pt x="2956" y="132"/>
                  </a:lnTo>
                  <a:lnTo>
                    <a:pt x="2978" y="126"/>
                  </a:lnTo>
                  <a:lnTo>
                    <a:pt x="3001" y="122"/>
                  </a:lnTo>
                  <a:lnTo>
                    <a:pt x="3024" y="118"/>
                  </a:lnTo>
                  <a:lnTo>
                    <a:pt x="3046" y="115"/>
                  </a:lnTo>
                  <a:lnTo>
                    <a:pt x="3070" y="113"/>
                  </a:lnTo>
                  <a:lnTo>
                    <a:pt x="3094" y="111"/>
                  </a:lnTo>
                  <a:lnTo>
                    <a:pt x="3118" y="110"/>
                  </a:lnTo>
                  <a:lnTo>
                    <a:pt x="3141" y="110"/>
                  </a:lnTo>
                  <a:lnTo>
                    <a:pt x="3165" y="111"/>
                  </a:lnTo>
                  <a:lnTo>
                    <a:pt x="3189" y="112"/>
                  </a:lnTo>
                  <a:lnTo>
                    <a:pt x="3212" y="113"/>
                  </a:lnTo>
                  <a:lnTo>
                    <a:pt x="3235" y="116"/>
                  </a:lnTo>
                  <a:lnTo>
                    <a:pt x="3259" y="119"/>
                  </a:lnTo>
                  <a:lnTo>
                    <a:pt x="3282" y="123"/>
                  </a:lnTo>
                  <a:lnTo>
                    <a:pt x="3304" y="129"/>
                  </a:lnTo>
                  <a:lnTo>
                    <a:pt x="3327" y="134"/>
                  </a:lnTo>
                  <a:lnTo>
                    <a:pt x="3350" y="140"/>
                  </a:lnTo>
                  <a:lnTo>
                    <a:pt x="3371" y="146"/>
                  </a:lnTo>
                  <a:lnTo>
                    <a:pt x="3393" y="155"/>
                  </a:lnTo>
                  <a:lnTo>
                    <a:pt x="3413" y="163"/>
                  </a:lnTo>
                  <a:lnTo>
                    <a:pt x="3434" y="172"/>
                  </a:lnTo>
                  <a:lnTo>
                    <a:pt x="3454" y="182"/>
                  </a:lnTo>
                  <a:lnTo>
                    <a:pt x="3467" y="189"/>
                  </a:lnTo>
                  <a:lnTo>
                    <a:pt x="3480" y="196"/>
                  </a:lnTo>
                  <a:lnTo>
                    <a:pt x="3492" y="205"/>
                  </a:lnTo>
                  <a:lnTo>
                    <a:pt x="3504" y="213"/>
                  </a:lnTo>
                  <a:lnTo>
                    <a:pt x="3516" y="221"/>
                  </a:lnTo>
                  <a:lnTo>
                    <a:pt x="3527" y="229"/>
                  </a:lnTo>
                  <a:lnTo>
                    <a:pt x="3537" y="238"/>
                  </a:lnTo>
                  <a:lnTo>
                    <a:pt x="3547" y="247"/>
                  </a:lnTo>
                  <a:lnTo>
                    <a:pt x="3556" y="256"/>
                  </a:lnTo>
                  <a:lnTo>
                    <a:pt x="3565" y="265"/>
                  </a:lnTo>
                  <a:lnTo>
                    <a:pt x="3574" y="275"/>
                  </a:lnTo>
                  <a:lnTo>
                    <a:pt x="3582" y="285"/>
                  </a:lnTo>
                  <a:lnTo>
                    <a:pt x="3589" y="295"/>
                  </a:lnTo>
                  <a:lnTo>
                    <a:pt x="3596" y="304"/>
                  </a:lnTo>
                  <a:lnTo>
                    <a:pt x="3602" y="315"/>
                  </a:lnTo>
                  <a:lnTo>
                    <a:pt x="3608" y="325"/>
                  </a:lnTo>
                  <a:lnTo>
                    <a:pt x="3629" y="321"/>
                  </a:lnTo>
                  <a:lnTo>
                    <a:pt x="3651" y="318"/>
                  </a:lnTo>
                  <a:lnTo>
                    <a:pt x="3672" y="316"/>
                  </a:lnTo>
                  <a:lnTo>
                    <a:pt x="3694" y="314"/>
                  </a:lnTo>
                  <a:lnTo>
                    <a:pt x="3716" y="313"/>
                  </a:lnTo>
                  <a:lnTo>
                    <a:pt x="3738" y="312"/>
                  </a:lnTo>
                  <a:lnTo>
                    <a:pt x="3760" y="312"/>
                  </a:lnTo>
                  <a:lnTo>
                    <a:pt x="3780" y="313"/>
                  </a:lnTo>
                  <a:lnTo>
                    <a:pt x="3802" y="314"/>
                  </a:lnTo>
                  <a:lnTo>
                    <a:pt x="3823" y="315"/>
                  </a:lnTo>
                  <a:lnTo>
                    <a:pt x="3844" y="318"/>
                  </a:lnTo>
                  <a:lnTo>
                    <a:pt x="3866" y="320"/>
                  </a:lnTo>
                  <a:lnTo>
                    <a:pt x="3886" y="324"/>
                  </a:lnTo>
                  <a:lnTo>
                    <a:pt x="3905" y="327"/>
                  </a:lnTo>
                  <a:lnTo>
                    <a:pt x="3926" y="333"/>
                  </a:lnTo>
                  <a:lnTo>
                    <a:pt x="3945" y="337"/>
                  </a:lnTo>
                  <a:lnTo>
                    <a:pt x="3965" y="343"/>
                  </a:lnTo>
                  <a:lnTo>
                    <a:pt x="3984" y="349"/>
                  </a:lnTo>
                  <a:lnTo>
                    <a:pt x="4003" y="355"/>
                  </a:lnTo>
                  <a:lnTo>
                    <a:pt x="4021" y="363"/>
                  </a:lnTo>
                  <a:lnTo>
                    <a:pt x="4038" y="370"/>
                  </a:lnTo>
                  <a:lnTo>
                    <a:pt x="4055" y="378"/>
                  </a:lnTo>
                  <a:lnTo>
                    <a:pt x="4072" y="387"/>
                  </a:lnTo>
                  <a:lnTo>
                    <a:pt x="4088" y="395"/>
                  </a:lnTo>
                  <a:lnTo>
                    <a:pt x="4103" y="404"/>
                  </a:lnTo>
                  <a:lnTo>
                    <a:pt x="4118" y="415"/>
                  </a:lnTo>
                  <a:lnTo>
                    <a:pt x="4132" y="425"/>
                  </a:lnTo>
                  <a:lnTo>
                    <a:pt x="4146" y="436"/>
                  </a:lnTo>
                  <a:lnTo>
                    <a:pt x="4159" y="447"/>
                  </a:lnTo>
                  <a:lnTo>
                    <a:pt x="4171" y="458"/>
                  </a:lnTo>
                  <a:lnTo>
                    <a:pt x="4183" y="471"/>
                  </a:lnTo>
                  <a:lnTo>
                    <a:pt x="4193" y="483"/>
                  </a:lnTo>
                  <a:lnTo>
                    <a:pt x="4198" y="494"/>
                  </a:lnTo>
                  <a:lnTo>
                    <a:pt x="4202" y="504"/>
                  </a:lnTo>
                  <a:lnTo>
                    <a:pt x="4205" y="516"/>
                  </a:lnTo>
                  <a:lnTo>
                    <a:pt x="4208" y="526"/>
                  </a:lnTo>
                  <a:lnTo>
                    <a:pt x="4210" y="537"/>
                  </a:lnTo>
                  <a:lnTo>
                    <a:pt x="4211" y="548"/>
                  </a:lnTo>
                  <a:lnTo>
                    <a:pt x="4211" y="558"/>
                  </a:lnTo>
                  <a:lnTo>
                    <a:pt x="4210" y="569"/>
                  </a:lnTo>
                  <a:lnTo>
                    <a:pt x="4209" y="579"/>
                  </a:lnTo>
                  <a:lnTo>
                    <a:pt x="4207" y="591"/>
                  </a:lnTo>
                  <a:lnTo>
                    <a:pt x="4204" y="601"/>
                  </a:lnTo>
                  <a:lnTo>
                    <a:pt x="4200" y="610"/>
                  </a:lnTo>
                  <a:lnTo>
                    <a:pt x="4196" y="621"/>
                  </a:lnTo>
                  <a:lnTo>
                    <a:pt x="4191" y="631"/>
                  </a:lnTo>
                  <a:lnTo>
                    <a:pt x="4186" y="641"/>
                  </a:lnTo>
                  <a:lnTo>
                    <a:pt x="4180" y="651"/>
                  </a:lnTo>
                  <a:lnTo>
                    <a:pt x="4172" y="660"/>
                  </a:lnTo>
                  <a:lnTo>
                    <a:pt x="4164" y="670"/>
                  </a:lnTo>
                  <a:lnTo>
                    <a:pt x="4157" y="678"/>
                  </a:lnTo>
                  <a:lnTo>
                    <a:pt x="4147" y="688"/>
                  </a:lnTo>
                  <a:lnTo>
                    <a:pt x="4137" y="696"/>
                  </a:lnTo>
                  <a:lnTo>
                    <a:pt x="4128" y="704"/>
                  </a:lnTo>
                  <a:lnTo>
                    <a:pt x="4117" y="712"/>
                  </a:lnTo>
                  <a:lnTo>
                    <a:pt x="4105" y="720"/>
                  </a:lnTo>
                  <a:lnTo>
                    <a:pt x="4093" y="728"/>
                  </a:lnTo>
                  <a:lnTo>
                    <a:pt x="4081" y="735"/>
                  </a:lnTo>
                  <a:lnTo>
                    <a:pt x="4067" y="742"/>
                  </a:lnTo>
                  <a:lnTo>
                    <a:pt x="4054" y="748"/>
                  </a:lnTo>
                  <a:lnTo>
                    <a:pt x="4040" y="754"/>
                  </a:lnTo>
                  <a:lnTo>
                    <a:pt x="4025" y="760"/>
                  </a:lnTo>
                  <a:lnTo>
                    <a:pt x="4010" y="766"/>
                  </a:lnTo>
                  <a:lnTo>
                    <a:pt x="3994" y="771"/>
                  </a:lnTo>
                  <a:lnTo>
                    <a:pt x="4013" y="776"/>
                  </a:lnTo>
                  <a:lnTo>
                    <a:pt x="4033" y="783"/>
                  </a:lnTo>
                  <a:lnTo>
                    <a:pt x="4051" y="790"/>
                  </a:lnTo>
                  <a:lnTo>
                    <a:pt x="4068" y="798"/>
                  </a:lnTo>
                  <a:lnTo>
                    <a:pt x="4085" y="805"/>
                  </a:lnTo>
                  <a:lnTo>
                    <a:pt x="4101" y="815"/>
                  </a:lnTo>
                  <a:lnTo>
                    <a:pt x="4116" y="823"/>
                  </a:lnTo>
                  <a:lnTo>
                    <a:pt x="4130" y="832"/>
                  </a:lnTo>
                  <a:lnTo>
                    <a:pt x="4144" y="843"/>
                  </a:lnTo>
                  <a:lnTo>
                    <a:pt x="4156" y="852"/>
                  </a:lnTo>
                  <a:lnTo>
                    <a:pt x="4168" y="862"/>
                  </a:lnTo>
                  <a:lnTo>
                    <a:pt x="4180" y="874"/>
                  </a:lnTo>
                  <a:lnTo>
                    <a:pt x="4189" y="884"/>
                  </a:lnTo>
                  <a:lnTo>
                    <a:pt x="4199" y="896"/>
                  </a:lnTo>
                  <a:lnTo>
                    <a:pt x="4208" y="907"/>
                  </a:lnTo>
                  <a:lnTo>
                    <a:pt x="4215" y="920"/>
                  </a:lnTo>
                  <a:lnTo>
                    <a:pt x="4222" y="932"/>
                  </a:lnTo>
                  <a:lnTo>
                    <a:pt x="4227" y="944"/>
                  </a:lnTo>
                  <a:lnTo>
                    <a:pt x="4232" y="956"/>
                  </a:lnTo>
                  <a:lnTo>
                    <a:pt x="4236" y="969"/>
                  </a:lnTo>
                  <a:lnTo>
                    <a:pt x="4239" y="982"/>
                  </a:lnTo>
                  <a:lnTo>
                    <a:pt x="4241" y="995"/>
                  </a:lnTo>
                  <a:lnTo>
                    <a:pt x="4242" y="1007"/>
                  </a:lnTo>
                  <a:lnTo>
                    <a:pt x="4242" y="1021"/>
                  </a:lnTo>
                  <a:lnTo>
                    <a:pt x="4241" y="1033"/>
                  </a:lnTo>
                  <a:lnTo>
                    <a:pt x="4239" y="1047"/>
                  </a:lnTo>
                  <a:lnTo>
                    <a:pt x="4236" y="1059"/>
                  </a:lnTo>
                  <a:lnTo>
                    <a:pt x="4231" y="1073"/>
                  </a:lnTo>
                  <a:lnTo>
                    <a:pt x="4226" y="1085"/>
                  </a:lnTo>
                  <a:lnTo>
                    <a:pt x="4223" y="1092"/>
                  </a:lnTo>
                  <a:lnTo>
                    <a:pt x="4219" y="1099"/>
                  </a:lnTo>
                  <a:lnTo>
                    <a:pt x="4216" y="1105"/>
                  </a:lnTo>
                  <a:lnTo>
                    <a:pt x="4212" y="1111"/>
                  </a:lnTo>
                  <a:lnTo>
                    <a:pt x="4209" y="1117"/>
                  </a:lnTo>
                  <a:lnTo>
                    <a:pt x="4204" y="1124"/>
                  </a:lnTo>
                  <a:lnTo>
                    <a:pt x="4195" y="1135"/>
                  </a:lnTo>
                  <a:lnTo>
                    <a:pt x="4185" y="1147"/>
                  </a:lnTo>
                  <a:lnTo>
                    <a:pt x="4174" y="1158"/>
                  </a:lnTo>
                  <a:lnTo>
                    <a:pt x="4163" y="1168"/>
                  </a:lnTo>
                  <a:lnTo>
                    <a:pt x="4151" y="1179"/>
                  </a:lnTo>
                  <a:lnTo>
                    <a:pt x="4139" y="1188"/>
                  </a:lnTo>
                  <a:lnTo>
                    <a:pt x="4125" y="1198"/>
                  </a:lnTo>
                  <a:lnTo>
                    <a:pt x="4110" y="1207"/>
                  </a:lnTo>
                  <a:lnTo>
                    <a:pt x="4096" y="1215"/>
                  </a:lnTo>
                  <a:lnTo>
                    <a:pt x="4081" y="1223"/>
                  </a:lnTo>
                  <a:lnTo>
                    <a:pt x="4065" y="1231"/>
                  </a:lnTo>
                  <a:lnTo>
                    <a:pt x="4049" y="1237"/>
                  </a:lnTo>
                  <a:lnTo>
                    <a:pt x="4033" y="1243"/>
                  </a:lnTo>
                  <a:lnTo>
                    <a:pt x="4016" y="1250"/>
                  </a:lnTo>
                  <a:lnTo>
                    <a:pt x="3998" y="1255"/>
                  </a:lnTo>
                  <a:lnTo>
                    <a:pt x="3981" y="1260"/>
                  </a:lnTo>
                  <a:lnTo>
                    <a:pt x="3963" y="1264"/>
                  </a:lnTo>
                  <a:lnTo>
                    <a:pt x="3944" y="1268"/>
                  </a:lnTo>
                  <a:lnTo>
                    <a:pt x="3925" y="1271"/>
                  </a:lnTo>
                  <a:lnTo>
                    <a:pt x="3907" y="1275"/>
                  </a:lnTo>
                  <a:lnTo>
                    <a:pt x="3887" y="1277"/>
                  </a:lnTo>
                  <a:lnTo>
                    <a:pt x="3868" y="1279"/>
                  </a:lnTo>
                  <a:lnTo>
                    <a:pt x="3848" y="1280"/>
                  </a:lnTo>
                  <a:lnTo>
                    <a:pt x="3829" y="1281"/>
                  </a:lnTo>
                  <a:lnTo>
                    <a:pt x="3808" y="1281"/>
                  </a:lnTo>
                  <a:lnTo>
                    <a:pt x="3789" y="1280"/>
                  </a:lnTo>
                  <a:lnTo>
                    <a:pt x="3769" y="1279"/>
                  </a:lnTo>
                  <a:lnTo>
                    <a:pt x="3749" y="1277"/>
                  </a:lnTo>
                  <a:lnTo>
                    <a:pt x="3730" y="1275"/>
                  </a:lnTo>
                  <a:lnTo>
                    <a:pt x="3709" y="1271"/>
                  </a:lnTo>
                  <a:lnTo>
                    <a:pt x="3690" y="1267"/>
                  </a:lnTo>
                  <a:lnTo>
                    <a:pt x="3670" y="1263"/>
                  </a:lnTo>
                  <a:lnTo>
                    <a:pt x="3655" y="1286"/>
                  </a:lnTo>
                  <a:lnTo>
                    <a:pt x="3638" y="1308"/>
                  </a:lnTo>
                  <a:lnTo>
                    <a:pt x="3619" y="1329"/>
                  </a:lnTo>
                  <a:lnTo>
                    <a:pt x="3599" y="1350"/>
                  </a:lnTo>
                  <a:lnTo>
                    <a:pt x="3577" y="1369"/>
                  </a:lnTo>
                  <a:lnTo>
                    <a:pt x="3555" y="1388"/>
                  </a:lnTo>
                  <a:lnTo>
                    <a:pt x="3531" y="1406"/>
                  </a:lnTo>
                  <a:lnTo>
                    <a:pt x="3505" y="1423"/>
                  </a:lnTo>
                  <a:lnTo>
                    <a:pt x="3478" y="1439"/>
                  </a:lnTo>
                  <a:lnTo>
                    <a:pt x="3451" y="1455"/>
                  </a:lnTo>
                  <a:lnTo>
                    <a:pt x="3422" y="1469"/>
                  </a:lnTo>
                  <a:lnTo>
                    <a:pt x="3392" y="1483"/>
                  </a:lnTo>
                  <a:lnTo>
                    <a:pt x="3362" y="1495"/>
                  </a:lnTo>
                  <a:lnTo>
                    <a:pt x="3330" y="1507"/>
                  </a:lnTo>
                  <a:lnTo>
                    <a:pt x="3298" y="1517"/>
                  </a:lnTo>
                  <a:lnTo>
                    <a:pt x="3264" y="1527"/>
                  </a:lnTo>
                  <a:lnTo>
                    <a:pt x="3230" y="1536"/>
                  </a:lnTo>
                  <a:lnTo>
                    <a:pt x="3195" y="1543"/>
                  </a:lnTo>
                  <a:lnTo>
                    <a:pt x="3161" y="1549"/>
                  </a:lnTo>
                  <a:lnTo>
                    <a:pt x="3125" y="1555"/>
                  </a:lnTo>
                  <a:lnTo>
                    <a:pt x="3090" y="1560"/>
                  </a:lnTo>
                  <a:lnTo>
                    <a:pt x="3053" y="1563"/>
                  </a:lnTo>
                  <a:lnTo>
                    <a:pt x="3016" y="1565"/>
                  </a:lnTo>
                  <a:lnTo>
                    <a:pt x="2979" y="1566"/>
                  </a:lnTo>
                  <a:lnTo>
                    <a:pt x="2942" y="1566"/>
                  </a:lnTo>
                  <a:lnTo>
                    <a:pt x="2905" y="1565"/>
                  </a:lnTo>
                  <a:lnTo>
                    <a:pt x="2867" y="1562"/>
                  </a:lnTo>
                  <a:lnTo>
                    <a:pt x="2831" y="1559"/>
                  </a:lnTo>
                  <a:lnTo>
                    <a:pt x="2793" y="1554"/>
                  </a:lnTo>
                  <a:lnTo>
                    <a:pt x="2756" y="1547"/>
                  </a:lnTo>
                  <a:lnTo>
                    <a:pt x="2719" y="1540"/>
                  </a:lnTo>
                  <a:lnTo>
                    <a:pt x="2683" y="1532"/>
                  </a:lnTo>
                  <a:lnTo>
                    <a:pt x="2664" y="1527"/>
                  </a:lnTo>
                  <a:lnTo>
                    <a:pt x="2646" y="1522"/>
                  </a:lnTo>
                  <a:lnTo>
                    <a:pt x="2629" y="1517"/>
                  </a:lnTo>
                  <a:lnTo>
                    <a:pt x="2611" y="1511"/>
                  </a:lnTo>
                  <a:lnTo>
                    <a:pt x="2574" y="1531"/>
                  </a:lnTo>
                  <a:lnTo>
                    <a:pt x="2535" y="1547"/>
                  </a:lnTo>
                  <a:lnTo>
                    <a:pt x="2496" y="1564"/>
                  </a:lnTo>
                  <a:lnTo>
                    <a:pt x="2455" y="1579"/>
                  </a:lnTo>
                  <a:lnTo>
                    <a:pt x="2414" y="1592"/>
                  </a:lnTo>
                  <a:lnTo>
                    <a:pt x="2372" y="1605"/>
                  </a:lnTo>
                  <a:lnTo>
                    <a:pt x="2329" y="1615"/>
                  </a:lnTo>
                  <a:lnTo>
                    <a:pt x="2286" y="1624"/>
                  </a:lnTo>
                  <a:lnTo>
                    <a:pt x="2241" y="1633"/>
                  </a:lnTo>
                  <a:lnTo>
                    <a:pt x="2197" y="1639"/>
                  </a:lnTo>
                  <a:lnTo>
                    <a:pt x="2153" y="1645"/>
                  </a:lnTo>
                  <a:lnTo>
                    <a:pt x="2109" y="1648"/>
                  </a:lnTo>
                  <a:lnTo>
                    <a:pt x="2063" y="1651"/>
                  </a:lnTo>
                  <a:lnTo>
                    <a:pt x="2018" y="1652"/>
                  </a:lnTo>
                  <a:lnTo>
                    <a:pt x="1973" y="1652"/>
                  </a:lnTo>
                  <a:lnTo>
                    <a:pt x="1928" y="1651"/>
                  </a:lnTo>
                  <a:lnTo>
                    <a:pt x="1883" y="1648"/>
                  </a:lnTo>
                  <a:lnTo>
                    <a:pt x="1839" y="1644"/>
                  </a:lnTo>
                  <a:lnTo>
                    <a:pt x="1795" y="1639"/>
                  </a:lnTo>
                  <a:lnTo>
                    <a:pt x="1750" y="1633"/>
                  </a:lnTo>
                  <a:lnTo>
                    <a:pt x="1707" y="1624"/>
                  </a:lnTo>
                  <a:lnTo>
                    <a:pt x="1664" y="1615"/>
                  </a:lnTo>
                  <a:lnTo>
                    <a:pt x="1622" y="1605"/>
                  </a:lnTo>
                  <a:lnTo>
                    <a:pt x="1580" y="1593"/>
                  </a:lnTo>
                  <a:lnTo>
                    <a:pt x="1540" y="1580"/>
                  </a:lnTo>
                  <a:lnTo>
                    <a:pt x="1500" y="1565"/>
                  </a:lnTo>
                  <a:lnTo>
                    <a:pt x="1461" y="1549"/>
                  </a:lnTo>
                  <a:lnTo>
                    <a:pt x="1422" y="1532"/>
                  </a:lnTo>
                  <a:lnTo>
                    <a:pt x="1386" y="1514"/>
                  </a:lnTo>
                  <a:lnTo>
                    <a:pt x="1350" y="1494"/>
                  </a:lnTo>
                  <a:lnTo>
                    <a:pt x="1315" y="1473"/>
                  </a:lnTo>
                  <a:lnTo>
                    <a:pt x="1283" y="1452"/>
                  </a:lnTo>
                  <a:lnTo>
                    <a:pt x="1266" y="1464"/>
                  </a:lnTo>
                  <a:lnTo>
                    <a:pt x="1246" y="1477"/>
                  </a:lnTo>
                  <a:lnTo>
                    <a:pt x="1227" y="1488"/>
                  </a:lnTo>
                  <a:lnTo>
                    <a:pt x="1207" y="1498"/>
                  </a:lnTo>
                  <a:lnTo>
                    <a:pt x="1187" y="1509"/>
                  </a:lnTo>
                  <a:lnTo>
                    <a:pt x="1165" y="1518"/>
                  </a:lnTo>
                  <a:lnTo>
                    <a:pt x="1144" y="1527"/>
                  </a:lnTo>
                  <a:lnTo>
                    <a:pt x="1121" y="1535"/>
                  </a:lnTo>
                  <a:lnTo>
                    <a:pt x="1098" y="1542"/>
                  </a:lnTo>
                  <a:lnTo>
                    <a:pt x="1075" y="1548"/>
                  </a:lnTo>
                  <a:lnTo>
                    <a:pt x="1051" y="1555"/>
                  </a:lnTo>
                  <a:lnTo>
                    <a:pt x="1027" y="1559"/>
                  </a:lnTo>
                  <a:lnTo>
                    <a:pt x="1002" y="1564"/>
                  </a:lnTo>
                  <a:lnTo>
                    <a:pt x="978" y="1567"/>
                  </a:lnTo>
                  <a:lnTo>
                    <a:pt x="953" y="1570"/>
                  </a:lnTo>
                  <a:lnTo>
                    <a:pt x="928" y="1571"/>
                  </a:lnTo>
                  <a:lnTo>
                    <a:pt x="902" y="1573"/>
                  </a:lnTo>
                  <a:lnTo>
                    <a:pt x="877" y="1573"/>
                  </a:lnTo>
                  <a:lnTo>
                    <a:pt x="851" y="1573"/>
                  </a:lnTo>
                  <a:lnTo>
                    <a:pt x="827" y="1572"/>
                  </a:lnTo>
                  <a:lnTo>
                    <a:pt x="802" y="1570"/>
                  </a:lnTo>
                  <a:lnTo>
                    <a:pt x="776" y="1567"/>
                  </a:lnTo>
                  <a:lnTo>
                    <a:pt x="751" y="1564"/>
                  </a:lnTo>
                  <a:lnTo>
                    <a:pt x="726" y="1560"/>
                  </a:lnTo>
                  <a:lnTo>
                    <a:pt x="702" y="1555"/>
                  </a:lnTo>
                  <a:lnTo>
                    <a:pt x="678" y="1549"/>
                  </a:lnTo>
                  <a:lnTo>
                    <a:pt x="654" y="1543"/>
                  </a:lnTo>
                  <a:lnTo>
                    <a:pt x="630" y="1536"/>
                  </a:lnTo>
                  <a:lnTo>
                    <a:pt x="607" y="1528"/>
                  </a:lnTo>
                  <a:lnTo>
                    <a:pt x="585" y="1518"/>
                  </a:lnTo>
                  <a:lnTo>
                    <a:pt x="563" y="1509"/>
                  </a:lnTo>
                  <a:lnTo>
                    <a:pt x="542" y="1498"/>
                  </a:lnTo>
                  <a:lnTo>
                    <a:pt x="528" y="1491"/>
                  </a:lnTo>
                  <a:lnTo>
                    <a:pt x="515" y="1484"/>
                  </a:lnTo>
                  <a:lnTo>
                    <a:pt x="502" y="1476"/>
                  </a:lnTo>
                  <a:lnTo>
                    <a:pt x="490" y="1467"/>
                  </a:lnTo>
                  <a:lnTo>
                    <a:pt x="478" y="1459"/>
                  </a:lnTo>
                  <a:lnTo>
                    <a:pt x="467" y="1451"/>
                  </a:lnTo>
                  <a:lnTo>
                    <a:pt x="456" y="1442"/>
                  </a:lnTo>
                  <a:lnTo>
                    <a:pt x="446" y="1433"/>
                  </a:lnTo>
                  <a:lnTo>
                    <a:pt x="436" y="1425"/>
                  </a:lnTo>
                  <a:lnTo>
                    <a:pt x="426" y="1415"/>
                  </a:lnTo>
                  <a:lnTo>
                    <a:pt x="417" y="1406"/>
                  </a:lnTo>
                  <a:lnTo>
                    <a:pt x="409" y="1396"/>
                  </a:lnTo>
                  <a:lnTo>
                    <a:pt x="401" y="1386"/>
                  </a:lnTo>
                  <a:lnTo>
                    <a:pt x="394" y="1377"/>
                  </a:lnTo>
                  <a:lnTo>
                    <a:pt x="387" y="1366"/>
                  </a:lnTo>
                  <a:lnTo>
                    <a:pt x="381" y="1356"/>
                  </a:lnTo>
                  <a:lnTo>
                    <a:pt x="375" y="1345"/>
                  </a:lnTo>
                  <a:lnTo>
                    <a:pt x="370" y="1335"/>
                  </a:lnTo>
                  <a:lnTo>
                    <a:pt x="366" y="1325"/>
                  </a:lnTo>
                  <a:lnTo>
                    <a:pt x="361" y="1314"/>
                  </a:lnTo>
                  <a:lnTo>
                    <a:pt x="358" y="1304"/>
                  </a:lnTo>
                  <a:lnTo>
                    <a:pt x="355" y="1292"/>
                  </a:lnTo>
                  <a:lnTo>
                    <a:pt x="352" y="1282"/>
                  </a:lnTo>
                  <a:lnTo>
                    <a:pt x="351" y="1271"/>
                  </a:lnTo>
                  <a:lnTo>
                    <a:pt x="348" y="1260"/>
                  </a:lnTo>
                  <a:lnTo>
                    <a:pt x="348" y="1249"/>
                  </a:lnTo>
                  <a:lnTo>
                    <a:pt x="348" y="1238"/>
                  </a:lnTo>
                  <a:lnTo>
                    <a:pt x="348" y="1227"/>
                  </a:lnTo>
                  <a:lnTo>
                    <a:pt x="350" y="1215"/>
                  </a:lnTo>
                  <a:lnTo>
                    <a:pt x="351" y="1205"/>
                  </a:lnTo>
                  <a:lnTo>
                    <a:pt x="353" y="1193"/>
                  </a:lnTo>
                  <a:lnTo>
                    <a:pt x="356" y="1182"/>
                  </a:lnTo>
                  <a:lnTo>
                    <a:pt x="337" y="1181"/>
                  </a:lnTo>
                  <a:lnTo>
                    <a:pt x="317" y="1180"/>
                  </a:lnTo>
                  <a:lnTo>
                    <a:pt x="299" y="1177"/>
                  </a:lnTo>
                  <a:lnTo>
                    <a:pt x="280" y="1175"/>
                  </a:lnTo>
                  <a:lnTo>
                    <a:pt x="262" y="1171"/>
                  </a:lnTo>
                  <a:lnTo>
                    <a:pt x="244" y="1167"/>
                  </a:lnTo>
                  <a:lnTo>
                    <a:pt x="226" y="1162"/>
                  </a:lnTo>
                  <a:lnTo>
                    <a:pt x="210" y="1157"/>
                  </a:lnTo>
                  <a:lnTo>
                    <a:pt x="194" y="1152"/>
                  </a:lnTo>
                  <a:lnTo>
                    <a:pt x="178" y="1146"/>
                  </a:lnTo>
                  <a:lnTo>
                    <a:pt x="163" y="1139"/>
                  </a:lnTo>
                  <a:lnTo>
                    <a:pt x="148" y="1133"/>
                  </a:lnTo>
                  <a:lnTo>
                    <a:pt x="134" y="1126"/>
                  </a:lnTo>
                  <a:lnTo>
                    <a:pt x="120" y="1117"/>
                  </a:lnTo>
                  <a:lnTo>
                    <a:pt x="107" y="1109"/>
                  </a:lnTo>
                  <a:lnTo>
                    <a:pt x="95" y="1101"/>
                  </a:lnTo>
                  <a:lnTo>
                    <a:pt x="83" y="1092"/>
                  </a:lnTo>
                  <a:lnTo>
                    <a:pt x="72" y="1083"/>
                  </a:lnTo>
                  <a:lnTo>
                    <a:pt x="61" y="1074"/>
                  </a:lnTo>
                  <a:lnTo>
                    <a:pt x="52" y="1063"/>
                  </a:lnTo>
                  <a:lnTo>
                    <a:pt x="43" y="1053"/>
                  </a:lnTo>
                  <a:lnTo>
                    <a:pt x="34" y="1042"/>
                  </a:lnTo>
                  <a:lnTo>
                    <a:pt x="27" y="1032"/>
                  </a:lnTo>
                  <a:lnTo>
                    <a:pt x="20" y="1022"/>
                  </a:lnTo>
                  <a:lnTo>
                    <a:pt x="15" y="1010"/>
                  </a:lnTo>
                  <a:lnTo>
                    <a:pt x="11" y="999"/>
                  </a:lnTo>
                  <a:lnTo>
                    <a:pt x="6" y="987"/>
                  </a:lnTo>
                  <a:lnTo>
                    <a:pt x="3" y="975"/>
                  </a:lnTo>
                  <a:lnTo>
                    <a:pt x="1" y="963"/>
                  </a:lnTo>
                  <a:lnTo>
                    <a:pt x="0" y="951"/>
                  </a:lnTo>
                  <a:lnTo>
                    <a:pt x="0" y="938"/>
                  </a:lnTo>
                  <a:lnTo>
                    <a:pt x="1" y="927"/>
                  </a:lnTo>
                  <a:lnTo>
                    <a:pt x="2" y="915"/>
                  </a:lnTo>
                  <a:lnTo>
                    <a:pt x="4" y="904"/>
                  </a:lnTo>
                  <a:lnTo>
                    <a:pt x="7" y="893"/>
                  </a:lnTo>
                  <a:lnTo>
                    <a:pt x="12" y="882"/>
                  </a:lnTo>
                  <a:lnTo>
                    <a:pt x="16" y="872"/>
                  </a:lnTo>
                  <a:lnTo>
                    <a:pt x="21" y="861"/>
                  </a:lnTo>
                  <a:lnTo>
                    <a:pt x="28" y="851"/>
                  </a:lnTo>
                  <a:lnTo>
                    <a:pt x="34" y="842"/>
                  </a:lnTo>
                  <a:lnTo>
                    <a:pt x="42" y="831"/>
                  </a:lnTo>
                  <a:lnTo>
                    <a:pt x="51" y="822"/>
                  </a:lnTo>
                  <a:lnTo>
                    <a:pt x="59" y="812"/>
                  </a:lnTo>
                  <a:lnTo>
                    <a:pt x="69" y="804"/>
                  </a:lnTo>
                  <a:lnTo>
                    <a:pt x="79" y="796"/>
                  </a:lnTo>
                  <a:lnTo>
                    <a:pt x="89" y="787"/>
                  </a:lnTo>
                  <a:lnTo>
                    <a:pt x="100" y="779"/>
                  </a:lnTo>
                  <a:lnTo>
                    <a:pt x="112" y="772"/>
                  </a:lnTo>
                  <a:lnTo>
                    <a:pt x="124" y="764"/>
                  </a:lnTo>
                  <a:lnTo>
                    <a:pt x="137" y="757"/>
                  </a:lnTo>
                  <a:lnTo>
                    <a:pt x="150" y="750"/>
                  </a:lnTo>
                  <a:lnTo>
                    <a:pt x="164" y="744"/>
                  </a:lnTo>
                  <a:lnTo>
                    <a:pt x="178" y="739"/>
                  </a:lnTo>
                  <a:lnTo>
                    <a:pt x="192" y="732"/>
                  </a:lnTo>
                  <a:lnTo>
                    <a:pt x="207" y="727"/>
                  </a:lnTo>
                  <a:lnTo>
                    <a:pt x="223" y="723"/>
                  </a:lnTo>
                  <a:lnTo>
                    <a:pt x="238" y="719"/>
                  </a:lnTo>
                  <a:lnTo>
                    <a:pt x="255" y="715"/>
                  </a:lnTo>
                  <a:lnTo>
                    <a:pt x="271" y="711"/>
                  </a:lnTo>
                  <a:lnTo>
                    <a:pt x="288" y="708"/>
                  </a:lnTo>
                  <a:lnTo>
                    <a:pt x="305" y="706"/>
                  </a:lnTo>
                  <a:lnTo>
                    <a:pt x="323" y="704"/>
                  </a:lnTo>
                  <a:lnTo>
                    <a:pt x="340" y="702"/>
                  </a:lnTo>
                  <a:lnTo>
                    <a:pt x="358" y="702"/>
                  </a:lnTo>
                  <a:lnTo>
                    <a:pt x="342" y="697"/>
                  </a:lnTo>
                  <a:lnTo>
                    <a:pt x="328" y="693"/>
                  </a:lnTo>
                  <a:lnTo>
                    <a:pt x="313" y="688"/>
                  </a:lnTo>
                  <a:lnTo>
                    <a:pt x="300" y="681"/>
                  </a:lnTo>
                  <a:lnTo>
                    <a:pt x="287" y="676"/>
                  </a:lnTo>
                  <a:lnTo>
                    <a:pt x="274" y="670"/>
                  </a:lnTo>
                  <a:lnTo>
                    <a:pt x="262" y="663"/>
                  </a:lnTo>
                  <a:lnTo>
                    <a:pt x="250" y="655"/>
                  </a:lnTo>
                  <a:lnTo>
                    <a:pt x="239" y="648"/>
                  </a:lnTo>
                  <a:lnTo>
                    <a:pt x="230" y="641"/>
                  </a:lnTo>
                  <a:lnTo>
                    <a:pt x="220" y="633"/>
                  </a:lnTo>
                  <a:lnTo>
                    <a:pt x="211" y="625"/>
                  </a:lnTo>
                  <a:lnTo>
                    <a:pt x="203" y="617"/>
                  </a:lnTo>
                  <a:lnTo>
                    <a:pt x="195" y="607"/>
                  </a:lnTo>
                  <a:lnTo>
                    <a:pt x="188" y="599"/>
                  </a:lnTo>
                  <a:lnTo>
                    <a:pt x="182" y="590"/>
                  </a:lnTo>
                  <a:lnTo>
                    <a:pt x="176" y="580"/>
                  </a:lnTo>
                  <a:lnTo>
                    <a:pt x="171" y="571"/>
                  </a:lnTo>
                  <a:lnTo>
                    <a:pt x="167" y="562"/>
                  </a:lnTo>
                  <a:lnTo>
                    <a:pt x="164" y="552"/>
                  </a:lnTo>
                  <a:lnTo>
                    <a:pt x="161" y="542"/>
                  </a:lnTo>
                  <a:lnTo>
                    <a:pt x="158" y="532"/>
                  </a:lnTo>
                  <a:lnTo>
                    <a:pt x="157" y="522"/>
                  </a:lnTo>
                  <a:lnTo>
                    <a:pt x="157" y="513"/>
                  </a:lnTo>
                  <a:lnTo>
                    <a:pt x="157" y="502"/>
                  </a:lnTo>
                  <a:lnTo>
                    <a:pt x="158" y="492"/>
                  </a:lnTo>
                  <a:lnTo>
                    <a:pt x="161" y="482"/>
                  </a:lnTo>
                  <a:lnTo>
                    <a:pt x="163" y="472"/>
                  </a:lnTo>
                  <a:lnTo>
                    <a:pt x="167" y="462"/>
                  </a:lnTo>
                  <a:lnTo>
                    <a:pt x="171" y="452"/>
                  </a:lnTo>
                  <a:lnTo>
                    <a:pt x="177" y="442"/>
                  </a:lnTo>
                  <a:lnTo>
                    <a:pt x="182" y="432"/>
                  </a:lnTo>
                  <a:lnTo>
                    <a:pt x="189" y="422"/>
                  </a:lnTo>
                  <a:lnTo>
                    <a:pt x="196" y="413"/>
                  </a:lnTo>
                  <a:lnTo>
                    <a:pt x="205" y="404"/>
                  </a:lnTo>
                  <a:lnTo>
                    <a:pt x="214" y="395"/>
                  </a:lnTo>
                  <a:lnTo>
                    <a:pt x="223" y="387"/>
                  </a:lnTo>
                  <a:lnTo>
                    <a:pt x="233" y="379"/>
                  </a:lnTo>
                  <a:lnTo>
                    <a:pt x="244" y="371"/>
                  </a:lnTo>
                  <a:lnTo>
                    <a:pt x="255" y="364"/>
                  </a:lnTo>
                  <a:lnTo>
                    <a:pt x="266" y="358"/>
                  </a:lnTo>
                  <a:lnTo>
                    <a:pt x="278" y="351"/>
                  </a:lnTo>
                  <a:lnTo>
                    <a:pt x="291" y="345"/>
                  </a:lnTo>
                  <a:lnTo>
                    <a:pt x="304" y="339"/>
                  </a:lnTo>
                  <a:lnTo>
                    <a:pt x="317" y="334"/>
                  </a:lnTo>
                  <a:lnTo>
                    <a:pt x="331" y="329"/>
                  </a:lnTo>
                  <a:lnTo>
                    <a:pt x="345" y="325"/>
                  </a:lnTo>
                  <a:lnTo>
                    <a:pt x="359" y="321"/>
                  </a:lnTo>
                  <a:lnTo>
                    <a:pt x="373" y="317"/>
                  </a:lnTo>
                  <a:lnTo>
                    <a:pt x="388" y="314"/>
                  </a:lnTo>
                  <a:lnTo>
                    <a:pt x="403" y="312"/>
                  </a:lnTo>
                  <a:lnTo>
                    <a:pt x="419" y="310"/>
                  </a:lnTo>
                  <a:lnTo>
                    <a:pt x="435" y="308"/>
                  </a:lnTo>
                  <a:lnTo>
                    <a:pt x="450" y="307"/>
                  </a:lnTo>
                  <a:lnTo>
                    <a:pt x="466" y="305"/>
                  </a:lnTo>
                  <a:lnTo>
                    <a:pt x="481" y="305"/>
                  </a:lnTo>
                  <a:lnTo>
                    <a:pt x="497" y="305"/>
                  </a:lnTo>
                  <a:lnTo>
                    <a:pt x="514" y="307"/>
                  </a:lnTo>
                  <a:lnTo>
                    <a:pt x="530" y="308"/>
                  </a:lnTo>
                  <a:lnTo>
                    <a:pt x="546" y="309"/>
                  </a:lnTo>
                  <a:lnTo>
                    <a:pt x="561" y="312"/>
                  </a:lnTo>
                  <a:lnTo>
                    <a:pt x="577" y="314"/>
                  </a:lnTo>
                  <a:lnTo>
                    <a:pt x="593" y="317"/>
                  </a:lnTo>
                  <a:lnTo>
                    <a:pt x="609" y="321"/>
                  </a:lnTo>
                  <a:lnTo>
                    <a:pt x="620" y="324"/>
                  </a:lnTo>
                  <a:lnTo>
                    <a:pt x="623" y="316"/>
                  </a:lnTo>
                  <a:lnTo>
                    <a:pt x="626" y="309"/>
                  </a:lnTo>
                  <a:lnTo>
                    <a:pt x="629" y="300"/>
                  </a:lnTo>
                  <a:lnTo>
                    <a:pt x="632" y="292"/>
                  </a:lnTo>
                  <a:lnTo>
                    <a:pt x="635" y="285"/>
                  </a:lnTo>
                  <a:lnTo>
                    <a:pt x="640" y="276"/>
                  </a:lnTo>
                  <a:lnTo>
                    <a:pt x="644" y="269"/>
                  </a:lnTo>
                  <a:lnTo>
                    <a:pt x="648" y="262"/>
                  </a:lnTo>
                  <a:lnTo>
                    <a:pt x="653" y="254"/>
                  </a:lnTo>
                  <a:lnTo>
                    <a:pt x="658" y="246"/>
                  </a:lnTo>
                  <a:lnTo>
                    <a:pt x="664" y="240"/>
                  </a:lnTo>
                  <a:lnTo>
                    <a:pt x="669" y="233"/>
                  </a:lnTo>
                  <a:lnTo>
                    <a:pt x="681" y="218"/>
                  </a:lnTo>
                  <a:lnTo>
                    <a:pt x="694" y="205"/>
                  </a:lnTo>
                  <a:lnTo>
                    <a:pt x="708" y="192"/>
                  </a:lnTo>
                  <a:lnTo>
                    <a:pt x="723" y="180"/>
                  </a:lnTo>
                  <a:lnTo>
                    <a:pt x="738" y="167"/>
                  </a:lnTo>
                  <a:lnTo>
                    <a:pt x="754" y="156"/>
                  </a:lnTo>
                  <a:lnTo>
                    <a:pt x="773" y="145"/>
                  </a:lnTo>
                  <a:lnTo>
                    <a:pt x="790" y="135"/>
                  </a:lnTo>
                  <a:lnTo>
                    <a:pt x="809" y="124"/>
                  </a:lnTo>
                  <a:lnTo>
                    <a:pt x="829" y="115"/>
                  </a:lnTo>
                  <a:lnTo>
                    <a:pt x="849" y="107"/>
                  </a:lnTo>
                  <a:lnTo>
                    <a:pt x="871" y="98"/>
                  </a:lnTo>
                  <a:lnTo>
                    <a:pt x="892" y="91"/>
                  </a:lnTo>
                  <a:lnTo>
                    <a:pt x="914" y="85"/>
                  </a:lnTo>
                  <a:lnTo>
                    <a:pt x="937" y="79"/>
                  </a:lnTo>
                  <a:lnTo>
                    <a:pt x="960" y="73"/>
                  </a:lnTo>
                  <a:lnTo>
                    <a:pt x="983" y="68"/>
                  </a:lnTo>
                  <a:lnTo>
                    <a:pt x="1008" y="64"/>
                  </a:lnTo>
                  <a:lnTo>
                    <a:pt x="1032" y="61"/>
                  </a:lnTo>
                  <a:lnTo>
                    <a:pt x="1056" y="59"/>
                  </a:lnTo>
                  <a:lnTo>
                    <a:pt x="1081" y="57"/>
                  </a:lnTo>
                  <a:lnTo>
                    <a:pt x="1107" y="56"/>
                  </a:lnTo>
                  <a:lnTo>
                    <a:pt x="1133" y="56"/>
                  </a:lnTo>
                  <a:lnTo>
                    <a:pt x="1158" y="57"/>
                  </a:lnTo>
                  <a:lnTo>
                    <a:pt x="1184" y="58"/>
                  </a:lnTo>
                  <a:lnTo>
                    <a:pt x="1210" y="61"/>
                  </a:lnTo>
                  <a:lnTo>
                    <a:pt x="1225" y="62"/>
                  </a:lnTo>
                  <a:lnTo>
                    <a:pt x="1239" y="64"/>
                  </a:lnTo>
                  <a:lnTo>
                    <a:pt x="1268" y="69"/>
                  </a:lnTo>
                  <a:lnTo>
                    <a:pt x="1296" y="74"/>
                  </a:lnTo>
                  <a:lnTo>
                    <a:pt x="1323" y="82"/>
                  </a:lnTo>
                  <a:lnTo>
                    <a:pt x="1349" y="89"/>
                  </a:lnTo>
                  <a:lnTo>
                    <a:pt x="1375" y="97"/>
                  </a:lnTo>
                  <a:lnTo>
                    <a:pt x="1400" y="107"/>
                  </a:lnTo>
                  <a:lnTo>
                    <a:pt x="1423" y="117"/>
                  </a:lnTo>
                  <a:lnTo>
                    <a:pt x="1446" y="129"/>
                  </a:lnTo>
                  <a:lnTo>
                    <a:pt x="1469" y="140"/>
                  </a:lnTo>
                  <a:lnTo>
                    <a:pt x="1479" y="146"/>
                  </a:lnTo>
                  <a:lnTo>
                    <a:pt x="1489" y="153"/>
                  </a:lnTo>
                  <a:lnTo>
                    <a:pt x="1499" y="160"/>
                  </a:lnTo>
                  <a:lnTo>
                    <a:pt x="1509" y="167"/>
                  </a:lnTo>
                  <a:lnTo>
                    <a:pt x="1518" y="173"/>
                  </a:lnTo>
                  <a:lnTo>
                    <a:pt x="1528" y="181"/>
                  </a:lnTo>
                  <a:lnTo>
                    <a:pt x="1537" y="188"/>
                  </a:lnTo>
                  <a:lnTo>
                    <a:pt x="1545" y="196"/>
                  </a:lnTo>
                  <a:lnTo>
                    <a:pt x="1553" y="203"/>
                  </a:lnTo>
                  <a:lnTo>
                    <a:pt x="1560" y="212"/>
                  </a:lnTo>
                  <a:lnTo>
                    <a:pt x="1568" y="219"/>
                  </a:lnTo>
                  <a:lnTo>
                    <a:pt x="1575" y="227"/>
                  </a:lnTo>
                </a:path>
              </a:pathLst>
            </a:custGeom>
            <a:solidFill>
              <a:schemeClr val="accent1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pic>
          <p:nvPicPr>
            <p:cNvPr id="60" name="Picture 4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2432"/>
              <a:ext cx="365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4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3203"/>
              <a:ext cx="43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4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3022"/>
              <a:ext cx="384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49"/>
          <p:cNvGrpSpPr>
            <a:grpSpLocks/>
          </p:cNvGrpSpPr>
          <p:nvPr/>
        </p:nvGrpSpPr>
        <p:grpSpPr bwMode="auto">
          <a:xfrm>
            <a:off x="5225896" y="4076703"/>
            <a:ext cx="1311275" cy="2244725"/>
            <a:chOff x="4558" y="2387"/>
            <a:chExt cx="826" cy="1414"/>
          </a:xfrm>
        </p:grpSpPr>
        <p:sp>
          <p:nvSpPr>
            <p:cNvPr id="64" name="Freeform 50"/>
            <p:cNvSpPr>
              <a:spLocks/>
            </p:cNvSpPr>
            <p:nvPr/>
          </p:nvSpPr>
          <p:spPr bwMode="auto">
            <a:xfrm rot="-4025546">
              <a:off x="4264" y="2681"/>
              <a:ext cx="1414" cy="826"/>
            </a:xfrm>
            <a:custGeom>
              <a:avLst/>
              <a:gdLst>
                <a:gd name="T0" fmla="*/ 0 w 4242"/>
                <a:gd name="T1" fmla="*/ 1 h 1652"/>
                <a:gd name="T2" fmla="*/ 0 w 4242"/>
                <a:gd name="T3" fmla="*/ 1 h 1652"/>
                <a:gd name="T4" fmla="*/ 0 w 4242"/>
                <a:gd name="T5" fmla="*/ 1 h 1652"/>
                <a:gd name="T6" fmla="*/ 0 w 4242"/>
                <a:gd name="T7" fmla="*/ 1 h 1652"/>
                <a:gd name="T8" fmla="*/ 0 w 4242"/>
                <a:gd name="T9" fmla="*/ 1 h 1652"/>
                <a:gd name="T10" fmla="*/ 0 w 4242"/>
                <a:gd name="T11" fmla="*/ 1 h 1652"/>
                <a:gd name="T12" fmla="*/ 0 w 4242"/>
                <a:gd name="T13" fmla="*/ 1 h 1652"/>
                <a:gd name="T14" fmla="*/ 0 w 4242"/>
                <a:gd name="T15" fmla="*/ 1 h 1652"/>
                <a:gd name="T16" fmla="*/ 0 w 4242"/>
                <a:gd name="T17" fmla="*/ 1 h 1652"/>
                <a:gd name="T18" fmla="*/ 0 w 4242"/>
                <a:gd name="T19" fmla="*/ 1 h 1652"/>
                <a:gd name="T20" fmla="*/ 0 w 4242"/>
                <a:gd name="T21" fmla="*/ 1 h 1652"/>
                <a:gd name="T22" fmla="*/ 0 w 4242"/>
                <a:gd name="T23" fmla="*/ 1 h 1652"/>
                <a:gd name="T24" fmla="*/ 0 w 4242"/>
                <a:gd name="T25" fmla="*/ 1 h 1652"/>
                <a:gd name="T26" fmla="*/ 0 w 4242"/>
                <a:gd name="T27" fmla="*/ 1 h 1652"/>
                <a:gd name="T28" fmla="*/ 0 w 4242"/>
                <a:gd name="T29" fmla="*/ 1 h 1652"/>
                <a:gd name="T30" fmla="*/ 0 w 4242"/>
                <a:gd name="T31" fmla="*/ 1 h 1652"/>
                <a:gd name="T32" fmla="*/ 0 w 4242"/>
                <a:gd name="T33" fmla="*/ 1 h 1652"/>
                <a:gd name="T34" fmla="*/ 0 w 4242"/>
                <a:gd name="T35" fmla="*/ 1 h 1652"/>
                <a:gd name="T36" fmla="*/ 0 w 4242"/>
                <a:gd name="T37" fmla="*/ 1 h 1652"/>
                <a:gd name="T38" fmla="*/ 0 w 4242"/>
                <a:gd name="T39" fmla="*/ 1 h 1652"/>
                <a:gd name="T40" fmla="*/ 0 w 4242"/>
                <a:gd name="T41" fmla="*/ 1 h 1652"/>
                <a:gd name="T42" fmla="*/ 0 w 4242"/>
                <a:gd name="T43" fmla="*/ 1 h 1652"/>
                <a:gd name="T44" fmla="*/ 0 w 4242"/>
                <a:gd name="T45" fmla="*/ 1 h 1652"/>
                <a:gd name="T46" fmla="*/ 0 w 4242"/>
                <a:gd name="T47" fmla="*/ 1 h 1652"/>
                <a:gd name="T48" fmla="*/ 0 w 4242"/>
                <a:gd name="T49" fmla="*/ 1 h 1652"/>
                <a:gd name="T50" fmla="*/ 0 w 4242"/>
                <a:gd name="T51" fmla="*/ 1 h 1652"/>
                <a:gd name="T52" fmla="*/ 0 w 4242"/>
                <a:gd name="T53" fmla="*/ 1 h 1652"/>
                <a:gd name="T54" fmla="*/ 0 w 4242"/>
                <a:gd name="T55" fmla="*/ 1 h 1652"/>
                <a:gd name="T56" fmla="*/ 0 w 4242"/>
                <a:gd name="T57" fmla="*/ 1 h 1652"/>
                <a:gd name="T58" fmla="*/ 0 w 4242"/>
                <a:gd name="T59" fmla="*/ 1 h 1652"/>
                <a:gd name="T60" fmla="*/ 0 w 4242"/>
                <a:gd name="T61" fmla="*/ 1 h 1652"/>
                <a:gd name="T62" fmla="*/ 0 w 4242"/>
                <a:gd name="T63" fmla="*/ 1 h 1652"/>
                <a:gd name="T64" fmla="*/ 0 w 4242"/>
                <a:gd name="T65" fmla="*/ 1 h 1652"/>
                <a:gd name="T66" fmla="*/ 0 w 4242"/>
                <a:gd name="T67" fmla="*/ 1 h 1652"/>
                <a:gd name="T68" fmla="*/ 0 w 4242"/>
                <a:gd name="T69" fmla="*/ 1 h 1652"/>
                <a:gd name="T70" fmla="*/ 0 w 4242"/>
                <a:gd name="T71" fmla="*/ 1 h 1652"/>
                <a:gd name="T72" fmla="*/ 0 w 4242"/>
                <a:gd name="T73" fmla="*/ 1 h 1652"/>
                <a:gd name="T74" fmla="*/ 0 w 4242"/>
                <a:gd name="T75" fmla="*/ 1 h 1652"/>
                <a:gd name="T76" fmla="*/ 0 w 4242"/>
                <a:gd name="T77" fmla="*/ 1 h 1652"/>
                <a:gd name="T78" fmla="*/ 0 w 4242"/>
                <a:gd name="T79" fmla="*/ 1 h 1652"/>
                <a:gd name="T80" fmla="*/ 0 w 4242"/>
                <a:gd name="T81" fmla="*/ 1 h 1652"/>
                <a:gd name="T82" fmla="*/ 0 w 4242"/>
                <a:gd name="T83" fmla="*/ 1 h 1652"/>
                <a:gd name="T84" fmla="*/ 0 w 4242"/>
                <a:gd name="T85" fmla="*/ 1 h 1652"/>
                <a:gd name="T86" fmla="*/ 0 w 4242"/>
                <a:gd name="T87" fmla="*/ 1 h 1652"/>
                <a:gd name="T88" fmla="*/ 0 w 4242"/>
                <a:gd name="T89" fmla="*/ 1 h 1652"/>
                <a:gd name="T90" fmla="*/ 0 w 4242"/>
                <a:gd name="T91" fmla="*/ 1 h 1652"/>
                <a:gd name="T92" fmla="*/ 0 w 4242"/>
                <a:gd name="T93" fmla="*/ 1 h 1652"/>
                <a:gd name="T94" fmla="*/ 0 w 4242"/>
                <a:gd name="T95" fmla="*/ 1 h 1652"/>
                <a:gd name="T96" fmla="*/ 0 w 4242"/>
                <a:gd name="T97" fmla="*/ 1 h 1652"/>
                <a:gd name="T98" fmla="*/ 0 w 4242"/>
                <a:gd name="T99" fmla="*/ 1 h 1652"/>
                <a:gd name="T100" fmla="*/ 0 w 4242"/>
                <a:gd name="T101" fmla="*/ 1 h 1652"/>
                <a:gd name="T102" fmla="*/ 0 w 4242"/>
                <a:gd name="T103" fmla="*/ 1 h 1652"/>
                <a:gd name="T104" fmla="*/ 0 w 4242"/>
                <a:gd name="T105" fmla="*/ 1 h 1652"/>
                <a:gd name="T106" fmla="*/ 0 w 4242"/>
                <a:gd name="T107" fmla="*/ 1 h 1652"/>
                <a:gd name="T108" fmla="*/ 0 w 4242"/>
                <a:gd name="T109" fmla="*/ 1 h 1652"/>
                <a:gd name="T110" fmla="*/ 0 w 4242"/>
                <a:gd name="T111" fmla="*/ 1 h 1652"/>
                <a:gd name="T112" fmla="*/ 0 w 4242"/>
                <a:gd name="T113" fmla="*/ 1 h 1652"/>
                <a:gd name="T114" fmla="*/ 0 w 4242"/>
                <a:gd name="T115" fmla="*/ 1 h 1652"/>
                <a:gd name="T116" fmla="*/ 0 w 4242"/>
                <a:gd name="T117" fmla="*/ 1 h 1652"/>
                <a:gd name="T118" fmla="*/ 0 w 4242"/>
                <a:gd name="T119" fmla="*/ 1 h 1652"/>
                <a:gd name="T120" fmla="*/ 0 w 4242"/>
                <a:gd name="T121" fmla="*/ 1 h 16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242"/>
                <a:gd name="T184" fmla="*/ 0 h 1652"/>
                <a:gd name="T185" fmla="*/ 4242 w 4242"/>
                <a:gd name="T186" fmla="*/ 1652 h 16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242" h="1652">
                  <a:moveTo>
                    <a:pt x="1575" y="227"/>
                  </a:moveTo>
                  <a:lnTo>
                    <a:pt x="1592" y="209"/>
                  </a:lnTo>
                  <a:lnTo>
                    <a:pt x="1610" y="190"/>
                  </a:lnTo>
                  <a:lnTo>
                    <a:pt x="1629" y="173"/>
                  </a:lnTo>
                  <a:lnTo>
                    <a:pt x="1650" y="156"/>
                  </a:lnTo>
                  <a:lnTo>
                    <a:pt x="1672" y="140"/>
                  </a:lnTo>
                  <a:lnTo>
                    <a:pt x="1695" y="124"/>
                  </a:lnTo>
                  <a:lnTo>
                    <a:pt x="1719" y="111"/>
                  </a:lnTo>
                  <a:lnTo>
                    <a:pt x="1744" y="97"/>
                  </a:lnTo>
                  <a:lnTo>
                    <a:pt x="1770" y="84"/>
                  </a:lnTo>
                  <a:lnTo>
                    <a:pt x="1796" y="72"/>
                  </a:lnTo>
                  <a:lnTo>
                    <a:pt x="1824" y="61"/>
                  </a:lnTo>
                  <a:lnTo>
                    <a:pt x="1852" y="51"/>
                  </a:lnTo>
                  <a:lnTo>
                    <a:pt x="1880" y="42"/>
                  </a:lnTo>
                  <a:lnTo>
                    <a:pt x="1910" y="34"/>
                  </a:lnTo>
                  <a:lnTo>
                    <a:pt x="1939" y="26"/>
                  </a:lnTo>
                  <a:lnTo>
                    <a:pt x="1970" y="19"/>
                  </a:lnTo>
                  <a:lnTo>
                    <a:pt x="2001" y="14"/>
                  </a:lnTo>
                  <a:lnTo>
                    <a:pt x="2032" y="10"/>
                  </a:lnTo>
                  <a:lnTo>
                    <a:pt x="2064" y="6"/>
                  </a:lnTo>
                  <a:lnTo>
                    <a:pt x="2096" y="3"/>
                  </a:lnTo>
                  <a:lnTo>
                    <a:pt x="2128" y="2"/>
                  </a:lnTo>
                  <a:lnTo>
                    <a:pt x="2160" y="0"/>
                  </a:lnTo>
                  <a:lnTo>
                    <a:pt x="2193" y="0"/>
                  </a:lnTo>
                  <a:lnTo>
                    <a:pt x="2226" y="2"/>
                  </a:lnTo>
                  <a:lnTo>
                    <a:pt x="2259" y="4"/>
                  </a:lnTo>
                  <a:lnTo>
                    <a:pt x="2291" y="7"/>
                  </a:lnTo>
                  <a:lnTo>
                    <a:pt x="2323" y="12"/>
                  </a:lnTo>
                  <a:lnTo>
                    <a:pt x="2356" y="17"/>
                  </a:lnTo>
                  <a:lnTo>
                    <a:pt x="2388" y="23"/>
                  </a:lnTo>
                  <a:lnTo>
                    <a:pt x="2419" y="31"/>
                  </a:lnTo>
                  <a:lnTo>
                    <a:pt x="2451" y="39"/>
                  </a:lnTo>
                  <a:lnTo>
                    <a:pt x="2482" y="49"/>
                  </a:lnTo>
                  <a:lnTo>
                    <a:pt x="2504" y="57"/>
                  </a:lnTo>
                  <a:lnTo>
                    <a:pt x="2525" y="65"/>
                  </a:lnTo>
                  <a:lnTo>
                    <a:pt x="2546" y="73"/>
                  </a:lnTo>
                  <a:lnTo>
                    <a:pt x="2566" y="82"/>
                  </a:lnTo>
                  <a:lnTo>
                    <a:pt x="2586" y="92"/>
                  </a:lnTo>
                  <a:lnTo>
                    <a:pt x="2605" y="101"/>
                  </a:lnTo>
                  <a:lnTo>
                    <a:pt x="2623" y="112"/>
                  </a:lnTo>
                  <a:lnTo>
                    <a:pt x="2642" y="122"/>
                  </a:lnTo>
                  <a:lnTo>
                    <a:pt x="2659" y="134"/>
                  </a:lnTo>
                  <a:lnTo>
                    <a:pt x="2675" y="145"/>
                  </a:lnTo>
                  <a:lnTo>
                    <a:pt x="2691" y="158"/>
                  </a:lnTo>
                  <a:lnTo>
                    <a:pt x="2706" y="169"/>
                  </a:lnTo>
                  <a:lnTo>
                    <a:pt x="2720" y="183"/>
                  </a:lnTo>
                  <a:lnTo>
                    <a:pt x="2735" y="195"/>
                  </a:lnTo>
                  <a:lnTo>
                    <a:pt x="2747" y="209"/>
                  </a:lnTo>
                  <a:lnTo>
                    <a:pt x="2760" y="222"/>
                  </a:lnTo>
                  <a:lnTo>
                    <a:pt x="2777" y="210"/>
                  </a:lnTo>
                  <a:lnTo>
                    <a:pt x="2794" y="198"/>
                  </a:lnTo>
                  <a:lnTo>
                    <a:pt x="2812" y="188"/>
                  </a:lnTo>
                  <a:lnTo>
                    <a:pt x="2832" y="178"/>
                  </a:lnTo>
                  <a:lnTo>
                    <a:pt x="2851" y="169"/>
                  </a:lnTo>
                  <a:lnTo>
                    <a:pt x="2870" y="160"/>
                  </a:lnTo>
                  <a:lnTo>
                    <a:pt x="2891" y="152"/>
                  </a:lnTo>
                  <a:lnTo>
                    <a:pt x="2913" y="144"/>
                  </a:lnTo>
                  <a:lnTo>
                    <a:pt x="2934" y="138"/>
                  </a:lnTo>
                  <a:lnTo>
                    <a:pt x="2956" y="132"/>
                  </a:lnTo>
                  <a:lnTo>
                    <a:pt x="2978" y="126"/>
                  </a:lnTo>
                  <a:lnTo>
                    <a:pt x="3001" y="122"/>
                  </a:lnTo>
                  <a:lnTo>
                    <a:pt x="3024" y="118"/>
                  </a:lnTo>
                  <a:lnTo>
                    <a:pt x="3046" y="115"/>
                  </a:lnTo>
                  <a:lnTo>
                    <a:pt x="3070" y="113"/>
                  </a:lnTo>
                  <a:lnTo>
                    <a:pt x="3094" y="111"/>
                  </a:lnTo>
                  <a:lnTo>
                    <a:pt x="3118" y="110"/>
                  </a:lnTo>
                  <a:lnTo>
                    <a:pt x="3141" y="110"/>
                  </a:lnTo>
                  <a:lnTo>
                    <a:pt x="3165" y="111"/>
                  </a:lnTo>
                  <a:lnTo>
                    <a:pt x="3189" y="112"/>
                  </a:lnTo>
                  <a:lnTo>
                    <a:pt x="3212" y="113"/>
                  </a:lnTo>
                  <a:lnTo>
                    <a:pt x="3235" y="116"/>
                  </a:lnTo>
                  <a:lnTo>
                    <a:pt x="3259" y="119"/>
                  </a:lnTo>
                  <a:lnTo>
                    <a:pt x="3282" y="123"/>
                  </a:lnTo>
                  <a:lnTo>
                    <a:pt x="3304" y="129"/>
                  </a:lnTo>
                  <a:lnTo>
                    <a:pt x="3327" y="134"/>
                  </a:lnTo>
                  <a:lnTo>
                    <a:pt x="3350" y="140"/>
                  </a:lnTo>
                  <a:lnTo>
                    <a:pt x="3371" y="146"/>
                  </a:lnTo>
                  <a:lnTo>
                    <a:pt x="3393" y="155"/>
                  </a:lnTo>
                  <a:lnTo>
                    <a:pt x="3413" y="163"/>
                  </a:lnTo>
                  <a:lnTo>
                    <a:pt x="3434" y="172"/>
                  </a:lnTo>
                  <a:lnTo>
                    <a:pt x="3454" y="182"/>
                  </a:lnTo>
                  <a:lnTo>
                    <a:pt x="3467" y="189"/>
                  </a:lnTo>
                  <a:lnTo>
                    <a:pt x="3480" y="196"/>
                  </a:lnTo>
                  <a:lnTo>
                    <a:pt x="3492" y="205"/>
                  </a:lnTo>
                  <a:lnTo>
                    <a:pt x="3504" y="213"/>
                  </a:lnTo>
                  <a:lnTo>
                    <a:pt x="3516" y="221"/>
                  </a:lnTo>
                  <a:lnTo>
                    <a:pt x="3527" y="229"/>
                  </a:lnTo>
                  <a:lnTo>
                    <a:pt x="3537" y="238"/>
                  </a:lnTo>
                  <a:lnTo>
                    <a:pt x="3547" y="247"/>
                  </a:lnTo>
                  <a:lnTo>
                    <a:pt x="3556" y="256"/>
                  </a:lnTo>
                  <a:lnTo>
                    <a:pt x="3565" y="265"/>
                  </a:lnTo>
                  <a:lnTo>
                    <a:pt x="3574" y="275"/>
                  </a:lnTo>
                  <a:lnTo>
                    <a:pt x="3582" y="285"/>
                  </a:lnTo>
                  <a:lnTo>
                    <a:pt x="3589" y="295"/>
                  </a:lnTo>
                  <a:lnTo>
                    <a:pt x="3596" y="304"/>
                  </a:lnTo>
                  <a:lnTo>
                    <a:pt x="3602" y="315"/>
                  </a:lnTo>
                  <a:lnTo>
                    <a:pt x="3608" y="325"/>
                  </a:lnTo>
                  <a:lnTo>
                    <a:pt x="3629" y="321"/>
                  </a:lnTo>
                  <a:lnTo>
                    <a:pt x="3651" y="318"/>
                  </a:lnTo>
                  <a:lnTo>
                    <a:pt x="3672" y="316"/>
                  </a:lnTo>
                  <a:lnTo>
                    <a:pt x="3694" y="314"/>
                  </a:lnTo>
                  <a:lnTo>
                    <a:pt x="3716" y="313"/>
                  </a:lnTo>
                  <a:lnTo>
                    <a:pt x="3738" y="312"/>
                  </a:lnTo>
                  <a:lnTo>
                    <a:pt x="3760" y="312"/>
                  </a:lnTo>
                  <a:lnTo>
                    <a:pt x="3780" y="313"/>
                  </a:lnTo>
                  <a:lnTo>
                    <a:pt x="3802" y="314"/>
                  </a:lnTo>
                  <a:lnTo>
                    <a:pt x="3823" y="315"/>
                  </a:lnTo>
                  <a:lnTo>
                    <a:pt x="3844" y="318"/>
                  </a:lnTo>
                  <a:lnTo>
                    <a:pt x="3866" y="320"/>
                  </a:lnTo>
                  <a:lnTo>
                    <a:pt x="3886" y="324"/>
                  </a:lnTo>
                  <a:lnTo>
                    <a:pt x="3905" y="327"/>
                  </a:lnTo>
                  <a:lnTo>
                    <a:pt x="3926" y="333"/>
                  </a:lnTo>
                  <a:lnTo>
                    <a:pt x="3945" y="337"/>
                  </a:lnTo>
                  <a:lnTo>
                    <a:pt x="3965" y="343"/>
                  </a:lnTo>
                  <a:lnTo>
                    <a:pt x="3984" y="349"/>
                  </a:lnTo>
                  <a:lnTo>
                    <a:pt x="4003" y="355"/>
                  </a:lnTo>
                  <a:lnTo>
                    <a:pt x="4021" y="363"/>
                  </a:lnTo>
                  <a:lnTo>
                    <a:pt x="4038" y="370"/>
                  </a:lnTo>
                  <a:lnTo>
                    <a:pt x="4055" y="378"/>
                  </a:lnTo>
                  <a:lnTo>
                    <a:pt x="4072" y="387"/>
                  </a:lnTo>
                  <a:lnTo>
                    <a:pt x="4088" y="395"/>
                  </a:lnTo>
                  <a:lnTo>
                    <a:pt x="4103" y="404"/>
                  </a:lnTo>
                  <a:lnTo>
                    <a:pt x="4118" y="415"/>
                  </a:lnTo>
                  <a:lnTo>
                    <a:pt x="4132" y="425"/>
                  </a:lnTo>
                  <a:lnTo>
                    <a:pt x="4146" y="436"/>
                  </a:lnTo>
                  <a:lnTo>
                    <a:pt x="4159" y="447"/>
                  </a:lnTo>
                  <a:lnTo>
                    <a:pt x="4171" y="458"/>
                  </a:lnTo>
                  <a:lnTo>
                    <a:pt x="4183" y="471"/>
                  </a:lnTo>
                  <a:lnTo>
                    <a:pt x="4193" y="483"/>
                  </a:lnTo>
                  <a:lnTo>
                    <a:pt x="4198" y="494"/>
                  </a:lnTo>
                  <a:lnTo>
                    <a:pt x="4202" y="504"/>
                  </a:lnTo>
                  <a:lnTo>
                    <a:pt x="4205" y="516"/>
                  </a:lnTo>
                  <a:lnTo>
                    <a:pt x="4208" y="526"/>
                  </a:lnTo>
                  <a:lnTo>
                    <a:pt x="4210" y="537"/>
                  </a:lnTo>
                  <a:lnTo>
                    <a:pt x="4211" y="548"/>
                  </a:lnTo>
                  <a:lnTo>
                    <a:pt x="4211" y="558"/>
                  </a:lnTo>
                  <a:lnTo>
                    <a:pt x="4210" y="569"/>
                  </a:lnTo>
                  <a:lnTo>
                    <a:pt x="4209" y="579"/>
                  </a:lnTo>
                  <a:lnTo>
                    <a:pt x="4207" y="591"/>
                  </a:lnTo>
                  <a:lnTo>
                    <a:pt x="4204" y="601"/>
                  </a:lnTo>
                  <a:lnTo>
                    <a:pt x="4200" y="610"/>
                  </a:lnTo>
                  <a:lnTo>
                    <a:pt x="4196" y="621"/>
                  </a:lnTo>
                  <a:lnTo>
                    <a:pt x="4191" y="631"/>
                  </a:lnTo>
                  <a:lnTo>
                    <a:pt x="4186" y="641"/>
                  </a:lnTo>
                  <a:lnTo>
                    <a:pt x="4180" y="651"/>
                  </a:lnTo>
                  <a:lnTo>
                    <a:pt x="4172" y="660"/>
                  </a:lnTo>
                  <a:lnTo>
                    <a:pt x="4164" y="670"/>
                  </a:lnTo>
                  <a:lnTo>
                    <a:pt x="4157" y="678"/>
                  </a:lnTo>
                  <a:lnTo>
                    <a:pt x="4147" y="688"/>
                  </a:lnTo>
                  <a:lnTo>
                    <a:pt x="4137" y="696"/>
                  </a:lnTo>
                  <a:lnTo>
                    <a:pt x="4128" y="704"/>
                  </a:lnTo>
                  <a:lnTo>
                    <a:pt x="4117" y="712"/>
                  </a:lnTo>
                  <a:lnTo>
                    <a:pt x="4105" y="720"/>
                  </a:lnTo>
                  <a:lnTo>
                    <a:pt x="4093" y="728"/>
                  </a:lnTo>
                  <a:lnTo>
                    <a:pt x="4081" y="735"/>
                  </a:lnTo>
                  <a:lnTo>
                    <a:pt x="4067" y="742"/>
                  </a:lnTo>
                  <a:lnTo>
                    <a:pt x="4054" y="748"/>
                  </a:lnTo>
                  <a:lnTo>
                    <a:pt x="4040" y="754"/>
                  </a:lnTo>
                  <a:lnTo>
                    <a:pt x="4025" y="760"/>
                  </a:lnTo>
                  <a:lnTo>
                    <a:pt x="4010" y="766"/>
                  </a:lnTo>
                  <a:lnTo>
                    <a:pt x="3994" y="771"/>
                  </a:lnTo>
                  <a:lnTo>
                    <a:pt x="4013" y="776"/>
                  </a:lnTo>
                  <a:lnTo>
                    <a:pt x="4033" y="783"/>
                  </a:lnTo>
                  <a:lnTo>
                    <a:pt x="4051" y="790"/>
                  </a:lnTo>
                  <a:lnTo>
                    <a:pt x="4068" y="798"/>
                  </a:lnTo>
                  <a:lnTo>
                    <a:pt x="4085" y="805"/>
                  </a:lnTo>
                  <a:lnTo>
                    <a:pt x="4101" y="815"/>
                  </a:lnTo>
                  <a:lnTo>
                    <a:pt x="4116" y="823"/>
                  </a:lnTo>
                  <a:lnTo>
                    <a:pt x="4130" y="832"/>
                  </a:lnTo>
                  <a:lnTo>
                    <a:pt x="4144" y="843"/>
                  </a:lnTo>
                  <a:lnTo>
                    <a:pt x="4156" y="852"/>
                  </a:lnTo>
                  <a:lnTo>
                    <a:pt x="4168" y="862"/>
                  </a:lnTo>
                  <a:lnTo>
                    <a:pt x="4180" y="874"/>
                  </a:lnTo>
                  <a:lnTo>
                    <a:pt x="4189" y="884"/>
                  </a:lnTo>
                  <a:lnTo>
                    <a:pt x="4199" y="896"/>
                  </a:lnTo>
                  <a:lnTo>
                    <a:pt x="4208" y="907"/>
                  </a:lnTo>
                  <a:lnTo>
                    <a:pt x="4215" y="920"/>
                  </a:lnTo>
                  <a:lnTo>
                    <a:pt x="4222" y="932"/>
                  </a:lnTo>
                  <a:lnTo>
                    <a:pt x="4227" y="944"/>
                  </a:lnTo>
                  <a:lnTo>
                    <a:pt x="4232" y="956"/>
                  </a:lnTo>
                  <a:lnTo>
                    <a:pt x="4236" y="969"/>
                  </a:lnTo>
                  <a:lnTo>
                    <a:pt x="4239" y="982"/>
                  </a:lnTo>
                  <a:lnTo>
                    <a:pt x="4241" y="995"/>
                  </a:lnTo>
                  <a:lnTo>
                    <a:pt x="4242" y="1007"/>
                  </a:lnTo>
                  <a:lnTo>
                    <a:pt x="4242" y="1021"/>
                  </a:lnTo>
                  <a:lnTo>
                    <a:pt x="4241" y="1033"/>
                  </a:lnTo>
                  <a:lnTo>
                    <a:pt x="4239" y="1047"/>
                  </a:lnTo>
                  <a:lnTo>
                    <a:pt x="4236" y="1059"/>
                  </a:lnTo>
                  <a:lnTo>
                    <a:pt x="4231" y="1073"/>
                  </a:lnTo>
                  <a:lnTo>
                    <a:pt x="4226" y="1085"/>
                  </a:lnTo>
                  <a:lnTo>
                    <a:pt x="4223" y="1092"/>
                  </a:lnTo>
                  <a:lnTo>
                    <a:pt x="4219" y="1099"/>
                  </a:lnTo>
                  <a:lnTo>
                    <a:pt x="4216" y="1105"/>
                  </a:lnTo>
                  <a:lnTo>
                    <a:pt x="4212" y="1111"/>
                  </a:lnTo>
                  <a:lnTo>
                    <a:pt x="4209" y="1117"/>
                  </a:lnTo>
                  <a:lnTo>
                    <a:pt x="4204" y="1124"/>
                  </a:lnTo>
                  <a:lnTo>
                    <a:pt x="4195" y="1135"/>
                  </a:lnTo>
                  <a:lnTo>
                    <a:pt x="4185" y="1147"/>
                  </a:lnTo>
                  <a:lnTo>
                    <a:pt x="4174" y="1158"/>
                  </a:lnTo>
                  <a:lnTo>
                    <a:pt x="4163" y="1168"/>
                  </a:lnTo>
                  <a:lnTo>
                    <a:pt x="4151" y="1179"/>
                  </a:lnTo>
                  <a:lnTo>
                    <a:pt x="4139" y="1188"/>
                  </a:lnTo>
                  <a:lnTo>
                    <a:pt x="4125" y="1198"/>
                  </a:lnTo>
                  <a:lnTo>
                    <a:pt x="4110" y="1207"/>
                  </a:lnTo>
                  <a:lnTo>
                    <a:pt x="4096" y="1215"/>
                  </a:lnTo>
                  <a:lnTo>
                    <a:pt x="4081" y="1223"/>
                  </a:lnTo>
                  <a:lnTo>
                    <a:pt x="4065" y="1231"/>
                  </a:lnTo>
                  <a:lnTo>
                    <a:pt x="4049" y="1237"/>
                  </a:lnTo>
                  <a:lnTo>
                    <a:pt x="4033" y="1243"/>
                  </a:lnTo>
                  <a:lnTo>
                    <a:pt x="4016" y="1250"/>
                  </a:lnTo>
                  <a:lnTo>
                    <a:pt x="3998" y="1255"/>
                  </a:lnTo>
                  <a:lnTo>
                    <a:pt x="3981" y="1260"/>
                  </a:lnTo>
                  <a:lnTo>
                    <a:pt x="3963" y="1264"/>
                  </a:lnTo>
                  <a:lnTo>
                    <a:pt x="3944" y="1268"/>
                  </a:lnTo>
                  <a:lnTo>
                    <a:pt x="3925" y="1271"/>
                  </a:lnTo>
                  <a:lnTo>
                    <a:pt x="3907" y="1275"/>
                  </a:lnTo>
                  <a:lnTo>
                    <a:pt x="3887" y="1277"/>
                  </a:lnTo>
                  <a:lnTo>
                    <a:pt x="3868" y="1279"/>
                  </a:lnTo>
                  <a:lnTo>
                    <a:pt x="3848" y="1280"/>
                  </a:lnTo>
                  <a:lnTo>
                    <a:pt x="3829" y="1281"/>
                  </a:lnTo>
                  <a:lnTo>
                    <a:pt x="3808" y="1281"/>
                  </a:lnTo>
                  <a:lnTo>
                    <a:pt x="3789" y="1280"/>
                  </a:lnTo>
                  <a:lnTo>
                    <a:pt x="3769" y="1279"/>
                  </a:lnTo>
                  <a:lnTo>
                    <a:pt x="3749" y="1277"/>
                  </a:lnTo>
                  <a:lnTo>
                    <a:pt x="3730" y="1275"/>
                  </a:lnTo>
                  <a:lnTo>
                    <a:pt x="3709" y="1271"/>
                  </a:lnTo>
                  <a:lnTo>
                    <a:pt x="3690" y="1267"/>
                  </a:lnTo>
                  <a:lnTo>
                    <a:pt x="3670" y="1263"/>
                  </a:lnTo>
                  <a:lnTo>
                    <a:pt x="3655" y="1286"/>
                  </a:lnTo>
                  <a:lnTo>
                    <a:pt x="3638" y="1308"/>
                  </a:lnTo>
                  <a:lnTo>
                    <a:pt x="3619" y="1329"/>
                  </a:lnTo>
                  <a:lnTo>
                    <a:pt x="3599" y="1350"/>
                  </a:lnTo>
                  <a:lnTo>
                    <a:pt x="3577" y="1369"/>
                  </a:lnTo>
                  <a:lnTo>
                    <a:pt x="3555" y="1388"/>
                  </a:lnTo>
                  <a:lnTo>
                    <a:pt x="3531" y="1406"/>
                  </a:lnTo>
                  <a:lnTo>
                    <a:pt x="3505" y="1423"/>
                  </a:lnTo>
                  <a:lnTo>
                    <a:pt x="3478" y="1439"/>
                  </a:lnTo>
                  <a:lnTo>
                    <a:pt x="3451" y="1455"/>
                  </a:lnTo>
                  <a:lnTo>
                    <a:pt x="3422" y="1469"/>
                  </a:lnTo>
                  <a:lnTo>
                    <a:pt x="3392" y="1483"/>
                  </a:lnTo>
                  <a:lnTo>
                    <a:pt x="3362" y="1495"/>
                  </a:lnTo>
                  <a:lnTo>
                    <a:pt x="3330" y="1507"/>
                  </a:lnTo>
                  <a:lnTo>
                    <a:pt x="3298" y="1517"/>
                  </a:lnTo>
                  <a:lnTo>
                    <a:pt x="3264" y="1527"/>
                  </a:lnTo>
                  <a:lnTo>
                    <a:pt x="3230" y="1536"/>
                  </a:lnTo>
                  <a:lnTo>
                    <a:pt x="3195" y="1543"/>
                  </a:lnTo>
                  <a:lnTo>
                    <a:pt x="3161" y="1549"/>
                  </a:lnTo>
                  <a:lnTo>
                    <a:pt x="3125" y="1555"/>
                  </a:lnTo>
                  <a:lnTo>
                    <a:pt x="3090" y="1560"/>
                  </a:lnTo>
                  <a:lnTo>
                    <a:pt x="3053" y="1563"/>
                  </a:lnTo>
                  <a:lnTo>
                    <a:pt x="3016" y="1565"/>
                  </a:lnTo>
                  <a:lnTo>
                    <a:pt x="2979" y="1566"/>
                  </a:lnTo>
                  <a:lnTo>
                    <a:pt x="2942" y="1566"/>
                  </a:lnTo>
                  <a:lnTo>
                    <a:pt x="2905" y="1565"/>
                  </a:lnTo>
                  <a:lnTo>
                    <a:pt x="2867" y="1562"/>
                  </a:lnTo>
                  <a:lnTo>
                    <a:pt x="2831" y="1559"/>
                  </a:lnTo>
                  <a:lnTo>
                    <a:pt x="2793" y="1554"/>
                  </a:lnTo>
                  <a:lnTo>
                    <a:pt x="2756" y="1547"/>
                  </a:lnTo>
                  <a:lnTo>
                    <a:pt x="2719" y="1540"/>
                  </a:lnTo>
                  <a:lnTo>
                    <a:pt x="2683" y="1532"/>
                  </a:lnTo>
                  <a:lnTo>
                    <a:pt x="2664" y="1527"/>
                  </a:lnTo>
                  <a:lnTo>
                    <a:pt x="2646" y="1522"/>
                  </a:lnTo>
                  <a:lnTo>
                    <a:pt x="2629" y="1517"/>
                  </a:lnTo>
                  <a:lnTo>
                    <a:pt x="2611" y="1511"/>
                  </a:lnTo>
                  <a:lnTo>
                    <a:pt x="2574" y="1531"/>
                  </a:lnTo>
                  <a:lnTo>
                    <a:pt x="2535" y="1547"/>
                  </a:lnTo>
                  <a:lnTo>
                    <a:pt x="2496" y="1564"/>
                  </a:lnTo>
                  <a:lnTo>
                    <a:pt x="2455" y="1579"/>
                  </a:lnTo>
                  <a:lnTo>
                    <a:pt x="2414" y="1592"/>
                  </a:lnTo>
                  <a:lnTo>
                    <a:pt x="2372" y="1605"/>
                  </a:lnTo>
                  <a:lnTo>
                    <a:pt x="2329" y="1615"/>
                  </a:lnTo>
                  <a:lnTo>
                    <a:pt x="2286" y="1624"/>
                  </a:lnTo>
                  <a:lnTo>
                    <a:pt x="2241" y="1633"/>
                  </a:lnTo>
                  <a:lnTo>
                    <a:pt x="2197" y="1639"/>
                  </a:lnTo>
                  <a:lnTo>
                    <a:pt x="2153" y="1645"/>
                  </a:lnTo>
                  <a:lnTo>
                    <a:pt x="2109" y="1648"/>
                  </a:lnTo>
                  <a:lnTo>
                    <a:pt x="2063" y="1651"/>
                  </a:lnTo>
                  <a:lnTo>
                    <a:pt x="2018" y="1652"/>
                  </a:lnTo>
                  <a:lnTo>
                    <a:pt x="1973" y="1652"/>
                  </a:lnTo>
                  <a:lnTo>
                    <a:pt x="1928" y="1651"/>
                  </a:lnTo>
                  <a:lnTo>
                    <a:pt x="1883" y="1648"/>
                  </a:lnTo>
                  <a:lnTo>
                    <a:pt x="1839" y="1644"/>
                  </a:lnTo>
                  <a:lnTo>
                    <a:pt x="1795" y="1639"/>
                  </a:lnTo>
                  <a:lnTo>
                    <a:pt x="1750" y="1633"/>
                  </a:lnTo>
                  <a:lnTo>
                    <a:pt x="1707" y="1624"/>
                  </a:lnTo>
                  <a:lnTo>
                    <a:pt x="1664" y="1615"/>
                  </a:lnTo>
                  <a:lnTo>
                    <a:pt x="1622" y="1605"/>
                  </a:lnTo>
                  <a:lnTo>
                    <a:pt x="1580" y="1593"/>
                  </a:lnTo>
                  <a:lnTo>
                    <a:pt x="1540" y="1580"/>
                  </a:lnTo>
                  <a:lnTo>
                    <a:pt x="1500" y="1565"/>
                  </a:lnTo>
                  <a:lnTo>
                    <a:pt x="1461" y="1549"/>
                  </a:lnTo>
                  <a:lnTo>
                    <a:pt x="1422" y="1532"/>
                  </a:lnTo>
                  <a:lnTo>
                    <a:pt x="1386" y="1514"/>
                  </a:lnTo>
                  <a:lnTo>
                    <a:pt x="1350" y="1494"/>
                  </a:lnTo>
                  <a:lnTo>
                    <a:pt x="1315" y="1473"/>
                  </a:lnTo>
                  <a:lnTo>
                    <a:pt x="1283" y="1452"/>
                  </a:lnTo>
                  <a:lnTo>
                    <a:pt x="1266" y="1464"/>
                  </a:lnTo>
                  <a:lnTo>
                    <a:pt x="1246" y="1477"/>
                  </a:lnTo>
                  <a:lnTo>
                    <a:pt x="1227" y="1488"/>
                  </a:lnTo>
                  <a:lnTo>
                    <a:pt x="1207" y="1498"/>
                  </a:lnTo>
                  <a:lnTo>
                    <a:pt x="1187" y="1509"/>
                  </a:lnTo>
                  <a:lnTo>
                    <a:pt x="1165" y="1518"/>
                  </a:lnTo>
                  <a:lnTo>
                    <a:pt x="1144" y="1527"/>
                  </a:lnTo>
                  <a:lnTo>
                    <a:pt x="1121" y="1535"/>
                  </a:lnTo>
                  <a:lnTo>
                    <a:pt x="1098" y="1542"/>
                  </a:lnTo>
                  <a:lnTo>
                    <a:pt x="1075" y="1548"/>
                  </a:lnTo>
                  <a:lnTo>
                    <a:pt x="1051" y="1555"/>
                  </a:lnTo>
                  <a:lnTo>
                    <a:pt x="1027" y="1559"/>
                  </a:lnTo>
                  <a:lnTo>
                    <a:pt x="1002" y="1564"/>
                  </a:lnTo>
                  <a:lnTo>
                    <a:pt x="978" y="1567"/>
                  </a:lnTo>
                  <a:lnTo>
                    <a:pt x="953" y="1570"/>
                  </a:lnTo>
                  <a:lnTo>
                    <a:pt x="928" y="1571"/>
                  </a:lnTo>
                  <a:lnTo>
                    <a:pt x="902" y="1573"/>
                  </a:lnTo>
                  <a:lnTo>
                    <a:pt x="877" y="1573"/>
                  </a:lnTo>
                  <a:lnTo>
                    <a:pt x="851" y="1573"/>
                  </a:lnTo>
                  <a:lnTo>
                    <a:pt x="827" y="1572"/>
                  </a:lnTo>
                  <a:lnTo>
                    <a:pt x="802" y="1570"/>
                  </a:lnTo>
                  <a:lnTo>
                    <a:pt x="776" y="1567"/>
                  </a:lnTo>
                  <a:lnTo>
                    <a:pt x="751" y="1564"/>
                  </a:lnTo>
                  <a:lnTo>
                    <a:pt x="726" y="1560"/>
                  </a:lnTo>
                  <a:lnTo>
                    <a:pt x="702" y="1555"/>
                  </a:lnTo>
                  <a:lnTo>
                    <a:pt x="678" y="1549"/>
                  </a:lnTo>
                  <a:lnTo>
                    <a:pt x="654" y="1543"/>
                  </a:lnTo>
                  <a:lnTo>
                    <a:pt x="630" y="1536"/>
                  </a:lnTo>
                  <a:lnTo>
                    <a:pt x="607" y="1528"/>
                  </a:lnTo>
                  <a:lnTo>
                    <a:pt x="585" y="1518"/>
                  </a:lnTo>
                  <a:lnTo>
                    <a:pt x="563" y="1509"/>
                  </a:lnTo>
                  <a:lnTo>
                    <a:pt x="542" y="1498"/>
                  </a:lnTo>
                  <a:lnTo>
                    <a:pt x="528" y="1491"/>
                  </a:lnTo>
                  <a:lnTo>
                    <a:pt x="515" y="1484"/>
                  </a:lnTo>
                  <a:lnTo>
                    <a:pt x="502" y="1476"/>
                  </a:lnTo>
                  <a:lnTo>
                    <a:pt x="490" y="1467"/>
                  </a:lnTo>
                  <a:lnTo>
                    <a:pt x="478" y="1459"/>
                  </a:lnTo>
                  <a:lnTo>
                    <a:pt x="467" y="1451"/>
                  </a:lnTo>
                  <a:lnTo>
                    <a:pt x="456" y="1442"/>
                  </a:lnTo>
                  <a:lnTo>
                    <a:pt x="446" y="1433"/>
                  </a:lnTo>
                  <a:lnTo>
                    <a:pt x="436" y="1425"/>
                  </a:lnTo>
                  <a:lnTo>
                    <a:pt x="426" y="1415"/>
                  </a:lnTo>
                  <a:lnTo>
                    <a:pt x="417" y="1406"/>
                  </a:lnTo>
                  <a:lnTo>
                    <a:pt x="409" y="1396"/>
                  </a:lnTo>
                  <a:lnTo>
                    <a:pt x="401" y="1386"/>
                  </a:lnTo>
                  <a:lnTo>
                    <a:pt x="394" y="1377"/>
                  </a:lnTo>
                  <a:lnTo>
                    <a:pt x="387" y="1366"/>
                  </a:lnTo>
                  <a:lnTo>
                    <a:pt x="381" y="1356"/>
                  </a:lnTo>
                  <a:lnTo>
                    <a:pt x="375" y="1345"/>
                  </a:lnTo>
                  <a:lnTo>
                    <a:pt x="370" y="1335"/>
                  </a:lnTo>
                  <a:lnTo>
                    <a:pt x="366" y="1325"/>
                  </a:lnTo>
                  <a:lnTo>
                    <a:pt x="361" y="1314"/>
                  </a:lnTo>
                  <a:lnTo>
                    <a:pt x="358" y="1304"/>
                  </a:lnTo>
                  <a:lnTo>
                    <a:pt x="355" y="1292"/>
                  </a:lnTo>
                  <a:lnTo>
                    <a:pt x="352" y="1282"/>
                  </a:lnTo>
                  <a:lnTo>
                    <a:pt x="351" y="1271"/>
                  </a:lnTo>
                  <a:lnTo>
                    <a:pt x="348" y="1260"/>
                  </a:lnTo>
                  <a:lnTo>
                    <a:pt x="348" y="1249"/>
                  </a:lnTo>
                  <a:lnTo>
                    <a:pt x="348" y="1238"/>
                  </a:lnTo>
                  <a:lnTo>
                    <a:pt x="348" y="1227"/>
                  </a:lnTo>
                  <a:lnTo>
                    <a:pt x="350" y="1215"/>
                  </a:lnTo>
                  <a:lnTo>
                    <a:pt x="351" y="1205"/>
                  </a:lnTo>
                  <a:lnTo>
                    <a:pt x="353" y="1193"/>
                  </a:lnTo>
                  <a:lnTo>
                    <a:pt x="356" y="1182"/>
                  </a:lnTo>
                  <a:lnTo>
                    <a:pt x="337" y="1181"/>
                  </a:lnTo>
                  <a:lnTo>
                    <a:pt x="317" y="1180"/>
                  </a:lnTo>
                  <a:lnTo>
                    <a:pt x="299" y="1177"/>
                  </a:lnTo>
                  <a:lnTo>
                    <a:pt x="280" y="1175"/>
                  </a:lnTo>
                  <a:lnTo>
                    <a:pt x="262" y="1171"/>
                  </a:lnTo>
                  <a:lnTo>
                    <a:pt x="244" y="1167"/>
                  </a:lnTo>
                  <a:lnTo>
                    <a:pt x="226" y="1162"/>
                  </a:lnTo>
                  <a:lnTo>
                    <a:pt x="210" y="1157"/>
                  </a:lnTo>
                  <a:lnTo>
                    <a:pt x="194" y="1152"/>
                  </a:lnTo>
                  <a:lnTo>
                    <a:pt x="178" y="1146"/>
                  </a:lnTo>
                  <a:lnTo>
                    <a:pt x="163" y="1139"/>
                  </a:lnTo>
                  <a:lnTo>
                    <a:pt x="148" y="1133"/>
                  </a:lnTo>
                  <a:lnTo>
                    <a:pt x="134" y="1126"/>
                  </a:lnTo>
                  <a:lnTo>
                    <a:pt x="120" y="1117"/>
                  </a:lnTo>
                  <a:lnTo>
                    <a:pt x="107" y="1109"/>
                  </a:lnTo>
                  <a:lnTo>
                    <a:pt x="95" y="1101"/>
                  </a:lnTo>
                  <a:lnTo>
                    <a:pt x="83" y="1092"/>
                  </a:lnTo>
                  <a:lnTo>
                    <a:pt x="72" y="1083"/>
                  </a:lnTo>
                  <a:lnTo>
                    <a:pt x="61" y="1074"/>
                  </a:lnTo>
                  <a:lnTo>
                    <a:pt x="52" y="1063"/>
                  </a:lnTo>
                  <a:lnTo>
                    <a:pt x="43" y="1053"/>
                  </a:lnTo>
                  <a:lnTo>
                    <a:pt x="34" y="1042"/>
                  </a:lnTo>
                  <a:lnTo>
                    <a:pt x="27" y="1032"/>
                  </a:lnTo>
                  <a:lnTo>
                    <a:pt x="20" y="1022"/>
                  </a:lnTo>
                  <a:lnTo>
                    <a:pt x="15" y="1010"/>
                  </a:lnTo>
                  <a:lnTo>
                    <a:pt x="11" y="999"/>
                  </a:lnTo>
                  <a:lnTo>
                    <a:pt x="6" y="987"/>
                  </a:lnTo>
                  <a:lnTo>
                    <a:pt x="3" y="975"/>
                  </a:lnTo>
                  <a:lnTo>
                    <a:pt x="1" y="963"/>
                  </a:lnTo>
                  <a:lnTo>
                    <a:pt x="0" y="951"/>
                  </a:lnTo>
                  <a:lnTo>
                    <a:pt x="0" y="938"/>
                  </a:lnTo>
                  <a:lnTo>
                    <a:pt x="1" y="927"/>
                  </a:lnTo>
                  <a:lnTo>
                    <a:pt x="2" y="915"/>
                  </a:lnTo>
                  <a:lnTo>
                    <a:pt x="4" y="904"/>
                  </a:lnTo>
                  <a:lnTo>
                    <a:pt x="7" y="893"/>
                  </a:lnTo>
                  <a:lnTo>
                    <a:pt x="12" y="882"/>
                  </a:lnTo>
                  <a:lnTo>
                    <a:pt x="16" y="872"/>
                  </a:lnTo>
                  <a:lnTo>
                    <a:pt x="21" y="861"/>
                  </a:lnTo>
                  <a:lnTo>
                    <a:pt x="28" y="851"/>
                  </a:lnTo>
                  <a:lnTo>
                    <a:pt x="34" y="842"/>
                  </a:lnTo>
                  <a:lnTo>
                    <a:pt x="42" y="831"/>
                  </a:lnTo>
                  <a:lnTo>
                    <a:pt x="51" y="822"/>
                  </a:lnTo>
                  <a:lnTo>
                    <a:pt x="59" y="812"/>
                  </a:lnTo>
                  <a:lnTo>
                    <a:pt x="69" y="804"/>
                  </a:lnTo>
                  <a:lnTo>
                    <a:pt x="79" y="796"/>
                  </a:lnTo>
                  <a:lnTo>
                    <a:pt x="89" y="787"/>
                  </a:lnTo>
                  <a:lnTo>
                    <a:pt x="100" y="779"/>
                  </a:lnTo>
                  <a:lnTo>
                    <a:pt x="112" y="772"/>
                  </a:lnTo>
                  <a:lnTo>
                    <a:pt x="124" y="764"/>
                  </a:lnTo>
                  <a:lnTo>
                    <a:pt x="137" y="757"/>
                  </a:lnTo>
                  <a:lnTo>
                    <a:pt x="150" y="750"/>
                  </a:lnTo>
                  <a:lnTo>
                    <a:pt x="164" y="744"/>
                  </a:lnTo>
                  <a:lnTo>
                    <a:pt x="178" y="739"/>
                  </a:lnTo>
                  <a:lnTo>
                    <a:pt x="192" y="732"/>
                  </a:lnTo>
                  <a:lnTo>
                    <a:pt x="207" y="727"/>
                  </a:lnTo>
                  <a:lnTo>
                    <a:pt x="223" y="723"/>
                  </a:lnTo>
                  <a:lnTo>
                    <a:pt x="238" y="719"/>
                  </a:lnTo>
                  <a:lnTo>
                    <a:pt x="255" y="715"/>
                  </a:lnTo>
                  <a:lnTo>
                    <a:pt x="271" y="711"/>
                  </a:lnTo>
                  <a:lnTo>
                    <a:pt x="288" y="708"/>
                  </a:lnTo>
                  <a:lnTo>
                    <a:pt x="305" y="706"/>
                  </a:lnTo>
                  <a:lnTo>
                    <a:pt x="323" y="704"/>
                  </a:lnTo>
                  <a:lnTo>
                    <a:pt x="340" y="702"/>
                  </a:lnTo>
                  <a:lnTo>
                    <a:pt x="358" y="702"/>
                  </a:lnTo>
                  <a:lnTo>
                    <a:pt x="342" y="697"/>
                  </a:lnTo>
                  <a:lnTo>
                    <a:pt x="328" y="693"/>
                  </a:lnTo>
                  <a:lnTo>
                    <a:pt x="313" y="688"/>
                  </a:lnTo>
                  <a:lnTo>
                    <a:pt x="300" y="681"/>
                  </a:lnTo>
                  <a:lnTo>
                    <a:pt x="287" y="676"/>
                  </a:lnTo>
                  <a:lnTo>
                    <a:pt x="274" y="670"/>
                  </a:lnTo>
                  <a:lnTo>
                    <a:pt x="262" y="663"/>
                  </a:lnTo>
                  <a:lnTo>
                    <a:pt x="250" y="655"/>
                  </a:lnTo>
                  <a:lnTo>
                    <a:pt x="239" y="648"/>
                  </a:lnTo>
                  <a:lnTo>
                    <a:pt x="230" y="641"/>
                  </a:lnTo>
                  <a:lnTo>
                    <a:pt x="220" y="633"/>
                  </a:lnTo>
                  <a:lnTo>
                    <a:pt x="211" y="625"/>
                  </a:lnTo>
                  <a:lnTo>
                    <a:pt x="203" y="617"/>
                  </a:lnTo>
                  <a:lnTo>
                    <a:pt x="195" y="607"/>
                  </a:lnTo>
                  <a:lnTo>
                    <a:pt x="188" y="599"/>
                  </a:lnTo>
                  <a:lnTo>
                    <a:pt x="182" y="590"/>
                  </a:lnTo>
                  <a:lnTo>
                    <a:pt x="176" y="580"/>
                  </a:lnTo>
                  <a:lnTo>
                    <a:pt x="171" y="571"/>
                  </a:lnTo>
                  <a:lnTo>
                    <a:pt x="167" y="562"/>
                  </a:lnTo>
                  <a:lnTo>
                    <a:pt x="164" y="552"/>
                  </a:lnTo>
                  <a:lnTo>
                    <a:pt x="161" y="542"/>
                  </a:lnTo>
                  <a:lnTo>
                    <a:pt x="158" y="532"/>
                  </a:lnTo>
                  <a:lnTo>
                    <a:pt x="157" y="522"/>
                  </a:lnTo>
                  <a:lnTo>
                    <a:pt x="157" y="513"/>
                  </a:lnTo>
                  <a:lnTo>
                    <a:pt x="157" y="502"/>
                  </a:lnTo>
                  <a:lnTo>
                    <a:pt x="158" y="492"/>
                  </a:lnTo>
                  <a:lnTo>
                    <a:pt x="161" y="482"/>
                  </a:lnTo>
                  <a:lnTo>
                    <a:pt x="163" y="472"/>
                  </a:lnTo>
                  <a:lnTo>
                    <a:pt x="167" y="462"/>
                  </a:lnTo>
                  <a:lnTo>
                    <a:pt x="171" y="452"/>
                  </a:lnTo>
                  <a:lnTo>
                    <a:pt x="177" y="442"/>
                  </a:lnTo>
                  <a:lnTo>
                    <a:pt x="182" y="432"/>
                  </a:lnTo>
                  <a:lnTo>
                    <a:pt x="189" y="422"/>
                  </a:lnTo>
                  <a:lnTo>
                    <a:pt x="196" y="413"/>
                  </a:lnTo>
                  <a:lnTo>
                    <a:pt x="205" y="404"/>
                  </a:lnTo>
                  <a:lnTo>
                    <a:pt x="214" y="395"/>
                  </a:lnTo>
                  <a:lnTo>
                    <a:pt x="223" y="387"/>
                  </a:lnTo>
                  <a:lnTo>
                    <a:pt x="233" y="379"/>
                  </a:lnTo>
                  <a:lnTo>
                    <a:pt x="244" y="371"/>
                  </a:lnTo>
                  <a:lnTo>
                    <a:pt x="255" y="364"/>
                  </a:lnTo>
                  <a:lnTo>
                    <a:pt x="266" y="358"/>
                  </a:lnTo>
                  <a:lnTo>
                    <a:pt x="278" y="351"/>
                  </a:lnTo>
                  <a:lnTo>
                    <a:pt x="291" y="345"/>
                  </a:lnTo>
                  <a:lnTo>
                    <a:pt x="304" y="339"/>
                  </a:lnTo>
                  <a:lnTo>
                    <a:pt x="317" y="334"/>
                  </a:lnTo>
                  <a:lnTo>
                    <a:pt x="331" y="329"/>
                  </a:lnTo>
                  <a:lnTo>
                    <a:pt x="345" y="325"/>
                  </a:lnTo>
                  <a:lnTo>
                    <a:pt x="359" y="321"/>
                  </a:lnTo>
                  <a:lnTo>
                    <a:pt x="373" y="317"/>
                  </a:lnTo>
                  <a:lnTo>
                    <a:pt x="388" y="314"/>
                  </a:lnTo>
                  <a:lnTo>
                    <a:pt x="403" y="312"/>
                  </a:lnTo>
                  <a:lnTo>
                    <a:pt x="419" y="310"/>
                  </a:lnTo>
                  <a:lnTo>
                    <a:pt x="435" y="308"/>
                  </a:lnTo>
                  <a:lnTo>
                    <a:pt x="450" y="307"/>
                  </a:lnTo>
                  <a:lnTo>
                    <a:pt x="466" y="305"/>
                  </a:lnTo>
                  <a:lnTo>
                    <a:pt x="481" y="305"/>
                  </a:lnTo>
                  <a:lnTo>
                    <a:pt x="497" y="305"/>
                  </a:lnTo>
                  <a:lnTo>
                    <a:pt x="514" y="307"/>
                  </a:lnTo>
                  <a:lnTo>
                    <a:pt x="530" y="308"/>
                  </a:lnTo>
                  <a:lnTo>
                    <a:pt x="546" y="309"/>
                  </a:lnTo>
                  <a:lnTo>
                    <a:pt x="561" y="312"/>
                  </a:lnTo>
                  <a:lnTo>
                    <a:pt x="577" y="314"/>
                  </a:lnTo>
                  <a:lnTo>
                    <a:pt x="593" y="317"/>
                  </a:lnTo>
                  <a:lnTo>
                    <a:pt x="609" y="321"/>
                  </a:lnTo>
                  <a:lnTo>
                    <a:pt x="620" y="324"/>
                  </a:lnTo>
                  <a:lnTo>
                    <a:pt x="623" y="316"/>
                  </a:lnTo>
                  <a:lnTo>
                    <a:pt x="626" y="309"/>
                  </a:lnTo>
                  <a:lnTo>
                    <a:pt x="629" y="300"/>
                  </a:lnTo>
                  <a:lnTo>
                    <a:pt x="632" y="292"/>
                  </a:lnTo>
                  <a:lnTo>
                    <a:pt x="635" y="285"/>
                  </a:lnTo>
                  <a:lnTo>
                    <a:pt x="640" y="276"/>
                  </a:lnTo>
                  <a:lnTo>
                    <a:pt x="644" y="269"/>
                  </a:lnTo>
                  <a:lnTo>
                    <a:pt x="648" y="262"/>
                  </a:lnTo>
                  <a:lnTo>
                    <a:pt x="653" y="254"/>
                  </a:lnTo>
                  <a:lnTo>
                    <a:pt x="658" y="246"/>
                  </a:lnTo>
                  <a:lnTo>
                    <a:pt x="664" y="240"/>
                  </a:lnTo>
                  <a:lnTo>
                    <a:pt x="669" y="233"/>
                  </a:lnTo>
                  <a:lnTo>
                    <a:pt x="681" y="218"/>
                  </a:lnTo>
                  <a:lnTo>
                    <a:pt x="694" y="205"/>
                  </a:lnTo>
                  <a:lnTo>
                    <a:pt x="708" y="192"/>
                  </a:lnTo>
                  <a:lnTo>
                    <a:pt x="723" y="180"/>
                  </a:lnTo>
                  <a:lnTo>
                    <a:pt x="738" y="167"/>
                  </a:lnTo>
                  <a:lnTo>
                    <a:pt x="754" y="156"/>
                  </a:lnTo>
                  <a:lnTo>
                    <a:pt x="773" y="145"/>
                  </a:lnTo>
                  <a:lnTo>
                    <a:pt x="790" y="135"/>
                  </a:lnTo>
                  <a:lnTo>
                    <a:pt x="809" y="124"/>
                  </a:lnTo>
                  <a:lnTo>
                    <a:pt x="829" y="115"/>
                  </a:lnTo>
                  <a:lnTo>
                    <a:pt x="849" y="107"/>
                  </a:lnTo>
                  <a:lnTo>
                    <a:pt x="871" y="98"/>
                  </a:lnTo>
                  <a:lnTo>
                    <a:pt x="892" y="91"/>
                  </a:lnTo>
                  <a:lnTo>
                    <a:pt x="914" y="85"/>
                  </a:lnTo>
                  <a:lnTo>
                    <a:pt x="937" y="79"/>
                  </a:lnTo>
                  <a:lnTo>
                    <a:pt x="960" y="73"/>
                  </a:lnTo>
                  <a:lnTo>
                    <a:pt x="983" y="68"/>
                  </a:lnTo>
                  <a:lnTo>
                    <a:pt x="1008" y="64"/>
                  </a:lnTo>
                  <a:lnTo>
                    <a:pt x="1032" y="61"/>
                  </a:lnTo>
                  <a:lnTo>
                    <a:pt x="1056" y="59"/>
                  </a:lnTo>
                  <a:lnTo>
                    <a:pt x="1081" y="57"/>
                  </a:lnTo>
                  <a:lnTo>
                    <a:pt x="1107" y="56"/>
                  </a:lnTo>
                  <a:lnTo>
                    <a:pt x="1133" y="56"/>
                  </a:lnTo>
                  <a:lnTo>
                    <a:pt x="1158" y="57"/>
                  </a:lnTo>
                  <a:lnTo>
                    <a:pt x="1184" y="58"/>
                  </a:lnTo>
                  <a:lnTo>
                    <a:pt x="1210" y="61"/>
                  </a:lnTo>
                  <a:lnTo>
                    <a:pt x="1225" y="62"/>
                  </a:lnTo>
                  <a:lnTo>
                    <a:pt x="1239" y="64"/>
                  </a:lnTo>
                  <a:lnTo>
                    <a:pt x="1268" y="69"/>
                  </a:lnTo>
                  <a:lnTo>
                    <a:pt x="1296" y="74"/>
                  </a:lnTo>
                  <a:lnTo>
                    <a:pt x="1323" y="82"/>
                  </a:lnTo>
                  <a:lnTo>
                    <a:pt x="1349" y="89"/>
                  </a:lnTo>
                  <a:lnTo>
                    <a:pt x="1375" y="97"/>
                  </a:lnTo>
                  <a:lnTo>
                    <a:pt x="1400" y="107"/>
                  </a:lnTo>
                  <a:lnTo>
                    <a:pt x="1423" y="117"/>
                  </a:lnTo>
                  <a:lnTo>
                    <a:pt x="1446" y="129"/>
                  </a:lnTo>
                  <a:lnTo>
                    <a:pt x="1469" y="140"/>
                  </a:lnTo>
                  <a:lnTo>
                    <a:pt x="1479" y="146"/>
                  </a:lnTo>
                  <a:lnTo>
                    <a:pt x="1489" y="153"/>
                  </a:lnTo>
                  <a:lnTo>
                    <a:pt x="1499" y="160"/>
                  </a:lnTo>
                  <a:lnTo>
                    <a:pt x="1509" y="167"/>
                  </a:lnTo>
                  <a:lnTo>
                    <a:pt x="1518" y="173"/>
                  </a:lnTo>
                  <a:lnTo>
                    <a:pt x="1528" y="181"/>
                  </a:lnTo>
                  <a:lnTo>
                    <a:pt x="1537" y="188"/>
                  </a:lnTo>
                  <a:lnTo>
                    <a:pt x="1545" y="196"/>
                  </a:lnTo>
                  <a:lnTo>
                    <a:pt x="1553" y="203"/>
                  </a:lnTo>
                  <a:lnTo>
                    <a:pt x="1560" y="212"/>
                  </a:lnTo>
                  <a:lnTo>
                    <a:pt x="1568" y="219"/>
                  </a:lnTo>
                  <a:lnTo>
                    <a:pt x="1575" y="227"/>
                  </a:lnTo>
                </a:path>
              </a:pathLst>
            </a:custGeom>
            <a:solidFill>
              <a:schemeClr val="accent1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pic>
          <p:nvPicPr>
            <p:cNvPr id="65" name="Picture 5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2432"/>
              <a:ext cx="365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5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3203"/>
              <a:ext cx="43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5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3022"/>
              <a:ext cx="384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7" t="22886" r="34479" b="15185"/>
          <a:stretch/>
        </p:blipFill>
        <p:spPr bwMode="auto">
          <a:xfrm>
            <a:off x="40749" y="3225010"/>
            <a:ext cx="3738960" cy="30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20"/>
          <p:cNvSpPr>
            <a:spLocks noChangeArrowheads="1"/>
          </p:cNvSpPr>
          <p:nvPr/>
        </p:nvSpPr>
        <p:spPr bwMode="auto">
          <a:xfrm rot="10800000">
            <a:off x="323528" y="2807837"/>
            <a:ext cx="3821452" cy="1008063"/>
          </a:xfrm>
          <a:prstGeom prst="curvedDownArrow">
            <a:avLst>
              <a:gd name="adj1" fmla="val 65732"/>
              <a:gd name="adj2" fmla="val 131465"/>
              <a:gd name="adj3" fmla="val 3333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 dirty="0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26" name="Picture 5" descr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52" y="1117890"/>
            <a:ext cx="677862" cy="130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4411370" y="4143376"/>
            <a:ext cx="1311275" cy="2244725"/>
            <a:chOff x="4558" y="2387"/>
            <a:chExt cx="826" cy="1414"/>
          </a:xfrm>
        </p:grpSpPr>
        <p:sp>
          <p:nvSpPr>
            <p:cNvPr id="16" name="Freeform 3"/>
            <p:cNvSpPr>
              <a:spLocks/>
            </p:cNvSpPr>
            <p:nvPr/>
          </p:nvSpPr>
          <p:spPr bwMode="auto">
            <a:xfrm rot="-4025546">
              <a:off x="4264" y="2681"/>
              <a:ext cx="1414" cy="826"/>
            </a:xfrm>
            <a:custGeom>
              <a:avLst/>
              <a:gdLst>
                <a:gd name="T0" fmla="*/ 0 w 4242"/>
                <a:gd name="T1" fmla="*/ 1 h 1652"/>
                <a:gd name="T2" fmla="*/ 0 w 4242"/>
                <a:gd name="T3" fmla="*/ 1 h 1652"/>
                <a:gd name="T4" fmla="*/ 0 w 4242"/>
                <a:gd name="T5" fmla="*/ 1 h 1652"/>
                <a:gd name="T6" fmla="*/ 0 w 4242"/>
                <a:gd name="T7" fmla="*/ 1 h 1652"/>
                <a:gd name="T8" fmla="*/ 0 w 4242"/>
                <a:gd name="T9" fmla="*/ 1 h 1652"/>
                <a:gd name="T10" fmla="*/ 0 w 4242"/>
                <a:gd name="T11" fmla="*/ 1 h 1652"/>
                <a:gd name="T12" fmla="*/ 0 w 4242"/>
                <a:gd name="T13" fmla="*/ 1 h 1652"/>
                <a:gd name="T14" fmla="*/ 0 w 4242"/>
                <a:gd name="T15" fmla="*/ 1 h 1652"/>
                <a:gd name="T16" fmla="*/ 0 w 4242"/>
                <a:gd name="T17" fmla="*/ 1 h 1652"/>
                <a:gd name="T18" fmla="*/ 0 w 4242"/>
                <a:gd name="T19" fmla="*/ 1 h 1652"/>
                <a:gd name="T20" fmla="*/ 0 w 4242"/>
                <a:gd name="T21" fmla="*/ 1 h 1652"/>
                <a:gd name="T22" fmla="*/ 0 w 4242"/>
                <a:gd name="T23" fmla="*/ 1 h 1652"/>
                <a:gd name="T24" fmla="*/ 0 w 4242"/>
                <a:gd name="T25" fmla="*/ 1 h 1652"/>
                <a:gd name="T26" fmla="*/ 0 w 4242"/>
                <a:gd name="T27" fmla="*/ 1 h 1652"/>
                <a:gd name="T28" fmla="*/ 0 w 4242"/>
                <a:gd name="T29" fmla="*/ 1 h 1652"/>
                <a:gd name="T30" fmla="*/ 0 w 4242"/>
                <a:gd name="T31" fmla="*/ 1 h 1652"/>
                <a:gd name="T32" fmla="*/ 0 w 4242"/>
                <a:gd name="T33" fmla="*/ 1 h 1652"/>
                <a:gd name="T34" fmla="*/ 0 w 4242"/>
                <a:gd name="T35" fmla="*/ 1 h 1652"/>
                <a:gd name="T36" fmla="*/ 0 w 4242"/>
                <a:gd name="T37" fmla="*/ 1 h 1652"/>
                <a:gd name="T38" fmla="*/ 0 w 4242"/>
                <a:gd name="T39" fmla="*/ 1 h 1652"/>
                <a:gd name="T40" fmla="*/ 0 w 4242"/>
                <a:gd name="T41" fmla="*/ 1 h 1652"/>
                <a:gd name="T42" fmla="*/ 0 w 4242"/>
                <a:gd name="T43" fmla="*/ 1 h 1652"/>
                <a:gd name="T44" fmla="*/ 0 w 4242"/>
                <a:gd name="T45" fmla="*/ 1 h 1652"/>
                <a:gd name="T46" fmla="*/ 0 w 4242"/>
                <a:gd name="T47" fmla="*/ 1 h 1652"/>
                <a:gd name="T48" fmla="*/ 0 w 4242"/>
                <a:gd name="T49" fmla="*/ 1 h 1652"/>
                <a:gd name="T50" fmla="*/ 0 w 4242"/>
                <a:gd name="T51" fmla="*/ 1 h 1652"/>
                <a:gd name="T52" fmla="*/ 0 w 4242"/>
                <a:gd name="T53" fmla="*/ 1 h 1652"/>
                <a:gd name="T54" fmla="*/ 0 w 4242"/>
                <a:gd name="T55" fmla="*/ 1 h 1652"/>
                <a:gd name="T56" fmla="*/ 0 w 4242"/>
                <a:gd name="T57" fmla="*/ 1 h 1652"/>
                <a:gd name="T58" fmla="*/ 0 w 4242"/>
                <a:gd name="T59" fmla="*/ 1 h 1652"/>
                <a:gd name="T60" fmla="*/ 0 w 4242"/>
                <a:gd name="T61" fmla="*/ 1 h 1652"/>
                <a:gd name="T62" fmla="*/ 0 w 4242"/>
                <a:gd name="T63" fmla="*/ 1 h 1652"/>
                <a:gd name="T64" fmla="*/ 0 w 4242"/>
                <a:gd name="T65" fmla="*/ 1 h 1652"/>
                <a:gd name="T66" fmla="*/ 0 w 4242"/>
                <a:gd name="T67" fmla="*/ 1 h 1652"/>
                <a:gd name="T68" fmla="*/ 0 w 4242"/>
                <a:gd name="T69" fmla="*/ 1 h 1652"/>
                <a:gd name="T70" fmla="*/ 0 w 4242"/>
                <a:gd name="T71" fmla="*/ 1 h 1652"/>
                <a:gd name="T72" fmla="*/ 0 w 4242"/>
                <a:gd name="T73" fmla="*/ 1 h 1652"/>
                <a:gd name="T74" fmla="*/ 0 w 4242"/>
                <a:gd name="T75" fmla="*/ 1 h 1652"/>
                <a:gd name="T76" fmla="*/ 0 w 4242"/>
                <a:gd name="T77" fmla="*/ 1 h 1652"/>
                <a:gd name="T78" fmla="*/ 0 w 4242"/>
                <a:gd name="T79" fmla="*/ 1 h 1652"/>
                <a:gd name="T80" fmla="*/ 0 w 4242"/>
                <a:gd name="T81" fmla="*/ 1 h 1652"/>
                <a:gd name="T82" fmla="*/ 0 w 4242"/>
                <a:gd name="T83" fmla="*/ 1 h 1652"/>
                <a:gd name="T84" fmla="*/ 0 w 4242"/>
                <a:gd name="T85" fmla="*/ 1 h 1652"/>
                <a:gd name="T86" fmla="*/ 0 w 4242"/>
                <a:gd name="T87" fmla="*/ 1 h 1652"/>
                <a:gd name="T88" fmla="*/ 0 w 4242"/>
                <a:gd name="T89" fmla="*/ 1 h 1652"/>
                <a:gd name="T90" fmla="*/ 0 w 4242"/>
                <a:gd name="T91" fmla="*/ 1 h 1652"/>
                <a:gd name="T92" fmla="*/ 0 w 4242"/>
                <a:gd name="T93" fmla="*/ 1 h 1652"/>
                <a:gd name="T94" fmla="*/ 0 w 4242"/>
                <a:gd name="T95" fmla="*/ 1 h 1652"/>
                <a:gd name="T96" fmla="*/ 0 w 4242"/>
                <a:gd name="T97" fmla="*/ 1 h 1652"/>
                <a:gd name="T98" fmla="*/ 0 w 4242"/>
                <a:gd name="T99" fmla="*/ 1 h 1652"/>
                <a:gd name="T100" fmla="*/ 0 w 4242"/>
                <a:gd name="T101" fmla="*/ 1 h 1652"/>
                <a:gd name="T102" fmla="*/ 0 w 4242"/>
                <a:gd name="T103" fmla="*/ 1 h 1652"/>
                <a:gd name="T104" fmla="*/ 0 w 4242"/>
                <a:gd name="T105" fmla="*/ 1 h 1652"/>
                <a:gd name="T106" fmla="*/ 0 w 4242"/>
                <a:gd name="T107" fmla="*/ 1 h 1652"/>
                <a:gd name="T108" fmla="*/ 0 w 4242"/>
                <a:gd name="T109" fmla="*/ 1 h 1652"/>
                <a:gd name="T110" fmla="*/ 0 w 4242"/>
                <a:gd name="T111" fmla="*/ 1 h 1652"/>
                <a:gd name="T112" fmla="*/ 0 w 4242"/>
                <a:gd name="T113" fmla="*/ 1 h 1652"/>
                <a:gd name="T114" fmla="*/ 0 w 4242"/>
                <a:gd name="T115" fmla="*/ 1 h 1652"/>
                <a:gd name="T116" fmla="*/ 0 w 4242"/>
                <a:gd name="T117" fmla="*/ 1 h 1652"/>
                <a:gd name="T118" fmla="*/ 0 w 4242"/>
                <a:gd name="T119" fmla="*/ 1 h 1652"/>
                <a:gd name="T120" fmla="*/ 0 w 4242"/>
                <a:gd name="T121" fmla="*/ 1 h 16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242"/>
                <a:gd name="T184" fmla="*/ 0 h 1652"/>
                <a:gd name="T185" fmla="*/ 4242 w 4242"/>
                <a:gd name="T186" fmla="*/ 1652 h 16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242" h="1652">
                  <a:moveTo>
                    <a:pt x="1575" y="227"/>
                  </a:moveTo>
                  <a:lnTo>
                    <a:pt x="1592" y="209"/>
                  </a:lnTo>
                  <a:lnTo>
                    <a:pt x="1610" y="190"/>
                  </a:lnTo>
                  <a:lnTo>
                    <a:pt x="1629" y="173"/>
                  </a:lnTo>
                  <a:lnTo>
                    <a:pt x="1650" y="156"/>
                  </a:lnTo>
                  <a:lnTo>
                    <a:pt x="1672" y="140"/>
                  </a:lnTo>
                  <a:lnTo>
                    <a:pt x="1695" y="124"/>
                  </a:lnTo>
                  <a:lnTo>
                    <a:pt x="1719" y="111"/>
                  </a:lnTo>
                  <a:lnTo>
                    <a:pt x="1744" y="97"/>
                  </a:lnTo>
                  <a:lnTo>
                    <a:pt x="1770" y="84"/>
                  </a:lnTo>
                  <a:lnTo>
                    <a:pt x="1796" y="72"/>
                  </a:lnTo>
                  <a:lnTo>
                    <a:pt x="1824" y="61"/>
                  </a:lnTo>
                  <a:lnTo>
                    <a:pt x="1852" y="51"/>
                  </a:lnTo>
                  <a:lnTo>
                    <a:pt x="1880" y="42"/>
                  </a:lnTo>
                  <a:lnTo>
                    <a:pt x="1910" y="34"/>
                  </a:lnTo>
                  <a:lnTo>
                    <a:pt x="1939" y="26"/>
                  </a:lnTo>
                  <a:lnTo>
                    <a:pt x="1970" y="19"/>
                  </a:lnTo>
                  <a:lnTo>
                    <a:pt x="2001" y="14"/>
                  </a:lnTo>
                  <a:lnTo>
                    <a:pt x="2032" y="10"/>
                  </a:lnTo>
                  <a:lnTo>
                    <a:pt x="2064" y="6"/>
                  </a:lnTo>
                  <a:lnTo>
                    <a:pt x="2096" y="3"/>
                  </a:lnTo>
                  <a:lnTo>
                    <a:pt x="2128" y="2"/>
                  </a:lnTo>
                  <a:lnTo>
                    <a:pt x="2160" y="0"/>
                  </a:lnTo>
                  <a:lnTo>
                    <a:pt x="2193" y="0"/>
                  </a:lnTo>
                  <a:lnTo>
                    <a:pt x="2226" y="2"/>
                  </a:lnTo>
                  <a:lnTo>
                    <a:pt x="2259" y="4"/>
                  </a:lnTo>
                  <a:lnTo>
                    <a:pt x="2291" y="7"/>
                  </a:lnTo>
                  <a:lnTo>
                    <a:pt x="2323" y="12"/>
                  </a:lnTo>
                  <a:lnTo>
                    <a:pt x="2356" y="17"/>
                  </a:lnTo>
                  <a:lnTo>
                    <a:pt x="2388" y="23"/>
                  </a:lnTo>
                  <a:lnTo>
                    <a:pt x="2419" y="31"/>
                  </a:lnTo>
                  <a:lnTo>
                    <a:pt x="2451" y="39"/>
                  </a:lnTo>
                  <a:lnTo>
                    <a:pt x="2482" y="49"/>
                  </a:lnTo>
                  <a:lnTo>
                    <a:pt x="2504" y="57"/>
                  </a:lnTo>
                  <a:lnTo>
                    <a:pt x="2525" y="65"/>
                  </a:lnTo>
                  <a:lnTo>
                    <a:pt x="2546" y="73"/>
                  </a:lnTo>
                  <a:lnTo>
                    <a:pt x="2566" y="82"/>
                  </a:lnTo>
                  <a:lnTo>
                    <a:pt x="2586" y="92"/>
                  </a:lnTo>
                  <a:lnTo>
                    <a:pt x="2605" y="101"/>
                  </a:lnTo>
                  <a:lnTo>
                    <a:pt x="2623" y="112"/>
                  </a:lnTo>
                  <a:lnTo>
                    <a:pt x="2642" y="122"/>
                  </a:lnTo>
                  <a:lnTo>
                    <a:pt x="2659" y="134"/>
                  </a:lnTo>
                  <a:lnTo>
                    <a:pt x="2675" y="145"/>
                  </a:lnTo>
                  <a:lnTo>
                    <a:pt x="2691" y="158"/>
                  </a:lnTo>
                  <a:lnTo>
                    <a:pt x="2706" y="169"/>
                  </a:lnTo>
                  <a:lnTo>
                    <a:pt x="2720" y="183"/>
                  </a:lnTo>
                  <a:lnTo>
                    <a:pt x="2735" y="195"/>
                  </a:lnTo>
                  <a:lnTo>
                    <a:pt x="2747" y="209"/>
                  </a:lnTo>
                  <a:lnTo>
                    <a:pt x="2760" y="222"/>
                  </a:lnTo>
                  <a:lnTo>
                    <a:pt x="2777" y="210"/>
                  </a:lnTo>
                  <a:lnTo>
                    <a:pt x="2794" y="198"/>
                  </a:lnTo>
                  <a:lnTo>
                    <a:pt x="2812" y="188"/>
                  </a:lnTo>
                  <a:lnTo>
                    <a:pt x="2832" y="178"/>
                  </a:lnTo>
                  <a:lnTo>
                    <a:pt x="2851" y="169"/>
                  </a:lnTo>
                  <a:lnTo>
                    <a:pt x="2870" y="160"/>
                  </a:lnTo>
                  <a:lnTo>
                    <a:pt x="2891" y="152"/>
                  </a:lnTo>
                  <a:lnTo>
                    <a:pt x="2913" y="144"/>
                  </a:lnTo>
                  <a:lnTo>
                    <a:pt x="2934" y="138"/>
                  </a:lnTo>
                  <a:lnTo>
                    <a:pt x="2956" y="132"/>
                  </a:lnTo>
                  <a:lnTo>
                    <a:pt x="2978" y="126"/>
                  </a:lnTo>
                  <a:lnTo>
                    <a:pt x="3001" y="122"/>
                  </a:lnTo>
                  <a:lnTo>
                    <a:pt x="3024" y="118"/>
                  </a:lnTo>
                  <a:lnTo>
                    <a:pt x="3046" y="115"/>
                  </a:lnTo>
                  <a:lnTo>
                    <a:pt x="3070" y="113"/>
                  </a:lnTo>
                  <a:lnTo>
                    <a:pt x="3094" y="111"/>
                  </a:lnTo>
                  <a:lnTo>
                    <a:pt x="3118" y="110"/>
                  </a:lnTo>
                  <a:lnTo>
                    <a:pt x="3141" y="110"/>
                  </a:lnTo>
                  <a:lnTo>
                    <a:pt x="3165" y="111"/>
                  </a:lnTo>
                  <a:lnTo>
                    <a:pt x="3189" y="112"/>
                  </a:lnTo>
                  <a:lnTo>
                    <a:pt x="3212" y="113"/>
                  </a:lnTo>
                  <a:lnTo>
                    <a:pt x="3235" y="116"/>
                  </a:lnTo>
                  <a:lnTo>
                    <a:pt x="3259" y="119"/>
                  </a:lnTo>
                  <a:lnTo>
                    <a:pt x="3282" y="123"/>
                  </a:lnTo>
                  <a:lnTo>
                    <a:pt x="3304" y="129"/>
                  </a:lnTo>
                  <a:lnTo>
                    <a:pt x="3327" y="134"/>
                  </a:lnTo>
                  <a:lnTo>
                    <a:pt x="3350" y="140"/>
                  </a:lnTo>
                  <a:lnTo>
                    <a:pt x="3371" y="146"/>
                  </a:lnTo>
                  <a:lnTo>
                    <a:pt x="3393" y="155"/>
                  </a:lnTo>
                  <a:lnTo>
                    <a:pt x="3413" y="163"/>
                  </a:lnTo>
                  <a:lnTo>
                    <a:pt x="3434" y="172"/>
                  </a:lnTo>
                  <a:lnTo>
                    <a:pt x="3454" y="182"/>
                  </a:lnTo>
                  <a:lnTo>
                    <a:pt x="3467" y="189"/>
                  </a:lnTo>
                  <a:lnTo>
                    <a:pt x="3480" y="196"/>
                  </a:lnTo>
                  <a:lnTo>
                    <a:pt x="3492" y="205"/>
                  </a:lnTo>
                  <a:lnTo>
                    <a:pt x="3504" y="213"/>
                  </a:lnTo>
                  <a:lnTo>
                    <a:pt x="3516" y="221"/>
                  </a:lnTo>
                  <a:lnTo>
                    <a:pt x="3527" y="229"/>
                  </a:lnTo>
                  <a:lnTo>
                    <a:pt x="3537" y="238"/>
                  </a:lnTo>
                  <a:lnTo>
                    <a:pt x="3547" y="247"/>
                  </a:lnTo>
                  <a:lnTo>
                    <a:pt x="3556" y="256"/>
                  </a:lnTo>
                  <a:lnTo>
                    <a:pt x="3565" y="265"/>
                  </a:lnTo>
                  <a:lnTo>
                    <a:pt x="3574" y="275"/>
                  </a:lnTo>
                  <a:lnTo>
                    <a:pt x="3582" y="285"/>
                  </a:lnTo>
                  <a:lnTo>
                    <a:pt x="3589" y="295"/>
                  </a:lnTo>
                  <a:lnTo>
                    <a:pt x="3596" y="304"/>
                  </a:lnTo>
                  <a:lnTo>
                    <a:pt x="3602" y="315"/>
                  </a:lnTo>
                  <a:lnTo>
                    <a:pt x="3608" y="325"/>
                  </a:lnTo>
                  <a:lnTo>
                    <a:pt x="3629" y="321"/>
                  </a:lnTo>
                  <a:lnTo>
                    <a:pt x="3651" y="318"/>
                  </a:lnTo>
                  <a:lnTo>
                    <a:pt x="3672" y="316"/>
                  </a:lnTo>
                  <a:lnTo>
                    <a:pt x="3694" y="314"/>
                  </a:lnTo>
                  <a:lnTo>
                    <a:pt x="3716" y="313"/>
                  </a:lnTo>
                  <a:lnTo>
                    <a:pt x="3738" y="312"/>
                  </a:lnTo>
                  <a:lnTo>
                    <a:pt x="3760" y="312"/>
                  </a:lnTo>
                  <a:lnTo>
                    <a:pt x="3780" y="313"/>
                  </a:lnTo>
                  <a:lnTo>
                    <a:pt x="3802" y="314"/>
                  </a:lnTo>
                  <a:lnTo>
                    <a:pt x="3823" y="315"/>
                  </a:lnTo>
                  <a:lnTo>
                    <a:pt x="3844" y="318"/>
                  </a:lnTo>
                  <a:lnTo>
                    <a:pt x="3866" y="320"/>
                  </a:lnTo>
                  <a:lnTo>
                    <a:pt x="3886" y="324"/>
                  </a:lnTo>
                  <a:lnTo>
                    <a:pt x="3905" y="327"/>
                  </a:lnTo>
                  <a:lnTo>
                    <a:pt x="3926" y="333"/>
                  </a:lnTo>
                  <a:lnTo>
                    <a:pt x="3945" y="337"/>
                  </a:lnTo>
                  <a:lnTo>
                    <a:pt x="3965" y="343"/>
                  </a:lnTo>
                  <a:lnTo>
                    <a:pt x="3984" y="349"/>
                  </a:lnTo>
                  <a:lnTo>
                    <a:pt x="4003" y="355"/>
                  </a:lnTo>
                  <a:lnTo>
                    <a:pt x="4021" y="363"/>
                  </a:lnTo>
                  <a:lnTo>
                    <a:pt x="4038" y="370"/>
                  </a:lnTo>
                  <a:lnTo>
                    <a:pt x="4055" y="378"/>
                  </a:lnTo>
                  <a:lnTo>
                    <a:pt x="4072" y="387"/>
                  </a:lnTo>
                  <a:lnTo>
                    <a:pt x="4088" y="395"/>
                  </a:lnTo>
                  <a:lnTo>
                    <a:pt x="4103" y="404"/>
                  </a:lnTo>
                  <a:lnTo>
                    <a:pt x="4118" y="415"/>
                  </a:lnTo>
                  <a:lnTo>
                    <a:pt x="4132" y="425"/>
                  </a:lnTo>
                  <a:lnTo>
                    <a:pt x="4146" y="436"/>
                  </a:lnTo>
                  <a:lnTo>
                    <a:pt x="4159" y="447"/>
                  </a:lnTo>
                  <a:lnTo>
                    <a:pt x="4171" y="458"/>
                  </a:lnTo>
                  <a:lnTo>
                    <a:pt x="4183" y="471"/>
                  </a:lnTo>
                  <a:lnTo>
                    <a:pt x="4193" y="483"/>
                  </a:lnTo>
                  <a:lnTo>
                    <a:pt x="4198" y="494"/>
                  </a:lnTo>
                  <a:lnTo>
                    <a:pt x="4202" y="504"/>
                  </a:lnTo>
                  <a:lnTo>
                    <a:pt x="4205" y="516"/>
                  </a:lnTo>
                  <a:lnTo>
                    <a:pt x="4208" y="526"/>
                  </a:lnTo>
                  <a:lnTo>
                    <a:pt x="4210" y="537"/>
                  </a:lnTo>
                  <a:lnTo>
                    <a:pt x="4211" y="548"/>
                  </a:lnTo>
                  <a:lnTo>
                    <a:pt x="4211" y="558"/>
                  </a:lnTo>
                  <a:lnTo>
                    <a:pt x="4210" y="569"/>
                  </a:lnTo>
                  <a:lnTo>
                    <a:pt x="4209" y="579"/>
                  </a:lnTo>
                  <a:lnTo>
                    <a:pt x="4207" y="591"/>
                  </a:lnTo>
                  <a:lnTo>
                    <a:pt x="4204" y="601"/>
                  </a:lnTo>
                  <a:lnTo>
                    <a:pt x="4200" y="610"/>
                  </a:lnTo>
                  <a:lnTo>
                    <a:pt x="4196" y="621"/>
                  </a:lnTo>
                  <a:lnTo>
                    <a:pt x="4191" y="631"/>
                  </a:lnTo>
                  <a:lnTo>
                    <a:pt x="4186" y="641"/>
                  </a:lnTo>
                  <a:lnTo>
                    <a:pt x="4180" y="651"/>
                  </a:lnTo>
                  <a:lnTo>
                    <a:pt x="4172" y="660"/>
                  </a:lnTo>
                  <a:lnTo>
                    <a:pt x="4164" y="670"/>
                  </a:lnTo>
                  <a:lnTo>
                    <a:pt x="4157" y="678"/>
                  </a:lnTo>
                  <a:lnTo>
                    <a:pt x="4147" y="688"/>
                  </a:lnTo>
                  <a:lnTo>
                    <a:pt x="4137" y="696"/>
                  </a:lnTo>
                  <a:lnTo>
                    <a:pt x="4128" y="704"/>
                  </a:lnTo>
                  <a:lnTo>
                    <a:pt x="4117" y="712"/>
                  </a:lnTo>
                  <a:lnTo>
                    <a:pt x="4105" y="720"/>
                  </a:lnTo>
                  <a:lnTo>
                    <a:pt x="4093" y="728"/>
                  </a:lnTo>
                  <a:lnTo>
                    <a:pt x="4081" y="735"/>
                  </a:lnTo>
                  <a:lnTo>
                    <a:pt x="4067" y="742"/>
                  </a:lnTo>
                  <a:lnTo>
                    <a:pt x="4054" y="748"/>
                  </a:lnTo>
                  <a:lnTo>
                    <a:pt x="4040" y="754"/>
                  </a:lnTo>
                  <a:lnTo>
                    <a:pt x="4025" y="760"/>
                  </a:lnTo>
                  <a:lnTo>
                    <a:pt x="4010" y="766"/>
                  </a:lnTo>
                  <a:lnTo>
                    <a:pt x="3994" y="771"/>
                  </a:lnTo>
                  <a:lnTo>
                    <a:pt x="4013" y="776"/>
                  </a:lnTo>
                  <a:lnTo>
                    <a:pt x="4033" y="783"/>
                  </a:lnTo>
                  <a:lnTo>
                    <a:pt x="4051" y="790"/>
                  </a:lnTo>
                  <a:lnTo>
                    <a:pt x="4068" y="798"/>
                  </a:lnTo>
                  <a:lnTo>
                    <a:pt x="4085" y="805"/>
                  </a:lnTo>
                  <a:lnTo>
                    <a:pt x="4101" y="815"/>
                  </a:lnTo>
                  <a:lnTo>
                    <a:pt x="4116" y="823"/>
                  </a:lnTo>
                  <a:lnTo>
                    <a:pt x="4130" y="832"/>
                  </a:lnTo>
                  <a:lnTo>
                    <a:pt x="4144" y="843"/>
                  </a:lnTo>
                  <a:lnTo>
                    <a:pt x="4156" y="852"/>
                  </a:lnTo>
                  <a:lnTo>
                    <a:pt x="4168" y="862"/>
                  </a:lnTo>
                  <a:lnTo>
                    <a:pt x="4180" y="874"/>
                  </a:lnTo>
                  <a:lnTo>
                    <a:pt x="4189" y="884"/>
                  </a:lnTo>
                  <a:lnTo>
                    <a:pt x="4199" y="896"/>
                  </a:lnTo>
                  <a:lnTo>
                    <a:pt x="4208" y="907"/>
                  </a:lnTo>
                  <a:lnTo>
                    <a:pt x="4215" y="920"/>
                  </a:lnTo>
                  <a:lnTo>
                    <a:pt x="4222" y="932"/>
                  </a:lnTo>
                  <a:lnTo>
                    <a:pt x="4227" y="944"/>
                  </a:lnTo>
                  <a:lnTo>
                    <a:pt x="4232" y="956"/>
                  </a:lnTo>
                  <a:lnTo>
                    <a:pt x="4236" y="969"/>
                  </a:lnTo>
                  <a:lnTo>
                    <a:pt x="4239" y="982"/>
                  </a:lnTo>
                  <a:lnTo>
                    <a:pt x="4241" y="995"/>
                  </a:lnTo>
                  <a:lnTo>
                    <a:pt x="4242" y="1007"/>
                  </a:lnTo>
                  <a:lnTo>
                    <a:pt x="4242" y="1021"/>
                  </a:lnTo>
                  <a:lnTo>
                    <a:pt x="4241" y="1033"/>
                  </a:lnTo>
                  <a:lnTo>
                    <a:pt x="4239" y="1047"/>
                  </a:lnTo>
                  <a:lnTo>
                    <a:pt x="4236" y="1059"/>
                  </a:lnTo>
                  <a:lnTo>
                    <a:pt x="4231" y="1073"/>
                  </a:lnTo>
                  <a:lnTo>
                    <a:pt x="4226" y="1085"/>
                  </a:lnTo>
                  <a:lnTo>
                    <a:pt x="4223" y="1092"/>
                  </a:lnTo>
                  <a:lnTo>
                    <a:pt x="4219" y="1099"/>
                  </a:lnTo>
                  <a:lnTo>
                    <a:pt x="4216" y="1105"/>
                  </a:lnTo>
                  <a:lnTo>
                    <a:pt x="4212" y="1111"/>
                  </a:lnTo>
                  <a:lnTo>
                    <a:pt x="4209" y="1117"/>
                  </a:lnTo>
                  <a:lnTo>
                    <a:pt x="4204" y="1124"/>
                  </a:lnTo>
                  <a:lnTo>
                    <a:pt x="4195" y="1135"/>
                  </a:lnTo>
                  <a:lnTo>
                    <a:pt x="4185" y="1147"/>
                  </a:lnTo>
                  <a:lnTo>
                    <a:pt x="4174" y="1158"/>
                  </a:lnTo>
                  <a:lnTo>
                    <a:pt x="4163" y="1168"/>
                  </a:lnTo>
                  <a:lnTo>
                    <a:pt x="4151" y="1179"/>
                  </a:lnTo>
                  <a:lnTo>
                    <a:pt x="4139" y="1188"/>
                  </a:lnTo>
                  <a:lnTo>
                    <a:pt x="4125" y="1198"/>
                  </a:lnTo>
                  <a:lnTo>
                    <a:pt x="4110" y="1207"/>
                  </a:lnTo>
                  <a:lnTo>
                    <a:pt x="4096" y="1215"/>
                  </a:lnTo>
                  <a:lnTo>
                    <a:pt x="4081" y="1223"/>
                  </a:lnTo>
                  <a:lnTo>
                    <a:pt x="4065" y="1231"/>
                  </a:lnTo>
                  <a:lnTo>
                    <a:pt x="4049" y="1237"/>
                  </a:lnTo>
                  <a:lnTo>
                    <a:pt x="4033" y="1243"/>
                  </a:lnTo>
                  <a:lnTo>
                    <a:pt x="4016" y="1250"/>
                  </a:lnTo>
                  <a:lnTo>
                    <a:pt x="3998" y="1255"/>
                  </a:lnTo>
                  <a:lnTo>
                    <a:pt x="3981" y="1260"/>
                  </a:lnTo>
                  <a:lnTo>
                    <a:pt x="3963" y="1264"/>
                  </a:lnTo>
                  <a:lnTo>
                    <a:pt x="3944" y="1268"/>
                  </a:lnTo>
                  <a:lnTo>
                    <a:pt x="3925" y="1271"/>
                  </a:lnTo>
                  <a:lnTo>
                    <a:pt x="3907" y="1275"/>
                  </a:lnTo>
                  <a:lnTo>
                    <a:pt x="3887" y="1277"/>
                  </a:lnTo>
                  <a:lnTo>
                    <a:pt x="3868" y="1279"/>
                  </a:lnTo>
                  <a:lnTo>
                    <a:pt x="3848" y="1280"/>
                  </a:lnTo>
                  <a:lnTo>
                    <a:pt x="3829" y="1281"/>
                  </a:lnTo>
                  <a:lnTo>
                    <a:pt x="3808" y="1281"/>
                  </a:lnTo>
                  <a:lnTo>
                    <a:pt x="3789" y="1280"/>
                  </a:lnTo>
                  <a:lnTo>
                    <a:pt x="3769" y="1279"/>
                  </a:lnTo>
                  <a:lnTo>
                    <a:pt x="3749" y="1277"/>
                  </a:lnTo>
                  <a:lnTo>
                    <a:pt x="3730" y="1275"/>
                  </a:lnTo>
                  <a:lnTo>
                    <a:pt x="3709" y="1271"/>
                  </a:lnTo>
                  <a:lnTo>
                    <a:pt x="3690" y="1267"/>
                  </a:lnTo>
                  <a:lnTo>
                    <a:pt x="3670" y="1263"/>
                  </a:lnTo>
                  <a:lnTo>
                    <a:pt x="3655" y="1286"/>
                  </a:lnTo>
                  <a:lnTo>
                    <a:pt x="3638" y="1308"/>
                  </a:lnTo>
                  <a:lnTo>
                    <a:pt x="3619" y="1329"/>
                  </a:lnTo>
                  <a:lnTo>
                    <a:pt x="3599" y="1350"/>
                  </a:lnTo>
                  <a:lnTo>
                    <a:pt x="3577" y="1369"/>
                  </a:lnTo>
                  <a:lnTo>
                    <a:pt x="3555" y="1388"/>
                  </a:lnTo>
                  <a:lnTo>
                    <a:pt x="3531" y="1406"/>
                  </a:lnTo>
                  <a:lnTo>
                    <a:pt x="3505" y="1423"/>
                  </a:lnTo>
                  <a:lnTo>
                    <a:pt x="3478" y="1439"/>
                  </a:lnTo>
                  <a:lnTo>
                    <a:pt x="3451" y="1455"/>
                  </a:lnTo>
                  <a:lnTo>
                    <a:pt x="3422" y="1469"/>
                  </a:lnTo>
                  <a:lnTo>
                    <a:pt x="3392" y="1483"/>
                  </a:lnTo>
                  <a:lnTo>
                    <a:pt x="3362" y="1495"/>
                  </a:lnTo>
                  <a:lnTo>
                    <a:pt x="3330" y="1507"/>
                  </a:lnTo>
                  <a:lnTo>
                    <a:pt x="3298" y="1517"/>
                  </a:lnTo>
                  <a:lnTo>
                    <a:pt x="3264" y="1527"/>
                  </a:lnTo>
                  <a:lnTo>
                    <a:pt x="3230" y="1536"/>
                  </a:lnTo>
                  <a:lnTo>
                    <a:pt x="3195" y="1543"/>
                  </a:lnTo>
                  <a:lnTo>
                    <a:pt x="3161" y="1549"/>
                  </a:lnTo>
                  <a:lnTo>
                    <a:pt x="3125" y="1555"/>
                  </a:lnTo>
                  <a:lnTo>
                    <a:pt x="3090" y="1560"/>
                  </a:lnTo>
                  <a:lnTo>
                    <a:pt x="3053" y="1563"/>
                  </a:lnTo>
                  <a:lnTo>
                    <a:pt x="3016" y="1565"/>
                  </a:lnTo>
                  <a:lnTo>
                    <a:pt x="2979" y="1566"/>
                  </a:lnTo>
                  <a:lnTo>
                    <a:pt x="2942" y="1566"/>
                  </a:lnTo>
                  <a:lnTo>
                    <a:pt x="2905" y="1565"/>
                  </a:lnTo>
                  <a:lnTo>
                    <a:pt x="2867" y="1562"/>
                  </a:lnTo>
                  <a:lnTo>
                    <a:pt x="2831" y="1559"/>
                  </a:lnTo>
                  <a:lnTo>
                    <a:pt x="2793" y="1554"/>
                  </a:lnTo>
                  <a:lnTo>
                    <a:pt x="2756" y="1547"/>
                  </a:lnTo>
                  <a:lnTo>
                    <a:pt x="2719" y="1540"/>
                  </a:lnTo>
                  <a:lnTo>
                    <a:pt x="2683" y="1532"/>
                  </a:lnTo>
                  <a:lnTo>
                    <a:pt x="2664" y="1527"/>
                  </a:lnTo>
                  <a:lnTo>
                    <a:pt x="2646" y="1522"/>
                  </a:lnTo>
                  <a:lnTo>
                    <a:pt x="2629" y="1517"/>
                  </a:lnTo>
                  <a:lnTo>
                    <a:pt x="2611" y="1511"/>
                  </a:lnTo>
                  <a:lnTo>
                    <a:pt x="2574" y="1531"/>
                  </a:lnTo>
                  <a:lnTo>
                    <a:pt x="2535" y="1547"/>
                  </a:lnTo>
                  <a:lnTo>
                    <a:pt x="2496" y="1564"/>
                  </a:lnTo>
                  <a:lnTo>
                    <a:pt x="2455" y="1579"/>
                  </a:lnTo>
                  <a:lnTo>
                    <a:pt x="2414" y="1592"/>
                  </a:lnTo>
                  <a:lnTo>
                    <a:pt x="2372" y="1605"/>
                  </a:lnTo>
                  <a:lnTo>
                    <a:pt x="2329" y="1615"/>
                  </a:lnTo>
                  <a:lnTo>
                    <a:pt x="2286" y="1624"/>
                  </a:lnTo>
                  <a:lnTo>
                    <a:pt x="2241" y="1633"/>
                  </a:lnTo>
                  <a:lnTo>
                    <a:pt x="2197" y="1639"/>
                  </a:lnTo>
                  <a:lnTo>
                    <a:pt x="2153" y="1645"/>
                  </a:lnTo>
                  <a:lnTo>
                    <a:pt x="2109" y="1648"/>
                  </a:lnTo>
                  <a:lnTo>
                    <a:pt x="2063" y="1651"/>
                  </a:lnTo>
                  <a:lnTo>
                    <a:pt x="2018" y="1652"/>
                  </a:lnTo>
                  <a:lnTo>
                    <a:pt x="1973" y="1652"/>
                  </a:lnTo>
                  <a:lnTo>
                    <a:pt x="1928" y="1651"/>
                  </a:lnTo>
                  <a:lnTo>
                    <a:pt x="1883" y="1648"/>
                  </a:lnTo>
                  <a:lnTo>
                    <a:pt x="1839" y="1644"/>
                  </a:lnTo>
                  <a:lnTo>
                    <a:pt x="1795" y="1639"/>
                  </a:lnTo>
                  <a:lnTo>
                    <a:pt x="1750" y="1633"/>
                  </a:lnTo>
                  <a:lnTo>
                    <a:pt x="1707" y="1624"/>
                  </a:lnTo>
                  <a:lnTo>
                    <a:pt x="1664" y="1615"/>
                  </a:lnTo>
                  <a:lnTo>
                    <a:pt x="1622" y="1605"/>
                  </a:lnTo>
                  <a:lnTo>
                    <a:pt x="1580" y="1593"/>
                  </a:lnTo>
                  <a:lnTo>
                    <a:pt x="1540" y="1580"/>
                  </a:lnTo>
                  <a:lnTo>
                    <a:pt x="1500" y="1565"/>
                  </a:lnTo>
                  <a:lnTo>
                    <a:pt x="1461" y="1549"/>
                  </a:lnTo>
                  <a:lnTo>
                    <a:pt x="1422" y="1532"/>
                  </a:lnTo>
                  <a:lnTo>
                    <a:pt x="1386" y="1514"/>
                  </a:lnTo>
                  <a:lnTo>
                    <a:pt x="1350" y="1494"/>
                  </a:lnTo>
                  <a:lnTo>
                    <a:pt x="1315" y="1473"/>
                  </a:lnTo>
                  <a:lnTo>
                    <a:pt x="1283" y="1452"/>
                  </a:lnTo>
                  <a:lnTo>
                    <a:pt x="1266" y="1464"/>
                  </a:lnTo>
                  <a:lnTo>
                    <a:pt x="1246" y="1477"/>
                  </a:lnTo>
                  <a:lnTo>
                    <a:pt x="1227" y="1488"/>
                  </a:lnTo>
                  <a:lnTo>
                    <a:pt x="1207" y="1498"/>
                  </a:lnTo>
                  <a:lnTo>
                    <a:pt x="1187" y="1509"/>
                  </a:lnTo>
                  <a:lnTo>
                    <a:pt x="1165" y="1518"/>
                  </a:lnTo>
                  <a:lnTo>
                    <a:pt x="1144" y="1527"/>
                  </a:lnTo>
                  <a:lnTo>
                    <a:pt x="1121" y="1535"/>
                  </a:lnTo>
                  <a:lnTo>
                    <a:pt x="1098" y="1542"/>
                  </a:lnTo>
                  <a:lnTo>
                    <a:pt x="1075" y="1548"/>
                  </a:lnTo>
                  <a:lnTo>
                    <a:pt x="1051" y="1555"/>
                  </a:lnTo>
                  <a:lnTo>
                    <a:pt x="1027" y="1559"/>
                  </a:lnTo>
                  <a:lnTo>
                    <a:pt x="1002" y="1564"/>
                  </a:lnTo>
                  <a:lnTo>
                    <a:pt x="978" y="1567"/>
                  </a:lnTo>
                  <a:lnTo>
                    <a:pt x="953" y="1570"/>
                  </a:lnTo>
                  <a:lnTo>
                    <a:pt x="928" y="1571"/>
                  </a:lnTo>
                  <a:lnTo>
                    <a:pt x="902" y="1573"/>
                  </a:lnTo>
                  <a:lnTo>
                    <a:pt x="877" y="1573"/>
                  </a:lnTo>
                  <a:lnTo>
                    <a:pt x="851" y="1573"/>
                  </a:lnTo>
                  <a:lnTo>
                    <a:pt x="827" y="1572"/>
                  </a:lnTo>
                  <a:lnTo>
                    <a:pt x="802" y="1570"/>
                  </a:lnTo>
                  <a:lnTo>
                    <a:pt x="776" y="1567"/>
                  </a:lnTo>
                  <a:lnTo>
                    <a:pt x="751" y="1564"/>
                  </a:lnTo>
                  <a:lnTo>
                    <a:pt x="726" y="1560"/>
                  </a:lnTo>
                  <a:lnTo>
                    <a:pt x="702" y="1555"/>
                  </a:lnTo>
                  <a:lnTo>
                    <a:pt x="678" y="1549"/>
                  </a:lnTo>
                  <a:lnTo>
                    <a:pt x="654" y="1543"/>
                  </a:lnTo>
                  <a:lnTo>
                    <a:pt x="630" y="1536"/>
                  </a:lnTo>
                  <a:lnTo>
                    <a:pt x="607" y="1528"/>
                  </a:lnTo>
                  <a:lnTo>
                    <a:pt x="585" y="1518"/>
                  </a:lnTo>
                  <a:lnTo>
                    <a:pt x="563" y="1509"/>
                  </a:lnTo>
                  <a:lnTo>
                    <a:pt x="542" y="1498"/>
                  </a:lnTo>
                  <a:lnTo>
                    <a:pt x="528" y="1491"/>
                  </a:lnTo>
                  <a:lnTo>
                    <a:pt x="515" y="1484"/>
                  </a:lnTo>
                  <a:lnTo>
                    <a:pt x="502" y="1476"/>
                  </a:lnTo>
                  <a:lnTo>
                    <a:pt x="490" y="1467"/>
                  </a:lnTo>
                  <a:lnTo>
                    <a:pt x="478" y="1459"/>
                  </a:lnTo>
                  <a:lnTo>
                    <a:pt x="467" y="1451"/>
                  </a:lnTo>
                  <a:lnTo>
                    <a:pt x="456" y="1442"/>
                  </a:lnTo>
                  <a:lnTo>
                    <a:pt x="446" y="1433"/>
                  </a:lnTo>
                  <a:lnTo>
                    <a:pt x="436" y="1425"/>
                  </a:lnTo>
                  <a:lnTo>
                    <a:pt x="426" y="1415"/>
                  </a:lnTo>
                  <a:lnTo>
                    <a:pt x="417" y="1406"/>
                  </a:lnTo>
                  <a:lnTo>
                    <a:pt x="409" y="1396"/>
                  </a:lnTo>
                  <a:lnTo>
                    <a:pt x="401" y="1386"/>
                  </a:lnTo>
                  <a:lnTo>
                    <a:pt x="394" y="1377"/>
                  </a:lnTo>
                  <a:lnTo>
                    <a:pt x="387" y="1366"/>
                  </a:lnTo>
                  <a:lnTo>
                    <a:pt x="381" y="1356"/>
                  </a:lnTo>
                  <a:lnTo>
                    <a:pt x="375" y="1345"/>
                  </a:lnTo>
                  <a:lnTo>
                    <a:pt x="370" y="1335"/>
                  </a:lnTo>
                  <a:lnTo>
                    <a:pt x="366" y="1325"/>
                  </a:lnTo>
                  <a:lnTo>
                    <a:pt x="361" y="1314"/>
                  </a:lnTo>
                  <a:lnTo>
                    <a:pt x="358" y="1304"/>
                  </a:lnTo>
                  <a:lnTo>
                    <a:pt x="355" y="1292"/>
                  </a:lnTo>
                  <a:lnTo>
                    <a:pt x="352" y="1282"/>
                  </a:lnTo>
                  <a:lnTo>
                    <a:pt x="351" y="1271"/>
                  </a:lnTo>
                  <a:lnTo>
                    <a:pt x="348" y="1260"/>
                  </a:lnTo>
                  <a:lnTo>
                    <a:pt x="348" y="1249"/>
                  </a:lnTo>
                  <a:lnTo>
                    <a:pt x="348" y="1238"/>
                  </a:lnTo>
                  <a:lnTo>
                    <a:pt x="348" y="1227"/>
                  </a:lnTo>
                  <a:lnTo>
                    <a:pt x="350" y="1215"/>
                  </a:lnTo>
                  <a:lnTo>
                    <a:pt x="351" y="1205"/>
                  </a:lnTo>
                  <a:lnTo>
                    <a:pt x="353" y="1193"/>
                  </a:lnTo>
                  <a:lnTo>
                    <a:pt x="356" y="1182"/>
                  </a:lnTo>
                  <a:lnTo>
                    <a:pt x="337" y="1181"/>
                  </a:lnTo>
                  <a:lnTo>
                    <a:pt x="317" y="1180"/>
                  </a:lnTo>
                  <a:lnTo>
                    <a:pt x="299" y="1177"/>
                  </a:lnTo>
                  <a:lnTo>
                    <a:pt x="280" y="1175"/>
                  </a:lnTo>
                  <a:lnTo>
                    <a:pt x="262" y="1171"/>
                  </a:lnTo>
                  <a:lnTo>
                    <a:pt x="244" y="1167"/>
                  </a:lnTo>
                  <a:lnTo>
                    <a:pt x="226" y="1162"/>
                  </a:lnTo>
                  <a:lnTo>
                    <a:pt x="210" y="1157"/>
                  </a:lnTo>
                  <a:lnTo>
                    <a:pt x="194" y="1152"/>
                  </a:lnTo>
                  <a:lnTo>
                    <a:pt x="178" y="1146"/>
                  </a:lnTo>
                  <a:lnTo>
                    <a:pt x="163" y="1139"/>
                  </a:lnTo>
                  <a:lnTo>
                    <a:pt x="148" y="1133"/>
                  </a:lnTo>
                  <a:lnTo>
                    <a:pt x="134" y="1126"/>
                  </a:lnTo>
                  <a:lnTo>
                    <a:pt x="120" y="1117"/>
                  </a:lnTo>
                  <a:lnTo>
                    <a:pt x="107" y="1109"/>
                  </a:lnTo>
                  <a:lnTo>
                    <a:pt x="95" y="1101"/>
                  </a:lnTo>
                  <a:lnTo>
                    <a:pt x="83" y="1092"/>
                  </a:lnTo>
                  <a:lnTo>
                    <a:pt x="72" y="1083"/>
                  </a:lnTo>
                  <a:lnTo>
                    <a:pt x="61" y="1074"/>
                  </a:lnTo>
                  <a:lnTo>
                    <a:pt x="52" y="1063"/>
                  </a:lnTo>
                  <a:lnTo>
                    <a:pt x="43" y="1053"/>
                  </a:lnTo>
                  <a:lnTo>
                    <a:pt x="34" y="1042"/>
                  </a:lnTo>
                  <a:lnTo>
                    <a:pt x="27" y="1032"/>
                  </a:lnTo>
                  <a:lnTo>
                    <a:pt x="20" y="1022"/>
                  </a:lnTo>
                  <a:lnTo>
                    <a:pt x="15" y="1010"/>
                  </a:lnTo>
                  <a:lnTo>
                    <a:pt x="11" y="999"/>
                  </a:lnTo>
                  <a:lnTo>
                    <a:pt x="6" y="987"/>
                  </a:lnTo>
                  <a:lnTo>
                    <a:pt x="3" y="975"/>
                  </a:lnTo>
                  <a:lnTo>
                    <a:pt x="1" y="963"/>
                  </a:lnTo>
                  <a:lnTo>
                    <a:pt x="0" y="951"/>
                  </a:lnTo>
                  <a:lnTo>
                    <a:pt x="0" y="938"/>
                  </a:lnTo>
                  <a:lnTo>
                    <a:pt x="1" y="927"/>
                  </a:lnTo>
                  <a:lnTo>
                    <a:pt x="2" y="915"/>
                  </a:lnTo>
                  <a:lnTo>
                    <a:pt x="4" y="904"/>
                  </a:lnTo>
                  <a:lnTo>
                    <a:pt x="7" y="893"/>
                  </a:lnTo>
                  <a:lnTo>
                    <a:pt x="12" y="882"/>
                  </a:lnTo>
                  <a:lnTo>
                    <a:pt x="16" y="872"/>
                  </a:lnTo>
                  <a:lnTo>
                    <a:pt x="21" y="861"/>
                  </a:lnTo>
                  <a:lnTo>
                    <a:pt x="28" y="851"/>
                  </a:lnTo>
                  <a:lnTo>
                    <a:pt x="34" y="842"/>
                  </a:lnTo>
                  <a:lnTo>
                    <a:pt x="42" y="831"/>
                  </a:lnTo>
                  <a:lnTo>
                    <a:pt x="51" y="822"/>
                  </a:lnTo>
                  <a:lnTo>
                    <a:pt x="59" y="812"/>
                  </a:lnTo>
                  <a:lnTo>
                    <a:pt x="69" y="804"/>
                  </a:lnTo>
                  <a:lnTo>
                    <a:pt x="79" y="796"/>
                  </a:lnTo>
                  <a:lnTo>
                    <a:pt x="89" y="787"/>
                  </a:lnTo>
                  <a:lnTo>
                    <a:pt x="100" y="779"/>
                  </a:lnTo>
                  <a:lnTo>
                    <a:pt x="112" y="772"/>
                  </a:lnTo>
                  <a:lnTo>
                    <a:pt x="124" y="764"/>
                  </a:lnTo>
                  <a:lnTo>
                    <a:pt x="137" y="757"/>
                  </a:lnTo>
                  <a:lnTo>
                    <a:pt x="150" y="750"/>
                  </a:lnTo>
                  <a:lnTo>
                    <a:pt x="164" y="744"/>
                  </a:lnTo>
                  <a:lnTo>
                    <a:pt x="178" y="739"/>
                  </a:lnTo>
                  <a:lnTo>
                    <a:pt x="192" y="732"/>
                  </a:lnTo>
                  <a:lnTo>
                    <a:pt x="207" y="727"/>
                  </a:lnTo>
                  <a:lnTo>
                    <a:pt x="223" y="723"/>
                  </a:lnTo>
                  <a:lnTo>
                    <a:pt x="238" y="719"/>
                  </a:lnTo>
                  <a:lnTo>
                    <a:pt x="255" y="715"/>
                  </a:lnTo>
                  <a:lnTo>
                    <a:pt x="271" y="711"/>
                  </a:lnTo>
                  <a:lnTo>
                    <a:pt x="288" y="708"/>
                  </a:lnTo>
                  <a:lnTo>
                    <a:pt x="305" y="706"/>
                  </a:lnTo>
                  <a:lnTo>
                    <a:pt x="323" y="704"/>
                  </a:lnTo>
                  <a:lnTo>
                    <a:pt x="340" y="702"/>
                  </a:lnTo>
                  <a:lnTo>
                    <a:pt x="358" y="702"/>
                  </a:lnTo>
                  <a:lnTo>
                    <a:pt x="342" y="697"/>
                  </a:lnTo>
                  <a:lnTo>
                    <a:pt x="328" y="693"/>
                  </a:lnTo>
                  <a:lnTo>
                    <a:pt x="313" y="688"/>
                  </a:lnTo>
                  <a:lnTo>
                    <a:pt x="300" y="681"/>
                  </a:lnTo>
                  <a:lnTo>
                    <a:pt x="287" y="676"/>
                  </a:lnTo>
                  <a:lnTo>
                    <a:pt x="274" y="670"/>
                  </a:lnTo>
                  <a:lnTo>
                    <a:pt x="262" y="663"/>
                  </a:lnTo>
                  <a:lnTo>
                    <a:pt x="250" y="655"/>
                  </a:lnTo>
                  <a:lnTo>
                    <a:pt x="239" y="648"/>
                  </a:lnTo>
                  <a:lnTo>
                    <a:pt x="230" y="641"/>
                  </a:lnTo>
                  <a:lnTo>
                    <a:pt x="220" y="633"/>
                  </a:lnTo>
                  <a:lnTo>
                    <a:pt x="211" y="625"/>
                  </a:lnTo>
                  <a:lnTo>
                    <a:pt x="203" y="617"/>
                  </a:lnTo>
                  <a:lnTo>
                    <a:pt x="195" y="607"/>
                  </a:lnTo>
                  <a:lnTo>
                    <a:pt x="188" y="599"/>
                  </a:lnTo>
                  <a:lnTo>
                    <a:pt x="182" y="590"/>
                  </a:lnTo>
                  <a:lnTo>
                    <a:pt x="176" y="580"/>
                  </a:lnTo>
                  <a:lnTo>
                    <a:pt x="171" y="571"/>
                  </a:lnTo>
                  <a:lnTo>
                    <a:pt x="167" y="562"/>
                  </a:lnTo>
                  <a:lnTo>
                    <a:pt x="164" y="552"/>
                  </a:lnTo>
                  <a:lnTo>
                    <a:pt x="161" y="542"/>
                  </a:lnTo>
                  <a:lnTo>
                    <a:pt x="158" y="532"/>
                  </a:lnTo>
                  <a:lnTo>
                    <a:pt x="157" y="522"/>
                  </a:lnTo>
                  <a:lnTo>
                    <a:pt x="157" y="513"/>
                  </a:lnTo>
                  <a:lnTo>
                    <a:pt x="157" y="502"/>
                  </a:lnTo>
                  <a:lnTo>
                    <a:pt x="158" y="492"/>
                  </a:lnTo>
                  <a:lnTo>
                    <a:pt x="161" y="482"/>
                  </a:lnTo>
                  <a:lnTo>
                    <a:pt x="163" y="472"/>
                  </a:lnTo>
                  <a:lnTo>
                    <a:pt x="167" y="462"/>
                  </a:lnTo>
                  <a:lnTo>
                    <a:pt x="171" y="452"/>
                  </a:lnTo>
                  <a:lnTo>
                    <a:pt x="177" y="442"/>
                  </a:lnTo>
                  <a:lnTo>
                    <a:pt x="182" y="432"/>
                  </a:lnTo>
                  <a:lnTo>
                    <a:pt x="189" y="422"/>
                  </a:lnTo>
                  <a:lnTo>
                    <a:pt x="196" y="413"/>
                  </a:lnTo>
                  <a:lnTo>
                    <a:pt x="205" y="404"/>
                  </a:lnTo>
                  <a:lnTo>
                    <a:pt x="214" y="395"/>
                  </a:lnTo>
                  <a:lnTo>
                    <a:pt x="223" y="387"/>
                  </a:lnTo>
                  <a:lnTo>
                    <a:pt x="233" y="379"/>
                  </a:lnTo>
                  <a:lnTo>
                    <a:pt x="244" y="371"/>
                  </a:lnTo>
                  <a:lnTo>
                    <a:pt x="255" y="364"/>
                  </a:lnTo>
                  <a:lnTo>
                    <a:pt x="266" y="358"/>
                  </a:lnTo>
                  <a:lnTo>
                    <a:pt x="278" y="351"/>
                  </a:lnTo>
                  <a:lnTo>
                    <a:pt x="291" y="345"/>
                  </a:lnTo>
                  <a:lnTo>
                    <a:pt x="304" y="339"/>
                  </a:lnTo>
                  <a:lnTo>
                    <a:pt x="317" y="334"/>
                  </a:lnTo>
                  <a:lnTo>
                    <a:pt x="331" y="329"/>
                  </a:lnTo>
                  <a:lnTo>
                    <a:pt x="345" y="325"/>
                  </a:lnTo>
                  <a:lnTo>
                    <a:pt x="359" y="321"/>
                  </a:lnTo>
                  <a:lnTo>
                    <a:pt x="373" y="317"/>
                  </a:lnTo>
                  <a:lnTo>
                    <a:pt x="388" y="314"/>
                  </a:lnTo>
                  <a:lnTo>
                    <a:pt x="403" y="312"/>
                  </a:lnTo>
                  <a:lnTo>
                    <a:pt x="419" y="310"/>
                  </a:lnTo>
                  <a:lnTo>
                    <a:pt x="435" y="308"/>
                  </a:lnTo>
                  <a:lnTo>
                    <a:pt x="450" y="307"/>
                  </a:lnTo>
                  <a:lnTo>
                    <a:pt x="466" y="305"/>
                  </a:lnTo>
                  <a:lnTo>
                    <a:pt x="481" y="305"/>
                  </a:lnTo>
                  <a:lnTo>
                    <a:pt x="497" y="305"/>
                  </a:lnTo>
                  <a:lnTo>
                    <a:pt x="514" y="307"/>
                  </a:lnTo>
                  <a:lnTo>
                    <a:pt x="530" y="308"/>
                  </a:lnTo>
                  <a:lnTo>
                    <a:pt x="546" y="309"/>
                  </a:lnTo>
                  <a:lnTo>
                    <a:pt x="561" y="312"/>
                  </a:lnTo>
                  <a:lnTo>
                    <a:pt x="577" y="314"/>
                  </a:lnTo>
                  <a:lnTo>
                    <a:pt x="593" y="317"/>
                  </a:lnTo>
                  <a:lnTo>
                    <a:pt x="609" y="321"/>
                  </a:lnTo>
                  <a:lnTo>
                    <a:pt x="620" y="324"/>
                  </a:lnTo>
                  <a:lnTo>
                    <a:pt x="623" y="316"/>
                  </a:lnTo>
                  <a:lnTo>
                    <a:pt x="626" y="309"/>
                  </a:lnTo>
                  <a:lnTo>
                    <a:pt x="629" y="300"/>
                  </a:lnTo>
                  <a:lnTo>
                    <a:pt x="632" y="292"/>
                  </a:lnTo>
                  <a:lnTo>
                    <a:pt x="635" y="285"/>
                  </a:lnTo>
                  <a:lnTo>
                    <a:pt x="640" y="276"/>
                  </a:lnTo>
                  <a:lnTo>
                    <a:pt x="644" y="269"/>
                  </a:lnTo>
                  <a:lnTo>
                    <a:pt x="648" y="262"/>
                  </a:lnTo>
                  <a:lnTo>
                    <a:pt x="653" y="254"/>
                  </a:lnTo>
                  <a:lnTo>
                    <a:pt x="658" y="246"/>
                  </a:lnTo>
                  <a:lnTo>
                    <a:pt x="664" y="240"/>
                  </a:lnTo>
                  <a:lnTo>
                    <a:pt x="669" y="233"/>
                  </a:lnTo>
                  <a:lnTo>
                    <a:pt x="681" y="218"/>
                  </a:lnTo>
                  <a:lnTo>
                    <a:pt x="694" y="205"/>
                  </a:lnTo>
                  <a:lnTo>
                    <a:pt x="708" y="192"/>
                  </a:lnTo>
                  <a:lnTo>
                    <a:pt x="723" y="180"/>
                  </a:lnTo>
                  <a:lnTo>
                    <a:pt x="738" y="167"/>
                  </a:lnTo>
                  <a:lnTo>
                    <a:pt x="754" y="156"/>
                  </a:lnTo>
                  <a:lnTo>
                    <a:pt x="773" y="145"/>
                  </a:lnTo>
                  <a:lnTo>
                    <a:pt x="790" y="135"/>
                  </a:lnTo>
                  <a:lnTo>
                    <a:pt x="809" y="124"/>
                  </a:lnTo>
                  <a:lnTo>
                    <a:pt x="829" y="115"/>
                  </a:lnTo>
                  <a:lnTo>
                    <a:pt x="849" y="107"/>
                  </a:lnTo>
                  <a:lnTo>
                    <a:pt x="871" y="98"/>
                  </a:lnTo>
                  <a:lnTo>
                    <a:pt x="892" y="91"/>
                  </a:lnTo>
                  <a:lnTo>
                    <a:pt x="914" y="85"/>
                  </a:lnTo>
                  <a:lnTo>
                    <a:pt x="937" y="79"/>
                  </a:lnTo>
                  <a:lnTo>
                    <a:pt x="960" y="73"/>
                  </a:lnTo>
                  <a:lnTo>
                    <a:pt x="983" y="68"/>
                  </a:lnTo>
                  <a:lnTo>
                    <a:pt x="1008" y="64"/>
                  </a:lnTo>
                  <a:lnTo>
                    <a:pt x="1032" y="61"/>
                  </a:lnTo>
                  <a:lnTo>
                    <a:pt x="1056" y="59"/>
                  </a:lnTo>
                  <a:lnTo>
                    <a:pt x="1081" y="57"/>
                  </a:lnTo>
                  <a:lnTo>
                    <a:pt x="1107" y="56"/>
                  </a:lnTo>
                  <a:lnTo>
                    <a:pt x="1133" y="56"/>
                  </a:lnTo>
                  <a:lnTo>
                    <a:pt x="1158" y="57"/>
                  </a:lnTo>
                  <a:lnTo>
                    <a:pt x="1184" y="58"/>
                  </a:lnTo>
                  <a:lnTo>
                    <a:pt x="1210" y="61"/>
                  </a:lnTo>
                  <a:lnTo>
                    <a:pt x="1225" y="62"/>
                  </a:lnTo>
                  <a:lnTo>
                    <a:pt x="1239" y="64"/>
                  </a:lnTo>
                  <a:lnTo>
                    <a:pt x="1268" y="69"/>
                  </a:lnTo>
                  <a:lnTo>
                    <a:pt x="1296" y="74"/>
                  </a:lnTo>
                  <a:lnTo>
                    <a:pt x="1323" y="82"/>
                  </a:lnTo>
                  <a:lnTo>
                    <a:pt x="1349" y="89"/>
                  </a:lnTo>
                  <a:lnTo>
                    <a:pt x="1375" y="97"/>
                  </a:lnTo>
                  <a:lnTo>
                    <a:pt x="1400" y="107"/>
                  </a:lnTo>
                  <a:lnTo>
                    <a:pt x="1423" y="117"/>
                  </a:lnTo>
                  <a:lnTo>
                    <a:pt x="1446" y="129"/>
                  </a:lnTo>
                  <a:lnTo>
                    <a:pt x="1469" y="140"/>
                  </a:lnTo>
                  <a:lnTo>
                    <a:pt x="1479" y="146"/>
                  </a:lnTo>
                  <a:lnTo>
                    <a:pt x="1489" y="153"/>
                  </a:lnTo>
                  <a:lnTo>
                    <a:pt x="1499" y="160"/>
                  </a:lnTo>
                  <a:lnTo>
                    <a:pt x="1509" y="167"/>
                  </a:lnTo>
                  <a:lnTo>
                    <a:pt x="1518" y="173"/>
                  </a:lnTo>
                  <a:lnTo>
                    <a:pt x="1528" y="181"/>
                  </a:lnTo>
                  <a:lnTo>
                    <a:pt x="1537" y="188"/>
                  </a:lnTo>
                  <a:lnTo>
                    <a:pt x="1545" y="196"/>
                  </a:lnTo>
                  <a:lnTo>
                    <a:pt x="1553" y="203"/>
                  </a:lnTo>
                  <a:lnTo>
                    <a:pt x="1560" y="212"/>
                  </a:lnTo>
                  <a:lnTo>
                    <a:pt x="1568" y="219"/>
                  </a:lnTo>
                  <a:lnTo>
                    <a:pt x="1575" y="227"/>
                  </a:lnTo>
                </a:path>
              </a:pathLst>
            </a:custGeom>
            <a:solidFill>
              <a:schemeClr val="accent1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2432"/>
              <a:ext cx="365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" y="3203"/>
              <a:ext cx="43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" y="3022"/>
              <a:ext cx="384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34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9" y="1772817"/>
            <a:ext cx="714375" cy="11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/>
              <a:t>Оптимизация </a:t>
            </a:r>
            <a:r>
              <a:rPr lang="ru-RU" altLang="ru-RU" dirty="0" smtClean="0"/>
              <a:t>строительного контроля</a:t>
            </a:r>
            <a:endParaRPr lang="ru-RU" altLang="ru-RU" dirty="0"/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 bwMode="auto">
          <a:xfrm>
            <a:off x="1935165" y="510997"/>
            <a:ext cx="7208837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1800" dirty="0" smtClean="0">
                <a:solidFill>
                  <a:srgbClr val="FFFFFF"/>
                </a:solidFill>
                <a:latin typeface="Georgia"/>
              </a:rPr>
              <a:t>Существующая инфраструктура системы АРМ Контроль качества </a:t>
            </a:r>
            <a:endParaRPr lang="ru-RU" altLang="ru-RU" sz="1800" dirty="0">
              <a:solidFill>
                <a:srgbClr val="FFFFFF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017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69"/>
          <p:cNvSpPr>
            <a:spLocks noChangeArrowheads="1"/>
          </p:cNvSpPr>
          <p:nvPr/>
        </p:nvSpPr>
        <p:spPr bwMode="auto">
          <a:xfrm>
            <a:off x="210036" y="3157946"/>
            <a:ext cx="1876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"/>
              </a:spcBef>
              <a:defRPr/>
            </a:pP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Ручная дуговая сварка.</a:t>
            </a:r>
          </a:p>
          <a:p>
            <a:pPr algn="ctr" eaLnBrk="0" hangingPunct="0">
              <a:lnSpc>
                <a:spcPct val="80000"/>
              </a:lnSpc>
              <a:spcBef>
                <a:spcPct val="5000"/>
              </a:spcBef>
              <a:defRPr/>
            </a:pP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Площадь </a:t>
            </a:r>
            <a:r>
              <a:rPr lang="ru-RU" sz="1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713 мм</a:t>
            </a:r>
            <a:r>
              <a:rPr lang="ru-RU" sz="1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endParaRPr lang="ru-RU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Rectangle 169"/>
          <p:cNvSpPr>
            <a:spLocks noChangeArrowheads="1"/>
          </p:cNvSpPr>
          <p:nvPr/>
        </p:nvSpPr>
        <p:spPr bwMode="auto">
          <a:xfrm>
            <a:off x="2308607" y="3138653"/>
            <a:ext cx="1959380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"/>
              </a:spcBef>
              <a:defRPr/>
            </a:pP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Дуговая сварка </a:t>
            </a:r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CRC Evans</a:t>
            </a:r>
            <a:endParaRPr lang="ru-RU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0" hangingPunct="0">
              <a:lnSpc>
                <a:spcPct val="80000"/>
              </a:lnSpc>
              <a:spcBef>
                <a:spcPct val="5000"/>
              </a:spcBef>
              <a:defRPr/>
            </a:pP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Площадь </a:t>
            </a:r>
            <a:r>
              <a:rPr lang="en-US" sz="1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348</a:t>
            </a:r>
            <a:r>
              <a:rPr lang="ru-RU" sz="1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мм</a:t>
            </a:r>
            <a:r>
              <a:rPr lang="ru-RU" sz="1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endParaRPr lang="ru-RU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Rectangle 169"/>
          <p:cNvSpPr>
            <a:spLocks noChangeArrowheads="1"/>
          </p:cNvSpPr>
          <p:nvPr/>
        </p:nvSpPr>
        <p:spPr bwMode="auto">
          <a:xfrm>
            <a:off x="4500912" y="3136999"/>
            <a:ext cx="1950714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"/>
              </a:spcBef>
              <a:defRPr/>
            </a:pP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Лазерная сварка с подачей присадочной проволоки.</a:t>
            </a:r>
          </a:p>
          <a:p>
            <a:pPr algn="ctr" eaLnBrk="0" hangingPunct="0">
              <a:lnSpc>
                <a:spcPct val="80000"/>
              </a:lnSpc>
              <a:spcBef>
                <a:spcPct val="5000"/>
              </a:spcBef>
              <a:defRPr/>
            </a:pPr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Площадь</a:t>
            </a:r>
            <a:r>
              <a:rPr lang="ru-RU" sz="1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117 мм</a:t>
            </a:r>
            <a:r>
              <a:rPr lang="ru-RU" sz="1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endParaRPr lang="ru-RU" sz="1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396592" y="1407011"/>
            <a:ext cx="1861363" cy="1750935"/>
            <a:chOff x="2628956" y="1221473"/>
            <a:chExt cx="2169938" cy="193798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92" t="23314" r="14727" b="26541"/>
            <a:stretch/>
          </p:blipFill>
          <p:spPr bwMode="auto">
            <a:xfrm>
              <a:off x="2628956" y="1221473"/>
              <a:ext cx="2169938" cy="1937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Прямая со стрелкой 4"/>
            <p:cNvCxnSpPr/>
            <p:nvPr/>
          </p:nvCxnSpPr>
          <p:spPr bwMode="auto">
            <a:xfrm>
              <a:off x="4445139" y="1691164"/>
              <a:ext cx="0" cy="103068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61" t="44755" r="47770" b="46629"/>
            <a:stretch/>
          </p:blipFill>
          <p:spPr bwMode="auto">
            <a:xfrm>
              <a:off x="4333957" y="1989960"/>
              <a:ext cx="190281" cy="33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297464" y="1405928"/>
            <a:ext cx="1789137" cy="1745083"/>
            <a:chOff x="459874" y="1221473"/>
            <a:chExt cx="2100446" cy="1937983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459874" y="1221473"/>
              <a:ext cx="2100446" cy="1937983"/>
              <a:chOff x="459874" y="1221473"/>
              <a:chExt cx="2100446" cy="193798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06" t="22340" r="56935" b="25895"/>
              <a:stretch/>
            </p:blipFill>
            <p:spPr bwMode="auto">
              <a:xfrm>
                <a:off x="459874" y="1221473"/>
                <a:ext cx="2100446" cy="1937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15" t="67365" r="79091" b="22725"/>
              <a:stretch/>
            </p:blipFill>
            <p:spPr bwMode="auto">
              <a:xfrm>
                <a:off x="935261" y="2788398"/>
                <a:ext cx="146027" cy="371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64" t="71289" r="76037" b="18640"/>
              <a:stretch/>
            </p:blipFill>
            <p:spPr bwMode="auto">
              <a:xfrm>
                <a:off x="1112118" y="2776575"/>
                <a:ext cx="166308" cy="37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1" name="Прямая со стрелкой 30"/>
            <p:cNvCxnSpPr/>
            <p:nvPr/>
          </p:nvCxnSpPr>
          <p:spPr bwMode="auto">
            <a:xfrm>
              <a:off x="2283471" y="1717934"/>
              <a:ext cx="0" cy="103068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61" t="44755" r="47770" b="46629"/>
            <a:stretch/>
          </p:blipFill>
          <p:spPr bwMode="auto">
            <a:xfrm>
              <a:off x="2153871" y="2023969"/>
              <a:ext cx="190281" cy="33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Rectangle 169"/>
          <p:cNvSpPr>
            <a:spLocks noChangeArrowheads="1"/>
          </p:cNvSpPr>
          <p:nvPr/>
        </p:nvSpPr>
        <p:spPr bwMode="auto">
          <a:xfrm>
            <a:off x="408789" y="1128335"/>
            <a:ext cx="5836966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"/>
              </a:spcBef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Геометрические параметры разделки кромок торцов труб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2" name="Rectangle 169"/>
          <p:cNvSpPr>
            <a:spLocks noChangeArrowheads="1"/>
          </p:cNvSpPr>
          <p:nvPr/>
        </p:nvSpPr>
        <p:spPr bwMode="auto">
          <a:xfrm>
            <a:off x="451445" y="5889475"/>
            <a:ext cx="2719617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"/>
              </a:spcBef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Внешний вид оборудования </a:t>
            </a:r>
          </a:p>
          <a:p>
            <a:pPr algn="ctr" eaLnBrk="0" hangingPunct="0">
              <a:lnSpc>
                <a:spcPct val="80000"/>
              </a:lnSpc>
              <a:spcBef>
                <a:spcPct val="5000"/>
              </a:spcBef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для лазерной сварки труб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Стрелка вправо 33"/>
          <p:cNvSpPr/>
          <p:nvPr/>
        </p:nvSpPr>
        <p:spPr bwMode="auto">
          <a:xfrm>
            <a:off x="1981191" y="2162460"/>
            <a:ext cx="554871" cy="23201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37" name="Rectangle 169"/>
          <p:cNvSpPr>
            <a:spLocks noChangeArrowheads="1"/>
          </p:cNvSpPr>
          <p:nvPr/>
        </p:nvSpPr>
        <p:spPr bwMode="auto">
          <a:xfrm>
            <a:off x="3371997" y="5967958"/>
            <a:ext cx="3609948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"/>
              </a:spcBef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Лазерная сварка КСС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596184" y="1388702"/>
            <a:ext cx="1787180" cy="1749951"/>
            <a:chOff x="4425714" y="1591526"/>
            <a:chExt cx="1936112" cy="1749951"/>
          </a:xfrm>
        </p:grpSpPr>
        <p:sp>
          <p:nvSpPr>
            <p:cNvPr id="2" name="Прямоугольник 1"/>
            <p:cNvSpPr/>
            <p:nvPr/>
          </p:nvSpPr>
          <p:spPr bwMode="auto">
            <a:xfrm>
              <a:off x="4425714" y="1591526"/>
              <a:ext cx="1936112" cy="17499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4515894" y="1609835"/>
              <a:ext cx="1755753" cy="1409876"/>
              <a:chOff x="2628956" y="3772159"/>
              <a:chExt cx="2260588" cy="1680208"/>
            </a:xfrm>
          </p:grpSpPr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80" t="26632" r="10660" b="27567"/>
              <a:stretch/>
            </p:blipFill>
            <p:spPr bwMode="auto">
              <a:xfrm>
                <a:off x="2628956" y="3772159"/>
                <a:ext cx="2260588" cy="1680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6" name="Прямая со стрелкой 35"/>
              <p:cNvCxnSpPr/>
              <p:nvPr/>
            </p:nvCxnSpPr>
            <p:spPr bwMode="auto">
              <a:xfrm>
                <a:off x="4615620" y="4266455"/>
                <a:ext cx="0" cy="113212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61" t="44755" r="47770" b="46629"/>
              <a:stretch/>
            </p:blipFill>
            <p:spPr bwMode="auto">
              <a:xfrm>
                <a:off x="4516197" y="4666020"/>
                <a:ext cx="190281" cy="332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" name="Rectangle 169"/>
            <p:cNvSpPr>
              <a:spLocks noChangeArrowheads="1"/>
            </p:cNvSpPr>
            <p:nvPr/>
          </p:nvSpPr>
          <p:spPr bwMode="auto">
            <a:xfrm rot="16200000">
              <a:off x="5485109" y="2415859"/>
              <a:ext cx="246554" cy="1467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5000"/>
                </a:spcBef>
                <a:defRPr/>
              </a:pPr>
              <a:r>
                <a:rPr lang="ru-RU" sz="1100" b="1" dirty="0" smtClean="0">
                  <a:solidFill>
                    <a:schemeClr val="tx1"/>
                  </a:solidFill>
                  <a:latin typeface="+mj-lt"/>
                </a:rPr>
                <a:t>5-8</a:t>
              </a:r>
              <a:endParaRPr lang="ru-RU" sz="11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6" name="Rectangle 169"/>
            <p:cNvSpPr>
              <a:spLocks noChangeArrowheads="1"/>
            </p:cNvSpPr>
            <p:nvPr/>
          </p:nvSpPr>
          <p:spPr bwMode="auto">
            <a:xfrm rot="16200000">
              <a:off x="5910375" y="2428676"/>
              <a:ext cx="292090" cy="1467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5000"/>
                </a:spcBef>
                <a:defRPr/>
              </a:pPr>
              <a:r>
                <a:rPr lang="ru-RU" sz="1100" dirty="0" smtClean="0">
                  <a:solidFill>
                    <a:schemeClr val="tx1"/>
                  </a:solidFill>
                </a:rPr>
                <a:t>25,8</a:t>
              </a:r>
              <a:endParaRPr lang="ru-RU" sz="11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169"/>
            <p:cNvSpPr>
              <a:spLocks noChangeArrowheads="1"/>
            </p:cNvSpPr>
            <p:nvPr/>
          </p:nvSpPr>
          <p:spPr bwMode="auto">
            <a:xfrm>
              <a:off x="4842430" y="2698533"/>
              <a:ext cx="442092" cy="1354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5000"/>
                </a:spcBef>
                <a:defRPr/>
              </a:pPr>
              <a:r>
                <a:rPr lang="ru-RU" sz="1100" dirty="0" smtClean="0">
                  <a:solidFill>
                    <a:schemeClr val="tx1"/>
                  </a:solidFill>
                </a:rPr>
                <a:t>1,5±0,2</a:t>
              </a:r>
              <a:endParaRPr lang="ru-RU" sz="1100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169"/>
            <p:cNvSpPr>
              <a:spLocks noChangeArrowheads="1"/>
            </p:cNvSpPr>
            <p:nvPr/>
          </p:nvSpPr>
          <p:spPr bwMode="auto">
            <a:xfrm>
              <a:off x="5519521" y="1607492"/>
              <a:ext cx="442092" cy="1354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5000"/>
                </a:spcBef>
                <a:defRPr/>
              </a:pPr>
              <a:r>
                <a:rPr lang="ru-RU" sz="1100" dirty="0" smtClean="0">
                  <a:solidFill>
                    <a:schemeClr val="tx1"/>
                  </a:solidFill>
                </a:rPr>
                <a:t>4±0,5</a:t>
              </a:r>
            </a:p>
          </p:txBody>
        </p:sp>
        <p:sp>
          <p:nvSpPr>
            <p:cNvPr id="49" name="Rectangle 169"/>
            <p:cNvSpPr>
              <a:spLocks noChangeArrowheads="1"/>
            </p:cNvSpPr>
            <p:nvPr/>
          </p:nvSpPr>
          <p:spPr bwMode="auto">
            <a:xfrm rot="19339247">
              <a:off x="4947430" y="2121775"/>
              <a:ext cx="296983" cy="1354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5000"/>
                </a:spcBef>
                <a:defRPr/>
              </a:pPr>
              <a:r>
                <a:rPr lang="ru-RU" sz="1100" dirty="0" smtClean="0">
                  <a:solidFill>
                    <a:schemeClr val="tx1"/>
                  </a:solidFill>
                </a:rPr>
                <a:t>45</a:t>
              </a:r>
              <a:r>
                <a:rPr lang="ru-RU" sz="1100" baseline="30000" dirty="0" smtClean="0">
                  <a:solidFill>
                    <a:schemeClr val="tx1"/>
                  </a:solidFill>
                </a:rPr>
                <a:t>0 </a:t>
              </a:r>
              <a:r>
                <a:rPr lang="ru-RU" sz="1100" baseline="-25000" dirty="0" smtClean="0">
                  <a:solidFill>
                    <a:schemeClr val="tx1"/>
                  </a:solidFill>
                </a:rPr>
                <a:t>-5</a:t>
              </a:r>
            </a:p>
          </p:txBody>
        </p:sp>
      </p:grpSp>
      <p:sp>
        <p:nvSpPr>
          <p:cNvPr id="40" name="Стрелка вправо 39"/>
          <p:cNvSpPr/>
          <p:nvPr/>
        </p:nvSpPr>
        <p:spPr bwMode="auto">
          <a:xfrm>
            <a:off x="4124497" y="2162460"/>
            <a:ext cx="554871" cy="23201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43" name="Picture 4" descr="D:\Артеменко Газпром\! ВЕМ доклады\2016 ЭкспоФорум\Лазерная сварка\is-orb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r="10371" b="7819"/>
          <a:stretch/>
        </p:blipFill>
        <p:spPr bwMode="auto">
          <a:xfrm>
            <a:off x="3430549" y="3672490"/>
            <a:ext cx="3492846" cy="2183950"/>
          </a:xfrm>
          <a:prstGeom prst="rect">
            <a:avLst/>
          </a:prstGeom>
          <a:noFill/>
          <a:ln>
            <a:solidFill>
              <a:srgbClr val="99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Артеменко Газпром\!! 2016 СВАРКА\РИО подготовка\5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t="9453" b="3973"/>
          <a:stretch/>
        </p:blipFill>
        <p:spPr bwMode="auto">
          <a:xfrm>
            <a:off x="407416" y="3632475"/>
            <a:ext cx="2824567" cy="22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Группа 68"/>
          <p:cNvGrpSpPr/>
          <p:nvPr/>
        </p:nvGrpSpPr>
        <p:grpSpPr>
          <a:xfrm>
            <a:off x="6791630" y="1579778"/>
            <a:ext cx="2223690" cy="4663771"/>
            <a:chOff x="7211787" y="1596777"/>
            <a:chExt cx="2408998" cy="4663771"/>
          </a:xfrm>
        </p:grpSpPr>
        <p:pic>
          <p:nvPicPr>
            <p:cNvPr id="70" name="Picture 5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92" t="20023" r="34538" b="22172"/>
            <a:stretch/>
          </p:blipFill>
          <p:spPr bwMode="auto">
            <a:xfrm>
              <a:off x="7719760" y="3250309"/>
              <a:ext cx="1425410" cy="132161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16" t="28301" r="46406" b="37413"/>
            <a:stretch/>
          </p:blipFill>
          <p:spPr bwMode="auto">
            <a:xfrm>
              <a:off x="8069653" y="1607255"/>
              <a:ext cx="724139" cy="145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3" t="24172" r="18718" b="41484"/>
            <a:stretch/>
          </p:blipFill>
          <p:spPr bwMode="auto">
            <a:xfrm>
              <a:off x="8678494" y="4710223"/>
              <a:ext cx="822330" cy="155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2" t="41312" r="17658" b="23721"/>
            <a:stretch/>
          </p:blipFill>
          <p:spPr bwMode="auto">
            <a:xfrm>
              <a:off x="8917794" y="1596777"/>
              <a:ext cx="702991" cy="145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7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1" t="42842" r="46882" b="23241"/>
            <a:stretch/>
          </p:blipFill>
          <p:spPr bwMode="auto">
            <a:xfrm>
              <a:off x="7812338" y="4699590"/>
              <a:ext cx="768236" cy="155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3" t="31279" r="78698" b="33237"/>
            <a:stretch/>
          </p:blipFill>
          <p:spPr bwMode="auto">
            <a:xfrm>
              <a:off x="7211787" y="1608355"/>
              <a:ext cx="746747" cy="146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6" name="Прямая со стрелкой 75"/>
            <p:cNvCxnSpPr>
              <a:endCxn id="77" idx="0"/>
            </p:cNvCxnSpPr>
            <p:nvPr/>
          </p:nvCxnSpPr>
          <p:spPr bwMode="auto">
            <a:xfrm>
              <a:off x="7358631" y="3069848"/>
              <a:ext cx="398959" cy="76848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77" name="Прямоугольник 76"/>
            <p:cNvSpPr/>
            <p:nvPr/>
          </p:nvSpPr>
          <p:spPr bwMode="auto">
            <a:xfrm>
              <a:off x="7688067" y="3838332"/>
              <a:ext cx="139046" cy="166254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78" name="Прямоугольник 77"/>
            <p:cNvSpPr/>
            <p:nvPr/>
          </p:nvSpPr>
          <p:spPr bwMode="auto">
            <a:xfrm>
              <a:off x="8362941" y="3223885"/>
              <a:ext cx="139046" cy="166254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79" name="Прямоугольник 78"/>
            <p:cNvSpPr/>
            <p:nvPr/>
          </p:nvSpPr>
          <p:spPr bwMode="auto">
            <a:xfrm>
              <a:off x="8917793" y="3459616"/>
              <a:ext cx="139046" cy="166254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cxnSp>
          <p:nvCxnSpPr>
            <p:cNvPr id="80" name="Прямая со стрелкой 79"/>
            <p:cNvCxnSpPr>
              <a:stCxn id="71" idx="2"/>
              <a:endCxn id="78" idx="0"/>
            </p:cNvCxnSpPr>
            <p:nvPr/>
          </p:nvCxnSpPr>
          <p:spPr bwMode="auto">
            <a:xfrm>
              <a:off x="8431723" y="3059371"/>
              <a:ext cx="742" cy="16451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cxnSp>
          <p:nvCxnSpPr>
            <p:cNvPr id="81" name="Прямая со стрелкой 80"/>
            <p:cNvCxnSpPr>
              <a:endCxn id="79" idx="0"/>
            </p:cNvCxnSpPr>
            <p:nvPr/>
          </p:nvCxnSpPr>
          <p:spPr bwMode="auto">
            <a:xfrm flipH="1">
              <a:off x="8987317" y="3048894"/>
              <a:ext cx="304032" cy="410723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82" name="Прямоугольник 81"/>
            <p:cNvSpPr/>
            <p:nvPr/>
          </p:nvSpPr>
          <p:spPr bwMode="auto">
            <a:xfrm>
              <a:off x="8362941" y="4438102"/>
              <a:ext cx="139046" cy="166254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cxnSp>
          <p:nvCxnSpPr>
            <p:cNvPr id="83" name="Прямая со стрелкой 82"/>
            <p:cNvCxnSpPr>
              <a:stCxn id="74" idx="0"/>
              <a:endCxn id="82" idx="1"/>
            </p:cNvCxnSpPr>
            <p:nvPr/>
          </p:nvCxnSpPr>
          <p:spPr bwMode="auto">
            <a:xfrm flipV="1">
              <a:off x="8196456" y="4521229"/>
              <a:ext cx="166485" cy="17836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84" name="Прямоугольник 83"/>
            <p:cNvSpPr/>
            <p:nvPr/>
          </p:nvSpPr>
          <p:spPr bwMode="auto">
            <a:xfrm>
              <a:off x="8903324" y="4235138"/>
              <a:ext cx="139046" cy="166254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cxnSp>
          <p:nvCxnSpPr>
            <p:cNvPr id="85" name="Прямая со стрелкой 84"/>
            <p:cNvCxnSpPr>
              <a:stCxn id="72" idx="0"/>
              <a:endCxn id="84" idx="2"/>
            </p:cNvCxnSpPr>
            <p:nvPr/>
          </p:nvCxnSpPr>
          <p:spPr bwMode="auto">
            <a:xfrm flipH="1" flipV="1">
              <a:off x="8972847" y="4401392"/>
              <a:ext cx="116812" cy="30883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</p:grpSp>
      <p:sp>
        <p:nvSpPr>
          <p:cNvPr id="86" name="Rectangle 169"/>
          <p:cNvSpPr>
            <a:spLocks noChangeArrowheads="1"/>
          </p:cNvSpPr>
          <p:nvPr/>
        </p:nvSpPr>
        <p:spPr bwMode="auto">
          <a:xfrm>
            <a:off x="6585644" y="1107070"/>
            <a:ext cx="254973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"/>
              </a:spcBef>
              <a:defRPr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Шлифы сварного соединения лазерной сварки из разных пространственных положений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5" name="Прямоугольник 54"/>
          <p:cNvSpPr/>
          <p:nvPr/>
        </p:nvSpPr>
        <p:spPr bwMode="auto">
          <a:xfrm>
            <a:off x="1949226" y="0"/>
            <a:ext cx="7202726" cy="354225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 bwMode="auto">
          <a:xfrm>
            <a:off x="2015155" y="16615"/>
            <a:ext cx="7077687" cy="9131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Техническая политика в области сварочного </a:t>
            </a: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производства</a:t>
            </a:r>
          </a:p>
          <a:p>
            <a:pPr algn="ctr" eaLnBrk="0" hangingPunct="0">
              <a:spcBef>
                <a:spcPts val="6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Инновационная отечественная технология лазерной сварки </a:t>
            </a:r>
            <a:r>
              <a:rPr lang="ru-RU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неповоротных кольцевых стыковых соединений </a:t>
            </a:r>
            <a:r>
              <a:rPr lang="ru-RU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труб</a:t>
            </a:r>
            <a:endParaRPr lang="ru-RU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2" t="5034" r="30883" b="10348"/>
          <a:stretch/>
        </p:blipFill>
        <p:spPr bwMode="auto">
          <a:xfrm>
            <a:off x="170121" y="1209616"/>
            <a:ext cx="1779105" cy="215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0121" y="3396201"/>
            <a:ext cx="2603649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40000"/>
              </a:spcBef>
              <a:defRPr/>
            </a:pPr>
            <a:r>
              <a:rPr lang="ru-RU" sz="1000" b="1" dirty="0" err="1" smtClean="0">
                <a:solidFill>
                  <a:srgbClr val="FFFFFF"/>
                </a:solidFill>
                <a:latin typeface="Arial"/>
                <a:cs typeface="+mn-cs"/>
              </a:rPr>
              <a:t>Автрокон</a:t>
            </a: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 –АР - Производство </a:t>
            </a:r>
            <a:b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</a:b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НУЦ «Сварка и контроль»</a:t>
            </a:r>
            <a:r>
              <a:rPr lang="ru-RU" sz="1000" b="1" dirty="0">
                <a:solidFill>
                  <a:srgbClr val="FFFFFF"/>
                </a:solidFill>
                <a:latin typeface="Arial"/>
                <a:cs typeface="+mn-cs"/>
              </a:rPr>
              <a:t> </a:t>
            </a: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при МГТУ имени </a:t>
            </a:r>
            <a:r>
              <a:rPr lang="ru-RU" sz="1000" b="1" dirty="0" err="1" smtClean="0">
                <a:solidFill>
                  <a:srgbClr val="FFFFFF"/>
                </a:solidFill>
                <a:latin typeface="Arial"/>
                <a:cs typeface="+mn-cs"/>
              </a:rPr>
              <a:t>Н.Э.Баумана</a:t>
            </a: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 (</a:t>
            </a:r>
            <a:r>
              <a:rPr lang="ru-RU" sz="1000" b="1" dirty="0" err="1" smtClean="0">
                <a:solidFill>
                  <a:srgbClr val="FFFFFF"/>
                </a:solidFill>
                <a:latin typeface="Arial"/>
                <a:cs typeface="+mn-cs"/>
              </a:rPr>
              <a:t>г.Москва</a:t>
            </a: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937614" y="3426636"/>
            <a:ext cx="302398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1000" b="1" dirty="0">
                <a:solidFill>
                  <a:srgbClr val="FFFFFF"/>
                </a:solidFill>
                <a:latin typeface="Arial"/>
                <a:cs typeface="+mn-cs"/>
              </a:rPr>
              <a:t>УСД – 60 – </a:t>
            </a: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8К - Производство </a:t>
            </a:r>
            <a:b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</a:b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ООО </a:t>
            </a:r>
            <a:r>
              <a:rPr lang="ru-RU" sz="1000" b="1" dirty="0">
                <a:solidFill>
                  <a:srgbClr val="FFFFFF"/>
                </a:solidFill>
                <a:latin typeface="Arial"/>
                <a:cs typeface="+mn-cs"/>
              </a:rPr>
              <a:t>"НПЦ "</a:t>
            </a:r>
            <a:r>
              <a:rPr lang="ru-RU" sz="1000" b="1" dirty="0" err="1" smtClean="0">
                <a:solidFill>
                  <a:srgbClr val="FFFFFF"/>
                </a:solidFill>
                <a:latin typeface="Arial"/>
                <a:cs typeface="+mn-cs"/>
              </a:rPr>
              <a:t>Кропус</a:t>
            </a: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-ПО« (</a:t>
            </a:r>
            <a:r>
              <a:rPr lang="ru-RU" sz="1000" b="1" dirty="0" err="1" smtClean="0">
                <a:solidFill>
                  <a:srgbClr val="FFFFFF"/>
                </a:solidFill>
                <a:latin typeface="Arial"/>
                <a:cs typeface="+mn-cs"/>
              </a:rPr>
              <a:t>г.Москва</a:t>
            </a: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)</a:t>
            </a:r>
            <a:endParaRPr lang="ru-RU" sz="1000" b="1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pic>
        <p:nvPicPr>
          <p:cNvPr id="3" name="Picture 2" descr="C:\Users\TULSMIKY\AppData\Local\Microsoft\Windows\Temporary Internet Files\Content.Outlook\JFWLEJG4\IMG_31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/>
          <a:stretch/>
        </p:blipFill>
        <p:spPr bwMode="auto">
          <a:xfrm>
            <a:off x="3137930" y="1209614"/>
            <a:ext cx="2832421" cy="215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400800" y="3453748"/>
            <a:ext cx="2827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4000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"/>
                <a:cs typeface="+mn-cs"/>
              </a:rPr>
              <a:t>MSCAN-SUPOR</a:t>
            </a: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 - Производство </a:t>
            </a:r>
            <a:b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</a:b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УП «</a:t>
            </a:r>
            <a:r>
              <a:rPr lang="ru-RU" sz="1000" b="1" dirty="0" err="1" smtClean="0">
                <a:solidFill>
                  <a:srgbClr val="FFFFFF"/>
                </a:solidFill>
                <a:latin typeface="Arial"/>
                <a:cs typeface="+mn-cs"/>
              </a:rPr>
              <a:t>БелГазпромДиагностика</a:t>
            </a: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» (</a:t>
            </a:r>
            <a:r>
              <a:rPr lang="ru-RU" sz="1000" b="1" dirty="0" err="1" smtClean="0">
                <a:solidFill>
                  <a:srgbClr val="FFFFFF"/>
                </a:solidFill>
                <a:latin typeface="Arial"/>
                <a:cs typeface="+mn-cs"/>
              </a:rPr>
              <a:t>г.Минск</a:t>
            </a: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)</a:t>
            </a:r>
            <a:endParaRPr lang="ru-RU" sz="1000" b="1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pic>
        <p:nvPicPr>
          <p:cNvPr id="1026" name="Picture 2" descr="D:\Work\Квалификационные испытания\Фото приборов\MSKAN-SUPOR\MScan scaner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t="8596" r="17320"/>
          <a:stretch/>
        </p:blipFill>
        <p:spPr bwMode="auto">
          <a:xfrm>
            <a:off x="6717020" y="1151441"/>
            <a:ext cx="2322480" cy="223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Work\Квалификационные испытания\Фото приборов\MSKAN-SUPOR\20140723_1638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69909" r="28288" b="758"/>
          <a:stretch/>
        </p:blipFill>
        <p:spPr bwMode="auto">
          <a:xfrm>
            <a:off x="5970352" y="1151441"/>
            <a:ext cx="1253793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31" y="1209616"/>
            <a:ext cx="1355583" cy="64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 bwMode="auto">
          <a:xfrm>
            <a:off x="1949226" y="0"/>
            <a:ext cx="7202726" cy="354225"/>
          </a:xfrm>
          <a:prstGeom prst="rect">
            <a:avLst/>
          </a:prstGeom>
          <a:solidFill>
            <a:srgbClr val="00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13148" y="11105"/>
            <a:ext cx="7077687" cy="91313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Техническая политика в области сварочного </a:t>
            </a: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производства</a:t>
            </a:r>
          </a:p>
          <a:p>
            <a:pPr algn="ctr" eaLnBrk="0" hangingPunct="0">
              <a:spcBef>
                <a:spcPts val="300"/>
              </a:spcBef>
              <a:spcAft>
                <a:spcPts val="0"/>
              </a:spcAft>
            </a:pP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Отечественные средства </a:t>
            </a:r>
            <a:r>
              <a:rPr lang="ru-RU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ультразвукового (</a:t>
            </a: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автоматизированного и механизированного) и  </a:t>
            </a:r>
            <a:r>
              <a:rPr lang="ru-RU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цифрового радиографического </a:t>
            </a: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контроля </a:t>
            </a:r>
            <a:r>
              <a:rPr lang="ru-RU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качества кольцевых сварных соединений 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905375" y="1076325"/>
            <a:ext cx="1276350" cy="52093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26545" r="7851" b="7960"/>
          <a:stretch/>
        </p:blipFill>
        <p:spPr bwMode="auto">
          <a:xfrm>
            <a:off x="77759" y="3873284"/>
            <a:ext cx="5769250" cy="209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3491" y="6037242"/>
            <a:ext cx="6158234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40000"/>
              </a:spcBef>
              <a:defRPr/>
            </a:pP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Комплекс ТРАНСКАН производства </a:t>
            </a:r>
            <a:r>
              <a:rPr lang="ru-RU" sz="1000" b="1" dirty="0">
                <a:solidFill>
                  <a:srgbClr val="FFFFFF"/>
                </a:solidFill>
                <a:latin typeface="Arial"/>
                <a:cs typeface="+mn-cs"/>
              </a:rPr>
              <a:t>ООО «АСК-РЕНТГЕН» 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6032843" y="3855365"/>
            <a:ext cx="3126293" cy="2075039"/>
            <a:chOff x="609555" y="4069334"/>
            <a:chExt cx="3483388" cy="2168591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10331" r="12826" b="18894"/>
            <a:stretch/>
          </p:blipFill>
          <p:spPr bwMode="auto">
            <a:xfrm>
              <a:off x="673347" y="4090422"/>
              <a:ext cx="3163207" cy="2147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Прямая со стрелкой 22"/>
            <p:cNvCxnSpPr/>
            <p:nvPr/>
          </p:nvCxnSpPr>
          <p:spPr bwMode="auto">
            <a:xfrm flipH="1">
              <a:off x="3286126" y="4339981"/>
              <a:ext cx="418498" cy="39394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sp>
          <p:nvSpPr>
            <p:cNvPr id="24" name="Прямоугольник 23"/>
            <p:cNvSpPr/>
            <p:nvPr/>
          </p:nvSpPr>
          <p:spPr>
            <a:xfrm>
              <a:off x="2490601" y="4106783"/>
              <a:ext cx="1602342" cy="233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  <a:spcBef>
                  <a:spcPct val="40000"/>
                </a:spcBef>
                <a:defRPr/>
              </a:pPr>
              <a:r>
                <a:rPr lang="ru-RU" sz="1000" b="1" dirty="0" smtClean="0">
                  <a:solidFill>
                    <a:srgbClr val="FFFFFF"/>
                  </a:solidFill>
                  <a:latin typeface="Arial"/>
                  <a:cs typeface="+mn-cs"/>
                </a:rPr>
                <a:t>Система БАРС-И</a:t>
              </a:r>
              <a:endParaRPr lang="ru-RU" sz="1000" b="1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cxnSp>
          <p:nvCxnSpPr>
            <p:cNvPr id="25" name="Прямая со стрелкой 24"/>
            <p:cNvCxnSpPr/>
            <p:nvPr/>
          </p:nvCxnSpPr>
          <p:spPr bwMode="auto">
            <a:xfrm>
              <a:off x="1019541" y="4439234"/>
              <a:ext cx="1053846" cy="78999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26" name="Прямая со стрелкой 25"/>
            <p:cNvCxnSpPr/>
            <p:nvPr/>
          </p:nvCxnSpPr>
          <p:spPr bwMode="auto">
            <a:xfrm flipV="1">
              <a:off x="1371881" y="5489659"/>
              <a:ext cx="1114146" cy="34890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sp>
          <p:nvSpPr>
            <p:cNvPr id="27" name="Прямоугольник 26"/>
            <p:cNvSpPr/>
            <p:nvPr/>
          </p:nvSpPr>
          <p:spPr>
            <a:xfrm>
              <a:off x="609555" y="4069334"/>
              <a:ext cx="1602342" cy="369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  <a:spcBef>
                  <a:spcPct val="40000"/>
                </a:spcBef>
                <a:defRPr/>
              </a:pPr>
              <a:r>
                <a:rPr lang="ru-RU" sz="1000" b="1" dirty="0" smtClean="0">
                  <a:solidFill>
                    <a:srgbClr val="FFFFFF"/>
                  </a:solidFill>
                  <a:latin typeface="Arial"/>
                  <a:cs typeface="+mn-cs"/>
                </a:rPr>
                <a:t>Рентгеновский аппарат</a:t>
              </a:r>
              <a:endParaRPr lang="ru-RU" sz="1000" b="1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806832" y="5838560"/>
              <a:ext cx="1130100" cy="233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  <a:spcBef>
                  <a:spcPct val="40000"/>
                </a:spcBef>
                <a:defRPr/>
              </a:pPr>
              <a:r>
                <a:rPr lang="ru-RU" sz="1000" b="1" dirty="0" err="1" smtClean="0">
                  <a:solidFill>
                    <a:srgbClr val="FFFFFF"/>
                  </a:solidFill>
                  <a:latin typeface="Arial"/>
                  <a:cs typeface="+mn-cs"/>
                </a:rPr>
                <a:t>Кроулер</a:t>
              </a:r>
              <a:endParaRPr lang="ru-RU" sz="1000" b="1" dirty="0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6056849" y="5958311"/>
            <a:ext cx="289665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40000"/>
              </a:spcBef>
              <a:defRPr/>
            </a:pPr>
            <a:r>
              <a:rPr lang="ru-RU" sz="1000" b="1" dirty="0">
                <a:solidFill>
                  <a:srgbClr val="FFFFFF"/>
                </a:solidFill>
                <a:latin typeface="Arial"/>
                <a:cs typeface="+mn-cs"/>
              </a:rPr>
              <a:t>Комплекс  </a:t>
            </a: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БАРС-И  </a:t>
            </a:r>
            <a:b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</a:br>
            <a:r>
              <a:rPr lang="ru-RU" sz="1000" b="1" dirty="0" smtClean="0">
                <a:solidFill>
                  <a:srgbClr val="FFFFFF"/>
                </a:solidFill>
                <a:latin typeface="Arial"/>
                <a:cs typeface="+mn-cs"/>
              </a:rPr>
              <a:t>производства ООО </a:t>
            </a:r>
            <a:r>
              <a:rPr lang="ru-RU" sz="1000" b="1" dirty="0">
                <a:solidFill>
                  <a:srgbClr val="FFFFFF"/>
                </a:solidFill>
                <a:latin typeface="Arial"/>
                <a:cs typeface="+mn-cs"/>
              </a:rPr>
              <a:t>«</a:t>
            </a:r>
            <a:r>
              <a:rPr lang="ru-RU" sz="1000" b="1" dirty="0" err="1">
                <a:solidFill>
                  <a:srgbClr val="FFFFFF"/>
                </a:solidFill>
                <a:latin typeface="Arial"/>
                <a:cs typeface="+mn-cs"/>
              </a:rPr>
              <a:t>РаДиаТех</a:t>
            </a:r>
            <a:r>
              <a:rPr lang="ru-RU" sz="1000" b="1" dirty="0">
                <a:solidFill>
                  <a:srgbClr val="FFFFFF"/>
                </a:solidFill>
                <a:latin typeface="Arial"/>
                <a:cs typeface="+mn-cs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72583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52500" y="2870200"/>
            <a:ext cx="7406640" cy="750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kern="0" dirty="0" smtClean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БЛАГОДАРЮ </a:t>
            </a:r>
            <a:r>
              <a:rPr lang="ru-RU" sz="4000" kern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935163" y="510997"/>
            <a:ext cx="7208837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dirty="0" smtClean="0"/>
              <a:t>Функционал системы </a:t>
            </a:r>
            <a:r>
              <a:rPr lang="ru-RU" altLang="ru-RU" sz="2000" dirty="0"/>
              <a:t>пооперационного </a:t>
            </a:r>
            <a:r>
              <a:rPr lang="ru-RU" altLang="ru-RU" sz="2000" dirty="0" smtClean="0"/>
              <a:t>контроля</a:t>
            </a:r>
          </a:p>
          <a:p>
            <a:r>
              <a:rPr lang="ru-RU" altLang="ru-RU" sz="2000" dirty="0" smtClean="0"/>
              <a:t> АРМ Контроль качества</a:t>
            </a:r>
            <a:endParaRPr lang="ru-RU" altLang="ru-RU" sz="2000" dirty="0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038225" y="5545139"/>
            <a:ext cx="7208838" cy="750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 dirty="0">
              <a:solidFill>
                <a:srgbClr val="FFFFFF"/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4035" r="9352"/>
          <a:stretch/>
        </p:blipFill>
        <p:spPr bwMode="auto">
          <a:xfrm>
            <a:off x="2259014" y="1102521"/>
            <a:ext cx="4351338" cy="2478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5" y="2210596"/>
            <a:ext cx="1054100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051653"/>
              </p:ext>
            </p:extLst>
          </p:nvPr>
        </p:nvGraphicFramePr>
        <p:xfrm>
          <a:off x="51207" y="3632203"/>
          <a:ext cx="9041587" cy="2676699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20289"/>
                <a:gridCol w="3599375"/>
                <a:gridCol w="1387632"/>
                <a:gridCol w="586978"/>
                <a:gridCol w="920451"/>
                <a:gridCol w="752620"/>
                <a:gridCol w="974242"/>
              </a:tblGrid>
              <a:tr h="678449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</a:rPr>
                        <a:t>№ п/п</a:t>
                      </a:r>
                    </a:p>
                  </a:txBody>
                  <a:tcPr marL="19050" marR="19050" marT="19051" marB="19051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</a:rPr>
                        <a:t>Этап</a:t>
                      </a: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bg1"/>
                          </a:solidFill>
                        </a:rPr>
                        <a:t>Сроки производства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bg1"/>
                          </a:solidFill>
                        </a:rPr>
                        <a:t>Май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bg1"/>
                          </a:solidFill>
                        </a:rPr>
                        <a:t>Июнь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bg1"/>
                          </a:solidFill>
                        </a:rPr>
                        <a:t>Июль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chemeClr val="bg1"/>
                          </a:solidFill>
                        </a:rPr>
                        <a:t>Август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/>
                    </a:solidFill>
                  </a:tcPr>
                </a:tc>
              </a:tr>
              <a:tr h="3282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500" dirty="0" smtClean="0">
                          <a:latin typeface="Franklin Gothic Book" panose="020B0503020102020204" pitchFamily="34" charset="0"/>
                        </a:rPr>
                        <a:t>1</a:t>
                      </a:r>
                      <a:endParaRPr lang="ru-RU" sz="1500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Вскрытие газопровода</a:t>
                      </a:r>
                      <a:endParaRPr lang="ru-RU" sz="1200" i="1" dirty="0" smtClean="0">
                        <a:solidFill>
                          <a:srgbClr val="008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17.05.13- 08.06.13</a:t>
                      </a: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40000"/>
                      </a:srgbClr>
                    </a:solidFill>
                  </a:tcPr>
                </a:tc>
              </a:tr>
              <a:tr h="3282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500" dirty="0" smtClean="0">
                          <a:latin typeface="Franklin Gothic Book" panose="020B0503020102020204" pitchFamily="34" charset="0"/>
                        </a:rPr>
                        <a:t>2</a:t>
                      </a:r>
                      <a:endParaRPr lang="ru-RU" sz="1500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Очистка трубопровода от старой изоляции </a:t>
                      </a:r>
                      <a:endParaRPr lang="ru-RU" sz="1200" i="1" dirty="0" smtClean="0">
                        <a:solidFill>
                          <a:srgbClr val="008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08.06.13- 20.07.13</a:t>
                      </a: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A1D9">
                        <a:tint val="20000"/>
                      </a:srgbClr>
                    </a:solidFill>
                  </a:tcPr>
                </a:tc>
              </a:tr>
              <a:tr h="336091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Franklin Gothic Book" panose="020B0503020102020204" pitchFamily="34" charset="0"/>
                        </a:rPr>
                        <a:t>3</a:t>
                      </a:r>
                      <a:endParaRPr lang="ru-RU" sz="1500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Вырез дефектных участков/Сварочные работы </a:t>
                      </a:r>
                      <a:endParaRPr lang="ru-RU" sz="1200" i="1" dirty="0">
                        <a:solidFill>
                          <a:srgbClr val="008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20.07.13- 17.08.13</a:t>
                      </a:r>
                      <a:endParaRPr lang="ru-RU" sz="1200" dirty="0"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9945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Franklin Gothic Book" panose="020B0503020102020204" pitchFamily="34" charset="0"/>
                        </a:rPr>
                        <a:t>4</a:t>
                      </a:r>
                      <a:endParaRPr lang="ru-RU" sz="1500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Изоляционно-укладочные работы </a:t>
                      </a:r>
                      <a:endParaRPr lang="ru-RU" sz="1200" i="1" dirty="0">
                        <a:solidFill>
                          <a:srgbClr val="008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30.07.13- 10.09.13</a:t>
                      </a: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9945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Franklin Gothic Book" panose="020B0503020102020204" pitchFamily="34" charset="0"/>
                        </a:rPr>
                        <a:t>5</a:t>
                      </a:r>
                      <a:endParaRPr lang="ru-RU" sz="1500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Балластировка трубопровода </a:t>
                      </a:r>
                      <a:endParaRPr lang="ru-RU" sz="1200" i="1" dirty="0" smtClean="0">
                        <a:solidFill>
                          <a:srgbClr val="008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10.09.13- 05.10.13</a:t>
                      </a: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9945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Franklin Gothic Book" panose="020B0503020102020204" pitchFamily="34" charset="0"/>
                        </a:rPr>
                        <a:t>6</a:t>
                      </a:r>
                      <a:endParaRPr lang="ru-RU" sz="1500" dirty="0"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Обратная засыпка трубопровода </a:t>
                      </a:r>
                      <a:endParaRPr lang="ru-RU" sz="1200" i="1" dirty="0" smtClean="0">
                        <a:solidFill>
                          <a:srgbClr val="008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Franklin Gothic Book" panose="020B0503020102020204" pitchFamily="34" charset="0"/>
                        </a:rPr>
                        <a:t>05.10.13- 25.10.13</a:t>
                      </a: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19050" marR="19050" marT="19051" marB="190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7" name="Прямоугольник 66"/>
          <p:cNvSpPr/>
          <p:nvPr/>
        </p:nvSpPr>
        <p:spPr bwMode="auto">
          <a:xfrm>
            <a:off x="5883275" y="4470401"/>
            <a:ext cx="628650" cy="5715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dirty="0">
              <a:cs typeface="+mn-cs"/>
            </a:endParaRPr>
          </a:p>
        </p:txBody>
      </p:sp>
      <p:cxnSp>
        <p:nvCxnSpPr>
          <p:cNvPr id="68" name="Прямая со стрелкой 67"/>
          <p:cNvCxnSpPr/>
          <p:nvPr/>
        </p:nvCxnSpPr>
        <p:spPr bwMode="auto">
          <a:xfrm>
            <a:off x="6511925" y="4527550"/>
            <a:ext cx="0" cy="361951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2473" name="Picture 2" descr="C:\www\iris.oeg.gazprom.ru\Images\BASE_MAP\flagSmallRightViol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90" y="4224339"/>
            <a:ext cx="2381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Прямоугольник 69"/>
          <p:cNvSpPr/>
          <p:nvPr/>
        </p:nvSpPr>
        <p:spPr bwMode="auto">
          <a:xfrm>
            <a:off x="6510338" y="4845050"/>
            <a:ext cx="908050" cy="5715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dirty="0">
              <a:cs typeface="+mn-cs"/>
            </a:endParaRPr>
          </a:p>
        </p:txBody>
      </p:sp>
      <p:cxnSp>
        <p:nvCxnSpPr>
          <p:cNvPr id="71" name="Прямая со стрелкой 70"/>
          <p:cNvCxnSpPr/>
          <p:nvPr/>
        </p:nvCxnSpPr>
        <p:spPr bwMode="auto">
          <a:xfrm>
            <a:off x="7418388" y="4845051"/>
            <a:ext cx="0" cy="355600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2476" name="Picture 2" descr="C:\www\iris.oeg.gazprom.ru\Images\BASE_MAP\flagSmallRightViol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5" y="4541839"/>
            <a:ext cx="236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Прямоугольник 72"/>
          <p:cNvSpPr/>
          <p:nvPr/>
        </p:nvSpPr>
        <p:spPr bwMode="auto">
          <a:xfrm>
            <a:off x="8148640" y="5527675"/>
            <a:ext cx="693737" cy="4603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dirty="0">
              <a:cs typeface="+mn-cs"/>
            </a:endParaRPr>
          </a:p>
        </p:txBody>
      </p:sp>
      <p:cxnSp>
        <p:nvCxnSpPr>
          <p:cNvPr id="74" name="Прямая со стрелкой 73"/>
          <p:cNvCxnSpPr/>
          <p:nvPr/>
        </p:nvCxnSpPr>
        <p:spPr bwMode="auto">
          <a:xfrm>
            <a:off x="8148638" y="5200649"/>
            <a:ext cx="0" cy="355600"/>
          </a:xfrm>
          <a:prstGeom prst="straightConnector1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2479" name="Picture 2" descr="C:\www\iris.oeg.gazprom.ru\Images\BASE_MAP\flagSmallRightViol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2" y="4868863"/>
            <a:ext cx="2381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Прямоугольник 76"/>
          <p:cNvSpPr/>
          <p:nvPr/>
        </p:nvSpPr>
        <p:spPr bwMode="auto">
          <a:xfrm>
            <a:off x="7418388" y="5195889"/>
            <a:ext cx="730250" cy="5715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dirty="0">
              <a:cs typeface="+mn-cs"/>
            </a:endParaRPr>
          </a:p>
        </p:txBody>
      </p:sp>
      <p:pic>
        <p:nvPicPr>
          <p:cNvPr id="62481" name="Picture 2" descr="C:\www\iris.oeg.gazprom.ru\Images\BASE_MAP\flagSmallRightViol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802314"/>
            <a:ext cx="23653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Прямоугольник 78"/>
          <p:cNvSpPr/>
          <p:nvPr/>
        </p:nvSpPr>
        <p:spPr bwMode="auto">
          <a:xfrm>
            <a:off x="7418390" y="6107114"/>
            <a:ext cx="1138237" cy="4603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dirty="0">
              <a:cs typeface="+mn-cs"/>
            </a:endParaRPr>
          </a:p>
        </p:txBody>
      </p:sp>
      <p:pic>
        <p:nvPicPr>
          <p:cNvPr id="62483" name="Picture 2" descr="C:\www\iris.oeg.gazprom.ru\Images\BASE_MAP\flagSmallRightViol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40" y="5227640"/>
            <a:ext cx="2365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7" y="2341564"/>
            <a:ext cx="446087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97" y="2867820"/>
            <a:ext cx="9493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/>
              <a:t>Оптимизация </a:t>
            </a:r>
            <a:r>
              <a:rPr lang="ru-RU" altLang="ru-RU" dirty="0" smtClean="0"/>
              <a:t>строительного контроля</a:t>
            </a:r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48" y="1125868"/>
            <a:ext cx="8527247" cy="2332037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5835" y="3457905"/>
            <a:ext cx="3783660" cy="283801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48" y="3457905"/>
            <a:ext cx="4561554" cy="2821644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49450" y="514350"/>
            <a:ext cx="7208837" cy="53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000" dirty="0" smtClean="0"/>
              <a:t>Ремонт подводных переходов «методом кривых</a:t>
            </a:r>
            <a:r>
              <a:rPr lang="ru-RU" sz="2000" dirty="0"/>
              <a:t>»</a:t>
            </a:r>
            <a:endParaRPr lang="en-US" sz="2000" dirty="0"/>
          </a:p>
          <a:p>
            <a:endParaRPr lang="ru-RU" altLang="ru-RU" sz="14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 smtClean="0"/>
              <a:t>Внедрение современных технологий ремонта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944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1"/>
          <a:stretch/>
        </p:blipFill>
        <p:spPr bwMode="auto">
          <a:xfrm>
            <a:off x="4964840" y="1267710"/>
            <a:ext cx="3536963" cy="243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35167" y="542197"/>
            <a:ext cx="7208837" cy="4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8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2500"/>
              </a:lnSpc>
            </a:pPr>
            <a:endParaRPr lang="ru-RU" altLang="ru-RU" dirty="0">
              <a:solidFill>
                <a:srgbClr val="FFFFFF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49" y="3861048"/>
            <a:ext cx="365624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9" y="3613400"/>
            <a:ext cx="3500799" cy="244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9" y="1250671"/>
            <a:ext cx="3500799" cy="213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935163" y="510997"/>
            <a:ext cx="7208837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dirty="0" smtClean="0">
                <a:solidFill>
                  <a:srgbClr val="FFFFFF"/>
                </a:solidFill>
              </a:rPr>
              <a:t>Восстановление </a:t>
            </a:r>
            <a:r>
              <a:rPr lang="ru-RU" altLang="ru-RU" sz="2000" dirty="0">
                <a:solidFill>
                  <a:srgbClr val="FFFFFF"/>
                </a:solidFill>
              </a:rPr>
              <a:t>подземных трубопроводов бестраншейным методом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>
                <a:solidFill>
                  <a:srgbClr val="FFFFFF"/>
                </a:solidFill>
              </a:rPr>
              <a:t>Внедрение современных технологий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42327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88" y="3797513"/>
            <a:ext cx="2346060" cy="241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349724" cy="180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80" y="3797513"/>
            <a:ext cx="1832209" cy="23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35163" y="510997"/>
            <a:ext cx="7208837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dirty="0" smtClean="0">
                <a:solidFill>
                  <a:srgbClr val="FFFFFF"/>
                </a:solidFill>
              </a:rPr>
              <a:t> Очистка труб от старой изоляции</a:t>
            </a:r>
            <a:endParaRPr lang="ru-RU" altLang="ru-RU" sz="2000" dirty="0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>
                <a:solidFill>
                  <a:srgbClr val="FFFFFF"/>
                </a:solidFill>
              </a:rPr>
              <a:t>Внедрение современных технологий ремонта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264" y="1391952"/>
            <a:ext cx="19507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Модернизированные установки предварительной и финишной очистки:</a:t>
            </a:r>
          </a:p>
          <a:p>
            <a:endParaRPr lang="ru-RU" sz="14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Дисковая очистка;</a:t>
            </a:r>
          </a:p>
          <a:p>
            <a:pPr marL="342900" indent="-342900">
              <a:buFontTx/>
              <a:buAutoNum type="arabicPeriod"/>
            </a:pPr>
            <a:r>
              <a:rPr lang="ru-RU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Высокоскоростная щеточная очистка (до 6000 об/мин);</a:t>
            </a:r>
          </a:p>
          <a:p>
            <a:pPr marL="342900" indent="-342900">
              <a:buFontTx/>
              <a:buAutoNum type="arabicPeriod"/>
            </a:pPr>
            <a:r>
              <a:rPr lang="ru-RU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Резцовая (базовая) очистка.</a:t>
            </a:r>
            <a:endParaRPr lang="ru-RU" sz="1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8220" y="1391952"/>
            <a:ext cx="2308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технологии очистки:</a:t>
            </a:r>
          </a:p>
          <a:p>
            <a:endParaRPr lang="ru-RU" sz="14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Гидроабразивная </a:t>
            </a:r>
            <a:r>
              <a:rPr lang="ru-RU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(аттестована</a:t>
            </a:r>
            <a:r>
              <a:rPr lang="ru-RU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en-US" sz="14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Высокоскоростная</a:t>
            </a:r>
            <a:r>
              <a:rPr lang="en-US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термоабразивная</a:t>
            </a:r>
            <a:r>
              <a:rPr lang="ru-RU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(завершается аттестация</a:t>
            </a:r>
            <a:r>
              <a:rPr lang="ru-RU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182563" indent="-182563"/>
            <a:r>
              <a:rPr lang="ru-RU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Индукционная очистка (проводятся испытания).</a:t>
            </a:r>
            <a:endParaRPr lang="ru-RU" sz="1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80" y="1391952"/>
            <a:ext cx="1832208" cy="212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F:\Фото с тел\Заводские испытания\20160414_1254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84" y="3192810"/>
            <a:ext cx="2180466" cy="18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Фото с тел\Аттестация Югорск база 2016\20160719_0838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4" y="1391952"/>
            <a:ext cx="23717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лешка 10.02.2015\Газпром\Газпром\Прочие\Мобильные базы\БРИТ-М\Аттестация технологии\Испытания БРИТ-М Екатеринбург\Фото испытаний\20141015_102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69" y="4211176"/>
            <a:ext cx="288693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Флешка 10.02.2015\Газпром\Газпром\Прочие\Мобильные базы\БРИТ-М\Аттестация технологии\Испытания БРИТ-М Екатеринбург\Фото испытаний\20141015_103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69" y="2186942"/>
            <a:ext cx="288693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gs-38\Desktop\Рабочий стол 06.05.2015\Фото Дизель 20.04.15\стенды\IMG_49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72" y="2186942"/>
            <a:ext cx="287904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Евгений\Documents\ГСС\Испытание 15.09.2015\IMG_18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1" b="33736"/>
          <a:stretch>
            <a:fillRect/>
          </a:stretch>
        </p:blipFill>
        <p:spPr bwMode="auto">
          <a:xfrm>
            <a:off x="3238501" y="2186942"/>
            <a:ext cx="281178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35163" y="510997"/>
            <a:ext cx="7208837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dirty="0" smtClean="0">
                <a:solidFill>
                  <a:srgbClr val="FFFFFF"/>
                </a:solidFill>
              </a:rPr>
              <a:t>Ремонт и изоляция труб в условиях баз </a:t>
            </a:r>
            <a:endParaRPr lang="ru-RU" altLang="ru-RU" sz="2000" dirty="0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>
                <a:solidFill>
                  <a:srgbClr val="FFFFFF"/>
                </a:solidFill>
              </a:rPr>
              <a:t>Внедрение современных технологий ремонта</a:t>
            </a:r>
          </a:p>
        </p:txBody>
      </p:sp>
      <p:pic>
        <p:nvPicPr>
          <p:cNvPr id="1026" name="Picture 2" descr="F:\Испытания\Югорск МАК\20150915_1024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4211176"/>
            <a:ext cx="281178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Испытания\Испытания\Нижний Новгород КГС\20150619_1005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72" y="4211176"/>
            <a:ext cx="287904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162" y="1417320"/>
            <a:ext cx="285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Стационарные </a:t>
            </a:r>
            <a:b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</a:t>
            </a:r>
            <a:endParaRPr lang="ru-RU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1" y="1417319"/>
            <a:ext cx="2811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Быстровозводимые базы</a:t>
            </a:r>
            <a:endParaRPr lang="ru-RU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0652" y="1417320"/>
            <a:ext cx="281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Приобъектовые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базы</a:t>
            </a:r>
            <a:endParaRPr lang="ru-RU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7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Евгений\Documents\ГСС\Фото\IMG_05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-4907" b="9576"/>
          <a:stretch>
            <a:fillRect/>
          </a:stretch>
        </p:blipFill>
        <p:spPr bwMode="auto">
          <a:xfrm>
            <a:off x="467542" y="4130040"/>
            <a:ext cx="3600401" cy="210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4648"/>
            <a:ext cx="392392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213860"/>
            <a:ext cx="3923928" cy="202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1704648"/>
            <a:ext cx="360040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35163" y="510997"/>
            <a:ext cx="7208837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dirty="0" smtClean="0"/>
              <a:t>Защита магистральных газопроводов</a:t>
            </a:r>
            <a:endParaRPr lang="ru-RU" altLang="ru-RU" sz="20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/>
              <a:t>Внедрение современных технологий ремонта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8428" y="1110808"/>
            <a:ext cx="4118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Радиационно-модифицированные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рулонные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полиэтиленовые  материалы 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адгезионным слоем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66775" y="1218529"/>
            <a:ext cx="3422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Термореактивные напыляемые материалы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35163" y="510997"/>
            <a:ext cx="7208837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dirty="0" smtClean="0">
                <a:solidFill>
                  <a:srgbClr val="FFFFFF"/>
                </a:solidFill>
              </a:rPr>
              <a:t>Восстановление деталей и узлов оборудования</a:t>
            </a:r>
            <a:endParaRPr lang="ru-RU" altLang="ru-RU" sz="2000" dirty="0">
              <a:solidFill>
                <a:srgbClr val="FFFFFF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949450" y="1"/>
            <a:ext cx="7194550" cy="4445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="ctr" anchorCtr="0"/>
          <a:lstStyle>
            <a:defPPr>
              <a:defRPr lang="ru-RU"/>
            </a:defPPr>
            <a:lvl1pPr algn="ctr" defTabSz="622300" eaLnBrk="1" hangingPunct="1">
              <a:lnSpc>
                <a:spcPct val="90000"/>
              </a:lnSpc>
              <a:spcAft>
                <a:spcPct val="35000"/>
              </a:spcAft>
              <a:defRPr sz="2400" b="1"/>
            </a:lvl1pPr>
            <a:lvl2pPr marL="742950" indent="-285750" defTabSz="622300" eaLnBrk="0" hangingPunct="0"/>
            <a:lvl3pPr marL="1143000" indent="-228600" defTabSz="622300" eaLnBrk="0" hangingPunct="0"/>
            <a:lvl4pPr marL="1600200" indent="-228600" defTabSz="622300" eaLnBrk="0" hangingPunct="0"/>
            <a:lvl5pPr marL="2057400" indent="-228600" defTabSz="622300" eaLnBrk="0" hangingPunct="0"/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dirty="0">
                <a:solidFill>
                  <a:srgbClr val="FFFFFF"/>
                </a:solidFill>
              </a:rPr>
              <a:t>Внедрение современных технологий ремонта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107884" y="1806784"/>
            <a:ext cx="2886074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dirty="0" smtClean="0">
                <a:solidFill>
                  <a:srgbClr val="FFFFFF"/>
                </a:solidFill>
              </a:rPr>
              <a:t>Лазерная наплавка</a:t>
            </a:r>
            <a:endParaRPr lang="ru-RU" altLang="ru-RU" sz="2000" dirty="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695950" y="1814840"/>
            <a:ext cx="36195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dirty="0" smtClean="0">
                <a:solidFill>
                  <a:srgbClr val="FFFFFF"/>
                </a:solidFill>
              </a:rPr>
              <a:t>Плазменное напыление</a:t>
            </a:r>
            <a:endParaRPr lang="ru-RU" altLang="ru-RU" sz="2000" dirty="0">
              <a:solidFill>
                <a:srgbClr val="FFFFF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11" y="4307032"/>
            <a:ext cx="2847065" cy="189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5803" y="1043018"/>
            <a:ext cx="2954573" cy="7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200" dirty="0">
                <a:solidFill>
                  <a:srgbClr val="FFFFFF"/>
                </a:solidFill>
              </a:rPr>
              <a:t>Защита </a:t>
            </a:r>
            <a:r>
              <a:rPr lang="ru-RU" altLang="ru-RU" sz="2200" dirty="0" smtClean="0">
                <a:solidFill>
                  <a:srgbClr val="FFFFFF"/>
                </a:solidFill>
              </a:rPr>
              <a:t>от коррозии</a:t>
            </a:r>
            <a:endParaRPr lang="ru-RU" altLang="ru-RU" sz="22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11" y="2423831"/>
            <a:ext cx="2847065" cy="178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53311" y="1900503"/>
            <a:ext cx="2954573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000" dirty="0" smtClean="0">
                <a:solidFill>
                  <a:srgbClr val="FFFFFF"/>
                </a:solidFill>
              </a:rPr>
              <a:t>Газопламенное напыление</a:t>
            </a:r>
            <a:endParaRPr lang="ru-RU" altLang="ru-RU" sz="2000" dirty="0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9" t="-8975" r="2849" b="26915"/>
          <a:stretch/>
        </p:blipFill>
        <p:spPr bwMode="auto">
          <a:xfrm>
            <a:off x="3000376" y="2148946"/>
            <a:ext cx="3105150" cy="206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924176" y="1176457"/>
            <a:ext cx="6296024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2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200" dirty="0">
                <a:solidFill>
                  <a:srgbClr val="FFFFFF"/>
                </a:solidFill>
              </a:rPr>
              <a:t>Ремонт, восстановление и </a:t>
            </a:r>
            <a:r>
              <a:rPr lang="ru-RU" altLang="ru-RU" sz="2200" dirty="0" smtClean="0">
                <a:solidFill>
                  <a:srgbClr val="FFFFFF"/>
                </a:solidFill>
              </a:rPr>
              <a:t>продление ресурса</a:t>
            </a:r>
            <a:endParaRPr lang="ru-RU" altLang="ru-RU" sz="2200" dirty="0">
              <a:solidFill>
                <a:srgbClr val="FFFF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3"/>
          <a:stretch/>
        </p:blipFill>
        <p:spPr bwMode="auto">
          <a:xfrm>
            <a:off x="3107885" y="4307031"/>
            <a:ext cx="2997642" cy="189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08" y="2397441"/>
            <a:ext cx="2545092" cy="181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/>
          <a:stretch/>
        </p:blipFill>
        <p:spPr bwMode="auto">
          <a:xfrm>
            <a:off x="6217909" y="4318797"/>
            <a:ext cx="2545092" cy="182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17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30464</TotalTime>
  <Words>3259</Words>
  <Application>Microsoft Office PowerPoint</Application>
  <PresentationFormat>Экран (4:3)</PresentationFormat>
  <Paragraphs>310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2_Специальное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Промышленный Образец комплекса для проведения внутритрубной дефектоскопии с эма-датчиками</vt:lpstr>
      <vt:lpstr>самоходные внутритрубные комплексы. Перспективные направления развития </vt:lpstr>
      <vt:lpstr>Новые наружные сканеры-дефектоскопы для автоматизированного диагностирования труб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Typo Graphic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Pirit</dc:creator>
  <cp:lastModifiedBy>Голуб Виктор Петрович</cp:lastModifiedBy>
  <cp:revision>2142</cp:revision>
  <cp:lastPrinted>2016-10-03T11:28:16Z</cp:lastPrinted>
  <dcterms:created xsi:type="dcterms:W3CDTF">2009-07-15T11:37:47Z</dcterms:created>
  <dcterms:modified xsi:type="dcterms:W3CDTF">2016-10-04T16:52:02Z</dcterms:modified>
</cp:coreProperties>
</file>