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9" r:id="rId1"/>
  </p:sldMasterIdLst>
  <p:notesMasterIdLst>
    <p:notesMasterId r:id="rId23"/>
  </p:notesMasterIdLst>
  <p:sldIdLst>
    <p:sldId id="331" r:id="rId2"/>
    <p:sldId id="361" r:id="rId3"/>
    <p:sldId id="356" r:id="rId4"/>
    <p:sldId id="338" r:id="rId5"/>
    <p:sldId id="362" r:id="rId6"/>
    <p:sldId id="367" r:id="rId7"/>
    <p:sldId id="353" r:id="rId8"/>
    <p:sldId id="363" r:id="rId9"/>
    <p:sldId id="375" r:id="rId10"/>
    <p:sldId id="379" r:id="rId11"/>
    <p:sldId id="357" r:id="rId12"/>
    <p:sldId id="376" r:id="rId13"/>
    <p:sldId id="359" r:id="rId14"/>
    <p:sldId id="360" r:id="rId15"/>
    <p:sldId id="368" r:id="rId16"/>
    <p:sldId id="364" r:id="rId17"/>
    <p:sldId id="374" r:id="rId18"/>
    <p:sldId id="371" r:id="rId19"/>
    <p:sldId id="373" r:id="rId20"/>
    <p:sldId id="378" r:id="rId21"/>
    <p:sldId id="377" r:id="rId2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66FFFF"/>
    <a:srgbClr val="FFCCFF"/>
    <a:srgbClr val="99FF99"/>
    <a:srgbClr val="FFFFCC"/>
    <a:srgbClr val="66FF66"/>
    <a:srgbClr val="0000FF"/>
    <a:srgbClr val="00FF00"/>
    <a:srgbClr val="00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876" autoAdjust="0"/>
    <p:restoredTop sz="94011" autoAdjust="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16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309592910528489E-2"/>
          <c:y val="0.25905114341125113"/>
          <c:w val="0.82938081417894305"/>
          <c:h val="0.679948191854608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1.1745089220855928E-2"/>
                  <c:y val="0.1929261824732993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Надомная; </a:t>
                    </a:r>
                  </a:p>
                  <a:p>
                    <a:r>
                      <a:rPr lang="ru-RU" sz="1300" dirty="0" smtClean="0"/>
                      <a:t>2086; </a:t>
                    </a:r>
                    <a:endParaRPr lang="ru-RU" sz="1300" dirty="0"/>
                  </a:p>
                  <a:p>
                    <a:r>
                      <a:rPr lang="ru-RU" sz="1300" dirty="0"/>
                      <a:t>49%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9250131395656896E-2"/>
                  <c:y val="0.1863947160114530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Периодическая; </a:t>
                    </a:r>
                  </a:p>
                  <a:p>
                    <a:r>
                      <a:rPr lang="ru-RU" sz="1300" dirty="0" smtClean="0"/>
                      <a:t>1270; </a:t>
                    </a:r>
                    <a:endParaRPr lang="ru-RU" sz="1300" dirty="0"/>
                  </a:p>
                  <a:p>
                    <a:r>
                      <a:rPr lang="ru-RU" sz="1300" dirty="0"/>
                      <a:t>30%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60237430883748"/>
                  <c:y val="-7.9128527102285698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Вахтенная; </a:t>
                    </a:r>
                  </a:p>
                  <a:p>
                    <a:r>
                      <a:rPr lang="ru-RU" sz="1300" dirty="0" smtClean="0"/>
                      <a:t>577; </a:t>
                    </a:r>
                    <a:endParaRPr lang="ru-RU" sz="1300" dirty="0"/>
                  </a:p>
                  <a:p>
                    <a:r>
                      <a:rPr lang="ru-RU" sz="1300" dirty="0"/>
                      <a:t>13%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2592217072720768"/>
                  <c:y val="-0.1059357120042217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Централизованная; </a:t>
                    </a:r>
                  </a:p>
                  <a:p>
                    <a:r>
                      <a:rPr lang="ru-RU" sz="1300" dirty="0" smtClean="0"/>
                      <a:t>316; </a:t>
                    </a:r>
                    <a:endParaRPr lang="ru-RU" sz="1300" dirty="0"/>
                  </a:p>
                  <a:p>
                    <a:r>
                      <a:rPr lang="ru-RU" sz="1300" dirty="0"/>
                      <a:t>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486396009417757"/>
                  <c:y val="-5.3902273458621391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Необслуживаемая; </a:t>
                    </a:r>
                  </a:p>
                  <a:p>
                    <a:r>
                      <a:rPr lang="ru-RU" sz="1300" dirty="0" smtClean="0"/>
                      <a:t>17; </a:t>
                    </a:r>
                    <a:endParaRPr lang="ru-RU" sz="1300" dirty="0"/>
                  </a:p>
                  <a:p>
                    <a:r>
                      <a:rPr lang="ru-RU" sz="1300" dirty="0"/>
                      <a:t>0,4%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Лист1!$A$1:$A$5</c:f>
              <c:strCache>
                <c:ptCount val="5"/>
                <c:pt idx="0">
                  <c:v>Надомная</c:v>
                </c:pt>
                <c:pt idx="1">
                  <c:v>Периодическая</c:v>
                </c:pt>
                <c:pt idx="2">
                  <c:v>Вахтенная</c:v>
                </c:pt>
                <c:pt idx="3">
                  <c:v>Централизованная</c:v>
                </c:pt>
                <c:pt idx="4">
                  <c:v>Необслуживаемая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2086</c:v>
                </c:pt>
                <c:pt idx="1">
                  <c:v>1270</c:v>
                </c:pt>
                <c:pt idx="2">
                  <c:v>577</c:v>
                </c:pt>
                <c:pt idx="3">
                  <c:v>316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rgbClr val="FFFFFF"/>
    </a:solidFill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7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5" y="471646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40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2" rIns="91422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7" y="9431340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2" rIns="91422" bIns="4571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A0461B4-AA30-4064-AAC8-6CD794EEB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7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450D0-4345-4D69-82F8-3F7F3DC8ED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8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926E-D47F-4E54-81BA-02E6EE2922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3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F7B2-E4EC-45CD-B0EE-8FE04F795E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0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4CA58-3806-4FBF-A352-812B52BF52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9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AF662-EE10-4ED1-B7A1-7178B9B4AA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8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62094-B0F8-4B51-AB3F-D97E90BD22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9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F5C3-7EB5-4002-BF7B-BE3674E148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8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3BCC1-A8BD-467E-8951-F8D6F6066A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0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B264F-5AD5-4EA2-AE07-386CD885B2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AE883-DECE-4C1C-9894-CC8FF6C98A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C089770-3FD0-415D-8476-0B6DE0394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5"/>
          <p:cNvSpPr>
            <a:spLocks noChangeArrowheads="1"/>
          </p:cNvSpPr>
          <p:nvPr/>
        </p:nvSpPr>
        <p:spPr bwMode="auto">
          <a:xfrm>
            <a:off x="3059113" y="5734050"/>
            <a:ext cx="217487" cy="1428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0243" name="Oval 6"/>
          <p:cNvSpPr>
            <a:spLocks noChangeArrowheads="1"/>
          </p:cNvSpPr>
          <p:nvPr/>
        </p:nvSpPr>
        <p:spPr bwMode="auto">
          <a:xfrm>
            <a:off x="-828675" y="2060575"/>
            <a:ext cx="215900" cy="2159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>
            <a:spLocks/>
          </p:cNvSpPr>
          <p:nvPr/>
        </p:nvSpPr>
        <p:spPr bwMode="auto">
          <a:xfrm>
            <a:off x="165100" y="1909763"/>
            <a:ext cx="87852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dirty="0" smtClean="0">
                <a:latin typeface="Times New Roman" pitchFamily="18" charset="0"/>
                <a:cs typeface="+mn-cs"/>
              </a:rPr>
              <a:t/>
            </a:r>
            <a:br>
              <a:rPr lang="ru-RU" sz="2000" dirty="0" smtClean="0">
                <a:latin typeface="Times New Roman" pitchFamily="18" charset="0"/>
                <a:cs typeface="+mn-cs"/>
              </a:rPr>
            </a:br>
            <a:r>
              <a:rPr lang="ru-RU" sz="2000" dirty="0" smtClean="0">
                <a:latin typeface="Times New Roman" pitchFamily="18" charset="0"/>
                <a:cs typeface="+mn-cs"/>
              </a:rPr>
              <a:t/>
            </a:r>
            <a:br>
              <a:rPr lang="ru-RU" sz="2000" dirty="0" smtClean="0">
                <a:latin typeface="Times New Roman" pitchFamily="18" charset="0"/>
                <a:cs typeface="+mn-cs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</a:b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0246" name="Заголовок 1"/>
          <p:cNvSpPr>
            <a:spLocks/>
          </p:cNvSpPr>
          <p:nvPr/>
        </p:nvSpPr>
        <p:spPr bwMode="auto">
          <a:xfrm>
            <a:off x="176213" y="5408613"/>
            <a:ext cx="8785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602" y="2696131"/>
            <a:ext cx="8640762" cy="1021237"/>
          </a:xfrm>
          <a:prstGeom prst="rect">
            <a:avLst/>
          </a:prstGeom>
          <a:noFill/>
          <a:ln w="63500" cmpd="thinThick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8000" bIns="18000" anchor="ctr">
            <a:spAutoFit/>
          </a:bodyPr>
          <a:lstStyle>
            <a:defPPr>
              <a:defRPr lang="ru-RU"/>
            </a:defPPr>
            <a:lvl1pPr marL="285750" lvl="0" indent="-285750" algn="just">
              <a:buFont typeface="Arial" pitchFamily="34" charset="0"/>
              <a:buChar char="‒"/>
              <a:defRPr b="1" i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требования к автоматическим ГРС нового поколения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291" y="5021105"/>
            <a:ext cx="8640762" cy="775015"/>
          </a:xfrm>
          <a:prstGeom prst="rect">
            <a:avLst/>
          </a:prstGeom>
          <a:noFill/>
          <a:ln w="63500" cmpd="thinThick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8000" bIns="18000" anchor="ctr">
            <a:spAutoFit/>
          </a:bodyPr>
          <a:lstStyle>
            <a:defPPr>
              <a:defRPr lang="ru-RU"/>
            </a:defPPr>
            <a:lvl1pPr marL="285750" lvl="0" indent="-285750" algn="just">
              <a:buFont typeface="Arial" pitchFamily="34" charset="0"/>
              <a:buChar char="‒"/>
              <a:defRPr b="1" i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Есин Ю.И. – к.т.н., начальник Управления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ИТЦ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Орггазинжиниринг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ОАО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Оргэнергогаз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59618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</a:t>
            </a:r>
            <a:r>
              <a:rPr lang="ru-RU" alt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 переключения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33815" t="20412" r="34294" b="9116"/>
          <a:stretch/>
        </p:blipFill>
        <p:spPr bwMode="auto">
          <a:xfrm>
            <a:off x="2339752" y="1196751"/>
            <a:ext cx="4504283" cy="5000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2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Узел очистки газа </a:t>
            </a:r>
          </a:p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Сепаратор газовый вихревого типа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59618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64" y="1844824"/>
            <a:ext cx="2958540" cy="440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12562"/>
            <a:ext cx="633670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трелка вправо 2"/>
          <p:cNvSpPr/>
          <p:nvPr/>
        </p:nvSpPr>
        <p:spPr>
          <a:xfrm rot="19782026" flipV="1">
            <a:off x="6566319" y="4214179"/>
            <a:ext cx="576064" cy="130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852936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6299" y="448092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вход газа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028384" y="344222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выход газа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455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16416" y="6381328"/>
            <a:ext cx="549424" cy="340147"/>
          </a:xfrm>
        </p:spPr>
        <p:txBody>
          <a:bodyPr/>
          <a:lstStyle/>
          <a:p>
            <a:pPr>
              <a:defRPr/>
            </a:pPr>
            <a:fld id="{18162094-B0F8-4B51-AB3F-D97E90BD229B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6" r="5553"/>
          <a:stretch/>
        </p:blipFill>
        <p:spPr bwMode="auto">
          <a:xfrm>
            <a:off x="4067944" y="1459030"/>
            <a:ext cx="4984639" cy="466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r="60399" b="81934"/>
          <a:stretch/>
        </p:blipFill>
        <p:spPr bwMode="auto">
          <a:xfrm>
            <a:off x="4139952" y="1523251"/>
            <a:ext cx="1347866" cy="122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4"/>
          <a:stretch/>
        </p:blipFill>
        <p:spPr bwMode="auto">
          <a:xfrm>
            <a:off x="-140743" y="980728"/>
            <a:ext cx="411650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1166" r="13505" b="14055"/>
          <a:stretch/>
        </p:blipFill>
        <p:spPr bwMode="auto">
          <a:xfrm>
            <a:off x="193904" y="3542558"/>
            <a:ext cx="3447207" cy="270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лево 6"/>
          <p:cNvSpPr/>
          <p:nvPr/>
        </p:nvSpPr>
        <p:spPr>
          <a:xfrm rot="2060889">
            <a:off x="263143" y="4591844"/>
            <a:ext cx="328053" cy="1126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2060889">
            <a:off x="3135020" y="6049914"/>
            <a:ext cx="328053" cy="1126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171396" y="5567079"/>
            <a:ext cx="53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вход газа</a:t>
            </a:r>
            <a:endParaRPr lang="ru-R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8869" y="4118956"/>
            <a:ext cx="65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выход газа</a:t>
            </a:r>
            <a:endParaRPr lang="ru-RU" sz="1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5999" y="116632"/>
            <a:ext cx="676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Узел 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подогрева </a:t>
            </a:r>
            <a:r>
              <a:rPr lang="ru-RU" alt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газа </a:t>
            </a:r>
          </a:p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Индукционный подогреватель газа</a:t>
            </a:r>
            <a:endParaRPr lang="ru-RU" alt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 давления газа с функцией ограничения расхода с дистанционным управлением РГДУ-Р</a:t>
            </a:r>
          </a:p>
        </p:txBody>
      </p:sp>
      <p:pic>
        <p:nvPicPr>
          <p:cNvPr id="7" name="Рисунок 6" descr="IMG_96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/>
          <a:stretch/>
        </p:blipFill>
        <p:spPr bwMode="auto">
          <a:xfrm>
            <a:off x="1115616" y="1340768"/>
            <a:ext cx="676677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8727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регулятор давления-ограничитель </a:t>
            </a:r>
          </a:p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 газа «ЛОРД-Р-25»</a:t>
            </a:r>
          </a:p>
        </p:txBody>
      </p:sp>
      <p:pic>
        <p:nvPicPr>
          <p:cNvPr id="7" name="Рисунок 6" descr="Приложения(1).jp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86225" y="-531441"/>
            <a:ext cx="4824535" cy="842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4407" y="6381750"/>
            <a:ext cx="590117" cy="359618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60232" y="6372641"/>
            <a:ext cx="2133600" cy="476250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Ультразвуковой расходомер</a:t>
            </a:r>
          </a:p>
        </p:txBody>
      </p:sp>
      <p:pic>
        <p:nvPicPr>
          <p:cNvPr id="7" name="Picture 11" descr="C:\Users\ram\Desktop\MPU800 DN100_без фо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67876"/>
            <a:ext cx="600375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1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60232" y="6381750"/>
            <a:ext cx="2133600" cy="359618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Узел </a:t>
            </a:r>
            <a:r>
              <a:rPr lang="ru-RU" altLang="ru-RU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одоризации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газа с использованием микропроцессорного блока впрыска </a:t>
            </a:r>
            <a:r>
              <a:rPr lang="ru-RU" altLang="ru-RU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одоранта</a:t>
            </a:r>
            <a:endParaRPr lang="ru-RU" altLang="ru-RU" sz="2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Shared\МГРС\IMG_2184_изм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81388"/>
            <a:ext cx="410445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25851" r="15328"/>
          <a:stretch/>
        </p:blipFill>
        <p:spPr bwMode="auto">
          <a:xfrm rot="5400000">
            <a:off x="5040052" y="447940"/>
            <a:ext cx="3312368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/>
        </p:blipFill>
        <p:spPr bwMode="auto">
          <a:xfrm>
            <a:off x="4364068" y="4412836"/>
            <a:ext cx="2398432" cy="182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5" t="724" r="26739" b="73761"/>
          <a:stretch/>
        </p:blipFill>
        <p:spPr bwMode="auto">
          <a:xfrm rot="5400000">
            <a:off x="6994942" y="4202290"/>
            <a:ext cx="1792928" cy="2273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925402" y="1308108"/>
            <a:ext cx="0" cy="432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495040" y="1286369"/>
            <a:ext cx="1440000" cy="2380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488508" y="1288434"/>
            <a:ext cx="0" cy="504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481976" y="1933162"/>
            <a:ext cx="0" cy="108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148064" y="2041162"/>
            <a:ext cx="33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121936" y="2037896"/>
            <a:ext cx="18000" cy="59901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115404" y="2643444"/>
            <a:ext cx="720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311754" y="2764598"/>
            <a:ext cx="1116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380418" y="2764598"/>
            <a:ext cx="36000" cy="12492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5377352" y="4023662"/>
            <a:ext cx="3960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848548" y="4077072"/>
            <a:ext cx="0" cy="720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848548" y="4142548"/>
            <a:ext cx="1636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154823" y="4139282"/>
            <a:ext cx="217377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6157499" y="3389198"/>
            <a:ext cx="18000" cy="74681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964654" y="3386465"/>
            <a:ext cx="217377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971186" y="3317190"/>
            <a:ext cx="0" cy="7200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359136" y="4273500"/>
            <a:ext cx="0" cy="792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6365369" y="4099682"/>
            <a:ext cx="1" cy="792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6863192" y="2820276"/>
            <a:ext cx="10800" cy="11592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887056" y="2679526"/>
            <a:ext cx="0" cy="720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5535858" y="1942431"/>
            <a:ext cx="18000" cy="69448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5535858" y="2619686"/>
            <a:ext cx="122664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6887056" y="2041162"/>
            <a:ext cx="9000" cy="54801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695751" y="2051494"/>
            <a:ext cx="20030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634376" y="1942430"/>
            <a:ext cx="0" cy="126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634376" y="2068430"/>
            <a:ext cx="1636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5848548" y="2116514"/>
            <a:ext cx="17410" cy="702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5875342" y="1986375"/>
            <a:ext cx="40320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873907" y="1983031"/>
            <a:ext cx="0" cy="36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6700521" y="1941019"/>
            <a:ext cx="0" cy="108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6732240" y="1825228"/>
            <a:ext cx="127608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012160" y="4271503"/>
            <a:ext cx="0" cy="792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666764" y="2229659"/>
            <a:ext cx="0" cy="1080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434410" y="1987162"/>
            <a:ext cx="0" cy="24249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278542" y="1986375"/>
            <a:ext cx="311035" cy="695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128792" cy="1124744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Двустенная емкость 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</a:t>
            </a:r>
            <a:r>
              <a:rPr lang="ru-RU" altLang="ru-RU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одоранта</a:t>
            </a:r>
            <a:endParaRPr lang="ru-RU" alt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21277" y="6381328"/>
            <a:ext cx="370384" cy="340147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17" y="1484784"/>
            <a:ext cx="5888734" cy="465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6779"/>
            <a:ext cx="3600400" cy="5078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63308" y="6381328"/>
            <a:ext cx="2133600" cy="359618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spc="-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 давления газа нового </a:t>
            </a:r>
            <a:r>
              <a:rPr lang="ru-RU" altLang="ru-RU" sz="2400" b="1" i="1" spc="-3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  <a:r>
              <a:rPr lang="ru-RU" altLang="ru-RU" sz="2400" b="1" i="1" spc="-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РДНП-50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Кинематическая схема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" y="1129138"/>
            <a:ext cx="6318288" cy="439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1068725"/>
            <a:ext cx="26277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Газопровод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Электроконтактный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манометр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Баллон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управляющего давления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Фильтр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Воздушный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компрессор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ЭСК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повышающий управляющее давление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ЭСК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снижающий управляющее давление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Микропроцессор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Датчик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Мембрана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Шток 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Цапфа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Ось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Корпус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Планшайба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Стержни</a:t>
            </a: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Хвостовик клапана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95" y="5539233"/>
            <a:ext cx="3159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Клапан</a:t>
            </a:r>
            <a:endParaRPr lang="ru-RU" sz="1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Ребро </a:t>
            </a:r>
            <a:r>
              <a:rPr lang="ru-RU" sz="1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направляющего </a:t>
            </a: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</a:t>
            </a:r>
          </a:p>
          <a:p>
            <a:pPr>
              <a:spcBef>
                <a:spcPts val="0"/>
              </a:spcBef>
            </a:pP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Седло</a:t>
            </a:r>
            <a:endParaRPr lang="ru-RU" sz="1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5574022"/>
            <a:ext cx="3059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Датчик </a:t>
            </a:r>
            <a:r>
              <a:rPr lang="ru-RU" sz="1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</a:p>
          <a:p>
            <a:pPr>
              <a:spcBef>
                <a:spcPts val="0"/>
              </a:spcBef>
            </a:pPr>
            <a:r>
              <a:rPr lang="ru-RU" sz="14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Расходомер </a:t>
            </a:r>
            <a:endParaRPr lang="ru-RU" sz="14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370384" cy="340146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Термостабилизирующий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регулятор давления газа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0" b="6304"/>
          <a:stretch/>
        </p:blipFill>
        <p:spPr bwMode="auto">
          <a:xfrm>
            <a:off x="5652120" y="2081941"/>
            <a:ext cx="3475386" cy="41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8" t="42130"/>
          <a:stretch/>
        </p:blipFill>
        <p:spPr bwMode="auto">
          <a:xfrm>
            <a:off x="3323483" y="3140968"/>
            <a:ext cx="2328638" cy="313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1120552"/>
            <a:ext cx="5614020" cy="2031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25" y="3135635"/>
            <a:ext cx="3275857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1. Наружная труба</a:t>
            </a:r>
          </a:p>
          <a:p>
            <a:r>
              <a:rPr lang="ru-RU" sz="1600" i="1" dirty="0" smtClean="0"/>
              <a:t>2. Винтовая головка</a:t>
            </a:r>
          </a:p>
          <a:p>
            <a:r>
              <a:rPr lang="ru-RU" sz="1600" i="1" dirty="0" smtClean="0"/>
              <a:t>3. Камера энергетического разделения</a:t>
            </a:r>
          </a:p>
          <a:p>
            <a:r>
              <a:rPr lang="ru-RU" sz="1600" i="1" dirty="0" smtClean="0"/>
              <a:t>4. Закручивающее устройство</a:t>
            </a:r>
          </a:p>
          <a:p>
            <a:r>
              <a:rPr lang="ru-RU" sz="1600" i="1" dirty="0" smtClean="0"/>
              <a:t>5. Клиновый ползун</a:t>
            </a:r>
          </a:p>
          <a:p>
            <a:r>
              <a:rPr lang="ru-RU" sz="1600" i="1" dirty="0" smtClean="0"/>
              <a:t>6. Крестовина</a:t>
            </a:r>
          </a:p>
          <a:p>
            <a:r>
              <a:rPr lang="ru-RU" sz="1600" i="1" dirty="0" smtClean="0"/>
              <a:t>7. Устройство переброса и поворота горячего газа</a:t>
            </a:r>
          </a:p>
          <a:p>
            <a:r>
              <a:rPr lang="ru-RU" sz="1600" i="1" dirty="0" smtClean="0"/>
              <a:t>8. Диафрагма</a:t>
            </a:r>
          </a:p>
          <a:p>
            <a:r>
              <a:rPr lang="ru-RU" sz="1600" i="1" dirty="0" smtClean="0"/>
              <a:t>9. Диффузор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9593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71434" y="23751"/>
            <a:ext cx="7149480" cy="102898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Газораспределительная станция</a:t>
            </a:r>
            <a:endParaRPr lang="ru-RU" sz="2400" b="1" i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88224" y="6381750"/>
            <a:ext cx="2133600" cy="476250"/>
          </a:xfrm>
        </p:spPr>
        <p:txBody>
          <a:bodyPr/>
          <a:lstStyle/>
          <a:p>
            <a:pPr>
              <a:defRPr/>
            </a:pPr>
            <a:fld id="{18162094-B0F8-4B51-AB3F-D97E90BD229B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4102" t="4843" r="13782" b="18517"/>
          <a:stretch/>
        </p:blipFill>
        <p:spPr bwMode="auto">
          <a:xfrm>
            <a:off x="539552" y="1340768"/>
            <a:ext cx="8136904" cy="4680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01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40953" y="6381328"/>
            <a:ext cx="2133600" cy="377949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79712" y="19653"/>
            <a:ext cx="6984776" cy="1012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6508" y="1278285"/>
            <a:ext cx="8568952" cy="418374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Разработать «Положение по эксплуатации автоматической ГРС»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3276" y="2003326"/>
            <a:ext cx="8568952" cy="936104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Переработать существующее устаревшее издание 2001 года «Основные положения по автоматизации газораспределительных станций».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8903" y="3237359"/>
            <a:ext cx="8568952" cy="644978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Разработать технические требования по ТДУ и их использованию на ГРС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3326" y="4172297"/>
            <a:ext cx="8568952" cy="999728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Разработать типовые проекты и методические  материалы для проведения квалификационных испытаний технологического оборудования  ГРС 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3326" y="5517232"/>
            <a:ext cx="8568952" cy="418374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Разработать классификатор регуляторов давления газа на ГРС 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268760"/>
            <a:ext cx="8352928" cy="4896544"/>
          </a:xfrm>
        </p:spPr>
        <p:txBody>
          <a:bodyPr/>
          <a:lstStyle/>
          <a:p>
            <a:pPr marL="0" indent="0">
              <a:buNone/>
            </a:pPr>
            <a:endParaRPr lang="ru-RU" sz="4000" b="1" i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i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i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</a:t>
            </a:r>
            <a:r>
              <a:rPr lang="ru-RU" sz="4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</a:t>
            </a:r>
            <a:r>
              <a:rPr lang="ru-RU" sz="4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ВНИМАНИЕ!!!</a:t>
            </a:r>
            <a:endParaRPr lang="ru-RU" sz="4000" b="1" i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81328"/>
            <a:ext cx="442392" cy="340147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434" y="23751"/>
            <a:ext cx="7149480" cy="1028985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ГРС ПАО «Газпром» </a:t>
            </a:r>
            <a:b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2015г. - 01.10.2016г.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367629"/>
              </p:ext>
            </p:extLst>
          </p:nvPr>
        </p:nvGraphicFramePr>
        <p:xfrm>
          <a:off x="1043608" y="1412776"/>
          <a:ext cx="7056784" cy="4462366"/>
        </p:xfrm>
        <a:graphic>
          <a:graphicData uri="http://schemas.openxmlformats.org/drawingml/2006/table">
            <a:tbl>
              <a:tblPr/>
              <a:tblGrid>
                <a:gridCol w="3641000"/>
                <a:gridCol w="1783347"/>
                <a:gridCol w="1632437"/>
              </a:tblGrid>
              <a:tr h="577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2015г.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</a:rPr>
                        <a:t>01.10.2016г.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0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ГРС, ед.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4235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179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 ч.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балансе ПАО «Газпром», ед.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3947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3982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9984" marR="89984" marT="46802" marB="4680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20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ГРС, находящихся в эксплуатации более 30 лет, ед.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1379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1537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2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загрузки ГРС,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21,09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20,52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Проектная, млн. нм</a:t>
                      </a:r>
                      <a:r>
                        <a:rPr kumimoji="0" 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/час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Фактическая, млн. нм</a:t>
                      </a:r>
                      <a:r>
                        <a:rPr kumimoji="0" 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/час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200,21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41,09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202,22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41,49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операторов ГРС, чел.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8215</a:t>
                      </a: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336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4" marR="91424" marT="45722" marB="45722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5300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88224" y="6385273"/>
            <a:ext cx="2133600" cy="476250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8"/>
          <p:cNvSpPr>
            <a:spLocks noChangeArrowheads="1"/>
          </p:cNvSpPr>
          <p:nvPr/>
        </p:nvSpPr>
        <p:spPr bwMode="auto">
          <a:xfrm>
            <a:off x="8477249" y="6356350"/>
            <a:ext cx="9001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defRPr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/>
            </a:r>
            <a:b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712968" cy="7022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19088" indent="-319088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spcAft>
                <a:spcPts val="600"/>
              </a:spcAft>
              <a:buClr>
                <a:schemeClr val="bg1"/>
              </a:buClr>
              <a:buSzPct val="60000"/>
              <a:buFont typeface="Times New Roman" panose="02020603050405020304" pitchFamily="18" charset="0"/>
              <a:buChar char="-"/>
            </a:pPr>
            <a:endParaRPr lang="en-US" altLang="ru-RU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spcAft>
                <a:spcPts val="600"/>
              </a:spcAft>
              <a:buClr>
                <a:schemeClr val="bg1"/>
              </a:buClr>
              <a:buSzPct val="60000"/>
              <a:buFont typeface="Times New Roman" panose="02020603050405020304" pitchFamily="18" charset="0"/>
              <a:buChar char="-"/>
            </a:pPr>
            <a:endParaRPr lang="en-US" altLang="ru-RU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ГРС с разбивкой по формам обслуживания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38122747"/>
              </p:ext>
            </p:extLst>
          </p:nvPr>
        </p:nvGraphicFramePr>
        <p:xfrm>
          <a:off x="653951" y="1333153"/>
          <a:ext cx="784887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88224" y="6369050"/>
            <a:ext cx="2133600" cy="476250"/>
          </a:xfrm>
        </p:spPr>
        <p:txBody>
          <a:bodyPr/>
          <a:lstStyle/>
          <a:p>
            <a:pPr>
              <a:defRPr/>
            </a:pPr>
            <a:fld id="{18162094-B0F8-4B51-AB3F-D97E90BD229B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801944"/>
              </p:ext>
            </p:extLst>
          </p:nvPr>
        </p:nvGraphicFramePr>
        <p:xfrm>
          <a:off x="1547664" y="1389239"/>
          <a:ext cx="6337300" cy="4832357"/>
        </p:xfrm>
        <a:graphic>
          <a:graphicData uri="http://schemas.openxmlformats.org/drawingml/2006/table">
            <a:tbl>
              <a:tblPr/>
              <a:tblGrid>
                <a:gridCol w="569912"/>
                <a:gridCol w="2093913"/>
                <a:gridCol w="1944687"/>
                <a:gridCol w="1728788"/>
              </a:tblGrid>
              <a:tr h="642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ГРС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Количество,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878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БК ГРС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Индивид. ГРС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1046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24%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«Ташкент»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«Энергия»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542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«Урожай»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«Снежеть»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«Кавказ»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«Саратов»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«Исток»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«Газпроммаш»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4269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71434" y="23751"/>
            <a:ext cx="7149480" cy="1028985"/>
          </a:xfrm>
        </p:spPr>
        <p:txBody>
          <a:bodyPr/>
          <a:lstStyle/>
          <a:p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ГРС,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эксплуатируемых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88224" y="6381750"/>
            <a:ext cx="2133600" cy="476250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88224" y="6381750"/>
            <a:ext cx="2133600" cy="476250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27441"/>
              </p:ext>
            </p:extLst>
          </p:nvPr>
        </p:nvGraphicFramePr>
        <p:xfrm>
          <a:off x="1115616" y="1124744"/>
          <a:ext cx="6912768" cy="5131913"/>
        </p:xfrm>
        <a:graphic>
          <a:graphicData uri="http://schemas.openxmlformats.org/drawingml/2006/table">
            <a:tbl>
              <a:tblPr/>
              <a:tblGrid>
                <a:gridCol w="463731"/>
                <a:gridCol w="2981132"/>
                <a:gridCol w="875617"/>
                <a:gridCol w="792088"/>
                <a:gridCol w="1008112"/>
                <a:gridCol w="792088"/>
              </a:tblGrid>
              <a:tr h="21602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</a:t>
                      </a:r>
                      <a:b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п/п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Газотранспортное</a:t>
                      </a:r>
                      <a:r>
                        <a:rPr lang="ru-RU" sz="1300" b="1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предприятие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Количество </a:t>
                      </a:r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проектов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ИТОГО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2013 г.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2014 г.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2015 </a:t>
                      </a:r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г.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«ГТ Волгоград»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Екатеринбург»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1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Казань»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2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Краснодар»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47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«ГТ Махачкала»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67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Москва»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37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385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Нижний Новгород»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1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Самара»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Санкт-Петербург»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«ГТ Саратов»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8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«ГТ Ставрополь»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Сургут»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Томск»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Ухта»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44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Уфа»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2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«ГТ Чайковский» 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2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 «ГТ Югорск»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2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ООО</a:t>
                      </a:r>
                      <a:r>
                        <a:rPr lang="ru-RU" sz="1300" b="0" i="0" u="none" strike="noStrike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«Газпром ПХГ»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3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6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ИТОГО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68</a:t>
                      </a: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76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en-US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3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3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283" marR="8283" marT="82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74000">
                          <a:srgbClr val="D1FF99"/>
                        </a:gs>
                        <a:gs pos="0">
                          <a:srgbClr val="99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71434" y="23751"/>
            <a:ext cx="7149480" cy="1028985"/>
          </a:xfrm>
        </p:spPr>
        <p:txBody>
          <a:bodyPr/>
          <a:lstStyle/>
          <a:p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проектной документации (ПД) </a:t>
            </a:r>
            <a:b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капитальный ремонт ГРС ПАО «Газпром» 2013-2015гг.</a:t>
            </a:r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-2538413" y="4948238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sz="160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49632"/>
              </p:ext>
            </p:extLst>
          </p:nvPr>
        </p:nvGraphicFramePr>
        <p:xfrm>
          <a:off x="323528" y="1196752"/>
          <a:ext cx="8496944" cy="51139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12624"/>
                <a:gridCol w="398582"/>
                <a:gridCol w="398582"/>
                <a:gridCol w="426521"/>
                <a:gridCol w="426521"/>
                <a:gridCol w="427342"/>
                <a:gridCol w="398582"/>
                <a:gridCol w="396113"/>
                <a:gridCol w="427342"/>
                <a:gridCol w="398582"/>
                <a:gridCol w="427342"/>
                <a:gridCol w="398582"/>
                <a:gridCol w="398582"/>
                <a:gridCol w="398582"/>
                <a:gridCol w="659009"/>
                <a:gridCol w="504056"/>
              </a:tblGrid>
              <a:tr h="83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Предприятие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MMG-AM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Moscad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Super RTU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АПСТМ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Импульс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Каскад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Курск-НГ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Магистраль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СЛТМ-СК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СТН-3000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УНК ТМ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ЭЛТА-ТМ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(кол-во систем), шт.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ГРС, ед.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ОАО «ГТ Беларусь»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Волгоград»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Екатеринбург»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Казань»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Краснодар»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Махачкала»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Москва»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Н.Новгород»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Самара»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36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Санкт-Петербург»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Саратов»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Ставрополь»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Сургут»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Томск»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Уфа»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Ухта»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Чайковский»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«ГТ Югорск»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9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ОАО «Чеченгазпром»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866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1222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276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2463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4225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4" marR="475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/>
                        </a:gs>
                        <a:gs pos="100000">
                          <a:srgbClr val="FFFF99"/>
                        </a:gs>
                        <a:gs pos="100000">
                          <a:srgbClr val="FFFF9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телемеханики в газотранспортных предприятиях ПАО «Газпром»</a:t>
            </a:r>
          </a:p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01.10.2016г.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88224" y="6369050"/>
            <a:ext cx="2133600" cy="476250"/>
          </a:xfrm>
        </p:spPr>
        <p:txBody>
          <a:bodyPr/>
          <a:lstStyle/>
          <a:p>
            <a:pPr>
              <a:defRPr/>
            </a:pPr>
            <a:fld id="{18162094-B0F8-4B51-AB3F-D97E90BD229B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01544" y="6381750"/>
            <a:ext cx="2133600" cy="476250"/>
          </a:xfrm>
        </p:spPr>
        <p:txBody>
          <a:bodyPr/>
          <a:lstStyle/>
          <a:p>
            <a:pPr>
              <a:defRPr/>
            </a:pPr>
            <a:fld id="{35CCF7B2-E4EC-45CD-B0EE-8FE04F795E8F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5" y="35627"/>
            <a:ext cx="7236296" cy="9807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ГРС нового поколения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7668344" y="4509120"/>
            <a:ext cx="432048" cy="982652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 descr="C:\Users\ram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846632"/>
            <a:ext cx="5832648" cy="248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ram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74012"/>
            <a:ext cx="5760639" cy="271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 flipV="1">
            <a:off x="6289319" y="1546591"/>
            <a:ext cx="290182" cy="2642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6156176" y="3645024"/>
            <a:ext cx="33982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 bwMode="auto">
          <a:xfrm flipH="1" flipV="1">
            <a:off x="3782131" y="2924944"/>
            <a:ext cx="2376264" cy="72008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 bwMode="auto">
          <a:xfrm flipH="1" flipV="1">
            <a:off x="3782131" y="3284984"/>
            <a:ext cx="2374045" cy="36004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31" idx="1"/>
          </p:cNvCxnSpPr>
          <p:nvPr/>
        </p:nvCxnSpPr>
        <p:spPr bwMode="auto">
          <a:xfrm flipH="1">
            <a:off x="6013292" y="2482443"/>
            <a:ext cx="474618" cy="6663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 bwMode="auto">
          <a:xfrm flipH="1">
            <a:off x="5857271" y="1573013"/>
            <a:ext cx="432048" cy="115212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 bwMode="auto">
          <a:xfrm flipV="1">
            <a:off x="2077285" y="4766737"/>
            <a:ext cx="1704846" cy="187854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 bwMode="auto">
          <a:xfrm flipV="1">
            <a:off x="1907705" y="5043514"/>
            <a:ext cx="2618234" cy="89651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18366" y="1196752"/>
            <a:ext cx="223009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Электрогенератор с </a:t>
            </a:r>
          </a:p>
          <a:p>
            <a:pPr algn="r">
              <a:defRPr/>
            </a:pPr>
            <a:r>
              <a:rPr lang="ru-RU" sz="1400" dirty="0" err="1">
                <a:solidFill>
                  <a:schemeClr val="tx2"/>
                </a:solidFill>
                <a:latin typeface="Arial Narrow" pitchFamily="34" charset="0"/>
              </a:rPr>
              <a:t>турбодетандерным</a:t>
            </a: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 приводом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87910" y="2113111"/>
            <a:ext cx="226055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Модуль регуляторов</a:t>
            </a:r>
          </a:p>
          <a:p>
            <a:pPr algn="r"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 на базе регулятора давления</a:t>
            </a:r>
          </a:p>
          <a:p>
            <a:pPr algn="r"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НОРД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16216" y="3212976"/>
            <a:ext cx="223224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Ультразвуковой расходомер </a:t>
            </a:r>
          </a:p>
          <a:p>
            <a:pPr algn="r"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УВИР «Контур»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7584" y="4543666"/>
            <a:ext cx="1305165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Теплообменник </a:t>
            </a:r>
          </a:p>
          <a:p>
            <a:pPr>
              <a:defRPr/>
            </a:pPr>
            <a:r>
              <a:rPr lang="ru-RU" sz="1400" dirty="0" err="1">
                <a:solidFill>
                  <a:schemeClr val="tx2"/>
                </a:solidFill>
                <a:latin typeface="Arial Narrow" pitchFamily="34" charset="0"/>
              </a:rPr>
              <a:t>газоводяной</a:t>
            </a:r>
            <a:endParaRPr lang="ru-RU" sz="1400" dirty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ТГВ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9518" y="5533442"/>
            <a:ext cx="160541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/>
                </a:solidFill>
                <a:latin typeface="Arial Narrow" pitchFamily="34" charset="0"/>
              </a:rPr>
              <a:t>Фильтр-сепаратор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Центробежный ФСЦ</a:t>
            </a:r>
            <a:endParaRPr lang="ru-RU" sz="14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0596" y="3637198"/>
            <a:ext cx="1723549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Узел одоризации БОЭ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</a:rPr>
              <a:t>с системой</a:t>
            </a:r>
          </a:p>
          <a:p>
            <a:pPr>
              <a:defRPr/>
            </a:pPr>
            <a:r>
              <a:rPr lang="ru-RU" sz="1400" dirty="0" err="1" smtClean="0">
                <a:solidFill>
                  <a:schemeClr val="tx2"/>
                </a:solidFill>
                <a:latin typeface="Arial Narrow" pitchFamily="34" charset="0"/>
              </a:rPr>
              <a:t>микродозирования</a:t>
            </a:r>
            <a:endParaRPr lang="ru-RU" sz="1400" dirty="0">
              <a:solidFill>
                <a:schemeClr val="tx2"/>
              </a:solidFill>
              <a:latin typeface="Arial Narrow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>
            <a:off x="1279641" y="2636912"/>
            <a:ext cx="252729" cy="100028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>
            <a:off x="635242" y="1546591"/>
            <a:ext cx="192342" cy="2642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35242" y="2725141"/>
            <a:ext cx="192342" cy="36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9552" y="162880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Вход газа</a:t>
            </a:r>
            <a:endParaRPr lang="ru-RU" sz="9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39552" y="3028310"/>
            <a:ext cx="64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Выход газа</a:t>
            </a:r>
            <a:endParaRPr lang="ru-RU" sz="9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244408" y="4730874"/>
            <a:ext cx="64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Выход газа</a:t>
            </a:r>
            <a:endParaRPr lang="ru-RU" sz="900" b="1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8473615" y="5252598"/>
            <a:ext cx="192342" cy="26422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317758" y="5425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Вход газа</a:t>
            </a:r>
            <a:endParaRPr lang="ru-RU" sz="900" b="1" dirty="0"/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8725643" y="5464272"/>
            <a:ext cx="192342" cy="36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6984776" cy="10081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требования к АСУ ГРС</a:t>
            </a:r>
            <a:endParaRPr lang="ru-RU" alt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381328"/>
            <a:ext cx="576064" cy="340146"/>
          </a:xfrm>
        </p:spPr>
        <p:txBody>
          <a:bodyPr/>
          <a:lstStyle/>
          <a:p>
            <a:pPr>
              <a:defRPr/>
            </a:pPr>
            <a:fld id="{942AF662-EE10-4ED1-B7A1-7178B9B4AA0A}" type="slidenum"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6508" y="1138418"/>
            <a:ext cx="8568952" cy="634398"/>
          </a:xfrm>
          <a:prstGeom prst="round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автоматических ГРС технологический комплекс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автоматизированной системы управления должен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обеспечивать: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385" y="1869100"/>
            <a:ext cx="8568952" cy="5517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диспетчером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ЛПУ МГ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всех блоков и узлов входящих в состав ГРС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9477" y="2511541"/>
            <a:ext cx="8568952" cy="2520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функцию передачи информации между автономными комплексами ГРС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1385" y="2875124"/>
            <a:ext cx="8568952" cy="540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выход на оператора ГРС и диспетчера ЛПУ МГ при нештатных ситуациях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5706" y="3525284"/>
            <a:ext cx="8568952" cy="550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управление подогревателями для обеспечения заданной температуры газа на выходе ГРС и автоматическую защиту подогревателей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2870" y="4183088"/>
            <a:ext cx="8568952" cy="5068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управление  регуляторами давления газа на основной и резервной линиях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1229" y="4806884"/>
            <a:ext cx="8568952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автоматическую защиту системы редуцирования</a:t>
            </a:r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1229" y="5206564"/>
            <a:ext cx="8568952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одоризатора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суммарному расходу газа через ГРС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1229" y="5581968"/>
            <a:ext cx="8568952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аварийное включение вентиляции по сигналам загазованности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1229" y="5949280"/>
            <a:ext cx="8568952" cy="28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слив конденсата из пылеуловителей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pc="-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7720</TotalTime>
  <Words>1322</Words>
  <Application>Microsoft Office PowerPoint</Application>
  <PresentationFormat>Экран (4:3)</PresentationFormat>
  <Paragraphs>680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13_Оформление по умолчанию</vt:lpstr>
      <vt:lpstr>Презентация PowerPoint</vt:lpstr>
      <vt:lpstr>Презентация PowerPoint</vt:lpstr>
      <vt:lpstr>Количество ГРС ПАО «Газпром»  в 2015г. - 01.10.2016г.</vt:lpstr>
      <vt:lpstr>Презентация PowerPoint</vt:lpstr>
      <vt:lpstr>Основные типы ГРС,  эксплуатируемых в ПАО «Газпром»</vt:lpstr>
      <vt:lpstr>Экспертиза проектной документации (ПД)  на капитальный ремонт ГРС ПАО «Газпром» 2013-2015гг.</vt:lpstr>
      <vt:lpstr>Презентация PowerPoint</vt:lpstr>
      <vt:lpstr>Презентация PowerPoint</vt:lpstr>
      <vt:lpstr>Технические требования к АСУ ГРС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Двустенная емкость для хранения одоранта</vt:lpstr>
      <vt:lpstr>Презентация PowerPoint</vt:lpstr>
      <vt:lpstr>Презентация PowerPoint</vt:lpstr>
      <vt:lpstr>Предложения</vt:lpstr>
      <vt:lpstr>Презентация PowerPoint</vt:lpstr>
    </vt:vector>
  </TitlesOfParts>
  <Company>DAO"OrgEnergoGaz"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Petrov</dc:creator>
  <cp:lastModifiedBy>Зенкина Мария Алексеевна</cp:lastModifiedBy>
  <cp:revision>270</cp:revision>
  <cp:lastPrinted>2016-10-18T07:51:17Z</cp:lastPrinted>
  <dcterms:created xsi:type="dcterms:W3CDTF">2002-10-11T10:39:32Z</dcterms:created>
  <dcterms:modified xsi:type="dcterms:W3CDTF">2016-10-19T06:36:15Z</dcterms:modified>
</cp:coreProperties>
</file>